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1" r:id="rId2"/>
    <p:sldId id="257" r:id="rId3"/>
    <p:sldId id="259" r:id="rId4"/>
    <p:sldId id="258" r:id="rId5"/>
    <p:sldId id="293" r:id="rId6"/>
    <p:sldId id="260" r:id="rId7"/>
    <p:sldId id="288" r:id="rId8"/>
    <p:sldId id="263" r:id="rId9"/>
    <p:sldId id="265" r:id="rId10"/>
    <p:sldId id="266" r:id="rId11"/>
    <p:sldId id="267" r:id="rId12"/>
    <p:sldId id="289" r:id="rId13"/>
    <p:sldId id="290" r:id="rId14"/>
    <p:sldId id="268" r:id="rId15"/>
    <p:sldId id="269" r:id="rId16"/>
    <p:sldId id="291" r:id="rId17"/>
    <p:sldId id="292" r:id="rId18"/>
    <p:sldId id="264" r:id="rId19"/>
    <p:sldId id="270" r:id="rId20"/>
    <p:sldId id="271" r:id="rId21"/>
    <p:sldId id="272" r:id="rId22"/>
    <p:sldId id="273" r:id="rId23"/>
    <p:sldId id="275" r:id="rId24"/>
    <p:sldId id="276" r:id="rId25"/>
    <p:sldId id="283" r:id="rId26"/>
    <p:sldId id="294" r:id="rId27"/>
    <p:sldId id="281" r:id="rId28"/>
    <p:sldId id="278" r:id="rId29"/>
    <p:sldId id="280" r:id="rId30"/>
    <p:sldId id="277" r:id="rId31"/>
    <p:sldId id="282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30.e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1C635-61D8-448E-982D-D7C360BFD874}" type="datetimeFigureOut">
              <a:rPr lang="el-GR" smtClean="0"/>
              <a:t>14/1/2020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08DAD-2ED9-47FB-8786-620C9514F0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02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936D8-664D-436A-BB28-F16D878753C2}" type="slidenum">
              <a:rPr lang="el-GR" altLang="el-GR"/>
              <a:pPr/>
              <a:t>12</a:t>
            </a:fld>
            <a:endParaRPr lang="el-GR" altLang="el-GR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5395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026A0-FDE2-4C68-8DF8-F1C1BF891550}" type="slidenum">
              <a:rPr lang="el-GR" altLang="el-GR"/>
              <a:pPr/>
              <a:t>13</a:t>
            </a:fld>
            <a:endParaRPr lang="el-GR" altLang="el-GR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8100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0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9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5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17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88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892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7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8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5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2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4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3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2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w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8.w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gQyamjPrw-U&amp;t=87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1mzoi6igfm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rkopanas.blogspot.com/2019/11/30-hot-potatoes.html" TargetMode="External"/><Relationship Id="rId2" Type="http://schemas.openxmlformats.org/officeDocument/2006/relationships/hyperlink" Target="http://merkopanas.blogspot.com/2019/11/blog-post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het.colorado.edu/el/simulation/legacy/circuit-construction-kit-ac" TargetMode="External"/><Relationship Id="rId13" Type="http://schemas.openxmlformats.org/officeDocument/2006/relationships/hyperlink" Target="https://ylikonet100.blogspot.com/2011/10/6.html" TargetMode="External"/><Relationship Id="rId3" Type="http://schemas.openxmlformats.org/officeDocument/2006/relationships/hyperlink" Target="http://physiclessons.blogspot.com/" TargetMode="External"/><Relationship Id="rId7" Type="http://schemas.openxmlformats.org/officeDocument/2006/relationships/hyperlink" Target="https://www.youtube.com/watch?v=aTowR4acOl4" TargetMode="External"/><Relationship Id="rId12" Type="http://schemas.openxmlformats.org/officeDocument/2006/relationships/hyperlink" Target="https://www.youtube.com/watch?v=68IfmZYrFt8&amp;fbclid=IwAR2bX_8e4qaBD0zPt0tcWAwuYvBG00x_KfKI0oe9bnlYuS7TQAsHiI0dr_I" TargetMode="External"/><Relationship Id="rId2" Type="http://schemas.openxmlformats.org/officeDocument/2006/relationships/hyperlink" Target="https://www.youtube.com/watch?v=jQijac1nDU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JSml6xIacwA&amp;t=5s" TargetMode="External"/><Relationship Id="rId11" Type="http://schemas.openxmlformats.org/officeDocument/2006/relationships/hyperlink" Target="http://www.biblionet.gr/book/236985/%CE%A3%CF%84%CE%AC%CE%BC%CE%BA%CE%BF%CF%82,_%CE%93%CE%B9%CF%8E%CF%81%CE%B3%CE%BF%CF%82/%CE%A4%CE%AD%CF%83%CE%BB%CE%B1_vs_%CE%88%CE%BD%CF%84%CE%B9%CF%83%CE%BF%CE%BD" TargetMode="External"/><Relationship Id="rId5" Type="http://schemas.openxmlformats.org/officeDocument/2006/relationships/hyperlink" Target="https://www.youtube.com/channel/UCEmy9PSZsuKouJlsurRzC1A" TargetMode="External"/><Relationship Id="rId10" Type="http://schemas.openxmlformats.org/officeDocument/2006/relationships/hyperlink" Target="http://www.biblionet.gr/author/10235/%CE%93%CE%B9%CF%8E%CF%81%CE%B3%CE%BF%CF%82_%CE%A3%CF%84%CE%AC%CE%BC%CE%BA%CE%BF%CF%82" TargetMode="External"/><Relationship Id="rId4" Type="http://schemas.openxmlformats.org/officeDocument/2006/relationships/hyperlink" Target="http://physiclessons.blogspot.com/2013/01/blog-post_23.html" TargetMode="External"/><Relationship Id="rId9" Type="http://schemas.openxmlformats.org/officeDocument/2006/relationships/hyperlink" Target="https://www.seilias.gr/index.php?option=com_content&amp;task=view&amp;id=540&amp;Itemid=32&amp;catid=18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hyperlink" Target="https://en.wikipedia.org/wiki/War_of_the_current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simera.gr/biographies/1195" TargetMode="External"/><Relationship Id="rId5" Type="http://schemas.openxmlformats.org/officeDocument/2006/relationships/hyperlink" Target="https://en.wikipedia.org/wiki/George_Westinghouse" TargetMode="External"/><Relationship Id="rId4" Type="http://schemas.openxmlformats.org/officeDocument/2006/relationships/hyperlink" Target="http://merkopanas.blogspot.com/2019/01/1943-nikola-tesla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12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132620" y="151667"/>
            <a:ext cx="10112741" cy="736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Στρεφόμενο πλαίσιο -</a:t>
            </a:r>
            <a:r>
              <a:rPr lang="en-US" altLang="el-G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Εναλλασσόμενη τάση</a:t>
            </a:r>
            <a:endParaRPr lang="el-GR" altLang="el-G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3704" y="3063463"/>
            <a:ext cx="6844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l-GR" b="1" dirty="0" smtClean="0">
                <a:latin typeface="Comic Sans MS" panose="030F0702030302020204" pitchFamily="66" charset="0"/>
              </a:rPr>
              <a:t> =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στιγμιαία τιμή </a:t>
            </a:r>
            <a:r>
              <a:rPr lang="el-GR" b="1" dirty="0" smtClean="0">
                <a:latin typeface="Comic Sans MS" panose="030F0702030302020204" pitchFamily="66" charset="0"/>
              </a:rPr>
              <a:t>του εναλλασσόμενου ρεύματος,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</a:t>
            </a:r>
            <a:r>
              <a:rPr lang="en-US" b="1" dirty="0" smtClean="0">
                <a:latin typeface="Comic Sans MS" panose="030F0702030302020204" pitchFamily="66" charset="0"/>
              </a:rPr>
              <a:t> =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μέγιστη τιμή </a:t>
            </a:r>
            <a:r>
              <a:rPr lang="el-GR" b="1" dirty="0" smtClean="0">
                <a:latin typeface="Comic Sans MS" panose="030F0702030302020204" pitchFamily="66" charset="0"/>
              </a:rPr>
              <a:t>του εναλλασσόμενου ρεύματος ή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πλάτος</a:t>
            </a:r>
            <a:r>
              <a:rPr lang="el-GR" b="1" dirty="0" smtClean="0">
                <a:latin typeface="Comic Sans MS" panose="030F0702030302020204" pitchFamily="66" charset="0"/>
              </a:rPr>
              <a:t> του εναλλασσόμενου ρεύματος,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omic Sans MS" panose="030F0702030302020204" pitchFamily="66" charset="0"/>
              </a:rPr>
              <a:t>t</a:t>
            </a:r>
            <a:r>
              <a:rPr lang="en-US" b="1" dirty="0" smtClean="0">
                <a:latin typeface="Comic Sans MS" panose="030F0702030302020204" pitchFamily="66" charset="0"/>
              </a:rPr>
              <a:t> = </a:t>
            </a:r>
            <a:r>
              <a:rPr lang="el-GR" b="1" dirty="0" smtClean="0">
                <a:latin typeface="Comic Sans MS" panose="030F0702030302020204" pitchFamily="66" charset="0"/>
              </a:rPr>
              <a:t>κάθε χρονική στιγμή που η στιγμιαία ένταση του ρεύματος έχει τιμή </a:t>
            </a:r>
            <a:r>
              <a:rPr lang="en-US" b="1" i="1" dirty="0" err="1" smtClean="0">
                <a:latin typeface="Comic Sans MS" panose="030F0702030302020204" pitchFamily="66" charset="0"/>
              </a:rPr>
              <a:t>i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l-GR" b="1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851" y="1088436"/>
            <a:ext cx="66019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ένταση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του εναλλασσόμενου ρεύματος κάθε χρονική στιγμή θα έχει διαφορετική τιμή, αφού είναι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ημιτονοειδής συνάρτηση του χρόνου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4753230" y="359347"/>
                <a:ext cx="1987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𝛈𝛍</m:t>
                      </m:r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230" y="359347"/>
                <a:ext cx="198721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3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457956" y="1788097"/>
            <a:ext cx="5276088" cy="73564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Γραφικές παραστάσεις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Μερκ. Παναγιωτόπουλος - Φυσικός      www.merkopanas.blogspot.gr</a:t>
            </a:r>
          </a:p>
        </p:txBody>
      </p:sp>
      <p:sp>
        <p:nvSpPr>
          <p:cNvPr id="1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FA77-D5E8-4564-9BB4-7E1E2E13C0DA}" type="slidenum">
              <a:rPr lang="el-GR" altLang="el-GR"/>
              <a:pPr/>
              <a:t>12</a:t>
            </a:fld>
            <a:endParaRPr lang="el-GR" altLang="el-GR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70283" y="479932"/>
            <a:ext cx="70514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Α.   Εναλλασσόμενη τάση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– Χρόνος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2241137" y="1064707"/>
            <a:ext cx="7488237" cy="4081462"/>
            <a:chOff x="2240153" y="1100932"/>
            <a:chExt cx="7488237" cy="4081462"/>
          </a:xfrm>
        </p:grpSpPr>
        <p:grpSp>
          <p:nvGrpSpPr>
            <p:cNvPr id="4" name="Ομάδα 3"/>
            <p:cNvGrpSpPr/>
            <p:nvPr/>
          </p:nvGrpSpPr>
          <p:grpSpPr>
            <a:xfrm>
              <a:off x="2240153" y="1100932"/>
              <a:ext cx="7488237" cy="4081462"/>
              <a:chOff x="2377313" y="1386683"/>
              <a:chExt cx="7488237" cy="4081462"/>
            </a:xfrm>
          </p:grpSpPr>
          <p:graphicFrame>
            <p:nvGraphicFramePr>
              <p:cNvPr id="16389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8640760"/>
                  </p:ext>
                </p:extLst>
              </p:nvPr>
            </p:nvGraphicFramePr>
            <p:xfrm>
              <a:off x="2377313" y="1386683"/>
              <a:ext cx="7488237" cy="4081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6" name="Γράφημα" r:id="rId4" imgW="4600575" imgH="2228850" progId="Excel.Chart.8">
                      <p:embed/>
                    </p:oleObj>
                  </mc:Choice>
                  <mc:Fallback>
                    <p:oleObj name="Γράφημα" r:id="rId4" imgW="4600575" imgH="2228850" progId="Excel.Chart.8">
                      <p:embed/>
                      <p:pic>
                        <p:nvPicPr>
                          <p:cNvPr id="16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7313" y="1386683"/>
                            <a:ext cx="7488237" cy="40814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390" name="Line 6"/>
              <p:cNvSpPr>
                <a:spLocks noChangeShapeType="1"/>
              </p:cNvSpPr>
              <p:nvPr/>
            </p:nvSpPr>
            <p:spPr bwMode="auto">
              <a:xfrm>
                <a:off x="3575051" y="2244979"/>
                <a:ext cx="29527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92" name="Line 8"/>
              <p:cNvSpPr>
                <a:spLocks noChangeShapeType="1"/>
              </p:cNvSpPr>
              <p:nvPr/>
            </p:nvSpPr>
            <p:spPr bwMode="auto">
              <a:xfrm>
                <a:off x="3575051" y="3991039"/>
                <a:ext cx="41052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97" name="Line 13"/>
              <p:cNvSpPr>
                <a:spLocks noChangeShapeType="1"/>
              </p:cNvSpPr>
              <p:nvPr/>
            </p:nvSpPr>
            <p:spPr bwMode="auto">
              <a:xfrm flipV="1">
                <a:off x="5312982" y="3127439"/>
                <a:ext cx="0" cy="863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aphicFrame>
            <p:nvGraphicFramePr>
              <p:cNvPr id="16398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3881623"/>
                  </p:ext>
                </p:extLst>
              </p:nvPr>
            </p:nvGraphicFramePr>
            <p:xfrm>
              <a:off x="3984625" y="3172715"/>
              <a:ext cx="1905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7" name="Εξίσωση" r:id="rId6" imgW="190440" imgH="393480" progId="Equation.3">
                      <p:embed/>
                    </p:oleObj>
                  </mc:Choice>
                  <mc:Fallback>
                    <p:oleObj name="Εξίσωση" r:id="rId6" imgW="190440" imgH="393480" progId="Equation.3">
                      <p:embed/>
                      <p:pic>
                        <p:nvPicPr>
                          <p:cNvPr id="16398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4625" y="3172715"/>
                            <a:ext cx="1905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399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9609285"/>
                  </p:ext>
                </p:extLst>
              </p:nvPr>
            </p:nvGraphicFramePr>
            <p:xfrm>
              <a:off x="4706145" y="2753457"/>
              <a:ext cx="223489" cy="3697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8" name="Εξίσωση" r:id="rId8" imgW="190440" imgH="393480" progId="Equation.3">
                      <p:embed/>
                    </p:oleObj>
                  </mc:Choice>
                  <mc:Fallback>
                    <p:oleObj name="Εξίσωση" r:id="rId8" imgW="190440" imgH="393480" progId="Equation.3">
                      <p:embed/>
                      <p:pic>
                        <p:nvPicPr>
                          <p:cNvPr id="16399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6145" y="2753457"/>
                            <a:ext cx="223489" cy="3697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00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29279707"/>
                  </p:ext>
                </p:extLst>
              </p:nvPr>
            </p:nvGraphicFramePr>
            <p:xfrm>
              <a:off x="5256163" y="2764474"/>
              <a:ext cx="254000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9" name="Εξίσωση" r:id="rId10" imgW="279360" imgH="393480" progId="Equation.3">
                      <p:embed/>
                    </p:oleObj>
                  </mc:Choice>
                  <mc:Fallback>
                    <p:oleObj name="Εξίσωση" r:id="rId10" imgW="279360" imgH="393480" progId="Equation.3">
                      <p:embed/>
                      <p:pic>
                        <p:nvPicPr>
                          <p:cNvPr id="1640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6163" y="2764474"/>
                            <a:ext cx="254000" cy="358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01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7856706"/>
                  </p:ext>
                </p:extLst>
              </p:nvPr>
            </p:nvGraphicFramePr>
            <p:xfrm>
              <a:off x="5919820" y="3133186"/>
              <a:ext cx="201612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0" name="Εξίσωση" r:id="rId12" imgW="164880" imgH="177480" progId="Equation.3">
                      <p:embed/>
                    </p:oleObj>
                  </mc:Choice>
                  <mc:Fallback>
                    <p:oleObj name="Εξίσωση" r:id="rId12" imgW="164880" imgH="177480" progId="Equation.3">
                      <p:embed/>
                      <p:pic>
                        <p:nvPicPr>
                          <p:cNvPr id="16401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19820" y="3133186"/>
                            <a:ext cx="201612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6" name="Ευθεία γραμμή σύνδεσης 5"/>
            <p:cNvCxnSpPr/>
            <p:nvPr/>
          </p:nvCxnSpPr>
          <p:spPr>
            <a:xfrm flipV="1">
              <a:off x="4006851" y="1959228"/>
              <a:ext cx="0" cy="8515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Ομάδα 21"/>
          <p:cNvGrpSpPr/>
          <p:nvPr/>
        </p:nvGrpSpPr>
        <p:grpSpPr>
          <a:xfrm>
            <a:off x="4002788" y="1516118"/>
            <a:ext cx="2388837" cy="432125"/>
            <a:chOff x="4002788" y="1516118"/>
            <a:chExt cx="2388837" cy="432125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4006852" y="1516118"/>
              <a:ext cx="2384773" cy="406886"/>
              <a:chOff x="4006852" y="1516118"/>
              <a:chExt cx="2384773" cy="406886"/>
            </a:xfrm>
          </p:grpSpPr>
          <p:cxnSp>
            <p:nvCxnSpPr>
              <p:cNvPr id="11" name="Ευθεία γραμμή σύνδεσης 10"/>
              <p:cNvCxnSpPr>
                <a:stCxn id="16390" idx="1"/>
              </p:cNvCxnSpPr>
              <p:nvPr/>
            </p:nvCxnSpPr>
            <p:spPr>
              <a:xfrm flipV="1">
                <a:off x="6391625" y="1664559"/>
                <a:ext cx="0" cy="25844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Ευθύγραμμο βέλος σύνδεσης 12"/>
              <p:cNvCxnSpPr/>
              <p:nvPr/>
            </p:nvCxnSpPr>
            <p:spPr>
              <a:xfrm flipH="1">
                <a:off x="4006852" y="1700784"/>
                <a:ext cx="10040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Ευθύγραμμο βέλος σύνδεσης 16"/>
              <p:cNvCxnSpPr/>
              <p:nvPr/>
            </p:nvCxnSpPr>
            <p:spPr>
              <a:xfrm>
                <a:off x="5373003" y="1700784"/>
                <a:ext cx="101763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5044698" y="1516118"/>
                <a:ext cx="402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i="1" dirty="0" smtClean="0">
                    <a:latin typeface="Comic Sans MS" panose="030F0702030302020204" pitchFamily="66" charset="0"/>
                  </a:rPr>
                  <a:t>Τ</a:t>
                </a:r>
                <a:endParaRPr lang="el-GR" b="1" i="1" dirty="0">
                  <a:latin typeface="Comic Sans MS" panose="030F0702030302020204" pitchFamily="66" charset="0"/>
                </a:endParaRPr>
              </a:p>
            </p:txBody>
          </p:sp>
        </p:grpSp>
        <p:cxnSp>
          <p:nvCxnSpPr>
            <p:cNvPr id="34" name="Ευθεία γραμμή σύνδεσης 33"/>
            <p:cNvCxnSpPr/>
            <p:nvPr/>
          </p:nvCxnSpPr>
          <p:spPr>
            <a:xfrm flipV="1">
              <a:off x="4002788" y="1689798"/>
              <a:ext cx="0" cy="2584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Ομάδα 1"/>
          <p:cNvGrpSpPr/>
          <p:nvPr/>
        </p:nvGrpSpPr>
        <p:grpSpPr>
          <a:xfrm>
            <a:off x="3340086" y="1664559"/>
            <a:ext cx="475459" cy="2077355"/>
            <a:chOff x="3340086" y="1664559"/>
            <a:chExt cx="475459" cy="2077355"/>
          </a:xfrm>
        </p:grpSpPr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3373777" y="1664559"/>
              <a:ext cx="408079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anose="030F0702030302020204" pitchFamily="66" charset="0"/>
                </a:rPr>
                <a:t>V</a:t>
              </a:r>
              <a:endParaRPr lang="el-GR" altLang="el-GR" sz="16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3340086" y="3405364"/>
              <a:ext cx="475459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 i="1" dirty="0">
                  <a:latin typeface="Comic Sans MS" panose="030F0702030302020204" pitchFamily="66" charset="0"/>
                </a:rPr>
                <a:t>-</a:t>
              </a:r>
              <a:r>
                <a:rPr lang="en-US" altLang="el-GR" sz="1600" b="1" i="1" dirty="0">
                  <a:latin typeface="Comic Sans MS" panose="030F0702030302020204" pitchFamily="66" charset="0"/>
                </a:rPr>
                <a:t>V</a:t>
              </a:r>
              <a:endParaRPr lang="el-GR" altLang="el-GR" sz="1600" b="1" i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8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Μερκ. Παναγιωτόπουλος - Φυσικός      www.merkopanas.blogspot.gr</a:t>
            </a:r>
          </a:p>
        </p:txBody>
      </p:sp>
      <p:sp>
        <p:nvSpPr>
          <p:cNvPr id="1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C18C-05DE-446B-9BA6-985BF2DB41C9}" type="slidenum">
              <a:rPr lang="el-GR" altLang="el-GR"/>
              <a:pPr/>
              <a:t>13</a:t>
            </a:fld>
            <a:endParaRPr lang="el-GR" altLang="el-GR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06626" y="497682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Β. Ένταση </a:t>
            </a: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(εναλλασσόμενου ρεύματος)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- Χρόνος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2351881" y="1309139"/>
            <a:ext cx="7488237" cy="4081462"/>
            <a:chOff x="2351881" y="1309139"/>
            <a:chExt cx="7488237" cy="4081462"/>
          </a:xfrm>
        </p:grpSpPr>
        <p:grpSp>
          <p:nvGrpSpPr>
            <p:cNvPr id="3" name="Ομάδα 2"/>
            <p:cNvGrpSpPr/>
            <p:nvPr/>
          </p:nvGrpSpPr>
          <p:grpSpPr>
            <a:xfrm>
              <a:off x="2351881" y="1309139"/>
              <a:ext cx="7488237" cy="4081462"/>
              <a:chOff x="2351089" y="1676004"/>
              <a:chExt cx="7488237" cy="4081462"/>
            </a:xfrm>
          </p:grpSpPr>
          <p:grpSp>
            <p:nvGrpSpPr>
              <p:cNvPr id="2" name="Ομάδα 1"/>
              <p:cNvGrpSpPr/>
              <p:nvPr/>
            </p:nvGrpSpPr>
            <p:grpSpPr>
              <a:xfrm>
                <a:off x="2351089" y="1676004"/>
                <a:ext cx="7488237" cy="4081462"/>
                <a:chOff x="2351089" y="1700213"/>
                <a:chExt cx="7488237" cy="4081462"/>
              </a:xfrm>
            </p:grpSpPr>
            <p:graphicFrame>
              <p:nvGraphicFramePr>
                <p:cNvPr id="21507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00325112"/>
                    </p:ext>
                  </p:extLst>
                </p:nvPr>
              </p:nvGraphicFramePr>
              <p:xfrm>
                <a:off x="2351089" y="1700213"/>
                <a:ext cx="7488237" cy="40814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40" name="Γράφημα" r:id="rId4" imgW="4600575" imgH="2228850" progId="Excel.Chart.8">
                        <p:embed/>
                      </p:oleObj>
                    </mc:Choice>
                    <mc:Fallback>
                      <p:oleObj name="Γράφημα" r:id="rId4" imgW="4600575" imgH="2228850" progId="Excel.Chart.8">
                        <p:embed/>
                        <p:pic>
                          <p:nvPicPr>
                            <p:cNvPr id="21507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51089" y="1700213"/>
                              <a:ext cx="7488237" cy="40814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508" name="Line 4"/>
                <p:cNvSpPr>
                  <a:spLocks noChangeShapeType="1"/>
                </p:cNvSpPr>
                <p:nvPr/>
              </p:nvSpPr>
              <p:spPr bwMode="auto">
                <a:xfrm>
                  <a:off x="3575050" y="2565400"/>
                  <a:ext cx="29527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09" name="Line 5"/>
                <p:cNvSpPr>
                  <a:spLocks noChangeShapeType="1"/>
                </p:cNvSpPr>
                <p:nvPr/>
              </p:nvSpPr>
              <p:spPr bwMode="auto">
                <a:xfrm>
                  <a:off x="3575051" y="4292600"/>
                  <a:ext cx="4105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151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5303838" y="3429000"/>
                  <a:ext cx="0" cy="863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aphicFrame>
            <p:nvGraphicFramePr>
              <p:cNvPr id="21514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3107379"/>
                  </p:ext>
                </p:extLst>
              </p:nvPr>
            </p:nvGraphicFramePr>
            <p:xfrm>
              <a:off x="3935413" y="2997200"/>
              <a:ext cx="1905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41" name="Εξίσωση" r:id="rId6" imgW="190440" imgH="393480" progId="Equation.3">
                      <p:embed/>
                    </p:oleObj>
                  </mc:Choice>
                  <mc:Fallback>
                    <p:oleObj name="Εξίσωση" r:id="rId6" imgW="190440" imgH="393480" progId="Equation.3">
                      <p:embed/>
                      <p:pic>
                        <p:nvPicPr>
                          <p:cNvPr id="21514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5413" y="2997200"/>
                            <a:ext cx="1905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15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003090"/>
                  </p:ext>
                </p:extLst>
              </p:nvPr>
            </p:nvGraphicFramePr>
            <p:xfrm>
              <a:off x="4727575" y="2997200"/>
              <a:ext cx="1905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42" name="Εξίσωση" r:id="rId8" imgW="190440" imgH="393480" progId="Equation.3">
                      <p:embed/>
                    </p:oleObj>
                  </mc:Choice>
                  <mc:Fallback>
                    <p:oleObj name="Εξίσωση" r:id="rId8" imgW="190440" imgH="393480" progId="Equation.3">
                      <p:embed/>
                      <p:pic>
                        <p:nvPicPr>
                          <p:cNvPr id="21515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7575" y="2997200"/>
                            <a:ext cx="190500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16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4479843"/>
                  </p:ext>
                </p:extLst>
              </p:nvPr>
            </p:nvGraphicFramePr>
            <p:xfrm>
              <a:off x="5159375" y="3068639"/>
              <a:ext cx="254000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43" name="Εξίσωση" r:id="rId10" imgW="279360" imgH="393480" progId="Equation.3">
                      <p:embed/>
                    </p:oleObj>
                  </mc:Choice>
                  <mc:Fallback>
                    <p:oleObj name="Εξίσωση" r:id="rId10" imgW="279360" imgH="393480" progId="Equation.3">
                      <p:embed/>
                      <p:pic>
                        <p:nvPicPr>
                          <p:cNvPr id="21516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59375" y="3068639"/>
                            <a:ext cx="254000" cy="358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17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5381296"/>
                  </p:ext>
                </p:extLst>
              </p:nvPr>
            </p:nvGraphicFramePr>
            <p:xfrm>
              <a:off x="5808663" y="3141663"/>
              <a:ext cx="201612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44" name="Εξίσωση" r:id="rId12" imgW="164880" imgH="177480" progId="Equation.3">
                      <p:embed/>
                    </p:oleObj>
                  </mc:Choice>
                  <mc:Fallback>
                    <p:oleObj name="Εξίσωση" r:id="rId12" imgW="164880" imgH="177480" progId="Equation.3">
                      <p:embed/>
                      <p:pic>
                        <p:nvPicPr>
                          <p:cNvPr id="21517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08663" y="3141663"/>
                            <a:ext cx="201612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" name="Ομάδα 3"/>
            <p:cNvGrpSpPr/>
            <p:nvPr/>
          </p:nvGrpSpPr>
          <p:grpSpPr>
            <a:xfrm>
              <a:off x="3468810" y="1873297"/>
              <a:ext cx="668031" cy="2285648"/>
              <a:chOff x="3468810" y="1873297"/>
              <a:chExt cx="668031" cy="2285648"/>
            </a:xfrm>
          </p:grpSpPr>
          <p:sp>
            <p:nvSpPr>
              <p:cNvPr id="21512" name="Line 8"/>
              <p:cNvSpPr>
                <a:spLocks noChangeShapeType="1"/>
              </p:cNvSpPr>
              <p:nvPr/>
            </p:nvSpPr>
            <p:spPr bwMode="auto">
              <a:xfrm>
                <a:off x="4136841" y="2198535"/>
                <a:ext cx="0" cy="863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10" name="Text Box 6"/>
              <p:cNvSpPr txBox="1">
                <a:spLocks noChangeArrowheads="1"/>
              </p:cNvSpPr>
              <p:nvPr/>
            </p:nvSpPr>
            <p:spPr bwMode="auto">
              <a:xfrm>
                <a:off x="3505323" y="1873297"/>
                <a:ext cx="4318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anose="030F0702030302020204" pitchFamily="66" charset="0"/>
                  </a:rPr>
                  <a:t>Ι</a:t>
                </a:r>
              </a:p>
            </p:txBody>
          </p:sp>
          <p:sp>
            <p:nvSpPr>
              <p:cNvPr id="21511" name="Text Box 7"/>
              <p:cNvSpPr txBox="1">
                <a:spLocks noChangeArrowheads="1"/>
              </p:cNvSpPr>
              <p:nvPr/>
            </p:nvSpPr>
            <p:spPr bwMode="auto">
              <a:xfrm>
                <a:off x="3468810" y="3822395"/>
                <a:ext cx="504825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anose="030F0702030302020204" pitchFamily="66" charset="0"/>
                  </a:rPr>
                  <a:t>-Ι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78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63081" y="243777"/>
            <a:ext cx="606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Παρατηρήσεις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στο Εναλλασσόμενο Ρεύμα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61259" y="1645574"/>
            <a:ext cx="620868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anose="030F0702030302020204" pitchFamily="66" charset="0"/>
              </a:rPr>
              <a:t>Σε ένα κύκλωμα που έχει μόνο ωμικό αντιστάτη 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τάση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και 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ένταση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είναι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 φάση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el-GR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anose="030F0702030302020204" pitchFamily="66" charset="0"/>
              </a:rPr>
              <a:t>Αυτό σημαίνει, ότι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συγχρόνως παίρνουν την μέγιστη ή την ελάχιστη τιμή τους.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7337869" y="1188752"/>
            <a:ext cx="4356328" cy="4571968"/>
            <a:chOff x="1746" y="1520"/>
            <a:chExt cx="2204" cy="244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7048689"/>
                </p:ext>
              </p:extLst>
            </p:nvPr>
          </p:nvGraphicFramePr>
          <p:xfrm>
            <a:off x="1746" y="1520"/>
            <a:ext cx="2107" cy="1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4" name="Γράφημα" r:id="rId3" imgW="4600575" imgH="2228850" progId="Excel.Chart.8">
                    <p:embed/>
                  </p:oleObj>
                </mc:Choice>
                <mc:Fallback>
                  <p:oleObj name="Γράφημα" r:id="rId3" imgW="4600575" imgH="2228850" progId="Excel.Chart.8">
                    <p:embed/>
                    <p:pic>
                      <p:nvPicPr>
                        <p:cNvPr id="2355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1520"/>
                          <a:ext cx="2107" cy="1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0440049"/>
                </p:ext>
              </p:extLst>
            </p:nvPr>
          </p:nvGraphicFramePr>
          <p:xfrm>
            <a:off x="1746" y="2750"/>
            <a:ext cx="2204" cy="1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5" name="Γράφημα" r:id="rId5" imgW="4600575" imgH="2228850" progId="Excel.Chart.8">
                    <p:embed/>
                  </p:oleObj>
                </mc:Choice>
                <mc:Fallback>
                  <p:oleObj name="Γράφημα" r:id="rId5" imgW="4600575" imgH="2228850" progId="Excel.Chart.8">
                    <p:embed/>
                    <p:pic>
                      <p:nvPicPr>
                        <p:cNvPr id="2355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2750"/>
                          <a:ext cx="2204" cy="1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 flipV="1">
              <a:off x="2426" y="2069"/>
              <a:ext cx="28" cy="1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2919" y="1764"/>
              <a:ext cx="52" cy="12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1" name="Ορθογώνιο 10"/>
          <p:cNvSpPr/>
          <p:nvPr/>
        </p:nvSpPr>
        <p:spPr>
          <a:xfrm>
            <a:off x="1833438" y="2823200"/>
            <a:ext cx="184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υ </a:t>
            </a:r>
            <a:r>
              <a:rPr lang="en-US" sz="2400" b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=</a:t>
            </a:r>
            <a:r>
              <a:rPr lang="el-GR" sz="2400" b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n-US" sz="2400" b="1" i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V</a:t>
            </a:r>
            <a:r>
              <a:rPr lang="el-GR" sz="2400" b="1" dirty="0" err="1" smtClean="0">
                <a:latin typeface="Comic Sans MS" panose="030F0702030302020204" pitchFamily="66" charset="0"/>
                <a:ea typeface="Cambria Math" panose="02040503050406030204" pitchFamily="18" charset="0"/>
              </a:rPr>
              <a:t>ημ</a:t>
            </a:r>
            <a:r>
              <a:rPr lang="el-GR" sz="2400" b="1" i="1" dirty="0" err="1" smtClean="0">
                <a:latin typeface="Comic Sans MS" panose="030F0702030302020204" pitchFamily="66" charset="0"/>
                <a:ea typeface="Cambria Math" panose="02040503050406030204" pitchFamily="18" charset="0"/>
              </a:rPr>
              <a:t>ω</a:t>
            </a:r>
            <a:r>
              <a:rPr lang="en-US" sz="2400" b="1" i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t</a:t>
            </a:r>
            <a:r>
              <a:rPr lang="el-GR" sz="2400" b="1" i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endParaRPr lang="el-GR" sz="2400" i="1" dirty="0">
              <a:latin typeface="Comic Sans MS" panose="030F0702030302020204" pitchFamily="66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246698" y="2823201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i</a:t>
            </a:r>
            <a:r>
              <a:rPr lang="el-GR" sz="2400" b="1" i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=</a:t>
            </a:r>
            <a:r>
              <a:rPr lang="el-GR" sz="2400" b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n-US" sz="2400" b="1" i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I</a:t>
            </a:r>
            <a:r>
              <a:rPr lang="el-GR" sz="2400" b="1" dirty="0" err="1" smtClean="0">
                <a:latin typeface="Comic Sans MS" panose="030F0702030302020204" pitchFamily="66" charset="0"/>
                <a:ea typeface="Cambria Math" panose="02040503050406030204" pitchFamily="18" charset="0"/>
              </a:rPr>
              <a:t>ημ</a:t>
            </a:r>
            <a:r>
              <a:rPr lang="el-GR" sz="2400" b="1" i="1" dirty="0" err="1" smtClean="0">
                <a:latin typeface="Comic Sans MS" panose="030F0702030302020204" pitchFamily="66" charset="0"/>
                <a:ea typeface="Cambria Math" panose="02040503050406030204" pitchFamily="18" charset="0"/>
              </a:rPr>
              <a:t>ω</a:t>
            </a:r>
            <a:r>
              <a:rPr lang="en-US" sz="2400" b="1" i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t</a:t>
            </a:r>
            <a:r>
              <a:rPr lang="el-GR" sz="2400" b="1" i="1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endParaRPr lang="el-GR" sz="2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828292" y="315913"/>
            <a:ext cx="8331708" cy="8545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Να γνωρίσουμε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τον τρόπο λειτουργίας μιας γεννήτριας</a:t>
            </a:r>
          </a:p>
          <a:p>
            <a:r>
              <a:rPr lang="el-GR" sz="1800" b="1" dirty="0" smtClean="0">
                <a:latin typeface="Comic Sans MS" panose="030F0702030302020204" pitchFamily="66" charset="0"/>
              </a:rPr>
              <a:t>(εκτός ύλης) </a:t>
            </a:r>
            <a:endParaRPr lang="el-GR" sz="1800" b="1" dirty="0">
              <a:latin typeface="Comic Sans MS" panose="030F0702030302020204" pitchFamily="66" charset="0"/>
            </a:endParaRPr>
          </a:p>
        </p:txBody>
      </p:sp>
      <p:pic>
        <p:nvPicPr>
          <p:cNvPr id="6" name="Εικόνα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75" y="1170432"/>
            <a:ext cx="4971609" cy="3316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00016" y="4580418"/>
            <a:ext cx="3024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(Κάνε αριστερό κλικ στην εικόνα)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9916" y="5156415"/>
            <a:ext cx="208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…</a:t>
            </a:r>
            <a:r>
              <a:rPr lang="el-GR" b="1" dirty="0" smtClean="0">
                <a:latin typeface="Comic Sans MS" panose="030F0702030302020204" pitchFamily="66" charset="0"/>
              </a:rPr>
              <a:t>αλλά, κι </a:t>
            </a:r>
            <a:r>
              <a:rPr lang="el-GR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 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7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98816" y="1159807"/>
            <a:ext cx="72676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Θέματα στο « Εναλλασσόμενο Ρεύμα »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από τις </a:t>
            </a:r>
            <a:r>
              <a:rPr lang="el-GR" alt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Παγκύπριες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Εξετάσεις </a:t>
            </a: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 smtClean="0">
                <a:latin typeface="Comic Sans MS" pitchFamily="66" charset="0"/>
              </a:rPr>
              <a:t>.</a:t>
            </a:r>
            <a:endParaRPr lang="el-GR" altLang="el-GR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9361" y="2790701"/>
            <a:ext cx="559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30 Ερωτήσεις Πολλαπλής Επιλογής με το πρόγραμμα </a:t>
            </a:r>
            <a:r>
              <a:rPr lang="en-US" sz="2400" b="1" dirty="0" smtClean="0">
                <a:latin typeface="Comic Sans MS" panose="030F0702030302020204" pitchFamily="66" charset="0"/>
              </a:rPr>
              <a:t>Hot Potatoes  </a:t>
            </a:r>
            <a:r>
              <a:rPr lang="el-GR" sz="24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568435" y="1469960"/>
            <a:ext cx="885045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Διαδικτυακή </a:t>
            </a:r>
            <a:r>
              <a:rPr lang="el-GR" altLang="el-GR" b="1" dirty="0">
                <a:latin typeface="Comic Sans MS" pitchFamily="66" charset="0"/>
              </a:rPr>
              <a:t>παρουσίαση από τον Σταύρο </a:t>
            </a:r>
            <a:r>
              <a:rPr lang="el-GR" altLang="el-GR" b="1" dirty="0" err="1">
                <a:latin typeface="Comic Sans MS" pitchFamily="66" charset="0"/>
              </a:rPr>
              <a:t>Λουβερδή</a:t>
            </a:r>
            <a:r>
              <a:rPr lang="el-GR" altLang="el-GR" b="1" dirty="0"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Παρουσίαση θεωρίας από τον </a:t>
            </a:r>
            <a:r>
              <a:rPr lang="el-GR" altLang="el-GR" b="1" dirty="0" smtClean="0">
                <a:latin typeface="Comic Sans MS" pitchFamily="66" charset="0"/>
                <a:hlinkClick r:id="rId3"/>
              </a:rPr>
              <a:t>ιστότοπο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n-US" altLang="el-GR" b="1" dirty="0" smtClean="0">
                <a:latin typeface="Comic Sans MS" pitchFamily="66" charset="0"/>
              </a:rPr>
              <a:t>physiclessons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  <a:hlinkClick r:id="rId4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«Ο πόλεμος των ρευμάτων» από τον </a:t>
            </a:r>
            <a:r>
              <a:rPr lang="el-GR" altLang="el-GR" b="1" dirty="0" smtClean="0">
                <a:latin typeface="Comic Sans MS" pitchFamily="66" charset="0"/>
                <a:hlinkClick r:id="rId5"/>
              </a:rPr>
              <a:t>ιστότοπο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n-US" altLang="el-GR" b="1" dirty="0">
                <a:latin typeface="Comic Sans MS" pitchFamily="66" charset="0"/>
              </a:rPr>
              <a:t>Mikeius </a:t>
            </a:r>
            <a:r>
              <a:rPr lang="en-US" altLang="el-GR" b="1" dirty="0" smtClean="0">
                <a:latin typeface="Comic Sans MS" pitchFamily="66" charset="0"/>
              </a:rPr>
              <a:t>Official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 κι </a:t>
            </a:r>
            <a:r>
              <a:rPr lang="el-GR" altLang="el-GR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«Κατασκευή </a:t>
            </a:r>
            <a:r>
              <a:rPr lang="el-GR" altLang="el-GR" b="1" dirty="0" smtClean="0">
                <a:latin typeface="Comic Sans MS" pitchFamily="66" charset="0"/>
              </a:rPr>
              <a:t>Κυκλωμάτων </a:t>
            </a:r>
            <a:r>
              <a:rPr lang="en-US" altLang="el-GR" b="1" dirty="0" smtClean="0">
                <a:latin typeface="Comic Sans MS" pitchFamily="66" charset="0"/>
              </a:rPr>
              <a:t>AC </a:t>
            </a:r>
            <a:r>
              <a:rPr lang="el-GR" altLang="el-GR" b="1" dirty="0" smtClean="0">
                <a:latin typeface="Comic Sans MS" pitchFamily="66" charset="0"/>
              </a:rPr>
              <a:t>και </a:t>
            </a:r>
            <a:r>
              <a:rPr lang="en-US" altLang="el-GR" b="1" dirty="0" smtClean="0">
                <a:latin typeface="Comic Sans MS" pitchFamily="66" charset="0"/>
              </a:rPr>
              <a:t>DC</a:t>
            </a:r>
            <a:r>
              <a:rPr lang="el-GR" altLang="el-GR" b="1" dirty="0" smtClean="0">
                <a:latin typeface="Comic Sans MS" pitchFamily="66" charset="0"/>
              </a:rPr>
              <a:t>»</a:t>
            </a:r>
            <a:r>
              <a:rPr lang="en-US" altLang="el-GR" b="1" dirty="0" smtClean="0"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</a:rPr>
              <a:t>από το </a:t>
            </a:r>
            <a:r>
              <a:rPr lang="en-US" altLang="el-GR" b="1" dirty="0" smtClean="0">
                <a:latin typeface="Comic Sans MS" pitchFamily="66" charset="0"/>
              </a:rPr>
              <a:t>PHET Colorado </a:t>
            </a:r>
            <a:r>
              <a:rPr lang="el-GR" altLang="el-GR" b="1" dirty="0" smtClean="0">
                <a:latin typeface="Comic Sans MS" pitchFamily="66" charset="0"/>
                <a:hlinkClick r:id="rId8"/>
              </a:rPr>
              <a:t>εδώ</a:t>
            </a:r>
            <a:r>
              <a:rPr lang="en-US" altLang="el-GR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Προσομοίωση για το εναλλασσόμενο ρεύμα από </a:t>
            </a:r>
            <a:r>
              <a:rPr lang="el-GR" altLang="el-GR" b="1" dirty="0">
                <a:latin typeface="Comic Sans MS" pitchFamily="66" charset="0"/>
              </a:rPr>
              <a:t>τον Ηλία </a:t>
            </a:r>
            <a:r>
              <a:rPr lang="el-GR" altLang="el-GR" b="1" dirty="0" err="1" smtClean="0">
                <a:latin typeface="Comic Sans MS" pitchFamily="66" charset="0"/>
              </a:rPr>
              <a:t>Σιτσανλή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  <a:hlinkClick r:id="rId9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Το βιβλίο «ΤΕΣΛΑ </a:t>
            </a:r>
            <a:r>
              <a:rPr lang="en-US" altLang="el-GR" b="1" dirty="0" smtClean="0">
                <a:latin typeface="Comic Sans MS" pitchFamily="66" charset="0"/>
              </a:rPr>
              <a:t>vs </a:t>
            </a:r>
            <a:r>
              <a:rPr lang="el-GR" altLang="el-GR" b="1" dirty="0" smtClean="0">
                <a:latin typeface="Comic Sans MS" pitchFamily="66" charset="0"/>
              </a:rPr>
              <a:t>ΕΝΤΙΣΟΝ» από τον </a:t>
            </a:r>
            <a:r>
              <a:rPr lang="el-GR" altLang="el-GR" b="1" dirty="0" smtClean="0">
                <a:latin typeface="Comic Sans MS" pitchFamily="66" charset="0"/>
                <a:hlinkClick r:id="rId10"/>
              </a:rPr>
              <a:t>Γιώργο </a:t>
            </a:r>
            <a:r>
              <a:rPr lang="el-GR" altLang="el-GR" b="1" dirty="0" err="1" smtClean="0">
                <a:latin typeface="Comic Sans MS" pitchFamily="66" charset="0"/>
                <a:hlinkClick r:id="rId10"/>
              </a:rPr>
              <a:t>Στάμκο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  <a:hlinkClick r:id="rId11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 </a:t>
            </a:r>
            <a:endParaRPr lang="el-GR" altLang="el-GR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Η ταινία (</a:t>
            </a:r>
            <a:r>
              <a:rPr lang="en-US" altLang="el-GR" b="1" dirty="0" smtClean="0">
                <a:latin typeface="Comic Sans MS" pitchFamily="66" charset="0"/>
              </a:rPr>
              <a:t>trailer)</a:t>
            </a:r>
            <a:r>
              <a:rPr lang="el-GR" altLang="el-GR" b="1" dirty="0" smtClean="0">
                <a:latin typeface="Comic Sans MS" pitchFamily="66" charset="0"/>
              </a:rPr>
              <a:t> «</a:t>
            </a:r>
            <a:r>
              <a:rPr lang="en-US" altLang="el-GR" b="1" dirty="0">
                <a:latin typeface="Comic Sans MS" pitchFamily="66" charset="0"/>
              </a:rPr>
              <a:t>THE CURRENT </a:t>
            </a:r>
            <a:r>
              <a:rPr lang="en-US" altLang="el-GR" b="1" dirty="0" smtClean="0">
                <a:latin typeface="Comic Sans MS" pitchFamily="66" charset="0"/>
              </a:rPr>
              <a:t>WAR</a:t>
            </a:r>
            <a:r>
              <a:rPr lang="el-GR" altLang="el-GR" b="1" dirty="0">
                <a:latin typeface="Comic Sans MS" pitchFamily="66" charset="0"/>
              </a:rPr>
              <a:t>» («Η ΜΑΧΗ ΤΗΣ </a:t>
            </a:r>
            <a:r>
              <a:rPr lang="el-GR" altLang="el-GR" b="1" dirty="0" smtClean="0">
                <a:latin typeface="Comic Sans MS" pitchFamily="66" charset="0"/>
              </a:rPr>
              <a:t>ΕΠΙΚΡΑΤΗΣΗΣ») </a:t>
            </a:r>
            <a:r>
              <a:rPr lang="el-GR" altLang="el-GR" b="1" dirty="0" smtClean="0">
                <a:latin typeface="Comic Sans MS" pitchFamily="66" charset="0"/>
                <a:hlinkClick r:id="rId12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  <a:endParaRPr lang="el-GR" altLang="el-GR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Πολλές </a:t>
            </a:r>
            <a:r>
              <a:rPr lang="el-GR" altLang="el-GR" b="1" dirty="0">
                <a:latin typeface="Comic Sans MS" pitchFamily="66" charset="0"/>
              </a:rPr>
              <a:t>ερωτήσεις και ασκήσεις από το «Υλικό Φυσικής-Χημείας» </a:t>
            </a:r>
            <a:r>
              <a:rPr lang="el-GR" altLang="el-GR" b="1" dirty="0" smtClean="0">
                <a:latin typeface="Comic Sans MS" pitchFamily="66" charset="0"/>
                <a:hlinkClick r:id="rId13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  <a:endParaRPr lang="en-US" altLang="el-GR" b="1" dirty="0">
              <a:latin typeface="Comic Sans MS" pitchFamily="66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68780" y="246184"/>
            <a:ext cx="88544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για το θέμα </a:t>
            </a:r>
            <a:r>
              <a:rPr lang="el-GR" alt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«Στρεφόμενο πλαίσιο – Εναλλασσόμενη τάση»</a:t>
            </a:r>
            <a:endParaRPr lang="el-GR" alt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333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69925" y="123491"/>
            <a:ext cx="29124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23645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1886" y="1652207"/>
            <a:ext cx="60282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215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859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Παναγιωτόπουλος - Φυσικός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8" y="90276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350294" y="342673"/>
            <a:ext cx="2554216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Ας θυμηθούμε…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9395070" y="1162768"/>
            <a:ext cx="1355358" cy="1266077"/>
            <a:chOff x="4731943" y="51610"/>
            <a:chExt cx="2663825" cy="2683602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4731943" y="574625"/>
              <a:ext cx="2663825" cy="2160587"/>
              <a:chOff x="971550" y="836613"/>
              <a:chExt cx="2663825" cy="2160587"/>
            </a:xfrm>
          </p:grpSpPr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971550" y="836613"/>
                <a:ext cx="2663825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971550" y="1268413"/>
                <a:ext cx="1296988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2395176" y="1244974"/>
                <a:ext cx="1240199" cy="23438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2124075" y="1700213"/>
                <a:ext cx="15113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1835150" y="2133600"/>
                <a:ext cx="1800225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1476375" y="2565400"/>
                <a:ext cx="21590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971550" y="2997200"/>
                <a:ext cx="2663825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>
                <a:off x="971550" y="1700213"/>
                <a:ext cx="100965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 flipV="1">
                <a:off x="971550" y="2132013"/>
                <a:ext cx="711971" cy="158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 flipV="1">
                <a:off x="971550" y="2563815"/>
                <a:ext cx="504825" cy="1585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" name="Rectangle 11" descr="Δημοσιογραφικό χαρτί"/>
            <p:cNvSpPr>
              <a:spLocks noChangeArrowheads="1"/>
            </p:cNvSpPr>
            <p:nvPr/>
          </p:nvSpPr>
          <p:spPr bwMode="auto">
            <a:xfrm rot="2157757">
              <a:off x="5744775" y="506835"/>
              <a:ext cx="69850" cy="199866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8" name="Ομάδα 27"/>
            <p:cNvGrpSpPr/>
            <p:nvPr/>
          </p:nvGrpSpPr>
          <p:grpSpPr>
            <a:xfrm>
              <a:off x="4768137" y="51610"/>
              <a:ext cx="1789290" cy="931377"/>
              <a:chOff x="747181" y="238809"/>
              <a:chExt cx="1789290" cy="931377"/>
            </a:xfrm>
          </p:grpSpPr>
          <p:cxnSp>
            <p:nvCxnSpPr>
              <p:cNvPr id="29" name="AutoShape 22"/>
              <p:cNvCxnSpPr>
                <a:cxnSpLocks noChangeShapeType="1"/>
              </p:cNvCxnSpPr>
              <p:nvPr/>
            </p:nvCxnSpPr>
            <p:spPr bwMode="auto">
              <a:xfrm>
                <a:off x="1402205" y="632023"/>
                <a:ext cx="684213" cy="53816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Text Box 21"/>
              <p:cNvSpPr txBox="1">
                <a:spLocks noChangeArrowheads="1"/>
              </p:cNvSpPr>
              <p:nvPr/>
            </p:nvSpPr>
            <p:spPr bwMode="auto">
              <a:xfrm>
                <a:off x="747181" y="238809"/>
                <a:ext cx="1789290" cy="5218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000" b="1" dirty="0">
                    <a:latin typeface="Comic Sans MS" panose="030F0702030302020204" pitchFamily="66" charset="0"/>
                  </a:rPr>
                  <a:t>Επιφάνεια </a:t>
                </a:r>
                <a:r>
                  <a:rPr lang="en-US" altLang="el-GR" sz="1000" b="1" i="1" dirty="0" smtClean="0">
                    <a:latin typeface="Comic Sans MS" panose="030F0702030302020204" pitchFamily="66" charset="0"/>
                  </a:rPr>
                  <a:t>A</a:t>
                </a:r>
                <a:endParaRPr lang="en-US" altLang="el-GR" sz="1000" b="1" i="1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1" name="Ομάδα 30"/>
            <p:cNvGrpSpPr/>
            <p:nvPr/>
          </p:nvGrpSpPr>
          <p:grpSpPr>
            <a:xfrm>
              <a:off x="5765268" y="1589652"/>
              <a:ext cx="994381" cy="688701"/>
              <a:chOff x="1979613" y="1844675"/>
              <a:chExt cx="994381" cy="688701"/>
            </a:xfrm>
          </p:grpSpPr>
          <p:sp>
            <p:nvSpPr>
              <p:cNvPr id="32" name="Line 2"/>
              <p:cNvSpPr>
                <a:spLocks noChangeShapeType="1"/>
              </p:cNvSpPr>
              <p:nvPr/>
            </p:nvSpPr>
            <p:spPr bwMode="auto">
              <a:xfrm>
                <a:off x="1979613" y="1844675"/>
                <a:ext cx="792162" cy="5762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782743" y="2216171"/>
                    <a:ext cx="191251" cy="3172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1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𝜿</m:t>
                              </m:r>
                            </m:e>
                          </m:acc>
                        </m:oMath>
                      </m:oMathPara>
                    </a14:m>
                    <a:endParaRPr lang="el-GR" sz="12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2743" y="2216171"/>
                    <a:ext cx="191251" cy="31720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3750" r="-37500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Ομάδα 33"/>
            <p:cNvGrpSpPr/>
            <p:nvPr/>
          </p:nvGrpSpPr>
          <p:grpSpPr>
            <a:xfrm>
              <a:off x="5981487" y="1451818"/>
              <a:ext cx="356089" cy="521896"/>
              <a:chOff x="2206800" y="1719683"/>
              <a:chExt cx="356089" cy="521896"/>
            </a:xfrm>
          </p:grpSpPr>
          <p:sp>
            <p:nvSpPr>
              <p:cNvPr id="35" name="Text Box 3"/>
              <p:cNvSpPr txBox="1">
                <a:spLocks noChangeArrowheads="1"/>
              </p:cNvSpPr>
              <p:nvPr/>
            </p:nvSpPr>
            <p:spPr bwMode="auto">
              <a:xfrm>
                <a:off x="2206800" y="1719683"/>
                <a:ext cx="307974" cy="521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000" b="1" i="1" dirty="0">
                    <a:latin typeface="Comic Sans MS" panose="030F0702030302020204" pitchFamily="66" charset="0"/>
                  </a:rPr>
                  <a:t>θ</a:t>
                </a:r>
              </a:p>
            </p:txBody>
          </p:sp>
          <p:sp>
            <p:nvSpPr>
              <p:cNvPr id="36" name="Arc 26"/>
              <p:cNvSpPr>
                <a:spLocks/>
              </p:cNvSpPr>
              <p:nvPr/>
            </p:nvSpPr>
            <p:spPr bwMode="auto">
              <a:xfrm rot="1237793" flipH="1">
                <a:off x="2429538" y="1825522"/>
                <a:ext cx="133351" cy="346075"/>
              </a:xfrm>
              <a:custGeom>
                <a:avLst/>
                <a:gdLst>
                  <a:gd name="G0" fmla="+- 21600 0 0"/>
                  <a:gd name="G1" fmla="+- 20282 0 0"/>
                  <a:gd name="G2" fmla="+- 21600 0 0"/>
                  <a:gd name="T0" fmla="*/ 16424 w 21600"/>
                  <a:gd name="T1" fmla="*/ 41253 h 41253"/>
                  <a:gd name="T2" fmla="*/ 14170 w 21600"/>
                  <a:gd name="T3" fmla="*/ 0 h 41253"/>
                  <a:gd name="T4" fmla="*/ 21600 w 21600"/>
                  <a:gd name="T5" fmla="*/ 20282 h 4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253" fill="none" extrusionOk="0">
                    <a:moveTo>
                      <a:pt x="16424" y="41252"/>
                    </a:moveTo>
                    <a:cubicBezTo>
                      <a:pt x="6777" y="38871"/>
                      <a:pt x="0" y="30217"/>
                      <a:pt x="0" y="20282"/>
                    </a:cubicBezTo>
                    <a:cubicBezTo>
                      <a:pt x="0" y="11217"/>
                      <a:pt x="5659" y="3117"/>
                      <a:pt x="14170" y="0"/>
                    </a:cubicBezTo>
                  </a:path>
                  <a:path w="21600" h="41253" stroke="0" extrusionOk="0">
                    <a:moveTo>
                      <a:pt x="16424" y="41252"/>
                    </a:moveTo>
                    <a:cubicBezTo>
                      <a:pt x="6777" y="38871"/>
                      <a:pt x="0" y="30217"/>
                      <a:pt x="0" y="20282"/>
                    </a:cubicBezTo>
                    <a:cubicBezTo>
                      <a:pt x="0" y="11217"/>
                      <a:pt x="5659" y="3117"/>
                      <a:pt x="14170" y="0"/>
                    </a:cubicBezTo>
                    <a:lnTo>
                      <a:pt x="21600" y="2028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7" name="Ομάδα 36"/>
            <p:cNvGrpSpPr/>
            <p:nvPr/>
          </p:nvGrpSpPr>
          <p:grpSpPr>
            <a:xfrm>
              <a:off x="5787596" y="1374878"/>
              <a:ext cx="1225612" cy="355754"/>
              <a:chOff x="2012909" y="1642743"/>
              <a:chExt cx="1225612" cy="355754"/>
            </a:xfrm>
          </p:grpSpPr>
          <p:sp>
            <p:nvSpPr>
              <p:cNvPr id="38" name="Line 6"/>
              <p:cNvSpPr>
                <a:spLocks noChangeShapeType="1"/>
              </p:cNvSpPr>
              <p:nvPr/>
            </p:nvSpPr>
            <p:spPr bwMode="auto">
              <a:xfrm>
                <a:off x="2012909" y="1817298"/>
                <a:ext cx="100806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20971" y="1642743"/>
                    <a:ext cx="217550" cy="3557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𝜝</m:t>
                              </m:r>
                            </m:e>
                          </m:acc>
                        </m:oMath>
                      </m:oMathPara>
                    </a14:m>
                    <a:endParaRPr lang="el-GR" sz="1200" b="1" i="1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0971" y="1642743"/>
                    <a:ext cx="217550" cy="3557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7368" r="-4210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198088" y="1052539"/>
                <a:ext cx="6321660" cy="1850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b="1" dirty="0" smtClean="0">
                    <a:latin typeface="Comic Sans MS" panose="030F0702030302020204" pitchFamily="66" charset="0"/>
                  </a:rPr>
                  <a:t>Επιφάνεια </a:t>
                </a:r>
                <a:r>
                  <a:rPr lang="el-GR" b="1" dirty="0" err="1" smtClean="0">
                    <a:latin typeface="Comic Sans MS" panose="030F0702030302020204" pitchFamily="66" charset="0"/>
                  </a:rPr>
                  <a:t>εμαβαδού</a:t>
                </a:r>
                <a:r>
                  <a:rPr lang="el-GR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b="1" i="1" dirty="0" smtClean="0">
                    <a:latin typeface="Comic Sans MS" panose="030F0702030302020204" pitchFamily="66" charset="0"/>
                  </a:rPr>
                  <a:t>A</a:t>
                </a:r>
                <a:r>
                  <a:rPr lang="el-GR" b="1" dirty="0" smtClean="0">
                    <a:latin typeface="Comic Sans MS" panose="030F0702030302020204" pitchFamily="66" charset="0"/>
                  </a:rPr>
                  <a:t> τοποθετείται πλάγια στις δυναμικές γραμμές ομογενούς μαγνητικού πεδίου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b="1" dirty="0" smtClean="0">
                    <a:latin typeface="Comic Sans MS" panose="030F0702030302020204" pitchFamily="66" charset="0"/>
                  </a:rPr>
                  <a:t>, όπως φαίνεται στο διπλανό σχήμα. Η μαγνητική ροή υπολογίζεται από την σχέση </a:t>
                </a:r>
                <a:r>
                  <a:rPr 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Φ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= </a:t>
                </a:r>
                <a:r>
                  <a:rPr lang="el-GR" b="1" dirty="0" smtClean="0">
                    <a:latin typeface="Comic Sans MS" panose="030F0702030302020204" pitchFamily="66" charset="0"/>
                  </a:rPr>
                  <a:t>…………………… .</a:t>
                </a:r>
                <a:endParaRPr lang="el-GR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088" y="1052539"/>
                <a:ext cx="6321660" cy="1850891"/>
              </a:xfrm>
              <a:prstGeom prst="rect">
                <a:avLst/>
              </a:prstGeom>
              <a:blipFill>
                <a:blip r:embed="rId6"/>
                <a:stretch>
                  <a:fillRect l="-868" r="-771" b="-3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5817658" y="2401926"/>
            <a:ext cx="13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</a:t>
            </a:r>
            <a:r>
              <a:rPr lang="el-GR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Ορθογώνιο 41"/>
          <p:cNvSpPr/>
          <p:nvPr/>
        </p:nvSpPr>
        <p:spPr>
          <a:xfrm>
            <a:off x="1382485" y="2921213"/>
            <a:ext cx="9678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Ηλεκτρομαγνητική επαγωγή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ονομάζουμε το φαινόμενο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το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οποίο έχει ως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αιτία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την ………………… </a:t>
            </a:r>
            <a:r>
              <a:rPr lang="el-GR" b="1" dirty="0" smtClean="0">
                <a:latin typeface="Comic Sans MS" panose="030F0702030302020204" pitchFamily="66" charset="0"/>
              </a:rPr>
              <a:t>της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…………………… …………,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η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οποία περνά από την επιφάνεια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μεταλλικής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σπείρας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και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ως </a:t>
            </a:r>
            <a:r>
              <a:rPr lang="el-GR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αποτέλεσμα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τη </a:t>
            </a:r>
            <a:r>
              <a:rPr lang="el-GR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δημιουργία </a:t>
            </a:r>
            <a:r>
              <a:rPr lang="el-GR" b="1" dirty="0" smtClean="0">
                <a:latin typeface="Comic Sans MS" panose="030F0702030302020204" pitchFamily="66" charset="0"/>
              </a:rPr>
              <a:t>………………… …………………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στα άκρα της σπείρας.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 </a:t>
            </a:r>
            <a:endParaRPr lang="el-GR" sz="2000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1400080" y="3372794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μεταβολή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3041240" y="3372794"/>
            <a:ext cx="2152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μαγνητικής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ροής </a:t>
            </a:r>
            <a:endParaRPr lang="el-GR" dirty="0"/>
          </a:p>
        </p:txBody>
      </p:sp>
      <p:sp>
        <p:nvSpPr>
          <p:cNvPr id="43" name="Ορθογώνιο 42"/>
          <p:cNvSpPr/>
          <p:nvPr/>
        </p:nvSpPr>
        <p:spPr>
          <a:xfrm>
            <a:off x="5080352" y="3816509"/>
            <a:ext cx="246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διαφοράς </a:t>
            </a:r>
            <a:r>
              <a:rPr lang="el-GR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δυναμικού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"/>
              <p:cNvSpPr>
                <a:spLocks noChangeArrowheads="1"/>
              </p:cNvSpPr>
              <p:nvPr/>
            </p:nvSpPr>
            <p:spPr bwMode="auto">
              <a:xfrm>
                <a:off x="1382484" y="4380591"/>
                <a:ext cx="8012585" cy="993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b="1" dirty="0" smtClean="0">
                    <a:latin typeface="Comic Sans MS" panose="030F0702030302020204" pitchFamily="66" charset="0"/>
                  </a:rPr>
                  <a:t>Νόμος της Επαγωγής (Νόμος </a:t>
                </a:r>
                <a:r>
                  <a:rPr lang="en-US" altLang="el-GR" b="1" dirty="0" smtClean="0">
                    <a:latin typeface="Comic Sans MS" panose="030F0702030302020204" pitchFamily="66" charset="0"/>
                  </a:rPr>
                  <a:t>Faraday)</a:t>
                </a:r>
                <a:r>
                  <a:rPr lang="el-GR" altLang="el-GR" b="1" dirty="0" smtClean="0">
                    <a:latin typeface="Comic Sans MS" panose="030F0702030302020204" pitchFamily="66" charset="0"/>
                  </a:rPr>
                  <a:t> για πηνίο </a:t>
                </a:r>
                <a:r>
                  <a:rPr lang="el-GR" altLang="el-GR" b="1" i="1" dirty="0" smtClean="0">
                    <a:latin typeface="Comic Sans MS" panose="030F0702030302020204" pitchFamily="66" charset="0"/>
                  </a:rPr>
                  <a:t>Ν</a:t>
                </a:r>
                <a:r>
                  <a:rPr lang="el-GR" altLang="el-GR" b="1" dirty="0" smtClean="0">
                    <a:latin typeface="Comic Sans MS" panose="030F0702030302020204" pitchFamily="66" charset="0"/>
                  </a:rPr>
                  <a:t> σπειρών όταν σε χρόνο Δ</a:t>
                </a:r>
                <a:r>
                  <a:rPr lang="en-US" altLang="el-GR" b="1" i="1" dirty="0" smtClean="0">
                    <a:latin typeface="Comic Sans MS" panose="030F0702030302020204" pitchFamily="66" charset="0"/>
                  </a:rPr>
                  <a:t>t</a:t>
                </a:r>
                <a:r>
                  <a:rPr lang="en-US" altLang="el-GR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altLang="el-GR" b="1" dirty="0" smtClean="0">
                    <a:latin typeface="Comic Sans MS" panose="030F0702030302020204" pitchFamily="66" charset="0"/>
                  </a:rPr>
                  <a:t>μεταβάλλεται η μαγνητική ροή κατά Δ</a:t>
                </a:r>
                <a:r>
                  <a:rPr lang="el-GR" altLang="el-GR" b="1" i="1" dirty="0" smtClean="0">
                    <a:latin typeface="Comic Sans MS" panose="030F0702030302020204" pitchFamily="66" charset="0"/>
                  </a:rPr>
                  <a:t>Φ</a:t>
                </a:r>
                <a:r>
                  <a:rPr lang="en-US" altLang="el-GR" b="1" i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el-GR" b="1" dirty="0" smtClean="0"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z-Cyrl-AZ" altLang="el-GR" sz="20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Є</m:t>
                    </m:r>
                    <m:r>
                      <a:rPr lang="el-GR" sz="2000" b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𝛆𝛑</m:t>
                    </m:r>
                  </m:oMath>
                </a14:m>
                <a:r>
                  <a:rPr lang="el-GR" sz="2000" b="1" i="1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…………… .</a:t>
                </a:r>
                <a:endParaRPr lang="el-GR" sz="2400" dirty="0"/>
              </a:p>
            </p:txBody>
          </p:sp>
        </mc:Choice>
        <mc:Fallback xmlns="">
          <p:sp>
            <p:nvSpPr>
              <p:cNvPr id="4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2484" y="4380591"/>
                <a:ext cx="8012585" cy="993285"/>
              </a:xfrm>
              <a:prstGeom prst="rect">
                <a:avLst/>
              </a:prstGeom>
              <a:blipFill>
                <a:blip r:embed="rId7"/>
                <a:stretch>
                  <a:fillRect l="-685" r="-609" b="-1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29765" y="4887311"/>
                <a:ext cx="889983" cy="4439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l-GR" sz="2400" b="1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:r>
                  <a:rPr lang="el-GR" sz="2000" b="1" i="1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Ν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𝜱</m:t>
                        </m:r>
                      </m:num>
                      <m:den>
                        <m:r>
                          <a:rPr lang="el-GR" sz="20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l-GR" sz="2000" b="1" i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765" y="4887311"/>
                <a:ext cx="889983" cy="443968"/>
              </a:xfrm>
              <a:prstGeom prst="rect">
                <a:avLst/>
              </a:prstGeom>
              <a:blipFill>
                <a:blip r:embed="rId8"/>
                <a:stretch>
                  <a:fillRect l="-21233" t="-19178" b="-260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383292" y="5482956"/>
            <a:ext cx="713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Νόμος του </a:t>
            </a:r>
            <a:r>
              <a:rPr lang="en-US" b="1" dirty="0" smtClean="0">
                <a:latin typeface="Comic Sans MS" panose="030F0702030302020204" pitchFamily="66" charset="0"/>
              </a:rPr>
              <a:t>Ohm</a:t>
            </a:r>
            <a:r>
              <a:rPr lang="el-GR" b="1" dirty="0" smtClean="0">
                <a:latin typeface="Comic Sans MS" panose="030F0702030302020204" pitchFamily="66" charset="0"/>
              </a:rPr>
              <a:t> (για τμήμα ηλεκτρικού κυκλώματος)</a:t>
            </a:r>
            <a:r>
              <a:rPr lang="en-US" b="1" dirty="0" smtClean="0">
                <a:latin typeface="Comic Sans MS" panose="030F0702030302020204" pitchFamily="66" charset="0"/>
              </a:rPr>
              <a:t>: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smtClean="0">
                <a:latin typeface="Comic Sans MS" panose="030F0702030302020204" pitchFamily="66" charset="0"/>
              </a:rPr>
              <a:t>……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829566" y="5448259"/>
                <a:ext cx="141866" cy="574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66" y="5448259"/>
                <a:ext cx="141866" cy="574196"/>
              </a:xfrm>
              <a:prstGeom prst="rect">
                <a:avLst/>
              </a:prstGeom>
              <a:blipFill>
                <a:blip r:embed="rId9"/>
                <a:stretch>
                  <a:fillRect l="-4167" r="-58333" b="-74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9" grpId="0"/>
      <p:bldP spid="11" grpId="0"/>
      <p:bldP spid="43" grpId="0"/>
      <p:bldP spid="44" grpId="0"/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17599" y="426358"/>
            <a:ext cx="95123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Trebuchet MS" panose="020B0603020202020204" pitchFamily="34" charset="0"/>
              </a:rPr>
              <a:t>5.19</a:t>
            </a:r>
            <a:r>
              <a:rPr lang="el-GR" sz="2000" dirty="0" smtClean="0">
                <a:latin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</a:rPr>
              <a:t>Σε ποιο φυσικό φαινόμενο στηρίζεται η παραγωγή </a:t>
            </a:r>
            <a:r>
              <a:rPr lang="el-GR" sz="2000" dirty="0" smtClean="0">
                <a:latin typeface="Trebuchet MS" panose="020B0603020202020204" pitchFamily="34" charset="0"/>
              </a:rPr>
              <a:t>εναλλασσόμενης τάσης;</a:t>
            </a:r>
          </a:p>
          <a:p>
            <a:endParaRPr lang="el-GR" sz="2000" dirty="0" smtClean="0">
              <a:latin typeface="Trebuchet MS" panose="020B0603020202020204" pitchFamily="34" charset="0"/>
            </a:endParaRPr>
          </a:p>
          <a:p>
            <a:endParaRPr lang="el-GR" sz="20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5.20 </a:t>
            </a:r>
            <a:r>
              <a:rPr lang="el-GR" sz="2000" dirty="0" smtClean="0">
                <a:latin typeface="Trebuchet MS" panose="020B0603020202020204" pitchFamily="34" charset="0"/>
              </a:rPr>
              <a:t> Εάν </a:t>
            </a:r>
            <a:r>
              <a:rPr lang="el-GR" sz="2000" dirty="0">
                <a:latin typeface="Trebuchet MS" panose="020B0603020202020204" pitchFamily="34" charset="0"/>
              </a:rPr>
              <a:t>αυξηθεί η συχνότητα περιστροφής του </a:t>
            </a:r>
            <a:r>
              <a:rPr lang="el-GR" sz="2000" dirty="0" err="1">
                <a:latin typeface="Trebuchet MS" panose="020B0603020202020204" pitchFamily="34" charset="0"/>
              </a:rPr>
              <a:t>ρότορα</a:t>
            </a:r>
            <a:r>
              <a:rPr lang="el-GR" sz="2000" dirty="0">
                <a:latin typeface="Trebuchet MS" panose="020B0603020202020204" pitchFamily="34" charset="0"/>
              </a:rPr>
              <a:t> μιας </a:t>
            </a:r>
            <a:r>
              <a:rPr lang="el-GR" sz="2000" dirty="0" smtClean="0">
                <a:latin typeface="Trebuchet MS" panose="020B0603020202020204" pitchFamily="34" charset="0"/>
              </a:rPr>
              <a:t>ηλεκτρογεννήτριας </a:t>
            </a:r>
            <a:r>
              <a:rPr lang="el-GR" sz="2000" dirty="0">
                <a:latin typeface="Trebuchet MS" panose="020B0603020202020204" pitchFamily="34" charset="0"/>
              </a:rPr>
              <a:t>τι θα συμβεί στην ενεργό τιμή της τάσης που παρέχει η </a:t>
            </a:r>
            <a:r>
              <a:rPr lang="el-GR" sz="2000" dirty="0" smtClean="0">
                <a:latin typeface="Trebuchet MS" panose="020B0603020202020204" pitchFamily="34" charset="0"/>
              </a:rPr>
              <a:t>ηλεκτρογεννήτρια</a:t>
            </a:r>
            <a:r>
              <a:rPr lang="el-GR" sz="2000" dirty="0">
                <a:latin typeface="Trebuchet MS" panose="020B0603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Θα </a:t>
            </a:r>
            <a:r>
              <a:rPr lang="el-GR" sz="2000" dirty="0">
                <a:latin typeface="Trebuchet MS" panose="020B0603020202020204" pitchFamily="34" charset="0"/>
              </a:rPr>
              <a:t>παραμείνει ίδια;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Θα </a:t>
            </a:r>
            <a:r>
              <a:rPr lang="el-GR" sz="2000" dirty="0">
                <a:latin typeface="Trebuchet MS" panose="020B0603020202020204" pitchFamily="34" charset="0"/>
              </a:rPr>
              <a:t>αυξηθεί;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Θα </a:t>
            </a:r>
            <a:r>
              <a:rPr lang="el-GR" sz="2000" dirty="0">
                <a:latin typeface="Trebuchet MS" panose="020B0603020202020204" pitchFamily="34" charset="0"/>
              </a:rPr>
              <a:t>μειωθεί;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Επιλέξτε το σωστό.</a:t>
            </a:r>
          </a:p>
        </p:txBody>
      </p:sp>
      <p:sp>
        <p:nvSpPr>
          <p:cNvPr id="5" name="Οβάλ 4"/>
          <p:cNvSpPr/>
          <p:nvPr/>
        </p:nvSpPr>
        <p:spPr>
          <a:xfrm>
            <a:off x="1117599" y="2809059"/>
            <a:ext cx="436881" cy="4370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822831" y="888023"/>
            <a:ext cx="362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Ηλεκτρομαγνητική επαγωγή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85088" y="618203"/>
            <a:ext cx="10021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5.21 </a:t>
            </a:r>
            <a:r>
              <a:rPr lang="el-GR" sz="2000" dirty="0" smtClean="0">
                <a:latin typeface="Trebuchet MS" panose="020B0603020202020204" pitchFamily="34" charset="0"/>
              </a:rPr>
              <a:t> Ποιες </a:t>
            </a:r>
            <a:r>
              <a:rPr lang="el-GR" sz="2000" dirty="0">
                <a:latin typeface="Trebuchet MS" panose="020B0603020202020204" pitchFamily="34" charset="0"/>
              </a:rPr>
              <a:t>από τις παρακάτω προτάσεις είναι σωστές;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φορά του </a:t>
            </a:r>
            <a:r>
              <a:rPr lang="el-GR" sz="2000" dirty="0" err="1">
                <a:latin typeface="Trebuchet MS" panose="020B0603020202020204" pitchFamily="34" charset="0"/>
              </a:rPr>
              <a:t>εναλλασσομένου</a:t>
            </a:r>
            <a:r>
              <a:rPr lang="el-GR" sz="2000" dirty="0">
                <a:latin typeface="Trebuchet MS" panose="020B0603020202020204" pitchFamily="34" charset="0"/>
              </a:rPr>
              <a:t> ρεύματος αλλάζει περιοδικά.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εναλλασσόμενη τάση στα άκρα ενός αντιστάτη και το </a:t>
            </a:r>
            <a:r>
              <a:rPr lang="el-GR" sz="2000" dirty="0" smtClean="0">
                <a:latin typeface="Trebuchet MS" panose="020B0603020202020204" pitchFamily="34" charset="0"/>
              </a:rPr>
              <a:t>ρεύμα που </a:t>
            </a:r>
            <a:r>
              <a:rPr lang="el-GR" sz="2000" dirty="0">
                <a:latin typeface="Trebuchet MS" panose="020B0603020202020204" pitchFamily="34" charset="0"/>
              </a:rPr>
              <a:t>τον διαρρέει έχουν την ίδια συχνότητα και βρίσκονται </a:t>
            </a:r>
            <a:r>
              <a:rPr lang="el-GR" sz="2000" dirty="0" smtClean="0">
                <a:latin typeface="Trebuchet MS" panose="020B0603020202020204" pitchFamily="34" charset="0"/>
              </a:rPr>
              <a:t>σε φάση </a:t>
            </a:r>
            <a:r>
              <a:rPr lang="el-GR" sz="2000" dirty="0">
                <a:latin typeface="Trebuchet MS" panose="020B0603020202020204" pitchFamily="34" charset="0"/>
              </a:rPr>
              <a:t>(παίρνουν ταυτόχρονα μέγιστη και ελάχιστη τιμή).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ε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πλάτος του εναλλασσόμενου ρεύματος μεταβάλλεται </a:t>
            </a:r>
            <a:r>
              <a:rPr lang="el-GR" sz="2000" dirty="0" err="1" smtClean="0">
                <a:latin typeface="Trebuchet MS" panose="020B0603020202020204" pitchFamily="34" charset="0"/>
              </a:rPr>
              <a:t>ημιτονοειδώς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με </a:t>
            </a:r>
            <a:r>
              <a:rPr lang="el-GR" sz="2000" dirty="0" err="1">
                <a:latin typeface="Trebuchet MS" panose="020B0603020202020204" pitchFamily="34" charset="0"/>
              </a:rPr>
              <a:t>τo</a:t>
            </a:r>
            <a:r>
              <a:rPr lang="el-GR" sz="2000" dirty="0">
                <a:latin typeface="Trebuchet MS" panose="020B0603020202020204" pitchFamily="34" charset="0"/>
              </a:rPr>
              <a:t> χρόνο.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7248" y="2523744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8144" y="1162401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06912" y="3005328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0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15553" y="1818154"/>
            <a:ext cx="916089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και Προβλήματα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221)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664208" y="507367"/>
            <a:ext cx="8357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5.47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err="1" smtClean="0">
                <a:latin typeface="Trebuchet MS" panose="020B0603020202020204" pitchFamily="34" charset="0"/>
              </a:rPr>
              <a:t>Εναλλακτήρας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αποτελείται από ορθογώνιο πλαίσιο 100 σπειρών, </a:t>
            </a:r>
            <a:r>
              <a:rPr lang="el-GR" sz="2000" dirty="0" smtClean="0">
                <a:latin typeface="Trebuchet MS" panose="020B0603020202020204" pitchFamily="34" charset="0"/>
              </a:rPr>
              <a:t>διαστάσεων 50cm × 20cm</a:t>
            </a:r>
            <a:r>
              <a:rPr lang="el-GR" sz="2000" dirty="0">
                <a:latin typeface="Trebuchet MS" panose="020B0603020202020204" pitchFamily="34" charset="0"/>
              </a:rPr>
              <a:t>, που στρέφεται μέσα σε ομογενές </a:t>
            </a:r>
            <a:r>
              <a:rPr lang="el-GR" sz="2000" dirty="0" smtClean="0">
                <a:latin typeface="Trebuchet MS" panose="020B0603020202020204" pitchFamily="34" charset="0"/>
              </a:rPr>
              <a:t>μαγνητικό πεδίο </a:t>
            </a:r>
            <a:r>
              <a:rPr lang="el-GR" sz="2000" dirty="0">
                <a:latin typeface="Trebuchet MS" panose="020B0603020202020204" pitchFamily="34" charset="0"/>
              </a:rPr>
              <a:t>B = </a:t>
            </a:r>
            <a:r>
              <a:rPr lang="el-GR" sz="2000" dirty="0" smtClean="0">
                <a:latin typeface="Trebuchet MS" panose="020B0603020202020204" pitchFamily="34" charset="0"/>
              </a:rPr>
              <a:t>0,02Τ</a:t>
            </a:r>
            <a:r>
              <a:rPr lang="el-GR" sz="2000" dirty="0">
                <a:latin typeface="Trebuchet MS" panose="020B0603020202020204" pitchFamily="34" charset="0"/>
              </a:rPr>
              <a:t>, με συχνότητα </a:t>
            </a:r>
            <a:r>
              <a:rPr lang="el-GR" sz="2000" dirty="0" smtClean="0">
                <a:latin typeface="Trebuchet MS" panose="020B0603020202020204" pitchFamily="34" charset="0"/>
              </a:rPr>
              <a:t>900 στροφές/</a:t>
            </a:r>
            <a:r>
              <a:rPr lang="el-GR" sz="2000" dirty="0" err="1" smtClean="0">
                <a:latin typeface="Trebuchet MS" panose="020B0603020202020204" pitchFamily="34" charset="0"/>
              </a:rPr>
              <a:t>min</a:t>
            </a:r>
            <a:r>
              <a:rPr lang="el-GR" sz="2000" dirty="0">
                <a:latin typeface="Trebuchet MS" panose="020B0603020202020204" pitchFamily="34" charset="0"/>
              </a:rPr>
              <a:t>, γύρω από άξονα </a:t>
            </a:r>
            <a:r>
              <a:rPr lang="el-GR" sz="2000" dirty="0" smtClean="0">
                <a:latin typeface="Trebuchet MS" panose="020B0603020202020204" pitchFamily="34" charset="0"/>
              </a:rPr>
              <a:t>που είναι </a:t>
            </a:r>
            <a:r>
              <a:rPr lang="el-GR" sz="2000" dirty="0">
                <a:latin typeface="Trebuchet MS" panose="020B0603020202020204" pitchFamily="34" charset="0"/>
              </a:rPr>
              <a:t>κάθετος στις δυναμικές γραμμές. Ποια είναι η μέγιστη τιμή </a:t>
            </a:r>
            <a:r>
              <a:rPr lang="el-GR" sz="2000" dirty="0" smtClean="0">
                <a:latin typeface="Trebuchet MS" panose="020B0603020202020204" pitchFamily="34" charset="0"/>
              </a:rPr>
              <a:t>της τάσης </a:t>
            </a:r>
            <a:r>
              <a:rPr lang="el-GR" sz="2000" dirty="0">
                <a:latin typeface="Trebuchet MS" panose="020B0603020202020204" pitchFamily="34" charset="0"/>
              </a:rPr>
              <a:t>που παράγει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6π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59956" y="1545093"/>
            <a:ext cx="57776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Ασκήσεις εκτός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4550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978152" y="422624"/>
            <a:ext cx="7805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1.  </a:t>
            </a:r>
            <a:r>
              <a:rPr lang="el-GR" sz="2000" dirty="0" smtClean="0">
                <a:latin typeface="Trebuchet MS" panose="020B0603020202020204" pitchFamily="34" charset="0"/>
              </a:rPr>
              <a:t>Εναλλασσόμενη </a:t>
            </a:r>
            <a:r>
              <a:rPr lang="el-GR" sz="2000" dirty="0">
                <a:latin typeface="Trebuchet MS" panose="020B0603020202020204" pitchFamily="34" charset="0"/>
              </a:rPr>
              <a:t>ονομάζεται μια τάση της οποίας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</a:t>
            </a:r>
            <a:r>
              <a:rPr lang="el-GR" sz="2000" b="1" dirty="0">
                <a:latin typeface="Trebuchet MS" panose="020B0603020202020204" pitchFamily="34" charset="0"/>
              </a:rPr>
              <a:t>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μόνο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τιμή μεταβάλλεται περιοδικά με το </a:t>
            </a:r>
            <a:r>
              <a:rPr lang="el-GR" sz="2000" dirty="0" smtClean="0">
                <a:latin typeface="Trebuchet MS" panose="020B0603020202020204" pitchFamily="34" charset="0"/>
              </a:rPr>
              <a:t>χρόνο. 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τιμή είναι ανάλογη του χρόνου.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τιμή και η πολικότητα μεταβάλλονται περιοδικά με το χρόνο.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τιμή είναι ανάλογη του τετραγώνου του χρόνου.</a:t>
            </a:r>
          </a:p>
        </p:txBody>
      </p:sp>
      <p:sp>
        <p:nvSpPr>
          <p:cNvPr id="5" name="Οβάλ 4"/>
          <p:cNvSpPr/>
          <p:nvPr/>
        </p:nvSpPr>
        <p:spPr>
          <a:xfrm>
            <a:off x="1906834" y="1927367"/>
            <a:ext cx="436881" cy="4370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8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868424" y="503363"/>
                <a:ext cx="8500872" cy="3408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2.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Στα </a:t>
                </a:r>
                <a:r>
                  <a:rPr lang="el-GR" sz="2000" dirty="0">
                    <a:latin typeface="Trebuchet MS" panose="020B0603020202020204" pitchFamily="34" charset="0"/>
                  </a:rPr>
                  <a:t>άκρα αντιστάτη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εφαρμόζουμε εναλλασσόμενη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τάση της μορφής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υ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= </a:t>
                </a:r>
                <a:r>
                  <a:rPr lang="en-US" sz="2000" i="1" dirty="0">
                    <a:latin typeface="Trebuchet MS" panose="020B0603020202020204" pitchFamily="34" charset="0"/>
                  </a:rPr>
                  <a:t>V</a:t>
                </a:r>
                <a:r>
                  <a:rPr lang="el-GR" sz="2000" dirty="0" err="1" smtClean="0">
                    <a:latin typeface="Trebuchet MS" panose="020B0603020202020204" pitchFamily="34" charset="0"/>
                  </a:rPr>
                  <a:t>ημ</a:t>
                </a:r>
                <a:r>
                  <a:rPr lang="el-GR" sz="2000" i="1" dirty="0" err="1" smtClean="0">
                    <a:latin typeface="Trebuchet MS" panose="020B0603020202020204" pitchFamily="34" charset="0"/>
                  </a:rPr>
                  <a:t>ω</a:t>
                </a:r>
                <a:r>
                  <a:rPr lang="en-US" sz="2000" i="1" dirty="0" smtClean="0">
                    <a:latin typeface="Trebuchet MS" panose="020B0603020202020204" pitchFamily="34" charset="0"/>
                  </a:rPr>
                  <a:t>t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 </a:t>
                </a:r>
                <a:r>
                  <a:rPr lang="el-GR" sz="2000" dirty="0">
                    <a:latin typeface="Trebuchet MS" panose="020B0603020202020204" pitchFamily="34" charset="0"/>
                  </a:rPr>
                  <a:t>Η ένταση του ρεύματος που διαρρέει τον αντιστάτη </a:t>
                </a:r>
                <a:endParaRPr lang="el-GR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α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έχει </a:t>
                </a:r>
                <a:r>
                  <a:rPr lang="el-GR" sz="2000" dirty="0">
                    <a:latin typeface="Trebuchet MS" panose="020B0603020202020204" pitchFamily="34" charset="0"/>
                  </a:rPr>
                  <a:t>διπλάσια συχνότητα από τη συχνότητα της τάσης. 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έχει </a:t>
                </a:r>
                <a:r>
                  <a:rPr lang="el-GR" sz="2000" dirty="0">
                    <a:latin typeface="Trebuchet MS" panose="020B0603020202020204" pitchFamily="34" charset="0"/>
                  </a:rPr>
                  <a:t>την ίδια φάση με την τάση.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γ.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έχει διαφορά φάσης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με την τάση.</a:t>
                </a:r>
                <a:endParaRPr lang="el-GR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δ.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δίνεται </a:t>
                </a:r>
                <a:r>
                  <a:rPr lang="el-GR" sz="2000" dirty="0">
                    <a:latin typeface="Trebuchet MS" panose="020B0603020202020204" pitchFamily="34" charset="0"/>
                  </a:rPr>
                  <a:t>από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εξίσωση της μορφής </a:t>
                </a:r>
                <a:r>
                  <a:rPr lang="en-US" sz="2000" i="1" dirty="0" err="1" smtClean="0">
                    <a:latin typeface="Trebuchet MS" panose="020B0603020202020204" pitchFamily="34" charset="0"/>
                  </a:rPr>
                  <a:t>i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= </a:t>
                </a:r>
                <a:r>
                  <a:rPr lang="el-GR" sz="2000" i="1" dirty="0" err="1" smtClean="0">
                    <a:latin typeface="Trebuchet MS" panose="020B0603020202020204" pitchFamily="34" charset="0"/>
                  </a:rPr>
                  <a:t>Ι</a:t>
                </a:r>
                <a:r>
                  <a:rPr lang="el-GR" sz="2000" dirty="0" err="1" smtClean="0">
                    <a:latin typeface="Trebuchet MS" panose="020B0603020202020204" pitchFamily="34" charset="0"/>
                  </a:rPr>
                  <a:t>ημ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(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ω</a:t>
                </a:r>
                <a:r>
                  <a:rPr lang="en-US" sz="2000" i="1" dirty="0" smtClean="0">
                    <a:latin typeface="Trebuchet MS" panose="020B0603020202020204" pitchFamily="34" charset="0"/>
                  </a:rPr>
                  <a:t>t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+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). 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24" y="503363"/>
                <a:ext cx="8500872" cy="3408882"/>
              </a:xfrm>
              <a:prstGeom prst="rect">
                <a:avLst/>
              </a:prstGeom>
              <a:blipFill>
                <a:blip r:embed="rId2"/>
                <a:stretch>
                  <a:fillRect l="-789" r="-7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βάλ 4"/>
          <p:cNvSpPr/>
          <p:nvPr/>
        </p:nvSpPr>
        <p:spPr>
          <a:xfrm>
            <a:off x="1852987" y="1989273"/>
            <a:ext cx="436881" cy="4370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206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5296" y="493776"/>
            <a:ext cx="9308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3.  </a:t>
            </a:r>
            <a:r>
              <a:rPr lang="el-GR" sz="2000" dirty="0" smtClean="0">
                <a:latin typeface="Trebuchet MS" panose="020B0603020202020204" pitchFamily="34" charset="0"/>
              </a:rPr>
              <a:t>Ένα ορθογώνιο πλαίσιο με </a:t>
            </a:r>
            <a:r>
              <a:rPr lang="el-GR" sz="2000" i="1" dirty="0" smtClean="0">
                <a:latin typeface="Trebuchet MS" panose="020B0603020202020204" pitchFamily="34" charset="0"/>
              </a:rPr>
              <a:t>Ν</a:t>
            </a:r>
            <a:r>
              <a:rPr lang="el-GR" sz="2000" dirty="0" smtClean="0">
                <a:latin typeface="Trebuchet MS" panose="020B0603020202020204" pitchFamily="34" charset="0"/>
              </a:rPr>
              <a:t> σπείρες περιστρέφεται μέσα σε ομογενές μαγνητικό πεδίο έντασης μέτρου </a:t>
            </a:r>
            <a:r>
              <a:rPr lang="el-GR" sz="2000" i="1" dirty="0" smtClean="0">
                <a:latin typeface="Trebuchet MS" panose="020B0603020202020204" pitchFamily="34" charset="0"/>
              </a:rPr>
              <a:t>Β</a:t>
            </a:r>
            <a:r>
              <a:rPr lang="el-GR" sz="2000" dirty="0" smtClean="0">
                <a:latin typeface="Trebuchet MS" panose="020B0603020202020204" pitchFamily="34" charset="0"/>
              </a:rPr>
              <a:t>, με σταθερή γωνιακή ταχύτητα και στα άκρα του παίρνουμε εναλλασσόμενη τάση της μορφής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dirty="0" smtClean="0">
                <a:latin typeface="Trebuchet MS" panose="020B0603020202020204" pitchFamily="34" charset="0"/>
              </a:rPr>
              <a:t> = </a:t>
            </a:r>
            <a:r>
              <a:rPr lang="en-US" sz="2000" i="1" dirty="0" smtClean="0">
                <a:latin typeface="Trebuchet MS" panose="020B0603020202020204" pitchFamily="34" charset="0"/>
              </a:rPr>
              <a:t>V</a:t>
            </a:r>
            <a:r>
              <a:rPr lang="el-GR" sz="2000" dirty="0" err="1" smtClean="0">
                <a:latin typeface="Trebuchet MS" panose="020B0603020202020204" pitchFamily="34" charset="0"/>
              </a:rPr>
              <a:t>ημ</a:t>
            </a:r>
            <a:r>
              <a:rPr lang="el-GR" sz="2000" i="1" dirty="0" err="1" smtClean="0">
                <a:latin typeface="Trebuchet MS" panose="020B0603020202020204" pitchFamily="34" charset="0"/>
              </a:rPr>
              <a:t>ω</a:t>
            </a:r>
            <a:r>
              <a:rPr lang="en-US" sz="2000" i="1" dirty="0" smtClean="0">
                <a:latin typeface="Trebuchet MS" panose="020B0603020202020204" pitchFamily="34" charset="0"/>
              </a:rPr>
              <a:t>t</a:t>
            </a:r>
            <a:r>
              <a:rPr lang="en-US" sz="2000" dirty="0" smtClean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Αν διπλασιάσουμε την γωνιακή ταχύτητα περιστροφής του, τότε η εναλλασσόμενη τάση θα έχει</a:t>
            </a:r>
            <a:r>
              <a:rPr lang="en-US" sz="2000" dirty="0" smtClean="0">
                <a:latin typeface="Trebuchet MS" panose="020B0603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 smtClean="0">
                <a:latin typeface="Trebuchet MS" panose="020B0603020202020204" pitchFamily="34" charset="0"/>
              </a:rPr>
              <a:t>Διπλάσιο πλάτος και ίδια συχνότητα.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latin typeface="Trebuchet MS" panose="020B0603020202020204" pitchFamily="34" charset="0"/>
              </a:rPr>
              <a:t>Ίδιο </a:t>
            </a:r>
            <a:r>
              <a:rPr lang="el-GR" sz="2000" dirty="0">
                <a:latin typeface="Trebuchet MS" panose="020B0603020202020204" pitchFamily="34" charset="0"/>
              </a:rPr>
              <a:t>πλάτος και </a:t>
            </a:r>
            <a:r>
              <a:rPr lang="el-GR" sz="2000" dirty="0" smtClean="0">
                <a:latin typeface="Trebuchet MS" panose="020B0603020202020204" pitchFamily="34" charset="0"/>
              </a:rPr>
              <a:t>διπλάσια περίοδο.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γ.  </a:t>
            </a:r>
            <a:r>
              <a:rPr lang="el-GR" sz="2000" dirty="0" smtClean="0">
                <a:latin typeface="Trebuchet MS" panose="020B0603020202020204" pitchFamily="34" charset="0"/>
              </a:rPr>
              <a:t>Ίδιο </a:t>
            </a:r>
            <a:r>
              <a:rPr lang="el-GR" sz="2000" dirty="0">
                <a:latin typeface="Trebuchet MS" panose="020B0603020202020204" pitchFamily="34" charset="0"/>
              </a:rPr>
              <a:t>πλάτος και διπλάσια συχνότητα.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δ.  </a:t>
            </a:r>
            <a:r>
              <a:rPr lang="el-GR" sz="2000" dirty="0" smtClean="0">
                <a:latin typeface="Trebuchet MS" panose="020B0603020202020204" pitchFamily="34" charset="0"/>
              </a:rPr>
              <a:t>Διπλάσιο </a:t>
            </a:r>
            <a:r>
              <a:rPr lang="el-GR" sz="2000" dirty="0">
                <a:latin typeface="Trebuchet MS" panose="020B0603020202020204" pitchFamily="34" charset="0"/>
              </a:rPr>
              <a:t>πλάτος και διπλάσια συχνότητα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6" name="Οβάλ 5"/>
          <p:cNvSpPr/>
          <p:nvPr/>
        </p:nvSpPr>
        <p:spPr>
          <a:xfrm>
            <a:off x="1161288" y="3778359"/>
            <a:ext cx="436881" cy="4370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4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1397977" y="500970"/>
                <a:ext cx="8431824" cy="2927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4.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 </a:t>
                </a:r>
                <a:r>
                  <a:rPr lang="el-GR" sz="2000" dirty="0">
                    <a:latin typeface="Trebuchet MS" panose="020B0603020202020204" pitchFamily="34" charset="0"/>
                  </a:rPr>
                  <a:t>τάση που λαμβάνουμε από μια γεννήτρια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εναλλασσόμενου ρεύματος </a:t>
                </a:r>
                <a:r>
                  <a:rPr lang="el-GR" sz="2000" dirty="0">
                    <a:latin typeface="Trebuchet MS" panose="020B0603020202020204" pitchFamily="34" charset="0"/>
                  </a:rPr>
                  <a:t>έχει τη μορφή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υ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= 110ημ(157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t</a:t>
                </a:r>
                <a:r>
                  <a:rPr lang="el-GR" sz="2000" dirty="0">
                    <a:latin typeface="Trebuchet MS" panose="020B0603020202020204" pitchFamily="34" charset="0"/>
                  </a:rPr>
                  <a:t>)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(στο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SI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)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Αν διπλασιαστεί η συχνότητα περιστροφής του πλαισίου της γεννήτριας, η τάση (σε V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)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σε συνάρτηση με τον χρόνο </a:t>
                </a:r>
                <a:r>
                  <a:rPr lang="el-GR" sz="2000" dirty="0">
                    <a:latin typeface="Trebuchet MS" panose="020B0603020202020204" pitchFamily="34" charset="0"/>
                  </a:rPr>
                  <a:t>(σε s) θα δίνεται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από </a:t>
                </a:r>
                <a:r>
                  <a:rPr lang="el-GR" sz="2000" dirty="0">
                    <a:latin typeface="Trebuchet MS" panose="020B0603020202020204" pitchFamily="34" charset="0"/>
                  </a:rPr>
                  <a:t>τη σχέση: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α. 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υ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l-GR" sz="2000" dirty="0" err="1" smtClean="0">
                    <a:latin typeface="Trebuchet MS" panose="020B0603020202020204" pitchFamily="34" charset="0"/>
                  </a:rPr>
                  <a:t>ημ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(157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t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).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                    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β. 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υ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110ημ(314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t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).</a:t>
                </a:r>
                <a:endParaRPr lang="el-GR" sz="2000" i="1" dirty="0">
                  <a:latin typeface="Trebuchet MS" panose="020B0603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γ. 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υ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220ημ(314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t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).                        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δ. 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υ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220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ημ(157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t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).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977" y="500970"/>
                <a:ext cx="8431824" cy="2927276"/>
              </a:xfrm>
              <a:prstGeom prst="rect">
                <a:avLst/>
              </a:prstGeom>
              <a:blipFill>
                <a:blip r:embed="rId2"/>
                <a:stretch>
                  <a:fillRect l="-723" r="-723" b="-12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βάλ 5"/>
          <p:cNvSpPr/>
          <p:nvPr/>
        </p:nvSpPr>
        <p:spPr>
          <a:xfrm>
            <a:off x="1349208" y="2991185"/>
            <a:ext cx="436881" cy="4370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7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618761" y="421839"/>
            <a:ext cx="84611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anose="020B0603020202020204" pitchFamily="34" charset="0"/>
              </a:rPr>
              <a:t>5</a:t>
            </a:r>
            <a:r>
              <a:rPr lang="el-GR" sz="2000" b="1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Να χαρακτηρίσετε κάθε μία από τις παρακάτω προτάσεις με (Σ) αν είναι Σωστή και με (Λ) αν είναι Λάθος.</a:t>
            </a:r>
            <a:endParaRPr lang="en-US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Στα </a:t>
            </a:r>
            <a:r>
              <a:rPr lang="el-GR" sz="2000" dirty="0">
                <a:latin typeface="Trebuchet MS" panose="020B0603020202020204" pitchFamily="34" charset="0"/>
              </a:rPr>
              <a:t>άκρα ενός αντιστάτη εφαρμόζουμε αρμονικά εναλλασσόμενη τάση. Αν η θερμοκρασία του είναι σταθερή, το ρεύμα που τον διαρρέει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έχει </a:t>
            </a:r>
            <a:r>
              <a:rPr lang="el-GR" sz="2000" dirty="0">
                <a:latin typeface="Trebuchet MS" panose="020B0603020202020204" pitchFamily="34" charset="0"/>
              </a:rPr>
              <a:t>σταθερό πλάτος και συχνότητα.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έχει </a:t>
            </a:r>
            <a:r>
              <a:rPr lang="el-GR" sz="2000" dirty="0">
                <a:latin typeface="Trebuchet MS" panose="020B0603020202020204" pitchFamily="34" charset="0"/>
              </a:rPr>
              <a:t>συχνότητα που μεταβάλλεται συναρτήσει του χρόνου.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έχει </a:t>
            </a:r>
            <a:r>
              <a:rPr lang="el-GR" sz="2000" dirty="0">
                <a:latin typeface="Trebuchet MS" panose="020B0603020202020204" pitchFamily="34" charset="0"/>
              </a:rPr>
              <a:t>ένταση ανάλογη της τάσης στα άκρα του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8336" y="2345442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8864" y="2815743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3520" y="3267503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7744" y="486048"/>
            <a:ext cx="84043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Γωνιακή ταχύτητα (ή γωνιακή συχνότητα) </a:t>
            </a:r>
            <a:r>
              <a:rPr lang="el-GR" b="1" i="1" dirty="0" smtClean="0">
                <a:latin typeface="Comic Sans MS" panose="030F0702030302020204" pitchFamily="66" charset="0"/>
              </a:rPr>
              <a:t>ω</a:t>
            </a:r>
            <a:r>
              <a:rPr lang="el-GR" b="1" dirty="0" smtClean="0">
                <a:latin typeface="Comic Sans MS" panose="030F0702030302020204" pitchFamily="66" charset="0"/>
              </a:rPr>
              <a:t> υλικού σημείου που στρέφεται κατά γωνία </a:t>
            </a:r>
            <a:r>
              <a:rPr lang="el-GR" b="1" dirty="0" err="1" smtClean="0">
                <a:latin typeface="Comic Sans MS" panose="030F0702030302020204" pitchFamily="66" charset="0"/>
              </a:rPr>
              <a:t>Δ</a:t>
            </a:r>
            <a:r>
              <a:rPr lang="el-GR" b="1" i="1" dirty="0" err="1" smtClean="0">
                <a:latin typeface="Comic Sans MS" panose="030F0702030302020204" pitchFamily="66" charset="0"/>
              </a:rPr>
              <a:t>θ</a:t>
            </a:r>
            <a:r>
              <a:rPr lang="el-GR" b="1" dirty="0" smtClean="0">
                <a:latin typeface="Comic Sans MS" panose="030F0702030302020204" pitchFamily="66" charset="0"/>
              </a:rPr>
              <a:t> σε χρόνο Δ</a:t>
            </a:r>
            <a:r>
              <a:rPr lang="en-US" b="1" i="1" dirty="0" smtClean="0">
                <a:latin typeface="Comic Sans MS" panose="030F0702030302020204" pitchFamily="66" charset="0"/>
              </a:rPr>
              <a:t>t: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el-G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……… , με μονάδα μέτρησης στο </a:t>
            </a:r>
            <a:r>
              <a:rPr lang="en-US" b="1" dirty="0" smtClean="0">
                <a:latin typeface="Comic Sans MS" panose="030F0702030302020204" pitchFamily="66" charset="0"/>
              </a:rPr>
              <a:t>SI …………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5277693" y="871552"/>
                <a:ext cx="569387" cy="67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𝜽</m:t>
                          </m:r>
                        </m:num>
                        <m:den>
                          <m:r>
                            <a:rPr lang="el-GR" sz="20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693" y="871552"/>
                <a:ext cx="569387" cy="6731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57228" y="1807745"/>
            <a:ext cx="8994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Σχέση γωνιακής ταχύτητας </a:t>
            </a:r>
            <a:r>
              <a:rPr lang="el-GR" b="1" i="1" dirty="0" smtClean="0">
                <a:latin typeface="Comic Sans MS" panose="030F0702030302020204" pitchFamily="66" charset="0"/>
              </a:rPr>
              <a:t>ω</a:t>
            </a:r>
            <a:r>
              <a:rPr lang="el-GR" b="1" dirty="0" smtClean="0">
                <a:latin typeface="Comic Sans MS" panose="030F0702030302020204" pitchFamily="66" charset="0"/>
              </a:rPr>
              <a:t> και περιόδου </a:t>
            </a:r>
            <a:r>
              <a:rPr lang="el-GR" b="1" i="1" dirty="0" smtClean="0">
                <a:latin typeface="Comic Sans MS" panose="030F0702030302020204" pitchFamily="66" charset="0"/>
              </a:rPr>
              <a:t>Τ</a:t>
            </a:r>
            <a:r>
              <a:rPr lang="en-US" b="1" i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μιας περιοδικής κίνησης</a:t>
            </a:r>
            <a:r>
              <a:rPr lang="en-US" b="1" dirty="0" smtClean="0">
                <a:latin typeface="Comic Sans MS" panose="030F0702030302020204" pitchFamily="66" charset="0"/>
              </a:rPr>
              <a:t>: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el-G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………. 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9625799" y="1673542"/>
                <a:ext cx="57259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𝜯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799" y="1673542"/>
                <a:ext cx="572593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55920" y="3331292"/>
            <a:ext cx="9690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Σχέση γωνιακής συχνότητας </a:t>
            </a:r>
            <a:r>
              <a:rPr lang="el-GR" b="1" i="1" dirty="0" smtClean="0">
                <a:latin typeface="Comic Sans MS" panose="030F0702030302020204" pitchFamily="66" charset="0"/>
              </a:rPr>
              <a:t>ω</a:t>
            </a:r>
            <a:r>
              <a:rPr lang="el-GR" b="1" dirty="0" smtClean="0">
                <a:latin typeface="Comic Sans MS" panose="030F0702030302020204" pitchFamily="66" charset="0"/>
              </a:rPr>
              <a:t> και συχνότητας </a:t>
            </a:r>
            <a:r>
              <a:rPr lang="en-US" b="1" i="1" dirty="0" smtClean="0">
                <a:latin typeface="Comic Sans MS" panose="030F0702030302020204" pitchFamily="66" charset="0"/>
              </a:rPr>
              <a:t>f</a:t>
            </a:r>
            <a:r>
              <a:rPr lang="el-GR" b="1" i="1" dirty="0" smtClean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μιας περιοδικής </a:t>
            </a:r>
            <a:r>
              <a:rPr lang="el-GR" b="1" dirty="0" smtClean="0">
                <a:latin typeface="Comic Sans MS" panose="030F0702030302020204" pitchFamily="66" charset="0"/>
              </a:rPr>
              <a:t>κίνησης</a:t>
            </a:r>
            <a:r>
              <a:rPr lang="en-US" b="1" dirty="0" smtClean="0">
                <a:latin typeface="Comic Sans MS" panose="030F0702030302020204" pitchFamily="66" charset="0"/>
              </a:rPr>
              <a:t>: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el-G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………. 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9990979" y="3297850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8979319" y="871552"/>
                <a:ext cx="792204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𝐫𝐚𝐝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319" y="871552"/>
                <a:ext cx="792204" cy="618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455920" y="4951075"/>
            <a:ext cx="806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Σχέση συχνότητας </a:t>
            </a:r>
            <a:r>
              <a:rPr lang="en-US" b="1" i="1" dirty="0" smtClean="0">
                <a:latin typeface="Comic Sans MS" panose="030F0702030302020204" pitchFamily="66" charset="0"/>
              </a:rPr>
              <a:t>f</a:t>
            </a:r>
            <a:r>
              <a:rPr lang="el-GR" b="1" dirty="0" smtClean="0">
                <a:latin typeface="Comic Sans MS" panose="030F0702030302020204" pitchFamily="66" charset="0"/>
              </a:rPr>
              <a:t> και περιόδου </a:t>
            </a:r>
            <a:r>
              <a:rPr lang="el-GR" b="1" i="1" dirty="0" smtClean="0">
                <a:latin typeface="Comic Sans MS" panose="030F0702030302020204" pitchFamily="66" charset="0"/>
              </a:rPr>
              <a:t>Τ </a:t>
            </a:r>
            <a:r>
              <a:rPr lang="el-GR" b="1" dirty="0">
                <a:latin typeface="Comic Sans MS" panose="030F0702030302020204" pitchFamily="66" charset="0"/>
              </a:rPr>
              <a:t>μιας περιοδικής </a:t>
            </a:r>
            <a:r>
              <a:rPr lang="el-GR" b="1" dirty="0" smtClean="0">
                <a:latin typeface="Comic Sans MS" panose="030F0702030302020204" pitchFamily="66" charset="0"/>
              </a:rPr>
              <a:t>κίνησης</a:t>
            </a:r>
            <a:r>
              <a:rPr lang="en-US" b="1" dirty="0" smtClean="0">
                <a:latin typeface="Comic Sans MS" panose="030F0702030302020204" pitchFamily="66" charset="0"/>
              </a:rPr>
              <a:t>: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l-G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……. 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/>
              <p:cNvSpPr/>
              <p:nvPr/>
            </p:nvSpPr>
            <p:spPr>
              <a:xfrm>
                <a:off x="8576645" y="4832804"/>
                <a:ext cx="402674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𝜯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645" y="4832804"/>
                <a:ext cx="402674" cy="668516"/>
              </a:xfrm>
              <a:prstGeom prst="rect">
                <a:avLst/>
              </a:prstGeom>
              <a:blipFill>
                <a:blip r:embed="rId5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Ορθογώνιο 15"/>
          <p:cNvSpPr/>
          <p:nvPr/>
        </p:nvSpPr>
        <p:spPr>
          <a:xfrm>
            <a:off x="1455921" y="2503652"/>
            <a:ext cx="54569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mic Sans MS" panose="030F0702030302020204" pitchFamily="66" charset="0"/>
              </a:rPr>
              <a:t>M</a:t>
            </a:r>
            <a:r>
              <a:rPr lang="el-GR" b="1" dirty="0" err="1" smtClean="0">
                <a:latin typeface="Comic Sans MS" panose="030F0702030302020204" pitchFamily="66" charset="0"/>
              </a:rPr>
              <a:t>ονάδα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μέτρησης </a:t>
            </a:r>
            <a:r>
              <a:rPr lang="el-GR" b="1" dirty="0" smtClean="0">
                <a:latin typeface="Comic Sans MS" panose="030F0702030302020204" pitchFamily="66" charset="0"/>
              </a:rPr>
              <a:t>της περιόδου </a:t>
            </a:r>
            <a:r>
              <a:rPr lang="en-US" b="1" i="1" dirty="0" smtClean="0">
                <a:latin typeface="Comic Sans MS" panose="030F0702030302020204" pitchFamily="66" charset="0"/>
              </a:rPr>
              <a:t>T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στο </a:t>
            </a:r>
            <a:r>
              <a:rPr lang="en-US" b="1" dirty="0" smtClean="0">
                <a:latin typeface="Comic Sans MS" panose="030F0702030302020204" pitchFamily="66" charset="0"/>
              </a:rPr>
              <a:t>SI ………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1455921" y="4051699"/>
            <a:ext cx="5732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mic Sans MS" panose="030F0702030302020204" pitchFamily="66" charset="0"/>
              </a:rPr>
              <a:t>M</a:t>
            </a:r>
            <a:r>
              <a:rPr lang="el-GR" b="1" dirty="0" err="1" smtClean="0">
                <a:latin typeface="Comic Sans MS" panose="030F0702030302020204" pitchFamily="66" charset="0"/>
              </a:rPr>
              <a:t>ονάδα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μέτρησης </a:t>
            </a:r>
            <a:r>
              <a:rPr lang="el-GR" b="1" dirty="0" smtClean="0">
                <a:latin typeface="Comic Sans MS" panose="030F0702030302020204" pitchFamily="66" charset="0"/>
              </a:rPr>
              <a:t>της συχνότητας </a:t>
            </a:r>
            <a:r>
              <a:rPr lang="en-US" b="1" i="1" dirty="0" smtClean="0">
                <a:latin typeface="Comic Sans MS" panose="030F0702030302020204" pitchFamily="66" charset="0"/>
              </a:rPr>
              <a:t>f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στο </a:t>
            </a:r>
            <a:r>
              <a:rPr lang="en-US" b="1" dirty="0" smtClean="0">
                <a:latin typeface="Comic Sans MS" panose="030F0702030302020204" pitchFamily="66" charset="0"/>
              </a:rPr>
              <a:t>SI </a:t>
            </a:r>
            <a:r>
              <a:rPr lang="en-US" b="1" dirty="0">
                <a:latin typeface="Comic Sans MS" panose="030F0702030302020204" pitchFamily="66" charset="0"/>
              </a:rPr>
              <a:t>…………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8" name="Ορθογώνιο 17"/>
          <p:cNvSpPr/>
          <p:nvPr/>
        </p:nvSpPr>
        <p:spPr>
          <a:xfrm>
            <a:off x="6004486" y="2518816"/>
            <a:ext cx="522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1s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6236077" y="4105559"/>
            <a:ext cx="676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1Hz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252728" y="607951"/>
                <a:ext cx="8951976" cy="429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6</a:t>
                </a:r>
                <a:r>
                  <a:rPr lang="el-GR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.  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Σε 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ένα σύρμα που έχει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αντίσταση </a:t>
                </a:r>
                <a:r>
                  <a:rPr lang="en-US" sz="2000" i="1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5Ω 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εφαρμόζουμε εναλλασσόμενη τάση που περιγράφεται από την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εξίσωση </a:t>
                </a:r>
                <a:r>
                  <a:rPr lang="en-US" sz="2000" i="1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V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 = </a:t>
                </a:r>
                <a:r>
                  <a:rPr lang="en-US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220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ημ628</a:t>
                </a:r>
                <a:r>
                  <a:rPr lang="en-US" sz="2000" i="1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t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(</a:t>
                </a:r>
                <a:r>
                  <a:rPr lang="en-US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SI)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. </a:t>
                </a:r>
                <a:endParaRPr lang="en-US" sz="2000" dirty="0" smtClean="0"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  <a:p>
                <a:pPr marL="27051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l-GR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Α. 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Για 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την εφαρμοζόμενη τάση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να υπολογίσετε:</a:t>
                </a:r>
                <a:endPara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  <a:p>
                <a:pPr marL="27051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000" b="1" dirty="0" err="1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.</a:t>
                </a:r>
                <a:r>
                  <a:rPr lang="el-GR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Το 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πλάτος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της.</a:t>
                </a:r>
                <a:endPara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  <a:p>
                <a:pPr marL="27051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ii.</a:t>
                </a:r>
                <a:r>
                  <a:rPr lang="el-GR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n-US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Την 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γωνιακή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της συχνότητα.</a:t>
                </a:r>
                <a:endPara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  <a:p>
                <a:pPr marL="27051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iii.</a:t>
                </a:r>
                <a:r>
                  <a:rPr lang="el-GR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Την συχνότητά της.</a:t>
                </a:r>
                <a:endPara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  <a:p>
                <a:pPr marL="27051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iv.</a:t>
                </a:r>
                <a:r>
                  <a:rPr lang="el-GR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n-US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Την περίοδό της.</a:t>
                </a:r>
                <a:endPara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  <a:p>
                <a:pPr marL="27051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B.</a:t>
                </a:r>
                <a:r>
                  <a:rPr lang="el-GR" sz="2000" b="1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Να γράψετε την εξίσωση της στιγμιαίας έντασης 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του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ρεύματος </a:t>
                </a:r>
                <a:r>
                  <a:rPr lang="el-GR" sz="2000" dirty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που διαρρέει το </a:t>
                </a:r>
                <a:r>
                  <a:rPr lang="el-GR" sz="2000" dirty="0" smtClean="0"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σύρμα.</a:t>
                </a:r>
                <a:endParaRPr lang="el-GR" sz="20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28" y="607951"/>
                <a:ext cx="8951976" cy="4292329"/>
              </a:xfrm>
              <a:prstGeom prst="rect">
                <a:avLst/>
              </a:prstGeom>
              <a:blipFill>
                <a:blip r:embed="rId2"/>
                <a:stretch>
                  <a:fillRect r="-681" b="-2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2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258824" y="676656"/>
            <a:ext cx="9674352" cy="4604361"/>
            <a:chOff x="1258824" y="676656"/>
            <a:chExt cx="9674352" cy="4604361"/>
          </a:xfrm>
        </p:grpSpPr>
        <p:grpSp>
          <p:nvGrpSpPr>
            <p:cNvPr id="9" name="Ομάδα 8"/>
            <p:cNvGrpSpPr/>
            <p:nvPr/>
          </p:nvGrpSpPr>
          <p:grpSpPr>
            <a:xfrm>
              <a:off x="1258824" y="676656"/>
              <a:ext cx="9674352" cy="4604361"/>
              <a:chOff x="1258824" y="676656"/>
              <a:chExt cx="9674352" cy="460436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258824" y="2880360"/>
                <a:ext cx="9674352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dirty="0" smtClean="0">
                    <a:latin typeface="Trebuchet MS" panose="020B0603020202020204" pitchFamily="34" charset="0"/>
                  </a:rPr>
                  <a:t>Η ένταση του εναλλασσόμενου ρεύματος που διαρρέει έναν αντιστάτη, αντίστασης  </a:t>
                </a:r>
                <a:r>
                  <a:rPr lang="en-US" sz="2000" i="1" dirty="0" smtClean="0">
                    <a:latin typeface="Trebuchet MS" panose="020B0603020202020204" pitchFamily="34" charset="0"/>
                  </a:rPr>
                  <a:t>R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= 10Ω, μεταβάλλεται με τον χρόνο όπως φαίνεται στην παραπάνω παράσταση.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dirty="0" smtClean="0">
                    <a:latin typeface="Trebuchet MS" panose="020B0603020202020204" pitchFamily="34" charset="0"/>
                  </a:rPr>
                  <a:t>Να υπολογίσετε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την περίοδο και την συχνότητα του ρεύματος.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β.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το πλάτος της εναλλασσόμενης τάσης.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58824" y="676656"/>
                <a:ext cx="502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Trebuchet MS" panose="020B0603020202020204" pitchFamily="34" charset="0"/>
                  </a:rPr>
                  <a:t>7.</a:t>
                </a:r>
                <a:endParaRPr lang="el-GR" sz="2000" b="1" dirty="0">
                  <a:latin typeface="Trebuchet MS" panose="020B0603020202020204" pitchFamily="34" charset="0"/>
                </a:endParaRPr>
              </a:p>
            </p:txBody>
          </p:sp>
        </p:grp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915" y="823814"/>
              <a:ext cx="3772426" cy="1962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38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8" y="669095"/>
            <a:ext cx="1100328" cy="104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9548" y="301752"/>
            <a:ext cx="6949440" cy="141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Στη συνέχεια πρόκειται να μελετήσουμε μια πολύ σημαντική εφαρμογή του φαινομένου της ηλεκτρομαγνητικής επαγωγής, την παραγωγή του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εναλλασσόμενου ρεύματος.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3044953" y="1814110"/>
            <a:ext cx="4837175" cy="4117432"/>
            <a:chOff x="3044953" y="1814110"/>
            <a:chExt cx="4837175" cy="4117432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129" y="1814111"/>
              <a:ext cx="4391058" cy="41174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757416" y="1814111"/>
              <a:ext cx="1124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άξονας περιστροφής</a:t>
              </a:r>
              <a:endParaRPr lang="el-GR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0848" y="1814110"/>
              <a:ext cx="835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αγώγιμο πλαίσιο</a:t>
              </a:r>
              <a:endParaRPr lang="el-GR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63314" y="4588184"/>
              <a:ext cx="1228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εναλλασσόμενη τάση</a:t>
              </a:r>
              <a:endParaRPr lang="el-GR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24984" y="5560029"/>
              <a:ext cx="11247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καρβουνάκια</a:t>
              </a:r>
              <a:endParaRPr lang="el-GR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4953" y="4357351"/>
              <a:ext cx="881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/>
                <a:t>δακτύλιοι επαφής</a:t>
              </a:r>
              <a:endParaRPr lang="el-G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108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715" y="2459078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8506593" y="184404"/>
            <a:ext cx="2993745" cy="1334034"/>
          </a:xfrm>
          <a:prstGeom prst="cloudCallout">
            <a:avLst>
              <a:gd name="adj1" fmla="val 38362"/>
              <a:gd name="adj2" fmla="val 11548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sz="1400" b="1" dirty="0" smtClean="0">
                <a:latin typeface="Comic Sans MS" panose="030F0702030302020204" pitchFamily="66" charset="0"/>
              </a:rPr>
              <a:t>Που χρησιμοποιούμε το εναλλασσόμενο ρεύμα</a:t>
            </a:r>
            <a:r>
              <a:rPr lang="en-US" altLang="el-GR" sz="1400" b="1" dirty="0" smtClean="0">
                <a:latin typeface="Comic Sans MS" panose="030F0702030302020204" pitchFamily="66" charset="0"/>
              </a:rPr>
              <a:t>;</a:t>
            </a:r>
            <a:endParaRPr lang="el-GR" sz="1400" b="1" dirty="0"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17" y="729761"/>
            <a:ext cx="989171" cy="94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9173" y="184404"/>
            <a:ext cx="6283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600" b="1" dirty="0" smtClean="0">
                <a:latin typeface="Comic Sans MS" panose="030F0702030302020204" pitchFamily="66" charset="0"/>
              </a:rPr>
              <a:t>Στις περισσότερες καθημερινές δραστηριότητες του ανθρώπου (σπίτι, βιομηχανία) χρησιμοποιείται το εναλλασσόμενο ρεύμα.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299098" y="1459524"/>
            <a:ext cx="2877003" cy="1279427"/>
          </a:xfrm>
          <a:prstGeom prst="cloudCallout">
            <a:avLst>
              <a:gd name="adj1" fmla="val 80313"/>
              <a:gd name="adj2" fmla="val 425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sz="1400" b="1" dirty="0" smtClean="0">
                <a:latin typeface="Comic Sans MS" panose="030F0702030302020204" pitchFamily="66" charset="0"/>
              </a:rPr>
              <a:t>Και γιατί προτιμούμε το εναλλασσόμενο ρεύμα</a:t>
            </a:r>
            <a:r>
              <a:rPr lang="en-US" altLang="el-GR" sz="1400" b="1" dirty="0" smtClean="0">
                <a:latin typeface="Comic Sans MS" panose="030F0702030302020204" pitchFamily="66" charset="0"/>
              </a:rPr>
              <a:t>;</a:t>
            </a:r>
            <a:endParaRPr lang="el-GR" sz="1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0188" y="1015401"/>
            <a:ext cx="5448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b="1" dirty="0" smtClean="0">
                <a:latin typeface="Comic Sans MS" panose="030F0702030302020204" pitchFamily="66" charset="0"/>
              </a:rPr>
              <a:t>Γιατί κατά την μεταφορά του από τον τόπο παραγωγής στον τόπο κατανάλωσης υπάρχουν μικρές απώλειες ενέργειας.</a:t>
            </a:r>
          </a:p>
          <a:p>
            <a:pPr algn="just">
              <a:lnSpc>
                <a:spcPct val="150000"/>
              </a:lnSpc>
            </a:pPr>
            <a:r>
              <a:rPr lang="el-GR" sz="1600" b="1" dirty="0" smtClean="0">
                <a:latin typeface="Comic Sans MS" panose="030F0702030302020204" pitchFamily="66" charset="0"/>
              </a:rPr>
              <a:t>Για την προτίμηση του εναλλασσόμενου (</a:t>
            </a:r>
            <a:r>
              <a:rPr lang="en-US" sz="1600" b="1" dirty="0" smtClean="0">
                <a:latin typeface="Comic Sans MS" panose="030F0702030302020204" pitchFamily="66" charset="0"/>
                <a:hlinkClick r:id="rId4"/>
              </a:rPr>
              <a:t>Nikola </a:t>
            </a:r>
            <a:r>
              <a:rPr lang="en-US" sz="1600" b="1" dirty="0">
                <a:latin typeface="Comic Sans MS" panose="030F0702030302020204" pitchFamily="66" charset="0"/>
                <a:hlinkClick r:id="rId4"/>
              </a:rPr>
              <a:t>Tesla</a:t>
            </a:r>
            <a:r>
              <a:rPr lang="en-US" sz="1600" b="1" dirty="0">
                <a:latin typeface="Comic Sans MS" panose="030F0702030302020204" pitchFamily="66" charset="0"/>
              </a:rPr>
              <a:t>, </a:t>
            </a:r>
            <a:r>
              <a:rPr lang="en-US" sz="1600" b="1" dirty="0">
                <a:latin typeface="Comic Sans MS" panose="030F0702030302020204" pitchFamily="66" charset="0"/>
                <a:hlinkClick r:id="rId5"/>
              </a:rPr>
              <a:t>George Westinghouse</a:t>
            </a:r>
            <a:r>
              <a:rPr lang="en-US" sz="1600" b="1" dirty="0">
                <a:latin typeface="Comic Sans MS" panose="030F0702030302020204" pitchFamily="66" charset="0"/>
              </a:rPr>
              <a:t>) </a:t>
            </a:r>
            <a:r>
              <a:rPr lang="el-GR" sz="1600" b="1" dirty="0" smtClean="0">
                <a:latin typeface="Comic Sans MS" panose="030F0702030302020204" pitchFamily="66" charset="0"/>
              </a:rPr>
              <a:t>έναντι του συνεχούς ρεύματος </a:t>
            </a:r>
            <a:r>
              <a:rPr lang="en-US" sz="1600" b="1" dirty="0" smtClean="0">
                <a:latin typeface="Comic Sans MS" panose="030F0702030302020204" pitchFamily="66" charset="0"/>
              </a:rPr>
              <a:t>(</a:t>
            </a:r>
            <a:r>
              <a:rPr lang="en-US" sz="1600" b="1" dirty="0" smtClean="0">
                <a:latin typeface="Comic Sans MS" panose="030F0702030302020204" pitchFamily="66" charset="0"/>
                <a:hlinkClick r:id="rId6"/>
              </a:rPr>
              <a:t>Thomas Edison</a:t>
            </a:r>
            <a:r>
              <a:rPr lang="en-US" sz="1600" b="1" dirty="0" smtClean="0">
                <a:latin typeface="Comic Sans MS" panose="030F0702030302020204" pitchFamily="66" charset="0"/>
              </a:rPr>
              <a:t>) </a:t>
            </a:r>
            <a:r>
              <a:rPr lang="el-GR" sz="1600" b="1" dirty="0" smtClean="0">
                <a:latin typeface="Comic Sans MS" panose="030F0702030302020204" pitchFamily="66" charset="0"/>
              </a:rPr>
              <a:t>υπήρξε έντονη </a:t>
            </a:r>
            <a:r>
              <a:rPr lang="el-GR" sz="1600" b="1" dirty="0" smtClean="0">
                <a:latin typeface="Comic Sans MS" panose="030F0702030302020204" pitchFamily="66" charset="0"/>
                <a:hlinkClick r:id="rId7"/>
              </a:rPr>
              <a:t>διαμάχη</a:t>
            </a:r>
            <a:r>
              <a:rPr lang="el-GR" sz="1600" b="1" dirty="0" smtClean="0">
                <a:latin typeface="Comic Sans MS" panose="030F0702030302020204" pitchFamily="66" charset="0"/>
              </a:rPr>
              <a:t> στο τελευταίο τέταρτο του 19</a:t>
            </a:r>
            <a:r>
              <a:rPr lang="el-GR" sz="1600" b="1" baseline="30000" dirty="0" smtClean="0">
                <a:latin typeface="Comic Sans MS" panose="030F0702030302020204" pitchFamily="66" charset="0"/>
              </a:rPr>
              <a:t>ου</a:t>
            </a:r>
            <a:r>
              <a:rPr lang="el-GR" sz="1600" b="1" dirty="0" smtClean="0">
                <a:latin typeface="Comic Sans MS" panose="030F0702030302020204" pitchFamily="66" charset="0"/>
              </a:rPr>
              <a:t> αιώνα. 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4289181" y="3423800"/>
            <a:ext cx="5409719" cy="2798697"/>
            <a:chOff x="4289181" y="3423800"/>
            <a:chExt cx="5409719" cy="2798697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181" y="3423800"/>
              <a:ext cx="5083419" cy="2279066"/>
            </a:xfrm>
            <a:prstGeom prst="rect">
              <a:avLst/>
            </a:prstGeom>
          </p:spPr>
        </p:pic>
        <p:sp>
          <p:nvSpPr>
            <p:cNvPr id="13" name="Ορθογώνιο 12"/>
            <p:cNvSpPr/>
            <p:nvPr/>
          </p:nvSpPr>
          <p:spPr>
            <a:xfrm>
              <a:off x="4481052" y="5699277"/>
              <a:ext cx="14590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</a:rPr>
                <a:t>Thomas </a:t>
              </a:r>
              <a:r>
                <a:rPr lang="en-US" sz="1400" b="1" dirty="0" smtClean="0">
                  <a:latin typeface="Comic Sans MS" panose="030F0702030302020204" pitchFamily="66" charset="0"/>
                </a:rPr>
                <a:t>Edison</a:t>
              </a:r>
            </a:p>
            <a:p>
              <a:pPr algn="ctr"/>
              <a:r>
                <a:rPr lang="en-US" sz="1400" b="1" dirty="0" smtClean="0">
                  <a:latin typeface="Comic Sans MS" panose="030F0702030302020204" pitchFamily="66" charset="0"/>
                </a:rPr>
                <a:t>(1847 – 1931)</a:t>
              </a:r>
              <a:endParaRPr lang="el-GR" sz="1400" b="1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7656353" y="5699277"/>
              <a:ext cx="20425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Comic Sans MS" panose="030F0702030302020204" pitchFamily="66" charset="0"/>
                </a:rPr>
                <a:t>George </a:t>
              </a:r>
              <a:r>
                <a:rPr lang="en-US" sz="1400" b="1" dirty="0" smtClean="0">
                  <a:latin typeface="Comic Sans MS" panose="030F0702030302020204" pitchFamily="66" charset="0"/>
                </a:rPr>
                <a:t>Westinghouse</a:t>
              </a:r>
              <a:endParaRPr lang="el-GR" sz="14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l-GR" sz="1400" b="1" dirty="0" smtClean="0">
                  <a:latin typeface="Comic Sans MS" panose="030F0702030302020204" pitchFamily="66" charset="0"/>
                </a:rPr>
                <a:t>(1846 – 1914)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6232565" y="5699277"/>
              <a:ext cx="14237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</a:rPr>
                <a:t>Nikola </a:t>
              </a:r>
              <a:r>
                <a:rPr lang="en-US" sz="1400" b="1" dirty="0" smtClean="0">
                  <a:latin typeface="Comic Sans MS" panose="030F0702030302020204" pitchFamily="66" charset="0"/>
                </a:rPr>
                <a:t>Tesla</a:t>
              </a:r>
            </a:p>
            <a:p>
              <a:pPr algn="ctr"/>
              <a:r>
                <a:rPr lang="en-US" sz="1400" b="1" dirty="0" smtClean="0">
                  <a:latin typeface="Comic Sans MS" panose="030F0702030302020204" pitchFamily="66" charset="0"/>
                </a:rPr>
                <a:t>(1856 – 1943)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5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13" y="615457"/>
            <a:ext cx="1033173" cy="984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20727" y="192793"/>
                <a:ext cx="5342609" cy="1970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Καθώς το πλαίσιο στρέφεται, η μαγνητική ροή </a:t>
                </a:r>
                <a:r>
                  <a:rPr lang="el-GR" sz="2000" b="1" i="1" dirty="0" smtClean="0">
                    <a:latin typeface="Comic Sans MS" panose="030F0702030302020204" pitchFamily="66" charset="0"/>
                  </a:rPr>
                  <a:t>Φ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που περνά από την επιφάνειά του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A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μεταβάλλεται και στα άκρα του εμφανίζεται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ηλεκτρεγερτική δύναμη από επαγωγή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z-Cyrl-AZ" altLang="el-GR" sz="24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Є</m:t>
                    </m:r>
                  </m:oMath>
                </a14:m>
                <a:r>
                  <a:rPr lang="el-GR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επ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727" y="192793"/>
                <a:ext cx="5342609" cy="1970026"/>
              </a:xfrm>
              <a:prstGeom prst="rect">
                <a:avLst/>
              </a:prstGeom>
              <a:blipFill>
                <a:blip r:embed="rId3"/>
                <a:stretch>
                  <a:fillRect l="-1254" r="-1140" b="-74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/>
              <p:cNvSpPr/>
              <p:nvPr/>
            </p:nvSpPr>
            <p:spPr>
              <a:xfrm>
                <a:off x="2453237" y="2219321"/>
                <a:ext cx="1430200" cy="625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az-Cyrl-AZ" altLang="el-G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Є</m:t>
                    </m:r>
                    <m:r>
                      <a:rPr lang="el-GR" sz="2400" b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𝛆𝛑</m:t>
                    </m:r>
                  </m:oMath>
                </a14:m>
                <a:r>
                  <a:rPr lang="el-GR" sz="2400" b="1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l-G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𝜱</m:t>
                        </m:r>
                      </m:num>
                      <m:den>
                        <m:r>
                          <a:rPr lang="el-GR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l-GR" sz="2400" b="1" i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37" y="2219321"/>
                <a:ext cx="1430200" cy="625043"/>
              </a:xfrm>
              <a:prstGeom prst="rect">
                <a:avLst/>
              </a:prstGeom>
              <a:blipFill>
                <a:blip r:embed="rId4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Ομάδα 18"/>
          <p:cNvGrpSpPr/>
          <p:nvPr/>
        </p:nvGrpSpPr>
        <p:grpSpPr>
          <a:xfrm>
            <a:off x="2671851" y="5355403"/>
            <a:ext cx="3373892" cy="461665"/>
            <a:chOff x="3203393" y="1839905"/>
            <a:chExt cx="1931036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3203393" y="1932238"/>
              <a:ext cx="402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omic Sans MS" panose="030F0702030302020204" pitchFamily="66" charset="0"/>
                </a:rPr>
                <a:t>ή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Ορθογώνιο 16"/>
                <p:cNvSpPr/>
                <p:nvPr/>
              </p:nvSpPr>
              <p:spPr>
                <a:xfrm>
                  <a:off x="3558026" y="1839905"/>
                  <a:ext cx="15764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az-Cyrl-AZ" altLang="el-GR" sz="24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Є</m:t>
                      </m:r>
                      <m:r>
                        <a:rPr lang="el-GR" sz="2400" b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𝛆𝛑</m:t>
                      </m:r>
                    </m:oMath>
                  </a14:m>
                  <a:r>
                    <a:rPr lang="el-GR" sz="2400" b="1" i="1" baseline="-25000" dirty="0">
                      <a:solidFill>
                        <a:srgbClr val="FF0000"/>
                      </a:solidFill>
                      <a:latin typeface="Comic Sans MS" panose="030F0702030302020204" pitchFamily="66" charset="0"/>
                      <a:ea typeface="Cambria Math" panose="02040503050406030204" pitchFamily="18" charset="0"/>
                    </a:rPr>
                    <a:t> </a:t>
                  </a:r>
                  <a:r>
                    <a:rPr lang="el-GR" sz="2400" b="1" dirty="0" smtClean="0">
                      <a:solidFill>
                        <a:srgbClr val="FF0000"/>
                      </a:solidFill>
                      <a:latin typeface="Comic Sans MS" panose="030F0702030302020204" pitchFamily="66" charset="0"/>
                      <a:ea typeface="Cambria Math" panose="02040503050406030204" pitchFamily="18" charset="0"/>
                    </a:rPr>
                    <a:t>= </a:t>
                  </a:r>
                  <a:r>
                    <a:rPr lang="el-GR" sz="2400" b="1" i="1" dirty="0" smtClean="0">
                      <a:solidFill>
                        <a:srgbClr val="FF0000"/>
                      </a:solidFill>
                      <a:latin typeface="Comic Sans MS" panose="030F0702030302020204" pitchFamily="66" charset="0"/>
                      <a:ea typeface="Cambria Math" panose="02040503050406030204" pitchFamily="18" charset="0"/>
                    </a:rPr>
                    <a:t>Ν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ωΒΑ</m:t>
                      </m:r>
                      <m:r>
                        <m:rPr>
                          <m:nor/>
                        </m:rPr>
                        <a:rPr lang="el-GR" sz="24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ημ</m:t>
                      </m:r>
                      <m:r>
                        <m:rPr>
                          <m:nor/>
                        </m:rPr>
                        <a:rPr lang="el-GR" sz="2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sz="2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l-GR" sz="2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l-GR" sz="2400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7" name="Ορθογώνιο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026" y="1839905"/>
                  <a:ext cx="157640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885" t="-10667" b="-30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6315443" y="5401569"/>
            <a:ext cx="342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αν το πλαίσιο έχει </a:t>
            </a:r>
            <a:r>
              <a:rPr lang="el-GR" b="1" i="1" dirty="0" smtClean="0">
                <a:latin typeface="Comic Sans MS" panose="030F0702030302020204" pitchFamily="66" charset="0"/>
              </a:rPr>
              <a:t>Ν</a:t>
            </a:r>
            <a:r>
              <a:rPr lang="el-GR" b="1" dirty="0" smtClean="0">
                <a:latin typeface="Comic Sans MS" panose="030F0702030302020204" pitchFamily="66" charset="0"/>
              </a:rPr>
              <a:t> σπείρες. 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8609" y="3547650"/>
            <a:ext cx="5751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Κάνοντας την </a:t>
            </a:r>
            <a:r>
              <a:rPr lang="el-GR" sz="1400" b="1" dirty="0" err="1" smtClean="0">
                <a:latin typeface="Comic Sans MS" panose="030F0702030302020204" pitchFamily="66" charset="0"/>
              </a:rPr>
              <a:t>παραγώγιση</a:t>
            </a:r>
            <a:r>
              <a:rPr lang="el-GR" sz="1400" b="1" dirty="0" smtClean="0">
                <a:latin typeface="Comic Sans MS" panose="030F0702030302020204" pitchFamily="66" charset="0"/>
              </a:rPr>
              <a:t>, προκύπτει ότι η επαγωγική τάση είναι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3883437" y="4667100"/>
                <a:ext cx="25042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az-Cyrl-AZ" altLang="el-GR" sz="24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Є</m:t>
                    </m:r>
                    <m:r>
                      <a:rPr lang="el-GR" sz="2400" b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𝛆𝛑</m:t>
                    </m:r>
                  </m:oMath>
                </a14:m>
                <a:r>
                  <a:rPr lang="el-GR" sz="2400" b="1" i="1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= </a:t>
                </a:r>
                <a:r>
                  <a:rPr lang="el-GR" sz="2400" b="1" i="1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ωΒΑ</a:t>
                </a:r>
                <a:r>
                  <a:rPr lang="el-GR" sz="2400" b="1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ημ</a:t>
                </a:r>
                <a:r>
                  <a:rPr lang="el-GR" sz="2400" b="1" i="1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ω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t</a:t>
                </a:r>
                <a:r>
                  <a:rPr lang="el-GR" sz="2400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endParaRPr lang="el-GR" sz="2400" i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437" y="4667100"/>
                <a:ext cx="2504212" cy="461665"/>
              </a:xfrm>
              <a:prstGeom prst="rect">
                <a:avLst/>
              </a:prstGeom>
              <a:blipFill>
                <a:blip r:embed="rId6"/>
                <a:stretch>
                  <a:fillRect l="-973" t="-10667" b="-30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0053" y="2960799"/>
                <a:ext cx="8267737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(Ο συμβολισμός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𝜱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el-GR" sz="1600" b="1" dirty="0" smtClean="0">
                    <a:latin typeface="Comic Sans MS" panose="030F0702030302020204" pitchFamily="66" charset="0"/>
                  </a:rPr>
                  <a:t> παριστάνει μια μαθηματική πράξη που λέγεται </a:t>
                </a:r>
                <a:r>
                  <a:rPr lang="el-GR" sz="1600" b="1" dirty="0">
                    <a:latin typeface="Comic Sans MS" panose="030F0702030302020204" pitchFamily="66" charset="0"/>
                  </a:rPr>
                  <a:t>«</a:t>
                </a:r>
                <a:r>
                  <a:rPr lang="el-GR" sz="1600" b="1" dirty="0" err="1">
                    <a:latin typeface="Comic Sans MS" panose="030F0702030302020204" pitchFamily="66" charset="0"/>
                  </a:rPr>
                  <a:t>παραγώγιση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»). 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53" y="2960799"/>
                <a:ext cx="8267737" cy="541623"/>
              </a:xfrm>
              <a:prstGeom prst="rect">
                <a:avLst/>
              </a:prstGeom>
              <a:blipFill>
                <a:blip r:embed="rId7"/>
                <a:stretch>
                  <a:fillRect l="-3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Ομάδα 30"/>
          <p:cNvGrpSpPr/>
          <p:nvPr/>
        </p:nvGrpSpPr>
        <p:grpSpPr>
          <a:xfrm>
            <a:off x="4165600" y="2216146"/>
            <a:ext cx="3244212" cy="631391"/>
            <a:chOff x="4165600" y="2216146"/>
            <a:chExt cx="3244212" cy="6313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165600" y="2216146"/>
                  <a:ext cx="2822331" cy="631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 smtClean="0">
                      <a:latin typeface="Comic Sans MS" panose="030F0702030302020204" pitchFamily="66" charset="0"/>
                    </a:rPr>
                    <a:t>ή καλύτερα </a:t>
                  </a:r>
                  <a14:m>
                    <m:oMath xmlns:m="http://schemas.openxmlformats.org/officeDocument/2006/math">
                      <m:r>
                        <a:rPr lang="el-GR" altLang="el-GR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az-Cyrl-AZ" altLang="el-GR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Є</m:t>
                      </m:r>
                      <m:r>
                        <a:rPr lang="el-GR" sz="2400" b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𝛆𝛑</m:t>
                      </m:r>
                    </m:oMath>
                  </a14:m>
                  <a:r>
                    <a:rPr lang="el-GR" sz="2400" b="1" i="1" baseline="-25000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l-GR" sz="2400" b="1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 </a:t>
                  </a:r>
                  <a:r>
                    <a:rPr lang="el-GR" sz="2400" b="1" dirty="0" smtClean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𝜱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a14:m>
                  <a:r>
                    <a:rPr lang="el-GR" sz="2400" b="1" dirty="0" smtClean="0">
                      <a:latin typeface="Comic Sans MS" panose="030F0702030302020204" pitchFamily="66" charset="0"/>
                    </a:rPr>
                    <a:t> </a:t>
                  </a:r>
                  <a:endParaRPr lang="el-GR" sz="2400" b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00" y="2216146"/>
                  <a:ext cx="2822331" cy="631391"/>
                </a:xfrm>
                <a:prstGeom prst="rect">
                  <a:avLst/>
                </a:prstGeom>
                <a:blipFill>
                  <a:blip r:embed="rId8"/>
                  <a:stretch>
                    <a:fillRect l="-1080" b="-77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6956589" y="2361970"/>
              <a:ext cx="453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(1)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" name="Ομάδα 29"/>
          <p:cNvGrpSpPr/>
          <p:nvPr/>
        </p:nvGrpSpPr>
        <p:grpSpPr>
          <a:xfrm>
            <a:off x="1786921" y="4119897"/>
            <a:ext cx="884929" cy="307777"/>
            <a:chOff x="1302271" y="3344123"/>
            <a:chExt cx="884929" cy="307777"/>
          </a:xfrm>
        </p:grpSpPr>
        <p:sp>
          <p:nvSpPr>
            <p:cNvPr id="25" name="TextBox 24"/>
            <p:cNvSpPr txBox="1"/>
            <p:nvPr/>
          </p:nvSpPr>
          <p:spPr>
            <a:xfrm>
              <a:off x="1302271" y="3344123"/>
              <a:ext cx="453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(1)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6" name="Δεξί βέλος 25"/>
            <p:cNvSpPr/>
            <p:nvPr/>
          </p:nvSpPr>
          <p:spPr>
            <a:xfrm>
              <a:off x="1709448" y="3466395"/>
              <a:ext cx="477752" cy="8975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Ορθογώνιο 26"/>
              <p:cNvSpPr/>
              <p:nvPr/>
            </p:nvSpPr>
            <p:spPr>
              <a:xfrm>
                <a:off x="2757786" y="3958091"/>
                <a:ext cx="2486339" cy="631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az-Cyrl-AZ" alt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Є</m:t>
                    </m:r>
                    <m:r>
                      <a:rPr lang="el-GR" sz="2400" b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𝛆𝛑</m:t>
                    </m:r>
                  </m:oMath>
                </a14:m>
                <a:r>
                  <a:rPr lang="el-GR" sz="2400" b="1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4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𝑩𝑨</m:t>
                        </m:r>
                        <m:r>
                          <a:rPr lang="el-GR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𝛔𝛖𝛎</m:t>
                        </m:r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400" dirty="0"/>
              </a:p>
            </p:txBody>
          </p:sp>
        </mc:Choice>
        <mc:Fallback xmlns="">
          <p:sp>
            <p:nvSpPr>
              <p:cNvPr id="27" name="Ορθογώνιο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86" y="3958091"/>
                <a:ext cx="2486339" cy="631391"/>
              </a:xfrm>
              <a:prstGeom prst="rect">
                <a:avLst/>
              </a:prstGeom>
              <a:blipFill>
                <a:blip r:embed="rId9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92031" y="4028264"/>
                <a:ext cx="557139" cy="427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groupCh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031" y="4028264"/>
                <a:ext cx="557139" cy="4278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Ορθογώνιο 28"/>
              <p:cNvSpPr/>
              <p:nvPr/>
            </p:nvSpPr>
            <p:spPr>
              <a:xfrm>
                <a:off x="5827456" y="3971348"/>
                <a:ext cx="2486339" cy="631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az-Cyrl-AZ" alt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Є</m:t>
                    </m:r>
                    <m:r>
                      <a:rPr lang="el-GR" sz="2400" b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𝛆𝛑</m:t>
                    </m:r>
                  </m:oMath>
                </a14:m>
                <a:r>
                  <a:rPr lang="el-GR" sz="2400" b="1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4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𝑩𝑨</m:t>
                        </m:r>
                        <m:r>
                          <a:rPr lang="el-GR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𝛔𝛖𝛎</m:t>
                        </m:r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400" dirty="0"/>
              </a:p>
            </p:txBody>
          </p:sp>
        </mc:Choice>
        <mc:Fallback xmlns="">
          <p:sp>
            <p:nvSpPr>
              <p:cNvPr id="29" name="Ορθογώνιο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456" y="3971348"/>
                <a:ext cx="2486339" cy="631391"/>
              </a:xfrm>
              <a:prstGeom prst="rect">
                <a:avLst/>
              </a:prstGeom>
              <a:blipFill>
                <a:blip r:embed="rId11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Εικόνα 3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95" y="375500"/>
            <a:ext cx="2566766" cy="256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20" grpId="0"/>
      <p:bldP spid="21" grpId="0"/>
      <p:bldP spid="15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3913254" y="582490"/>
                <a:ext cx="30107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az-Cyrl-AZ" altLang="el-GR" sz="28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Є</m:t>
                    </m:r>
                    <m:r>
                      <a:rPr lang="el-GR" sz="2800" b="1" baseline="-250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𝛆𝛑</m:t>
                    </m:r>
                  </m:oMath>
                </a14:m>
                <a:r>
                  <a:rPr lang="el-GR" sz="2800" b="1" i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= </a:t>
                </a:r>
                <a:r>
                  <a:rPr lang="el-GR" sz="2800" b="1" i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ΝωΒΑ</a:t>
                </a:r>
                <a:r>
                  <a:rPr lang="el-GR" sz="28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ημ</a:t>
                </a:r>
                <a:r>
                  <a:rPr lang="el-GR" sz="2800" b="1" i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ω</a:t>
                </a:r>
                <a:r>
                  <a:rPr lang="en-US" sz="28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t</a:t>
                </a:r>
                <a:endParaRPr lang="el-GR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254" y="582490"/>
                <a:ext cx="3010761" cy="523220"/>
              </a:xfrm>
              <a:prstGeom prst="rect">
                <a:avLst/>
              </a:prstGeom>
              <a:blipFill>
                <a:blip r:embed="rId2"/>
                <a:stretch>
                  <a:fillRect t="-14118" r="-3846" b="-38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58846" y="1344808"/>
            <a:ext cx="6953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επαγωγική τάση θα ονομάζεται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εναλλασσόμενη τάση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και κάθε χρονική στιγμή θα έχει διαφορετική τιμή, αφού είναι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ημιτονοειδής συνάρτηση του χρόνου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4944" y="3338232"/>
            <a:ext cx="5349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Αν θέσουμε </a:t>
            </a:r>
            <a:r>
              <a:rPr lang="el-GR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ΝωΒΑ</a:t>
            </a:r>
            <a:r>
              <a:rPr 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</a:t>
            </a:r>
            <a:r>
              <a:rPr lang="el-GR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και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az-Cyrl-AZ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Є</a:t>
            </a:r>
            <a:r>
              <a:rPr lang="el-GR" sz="2000" b="1" baseline="-25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επ</a:t>
            </a:r>
            <a:r>
              <a:rPr lang="el-GR" sz="2000" b="1" baseline="-25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sz="2000" b="1" baseline="-25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 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baseline="-25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τότε</a:t>
            </a:r>
            <a:r>
              <a:rPr lang="el-GR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576648" y="4115751"/>
            <a:ext cx="2393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υ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=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V</a:t>
            </a:r>
            <a:r>
              <a:rPr lang="el-G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ημ</a:t>
            </a:r>
            <a:r>
              <a:rPr lang="el-G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ω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t</a:t>
            </a:r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endParaRPr lang="el-G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517" y="1241500"/>
            <a:ext cx="4029637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1016" y="337499"/>
            <a:ext cx="732434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b="1" dirty="0" smtClean="0">
                <a:latin typeface="Comic Sans MS" panose="030F0702030302020204" pitchFamily="66" charset="0"/>
              </a:rPr>
              <a:t> =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στιγμιαία τιμή </a:t>
            </a:r>
            <a:r>
              <a:rPr lang="el-GR" b="1" dirty="0" smtClean="0">
                <a:latin typeface="Comic Sans MS" panose="030F0702030302020204" pitchFamily="66" charset="0"/>
              </a:rPr>
              <a:t>της εναλλασσόμενης τάσης,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b="1" dirty="0" smtClean="0">
                <a:latin typeface="Comic Sans MS" panose="030F0702030302020204" pitchFamily="66" charset="0"/>
              </a:rPr>
              <a:t> =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μέγιστη τιμή </a:t>
            </a:r>
            <a:r>
              <a:rPr lang="el-GR" b="1" dirty="0" smtClean="0">
                <a:latin typeface="Comic Sans MS" panose="030F0702030302020204" pitchFamily="66" charset="0"/>
              </a:rPr>
              <a:t>της εναλλασσόμενης τάσης ή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πλάτος</a:t>
            </a:r>
            <a:r>
              <a:rPr lang="el-GR" b="1" dirty="0" smtClean="0">
                <a:latin typeface="Comic Sans MS" panose="030F0702030302020204" pitchFamily="66" charset="0"/>
              </a:rPr>
              <a:t> της εναλλασσόμενης τάσης,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i="1" dirty="0" smtClean="0">
                <a:latin typeface="Comic Sans MS" panose="030F0702030302020204" pitchFamily="66" charset="0"/>
              </a:rPr>
              <a:t>ω</a:t>
            </a:r>
            <a:r>
              <a:rPr lang="el-GR" b="1" dirty="0" smtClean="0">
                <a:latin typeface="Comic Sans MS" panose="030F0702030302020204" pitchFamily="66" charset="0"/>
              </a:rPr>
              <a:t> = γωνιακή συχνότητα, 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omic Sans MS" panose="030F0702030302020204" pitchFamily="66" charset="0"/>
              </a:rPr>
              <a:t>t</a:t>
            </a:r>
            <a:r>
              <a:rPr lang="en-US" b="1" dirty="0" smtClean="0">
                <a:latin typeface="Comic Sans MS" panose="030F0702030302020204" pitchFamily="66" charset="0"/>
              </a:rPr>
              <a:t> = </a:t>
            </a:r>
            <a:r>
              <a:rPr lang="el-GR" b="1" dirty="0" smtClean="0">
                <a:latin typeface="Comic Sans MS" panose="030F0702030302020204" pitchFamily="66" charset="0"/>
              </a:rPr>
              <a:t>κάθε χρονική στιγμή που η στιγμιαία τάση έχει τιμή </a:t>
            </a:r>
            <a:r>
              <a:rPr lang="el-GR" b="1" i="1" dirty="0" smtClean="0">
                <a:latin typeface="Comic Sans MS" panose="030F0702030302020204" pitchFamily="66" charset="0"/>
              </a:rPr>
              <a:t>υ</a:t>
            </a:r>
            <a:r>
              <a:rPr lang="el-GR" b="1" dirty="0" smtClean="0">
                <a:latin typeface="Comic Sans MS" panose="030F0702030302020204" pitchFamily="66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ω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en-US" b="1" dirty="0" smtClean="0">
                <a:latin typeface="Comic Sans MS" panose="030F0702030302020204" pitchFamily="66" charset="0"/>
              </a:rPr>
              <a:t>=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φάση</a:t>
            </a:r>
            <a:r>
              <a:rPr lang="el-GR" b="1" dirty="0" smtClean="0">
                <a:latin typeface="Comic Sans MS" panose="030F0702030302020204" pitchFamily="66" charset="0"/>
              </a:rPr>
              <a:t> της τάσης με μονάδα μέτρησης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rad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r>
              <a:rPr lang="en-US" b="1" dirty="0" smtClean="0">
                <a:latin typeface="Comic Sans MS" panose="030F0702030302020204" pitchFamily="66" charset="0"/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~ </a:t>
            </a:r>
            <a:r>
              <a:rPr lang="el-GR" b="1" dirty="0" smtClean="0">
                <a:latin typeface="Comic Sans MS" panose="030F0702030302020204" pitchFamily="66" charset="0"/>
              </a:rPr>
              <a:t>ή </a:t>
            </a:r>
            <a:r>
              <a:rPr lang="en-US" b="1" dirty="0" smtClean="0">
                <a:latin typeface="Comic Sans MS" panose="030F0702030302020204" pitchFamily="66" charset="0"/>
              </a:rPr>
              <a:t>AC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= </a:t>
            </a:r>
            <a:r>
              <a:rPr lang="el-GR" b="1" dirty="0" smtClean="0">
                <a:latin typeface="Comic Sans MS" panose="030F0702030302020204" pitchFamily="66" charset="0"/>
              </a:rPr>
              <a:t>τα σύμβολα της εναλλασσόμενης τάσης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261616" y="3922039"/>
            <a:ext cx="6772656" cy="115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b="1" dirty="0">
                <a:latin typeface="Comic Sans MS" panose="030F0702030302020204" pitchFamily="66" charset="0"/>
              </a:rPr>
              <a:t>Σημείωση σχετικά με τους συμβολισμούς:</a:t>
            </a:r>
          </a:p>
          <a:p>
            <a:pPr>
              <a:lnSpc>
                <a:spcPct val="150000"/>
              </a:lnSpc>
            </a:pPr>
            <a:r>
              <a:rPr lang="el-GR" sz="1600" b="1" dirty="0">
                <a:latin typeface="Comic Sans MS" panose="030F0702030302020204" pitchFamily="66" charset="0"/>
              </a:rPr>
              <a:t>Τα σύμβολα με </a:t>
            </a:r>
            <a:r>
              <a:rPr lang="el-GR" sz="1600" b="1" dirty="0" smtClean="0">
                <a:latin typeface="Comic Sans MS" panose="030F0702030302020204" pitchFamily="66" charset="0"/>
              </a:rPr>
              <a:t>πεζά (μικρά) γράμματα </a:t>
            </a:r>
            <a:r>
              <a:rPr lang="el-GR" sz="1600" b="1" dirty="0">
                <a:latin typeface="Comic Sans MS" panose="030F0702030302020204" pitchFamily="66" charset="0"/>
              </a:rPr>
              <a:t>παριστάνουν στιγμιαίες τιμές.</a:t>
            </a:r>
          </a:p>
          <a:p>
            <a:pPr>
              <a:lnSpc>
                <a:spcPct val="150000"/>
              </a:lnSpc>
            </a:pPr>
            <a:r>
              <a:rPr lang="el-GR" sz="1600" b="1" dirty="0">
                <a:latin typeface="Comic Sans MS" panose="030F0702030302020204" pitchFamily="66" charset="0"/>
              </a:rPr>
              <a:t>Τα σύμβολα με κεφαλαία γράμματα παριστάνουν σταθερές τιμές.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18" y="4213658"/>
            <a:ext cx="1087884" cy="1036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3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64613" y="299900"/>
            <a:ext cx="5688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Εναλλασσόμενο ρεύμα</a:t>
            </a:r>
          </a:p>
        </p:txBody>
      </p:sp>
      <p:grpSp>
        <p:nvGrpSpPr>
          <p:cNvPr id="17" name="Ομάδα 16"/>
          <p:cNvGrpSpPr/>
          <p:nvPr/>
        </p:nvGrpSpPr>
        <p:grpSpPr>
          <a:xfrm>
            <a:off x="8026400" y="1334131"/>
            <a:ext cx="2590800" cy="1896477"/>
            <a:chOff x="539750" y="1412875"/>
            <a:chExt cx="2590800" cy="1896477"/>
          </a:xfrm>
        </p:grpSpPr>
        <p:grpSp>
          <p:nvGrpSpPr>
            <p:cNvPr id="15" name="Ομάδα 14"/>
            <p:cNvGrpSpPr/>
            <p:nvPr/>
          </p:nvGrpSpPr>
          <p:grpSpPr>
            <a:xfrm>
              <a:off x="539750" y="1412875"/>
              <a:ext cx="2590800" cy="1511300"/>
              <a:chOff x="539750" y="1412875"/>
              <a:chExt cx="2590800" cy="1511300"/>
            </a:xfrm>
          </p:grpSpPr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539750" y="2708275"/>
                <a:ext cx="10795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" name="Line 6"/>
              <p:cNvSpPr>
                <a:spLocks noChangeShapeType="1"/>
              </p:cNvSpPr>
              <p:nvPr/>
            </p:nvSpPr>
            <p:spPr bwMode="auto">
              <a:xfrm flipV="1">
                <a:off x="539750" y="1557338"/>
                <a:ext cx="0" cy="11509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" name="Line 7"/>
              <p:cNvSpPr>
                <a:spLocks noChangeShapeType="1"/>
              </p:cNvSpPr>
              <p:nvPr/>
            </p:nvSpPr>
            <p:spPr bwMode="auto">
              <a:xfrm>
                <a:off x="539750" y="1557338"/>
                <a:ext cx="9366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" name="Line 12"/>
              <p:cNvSpPr>
                <a:spLocks noChangeShapeType="1"/>
              </p:cNvSpPr>
              <p:nvPr/>
            </p:nvSpPr>
            <p:spPr bwMode="auto">
              <a:xfrm>
                <a:off x="2339975" y="1557338"/>
                <a:ext cx="7905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2051050" y="2708275"/>
                <a:ext cx="10795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>
                <a:off x="3130550" y="1557338"/>
                <a:ext cx="0" cy="11509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1619250" y="2492375"/>
                <a:ext cx="431800" cy="4318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l-GR" sz="3200" dirty="0">
                    <a:cs typeface="Times New Roman" panose="02020603050405020304" pitchFamily="18" charset="0"/>
                  </a:rPr>
                  <a:t>~</a:t>
                </a: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1476375" y="1412875"/>
                <a:ext cx="863600" cy="2873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el-GR" sz="1600" b="1" i="1" dirty="0">
                    <a:latin typeface="Comic Sans MS" panose="030F0702030302020204" pitchFamily="66" charset="0"/>
                  </a:rPr>
                  <a:t>R</a:t>
                </a:r>
                <a:endParaRPr lang="el-GR" altLang="el-GR" sz="1600" b="1" i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6" name="Ορθογώνιο 15"/>
            <p:cNvSpPr/>
            <p:nvPr/>
          </p:nvSpPr>
          <p:spPr>
            <a:xfrm>
              <a:off x="1307690" y="2970798"/>
              <a:ext cx="12009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i="1" dirty="0" smtClean="0">
                  <a:latin typeface="Comic Sans MS" panose="030F0702030302020204" pitchFamily="66" charset="0"/>
                  <a:ea typeface="Cambria Math" panose="02040503050406030204" pitchFamily="18" charset="0"/>
                </a:rPr>
                <a:t>υ </a:t>
              </a:r>
              <a:r>
                <a:rPr lang="en-US" sz="1600" b="1" dirty="0" smtClean="0">
                  <a:latin typeface="Comic Sans MS" panose="030F0702030302020204" pitchFamily="66" charset="0"/>
                  <a:ea typeface="Cambria Math" panose="02040503050406030204" pitchFamily="18" charset="0"/>
                </a:rPr>
                <a:t>=</a:t>
              </a:r>
              <a:r>
                <a:rPr lang="en-US" sz="1600" b="1" i="1" dirty="0" smtClean="0">
                  <a:latin typeface="Comic Sans MS" panose="030F0702030302020204" pitchFamily="66" charset="0"/>
                  <a:ea typeface="Cambria Math" panose="02040503050406030204" pitchFamily="18" charset="0"/>
                </a:rPr>
                <a:t>V</a:t>
              </a:r>
              <a:r>
                <a:rPr lang="el-GR" sz="1600" b="1" dirty="0" err="1" smtClean="0">
                  <a:latin typeface="Comic Sans MS" panose="030F0702030302020204" pitchFamily="66" charset="0"/>
                  <a:ea typeface="Cambria Math" panose="02040503050406030204" pitchFamily="18" charset="0"/>
                </a:rPr>
                <a:t>ημ</a:t>
              </a:r>
              <a:r>
                <a:rPr lang="el-GR" sz="1600" b="1" i="1" dirty="0" err="1" smtClean="0">
                  <a:latin typeface="Comic Sans MS" panose="030F0702030302020204" pitchFamily="66" charset="0"/>
                  <a:ea typeface="Cambria Math" panose="02040503050406030204" pitchFamily="18" charset="0"/>
                </a:rPr>
                <a:t>ω</a:t>
              </a:r>
              <a:r>
                <a:rPr lang="en-US" sz="1600" b="1" i="1" dirty="0" smtClean="0">
                  <a:latin typeface="Comic Sans MS" panose="030F0702030302020204" pitchFamily="66" charset="0"/>
                  <a:ea typeface="Cambria Math" panose="02040503050406030204" pitchFamily="18" charset="0"/>
                </a:rPr>
                <a:t>t</a:t>
              </a:r>
              <a:r>
                <a:rPr lang="el-GR" sz="1600" b="1" i="1" dirty="0" smtClean="0">
                  <a:latin typeface="Comic Sans MS" panose="030F0702030302020204" pitchFamily="66" charset="0"/>
                  <a:ea typeface="Cambria Math" panose="02040503050406030204" pitchFamily="18" charset="0"/>
                </a:rPr>
                <a:t> </a:t>
              </a:r>
              <a:endParaRPr lang="el-GR" sz="1600" i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98" y="1366825"/>
            <a:ext cx="1087884" cy="1036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64613" y="1071987"/>
            <a:ext cx="45628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Στα άκρα ενός αντιστάτη </a:t>
            </a:r>
            <a:r>
              <a:rPr lang="en-US" b="1" i="1" dirty="0" smtClean="0">
                <a:latin typeface="Comic Sans MS" panose="030F0702030302020204" pitchFamily="66" charset="0"/>
              </a:rPr>
              <a:t>R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εφαρμόζουμε εναλλασσόμενη τάση </a:t>
            </a:r>
            <a:r>
              <a:rPr lang="el-GR" b="1" i="1" dirty="0">
                <a:latin typeface="Comic Sans MS" panose="030F0702030302020204" pitchFamily="66" charset="0"/>
                <a:ea typeface="Cambria Math" panose="02040503050406030204" pitchFamily="18" charset="0"/>
              </a:rPr>
              <a:t>υ </a:t>
            </a:r>
            <a:r>
              <a:rPr lang="en-US" b="1" dirty="0">
                <a:latin typeface="Comic Sans MS" panose="030F0702030302020204" pitchFamily="66" charset="0"/>
                <a:ea typeface="Cambria Math" panose="02040503050406030204" pitchFamily="18" charset="0"/>
              </a:rPr>
              <a:t>=</a:t>
            </a:r>
            <a:r>
              <a:rPr lang="en-US" b="1" i="1" dirty="0">
                <a:latin typeface="Comic Sans MS" panose="030F0702030302020204" pitchFamily="66" charset="0"/>
                <a:ea typeface="Cambria Math" panose="02040503050406030204" pitchFamily="18" charset="0"/>
              </a:rPr>
              <a:t>V</a:t>
            </a:r>
            <a:r>
              <a:rPr lang="el-GR" b="1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ημ</a:t>
            </a:r>
            <a:r>
              <a:rPr lang="el-GR" b="1" i="1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ω</a:t>
            </a:r>
            <a:r>
              <a:rPr lang="en-US" b="1" i="1" dirty="0">
                <a:latin typeface="Comic Sans MS" panose="030F0702030302020204" pitchFamily="66" charset="0"/>
                <a:ea typeface="Cambria Math" panose="02040503050406030204" pitchFamily="18" charset="0"/>
              </a:rPr>
              <a:t>t</a:t>
            </a:r>
            <a:r>
              <a:rPr lang="el-GR" b="1" i="1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με μια γεννήτρια εναλλασσόμενης τάσης.</a:t>
            </a:r>
            <a:endParaRPr lang="el-GR" i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5456" y="2768485"/>
            <a:ext cx="474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Το κύκλωμα διαρρέεται από ρεύμα έντασης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6200" y="3299121"/>
                <a:ext cx="721159" cy="52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𝝊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299121"/>
                <a:ext cx="721159" cy="529504"/>
              </a:xfrm>
              <a:prstGeom prst="rect">
                <a:avLst/>
              </a:prstGeom>
              <a:blipFill>
                <a:blip r:embed="rId3"/>
                <a:stretch>
                  <a:fillRect r="-1695" b="-80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Ορθογώνιο 21"/>
              <p:cNvSpPr/>
              <p:nvPr/>
            </p:nvSpPr>
            <p:spPr>
              <a:xfrm>
                <a:off x="4607359" y="3230608"/>
                <a:ext cx="1361976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l-GR" sz="20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𝛈𝛍</m:t>
                          </m:r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2" name="Ορθογώνιο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59" y="3230608"/>
                <a:ext cx="1361976" cy="666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68982" y="4106780"/>
                <a:ext cx="3054096" cy="533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Comic Sans MS" panose="030F0702030302020204" pitchFamily="66" charset="0"/>
                  </a:rPr>
                  <a:t>Αν θέσουμε </a:t>
                </a:r>
                <a:r>
                  <a:rPr lang="el-GR" b="1" i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2000" b="1" i="1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1" i="0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baseline="-25000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, </a:t>
                </a:r>
                <a:r>
                  <a:rPr lang="el-GR" sz="2000" b="1" baseline="-25000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b="1" dirty="0" smtClean="0">
                    <a:latin typeface="Comic Sans MS" panose="030F0702030302020204" pitchFamily="66" charset="0"/>
                  </a:rPr>
                  <a:t>τότε</a:t>
                </a:r>
                <a:r>
                  <a:rPr lang="el-GR" sz="20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l-GR" sz="2000" b="1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82" y="4106780"/>
                <a:ext cx="3054096" cy="533992"/>
              </a:xfrm>
              <a:prstGeom prst="rect">
                <a:avLst/>
              </a:prstGeom>
              <a:blipFill>
                <a:blip r:embed="rId5"/>
                <a:stretch>
                  <a:fillRect l="-1597" b="-114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Ορθογώνιο 23"/>
              <p:cNvSpPr/>
              <p:nvPr/>
            </p:nvSpPr>
            <p:spPr>
              <a:xfrm>
                <a:off x="5708619" y="4142943"/>
                <a:ext cx="17293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l-GR" sz="24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𝛈𝛍</m:t>
                      </m:r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4" name="Ορθογώνιο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619" y="4142943"/>
                <a:ext cx="1729384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2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1709</Words>
  <Application>Microsoft Office PowerPoint</Application>
  <PresentationFormat>Ευρεία οθόνη</PresentationFormat>
  <Paragraphs>244</Paragraphs>
  <Slides>31</Slides>
  <Notes>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Comic Sans MS</vt:lpstr>
      <vt:lpstr>Times New Roman</vt:lpstr>
      <vt:lpstr>Trebuchet MS</vt:lpstr>
      <vt:lpstr>2_Θέμα του Office</vt:lpstr>
      <vt:lpstr>Γράφημα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Μερκούριος Παναγιωτόπουλος</cp:lastModifiedBy>
  <cp:revision>155</cp:revision>
  <dcterms:created xsi:type="dcterms:W3CDTF">2019-11-02T17:27:26Z</dcterms:created>
  <dcterms:modified xsi:type="dcterms:W3CDTF">2020-01-14T07:46:42Z</dcterms:modified>
</cp:coreProperties>
</file>