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59" r:id="rId4"/>
    <p:sldId id="258" r:id="rId5"/>
    <p:sldId id="262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4" r:id="rId14"/>
    <p:sldId id="275" r:id="rId15"/>
    <p:sldId id="277" r:id="rId16"/>
    <p:sldId id="276" r:id="rId17"/>
    <p:sldId id="283" r:id="rId18"/>
    <p:sldId id="278" r:id="rId19"/>
    <p:sldId id="279" r:id="rId20"/>
    <p:sldId id="280" r:id="rId21"/>
    <p:sldId id="281" r:id="rId22"/>
    <p:sldId id="282" r:id="rId23"/>
    <p:sldId id="272" r:id="rId24"/>
    <p:sldId id="291" r:id="rId25"/>
    <p:sldId id="292" r:id="rId26"/>
    <p:sldId id="293" r:id="rId27"/>
    <p:sldId id="294" r:id="rId28"/>
    <p:sldId id="273" r:id="rId29"/>
    <p:sldId id="284" r:id="rId30"/>
    <p:sldId id="285" r:id="rId31"/>
    <p:sldId id="286" r:id="rId32"/>
    <p:sldId id="287" r:id="rId33"/>
    <p:sldId id="288" r:id="rId34"/>
    <p:sldId id="301" r:id="rId35"/>
    <p:sldId id="289" r:id="rId36"/>
    <p:sldId id="290" r:id="rId37"/>
    <p:sldId id="295" r:id="rId38"/>
    <p:sldId id="296" r:id="rId39"/>
    <p:sldId id="304" r:id="rId40"/>
    <p:sldId id="305" r:id="rId41"/>
    <p:sldId id="302" r:id="rId42"/>
    <p:sldId id="297" r:id="rId43"/>
    <p:sldId id="298" r:id="rId44"/>
    <p:sldId id="307" r:id="rId45"/>
    <p:sldId id="300" r:id="rId46"/>
    <p:sldId id="299" r:id="rId47"/>
    <p:sldId id="308" r:id="rId48"/>
    <p:sldId id="311" r:id="rId49"/>
    <p:sldId id="310" r:id="rId5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00000"/>
    <a:srgbClr val="FFFFCC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00" autoAdjust="0"/>
  </p:normalViewPr>
  <p:slideViewPr>
    <p:cSldViewPr snapToGrid="0">
      <p:cViewPr varScale="1">
        <p:scale>
          <a:sx n="81" d="100"/>
          <a:sy n="81" d="100"/>
        </p:scale>
        <p:origin x="9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image" Target="../media/image66.emf"/><Relationship Id="rId4" Type="http://schemas.openxmlformats.org/officeDocument/2006/relationships/image" Target="../media/image69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wmf"/><Relationship Id="rId1" Type="http://schemas.openxmlformats.org/officeDocument/2006/relationships/image" Target="../media/image71.emf"/><Relationship Id="rId4" Type="http://schemas.openxmlformats.org/officeDocument/2006/relationships/image" Target="../media/image7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7052-DFB9-4437-BFCF-65825BA46AF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8/10/2019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384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EDCF2-1144-4937-83C2-F49D91E32BE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8/10/2019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988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F866F-1133-4EF4-9F75-4634FDB84A6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8/10/2019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08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17B10-D7DD-4871-88AB-D5A412DB24AC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8/10/2019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24F44-E708-4DD5-AF0A-FCEF5BE8A6F1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839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sz="quarter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914400" y="41148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www.merkopanas.blogspot.gr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482F6-6567-444F-9A04-38D96E42A2C9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291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www.merkopanas.blogspot.gr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3AF50-8782-40CF-8B53-39F564DB54A3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866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Τίτλος και Αντικείμενο επάνω από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Μερκ. Παναγιωτόπουλος - Φυσικός              www.merkopanas.blogspot.gr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A2E8E-A6A2-4C00-8D22-066B12895CB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206524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C83AF-E3BE-446E-8B14-919C2B645E4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8/10/2019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379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0A82-EB76-4D53-AD7A-6A2D93050206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8/10/2019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273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A67B4-CF59-45D5-917D-39388F37AC3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8/10/2019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985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98CB-410D-4372-99C5-4365E2EB504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8/10/2019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723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19A3-BD70-4630-9ADD-476CAE05944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8/10/2019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643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62A8-7621-43E8-97DF-D9B749FC38E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8/10/2019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142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6C2D-1E4E-4388-A4A8-AE3F19F06E9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8/10/2019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933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CD15-8BCB-4972-8876-E3110E1BA73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8/10/2019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406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FFFF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36830-E0DC-4923-AE03-080D2389FF3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8/10/2019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70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4.wdp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erkopanas.blogspot.com/2019/01/1943-nikola-tesla.html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l.wikipedia.org/wiki/%CE%A0%CF%85%CF%81%CE%B7%CE%BD%CE%B9%CE%BA%CF%8C%CF%82_%CE%BC%CE%B1%CE%B3%CE%BD%CE%B7%CF%84%CE%B9%CE%BA%CF%8C%CF%82_%CF%83%CF%85%CE%BD%CF%84%CE%BF%CE%BD%CE%B9%CF%83%CE%BC%CF%8C%CF%82" TargetMode="External"/><Relationship Id="rId2" Type="http://schemas.openxmlformats.org/officeDocument/2006/relationships/hyperlink" Target="https://el.wikipedia.org/wiki/%CE%9C%CE%B1%CE%B3%CE%BD%CE%B7%CF%84%CE%B9%CE%BA%CE%AE_%CF%84%CE%BF%CE%BC%CE%BF%CE%B3%CF%81%CE%B1%CF%86%CE%AF%CE%B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hyperlink" Target="https://phys.org/news/2018-09-world-magnetic-field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microsoft.com/office/2007/relationships/hdphoto" Target="../media/hdphoto9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microsoft.com/office/2007/relationships/hdphoto" Target="../media/hdphoto8.wdp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38.png"/><Relationship Id="rId3" Type="http://schemas.openxmlformats.org/officeDocument/2006/relationships/image" Target="../media/image32.png"/><Relationship Id="rId7" Type="http://schemas.openxmlformats.org/officeDocument/2006/relationships/image" Target="../media/image31.png"/><Relationship Id="rId12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33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3AeuDvWc0k" TargetMode="External"/><Relationship Id="rId2" Type="http://schemas.openxmlformats.org/officeDocument/2006/relationships/hyperlink" Target="https://www.youtube.com/channel/UCEGtvnlfAwHya5HvQpl5LeQ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1.png"/><Relationship Id="rId3" Type="http://schemas.microsoft.com/office/2007/relationships/hdphoto" Target="../media/hdphoto10.wdp"/><Relationship Id="rId7" Type="http://schemas.microsoft.com/office/2007/relationships/hdphoto" Target="../media/hdphoto12.wdp"/><Relationship Id="rId12" Type="http://schemas.microsoft.com/office/2007/relationships/hdphoto" Target="../media/hdphoto14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0.png"/><Relationship Id="rId5" Type="http://schemas.microsoft.com/office/2007/relationships/hdphoto" Target="../media/hdphoto11.wdp"/><Relationship Id="rId10" Type="http://schemas.microsoft.com/office/2007/relationships/hdphoto" Target="../media/hdphoto13.wdp"/><Relationship Id="rId4" Type="http://schemas.openxmlformats.org/officeDocument/2006/relationships/image" Target="../media/image43.png"/><Relationship Id="rId9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merkopanas.blogspot.com/2019/10/30-laplace-hot-potatoes.html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ropbox.com/s/ez8qn9cb50acl5o/%CE%94%CF%8D%CE%BD%CE%B1%CE%BC%CE%B7%20Laplace.doc?dl=0" TargetMode="External"/><Relationship Id="rId3" Type="http://schemas.openxmlformats.org/officeDocument/2006/relationships/hyperlink" Target="https://www.youtube.com/watch?v=tUCtCYty-ns" TargetMode="External"/><Relationship Id="rId7" Type="http://schemas.openxmlformats.org/officeDocument/2006/relationships/hyperlink" Target="https://www.youtube.com/watch?v=1JZLKvWO0ks" TargetMode="External"/><Relationship Id="rId2" Type="http://schemas.openxmlformats.org/officeDocument/2006/relationships/hyperlink" Target="https://www.youtube.com/watch?v=LglD0E3l70I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hotodentro.edu.gr/lor/r/8521/6015?locale=el" TargetMode="External"/><Relationship Id="rId5" Type="http://schemas.openxmlformats.org/officeDocument/2006/relationships/hyperlink" Target="http://www.seilias.gr/index.php?option=com_content&amp;task=view&amp;id=412&amp;Itemid=32&amp;catid=20" TargetMode="External"/><Relationship Id="rId4" Type="http://schemas.openxmlformats.org/officeDocument/2006/relationships/hyperlink" Target="http://physiclessons.blogspot.com/2013/03/laplace.html" TargetMode="External"/><Relationship Id="rId9" Type="http://schemas.openxmlformats.org/officeDocument/2006/relationships/hyperlink" Target="https://ylikonet100.blogspot.com/2011/10/6.html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merkopanas.blogspot.com/2019/03/1827-pierre-simon-la-place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4BZnnZMc4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7.e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69.emf"/><Relationship Id="rId4" Type="http://schemas.openxmlformats.org/officeDocument/2006/relationships/image" Target="../media/image66.emf"/><Relationship Id="rId9" Type="http://schemas.openxmlformats.org/officeDocument/2006/relationships/oleObject" Target="../embeddings/oleObject5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e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74.emf"/><Relationship Id="rId4" Type="http://schemas.openxmlformats.org/officeDocument/2006/relationships/image" Target="../media/image71.emf"/><Relationship Id="rId9" Type="http://schemas.openxmlformats.org/officeDocument/2006/relationships/oleObject" Target="../embeddings/oleObject9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RrovEO6A9g" TargetMode="External"/><Relationship Id="rId2" Type="http://schemas.openxmlformats.org/officeDocument/2006/relationships/hyperlink" Target="http://dide.ker.sch.gr/ekfe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48" y="902765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Επεξήγηση με στρογγυλεμένο παραλληλόγραμμο 4"/>
          <p:cNvSpPr/>
          <p:nvPr/>
        </p:nvSpPr>
        <p:spPr>
          <a:xfrm>
            <a:off x="2350294" y="342673"/>
            <a:ext cx="2554216" cy="774086"/>
          </a:xfrm>
          <a:prstGeom prst="wedgeRoundRectCallout">
            <a:avLst>
              <a:gd name="adj1" fmla="val -66142"/>
              <a:gd name="adj2" fmla="val 78321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Ας θυμηθούμε…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Ορθογώνιο 6"/>
              <p:cNvSpPr/>
              <p:nvPr/>
            </p:nvSpPr>
            <p:spPr>
              <a:xfrm>
                <a:off x="2022231" y="1116759"/>
                <a:ext cx="8308731" cy="10662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n-US" altLang="el-GR" b="1" dirty="0">
                    <a:latin typeface="Comic Sans MS" pitchFamily="66" charset="0"/>
                  </a:rPr>
                  <a:t>T</a:t>
                </a:r>
                <a:r>
                  <a:rPr lang="el-GR" altLang="el-GR" b="1" dirty="0">
                    <a:latin typeface="Comic Sans MS" pitchFamily="66" charset="0"/>
                  </a:rPr>
                  <a:t>ο μαγνητικό πεδίο στο οποίο η ένταση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altLang="el-GR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altLang="el-GR" b="1" i="1">
                            <a:latin typeface="Cambria Math" panose="02040503050406030204" pitchFamily="18" charset="0"/>
                          </a:rPr>
                          <m:t>𝜝</m:t>
                        </m:r>
                      </m:e>
                    </m:acc>
                  </m:oMath>
                </a14:m>
                <a:r>
                  <a:rPr lang="en-US" altLang="el-GR" b="1" dirty="0">
                    <a:latin typeface="Comic Sans MS" pitchFamily="66" charset="0"/>
                  </a:rPr>
                  <a:t> </a:t>
                </a:r>
                <a:r>
                  <a:rPr lang="el-GR" altLang="el-GR" b="1" dirty="0">
                    <a:latin typeface="Comic Sans MS" pitchFamily="66" charset="0"/>
                  </a:rPr>
                  <a:t>είναι ίδια σε κάθε σημείο </a:t>
                </a:r>
                <a:r>
                  <a:rPr lang="el-GR" altLang="el-GR" b="1" dirty="0" smtClean="0">
                    <a:latin typeface="Comic Sans MS" pitchFamily="66" charset="0"/>
                  </a:rPr>
                  <a:t>του</a:t>
                </a:r>
                <a:endParaRPr lang="en-US" altLang="el-GR" b="1" dirty="0" smtClean="0">
                  <a:latin typeface="Comic Sans MS" pitchFamily="66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l-GR" altLang="el-GR" b="1" dirty="0" smtClean="0">
                    <a:latin typeface="Comic Sans MS" pitchFamily="66" charset="0"/>
                  </a:rPr>
                  <a:t>ονομάζεται …………………… .</a:t>
                </a:r>
                <a:endParaRPr lang="el-GR" altLang="el-GR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Ορθογώνιο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231" y="1116759"/>
                <a:ext cx="8308731" cy="1066254"/>
              </a:xfrm>
              <a:prstGeom prst="rect">
                <a:avLst/>
              </a:prstGeom>
              <a:blipFill>
                <a:blip r:embed="rId3"/>
                <a:stretch>
                  <a:fillRect l="-660" b="-857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332285" y="1690790"/>
            <a:ext cx="1222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ομογενές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2119549" y="2469569"/>
            <a:ext cx="77805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altLang="el-GR" b="1" dirty="0" smtClean="0">
                <a:latin typeface="Comic Sans MS" panose="030F0702030302020204" pitchFamily="66" charset="0"/>
              </a:rPr>
              <a:t>Το πείραμα του </a:t>
            </a:r>
            <a:r>
              <a:rPr lang="en-US" altLang="el-GR" b="1" dirty="0" err="1" smtClean="0">
                <a:latin typeface="Comic Sans MS" panose="030F0702030302020204" pitchFamily="66" charset="0"/>
              </a:rPr>
              <a:t>Oersted</a:t>
            </a:r>
            <a:r>
              <a:rPr lang="en-US" altLang="el-GR" b="1" dirty="0" smtClean="0">
                <a:latin typeface="Comic Sans MS" panose="030F0702030302020204" pitchFamily="66" charset="0"/>
              </a:rPr>
              <a:t> </a:t>
            </a:r>
            <a:r>
              <a:rPr lang="el-GR" altLang="el-GR" b="1" dirty="0" smtClean="0">
                <a:latin typeface="Comic Sans MS" panose="030F0702030302020204" pitchFamily="66" charset="0"/>
              </a:rPr>
              <a:t>μας έδειξε ότι το ηλεκτρικό ρεύμα δημιουργεί μαγνητικό ……………… που ασκεί ……………… πάνω σε μαγνήτη.  </a:t>
            </a:r>
          </a:p>
        </p:txBody>
      </p:sp>
      <p:sp>
        <p:nvSpPr>
          <p:cNvPr id="10" name="Ορθογώνιο 9"/>
          <p:cNvSpPr/>
          <p:nvPr/>
        </p:nvSpPr>
        <p:spPr>
          <a:xfrm>
            <a:off x="5398608" y="2905509"/>
            <a:ext cx="9877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l-GR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δύναμη</a:t>
            </a:r>
            <a:endParaRPr lang="el-GR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3352557" y="2905509"/>
            <a:ext cx="8130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l-GR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πεδίο</a:t>
            </a:r>
            <a:endParaRPr lang="el-GR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281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678405" y="712783"/>
            <a:ext cx="8835190" cy="169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Μέτρο</a:t>
            </a:r>
            <a:r>
              <a:rPr lang="en-US" altLang="el-G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  <a:r>
              <a:rPr lang="el-GR" altLang="el-G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latin typeface="Comic Sans MS" panose="030F0702030302020204" pitchFamily="66" charset="0"/>
              </a:rPr>
              <a:t>Αυτό είναι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μέγιστο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l-GR" altLang="el-G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latin typeface="Comic Sans MS" panose="030F0702030302020204" pitchFamily="66" charset="0"/>
              </a:rPr>
              <a:t>όταν ο ρευματοφόρος αγωγός είναι κάθετος στις μαγνητικές γραμμές του ομογενούς μαγνητικού πεδίου.</a:t>
            </a:r>
            <a:endParaRPr lang="en-US" altLang="el-GR" sz="2400" b="1" i="1" dirty="0">
              <a:latin typeface="Comic Sans MS" panose="030F0702030302020204" pitchFamily="66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924300" y="2582779"/>
            <a:ext cx="4343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l-GR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</a:t>
            </a:r>
            <a:r>
              <a:rPr lang="en-US" altLang="el-GR" sz="2800" b="1" baseline="-25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L,max</a:t>
            </a:r>
            <a:r>
              <a:rPr lang="en-US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= </a:t>
            </a:r>
            <a:r>
              <a:rPr lang="en-US" altLang="el-G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</a:t>
            </a:r>
            <a:r>
              <a:rPr lang="en-US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-US" altLang="el-G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l-GR" altLang="el-G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ℓ</a:t>
            </a:r>
          </a:p>
        </p:txBody>
      </p:sp>
    </p:spTree>
    <p:extLst>
      <p:ext uri="{BB962C8B-B14F-4D97-AF65-F5344CB8AC3E}">
        <p14:creationId xmlns:p14="http://schemas.microsoft.com/office/powerpoint/2010/main" val="306680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63040" y="233975"/>
            <a:ext cx="966216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400" b="1" dirty="0">
                <a:latin typeface="Comic Sans MS" panose="030F0702030302020204" pitchFamily="66" charset="0"/>
              </a:rPr>
              <a:t>Όταν,</a:t>
            </a:r>
            <a:r>
              <a:rPr lang="el-GR" altLang="el-GR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οι μαγνητικές γραμμές σχηματίζουν γωνία </a:t>
            </a:r>
            <a:r>
              <a:rPr lang="el-GR" altLang="el-G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φ</a:t>
            </a:r>
            <a:r>
              <a:rPr lang="en-US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με τον αγωγό,</a:t>
            </a:r>
            <a:r>
              <a:rPr lang="el-GR" altLang="el-GR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latin typeface="Comic Sans MS" panose="030F0702030302020204" pitchFamily="66" charset="0"/>
              </a:rPr>
              <a:t>αναλύουμε την ένταση του μαγνητικού πεδίου σε δύο συνιστώσες, μία κάθετη προς τον αγωγό και μία παράλληλη προς αυτόν. 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089771" y="5101711"/>
            <a:ext cx="27494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</a:t>
            </a:r>
            <a:r>
              <a:rPr lang="en-US" altLang="el-GR" sz="28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</a:t>
            </a:r>
            <a:r>
              <a:rPr lang="en-US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= </a:t>
            </a:r>
            <a:r>
              <a:rPr lang="en-US" altLang="el-G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l-GR" altLang="el-G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ℓ</a:t>
            </a:r>
            <a:r>
              <a:rPr lang="en-US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-US" altLang="el-G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</a:t>
            </a:r>
            <a:r>
              <a:rPr lang="en-US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l-GR" altLang="el-G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ημ</a:t>
            </a:r>
            <a:r>
              <a:rPr lang="el-GR" altLang="el-GR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φ</a:t>
            </a:r>
            <a:endParaRPr lang="el-GR" altLang="el-GR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3916283" y="5147493"/>
            <a:ext cx="744114" cy="5029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>
                <a:latin typeface="Comic Sans MS" panose="030F0702030302020204" pitchFamily="66" charset="0"/>
              </a:rPr>
              <a:t>Τότε</a:t>
            </a:r>
          </a:p>
        </p:txBody>
      </p:sp>
      <p:grpSp>
        <p:nvGrpSpPr>
          <p:cNvPr id="9" name="Ομάδα 8"/>
          <p:cNvGrpSpPr/>
          <p:nvPr/>
        </p:nvGrpSpPr>
        <p:grpSpPr>
          <a:xfrm>
            <a:off x="3078107" y="2233998"/>
            <a:ext cx="6035786" cy="2454111"/>
            <a:chOff x="3078107" y="2233998"/>
            <a:chExt cx="6035786" cy="2454111"/>
          </a:xfrm>
        </p:grpSpPr>
        <p:pic>
          <p:nvPicPr>
            <p:cNvPr id="4" name="Εικόνα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78107" y="2233998"/>
              <a:ext cx="6035786" cy="245411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684336" y="3851707"/>
              <a:ext cx="9625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>
                  <a:latin typeface="Comic Sans MS" panose="030F0702030302020204" pitchFamily="66" charset="0"/>
                </a:rPr>
                <a:t>Ρεύμα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880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724395" y="803871"/>
            <a:ext cx="1037903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dirty="0">
                <a:latin typeface="Trebuchet MS" panose="020B0603020202020204" pitchFamily="34" charset="0"/>
              </a:rPr>
              <a:t>Ένας ευθύγραμμος αγωγός μήκους </a:t>
            </a:r>
            <a:r>
              <a:rPr lang="el-GR" i="1" dirty="0" smtClean="0">
                <a:latin typeface="Trebuchet MS" panose="020B0603020202020204" pitchFamily="34" charset="0"/>
              </a:rPr>
              <a:t>ℓ</a:t>
            </a:r>
            <a:r>
              <a:rPr lang="el-GR" dirty="0" smtClean="0">
                <a:latin typeface="Trebuchet MS" panose="020B0603020202020204" pitchFamily="34" charset="0"/>
              </a:rPr>
              <a:t> = </a:t>
            </a:r>
            <a:r>
              <a:rPr lang="el-GR" dirty="0">
                <a:latin typeface="Trebuchet MS" panose="020B0603020202020204" pitchFamily="34" charset="0"/>
              </a:rPr>
              <a:t>10cm διαρρέεται από </a:t>
            </a:r>
            <a:r>
              <a:rPr lang="el-GR" dirty="0" smtClean="0">
                <a:latin typeface="Trebuchet MS" panose="020B0603020202020204" pitchFamily="34" charset="0"/>
              </a:rPr>
              <a:t>ρεύμα </a:t>
            </a:r>
            <a:r>
              <a:rPr lang="el-GR" dirty="0">
                <a:latin typeface="Trebuchet MS" panose="020B0603020202020204" pitchFamily="34" charset="0"/>
              </a:rPr>
              <a:t>έντασης </a:t>
            </a:r>
            <a:r>
              <a:rPr lang="el-GR" i="1" dirty="0">
                <a:latin typeface="Trebuchet MS" panose="020B0603020202020204" pitchFamily="34" charset="0"/>
              </a:rPr>
              <a:t>Ι</a:t>
            </a:r>
            <a:r>
              <a:rPr lang="el-GR" dirty="0">
                <a:latin typeface="Trebuchet MS" panose="020B0603020202020204" pitchFamily="34" charset="0"/>
              </a:rPr>
              <a:t> = 10Α </a:t>
            </a:r>
            <a:r>
              <a:rPr lang="el-GR" dirty="0" smtClean="0">
                <a:latin typeface="Trebuchet MS" panose="020B0603020202020204" pitchFamily="34" charset="0"/>
              </a:rPr>
              <a:t>και βρίσκεται </a:t>
            </a:r>
            <a:r>
              <a:rPr lang="el-GR" dirty="0">
                <a:latin typeface="Trebuchet MS" panose="020B0603020202020204" pitchFamily="34" charset="0"/>
              </a:rPr>
              <a:t>μέσα σε ομογενές μαγνητικό </a:t>
            </a:r>
            <a:r>
              <a:rPr lang="el-GR" dirty="0" smtClean="0">
                <a:latin typeface="Trebuchet MS" panose="020B0603020202020204" pitchFamily="34" charset="0"/>
              </a:rPr>
              <a:t>πεδίο </a:t>
            </a:r>
            <a:r>
              <a:rPr lang="el-GR" dirty="0">
                <a:latin typeface="Trebuchet MS" panose="020B0603020202020204" pitchFamily="34" charset="0"/>
              </a:rPr>
              <a:t>έντασης μέτρου </a:t>
            </a:r>
            <a:r>
              <a:rPr lang="el-GR" i="1" dirty="0">
                <a:latin typeface="Trebuchet MS" panose="020B0603020202020204" pitchFamily="34" charset="0"/>
              </a:rPr>
              <a:t>Β</a:t>
            </a:r>
            <a:r>
              <a:rPr lang="el-GR" dirty="0">
                <a:latin typeface="Trebuchet MS" panose="020B0603020202020204" pitchFamily="34" charset="0"/>
              </a:rPr>
              <a:t> = 0,2Τ. Να υπολογιστεί η δύναμη που δέχεται</a:t>
            </a:r>
          </a:p>
          <a:p>
            <a:pPr>
              <a:lnSpc>
                <a:spcPct val="150000"/>
              </a:lnSpc>
            </a:pPr>
            <a:r>
              <a:rPr lang="el-GR" dirty="0">
                <a:latin typeface="Trebuchet MS" panose="020B0603020202020204" pitchFamily="34" charset="0"/>
              </a:rPr>
              <a:t>ο αγωγός όταν: </a:t>
            </a:r>
            <a:endParaRPr lang="el-GR" dirty="0" smtClean="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dirty="0" smtClean="0">
                <a:latin typeface="Trebuchet MS" panose="020B0603020202020204" pitchFamily="34" charset="0"/>
              </a:rPr>
              <a:t>α</a:t>
            </a:r>
            <a:r>
              <a:rPr lang="el-GR" dirty="0">
                <a:latin typeface="Trebuchet MS" panose="020B0603020202020204" pitchFamily="34" charset="0"/>
              </a:rPr>
              <a:t>) είναι κάθετος στις δυναμικές γραμμές, </a:t>
            </a:r>
            <a:endParaRPr lang="el-GR" dirty="0" smtClean="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dirty="0" smtClean="0">
                <a:latin typeface="Trebuchet MS" panose="020B0603020202020204" pitchFamily="34" charset="0"/>
              </a:rPr>
              <a:t>β</a:t>
            </a:r>
            <a:r>
              <a:rPr lang="el-GR" dirty="0">
                <a:latin typeface="Trebuchet MS" panose="020B0603020202020204" pitchFamily="34" charset="0"/>
              </a:rPr>
              <a:t>) </a:t>
            </a:r>
            <a:r>
              <a:rPr lang="el-GR" dirty="0" smtClean="0">
                <a:latin typeface="Trebuchet MS" panose="020B0603020202020204" pitchFamily="34" charset="0"/>
              </a:rPr>
              <a:t>είναι παράλληλος </a:t>
            </a:r>
            <a:r>
              <a:rPr lang="el-GR" dirty="0">
                <a:latin typeface="Trebuchet MS" panose="020B0603020202020204" pitchFamily="34" charset="0"/>
              </a:rPr>
              <a:t>με τις δυναμικές γραμμές, </a:t>
            </a:r>
            <a:endParaRPr lang="el-GR" dirty="0" smtClean="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dirty="0" smtClean="0">
                <a:latin typeface="Trebuchet MS" panose="020B0603020202020204" pitchFamily="34" charset="0"/>
              </a:rPr>
              <a:t>γ</a:t>
            </a:r>
            <a:r>
              <a:rPr lang="el-GR" dirty="0">
                <a:latin typeface="Trebuchet MS" panose="020B0603020202020204" pitchFamily="34" charset="0"/>
              </a:rPr>
              <a:t>) σχηματίζει γωνία 30° </a:t>
            </a:r>
            <a:r>
              <a:rPr lang="el-GR" dirty="0" smtClean="0">
                <a:latin typeface="Trebuchet MS" panose="020B0603020202020204" pitchFamily="34" charset="0"/>
              </a:rPr>
              <a:t>με τις </a:t>
            </a:r>
            <a:r>
              <a:rPr lang="el-GR" dirty="0">
                <a:latin typeface="Trebuchet MS" panose="020B0603020202020204" pitchFamily="34" charset="0"/>
              </a:rPr>
              <a:t>δυναμικές γραμμές.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8780" y="403761"/>
            <a:ext cx="3420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800000"/>
                </a:solidFill>
                <a:latin typeface="Comic Sans MS" panose="030F0702030302020204" pitchFamily="66" charset="0"/>
              </a:rPr>
              <a:t>Παράδειγμα 4 (σελ. 141)</a:t>
            </a:r>
            <a:endParaRPr lang="el-GR" sz="2000" b="1" dirty="0">
              <a:solidFill>
                <a:srgbClr val="8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851065" y="3604598"/>
            <a:ext cx="6796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Trebuchet MS" panose="020B0603020202020204" pitchFamily="34" charset="0"/>
              </a:rPr>
              <a:t>α) Όταν ο αγωγός είναι κάθετος στις δυναμικές γραμμές έχουμε: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8780" y="3973930"/>
            <a:ext cx="6467475" cy="485775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75009" y="3604598"/>
            <a:ext cx="2638425" cy="1114425"/>
          </a:xfrm>
          <a:prstGeom prst="rect">
            <a:avLst/>
          </a:prstGeom>
        </p:spPr>
      </p:pic>
      <p:grpSp>
        <p:nvGrpSpPr>
          <p:cNvPr id="12" name="Ομάδα 11"/>
          <p:cNvGrpSpPr/>
          <p:nvPr/>
        </p:nvGrpSpPr>
        <p:grpSpPr>
          <a:xfrm>
            <a:off x="851065" y="4582379"/>
            <a:ext cx="6594764" cy="1338828"/>
            <a:chOff x="851065" y="4582379"/>
            <a:chExt cx="6594764" cy="1338828"/>
          </a:xfrm>
        </p:grpSpPr>
        <p:sp>
          <p:nvSpPr>
            <p:cNvPr id="10" name="Ορθογώνιο 9"/>
            <p:cNvSpPr/>
            <p:nvPr/>
          </p:nvSpPr>
          <p:spPr>
            <a:xfrm>
              <a:off x="851065" y="4582379"/>
              <a:ext cx="6594764" cy="13388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dirty="0">
                  <a:latin typeface="Trebuchet MS" panose="020B0603020202020204" pitchFamily="34" charset="0"/>
                </a:rPr>
                <a:t>β) Όταν ο αγωγός είναι παράλληλος με τις δυναμικές γραμμές</a:t>
              </a:r>
            </a:p>
            <a:p>
              <a:pPr algn="just">
                <a:lnSpc>
                  <a:spcPct val="150000"/>
                </a:lnSpc>
              </a:pPr>
              <a:r>
                <a:rPr lang="el-GR" dirty="0">
                  <a:latin typeface="Trebuchet MS" panose="020B0603020202020204" pitchFamily="34" charset="0"/>
                </a:rPr>
                <a:t>έχουμε: </a:t>
              </a:r>
              <a:r>
                <a:rPr lang="el-GR" dirty="0" smtClean="0">
                  <a:latin typeface="Trebuchet MS" panose="020B0603020202020204" pitchFamily="34" charset="0"/>
                </a:rPr>
                <a:t>                                    δηλαδή </a:t>
              </a:r>
              <a:r>
                <a:rPr lang="el-GR" dirty="0">
                  <a:latin typeface="Trebuchet MS" panose="020B0603020202020204" pitchFamily="34" charset="0"/>
                </a:rPr>
                <a:t>ο αγωγός δε δέχεται </a:t>
              </a:r>
              <a:r>
                <a:rPr lang="el-GR" dirty="0" smtClean="0">
                  <a:latin typeface="Trebuchet MS" panose="020B0603020202020204" pitchFamily="34" charset="0"/>
                </a:rPr>
                <a:t>καμία δύναμη</a:t>
              </a:r>
              <a:r>
                <a:rPr lang="el-GR" dirty="0">
                  <a:latin typeface="Trebuchet MS" panose="020B0603020202020204" pitchFamily="34" charset="0"/>
                </a:rPr>
                <a:t>.</a:t>
              </a:r>
            </a:p>
          </p:txBody>
        </p:sp>
        <p:pic>
          <p:nvPicPr>
            <p:cNvPr id="11" name="Εικόνα 10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DDB"/>
                </a:clrFrom>
                <a:clrTo>
                  <a:srgbClr val="FFFDDB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925287" y="5113680"/>
              <a:ext cx="2324100" cy="276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510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914400" y="746650"/>
            <a:ext cx="81108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Trebuchet MS" panose="020B0603020202020204" pitchFamily="34" charset="0"/>
              </a:rPr>
              <a:t>γ) Όταν ο αγωγός σχηματίζει γωνία 30° με τις δυναμικές </a:t>
            </a:r>
            <a:r>
              <a:rPr lang="el-GR" dirty="0" smtClean="0">
                <a:latin typeface="Trebuchet MS" panose="020B0603020202020204" pitchFamily="34" charset="0"/>
              </a:rPr>
              <a:t>γραμμές έχουμε</a:t>
            </a:r>
            <a:r>
              <a:rPr lang="el-GR" dirty="0">
                <a:latin typeface="Trebuchet MS" panose="020B0603020202020204" pitchFamily="34" charset="0"/>
              </a:rPr>
              <a:t>: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2850" y="1477795"/>
            <a:ext cx="6684094" cy="1110422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00795" y="1273318"/>
            <a:ext cx="3607892" cy="146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266208" y="160032"/>
            <a:ext cx="765958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Ορισμοί </a:t>
            </a: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της ΄</a:t>
            </a:r>
            <a:r>
              <a:rPr lang="el-GR" altLang="el-GR" sz="2400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Εντασης</a:t>
            </a: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του Ομογενούς Μαγνητικού Πεδίου (ΟΜΠ) και της μονάδας μέτρησης 1 </a:t>
            </a:r>
            <a:r>
              <a:rPr lang="en-US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Tesla</a:t>
            </a: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altLang="el-GR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895" y="1659560"/>
            <a:ext cx="1148694" cy="1094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830395" y="1375079"/>
            <a:ext cx="610532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Στο μαγνητικό πεδίο, ως κατάλληλο υπόθεμα θεωρούμε το κινούμενο ηλεκτρικό φορτίο.</a:t>
            </a:r>
            <a:endParaRPr lang="en-US" altLang="el-GR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8"/>
              <p:cNvSpPr txBox="1">
                <a:spLocks noChangeArrowheads="1"/>
              </p:cNvSpPr>
              <p:nvPr/>
            </p:nvSpPr>
            <p:spPr bwMode="auto">
              <a:xfrm>
                <a:off x="1371600" y="2324681"/>
                <a:ext cx="10012680" cy="14748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l-GR" altLang="el-GR" sz="2400" b="1" dirty="0" smtClean="0">
                    <a:latin typeface="Comic Sans MS" pitchFamily="66" charset="0"/>
                  </a:rPr>
                  <a:t>Η</a:t>
                </a:r>
                <a:r>
                  <a:rPr lang="el-GR" altLang="el-GR" sz="2800" b="1" dirty="0" smtClean="0">
                    <a:latin typeface="Comic Sans MS" pitchFamily="66" charset="0"/>
                  </a:rPr>
                  <a:t> </a:t>
                </a:r>
                <a:r>
                  <a:rPr lang="el-GR" altLang="el-GR" sz="2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Ένταση</a:t>
                </a:r>
                <a:r>
                  <a:rPr lang="el-GR" altLang="el-GR" sz="2800" b="1" dirty="0" smtClean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altLang="el-GR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altLang="el-GR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𝜝</m:t>
                        </m:r>
                      </m:e>
                    </m:acc>
                    <m:r>
                      <a:rPr lang="el-GR" altLang="el-GR" sz="32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altLang="el-GR" sz="2400" b="1" dirty="0" smtClean="0">
                    <a:latin typeface="Comic Sans MS" pitchFamily="66" charset="0"/>
                  </a:rPr>
                  <a:t>του μαγνητικού πεδίου είναι διανυσματικό μέγεθος και μας </a:t>
                </a:r>
                <a:r>
                  <a:rPr lang="el-GR" altLang="el-GR" sz="2400" b="1" dirty="0">
                    <a:latin typeface="Comic Sans MS" pitchFamily="66" charset="0"/>
                  </a:rPr>
                  <a:t>δείχνει πόσο </a:t>
                </a:r>
                <a:r>
                  <a:rPr lang="el-GR" altLang="el-GR" sz="2400" b="1" dirty="0" smtClean="0">
                    <a:latin typeface="Comic Sans MS" pitchFamily="66" charset="0"/>
                  </a:rPr>
                  <a:t>ισχυρό είναι </a:t>
                </a:r>
                <a:r>
                  <a:rPr lang="el-GR" altLang="el-GR" sz="2400" b="1" dirty="0">
                    <a:latin typeface="Comic Sans MS" pitchFamily="66" charset="0"/>
                  </a:rPr>
                  <a:t>το μαγνητικό πεδίο σ’ ένα σημείο του.</a:t>
                </a:r>
              </a:p>
            </p:txBody>
          </p:sp>
        </mc:Choice>
        <mc:Fallback xmlns="">
          <p:sp>
            <p:nvSpPr>
              <p:cNvPr id="10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71600" y="2324681"/>
                <a:ext cx="10012680" cy="1474827"/>
              </a:xfrm>
              <a:prstGeom prst="rect">
                <a:avLst/>
              </a:prstGeom>
              <a:blipFill>
                <a:blip r:embed="rId3"/>
                <a:stretch>
                  <a:fillRect l="-913" r="-913" b="-454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84074" y="3688080"/>
            <a:ext cx="3094139" cy="266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Ορθογώνιο 11"/>
              <p:cNvSpPr/>
              <p:nvPr/>
            </p:nvSpPr>
            <p:spPr>
              <a:xfrm>
                <a:off x="1112520" y="3917204"/>
                <a:ext cx="6685280" cy="19950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000" b="1" dirty="0">
                    <a:solidFill>
                      <a:srgbClr val="222222"/>
                    </a:solidFill>
                    <a:latin typeface="Comic Sans MS" panose="030F0702030302020204" pitchFamily="66" charset="0"/>
                  </a:rPr>
                  <a:t>Το διάνυσμα της έντασης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𝜝</m:t>
                        </m:r>
                      </m:e>
                    </m:acc>
                  </m:oMath>
                </a14:m>
                <a:r>
                  <a:rPr lang="el-GR" sz="2000" b="1" i="1" dirty="0">
                    <a:solidFill>
                      <a:srgbClr val="222222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l-GR" sz="2000" b="1" dirty="0">
                    <a:solidFill>
                      <a:srgbClr val="222222"/>
                    </a:solidFill>
                    <a:latin typeface="Comic Sans MS" panose="030F0702030302020204" pitchFamily="66" charset="0"/>
                  </a:rPr>
                  <a:t>σ’ ένα σημείο του μαγνητικού πεδίου έχει διεύθυνση τη διεύθυνση του άξονα της μαγνητικής βελόνας που ισορροπεί στο πεδίο και φορά από το νότιο προς το βόρειο πόλο της.</a:t>
                </a:r>
              </a:p>
            </p:txBody>
          </p:sp>
        </mc:Choice>
        <mc:Fallback xmlns="">
          <p:sp>
            <p:nvSpPr>
              <p:cNvPr id="12" name="Ορθογώνιο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520" y="3917204"/>
                <a:ext cx="6685280" cy="1995098"/>
              </a:xfrm>
              <a:prstGeom prst="rect">
                <a:avLst/>
              </a:prstGeom>
              <a:blipFill>
                <a:blip r:embed="rId5"/>
                <a:stretch>
                  <a:fillRect l="-1004" r="-1004" b="-183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309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2863931" y="335702"/>
            <a:ext cx="6234349" cy="964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Ο ορισμός του μέτρου της έντασης του μαγνητικού πεδίου </a:t>
            </a:r>
            <a:r>
              <a:rPr lang="el-GR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προκύπτει </a:t>
            </a:r>
            <a:r>
              <a:rPr 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από </a:t>
            </a:r>
            <a:r>
              <a:rPr lang="el-GR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το νόμο </a:t>
            </a:r>
            <a:r>
              <a:rPr 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του </a:t>
            </a:r>
            <a:r>
              <a:rPr lang="el-GR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Laplace</a:t>
            </a:r>
            <a:r>
              <a:rPr 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1304306" y="1807525"/>
            <a:ext cx="9583387" cy="2801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>
                <a:latin typeface="Comic Sans MS" panose="030F0702030302020204" pitchFamily="66" charset="0"/>
              </a:rPr>
              <a:t>Το μέτρο της έντασης </a:t>
            </a:r>
            <a:r>
              <a:rPr lang="el-GR" sz="2400" b="1" i="1" dirty="0" smtClean="0">
                <a:latin typeface="Comic Sans MS" panose="030F0702030302020204" pitchFamily="66" charset="0"/>
              </a:rPr>
              <a:t>Β</a:t>
            </a:r>
            <a:r>
              <a:rPr lang="el-GR" sz="2400" b="1" dirty="0" smtClean="0">
                <a:latin typeface="Comic Sans MS" panose="030F0702030302020204" pitchFamily="66" charset="0"/>
              </a:rPr>
              <a:t> μαγνητικού </a:t>
            </a:r>
            <a:r>
              <a:rPr lang="el-GR" sz="2400" b="1" dirty="0">
                <a:latin typeface="Comic Sans MS" panose="030F0702030302020204" pitchFamily="66" charset="0"/>
              </a:rPr>
              <a:t>πεδίου είναι ίσο με το </a:t>
            </a:r>
            <a:r>
              <a:rPr lang="el-GR" sz="2400" b="1" dirty="0" smtClean="0">
                <a:latin typeface="Comic Sans MS" panose="030F0702030302020204" pitchFamily="66" charset="0"/>
              </a:rPr>
              <a:t>πηλίκο της </a:t>
            </a:r>
            <a:r>
              <a:rPr lang="el-GR" sz="2400" b="1" dirty="0">
                <a:latin typeface="Comic Sans MS" panose="030F0702030302020204" pitchFamily="66" charset="0"/>
              </a:rPr>
              <a:t>δύναμης </a:t>
            </a:r>
            <a:r>
              <a:rPr lang="el-GR" sz="2400" b="1" dirty="0" err="1" smtClean="0">
                <a:latin typeface="Comic Sans MS" panose="030F0702030302020204" pitchFamily="66" charset="0"/>
              </a:rPr>
              <a:t>Laplace</a:t>
            </a:r>
            <a:r>
              <a:rPr lang="el-GR" sz="2400" b="1" dirty="0" smtClean="0">
                <a:latin typeface="Comic Sans MS" panose="030F0702030302020204" pitchFamily="66" charset="0"/>
              </a:rPr>
              <a:t>, </a:t>
            </a:r>
            <a:r>
              <a:rPr lang="el-GR" sz="2400" b="1" dirty="0">
                <a:latin typeface="Comic Sans MS" panose="030F0702030302020204" pitchFamily="66" charset="0"/>
              </a:rPr>
              <a:t>που ασκείται σε ευθύγραμμο </a:t>
            </a:r>
            <a:r>
              <a:rPr lang="el-GR" sz="2400" b="1" dirty="0" smtClean="0">
                <a:latin typeface="Comic Sans MS" panose="030F0702030302020204" pitchFamily="66" charset="0"/>
              </a:rPr>
              <a:t>ρευματοφόρο αγωγό, </a:t>
            </a:r>
            <a:r>
              <a:rPr lang="el-GR" sz="2400" b="1" dirty="0">
                <a:latin typeface="Comic Sans MS" panose="030F0702030302020204" pitchFamily="66" charset="0"/>
              </a:rPr>
              <a:t>προς το γινόμενο της έντασης </a:t>
            </a:r>
            <a:r>
              <a:rPr lang="el-GR" sz="2400" b="1" i="1" dirty="0">
                <a:latin typeface="Comic Sans MS" panose="030F0702030302020204" pitchFamily="66" charset="0"/>
              </a:rPr>
              <a:t>I</a:t>
            </a:r>
            <a:r>
              <a:rPr lang="el-GR" sz="2400" b="1" dirty="0">
                <a:latin typeface="Comic Sans MS" panose="030F0702030302020204" pitchFamily="66" charset="0"/>
              </a:rPr>
              <a:t> του ρεύματος επί το </a:t>
            </a:r>
            <a:r>
              <a:rPr lang="el-GR" sz="2400" b="1" dirty="0" smtClean="0">
                <a:latin typeface="Comic Sans MS" panose="030F0702030302020204" pitchFamily="66" charset="0"/>
              </a:rPr>
              <a:t>μήκος </a:t>
            </a:r>
            <a:r>
              <a:rPr lang="el-GR" sz="2400" b="1" i="1" dirty="0" smtClean="0">
                <a:latin typeface="Comic Sans MS" panose="030F0702030302020204" pitchFamily="66" charset="0"/>
              </a:rPr>
              <a:t>ℓ </a:t>
            </a:r>
            <a:r>
              <a:rPr lang="el-GR" sz="2400" b="1" dirty="0" smtClean="0">
                <a:latin typeface="Comic Sans MS" panose="030F0702030302020204" pitchFamily="66" charset="0"/>
              </a:rPr>
              <a:t>του αγωγού, </a:t>
            </a:r>
            <a:r>
              <a:rPr lang="el-GR" sz="2400" b="1" dirty="0">
                <a:latin typeface="Comic Sans MS" panose="030F0702030302020204" pitchFamily="66" charset="0"/>
              </a:rPr>
              <a:t>που βρίσκεται μέσα σε μαγνητικό πεδίο, όταν </a:t>
            </a:r>
            <a:r>
              <a:rPr lang="el-GR" sz="2400" b="1" dirty="0" smtClean="0">
                <a:latin typeface="Comic Sans MS" panose="030F0702030302020204" pitchFamily="66" charset="0"/>
              </a:rPr>
              <a:t>αυτός τοποθετηθεί </a:t>
            </a:r>
            <a:r>
              <a:rPr lang="el-GR" sz="2400" b="1" dirty="0">
                <a:latin typeface="Comic Sans MS" panose="030F0702030302020204" pitchFamily="66" charset="0"/>
              </a:rPr>
              <a:t>κάθετα στις δυναμικές </a:t>
            </a:r>
            <a:r>
              <a:rPr lang="el-GR" sz="2400" b="1" dirty="0" smtClean="0">
                <a:latin typeface="Comic Sans MS" panose="030F0702030302020204" pitchFamily="66" charset="0"/>
              </a:rPr>
              <a:t>γραμμές</a:t>
            </a:r>
            <a:r>
              <a:rPr lang="el-GR" sz="2400" b="1" dirty="0">
                <a:latin typeface="Comic Sans MS" panose="030F0702030302020204" pitchFamily="66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299187" y="4855331"/>
                <a:ext cx="1363835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𝜝</m:t>
                      </m:r>
                      <m:r>
                        <a:rPr lang="el-GR" sz="2800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2800" b="1" i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𝐋</m:t>
                              </m:r>
                            </m:sub>
                          </m:sSub>
                        </m:num>
                        <m:den>
                          <m: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𝜤</m:t>
                          </m:r>
                          <m:r>
                            <a:rPr lang="el-GR" sz="28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ℓ</m:t>
                          </m:r>
                        </m:den>
                      </m:f>
                    </m:oMath>
                  </m:oMathPara>
                </a14:m>
                <a:endParaRPr lang="el-GR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9187" y="4855331"/>
                <a:ext cx="1363835" cy="806631"/>
              </a:xfrm>
              <a:prstGeom prst="rect">
                <a:avLst/>
              </a:prstGeom>
              <a:blipFill>
                <a:blip r:embed="rId2"/>
                <a:stretch>
                  <a:fillRect r="-1339" b="-67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40" y="731520"/>
            <a:ext cx="1172291" cy="1117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580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177566" y="579849"/>
            <a:ext cx="7063187" cy="1139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 smtClean="0">
                <a:latin typeface="Comic Sans MS" pitchFamily="66" charset="0"/>
              </a:rPr>
              <a:t>Η μονάδα μέτρησης της έντασης</a:t>
            </a:r>
            <a:r>
              <a:rPr lang="en-US" altLang="el-GR" sz="2400" b="1" dirty="0" smtClean="0">
                <a:latin typeface="Comic Sans MS" pitchFamily="66" charset="0"/>
              </a:rPr>
              <a:t> </a:t>
            </a:r>
            <a:r>
              <a:rPr lang="el-GR" altLang="el-GR" sz="2400" b="1" dirty="0" smtClean="0">
                <a:latin typeface="Comic Sans MS" pitchFamily="66" charset="0"/>
              </a:rPr>
              <a:t>του μαγνητικού πεδίου στο </a:t>
            </a:r>
            <a:r>
              <a:rPr lang="en-US" altLang="el-GR" sz="2400" b="1" dirty="0" smtClean="0">
                <a:latin typeface="Comic Sans MS" pitchFamily="66" charset="0"/>
              </a:rPr>
              <a:t>SI</a:t>
            </a:r>
            <a:r>
              <a:rPr lang="el-GR" altLang="el-GR" sz="2400" b="1" dirty="0" smtClean="0">
                <a:latin typeface="Comic Sans MS" pitchFamily="66" charset="0"/>
              </a:rPr>
              <a:t> είναι το </a:t>
            </a:r>
            <a:r>
              <a:rPr lang="en-US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1Tesla</a:t>
            </a:r>
            <a:r>
              <a:rPr lang="en-US" altLang="el-G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n-US" altLang="el-GR" sz="2400" b="1" dirty="0" smtClean="0">
                <a:latin typeface="Comic Sans MS" pitchFamily="66" charset="0"/>
              </a:rPr>
              <a:t>(</a:t>
            </a:r>
            <a:r>
              <a:rPr lang="el-GR" altLang="el-GR" sz="2400" b="1" dirty="0" smtClean="0">
                <a:latin typeface="Comic Sans MS" pitchFamily="66" charset="0"/>
              </a:rPr>
              <a:t>1</a:t>
            </a:r>
            <a:r>
              <a:rPr lang="en-US" altLang="el-GR" sz="2400" b="1" dirty="0" smtClean="0">
                <a:latin typeface="Comic Sans MS" pitchFamily="66" charset="0"/>
              </a:rPr>
              <a:t>T</a:t>
            </a:r>
            <a:r>
              <a:rPr lang="el-GR" altLang="el-GR" sz="2400" b="1" dirty="0">
                <a:latin typeface="Comic Sans MS" pitchFamily="66" charset="0"/>
              </a:rPr>
              <a:t>)</a:t>
            </a:r>
            <a:r>
              <a:rPr lang="en-US" altLang="el-GR" sz="2400" b="1" dirty="0">
                <a:latin typeface="Comic Sans MS" pitchFamily="66" charset="0"/>
              </a:rPr>
              <a:t> </a:t>
            </a:r>
            <a:r>
              <a:rPr lang="el-GR" altLang="el-GR" sz="2400" b="1" dirty="0">
                <a:latin typeface="Comic Sans MS" pitchFamily="66" charset="0"/>
              </a:rPr>
              <a:t>(</a:t>
            </a:r>
            <a:r>
              <a:rPr lang="el-GR" altLang="el-GR" sz="2400" b="1" dirty="0" err="1">
                <a:latin typeface="Comic Sans MS" pitchFamily="66" charset="0"/>
              </a:rPr>
              <a:t>Τέσλα</a:t>
            </a:r>
            <a:r>
              <a:rPr lang="en-US" altLang="el-GR" sz="2400" b="1" dirty="0" smtClean="0">
                <a:latin typeface="Comic Sans MS" pitchFamily="66" charset="0"/>
              </a:rPr>
              <a:t>)</a:t>
            </a:r>
            <a:r>
              <a:rPr lang="el-GR" altLang="el-GR" sz="2400" b="1" dirty="0" smtClean="0">
                <a:latin typeface="Comic Sans MS" pitchFamily="66" charset="0"/>
              </a:rPr>
              <a:t>.</a:t>
            </a:r>
            <a:endParaRPr lang="el-GR" altLang="el-GR" sz="2400" b="1" dirty="0">
              <a:latin typeface="Comic Sans MS" pitchFamily="66" charset="0"/>
            </a:endParaRPr>
          </a:p>
        </p:txBody>
      </p:sp>
      <p:grpSp>
        <p:nvGrpSpPr>
          <p:cNvPr id="7" name="Ομάδα 6"/>
          <p:cNvGrpSpPr/>
          <p:nvPr/>
        </p:nvGrpSpPr>
        <p:grpSpPr>
          <a:xfrm>
            <a:off x="9063241" y="1293579"/>
            <a:ext cx="2519159" cy="3088147"/>
            <a:chOff x="8271509" y="3186351"/>
            <a:chExt cx="2519159" cy="3088147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1509" y="3186351"/>
              <a:ext cx="2519159" cy="244181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8737600" y="5628167"/>
              <a:ext cx="18694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Comic Sans MS" panose="030F0702030302020204" pitchFamily="66" charset="0"/>
                  <a:hlinkClick r:id="rId3"/>
                </a:rPr>
                <a:t>Nikola Tesla</a:t>
              </a:r>
              <a:endParaRPr lang="en-US" b="1" dirty="0" smtClean="0">
                <a:latin typeface="Comic Sans MS" panose="030F0702030302020204" pitchFamily="66" charset="0"/>
              </a:endParaRPr>
            </a:p>
            <a:p>
              <a:pPr algn="ctr"/>
              <a:r>
                <a:rPr lang="en-US" b="1" dirty="0" smtClean="0">
                  <a:latin typeface="Comic Sans MS" panose="030F0702030302020204" pitchFamily="66" charset="0"/>
                </a:rPr>
                <a:t>(1856 – 1943)</a:t>
              </a:r>
              <a:endParaRPr lang="el-GR" b="1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0" name="Ορθογώνιο 9"/>
          <p:cNvSpPr/>
          <p:nvPr/>
        </p:nvSpPr>
        <p:spPr>
          <a:xfrm>
            <a:off x="1001517" y="2001130"/>
            <a:ext cx="76504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>
                <a:latin typeface="Comic Sans MS" panose="030F0702030302020204" pitchFamily="66" charset="0"/>
              </a:rPr>
              <a:t>Ένα </a:t>
            </a:r>
            <a:r>
              <a:rPr lang="el-GR" sz="2400" b="1" dirty="0" err="1">
                <a:latin typeface="Comic Sans MS" panose="030F0702030302020204" pitchFamily="66" charset="0"/>
              </a:rPr>
              <a:t>Tesla</a:t>
            </a:r>
            <a:r>
              <a:rPr lang="el-GR" sz="2400" b="1" dirty="0">
                <a:latin typeface="Comic Sans MS" panose="030F0702030302020204" pitchFamily="66" charset="0"/>
              </a:rPr>
              <a:t> είναι η ένταση του ομογενούς μαγνητικού πεδίου </a:t>
            </a:r>
            <a:r>
              <a:rPr lang="el-GR" sz="2400" b="1" dirty="0" smtClean="0">
                <a:latin typeface="Comic Sans MS" panose="030F0702030302020204" pitchFamily="66" charset="0"/>
              </a:rPr>
              <a:t>το</a:t>
            </a:r>
            <a:r>
              <a:rPr lang="en-US" sz="2400" b="1" dirty="0" smtClean="0">
                <a:latin typeface="Comic Sans MS" panose="030F0702030302020204" pitchFamily="66" charset="0"/>
              </a:rPr>
              <a:t> </a:t>
            </a:r>
            <a:r>
              <a:rPr lang="el-GR" sz="2400" b="1" dirty="0" smtClean="0">
                <a:latin typeface="Comic Sans MS" panose="030F0702030302020204" pitchFamily="66" charset="0"/>
              </a:rPr>
              <a:t>οποίο </a:t>
            </a:r>
            <a:r>
              <a:rPr lang="el-GR" sz="2400" b="1" dirty="0">
                <a:latin typeface="Comic Sans MS" panose="030F0702030302020204" pitchFamily="66" charset="0"/>
              </a:rPr>
              <a:t>ασκεί δύναμη 1Ν σε ευθύγραμμο αγωγό, που έχει </a:t>
            </a:r>
            <a:r>
              <a:rPr lang="el-GR" sz="2400" b="1" dirty="0" smtClean="0">
                <a:latin typeface="Comic Sans MS" panose="030F0702030302020204" pitchFamily="66" charset="0"/>
              </a:rPr>
              <a:t>μήκος</a:t>
            </a:r>
            <a:r>
              <a:rPr lang="en-US" sz="2400" b="1" dirty="0" smtClean="0">
                <a:latin typeface="Comic Sans MS" panose="030F0702030302020204" pitchFamily="66" charset="0"/>
              </a:rPr>
              <a:t> </a:t>
            </a:r>
            <a:r>
              <a:rPr lang="el-GR" sz="2400" b="1" dirty="0" smtClean="0">
                <a:latin typeface="Comic Sans MS" panose="030F0702030302020204" pitchFamily="66" charset="0"/>
              </a:rPr>
              <a:t>1m</a:t>
            </a:r>
            <a:r>
              <a:rPr lang="el-GR" sz="2400" b="1" dirty="0">
                <a:latin typeface="Comic Sans MS" panose="030F0702030302020204" pitchFamily="66" charset="0"/>
              </a:rPr>
              <a:t>, όταν διαρρέεται από ρεύμα έντασης 1Α και βρίσκεται μέσα </a:t>
            </a:r>
            <a:r>
              <a:rPr lang="el-GR" sz="2400" b="1" dirty="0" smtClean="0">
                <a:latin typeface="Comic Sans MS" panose="030F0702030302020204" pitchFamily="66" charset="0"/>
              </a:rPr>
              <a:t>στο</a:t>
            </a:r>
            <a:r>
              <a:rPr lang="en-US" sz="2400" b="1" dirty="0" smtClean="0">
                <a:latin typeface="Comic Sans MS" panose="030F0702030302020204" pitchFamily="66" charset="0"/>
              </a:rPr>
              <a:t> </a:t>
            </a:r>
            <a:r>
              <a:rPr lang="el-GR" sz="2400" b="1" dirty="0" smtClean="0">
                <a:latin typeface="Comic Sans MS" panose="030F0702030302020204" pitchFamily="66" charset="0"/>
              </a:rPr>
              <a:t>πεδίο </a:t>
            </a:r>
            <a:r>
              <a:rPr lang="el-GR" sz="2400" b="1" dirty="0">
                <a:latin typeface="Comic Sans MS" panose="030F0702030302020204" pitchFamily="66" charset="0"/>
              </a:rPr>
              <a:t>τέμνοντας κάθετα τις δυναμικές γραμμές </a:t>
            </a:r>
            <a:r>
              <a:rPr lang="el-GR" sz="2400" b="1" dirty="0" smtClean="0">
                <a:latin typeface="Comic Sans MS" panose="030F0702030302020204" pitchFamily="66" charset="0"/>
              </a:rPr>
              <a:t>του</a:t>
            </a:r>
            <a:r>
              <a:rPr lang="en-US" sz="2400" b="1" dirty="0" smtClean="0">
                <a:latin typeface="Comic Sans MS" panose="030F0702030302020204" pitchFamily="66" charset="0"/>
              </a:rPr>
              <a:t>.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Ορθογώνιο 10"/>
              <p:cNvSpPr/>
              <p:nvPr/>
            </p:nvSpPr>
            <p:spPr>
              <a:xfrm>
                <a:off x="4018426" y="4899322"/>
                <a:ext cx="2274982" cy="7105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el-GR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el-GR" sz="28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l-GR" sz="2800" b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𝐍</m:t>
                        </m:r>
                      </m:num>
                      <m:den>
                        <m:r>
                          <a:rPr lang="el-GR" altLang="el-GR" sz="2800" b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𝚨</m:t>
                        </m:r>
                        <m:r>
                          <a:rPr lang="el-GR" altLang="el-GR" sz="2800" b="1" i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el-GR" sz="2800" b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𝐦</m:t>
                        </m:r>
                      </m:den>
                    </m:f>
                  </m:oMath>
                </a14:m>
                <a:r>
                  <a:rPr lang="en-US" alt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 = </a:t>
                </a:r>
                <a:r>
                  <a:rPr lang="en-US" altLang="el-GR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1Tesla</a:t>
                </a:r>
                <a:endParaRPr lang="el-GR" altLang="el-GR" sz="24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" name="Ορθογώνιο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8426" y="4899322"/>
                <a:ext cx="2274982" cy="710579"/>
              </a:xfrm>
              <a:prstGeom prst="rect">
                <a:avLst/>
              </a:prstGeom>
              <a:blipFill>
                <a:blip r:embed="rId4"/>
                <a:stretch>
                  <a:fillRect l="-4290" r="-5094" b="-1034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592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8080" y="518160"/>
            <a:ext cx="7244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Πόσο μεγάλη μονάδα μέτρησης είναι 1 </a:t>
            </a:r>
            <a:r>
              <a:rPr lang="en-US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Tesla;</a:t>
            </a:r>
            <a:endParaRPr lang="el-GR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8080" y="2068880"/>
            <a:ext cx="86156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Comic Sans MS" panose="030F0702030302020204" pitchFamily="66" charset="0"/>
              </a:rPr>
              <a:t>Η ένταση του μαγνητικού πεδίου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sz="2000" b="1" dirty="0" smtClean="0">
                <a:latin typeface="Comic Sans MS" panose="030F0702030302020204" pitchFamily="66" charset="0"/>
              </a:rPr>
              <a:t>της Γης,  </a:t>
            </a:r>
            <a:r>
              <a:rPr lang="en-US" altLang="el-GR" sz="2000" b="1" dirty="0" smtClean="0">
                <a:latin typeface="Comic Sans MS" panose="030F0702030302020204" pitchFamily="66" charset="0"/>
              </a:rPr>
              <a:t>5 </a:t>
            </a:r>
            <a:r>
              <a:rPr lang="en-US" altLang="el-GR" sz="2000" b="1" dirty="0">
                <a:latin typeface="Comic Sans MS" panose="030F0702030302020204" pitchFamily="66" charset="0"/>
              </a:rPr>
              <a:t>x </a:t>
            </a:r>
            <a:r>
              <a:rPr lang="en-US" altLang="el-GR" sz="2000" b="1" dirty="0" smtClean="0">
                <a:latin typeface="Comic Sans MS" panose="030F0702030302020204" pitchFamily="66" charset="0"/>
              </a:rPr>
              <a:t>10</a:t>
            </a:r>
            <a:r>
              <a:rPr lang="en-US" altLang="el-GR" sz="2000" b="1" baseline="30000" dirty="0" smtClean="0">
                <a:latin typeface="Comic Sans MS" panose="030F0702030302020204" pitchFamily="66" charset="0"/>
              </a:rPr>
              <a:t>-5</a:t>
            </a:r>
            <a:r>
              <a:rPr lang="el-GR" altLang="el-GR" sz="2000" b="1" baseline="30000" dirty="0" smtClean="0">
                <a:latin typeface="Comic Sans MS" panose="030F0702030302020204" pitchFamily="66" charset="0"/>
              </a:rPr>
              <a:t> </a:t>
            </a:r>
            <a:r>
              <a:rPr lang="en-US" altLang="el-GR" sz="2000" b="1" dirty="0" smtClean="0">
                <a:latin typeface="Comic Sans MS" panose="030F0702030302020204" pitchFamily="66" charset="0"/>
              </a:rPr>
              <a:t>T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,</a:t>
            </a:r>
            <a:r>
              <a:rPr lang="en-US" altLang="el-GR" sz="2000" b="1" dirty="0" smtClean="0">
                <a:latin typeface="Comic Sans MS" panose="030F0702030302020204" pitchFamily="66" charset="0"/>
              </a:rPr>
              <a:t> </a:t>
            </a:r>
            <a:endParaRPr lang="el-GR" altLang="el-GR" sz="2000" b="1" dirty="0" smtClean="0">
              <a:latin typeface="Comic Sans MS" panose="030F0702030302020204" pitchFamily="66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altLang="el-GR" sz="2000" b="1" dirty="0" smtClean="0">
                <a:latin typeface="Comic Sans MS" panose="030F0702030302020204" pitchFamily="66" charset="0"/>
              </a:rPr>
              <a:t>του ανθρώπινου εγκεφάλου,  1</a:t>
            </a:r>
            <a:r>
              <a:rPr lang="en-US" altLang="el-GR" sz="2000" b="1" dirty="0" smtClean="0">
                <a:latin typeface="Comic Sans MS" panose="030F0702030302020204" pitchFamily="66" charset="0"/>
              </a:rPr>
              <a:t> </a:t>
            </a:r>
            <a:r>
              <a:rPr lang="en-US" altLang="el-GR" sz="2000" b="1" dirty="0">
                <a:latin typeface="Comic Sans MS" panose="030F0702030302020204" pitchFamily="66" charset="0"/>
              </a:rPr>
              <a:t>x </a:t>
            </a:r>
            <a:r>
              <a:rPr lang="en-US" altLang="el-GR" sz="2000" b="1" dirty="0" smtClean="0">
                <a:latin typeface="Comic Sans MS" panose="030F0702030302020204" pitchFamily="66" charset="0"/>
              </a:rPr>
              <a:t>10</a:t>
            </a:r>
            <a:r>
              <a:rPr lang="en-US" altLang="el-GR" sz="2000" b="1" baseline="30000" dirty="0" smtClean="0">
                <a:latin typeface="Comic Sans MS" panose="030F0702030302020204" pitchFamily="66" charset="0"/>
              </a:rPr>
              <a:t>-</a:t>
            </a:r>
            <a:r>
              <a:rPr lang="el-GR" altLang="el-GR" sz="2000" b="1" baseline="30000" dirty="0" smtClean="0">
                <a:latin typeface="Comic Sans MS" panose="030F0702030302020204" pitchFamily="66" charset="0"/>
              </a:rPr>
              <a:t>1</a:t>
            </a:r>
            <a:r>
              <a:rPr lang="en-US" altLang="el-GR" sz="2000" b="1" baseline="30000" dirty="0" smtClean="0">
                <a:latin typeface="Comic Sans MS" panose="030F0702030302020204" pitchFamily="66" charset="0"/>
              </a:rPr>
              <a:t>5</a:t>
            </a:r>
            <a:r>
              <a:rPr lang="el-GR" altLang="el-GR" sz="2000" b="1" baseline="30000" dirty="0" smtClean="0">
                <a:latin typeface="Comic Sans MS" panose="030F0702030302020204" pitchFamily="66" charset="0"/>
              </a:rPr>
              <a:t> </a:t>
            </a:r>
            <a:r>
              <a:rPr lang="en-US" altLang="el-GR" sz="2000" b="1" dirty="0" smtClean="0">
                <a:latin typeface="Comic Sans MS" panose="030F0702030302020204" pitchFamily="66" charset="0"/>
              </a:rPr>
              <a:t>T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,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altLang="el-GR" sz="2000" b="1" dirty="0" smtClean="0">
                <a:latin typeface="Comic Sans MS" panose="030F0702030302020204" pitchFamily="66" charset="0"/>
              </a:rPr>
              <a:t>στο εσωτερικό μαγνητικού τομογράφου (</a:t>
            </a:r>
            <a:r>
              <a:rPr lang="en-US" altLang="el-GR" sz="2000" b="1" dirty="0" smtClean="0">
                <a:latin typeface="Comic Sans MS" panose="030F0702030302020204" pitchFamily="66" charset="0"/>
                <a:hlinkClick r:id="rId2"/>
              </a:rPr>
              <a:t>MRI</a:t>
            </a:r>
            <a:r>
              <a:rPr lang="en-US" altLang="el-GR" sz="2000" b="1" dirty="0" smtClean="0">
                <a:latin typeface="Comic Sans MS" panose="030F0702030302020204" pitchFamily="66" charset="0"/>
              </a:rPr>
              <a:t>)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  3Τ,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altLang="el-GR" sz="2000" b="1" dirty="0" smtClean="0">
                <a:latin typeface="Comic Sans MS" panose="030F0702030302020204" pitchFamily="66" charset="0"/>
              </a:rPr>
              <a:t>στον Πυρηνικό Μαγνητικό Συντονισμό (</a:t>
            </a:r>
            <a:r>
              <a:rPr lang="en-US" altLang="el-GR" sz="2000" b="1" dirty="0" smtClean="0">
                <a:latin typeface="Comic Sans MS" panose="030F0702030302020204" pitchFamily="66" charset="0"/>
                <a:hlinkClick r:id="rId3"/>
              </a:rPr>
              <a:t>NMR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)  18Τ,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altLang="el-GR" sz="2000" b="1" dirty="0" smtClean="0">
                <a:latin typeface="Comic Sans MS" panose="030F0702030302020204" pitchFamily="66" charset="0"/>
              </a:rPr>
              <a:t>η </a:t>
            </a:r>
            <a:r>
              <a:rPr lang="el-GR" altLang="el-GR" sz="2000" b="1" dirty="0" smtClean="0">
                <a:latin typeface="Comic Sans MS" panose="030F0702030302020204" pitchFamily="66" charset="0"/>
                <a:hlinkClick r:id="rId4"/>
              </a:rPr>
              <a:t>μεγαλύτερη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 εργαστηριακή τιμή που έχει καταγραφεί  1200 Τ. 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789" y="1468227"/>
            <a:ext cx="1172291" cy="1117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18080" y="1161124"/>
            <a:ext cx="8324602" cy="502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Το 1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Tesla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αποτελεί μια τεράστια τιμή έντασης μαγνητικού πεδίου.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40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25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000">
              <a:srgbClr val="FFFF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584960" y="160032"/>
            <a:ext cx="902208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Δύναμη μεταξύ παράλληλων ρευματοφόρων αγωγών.</a:t>
            </a:r>
            <a:endParaRPr lang="en-US" alt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28270" y="4134212"/>
                <a:ext cx="9997440" cy="973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l-GR" dirty="0" smtClean="0">
                    <a:latin typeface="Comic Sans MS" panose="030F0702030302020204" pitchFamily="66" charset="0"/>
                  </a:rPr>
                  <a:t>Ο ρευματοφόρος αγωγός Α</a:t>
                </a:r>
                <a:r>
                  <a:rPr lang="el-GR" baseline="-25000" dirty="0" smtClean="0">
                    <a:latin typeface="Comic Sans MS" panose="030F0702030302020204" pitchFamily="66" charset="0"/>
                  </a:rPr>
                  <a:t>2</a:t>
                </a:r>
                <a:r>
                  <a:rPr lang="el-GR" dirty="0" smtClean="0">
                    <a:latin typeface="Comic Sans MS" panose="030F0702030302020204" pitchFamily="66" charset="0"/>
                  </a:rPr>
                  <a:t> βρίσκεται μέσα στο μαγνητικό πεδίο του ρευματοφόρου αγωγού Α</a:t>
                </a:r>
                <a:r>
                  <a:rPr lang="el-GR" baseline="-25000" dirty="0" smtClean="0">
                    <a:latin typeface="Comic Sans MS" panose="030F0702030302020204" pitchFamily="66" charset="0"/>
                  </a:rPr>
                  <a:t>1</a:t>
                </a:r>
                <a:r>
                  <a:rPr lang="el-GR" dirty="0" smtClean="0">
                    <a:latin typeface="Comic Sans MS" panose="030F0702030302020204" pitchFamily="66" charset="0"/>
                  </a:rPr>
                  <a:t>. Τότε, σε τμήμα </a:t>
                </a:r>
                <a:r>
                  <a:rPr lang="el-GR" i="1" dirty="0" smtClean="0">
                    <a:latin typeface="Comic Sans MS" panose="030F0702030302020204" pitchFamily="66" charset="0"/>
                  </a:rPr>
                  <a:t>ℓ</a:t>
                </a:r>
                <a:r>
                  <a:rPr lang="el-GR" dirty="0" smtClean="0">
                    <a:latin typeface="Comic Sans MS" panose="030F0702030302020204" pitchFamily="66" charset="0"/>
                  </a:rPr>
                  <a:t> του αγωγού Α</a:t>
                </a:r>
                <a:r>
                  <a:rPr lang="el-GR" baseline="-25000" dirty="0" smtClean="0">
                    <a:latin typeface="Comic Sans MS" panose="030F0702030302020204" pitchFamily="66" charset="0"/>
                  </a:rPr>
                  <a:t>2</a:t>
                </a:r>
                <a:r>
                  <a:rPr lang="en-US" dirty="0" smtClean="0">
                    <a:latin typeface="Comic Sans MS" panose="030F0702030302020204" pitchFamily="66" charset="0"/>
                  </a:rPr>
                  <a:t>,</a:t>
                </a:r>
                <a:r>
                  <a:rPr lang="el-GR" dirty="0" smtClean="0">
                    <a:latin typeface="Comic Sans MS" panose="030F0702030302020204" pitchFamily="66" charset="0"/>
                  </a:rPr>
                  <a:t> ασκείται δύναμη </a:t>
                </a:r>
                <a:r>
                  <a:rPr lang="en-US" dirty="0" smtClean="0">
                    <a:latin typeface="Comic Sans MS" panose="030F0702030302020204" pitchFamily="66" charset="0"/>
                  </a:rPr>
                  <a:t>Laplace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l-GR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𝟏𝟐</m:t>
                        </m:r>
                      </m:sub>
                    </m:sSub>
                  </m:oMath>
                </a14:m>
                <a:r>
                  <a:rPr lang="el-GR" dirty="0" smtClean="0">
                    <a:latin typeface="Comic Sans MS" panose="030F0702030302020204" pitchFamily="66" charset="0"/>
                  </a:rPr>
                  <a:t> από τον αγωγό Α</a:t>
                </a:r>
                <a:r>
                  <a:rPr lang="el-GR" baseline="-25000" dirty="0" smtClean="0">
                    <a:latin typeface="Comic Sans MS" panose="030F0702030302020204" pitchFamily="66" charset="0"/>
                  </a:rPr>
                  <a:t>1</a:t>
                </a:r>
                <a:r>
                  <a:rPr lang="en-US" dirty="0" smtClean="0">
                    <a:latin typeface="Comic Sans MS" panose="030F0702030302020204" pitchFamily="66" charset="0"/>
                  </a:rPr>
                  <a:t>.</a:t>
                </a:r>
                <a:r>
                  <a:rPr lang="el-GR" dirty="0" smtClean="0">
                    <a:latin typeface="Comic Sans MS" panose="030F0702030302020204" pitchFamily="66" charset="0"/>
                  </a:rPr>
                  <a:t> </a:t>
                </a:r>
                <a:endParaRPr lang="el-GR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270" y="4134212"/>
                <a:ext cx="9997440" cy="973728"/>
              </a:xfrm>
              <a:prstGeom prst="rect">
                <a:avLst/>
              </a:prstGeom>
              <a:blipFill>
                <a:blip r:embed="rId2"/>
                <a:stretch>
                  <a:fillRect r="-366" b="-312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62890" y="5107940"/>
                <a:ext cx="9728200" cy="973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l-GR" dirty="0" smtClean="0">
                    <a:latin typeface="Comic Sans MS" panose="030F0702030302020204" pitchFamily="66" charset="0"/>
                  </a:rPr>
                  <a:t>Όμοια, ο ρευματοφόρος αγωγός Α</a:t>
                </a:r>
                <a:r>
                  <a:rPr lang="el-GR" baseline="-25000" dirty="0" smtClean="0">
                    <a:latin typeface="Comic Sans MS" panose="030F0702030302020204" pitchFamily="66" charset="0"/>
                  </a:rPr>
                  <a:t>1</a:t>
                </a:r>
                <a:r>
                  <a:rPr lang="el-GR" dirty="0" smtClean="0">
                    <a:latin typeface="Comic Sans MS" panose="030F0702030302020204" pitchFamily="66" charset="0"/>
                  </a:rPr>
                  <a:t> βρίσκεται μέσα στο μαγνητικό πεδίο του ρευματοφόρου αγωγού Α</a:t>
                </a:r>
                <a:r>
                  <a:rPr lang="el-GR" baseline="-25000" dirty="0" smtClean="0">
                    <a:latin typeface="Comic Sans MS" panose="030F0702030302020204" pitchFamily="66" charset="0"/>
                  </a:rPr>
                  <a:t>2</a:t>
                </a:r>
                <a:r>
                  <a:rPr lang="el-GR" dirty="0" smtClean="0">
                    <a:latin typeface="Comic Sans MS" panose="030F0702030302020204" pitchFamily="66" charset="0"/>
                  </a:rPr>
                  <a:t>. Τότε, σε τμήμα </a:t>
                </a:r>
                <a:r>
                  <a:rPr lang="el-GR" i="1" dirty="0" smtClean="0">
                    <a:latin typeface="Comic Sans MS" panose="030F0702030302020204" pitchFamily="66" charset="0"/>
                  </a:rPr>
                  <a:t>ℓ</a:t>
                </a:r>
                <a:r>
                  <a:rPr lang="el-GR" dirty="0" smtClean="0">
                    <a:latin typeface="Comic Sans MS" panose="030F0702030302020204" pitchFamily="66" charset="0"/>
                  </a:rPr>
                  <a:t> του αγωγού Α</a:t>
                </a:r>
                <a:r>
                  <a:rPr lang="el-GR" baseline="-25000" dirty="0" smtClean="0">
                    <a:latin typeface="Comic Sans MS" panose="030F0702030302020204" pitchFamily="66" charset="0"/>
                  </a:rPr>
                  <a:t>1</a:t>
                </a:r>
                <a:r>
                  <a:rPr lang="en-US" dirty="0" smtClean="0">
                    <a:latin typeface="Comic Sans MS" panose="030F0702030302020204" pitchFamily="66" charset="0"/>
                  </a:rPr>
                  <a:t>,</a:t>
                </a:r>
                <a:r>
                  <a:rPr lang="el-GR" dirty="0" smtClean="0">
                    <a:latin typeface="Comic Sans MS" panose="030F0702030302020204" pitchFamily="66" charset="0"/>
                  </a:rPr>
                  <a:t> ασκείται δύναμη </a:t>
                </a:r>
                <a:r>
                  <a:rPr lang="en-US" dirty="0" smtClean="0">
                    <a:latin typeface="Comic Sans MS" panose="030F0702030302020204" pitchFamily="66" charset="0"/>
                  </a:rPr>
                  <a:t>Laplace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l-GR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𝟐𝟏</m:t>
                        </m:r>
                      </m:sub>
                    </m:sSub>
                  </m:oMath>
                </a14:m>
                <a:r>
                  <a:rPr lang="el-GR" dirty="0" smtClean="0">
                    <a:latin typeface="Comic Sans MS" panose="030F0702030302020204" pitchFamily="66" charset="0"/>
                  </a:rPr>
                  <a:t> από τον αγωγό Α</a:t>
                </a:r>
                <a:r>
                  <a:rPr lang="el-GR" baseline="-25000" dirty="0" smtClean="0">
                    <a:latin typeface="Comic Sans MS" panose="030F0702030302020204" pitchFamily="66" charset="0"/>
                  </a:rPr>
                  <a:t>2</a:t>
                </a:r>
                <a:r>
                  <a:rPr lang="en-US" dirty="0" smtClean="0">
                    <a:latin typeface="Comic Sans MS" panose="030F0702030302020204" pitchFamily="66" charset="0"/>
                  </a:rPr>
                  <a:t>.</a:t>
                </a:r>
                <a:r>
                  <a:rPr lang="el-GR" dirty="0" smtClean="0">
                    <a:latin typeface="Comic Sans MS" panose="030F0702030302020204" pitchFamily="66" charset="0"/>
                  </a:rPr>
                  <a:t> </a:t>
                </a:r>
                <a:endParaRPr lang="el-GR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890" y="5107940"/>
                <a:ext cx="9728200" cy="973728"/>
              </a:xfrm>
              <a:prstGeom prst="rect">
                <a:avLst/>
              </a:prstGeom>
              <a:blipFill>
                <a:blip r:embed="rId3"/>
                <a:stretch>
                  <a:fillRect l="-501" b="-312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Ομάδα 17"/>
          <p:cNvGrpSpPr/>
          <p:nvPr/>
        </p:nvGrpSpPr>
        <p:grpSpPr>
          <a:xfrm>
            <a:off x="2425700" y="1186154"/>
            <a:ext cx="2575186" cy="2806293"/>
            <a:chOff x="2425700" y="1186154"/>
            <a:chExt cx="2575186" cy="2806293"/>
          </a:xfrm>
        </p:grpSpPr>
        <p:pic>
          <p:nvPicPr>
            <p:cNvPr id="6" name="Εικόνα 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5700" y="1186154"/>
              <a:ext cx="2575186" cy="2806293"/>
            </a:xfrm>
            <a:prstGeom prst="rect">
              <a:avLst/>
            </a:prstGeom>
          </p:spPr>
        </p:pic>
        <p:grpSp>
          <p:nvGrpSpPr>
            <p:cNvPr id="14" name="Ομάδα 13"/>
            <p:cNvGrpSpPr/>
            <p:nvPr/>
          </p:nvGrpSpPr>
          <p:grpSpPr>
            <a:xfrm>
              <a:off x="4165600" y="1617861"/>
              <a:ext cx="217117" cy="204165"/>
              <a:chOff x="1367843" y="3161335"/>
              <a:chExt cx="374904" cy="338328"/>
            </a:xfrm>
          </p:grpSpPr>
          <p:sp>
            <p:nvSpPr>
              <p:cNvPr id="11" name="Οβάλ 10"/>
              <p:cNvSpPr/>
              <p:nvPr/>
            </p:nvSpPr>
            <p:spPr>
              <a:xfrm>
                <a:off x="1367843" y="3161335"/>
                <a:ext cx="374904" cy="33832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cxnSp>
            <p:nvCxnSpPr>
              <p:cNvPr id="12" name="Ευθεία γραμμή σύνδεσης 11"/>
              <p:cNvCxnSpPr>
                <a:stCxn id="11" idx="1"/>
                <a:endCxn id="11" idx="5"/>
              </p:cNvCxnSpPr>
              <p:nvPr/>
            </p:nvCxnSpPr>
            <p:spPr>
              <a:xfrm>
                <a:off x="1422746" y="3210882"/>
                <a:ext cx="265098" cy="2392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Ευθεία γραμμή σύνδεσης 12"/>
              <p:cNvCxnSpPr>
                <a:stCxn id="11" idx="7"/>
                <a:endCxn id="11" idx="3"/>
              </p:cNvCxnSpPr>
              <p:nvPr/>
            </p:nvCxnSpPr>
            <p:spPr>
              <a:xfrm flipH="1">
                <a:off x="1422746" y="3210882"/>
                <a:ext cx="265098" cy="2392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Ομάδα 18"/>
          <p:cNvGrpSpPr/>
          <p:nvPr/>
        </p:nvGrpSpPr>
        <p:grpSpPr>
          <a:xfrm>
            <a:off x="5926990" y="1260250"/>
            <a:ext cx="2810610" cy="2732197"/>
            <a:chOff x="5926990" y="1260250"/>
            <a:chExt cx="2810610" cy="2732197"/>
          </a:xfrm>
        </p:grpSpPr>
        <p:pic>
          <p:nvPicPr>
            <p:cNvPr id="9" name="Εικόνα 8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5403" y="1260250"/>
              <a:ext cx="2732197" cy="2732197"/>
            </a:xfrm>
            <a:prstGeom prst="rect">
              <a:avLst/>
            </a:prstGeom>
          </p:spPr>
        </p:pic>
        <p:grpSp>
          <p:nvGrpSpPr>
            <p:cNvPr id="17" name="Ομάδα 16"/>
            <p:cNvGrpSpPr/>
            <p:nvPr/>
          </p:nvGrpSpPr>
          <p:grpSpPr>
            <a:xfrm>
              <a:off x="5926990" y="3210882"/>
              <a:ext cx="169010" cy="194669"/>
              <a:chOff x="1395945" y="5285539"/>
              <a:chExt cx="374904" cy="338328"/>
            </a:xfrm>
          </p:grpSpPr>
          <p:sp>
            <p:nvSpPr>
              <p:cNvPr id="15" name="Οβάλ 14"/>
              <p:cNvSpPr/>
              <p:nvPr/>
            </p:nvSpPr>
            <p:spPr>
              <a:xfrm>
                <a:off x="1395945" y="5285539"/>
                <a:ext cx="374904" cy="33832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6" name="Οβάλ 15"/>
              <p:cNvSpPr/>
              <p:nvPr/>
            </p:nvSpPr>
            <p:spPr>
              <a:xfrm>
                <a:off x="1542249" y="5414317"/>
                <a:ext cx="82296" cy="80772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762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89" y="985797"/>
            <a:ext cx="1172291" cy="1117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38680" y="444501"/>
                <a:ext cx="8313420" cy="633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000" b="1" dirty="0" smtClean="0">
                    <a:latin typeface="Comic Sans MS" panose="030F0702030302020204" pitchFamily="66" charset="0"/>
                  </a:rPr>
                  <a:t>Οι δυνάμεις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𝟏𝟐</m:t>
                        </m:r>
                      </m:sub>
                    </m:sSub>
                  </m:oMath>
                </a14:m>
                <a:r>
                  <a:rPr lang="en-US" sz="20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𝟐𝟏</m:t>
                        </m:r>
                      </m:sub>
                    </m:sSub>
                  </m:oMath>
                </a14:m>
                <a:r>
                  <a:rPr lang="en-US" sz="20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έχουν σχέση </a:t>
                </a:r>
                <a:r>
                  <a:rPr lang="el-GR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«δράση – αντίδραση», </a:t>
                </a:r>
                <a:r>
                  <a:rPr lang="en-US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l-GR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endParaRPr lang="el-GR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8680" y="444501"/>
                <a:ext cx="8313420" cy="633891"/>
              </a:xfrm>
              <a:prstGeom prst="rect">
                <a:avLst/>
              </a:prstGeom>
              <a:blipFill>
                <a:blip r:embed="rId3"/>
                <a:stretch>
                  <a:fillRect l="-806" b="-2788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22140" y="1303025"/>
                <a:ext cx="3746500" cy="575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b="1" dirty="0" smtClean="0">
                    <a:latin typeface="Comic Sans MS" panose="030F0702030302020204" pitchFamily="66" charset="0"/>
                  </a:rPr>
                  <a:t>δηλαδή,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l-GR" sz="28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𝟏𝟐</m:t>
                        </m:r>
                      </m:sub>
                    </m:sSub>
                  </m:oMath>
                </a14:m>
                <a:r>
                  <a:rPr lang="el-GR" sz="2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=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𝟐𝟏</m:t>
                        </m:r>
                      </m:sub>
                    </m:sSub>
                  </m:oMath>
                </a14:m>
                <a:r>
                  <a:rPr lang="en-US" sz="1600" b="1" dirty="0">
                    <a:latin typeface="Comic Sans MS" panose="030F0702030302020204" pitchFamily="66" charset="0"/>
                  </a:rPr>
                  <a:t> </a:t>
                </a:r>
                <a:r>
                  <a:rPr lang="el-GR" dirty="0" smtClean="0"/>
                  <a:t>  </a:t>
                </a:r>
                <a:endParaRPr lang="el-GR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2140" y="1303025"/>
                <a:ext cx="3746500" cy="575479"/>
              </a:xfrm>
              <a:prstGeom prst="rect">
                <a:avLst/>
              </a:prstGeom>
              <a:blipFill>
                <a:blip r:embed="rId4"/>
                <a:stretch>
                  <a:fillRect l="-1301" t="-2128" b="-3723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Ομάδα 17"/>
          <p:cNvGrpSpPr/>
          <p:nvPr/>
        </p:nvGrpSpPr>
        <p:grpSpPr>
          <a:xfrm>
            <a:off x="6992147" y="2375969"/>
            <a:ext cx="4704553" cy="2439725"/>
            <a:chOff x="7567345" y="1992430"/>
            <a:chExt cx="3735655" cy="1914875"/>
          </a:xfrm>
        </p:grpSpPr>
        <p:grpSp>
          <p:nvGrpSpPr>
            <p:cNvPr id="7" name="Ομάδα 6"/>
            <p:cNvGrpSpPr/>
            <p:nvPr/>
          </p:nvGrpSpPr>
          <p:grpSpPr>
            <a:xfrm>
              <a:off x="7567345" y="1992430"/>
              <a:ext cx="1513155" cy="1914875"/>
              <a:chOff x="2425700" y="1186154"/>
              <a:chExt cx="2575186" cy="2806293"/>
            </a:xfrm>
          </p:grpSpPr>
          <p:pic>
            <p:nvPicPr>
              <p:cNvPr id="8" name="Εικόνα 7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5700" y="1186154"/>
                <a:ext cx="2575186" cy="2806293"/>
              </a:xfrm>
              <a:prstGeom prst="rect">
                <a:avLst/>
              </a:prstGeom>
            </p:spPr>
          </p:pic>
          <p:grpSp>
            <p:nvGrpSpPr>
              <p:cNvPr id="9" name="Ομάδα 8"/>
              <p:cNvGrpSpPr/>
              <p:nvPr/>
            </p:nvGrpSpPr>
            <p:grpSpPr>
              <a:xfrm>
                <a:off x="4165600" y="1617861"/>
                <a:ext cx="217117" cy="204165"/>
                <a:chOff x="1367843" y="3161335"/>
                <a:chExt cx="374904" cy="338328"/>
              </a:xfrm>
            </p:grpSpPr>
            <p:sp>
              <p:nvSpPr>
                <p:cNvPr id="10" name="Οβάλ 9"/>
                <p:cNvSpPr/>
                <p:nvPr/>
              </p:nvSpPr>
              <p:spPr>
                <a:xfrm>
                  <a:off x="1367843" y="3161335"/>
                  <a:ext cx="374904" cy="338328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cxnSp>
              <p:nvCxnSpPr>
                <p:cNvPr id="11" name="Ευθεία γραμμή σύνδεσης 10"/>
                <p:cNvCxnSpPr>
                  <a:stCxn id="10" idx="1"/>
                  <a:endCxn id="10" idx="5"/>
                </p:cNvCxnSpPr>
                <p:nvPr/>
              </p:nvCxnSpPr>
              <p:spPr>
                <a:xfrm>
                  <a:off x="1422746" y="3210882"/>
                  <a:ext cx="265098" cy="2392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Ευθεία γραμμή σύνδεσης 11"/>
                <p:cNvCxnSpPr>
                  <a:stCxn id="10" idx="7"/>
                  <a:endCxn id="10" idx="3"/>
                </p:cNvCxnSpPr>
                <p:nvPr/>
              </p:nvCxnSpPr>
              <p:spPr>
                <a:xfrm flipH="1">
                  <a:off x="1422746" y="3210882"/>
                  <a:ext cx="265098" cy="2392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" name="Ομάδα 12"/>
            <p:cNvGrpSpPr/>
            <p:nvPr/>
          </p:nvGrpSpPr>
          <p:grpSpPr>
            <a:xfrm>
              <a:off x="9239835" y="2103137"/>
              <a:ext cx="2063165" cy="1617434"/>
              <a:chOff x="5926990" y="1260250"/>
              <a:chExt cx="2810610" cy="2732197"/>
            </a:xfrm>
          </p:grpSpPr>
          <p:pic>
            <p:nvPicPr>
              <p:cNvPr id="14" name="Εικόνα 13"/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05403" y="1260250"/>
                <a:ext cx="2732197" cy="2732197"/>
              </a:xfrm>
              <a:prstGeom prst="rect">
                <a:avLst/>
              </a:prstGeom>
            </p:spPr>
          </p:pic>
          <p:grpSp>
            <p:nvGrpSpPr>
              <p:cNvPr id="15" name="Ομάδα 14"/>
              <p:cNvGrpSpPr/>
              <p:nvPr/>
            </p:nvGrpSpPr>
            <p:grpSpPr>
              <a:xfrm>
                <a:off x="5926990" y="3210882"/>
                <a:ext cx="169010" cy="194669"/>
                <a:chOff x="1395945" y="5285539"/>
                <a:chExt cx="374904" cy="338328"/>
              </a:xfrm>
            </p:grpSpPr>
            <p:sp>
              <p:nvSpPr>
                <p:cNvPr id="16" name="Οβάλ 15"/>
                <p:cNvSpPr/>
                <p:nvPr/>
              </p:nvSpPr>
              <p:spPr>
                <a:xfrm>
                  <a:off x="1395945" y="5285539"/>
                  <a:ext cx="374904" cy="338328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7" name="Οβάλ 16"/>
                <p:cNvSpPr/>
                <p:nvPr/>
              </p:nvSpPr>
              <p:spPr>
                <a:xfrm>
                  <a:off x="1542249" y="5414317"/>
                  <a:ext cx="82296" cy="807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34427" y="2596500"/>
                <a:ext cx="21731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𝟏𝟐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</m:oMath>
                  </m:oMathPara>
                </a14:m>
                <a:endParaRPr lang="el-GR" sz="2400" b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427" y="2596500"/>
                <a:ext cx="2173198" cy="461665"/>
              </a:xfrm>
              <a:prstGeom prst="rect">
                <a:avLst/>
              </a:prstGeom>
              <a:blipFill>
                <a:blip r:embed="rId9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Ορθογώνιο 20"/>
              <p:cNvSpPr/>
              <p:nvPr/>
            </p:nvSpPr>
            <p:spPr>
              <a:xfrm>
                <a:off x="934427" y="3257892"/>
                <a:ext cx="1952009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l-GR" sz="2400" b="1" i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𝛍</m:t>
                          </m:r>
                        </m:sub>
                      </m:sSub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𝒓</m:t>
                          </m:r>
                        </m:den>
                      </m:f>
                    </m:oMath>
                  </m:oMathPara>
                </a14:m>
                <a:endParaRPr lang="el-GR" sz="2400" b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1" name="Ορθογώνιο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427" y="3257892"/>
                <a:ext cx="1952009" cy="7838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Δεξί άγκιστρο 21"/>
          <p:cNvSpPr/>
          <p:nvPr/>
        </p:nvSpPr>
        <p:spPr>
          <a:xfrm>
            <a:off x="2886436" y="2588567"/>
            <a:ext cx="153702" cy="131873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Ορθογώνιο 22"/>
              <p:cNvSpPr/>
              <p:nvPr/>
            </p:nvSpPr>
            <p:spPr>
              <a:xfrm>
                <a:off x="3809258" y="2696868"/>
                <a:ext cx="3028778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l-GR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𝟏𝟐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l-GR" sz="28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𝛍</m:t>
                          </m:r>
                        </m:sub>
                      </m:sSub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𝒓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</m:oMath>
                  </m:oMathPara>
                </a14:m>
                <a:endParaRPr lang="el-GR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3" name="Ορθογώνιο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258" y="2696868"/>
                <a:ext cx="3028778" cy="898964"/>
              </a:xfrm>
              <a:prstGeom prst="rect">
                <a:avLst/>
              </a:prstGeom>
              <a:blipFill>
                <a:blip r:embed="rId11"/>
                <a:stretch>
                  <a:fillRect b="-67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Δεξί βέλος 23"/>
          <p:cNvSpPr/>
          <p:nvPr/>
        </p:nvSpPr>
        <p:spPr>
          <a:xfrm>
            <a:off x="3297525" y="3149292"/>
            <a:ext cx="471922" cy="16622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TextBox 24"/>
          <p:cNvSpPr txBox="1"/>
          <p:nvPr/>
        </p:nvSpPr>
        <p:spPr>
          <a:xfrm>
            <a:off x="1944473" y="4157817"/>
            <a:ext cx="941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Comic Sans MS" panose="030F0702030302020204" pitchFamily="66" charset="0"/>
              </a:rPr>
              <a:t>Όμοια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31358" y="4601232"/>
                <a:ext cx="21731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𝟐𝟏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</m:oMath>
                  </m:oMathPara>
                </a14:m>
                <a:endParaRPr lang="el-GR" sz="2400" b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358" y="4601232"/>
                <a:ext cx="2173198" cy="461665"/>
              </a:xfrm>
              <a:prstGeom prst="rect">
                <a:avLst/>
              </a:prstGeom>
              <a:blipFill>
                <a:blip r:embed="rId1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Ορθογώνιο 26"/>
              <p:cNvSpPr/>
              <p:nvPr/>
            </p:nvSpPr>
            <p:spPr>
              <a:xfrm>
                <a:off x="968468" y="5133879"/>
                <a:ext cx="1952009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l-GR" sz="2400" b="1" i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𝛍</m:t>
                          </m:r>
                        </m:sub>
                      </m:sSub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l-GR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𝒓</m:t>
                          </m:r>
                        </m:den>
                      </m:f>
                    </m:oMath>
                  </m:oMathPara>
                </a14:m>
                <a:endParaRPr lang="el-GR" sz="2400" b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7" name="Ορθογώνιο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468" y="5133879"/>
                <a:ext cx="1952009" cy="78380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Δεξί άγκιστρο 27"/>
          <p:cNvSpPr/>
          <p:nvPr/>
        </p:nvSpPr>
        <p:spPr>
          <a:xfrm>
            <a:off x="3012433" y="4598945"/>
            <a:ext cx="153702" cy="131873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Δεξί βέλος 28"/>
          <p:cNvSpPr/>
          <p:nvPr/>
        </p:nvSpPr>
        <p:spPr>
          <a:xfrm>
            <a:off x="3337336" y="5175203"/>
            <a:ext cx="471922" cy="16622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Ορθογώνιο 29"/>
              <p:cNvSpPr/>
              <p:nvPr/>
            </p:nvSpPr>
            <p:spPr>
              <a:xfrm>
                <a:off x="3881747" y="4689221"/>
                <a:ext cx="3028778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l-GR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l-GR" sz="28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𝛍</m:t>
                          </m:r>
                        </m:sub>
                      </m:sSub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𝒓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</m:oMath>
                  </m:oMathPara>
                </a14:m>
                <a:endParaRPr lang="el-GR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0" name="Ορθογώνιο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747" y="4689221"/>
                <a:ext cx="3028778" cy="898964"/>
              </a:xfrm>
              <a:prstGeom prst="rect">
                <a:avLst/>
              </a:prstGeom>
              <a:blipFill>
                <a:blip r:embed="rId14"/>
                <a:stretch>
                  <a:fillRect b="-67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Ορθογώνιο 30"/>
              <p:cNvSpPr/>
              <p:nvPr/>
            </p:nvSpPr>
            <p:spPr>
              <a:xfrm>
                <a:off x="6176150" y="5557292"/>
                <a:ext cx="18502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l-GR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𝟏𝟐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l-GR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𝟐𝟏</m:t>
                          </m:r>
                        </m:sub>
                      </m:sSub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31" name="Ορθογώνιο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150" y="5557292"/>
                <a:ext cx="1850250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4113527" y="5702321"/>
            <a:ext cx="2181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Comic Sans MS" panose="030F0702030302020204" pitchFamily="66" charset="0"/>
              </a:rPr>
              <a:t>Όπως αναμενόταν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191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9" grpId="0"/>
      <p:bldP spid="21" grpId="0"/>
      <p:bldP spid="22" grpId="0" animBg="1"/>
      <p:bldP spid="23" grpId="0"/>
      <p:bldP spid="24" grpId="0" animBg="1"/>
      <p:bldP spid="25" grpId="0"/>
      <p:bldP spid="26" grpId="0"/>
      <p:bldP spid="27" grpId="0"/>
      <p:bldP spid="28" grpId="0" animBg="1"/>
      <p:bldP spid="29" grpId="0" animBg="1"/>
      <p:bldP spid="30" grpId="0"/>
      <p:bldP spid="31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57" y="1707339"/>
            <a:ext cx="720204" cy="107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6383215" y="343395"/>
            <a:ext cx="3906598" cy="1590912"/>
          </a:xfrm>
          <a:prstGeom prst="cloudCallout">
            <a:avLst>
              <a:gd name="adj1" fmla="val 63540"/>
              <a:gd name="adj2" fmla="val 5398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l-GR" altLang="el-GR" sz="1600" b="1" dirty="0" smtClean="0">
                <a:latin typeface="Comic Sans MS" panose="030F0702030302020204" pitchFamily="66" charset="0"/>
              </a:rPr>
              <a:t>Το μαγνητικό πεδίο μπορεί ν</a:t>
            </a:r>
            <a:r>
              <a:rPr lang="en-US" altLang="el-GR" sz="1600" b="1" dirty="0" smtClean="0">
                <a:latin typeface="Comic Sans MS" panose="030F0702030302020204" pitchFamily="66" charset="0"/>
              </a:rPr>
              <a:t>’</a:t>
            </a:r>
            <a:r>
              <a:rPr lang="el-GR" altLang="el-GR" sz="1600" b="1" dirty="0" smtClean="0">
                <a:latin typeface="Comic Sans MS" panose="030F0702030302020204" pitchFamily="66" charset="0"/>
              </a:rPr>
              <a:t> ασκήσει δύναμη σε ηλεκτρικό ρεύμα</a:t>
            </a:r>
            <a:r>
              <a:rPr lang="en-US" altLang="el-GR" sz="1600" b="1" dirty="0" smtClean="0">
                <a:latin typeface="Comic Sans MS" panose="030F0702030302020204" pitchFamily="66" charset="0"/>
              </a:rPr>
              <a:t>;</a:t>
            </a:r>
            <a:endParaRPr lang="el-GR" sz="1600" b="1" dirty="0">
              <a:latin typeface="Comic Sans MS" pitchFamily="66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83" y="2770184"/>
            <a:ext cx="1148694" cy="1094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Ορθογώνιο 7"/>
          <p:cNvSpPr/>
          <p:nvPr/>
        </p:nvSpPr>
        <p:spPr>
          <a:xfrm>
            <a:off x="1817077" y="2247179"/>
            <a:ext cx="769268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altLang="el-GR" sz="2400" b="1" dirty="0">
                <a:latin typeface="Comic Sans MS" panose="030F0702030302020204" pitchFamily="66" charset="0"/>
              </a:rPr>
              <a:t>Βέβαια</a:t>
            </a:r>
            <a:r>
              <a:rPr lang="en-US" altLang="el-GR" sz="2400" b="1" dirty="0">
                <a:latin typeface="Comic Sans MS" panose="030F0702030302020204" pitchFamily="66" charset="0"/>
              </a:rPr>
              <a:t>. </a:t>
            </a:r>
            <a:r>
              <a:rPr lang="el-GR" altLang="el-GR" sz="2400" b="1" dirty="0">
                <a:latin typeface="Comic Sans MS" panose="030F0702030302020204" pitchFamily="66" charset="0"/>
              </a:rPr>
              <a:t>Το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μαγνητικό πεδίο</a:t>
            </a:r>
            <a:r>
              <a:rPr lang="el-GR" altLang="el-G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latin typeface="Comic Sans MS" panose="030F0702030302020204" pitchFamily="66" charset="0"/>
              </a:rPr>
              <a:t>μπορεί ν’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ασκεί δύναμη</a:t>
            </a:r>
            <a:r>
              <a:rPr lang="el-GR" altLang="el-G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σε ηλεκτρικά φορτία που κινούνται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latin typeface="Comic Sans MS" panose="030F0702030302020204" pitchFamily="66" charset="0"/>
              </a:rPr>
              <a:t>(αυτή ονομάζεται </a:t>
            </a:r>
            <a:r>
              <a:rPr lang="el-GR" alt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δύναμη </a:t>
            </a:r>
            <a:r>
              <a:rPr lang="en-US" alt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Lorentz</a:t>
            </a:r>
            <a:r>
              <a:rPr lang="en-US" altLang="el-GR" sz="2400" b="1" dirty="0">
                <a:latin typeface="Comic Sans MS" panose="030F0702030302020204" pitchFamily="66" charset="0"/>
              </a:rPr>
              <a:t>-</a:t>
            </a:r>
            <a:r>
              <a:rPr lang="el-GR" altLang="el-GR" sz="2400" b="1" dirty="0">
                <a:latin typeface="Comic Sans MS" panose="030F0702030302020204" pitchFamily="66" charset="0"/>
              </a:rPr>
              <a:t>Λόρεντζ).</a:t>
            </a:r>
          </a:p>
          <a:p>
            <a:pPr algn="just">
              <a:lnSpc>
                <a:spcPct val="150000"/>
              </a:lnSpc>
            </a:pPr>
            <a:r>
              <a:rPr lang="el-GR" altLang="el-GR" sz="2400" b="1" dirty="0">
                <a:latin typeface="Comic Sans MS" panose="030F0702030302020204" pitchFamily="66" charset="0"/>
              </a:rPr>
              <a:t>Συνεπώς, </a:t>
            </a:r>
            <a:r>
              <a:rPr lang="el-GR" altLang="el-GR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ασκεί δύναμη</a:t>
            </a:r>
            <a:r>
              <a:rPr lang="el-GR" altLang="el-GR" sz="2400" b="1" dirty="0">
                <a:latin typeface="Comic Sans MS" panose="030F0702030302020204" pitchFamily="66" charset="0"/>
              </a:rPr>
              <a:t> και </a:t>
            </a:r>
            <a:r>
              <a:rPr lang="el-GR" altLang="el-GR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σε αγωγό</a:t>
            </a:r>
            <a:r>
              <a:rPr lang="el-GR" altLang="el-GR" sz="2400" b="1" dirty="0">
                <a:latin typeface="Comic Sans MS" panose="030F0702030302020204" pitchFamily="66" charset="0"/>
              </a:rPr>
              <a:t>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που βρίσκεται μέσα στο πεδίο και</a:t>
            </a:r>
            <a:r>
              <a:rPr lang="en-US" altLang="el-GR" sz="2400" b="1" dirty="0" smtClean="0"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διαρρέεται από </a:t>
            </a:r>
            <a:r>
              <a:rPr lang="el-GR" altLang="el-GR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ηλεκτρικό ρεύμα.</a:t>
            </a:r>
          </a:p>
          <a:p>
            <a:pPr algn="just">
              <a:lnSpc>
                <a:spcPct val="150000"/>
              </a:lnSpc>
            </a:pPr>
            <a:r>
              <a:rPr lang="el-GR" altLang="el-GR" sz="2400" b="1" dirty="0" smtClean="0">
                <a:latin typeface="Comic Sans MS" panose="030F0702030302020204" pitchFamily="66" charset="0"/>
              </a:rPr>
              <a:t>Αυτή η δύναμη ονομάζεται ……</a:t>
            </a:r>
            <a:endParaRPr lang="el-GR" altLang="el-GR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14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2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6393" y="1433508"/>
            <a:ext cx="5168900" cy="96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Όταν οι 2 παράλληλοι αγωγοί διαρρέονται από ομόρροπα ρεύματα έλκονται.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53" y="455423"/>
            <a:ext cx="1172291" cy="1117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50344" y="255368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Διαπιστώνουμε ότι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13500" y="1433508"/>
            <a:ext cx="5168900" cy="96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Όταν οι 2 παράλληλοι αγωγοί διαρρέονται από αντίρροπα ρεύματα απωθούνται.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grpSp>
        <p:nvGrpSpPr>
          <p:cNvPr id="16" name="Ομάδα 15"/>
          <p:cNvGrpSpPr/>
          <p:nvPr/>
        </p:nvGrpSpPr>
        <p:grpSpPr>
          <a:xfrm>
            <a:off x="1847245" y="2546561"/>
            <a:ext cx="3562798" cy="3246526"/>
            <a:chOff x="1847245" y="2546561"/>
            <a:chExt cx="3562798" cy="3246526"/>
          </a:xfrm>
        </p:grpSpPr>
        <p:pic>
          <p:nvPicPr>
            <p:cNvPr id="5" name="Εικόνα 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1642" y="2546561"/>
              <a:ext cx="3418401" cy="3246526"/>
            </a:xfrm>
            <a:prstGeom prst="rect">
              <a:avLst/>
            </a:prstGeom>
          </p:spPr>
        </p:pic>
        <p:grpSp>
          <p:nvGrpSpPr>
            <p:cNvPr id="12" name="Ομάδα 11"/>
            <p:cNvGrpSpPr/>
            <p:nvPr/>
          </p:nvGrpSpPr>
          <p:grpSpPr>
            <a:xfrm>
              <a:off x="1847245" y="4747820"/>
              <a:ext cx="188246" cy="200861"/>
              <a:chOff x="1395945" y="5285539"/>
              <a:chExt cx="374904" cy="338328"/>
            </a:xfrm>
          </p:grpSpPr>
          <p:sp>
            <p:nvSpPr>
              <p:cNvPr id="10" name="Οβάλ 9"/>
              <p:cNvSpPr/>
              <p:nvPr/>
            </p:nvSpPr>
            <p:spPr>
              <a:xfrm>
                <a:off x="1395945" y="5285539"/>
                <a:ext cx="374904" cy="33832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1" name="Οβάλ 10"/>
              <p:cNvSpPr/>
              <p:nvPr/>
            </p:nvSpPr>
            <p:spPr>
              <a:xfrm>
                <a:off x="1542249" y="5414317"/>
                <a:ext cx="82296" cy="80772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</p:grpSp>
      <p:grpSp>
        <p:nvGrpSpPr>
          <p:cNvPr id="17" name="Ομάδα 16"/>
          <p:cNvGrpSpPr/>
          <p:nvPr/>
        </p:nvGrpSpPr>
        <p:grpSpPr>
          <a:xfrm>
            <a:off x="7434799" y="2398131"/>
            <a:ext cx="3740150" cy="3246526"/>
            <a:chOff x="7434799" y="2398131"/>
            <a:chExt cx="3740150" cy="3246526"/>
          </a:xfrm>
        </p:grpSpPr>
        <p:pic>
          <p:nvPicPr>
            <p:cNvPr id="4" name="Εικόνα 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4799" y="2398131"/>
              <a:ext cx="3740150" cy="3246526"/>
            </a:xfrm>
            <a:prstGeom prst="rect">
              <a:avLst/>
            </a:prstGeom>
          </p:spPr>
        </p:pic>
        <p:grpSp>
          <p:nvGrpSpPr>
            <p:cNvPr id="13" name="Ομάδα 12"/>
            <p:cNvGrpSpPr/>
            <p:nvPr/>
          </p:nvGrpSpPr>
          <p:grpSpPr>
            <a:xfrm>
              <a:off x="7569200" y="4546958"/>
              <a:ext cx="215900" cy="200862"/>
              <a:chOff x="1395945" y="5285539"/>
              <a:chExt cx="374904" cy="338328"/>
            </a:xfrm>
          </p:grpSpPr>
          <p:sp>
            <p:nvSpPr>
              <p:cNvPr id="14" name="Οβάλ 13"/>
              <p:cNvSpPr/>
              <p:nvPr/>
            </p:nvSpPr>
            <p:spPr>
              <a:xfrm>
                <a:off x="1395945" y="5285539"/>
                <a:ext cx="374904" cy="33832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5" name="Οβάλ 14"/>
              <p:cNvSpPr/>
              <p:nvPr/>
            </p:nvSpPr>
            <p:spPr>
              <a:xfrm>
                <a:off x="1542249" y="5414317"/>
                <a:ext cx="82296" cy="80772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9138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185881" y="65719"/>
            <a:ext cx="7433955" cy="180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Πειραματική επίδειξη της δύναμης μεταξύ παράλληλων ρευματοφόρων αγωγών</a:t>
            </a:r>
          </a:p>
          <a:p>
            <a:pPr algn="ctr">
              <a:spcBef>
                <a:spcPct val="50000"/>
              </a:spcBef>
              <a:defRPr/>
            </a:pPr>
            <a:r>
              <a:rPr lang="el-GR" altLang="el-GR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(από το </a:t>
            </a:r>
            <a:r>
              <a:rPr lang="el-GR" altLang="el-GR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hlinkClick r:id="rId2"/>
              </a:rPr>
              <a:t>ΜΙΤ </a:t>
            </a:r>
            <a:r>
              <a:rPr lang="en-US" altLang="el-GR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hlinkClick r:id="rId2"/>
              </a:rPr>
              <a:t>Physics Demo</a:t>
            </a:r>
            <a:r>
              <a:rPr lang="el-GR" altLang="el-GR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</a:t>
            </a:r>
            <a:endParaRPr lang="el-GR" altLang="el-GR" b="1" dirty="0">
              <a:latin typeface="Comic Sans MS" pitchFamily="66" charset="0"/>
            </a:endParaRPr>
          </a:p>
        </p:txBody>
      </p:sp>
      <p:pic>
        <p:nvPicPr>
          <p:cNvPr id="5" name="Εικόνα 4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271" y="2010313"/>
            <a:ext cx="5469458" cy="3820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979926" y="5831250"/>
            <a:ext cx="2460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latin typeface="Comic Sans MS" panose="030F0702030302020204" pitchFamily="66" charset="0"/>
              </a:rPr>
              <a:t>Αριστερό κλικ στην εικόνα</a:t>
            </a:r>
            <a:endParaRPr lang="el-GR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23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22752" y="299732"/>
            <a:ext cx="1014649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Ορισμός </a:t>
            </a: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της </a:t>
            </a:r>
            <a:r>
              <a:rPr lang="el-GR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θεμελιώδους μονάδας μέτρησης 1 </a:t>
            </a:r>
            <a:r>
              <a:rPr lang="en-US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Ampère </a:t>
            </a:r>
            <a:r>
              <a:rPr lang="en-US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(1A) </a:t>
            </a:r>
            <a:r>
              <a:rPr lang="el-GR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στο </a:t>
            </a:r>
            <a:r>
              <a:rPr lang="en-US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SI.</a:t>
            </a:r>
            <a:endParaRPr lang="en-US" altLang="el-GR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04" y="1403056"/>
            <a:ext cx="1172291" cy="1117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05944" y="946063"/>
            <a:ext cx="75365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Μπορούμε να ορίσουμε την </a:t>
            </a:r>
            <a:r>
              <a:rPr lang="el-GR" sz="2000" b="1" dirty="0">
                <a:latin typeface="Comic Sans MS" panose="030F0702030302020204" pitchFamily="66" charset="0"/>
              </a:rPr>
              <a:t>(θεμελιώδη) μονάδα </a:t>
            </a:r>
            <a:r>
              <a:rPr lang="el-GR" sz="2000" b="1" dirty="0" smtClean="0">
                <a:latin typeface="Comic Sans MS" panose="030F0702030302020204" pitchFamily="66" charset="0"/>
              </a:rPr>
              <a:t>της Έντασης του Ηλεκτρικού Ρεύματος στο </a:t>
            </a:r>
            <a:r>
              <a:rPr lang="en-US" sz="2000" b="1" dirty="0" smtClean="0">
                <a:latin typeface="Comic Sans MS" panose="030F0702030302020204" pitchFamily="66" charset="0"/>
              </a:rPr>
              <a:t>SI, </a:t>
            </a:r>
            <a:r>
              <a:rPr lang="el-GR" sz="2000" b="1" dirty="0" smtClean="0">
                <a:latin typeface="Comic Sans MS" panose="030F0702030302020204" pitchFamily="66" charset="0"/>
              </a:rPr>
              <a:t>με την βοήθεια της δύναμης μεταξύ παράλληλων ρευματοφόρων αγωγών.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1616522" y="3730247"/>
            <a:ext cx="8915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1Α </a:t>
            </a:r>
            <a:r>
              <a:rPr lang="el-GR" sz="2000" b="1" dirty="0">
                <a:latin typeface="Comic Sans MS" panose="030F0702030302020204" pitchFamily="66" charset="0"/>
              </a:rPr>
              <a:t>είναι η ένταση του σταθερού ρεύματος που όταν διαρρέει </a:t>
            </a:r>
            <a:r>
              <a:rPr lang="el-GR" sz="2000" b="1" dirty="0" smtClean="0">
                <a:latin typeface="Comic Sans MS" panose="030F0702030302020204" pitchFamily="66" charset="0"/>
              </a:rPr>
              <a:t>δύο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ευθύγραμμους </a:t>
            </a:r>
            <a:r>
              <a:rPr lang="el-GR" sz="2000" b="1" dirty="0">
                <a:latin typeface="Comic Sans MS" panose="030F0702030302020204" pitchFamily="66" charset="0"/>
              </a:rPr>
              <a:t>παράλληλους αγωγούς απείρου μήκους, οι </a:t>
            </a:r>
            <a:r>
              <a:rPr lang="el-GR" sz="2000" b="1" dirty="0" smtClean="0">
                <a:latin typeface="Comic Sans MS" panose="030F0702030302020204" pitchFamily="66" charset="0"/>
              </a:rPr>
              <a:t>οποίοι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βρίσκονται </a:t>
            </a:r>
            <a:r>
              <a:rPr lang="el-GR" sz="2000" b="1" dirty="0">
                <a:latin typeface="Comic Sans MS" panose="030F0702030302020204" pitchFamily="66" charset="0"/>
              </a:rPr>
              <a:t>στο κενό και σε απόσταση </a:t>
            </a:r>
            <a:r>
              <a:rPr lang="el-GR" sz="2000" b="1" i="1" dirty="0">
                <a:latin typeface="Comic Sans MS" panose="030F0702030302020204" pitchFamily="66" charset="0"/>
              </a:rPr>
              <a:t>r</a:t>
            </a:r>
            <a:r>
              <a:rPr lang="el-GR" sz="2000" b="1" dirty="0">
                <a:latin typeface="Comic Sans MS" panose="030F0702030302020204" pitchFamily="66" charset="0"/>
              </a:rPr>
              <a:t> = 1m ο ένας από τον </a:t>
            </a:r>
            <a:r>
              <a:rPr lang="el-GR" sz="2000" b="1" dirty="0" smtClean="0">
                <a:latin typeface="Comic Sans MS" panose="030F0702030302020204" pitchFamily="66" charset="0"/>
              </a:rPr>
              <a:t>άλλο,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τότε </a:t>
            </a:r>
            <a:r>
              <a:rPr lang="el-GR" sz="2000" b="1" dirty="0">
                <a:latin typeface="Comic Sans MS" panose="030F0702030302020204" pitchFamily="66" charset="0"/>
              </a:rPr>
              <a:t>σε τμήμα μήκους </a:t>
            </a:r>
            <a:r>
              <a:rPr lang="el-GR" sz="2000" b="1" i="1" dirty="0" smtClean="0">
                <a:latin typeface="Comic Sans MS" panose="030F0702030302020204" pitchFamily="66" charset="0"/>
              </a:rPr>
              <a:t>ℓ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= </a:t>
            </a:r>
            <a:r>
              <a:rPr lang="el-GR" sz="2000" b="1" dirty="0">
                <a:latin typeface="Comic Sans MS" panose="030F0702030302020204" pitchFamily="66" charset="0"/>
              </a:rPr>
              <a:t>1m o ένας ασκεί στον άλλο </a:t>
            </a:r>
            <a:r>
              <a:rPr lang="el-GR" sz="2000" b="1" dirty="0" smtClean="0">
                <a:latin typeface="Comic Sans MS" panose="030F0702030302020204" pitchFamily="66" charset="0"/>
              </a:rPr>
              <a:t>δύναμη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i="1" dirty="0" smtClean="0">
                <a:latin typeface="Comic Sans MS" panose="030F0702030302020204" pitchFamily="66" charset="0"/>
              </a:rPr>
              <a:t>F</a:t>
            </a:r>
            <a:r>
              <a:rPr lang="el-GR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>
                <a:latin typeface="Comic Sans MS" panose="030F0702030302020204" pitchFamily="66" charset="0"/>
              </a:rPr>
              <a:t>= </a:t>
            </a:r>
            <a:r>
              <a:rPr lang="el-GR" sz="2000" b="1" dirty="0" smtClean="0">
                <a:latin typeface="Comic Sans MS" panose="030F0702030302020204" pitchFamily="66" charset="0"/>
              </a:rPr>
              <a:t>2.10</a:t>
            </a:r>
            <a:r>
              <a:rPr lang="el-GR" sz="2000" b="1" baseline="30000" dirty="0" smtClean="0">
                <a:latin typeface="Comic Sans MS" panose="030F0702030302020204" pitchFamily="66" charset="0"/>
              </a:rPr>
              <a:t>-7</a:t>
            </a:r>
            <a:r>
              <a:rPr lang="el-GR" sz="2000" b="1" dirty="0" smtClean="0">
                <a:latin typeface="Comic Sans MS" panose="030F0702030302020204" pitchFamily="66" charset="0"/>
              </a:rPr>
              <a:t>N</a:t>
            </a:r>
            <a:r>
              <a:rPr lang="el-GR" sz="2000" b="1" dirty="0">
                <a:latin typeface="Comic Sans MS" panose="030F0702030302020204" pitchFamily="66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Ορθογώνιο 9"/>
              <p:cNvSpPr/>
              <p:nvPr/>
            </p:nvSpPr>
            <p:spPr>
              <a:xfrm>
                <a:off x="1616522" y="2743396"/>
                <a:ext cx="2402453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  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l-GR" sz="2400" b="1">
                              <a:latin typeface="Cambria Math" panose="02040503050406030204" pitchFamily="18" charset="0"/>
                            </a:rPr>
                            <m:t>𝛍</m:t>
                          </m:r>
                        </m:sub>
                      </m:sSub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den>
                      </m:f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 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0" name="Ορθογώνιο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522" y="2743396"/>
                <a:ext cx="2402453" cy="7838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Ορθογώνιο 10"/>
              <p:cNvSpPr/>
              <p:nvPr/>
            </p:nvSpPr>
            <p:spPr>
              <a:xfrm>
                <a:off x="3887565" y="2529433"/>
                <a:ext cx="4373313" cy="8588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vertJc m:val="bot"/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l-GR" sz="24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𝛍</m:t>
                              </m:r>
                            </m:sub>
                          </m:sSub>
                          <m:r>
                            <m:rPr>
                              <m:brk m:alnAt="2"/>
                            </m:r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𝟕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𝐍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𝐀</m:t>
                                  </m:r>
                                </m:e>
                                <m:sup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  <m:r>
                            <m:rPr>
                              <m:brk m:alnAt="2"/>
                            </m:r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</m:t>
                          </m:r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m:rPr>
                              <m:brk m:alnAt="2"/>
                            </m:r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m:rPr>
                              <m:brk m:alnAt="2"/>
                            </m:r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m:rPr>
                              <m:brk m:alnAt="2"/>
                            </m:rPr>
                            <a:rPr lang="en-US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𝐀</m:t>
                          </m:r>
                          <m:r>
                            <m:rPr>
                              <m:brk m:alnAt="2"/>
                            </m:r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ℓ=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m:rPr>
                              <m:brk m:alnAt="2"/>
                            </m:rPr>
                            <a:rPr lang="en-US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  <m:r>
                            <m:rPr>
                              <m:brk m:alnAt="2"/>
                            </m:r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m:rPr>
                              <m:brk m:alnAt="2"/>
                            </m:rPr>
                            <a:rPr lang="en-US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</m:groupCh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1" name="Ορθογώνιο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565" y="2529433"/>
                <a:ext cx="4373313" cy="8588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Ορθογώνιο 11"/>
              <p:cNvSpPr/>
              <p:nvPr/>
            </p:nvSpPr>
            <p:spPr>
              <a:xfrm>
                <a:off x="8128571" y="2854834"/>
                <a:ext cx="2403350" cy="5309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𝑭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sup>
                      </m:sSup>
                      <m:r>
                        <a:rPr lang="en-US" sz="2800" b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𝐍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l-GR" sz="2800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Ορθογώνιο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8571" y="2854834"/>
                <a:ext cx="2403350" cy="5309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693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8780" y="403761"/>
            <a:ext cx="3420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800000"/>
                </a:solidFill>
                <a:latin typeface="Comic Sans MS" panose="030F0702030302020204" pitchFamily="66" charset="0"/>
              </a:rPr>
              <a:t>Παράδειγμα </a:t>
            </a:r>
            <a:r>
              <a:rPr lang="en-US" sz="2000" b="1" dirty="0" smtClean="0">
                <a:solidFill>
                  <a:srgbClr val="800000"/>
                </a:solidFill>
                <a:latin typeface="Comic Sans MS" panose="030F0702030302020204" pitchFamily="66" charset="0"/>
              </a:rPr>
              <a:t>5</a:t>
            </a:r>
            <a:r>
              <a:rPr lang="el-GR" sz="2000" b="1" dirty="0" smtClean="0">
                <a:solidFill>
                  <a:srgbClr val="800000"/>
                </a:solidFill>
                <a:latin typeface="Comic Sans MS" panose="030F0702030302020204" pitchFamily="66" charset="0"/>
              </a:rPr>
              <a:t> (σελ. 14</a:t>
            </a:r>
            <a:r>
              <a:rPr lang="en-US" sz="2000" b="1" dirty="0" smtClean="0">
                <a:solidFill>
                  <a:srgbClr val="800000"/>
                </a:solidFill>
                <a:latin typeface="Comic Sans MS" panose="030F0702030302020204" pitchFamily="66" charset="0"/>
              </a:rPr>
              <a:t>4</a:t>
            </a:r>
            <a:r>
              <a:rPr lang="el-GR" sz="2000" b="1" dirty="0" smtClean="0">
                <a:solidFill>
                  <a:srgbClr val="800000"/>
                </a:solidFill>
                <a:latin typeface="Comic Sans MS" panose="030F0702030302020204" pitchFamily="66" charset="0"/>
              </a:rPr>
              <a:t>)</a:t>
            </a:r>
            <a:endParaRPr lang="el-GR" sz="2000" b="1" dirty="0">
              <a:solidFill>
                <a:srgbClr val="8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1068780" y="924871"/>
            <a:ext cx="985651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dirty="0">
                <a:latin typeface="Trebuchet MS" panose="020B0603020202020204" pitchFamily="34" charset="0"/>
              </a:rPr>
              <a:t>Δύο παράλληλοι ρευματοφόροι αγωγοί διαρρέονται από </a:t>
            </a:r>
            <a:r>
              <a:rPr lang="el-GR" sz="2000" dirty="0" smtClean="0">
                <a:latin typeface="Trebuchet MS" panose="020B0603020202020204" pitchFamily="34" charset="0"/>
              </a:rPr>
              <a:t>ομόρροπα </a:t>
            </a:r>
            <a:r>
              <a:rPr lang="el-GR" sz="2000" dirty="0">
                <a:latin typeface="Trebuchet MS" panose="020B0603020202020204" pitchFamily="34" charset="0"/>
              </a:rPr>
              <a:t>ρεύματα </a:t>
            </a:r>
            <a:r>
              <a:rPr lang="el-GR" sz="2000" i="1" dirty="0">
                <a:latin typeface="Trebuchet MS" panose="020B0603020202020204" pitchFamily="34" charset="0"/>
              </a:rPr>
              <a:t>Ι</a:t>
            </a:r>
            <a:r>
              <a:rPr lang="el-GR" sz="2000" baseline="-25000" dirty="0">
                <a:latin typeface="Trebuchet MS" panose="020B0603020202020204" pitchFamily="34" charset="0"/>
              </a:rPr>
              <a:t>1</a:t>
            </a:r>
            <a:r>
              <a:rPr lang="el-GR" sz="2000" dirty="0">
                <a:latin typeface="Trebuchet MS" panose="020B0603020202020204" pitchFamily="34" charset="0"/>
              </a:rPr>
              <a:t> = 30Α και </a:t>
            </a:r>
            <a:r>
              <a:rPr lang="el-GR" sz="2000" i="1" dirty="0">
                <a:latin typeface="Trebuchet MS" panose="020B0603020202020204" pitchFamily="34" charset="0"/>
              </a:rPr>
              <a:t>Ι</a:t>
            </a:r>
            <a:r>
              <a:rPr lang="el-GR" sz="2000" baseline="-25000" dirty="0">
                <a:latin typeface="Trebuchet MS" panose="020B0603020202020204" pitchFamily="34" charset="0"/>
              </a:rPr>
              <a:t>2</a:t>
            </a:r>
            <a:r>
              <a:rPr lang="el-GR" sz="2000" dirty="0">
                <a:latin typeface="Trebuchet MS" panose="020B0603020202020204" pitchFamily="34" charset="0"/>
              </a:rPr>
              <a:t> = 10Α και βρίσκονται σε </a:t>
            </a:r>
            <a:r>
              <a:rPr lang="el-GR" sz="2000" dirty="0" smtClean="0">
                <a:latin typeface="Trebuchet MS" panose="020B0603020202020204" pitchFamily="34" charset="0"/>
              </a:rPr>
              <a:t>απόσταση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i="1" dirty="0" smtClean="0">
                <a:latin typeface="Trebuchet MS" panose="020B0603020202020204" pitchFamily="34" charset="0"/>
              </a:rPr>
              <a:t>r</a:t>
            </a:r>
            <a:r>
              <a:rPr lang="el-GR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= 10cm. Να υπολογιστεί η δύναμη που δέχεται ένας τρίτος </a:t>
            </a:r>
            <a:r>
              <a:rPr lang="el-GR" sz="2000" dirty="0" smtClean="0">
                <a:latin typeface="Trebuchet MS" panose="020B0603020202020204" pitchFamily="34" charset="0"/>
              </a:rPr>
              <a:t>αγωγός </a:t>
            </a:r>
            <a:r>
              <a:rPr lang="el-GR" sz="2000" dirty="0">
                <a:latin typeface="Trebuchet MS" panose="020B0603020202020204" pitchFamily="34" charset="0"/>
              </a:rPr>
              <a:t>σε κάθε μέτρο μήκους όταν βρίσκεται στο μέσο της μεταξύ </a:t>
            </a:r>
            <a:r>
              <a:rPr lang="el-GR" sz="2000" dirty="0" smtClean="0">
                <a:latin typeface="Trebuchet MS" panose="020B0603020202020204" pitchFamily="34" charset="0"/>
              </a:rPr>
              <a:t>τους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απόστασης </a:t>
            </a:r>
            <a:r>
              <a:rPr lang="el-GR" sz="2000" dirty="0">
                <a:latin typeface="Trebuchet MS" panose="020B0603020202020204" pitchFamily="34" charset="0"/>
              </a:rPr>
              <a:t>και διαρρέεται από ρεύμα </a:t>
            </a:r>
            <a:r>
              <a:rPr lang="el-GR" sz="2000" i="1" dirty="0">
                <a:latin typeface="Trebuchet MS" panose="020B0603020202020204" pitchFamily="34" charset="0"/>
              </a:rPr>
              <a:t>Ι</a:t>
            </a:r>
            <a:r>
              <a:rPr lang="el-GR" sz="2000" baseline="-25000" dirty="0">
                <a:latin typeface="Trebuchet MS" panose="020B0603020202020204" pitchFamily="34" charset="0"/>
              </a:rPr>
              <a:t>3</a:t>
            </a:r>
            <a:r>
              <a:rPr lang="el-GR" sz="2000" dirty="0">
                <a:latin typeface="Trebuchet MS" panose="020B0603020202020204" pitchFamily="34" charset="0"/>
              </a:rPr>
              <a:t> = 20Α αντίρροπο με </a:t>
            </a:r>
            <a:r>
              <a:rPr lang="el-GR" sz="2000" dirty="0" smtClean="0">
                <a:latin typeface="Trebuchet MS" panose="020B0603020202020204" pitchFamily="34" charset="0"/>
              </a:rPr>
              <a:t>το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ρεύμα </a:t>
            </a:r>
            <a:r>
              <a:rPr lang="el-GR" sz="2000" dirty="0">
                <a:latin typeface="Trebuchet MS" panose="020B0603020202020204" pitchFamily="34" charset="0"/>
              </a:rPr>
              <a:t>των άλλων δύο αγωγών.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14439" y="2910840"/>
            <a:ext cx="3714239" cy="3230879"/>
          </a:xfrm>
          <a:prstGeom prst="rect">
            <a:avLst/>
          </a:prstGeom>
        </p:spPr>
      </p:pic>
      <p:sp>
        <p:nvSpPr>
          <p:cNvPr id="8" name="Ορθογώνιο 7"/>
          <p:cNvSpPr/>
          <p:nvPr/>
        </p:nvSpPr>
        <p:spPr>
          <a:xfrm>
            <a:off x="1117600" y="3234529"/>
            <a:ext cx="65968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dirty="0">
                <a:solidFill>
                  <a:srgbClr val="242021"/>
                </a:solidFill>
                <a:latin typeface="Trebuchet MS" panose="020B0603020202020204" pitchFamily="34" charset="0"/>
              </a:rPr>
              <a:t>Επειδή οι δυνάμεις έχουν αντίθετη φορά, όπως φαίνεται στο </a:t>
            </a:r>
            <a:r>
              <a:rPr lang="el-GR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σχήμα</a:t>
            </a:r>
            <a:r>
              <a:rPr lang="el-GR" dirty="0">
                <a:solidFill>
                  <a:srgbClr val="242021"/>
                </a:solidFill>
                <a:latin typeface="Trebuchet MS" panose="020B0603020202020204" pitchFamily="34" charset="0"/>
              </a:rPr>
              <a:t>, η συνισταμένη τους θα είναι ίση με:</a:t>
            </a:r>
            <a:r>
              <a:rPr lang="el-GR" dirty="0">
                <a:latin typeface="Trebuchet MS" panose="020B0603020202020204" pitchFamily="34" charset="0"/>
              </a:rPr>
              <a:t> </a:t>
            </a: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4924" y="3761122"/>
            <a:ext cx="1540276" cy="396737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3849" y="4287828"/>
            <a:ext cx="2879699" cy="1023893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3364" y="4530397"/>
            <a:ext cx="300485" cy="214632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22338" y="4518991"/>
            <a:ext cx="300485" cy="214632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22443" y="4293415"/>
            <a:ext cx="1943100" cy="600075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0734" y="5429912"/>
            <a:ext cx="300485" cy="214632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65558" y="5311721"/>
            <a:ext cx="1752033" cy="4240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Ορθογώνιο 15"/>
              <p:cNvSpPr/>
              <p:nvPr/>
            </p:nvSpPr>
            <p:spPr>
              <a:xfrm>
                <a:off x="3461930" y="5222979"/>
                <a:ext cx="4456832" cy="10256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dirty="0" smtClean="0">
                    <a:latin typeface="Trebuchet MS" panose="020B0603020202020204" pitchFamily="34" charset="0"/>
                  </a:rPr>
                  <a:t>Άρα η συνισταμένη δύναμη έχει μέτρο και φορά ίδια με</a:t>
                </a:r>
                <a:r>
                  <a:rPr lang="en-US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dirty="0" smtClean="0">
                    <a:latin typeface="Trebuchet MS" panose="020B0603020202020204" pitchFamily="34" charset="0"/>
                  </a:rPr>
                  <a:t>τη </a:t>
                </a:r>
                <a:r>
                  <a:rPr lang="el-GR" dirty="0">
                    <a:latin typeface="Trebuchet MS" panose="020B0603020202020204" pitchFamily="34" charset="0"/>
                  </a:rPr>
                  <a:t>φορά της </a:t>
                </a:r>
                <a:r>
                  <a:rPr lang="el-GR" dirty="0" smtClean="0">
                    <a:latin typeface="Trebuchet MS" panose="020B0603020202020204" pitchFamily="34" charset="0"/>
                  </a:rPr>
                  <a:t>δύναμης</a:t>
                </a:r>
                <a:r>
                  <a:rPr lang="en-US" dirty="0" smtClean="0">
                    <a:latin typeface="Trebuchet MS" panose="020B0603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lang="en-US" dirty="0" smtClean="0">
                    <a:latin typeface="Trebuchet MS" panose="020B0603020202020204" pitchFamily="34" charset="0"/>
                  </a:rPr>
                  <a:t>.</a:t>
                </a:r>
                <a:endParaRPr lang="el-GR" sz="2000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16" name="Ορθογώνιο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1930" y="5222979"/>
                <a:ext cx="4456832" cy="1025602"/>
              </a:xfrm>
              <a:prstGeom prst="rect">
                <a:avLst/>
              </a:prstGeom>
              <a:blipFill>
                <a:blip r:embed="rId13"/>
                <a:stretch>
                  <a:fillRect l="-1231" r="-1094" b="-119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980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859280" y="791672"/>
            <a:ext cx="8077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Ερωτήσεις </a:t>
            </a:r>
            <a:r>
              <a:rPr lang="el-GR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στην « Ηλεκτρομαγνητική Δύναμη </a:t>
            </a:r>
            <a:r>
              <a:rPr lang="en-US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Laplace</a:t>
            </a:r>
            <a:r>
              <a:rPr lang="el-GR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»</a:t>
            </a:r>
            <a:r>
              <a:rPr lang="en-US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l-GR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με </a:t>
            </a: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το πρόγραμμα </a:t>
            </a:r>
            <a:r>
              <a:rPr lang="el-GR" altLang="el-GR" sz="2400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Hot</a:t>
            </a: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Potatoes</a:t>
            </a:r>
            <a:endParaRPr lang="el-GR" altLang="el-GR" sz="24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90684" y="3395112"/>
            <a:ext cx="66143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l-GR" altLang="el-GR" sz="2400" b="1" dirty="0">
                <a:latin typeface="Comic Sans MS" pitchFamily="66" charset="0"/>
              </a:rPr>
              <a:t>  </a:t>
            </a:r>
            <a:r>
              <a:rPr lang="en-US" altLang="el-GR" sz="2400" b="1" dirty="0" smtClean="0">
                <a:latin typeface="Comic Sans MS" pitchFamily="66" charset="0"/>
              </a:rPr>
              <a:t>30</a:t>
            </a:r>
            <a:r>
              <a:rPr lang="el-GR" altLang="el-GR" sz="2400" b="1" dirty="0" smtClean="0">
                <a:latin typeface="Comic Sans MS" pitchFamily="66" charset="0"/>
              </a:rPr>
              <a:t> Ερωτήσεις </a:t>
            </a:r>
            <a:r>
              <a:rPr lang="el-GR" altLang="el-GR" sz="2400" b="1" dirty="0">
                <a:latin typeface="Comic Sans MS" pitchFamily="66" charset="0"/>
              </a:rPr>
              <a:t>Πολλαπλής Επιλογής </a:t>
            </a:r>
            <a:r>
              <a:rPr lang="el-GR" altLang="el-GR" sz="2400" b="1" dirty="0">
                <a:latin typeface="Comic Sans MS" pitchFamily="66" charset="0"/>
                <a:hlinkClick r:id="rId2"/>
              </a:rPr>
              <a:t>εδώ</a:t>
            </a:r>
            <a:r>
              <a:rPr lang="el-GR" altLang="el-GR" sz="2400" b="1" dirty="0">
                <a:latin typeface="Comic Sans MS" pitchFamily="66" charset="0"/>
              </a:rPr>
              <a:t> </a:t>
            </a:r>
            <a:endParaRPr lang="el-GR" altLang="el-GR" sz="2400" b="1" dirty="0" smtClean="0">
              <a:latin typeface="Comic Sans MS" pitchFamily="66" charset="0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3048000" y="193209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altLang="el-GR" b="1" dirty="0">
                <a:latin typeface="Comic Sans MS" panose="030F0702030302020204" pitchFamily="66" charset="0"/>
              </a:rPr>
              <a:t>(στην ανάρτηση υπάρχουν και ερωτήσεις για το «Μαγνητικό πεδίο ρευματοφόρων αγωγών»</a:t>
            </a:r>
          </a:p>
        </p:txBody>
      </p:sp>
    </p:spTree>
    <p:extLst>
      <p:ext uri="{BB962C8B-B14F-4D97-AF65-F5344CB8AC3E}">
        <p14:creationId xmlns:p14="http://schemas.microsoft.com/office/powerpoint/2010/main" val="14655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318260" y="251738"/>
            <a:ext cx="9555480" cy="1139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Παρακάτω δίνονται μερικές διευθύνσεις όπου μπορείτε να βρείτε αναρτήσεις για το θέμα « </a:t>
            </a:r>
            <a:r>
              <a:rPr lang="el-GR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Ηλεκτρομαγνητική Δύναμη </a:t>
            </a:r>
            <a:r>
              <a:rPr lang="en-US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Laplace </a:t>
            </a:r>
            <a:r>
              <a:rPr lang="el-GR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».</a:t>
            </a:r>
            <a:endParaRPr lang="el-GR" altLang="el-GR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1165860" y="1627555"/>
            <a:ext cx="997458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l-GR" altLang="el-GR" sz="2000" b="1" dirty="0">
                <a:latin typeface="Comic Sans MS" pitchFamily="66" charset="0"/>
              </a:rPr>
              <a:t>Διαδικτυακή παρουσίαση </a:t>
            </a:r>
            <a:r>
              <a:rPr lang="el-GR" altLang="el-GR" sz="2000" b="1" dirty="0" smtClean="0">
                <a:latin typeface="Comic Sans MS" pitchFamily="66" charset="0"/>
              </a:rPr>
              <a:t>της δύναμης </a:t>
            </a:r>
            <a:r>
              <a:rPr lang="en-US" altLang="el-GR" sz="2000" b="1" dirty="0" smtClean="0">
                <a:latin typeface="Comic Sans MS" pitchFamily="66" charset="0"/>
              </a:rPr>
              <a:t>Laplace </a:t>
            </a:r>
            <a:r>
              <a:rPr lang="el-GR" altLang="el-GR" sz="2000" b="1" dirty="0" smtClean="0">
                <a:latin typeface="Comic Sans MS" pitchFamily="66" charset="0"/>
              </a:rPr>
              <a:t>από </a:t>
            </a:r>
            <a:r>
              <a:rPr lang="el-GR" altLang="el-GR" sz="2000" b="1" dirty="0">
                <a:latin typeface="Comic Sans MS" pitchFamily="66" charset="0"/>
              </a:rPr>
              <a:t>τον </a:t>
            </a:r>
            <a:r>
              <a:rPr lang="el-GR" altLang="el-GR" sz="2000" b="1" dirty="0" smtClean="0">
                <a:latin typeface="Comic Sans MS" pitchFamily="66" charset="0"/>
              </a:rPr>
              <a:t>Σταύρο </a:t>
            </a:r>
            <a:r>
              <a:rPr lang="el-GR" altLang="el-GR" sz="2000" b="1" dirty="0" err="1" smtClean="0">
                <a:latin typeface="Comic Sans MS" pitchFamily="66" charset="0"/>
              </a:rPr>
              <a:t>Λουβερδή</a:t>
            </a:r>
            <a:r>
              <a:rPr lang="el-GR" altLang="el-GR" sz="2000" b="1" dirty="0" smtClean="0">
                <a:latin typeface="Comic Sans MS" pitchFamily="66" charset="0"/>
              </a:rPr>
              <a:t> </a:t>
            </a:r>
            <a:r>
              <a:rPr lang="el-GR" altLang="el-GR" sz="2000" b="1" dirty="0" smtClean="0">
                <a:latin typeface="Comic Sans MS" pitchFamily="66" charset="0"/>
                <a:hlinkClick r:id="rId2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  <a:endParaRPr lang="en-US" altLang="el-GR" sz="2000" b="1" dirty="0" smtClean="0"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sz="2000" b="1" dirty="0" smtClean="0">
                <a:latin typeface="Comic Sans MS" pitchFamily="66" charset="0"/>
              </a:rPr>
              <a:t>Παρουσίαση ενδιαφέροντος πειράματος από το ΜΙΤ </a:t>
            </a:r>
            <a:r>
              <a:rPr lang="en-US" altLang="el-GR" sz="2000" b="1" dirty="0" smtClean="0">
                <a:latin typeface="Comic Sans MS" pitchFamily="66" charset="0"/>
              </a:rPr>
              <a:t>Physics Demo </a:t>
            </a:r>
            <a:r>
              <a:rPr lang="el-GR" altLang="el-GR" sz="2000" b="1" dirty="0" smtClean="0">
                <a:latin typeface="Comic Sans MS" pitchFamily="66" charset="0"/>
                <a:hlinkClick r:id="rId3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  <a:endParaRPr lang="en-US" altLang="el-GR" sz="2000" b="1" dirty="0" smtClean="0"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sz="2000" b="1" dirty="0" smtClean="0">
                <a:latin typeface="Comic Sans MS" pitchFamily="66" charset="0"/>
              </a:rPr>
              <a:t>Παρουσίαση θεωρίας από το </a:t>
            </a:r>
            <a:r>
              <a:rPr lang="el-GR" altLang="el-GR" sz="2000" b="1" dirty="0" err="1" smtClean="0">
                <a:latin typeface="Comic Sans MS" pitchFamily="66" charset="0"/>
              </a:rPr>
              <a:t>ιστολόγιο</a:t>
            </a:r>
            <a:r>
              <a:rPr lang="el-GR" altLang="el-GR" sz="2000" b="1" dirty="0" smtClean="0">
                <a:latin typeface="Comic Sans MS" pitchFamily="66" charset="0"/>
              </a:rPr>
              <a:t> </a:t>
            </a:r>
            <a:r>
              <a:rPr lang="en-US" altLang="el-GR" sz="2000" b="1" dirty="0" err="1" smtClean="0">
                <a:latin typeface="Comic Sans MS" pitchFamily="66" charset="0"/>
              </a:rPr>
              <a:t>physiclessons</a:t>
            </a:r>
            <a:r>
              <a:rPr lang="el-GR" altLang="el-GR" sz="2000" b="1" dirty="0" smtClean="0">
                <a:latin typeface="Comic Sans MS" pitchFamily="66" charset="0"/>
              </a:rPr>
              <a:t> του Στέργιου </a:t>
            </a:r>
            <a:r>
              <a:rPr lang="el-GR" altLang="el-GR" sz="2000" b="1" dirty="0" err="1" smtClean="0">
                <a:latin typeface="Comic Sans MS" pitchFamily="66" charset="0"/>
              </a:rPr>
              <a:t>Πελλή</a:t>
            </a:r>
            <a:r>
              <a:rPr lang="el-GR" altLang="el-GR" sz="2000" b="1" dirty="0" smtClean="0">
                <a:latin typeface="Comic Sans MS" pitchFamily="66" charset="0"/>
              </a:rPr>
              <a:t> </a:t>
            </a:r>
            <a:r>
              <a:rPr lang="el-GR" altLang="el-GR" sz="2000" b="1" dirty="0" smtClean="0">
                <a:latin typeface="Comic Sans MS" pitchFamily="66" charset="0"/>
                <a:hlinkClick r:id="rId4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sz="2000" b="1" dirty="0">
                <a:latin typeface="Comic Sans MS" pitchFamily="66" charset="0"/>
              </a:rPr>
              <a:t>Προσομοίωση </a:t>
            </a:r>
            <a:r>
              <a:rPr lang="el-GR" altLang="el-GR" sz="2000" b="1" dirty="0" smtClean="0">
                <a:latin typeface="Comic Sans MS" pitchFamily="66" charset="0"/>
              </a:rPr>
              <a:t>για «Δύναμη </a:t>
            </a:r>
            <a:r>
              <a:rPr lang="en-US" altLang="el-GR" sz="2000" b="1" dirty="0" smtClean="0">
                <a:latin typeface="Comic Sans MS" pitchFamily="66" charset="0"/>
              </a:rPr>
              <a:t>Laplace</a:t>
            </a:r>
            <a:r>
              <a:rPr lang="el-GR" altLang="el-GR" sz="2000" b="1" dirty="0" smtClean="0">
                <a:latin typeface="Comic Sans MS" pitchFamily="66" charset="0"/>
              </a:rPr>
              <a:t>» από τον Ηλία </a:t>
            </a:r>
            <a:r>
              <a:rPr lang="el-GR" altLang="el-GR" sz="2000" b="1" dirty="0" err="1">
                <a:latin typeface="Comic Sans MS" pitchFamily="66" charset="0"/>
              </a:rPr>
              <a:t>Σιτσανλή</a:t>
            </a:r>
            <a:r>
              <a:rPr lang="el-GR" altLang="el-GR" sz="2000" b="1" dirty="0">
                <a:latin typeface="Comic Sans MS" pitchFamily="66" charset="0"/>
              </a:rPr>
              <a:t>  </a:t>
            </a:r>
            <a:r>
              <a:rPr lang="el-GR" altLang="el-GR" sz="2000" b="1" dirty="0" smtClean="0">
                <a:latin typeface="Comic Sans MS" pitchFamily="66" charset="0"/>
                <a:hlinkClick r:id="rId5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  <a:endParaRPr lang="en-US" altLang="el-GR" sz="2000" b="1" dirty="0" smtClean="0"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sz="2000" b="1" dirty="0">
                <a:latin typeface="Comic Sans MS" pitchFamily="66" charset="0"/>
              </a:rPr>
              <a:t>Προσομοίωση για «Δύναμη </a:t>
            </a:r>
            <a:r>
              <a:rPr lang="en-US" altLang="el-GR" sz="2000" b="1" dirty="0">
                <a:latin typeface="Comic Sans MS" pitchFamily="66" charset="0"/>
              </a:rPr>
              <a:t>Laplace</a:t>
            </a:r>
            <a:r>
              <a:rPr lang="el-GR" altLang="el-GR" sz="2000" b="1" dirty="0">
                <a:latin typeface="Comic Sans MS" pitchFamily="66" charset="0"/>
              </a:rPr>
              <a:t>» από </a:t>
            </a:r>
            <a:r>
              <a:rPr lang="el-GR" altLang="el-GR" sz="2000" b="1" dirty="0" smtClean="0">
                <a:latin typeface="Comic Sans MS" pitchFamily="66" charset="0"/>
              </a:rPr>
              <a:t>το </a:t>
            </a:r>
            <a:r>
              <a:rPr lang="el-GR" altLang="el-GR" sz="2000" b="1" dirty="0" err="1" smtClean="0">
                <a:latin typeface="Comic Sans MS" pitchFamily="66" charset="0"/>
              </a:rPr>
              <a:t>Φωτόδεντρο</a:t>
            </a:r>
            <a:r>
              <a:rPr lang="en-US" altLang="el-GR" sz="2000" b="1" dirty="0" smtClean="0">
                <a:latin typeface="Comic Sans MS" pitchFamily="66" charset="0"/>
              </a:rPr>
              <a:t> </a:t>
            </a:r>
            <a:r>
              <a:rPr lang="el-GR" altLang="el-GR" sz="2000" b="1" dirty="0" smtClean="0">
                <a:latin typeface="Comic Sans MS" pitchFamily="66" charset="0"/>
                <a:hlinkClick r:id="rId6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  <a:r>
              <a:rPr lang="en-US" altLang="el-GR" sz="2000" b="1" dirty="0" smtClean="0">
                <a:latin typeface="Comic Sans MS" pitchFamily="66" charset="0"/>
              </a:rPr>
              <a:t> </a:t>
            </a:r>
            <a:endParaRPr lang="el-GR" altLang="el-GR" sz="2000" b="1" dirty="0" smtClean="0"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sz="2000" b="1" dirty="0" smtClean="0">
                <a:latin typeface="Comic Sans MS" pitchFamily="66" charset="0"/>
              </a:rPr>
              <a:t>Προσομοίωση για «Δύναμη μεταξύ παράλληλων ρευματοφόρων αγωγών» (αγγλικά) </a:t>
            </a:r>
            <a:r>
              <a:rPr lang="el-GR" altLang="el-GR" sz="2000" b="1" dirty="0" smtClean="0">
                <a:latin typeface="Comic Sans MS" pitchFamily="66" charset="0"/>
                <a:hlinkClick r:id="rId7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sz="2000" b="1" dirty="0" smtClean="0">
                <a:latin typeface="Comic Sans MS" pitchFamily="66" charset="0"/>
              </a:rPr>
              <a:t>Φύλλο πειραματικής εργασίας για «Δύναμη </a:t>
            </a:r>
            <a:r>
              <a:rPr lang="en-US" altLang="el-GR" sz="2000" b="1" dirty="0" smtClean="0">
                <a:latin typeface="Comic Sans MS" pitchFamily="66" charset="0"/>
              </a:rPr>
              <a:t>Laplace” </a:t>
            </a:r>
            <a:r>
              <a:rPr lang="el-GR" altLang="el-GR" sz="2000" b="1" dirty="0" smtClean="0">
                <a:latin typeface="Comic Sans MS" pitchFamily="66" charset="0"/>
                <a:hlinkClick r:id="rId8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sz="2000" b="1" dirty="0" smtClean="0">
                <a:latin typeface="Comic Sans MS" pitchFamily="66" charset="0"/>
              </a:rPr>
              <a:t>Πολλές </a:t>
            </a:r>
            <a:r>
              <a:rPr lang="el-GR" altLang="el-GR" sz="2000" b="1" dirty="0">
                <a:latin typeface="Comic Sans MS" pitchFamily="66" charset="0"/>
              </a:rPr>
              <a:t>ερωτήσεις και ασκήσεις από το «Υλικό Φυσικής-Χημείας» </a:t>
            </a:r>
            <a:r>
              <a:rPr lang="el-GR" altLang="el-GR" sz="2000" b="1" dirty="0" smtClean="0">
                <a:latin typeface="Comic Sans MS" pitchFamily="66" charset="0"/>
              </a:rPr>
              <a:t> </a:t>
            </a:r>
            <a:r>
              <a:rPr lang="el-GR" altLang="el-GR" sz="2000" b="1" dirty="0" smtClean="0">
                <a:latin typeface="Comic Sans MS" pitchFamily="66" charset="0"/>
                <a:hlinkClick r:id="rId9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  <a:endParaRPr lang="el-GR" altLang="el-GR" sz="2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87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165600" y="1797114"/>
            <a:ext cx="36718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Εφαρμογές</a:t>
            </a:r>
          </a:p>
        </p:txBody>
      </p:sp>
    </p:spTree>
    <p:extLst>
      <p:ext uri="{BB962C8B-B14F-4D97-AF65-F5344CB8AC3E}">
        <p14:creationId xmlns:p14="http://schemas.microsoft.com/office/powerpoint/2010/main" val="427780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035660" y="1769150"/>
            <a:ext cx="6120680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Ερωτήσεις από το βιβλίο</a:t>
            </a:r>
          </a:p>
          <a:p>
            <a:pPr algn="ctr">
              <a:spcBef>
                <a:spcPct val="50000"/>
              </a:spcBef>
              <a:defRPr/>
            </a:pPr>
            <a:r>
              <a:rPr lang="el-GR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(από σελ. 170)</a:t>
            </a:r>
            <a:endParaRPr lang="el-GR" sz="20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7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334392" y="532894"/>
            <a:ext cx="90628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8. </a:t>
            </a:r>
            <a:r>
              <a:rPr lang="el-GR" sz="2000" dirty="0">
                <a:latin typeface="Trebuchet MS" panose="020B0603020202020204" pitchFamily="34" charset="0"/>
              </a:rPr>
              <a:t>Τι λέμε δύναμη </a:t>
            </a:r>
            <a:r>
              <a:rPr lang="el-GR" sz="2000" dirty="0" err="1">
                <a:latin typeface="Trebuchet MS" panose="020B0603020202020204" pitchFamily="34" charset="0"/>
              </a:rPr>
              <a:t>Laplace</a:t>
            </a:r>
            <a:r>
              <a:rPr lang="el-GR" sz="2000" dirty="0">
                <a:latin typeface="Trebuchet MS" panose="020B0603020202020204" pitchFamily="34" charset="0"/>
              </a:rPr>
              <a:t>; Σε ποια συμπεράσματα καταλήγουμε </a:t>
            </a:r>
            <a:r>
              <a:rPr lang="el-GR" sz="2000" dirty="0" smtClean="0">
                <a:latin typeface="Trebuchet MS" panose="020B0603020202020204" pitchFamily="34" charset="0"/>
              </a:rPr>
              <a:t>για το </a:t>
            </a:r>
            <a:r>
              <a:rPr lang="el-GR" sz="2000" dirty="0">
                <a:latin typeface="Trebuchet MS" panose="020B0603020202020204" pitchFamily="34" charset="0"/>
              </a:rPr>
              <a:t>μέτρο και τη διεύθυνσή της</a:t>
            </a:r>
            <a:r>
              <a:rPr lang="el-GR" sz="2000" dirty="0" smtClean="0">
                <a:latin typeface="Trebuchet MS" panose="020B0603020202020204" pitchFamily="34" charset="0"/>
              </a:rPr>
              <a:t>;</a:t>
            </a:r>
          </a:p>
          <a:p>
            <a:pPr algn="just">
              <a:lnSpc>
                <a:spcPct val="150000"/>
              </a:lnSpc>
            </a:pPr>
            <a:endParaRPr lang="el-GR" sz="2000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dirty="0" smtClean="0">
                <a:latin typeface="Trebuchet MS" panose="020B0603020202020204" pitchFamily="34" charset="0"/>
              </a:rPr>
              <a:t>9.  Πώς </a:t>
            </a:r>
            <a:r>
              <a:rPr lang="el-GR" sz="2000" dirty="0">
                <a:latin typeface="Trebuchet MS" panose="020B0603020202020204" pitchFamily="34" charset="0"/>
              </a:rPr>
              <a:t>ορίζεται η ένταση του μαγνητικού πεδίου, πώς η μονάδα της</a:t>
            </a:r>
            <a:r>
              <a:rPr lang="el-GR" sz="2000" dirty="0" smtClean="0">
                <a:latin typeface="Trebuchet MS" panose="020B0603020202020204" pitchFamily="34" charset="0"/>
              </a:rPr>
              <a:t>;</a:t>
            </a:r>
          </a:p>
          <a:p>
            <a:pPr algn="just">
              <a:lnSpc>
                <a:spcPct val="150000"/>
              </a:lnSpc>
            </a:pPr>
            <a:endParaRPr lang="el-GR" sz="2000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10. </a:t>
            </a:r>
            <a:r>
              <a:rPr lang="el-GR" sz="2000" dirty="0" err="1" smtClean="0">
                <a:latin typeface="Trebuchet MS" panose="020B0603020202020204" pitchFamily="34" charset="0"/>
              </a:rPr>
              <a:t>Tι</a:t>
            </a:r>
            <a:r>
              <a:rPr lang="el-GR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γνωρίζετε για τη δύναμη μεταξύ δύο παράλληλων </a:t>
            </a:r>
            <a:r>
              <a:rPr lang="el-GR" sz="2000" dirty="0" smtClean="0">
                <a:latin typeface="Trebuchet MS" panose="020B0603020202020204" pitchFamily="34" charset="0"/>
              </a:rPr>
              <a:t>ρευματοφόρων </a:t>
            </a:r>
            <a:r>
              <a:rPr lang="el-GR" sz="2000" dirty="0">
                <a:latin typeface="Trebuchet MS" panose="020B0603020202020204" pitchFamily="34" charset="0"/>
              </a:rPr>
              <a:t>αγωγών</a:t>
            </a:r>
            <a:r>
              <a:rPr lang="el-GR" sz="2000" dirty="0" smtClean="0">
                <a:latin typeface="Trebuchet MS" panose="020B0603020202020204" pitchFamily="34" charset="0"/>
              </a:rPr>
              <a:t>;</a:t>
            </a:r>
          </a:p>
          <a:p>
            <a:pPr algn="just">
              <a:lnSpc>
                <a:spcPct val="150000"/>
              </a:lnSpc>
            </a:pPr>
            <a:endParaRPr lang="el-GR" sz="2000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11</a:t>
            </a:r>
            <a:r>
              <a:rPr lang="el-GR" sz="2000" b="1" dirty="0" smtClean="0">
                <a:latin typeface="Trebuchet MS" panose="020B0603020202020204" pitchFamily="34" charset="0"/>
              </a:rPr>
              <a:t>.  </a:t>
            </a:r>
            <a:r>
              <a:rPr lang="el-GR" sz="2000" dirty="0">
                <a:latin typeface="Trebuchet MS" panose="020B0603020202020204" pitchFamily="34" charset="0"/>
              </a:rPr>
              <a:t>Πώς ορίζεται το </a:t>
            </a:r>
            <a:r>
              <a:rPr lang="en-US" sz="2000" dirty="0">
                <a:latin typeface="Trebuchet MS" panose="020B0603020202020204" pitchFamily="34" charset="0"/>
              </a:rPr>
              <a:t>Ampère</a:t>
            </a:r>
            <a:r>
              <a:rPr lang="el-GR" sz="2000" dirty="0" smtClean="0">
                <a:latin typeface="Trebuchet MS" panose="020B0603020202020204" pitchFamily="34" charset="0"/>
              </a:rPr>
              <a:t>;</a:t>
            </a:r>
            <a:endParaRPr lang="el-GR" sz="2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78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1493520" y="441145"/>
            <a:ext cx="9113520" cy="4498449"/>
            <a:chOff x="1493520" y="441145"/>
            <a:chExt cx="9113520" cy="4498449"/>
          </a:xfrm>
        </p:grpSpPr>
        <p:pic>
          <p:nvPicPr>
            <p:cNvPr id="4" name="Εικόνα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19550" y="1654492"/>
              <a:ext cx="4240530" cy="3285102"/>
            </a:xfrm>
            <a:prstGeom prst="rect">
              <a:avLst/>
            </a:prstGeom>
          </p:spPr>
        </p:pic>
        <p:sp>
          <p:nvSpPr>
            <p:cNvPr id="5" name="Ορθογώνιο 4"/>
            <p:cNvSpPr/>
            <p:nvPr/>
          </p:nvSpPr>
          <p:spPr>
            <a:xfrm>
              <a:off x="1493520" y="441145"/>
              <a:ext cx="911352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 smtClean="0">
                  <a:latin typeface="Trebuchet MS" panose="020B0603020202020204" pitchFamily="34" charset="0"/>
                </a:rPr>
                <a:t>4</a:t>
              </a:r>
              <a:r>
                <a:rPr lang="en-US" sz="2000" b="1" dirty="0" smtClean="0">
                  <a:latin typeface="Trebuchet MS" panose="020B0603020202020204" pitchFamily="34" charset="0"/>
                </a:rPr>
                <a:t>2</a:t>
              </a:r>
              <a:r>
                <a:rPr lang="el-GR" sz="2000" b="1" dirty="0" smtClean="0">
                  <a:latin typeface="Trebuchet MS" panose="020B0603020202020204" pitchFamily="34" charset="0"/>
                </a:rPr>
                <a:t>.  </a:t>
              </a:r>
              <a:r>
                <a:rPr lang="el-GR" sz="2000" dirty="0" smtClean="0">
                  <a:latin typeface="Trebuchet MS" panose="020B0603020202020204" pitchFamily="34" charset="0"/>
                </a:rPr>
                <a:t>Ο </a:t>
              </a:r>
              <a:r>
                <a:rPr lang="el-GR" sz="2000" dirty="0">
                  <a:latin typeface="Trebuchet MS" panose="020B0603020202020204" pitchFamily="34" charset="0"/>
                </a:rPr>
                <a:t>ρευματοφόρος αγωγός της εικόνας ισορροπεί στους </a:t>
              </a:r>
              <a:r>
                <a:rPr lang="el-GR" sz="2000" dirty="0" smtClean="0">
                  <a:latin typeface="Trebuchet MS" panose="020B0603020202020204" pitchFamily="34" charset="0"/>
                </a:rPr>
                <a:t>κατακόρυφους </a:t>
              </a:r>
              <a:r>
                <a:rPr lang="el-GR" sz="2000" dirty="0">
                  <a:latin typeface="Trebuchet MS" panose="020B0603020202020204" pitchFamily="34" charset="0"/>
                </a:rPr>
                <a:t>και λείους αγωγούς. Να σχεδιαστεί η φορά της έντασης </a:t>
              </a:r>
              <a:r>
                <a:rPr lang="el-GR" sz="2000" dirty="0" smtClean="0">
                  <a:latin typeface="Trebuchet MS" panose="020B0603020202020204" pitchFamily="34" charset="0"/>
                </a:rPr>
                <a:t>του μαγνητικού </a:t>
              </a:r>
              <a:r>
                <a:rPr lang="el-GR" sz="2000" dirty="0">
                  <a:latin typeface="Trebuchet MS" panose="020B0603020202020204" pitchFamily="34" charset="0"/>
                </a:rPr>
                <a:t>πεδίου.</a:t>
              </a:r>
            </a:p>
          </p:txBody>
        </p:sp>
      </p:grpSp>
      <p:cxnSp>
        <p:nvCxnSpPr>
          <p:cNvPr id="8" name="Ευθύγραμμο βέλος σύνδεσης 7"/>
          <p:cNvCxnSpPr/>
          <p:nvPr/>
        </p:nvCxnSpPr>
        <p:spPr>
          <a:xfrm>
            <a:off x="6139815" y="3297043"/>
            <a:ext cx="0" cy="8329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096000" y="3934652"/>
                <a:ext cx="55054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acc>
                    </m:oMath>
                  </m:oMathPara>
                </a14:m>
                <a:endParaRPr lang="el-GR" sz="2000" b="1" i="1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934652"/>
                <a:ext cx="550545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050280" y="2014106"/>
                <a:ext cx="777240" cy="437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</m:oMath>
                  </m:oMathPara>
                </a14:m>
                <a:endParaRPr lang="el-GR" sz="2000" b="1" i="1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280" y="2014106"/>
                <a:ext cx="777240" cy="437492"/>
              </a:xfrm>
              <a:prstGeom prst="rect">
                <a:avLst/>
              </a:prstGeom>
              <a:blipFill>
                <a:blip r:embed="rId5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Ευθύγραμμο βέλος σύνδεσης 10"/>
          <p:cNvCxnSpPr/>
          <p:nvPr/>
        </p:nvCxnSpPr>
        <p:spPr>
          <a:xfrm flipV="1">
            <a:off x="6139815" y="2272751"/>
            <a:ext cx="1" cy="827178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Ομάδα 19"/>
          <p:cNvGrpSpPr/>
          <p:nvPr/>
        </p:nvGrpSpPr>
        <p:grpSpPr>
          <a:xfrm>
            <a:off x="4804410" y="3623619"/>
            <a:ext cx="688308" cy="506421"/>
            <a:chOff x="4804410" y="3623619"/>
            <a:chExt cx="688308" cy="5064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4804410" y="3623619"/>
                  <a:ext cx="550545" cy="5064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acc>
                      </m:oMath>
                    </m:oMathPara>
                  </a14:m>
                  <a:endParaRPr lang="el-GR" sz="2400" b="1" i="1" dirty="0">
                    <a:solidFill>
                      <a:srgbClr val="FF0000"/>
                    </a:solidFill>
                    <a:latin typeface="Trebuchet MS" panose="020B0603020202020204" pitchFamily="34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4410" y="3623619"/>
                  <a:ext cx="550545" cy="50642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7" name="Ομάδα 16"/>
            <p:cNvGrpSpPr/>
            <p:nvPr/>
          </p:nvGrpSpPr>
          <p:grpSpPr>
            <a:xfrm>
              <a:off x="5197023" y="3837739"/>
              <a:ext cx="295695" cy="292301"/>
              <a:chOff x="1449226" y="5303058"/>
              <a:chExt cx="295695" cy="292301"/>
            </a:xfrm>
          </p:grpSpPr>
          <p:sp>
            <p:nvSpPr>
              <p:cNvPr id="15" name="Οβάλ 14"/>
              <p:cNvSpPr/>
              <p:nvPr/>
            </p:nvSpPr>
            <p:spPr>
              <a:xfrm>
                <a:off x="1449226" y="5303058"/>
                <a:ext cx="295695" cy="292301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6" name="Οβάλ 15"/>
              <p:cNvSpPr/>
              <p:nvPr/>
            </p:nvSpPr>
            <p:spPr>
              <a:xfrm>
                <a:off x="1542249" y="5414317"/>
                <a:ext cx="64909" cy="69784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b="1" dirty="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1025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09447" y="352598"/>
            <a:ext cx="891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Ηλεκτρομαγνητική Δύναμη </a:t>
            </a:r>
            <a:r>
              <a:rPr lang="en-US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Laplace</a:t>
            </a:r>
            <a:r>
              <a:rPr lang="el-GR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(</a:t>
            </a:r>
            <a:r>
              <a:rPr lang="el-GR" altLang="el-GR" sz="32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Λαπλάς</a:t>
            </a:r>
            <a:r>
              <a:rPr lang="el-GR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</a:t>
            </a:r>
            <a:endParaRPr lang="el-GR" altLang="el-GR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10" name="Ομάδα 9"/>
          <p:cNvGrpSpPr/>
          <p:nvPr/>
        </p:nvGrpSpPr>
        <p:grpSpPr>
          <a:xfrm>
            <a:off x="9667303" y="294168"/>
            <a:ext cx="2072639" cy="2954648"/>
            <a:chOff x="9667303" y="294168"/>
            <a:chExt cx="2072639" cy="2954648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9667303" y="2787151"/>
              <a:ext cx="207263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el-GR" sz="1200" b="1" dirty="0">
                  <a:latin typeface="Comic Sans MS" panose="030F0702030302020204" pitchFamily="66" charset="0"/>
                  <a:hlinkClick r:id="rId2"/>
                </a:rPr>
                <a:t>Pierre Simon, Marquis de Laplace   </a:t>
              </a:r>
              <a:r>
                <a:rPr lang="fr-FR" altLang="el-GR" sz="1200" b="1" dirty="0">
                  <a:latin typeface="Comic Sans MS" panose="030F0702030302020204" pitchFamily="66" charset="0"/>
                </a:rPr>
                <a:t>(1749-1827</a:t>
              </a:r>
              <a:r>
                <a:rPr lang="fr-FR" altLang="el-GR" sz="1200" b="1" dirty="0" smtClean="0">
                  <a:latin typeface="Comic Sans MS" panose="030F0702030302020204" pitchFamily="66" charset="0"/>
                </a:rPr>
                <a:t>)</a:t>
              </a:r>
              <a:endParaRPr lang="en-US" altLang="el-GR" sz="1200" b="1" dirty="0">
                <a:latin typeface="Comic Sans MS" panose="030F0702030302020204" pitchFamily="66" charset="0"/>
              </a:endParaRPr>
            </a:p>
          </p:txBody>
        </p:sp>
        <p:pic>
          <p:nvPicPr>
            <p:cNvPr id="9" name="Εικόνα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4847" y="294168"/>
              <a:ext cx="1757553" cy="249298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1" name="Εικόνα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562" y="2017204"/>
            <a:ext cx="5553075" cy="296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60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1160021" y="235719"/>
            <a:ext cx="8900160" cy="5758607"/>
            <a:chOff x="1160021" y="235719"/>
            <a:chExt cx="8900160" cy="5758607"/>
          </a:xfrm>
        </p:grpSpPr>
        <p:sp>
          <p:nvSpPr>
            <p:cNvPr id="4" name="Ορθογώνιο 3"/>
            <p:cNvSpPr/>
            <p:nvPr/>
          </p:nvSpPr>
          <p:spPr>
            <a:xfrm>
              <a:off x="1160021" y="235719"/>
              <a:ext cx="8900160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b="1" dirty="0" smtClean="0">
                  <a:latin typeface="Trebuchet MS" panose="020B0603020202020204" pitchFamily="34" charset="0"/>
                </a:rPr>
                <a:t>43.  </a:t>
              </a:r>
              <a:r>
                <a:rPr lang="el-GR" sz="2000" dirty="0" smtClean="0">
                  <a:latin typeface="Trebuchet MS" panose="020B0603020202020204" pitchFamily="34" charset="0"/>
                </a:rPr>
                <a:t>Ο </a:t>
              </a:r>
              <a:r>
                <a:rPr lang="el-GR" sz="2000" dirty="0">
                  <a:latin typeface="Trebuchet MS" panose="020B0603020202020204" pitchFamily="34" charset="0"/>
                </a:rPr>
                <a:t>ρευματοφόρος αγωγός του σχήματος ισορροπεί στους </a:t>
              </a:r>
              <a:r>
                <a:rPr lang="el-GR" sz="2000" dirty="0" smtClean="0">
                  <a:latin typeface="Trebuchet MS" panose="020B0603020202020204" pitchFamily="34" charset="0"/>
                </a:rPr>
                <a:t>κατακόρυφους </a:t>
              </a:r>
              <a:r>
                <a:rPr lang="el-GR" sz="2000" dirty="0">
                  <a:latin typeface="Trebuchet MS" panose="020B0603020202020204" pitchFamily="34" charset="0"/>
                </a:rPr>
                <a:t>αγωγούς χωρίς τριβές. Αν διπλασιάσουμε το ρεύμα </a:t>
              </a:r>
              <a:r>
                <a:rPr lang="el-GR" sz="2000" dirty="0" smtClean="0">
                  <a:latin typeface="Trebuchet MS" panose="020B0603020202020204" pitchFamily="34" charset="0"/>
                </a:rPr>
                <a:t>ο</a:t>
              </a:r>
              <a:r>
                <a:rPr lang="en-US" sz="2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αγωγός </a:t>
              </a:r>
              <a:endParaRPr lang="en-US" sz="2000" dirty="0" smtClean="0">
                <a:latin typeface="Trebuchet MS" panose="020B0603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l-GR" sz="2000" b="1" dirty="0" smtClean="0">
                  <a:latin typeface="Trebuchet MS" panose="020B0603020202020204" pitchFamily="34" charset="0"/>
                </a:rPr>
                <a:t>α</a:t>
              </a:r>
              <a:r>
                <a:rPr lang="el-GR" sz="2000" b="1" dirty="0">
                  <a:latin typeface="Trebuchet MS" panose="020B0603020202020204" pitchFamily="34" charset="0"/>
                </a:rPr>
                <a:t>) </a:t>
              </a:r>
              <a:r>
                <a:rPr lang="en-US" sz="2000" b="1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θα </a:t>
              </a:r>
              <a:r>
                <a:rPr lang="el-GR" sz="2000" dirty="0">
                  <a:latin typeface="Trebuchet MS" panose="020B0603020202020204" pitchFamily="34" charset="0"/>
                </a:rPr>
                <a:t>συνεχίσει να ισορροπεί, </a:t>
              </a:r>
              <a:endParaRPr lang="en-US" sz="2000" dirty="0" smtClean="0">
                <a:latin typeface="Trebuchet MS" panose="020B0603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l-GR" sz="2000" b="1" dirty="0" smtClean="0">
                  <a:latin typeface="Trebuchet MS" panose="020B0603020202020204" pitchFamily="34" charset="0"/>
                </a:rPr>
                <a:t>β</a:t>
              </a:r>
              <a:r>
                <a:rPr lang="el-GR" sz="2000" b="1" dirty="0">
                  <a:latin typeface="Trebuchet MS" panose="020B0603020202020204" pitchFamily="34" charset="0"/>
                </a:rPr>
                <a:t>) </a:t>
              </a:r>
              <a:r>
                <a:rPr lang="en-US" sz="2000" b="1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θα </a:t>
              </a:r>
              <a:r>
                <a:rPr lang="el-GR" sz="2000" dirty="0">
                  <a:latin typeface="Trebuchet MS" panose="020B0603020202020204" pitchFamily="34" charset="0"/>
                </a:rPr>
                <a:t>κινηθεί προς τα </a:t>
              </a:r>
              <a:r>
                <a:rPr lang="el-GR" sz="2000" dirty="0" smtClean="0">
                  <a:latin typeface="Trebuchet MS" panose="020B0603020202020204" pitchFamily="34" charset="0"/>
                </a:rPr>
                <a:t>πάνω</a:t>
              </a:r>
              <a:r>
                <a:rPr lang="en-US" sz="2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επιταχυνόμενος </a:t>
              </a:r>
              <a:r>
                <a:rPr lang="el-GR" sz="2000" dirty="0">
                  <a:latin typeface="Trebuchet MS" panose="020B0603020202020204" pitchFamily="34" charset="0"/>
                </a:rPr>
                <a:t>με επιτάχυνση </a:t>
              </a:r>
              <a:r>
                <a:rPr lang="el-GR" sz="2000" i="1" dirty="0">
                  <a:latin typeface="Trebuchet MS" panose="020B0603020202020204" pitchFamily="34" charset="0"/>
                </a:rPr>
                <a:t>g</a:t>
              </a:r>
              <a:r>
                <a:rPr lang="el-GR" sz="2000" dirty="0">
                  <a:latin typeface="Trebuchet MS" panose="020B0603020202020204" pitchFamily="34" charset="0"/>
                </a:rPr>
                <a:t>, </a:t>
              </a:r>
              <a:endParaRPr lang="en-US" sz="2000" dirty="0" smtClean="0">
                <a:latin typeface="Trebuchet MS" panose="020B0603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l-GR" sz="2000" b="1" dirty="0" smtClean="0">
                  <a:latin typeface="Trebuchet MS" panose="020B0603020202020204" pitchFamily="34" charset="0"/>
                </a:rPr>
                <a:t>γ</a:t>
              </a:r>
              <a:r>
                <a:rPr lang="el-GR" sz="2000" b="1" dirty="0">
                  <a:latin typeface="Trebuchet MS" panose="020B0603020202020204" pitchFamily="34" charset="0"/>
                </a:rPr>
                <a:t>) </a:t>
              </a:r>
              <a:r>
                <a:rPr lang="en-US" sz="2000" b="1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θα </a:t>
              </a:r>
              <a:r>
                <a:rPr lang="el-GR" sz="2000" dirty="0">
                  <a:latin typeface="Trebuchet MS" panose="020B0603020202020204" pitchFamily="34" charset="0"/>
                </a:rPr>
                <a:t>κινηθεί προς τα κάτω </a:t>
              </a:r>
              <a:r>
                <a:rPr lang="el-GR" sz="2000" dirty="0" smtClean="0">
                  <a:latin typeface="Trebuchet MS" panose="020B0603020202020204" pitchFamily="34" charset="0"/>
                </a:rPr>
                <a:t>επιταχυνόμενος </a:t>
              </a:r>
              <a:r>
                <a:rPr lang="el-GR" sz="2000" dirty="0">
                  <a:latin typeface="Trebuchet MS" panose="020B0603020202020204" pitchFamily="34" charset="0"/>
                </a:rPr>
                <a:t>με επιτάχυνση </a:t>
              </a:r>
              <a:r>
                <a:rPr lang="el-GR" sz="2000" i="1" dirty="0">
                  <a:latin typeface="Trebuchet MS" panose="020B0603020202020204" pitchFamily="34" charset="0"/>
                </a:rPr>
                <a:t>g</a:t>
              </a:r>
              <a:r>
                <a:rPr lang="el-GR" sz="2000" dirty="0">
                  <a:latin typeface="Trebuchet MS" panose="020B0603020202020204" pitchFamily="34" charset="0"/>
                </a:rPr>
                <a:t>, </a:t>
              </a:r>
              <a:endParaRPr lang="en-US" sz="2000" dirty="0" smtClean="0">
                <a:latin typeface="Trebuchet MS" panose="020B0603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l-GR" sz="2000" b="1" dirty="0" smtClean="0">
                  <a:latin typeface="Trebuchet MS" panose="020B0603020202020204" pitchFamily="34" charset="0"/>
                </a:rPr>
                <a:t>δ</a:t>
              </a:r>
              <a:r>
                <a:rPr lang="el-GR" sz="2000" b="1" dirty="0">
                  <a:latin typeface="Trebuchet MS" panose="020B0603020202020204" pitchFamily="34" charset="0"/>
                </a:rPr>
                <a:t>) </a:t>
              </a:r>
              <a:r>
                <a:rPr lang="en-US" sz="2000" b="1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θα </a:t>
              </a:r>
              <a:r>
                <a:rPr lang="el-GR" sz="2000" dirty="0">
                  <a:latin typeface="Trebuchet MS" panose="020B0603020202020204" pitchFamily="34" charset="0"/>
                </a:rPr>
                <a:t>κινηθεί προς τα πάνω ή </a:t>
              </a:r>
              <a:r>
                <a:rPr lang="el-GR" sz="2000" dirty="0" smtClean="0">
                  <a:latin typeface="Trebuchet MS" panose="020B0603020202020204" pitchFamily="34" charset="0"/>
                </a:rPr>
                <a:t>προς</a:t>
              </a:r>
              <a:r>
                <a:rPr lang="en-US" sz="2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τα </a:t>
              </a:r>
              <a:r>
                <a:rPr lang="el-GR" sz="2000" dirty="0">
                  <a:latin typeface="Trebuchet MS" panose="020B0603020202020204" pitchFamily="34" charset="0"/>
                </a:rPr>
                <a:t>κάτω ευθύγραμμα και ομαλά.</a:t>
              </a:r>
            </a:p>
          </p:txBody>
        </p:sp>
        <p:pic>
          <p:nvPicPr>
            <p:cNvPr id="5" name="Εικόνα 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64952" y="3098041"/>
              <a:ext cx="3961448" cy="289628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911735" y="3226210"/>
                <a:ext cx="647403" cy="437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</m:oMath>
                  </m:oMathPara>
                </a14:m>
                <a:endParaRPr lang="el-GR" sz="2000" b="1" i="1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1735" y="3226210"/>
                <a:ext cx="647403" cy="437492"/>
              </a:xfrm>
              <a:prstGeom prst="rect">
                <a:avLst/>
              </a:prstGeom>
              <a:blipFill>
                <a:blip r:embed="rId4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Ευθύγραμμο βέλος σύνδεσης 7"/>
          <p:cNvCxnSpPr/>
          <p:nvPr/>
        </p:nvCxnSpPr>
        <p:spPr>
          <a:xfrm flipV="1">
            <a:off x="6056688" y="3589683"/>
            <a:ext cx="1" cy="827178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Οβάλ 8"/>
          <p:cNvSpPr/>
          <p:nvPr/>
        </p:nvSpPr>
        <p:spPr>
          <a:xfrm>
            <a:off x="1045029" y="1666880"/>
            <a:ext cx="534389" cy="4987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74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6292" y="3835730"/>
            <a:ext cx="56882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α)  Θα κινηθεί </a:t>
            </a:r>
            <a:r>
              <a:rPr lang="el-GR" sz="2000" b="1" dirty="0">
                <a:solidFill>
                  <a:srgbClr val="FF0000"/>
                </a:solidFill>
                <a:latin typeface="Trebuchet MS" panose="020B0603020202020204" pitchFamily="34" charset="0"/>
              </a:rPr>
              <a:t>προς τα κάτω </a:t>
            </a:r>
            <a:r>
              <a:rPr lang="el-GR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επιταχυνόμενος.</a:t>
            </a:r>
          </a:p>
          <a:p>
            <a:endParaRPr lang="el-GR" sz="20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r>
              <a:rPr lang="el-GR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β)  Θα παραμείνει η ισορροπία.</a:t>
            </a:r>
          </a:p>
          <a:p>
            <a:endParaRPr lang="el-GR" sz="20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r>
              <a:rPr lang="el-GR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γ) </a:t>
            </a:r>
            <a:r>
              <a:rPr lang="el-GR" sz="2000" b="1" dirty="0">
                <a:solidFill>
                  <a:srgbClr val="FF0000"/>
                </a:solidFill>
                <a:latin typeface="Trebuchet MS" panose="020B0603020202020204" pitchFamily="34" charset="0"/>
              </a:rPr>
              <a:t>Θα παραμείνει η ισορροπία</a:t>
            </a:r>
            <a:r>
              <a:rPr lang="el-GR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.</a:t>
            </a:r>
            <a:endParaRPr lang="el-GR" sz="20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11" name="Ομάδα 10"/>
          <p:cNvGrpSpPr/>
          <p:nvPr/>
        </p:nvGrpSpPr>
        <p:grpSpPr>
          <a:xfrm>
            <a:off x="961902" y="528706"/>
            <a:ext cx="10620498" cy="2862322"/>
            <a:chOff x="961902" y="528706"/>
            <a:chExt cx="10620498" cy="2862322"/>
          </a:xfrm>
        </p:grpSpPr>
        <p:sp>
          <p:nvSpPr>
            <p:cNvPr id="4" name="Ορθογώνιο 3"/>
            <p:cNvSpPr/>
            <p:nvPr/>
          </p:nvSpPr>
          <p:spPr>
            <a:xfrm>
              <a:off x="961902" y="528706"/>
              <a:ext cx="7493329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l-GR" sz="2000" b="1" dirty="0" smtClean="0">
                  <a:latin typeface="Trebuchet MS" panose="020B0603020202020204" pitchFamily="34" charset="0"/>
                </a:rPr>
                <a:t>44. </a:t>
              </a:r>
              <a:r>
                <a:rPr lang="en-US" sz="2000" b="1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Στον </a:t>
              </a:r>
              <a:r>
                <a:rPr lang="el-GR" sz="2000" dirty="0">
                  <a:latin typeface="Trebuchet MS" panose="020B0603020202020204" pitchFamily="34" charset="0"/>
                </a:rPr>
                <a:t>αγωγό της προηγούμενης ερώτησης τι θα συμβεί αν </a:t>
              </a:r>
              <a:endParaRPr lang="en-US" sz="2000" dirty="0" smtClean="0">
                <a:latin typeface="Trebuchet MS" panose="020B0603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l-GR" sz="2000" b="1" dirty="0" smtClean="0">
                  <a:latin typeface="Trebuchet MS" panose="020B0603020202020204" pitchFamily="34" charset="0"/>
                </a:rPr>
                <a:t>α</a:t>
              </a:r>
              <a:r>
                <a:rPr lang="el-GR" sz="2000" b="1" dirty="0">
                  <a:latin typeface="Trebuchet MS" panose="020B0603020202020204" pitchFamily="34" charset="0"/>
                </a:rPr>
                <a:t>) </a:t>
              </a:r>
              <a:r>
                <a:rPr lang="en-US" sz="2000" b="1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αλλάξουμε </a:t>
              </a:r>
              <a:r>
                <a:rPr lang="el-GR" sz="2000" dirty="0">
                  <a:latin typeface="Trebuchet MS" panose="020B0603020202020204" pitchFamily="34" charset="0"/>
                </a:rPr>
                <a:t>τη φορά του ρεύματος, </a:t>
              </a:r>
              <a:endParaRPr lang="en-US" sz="2000" dirty="0" smtClean="0">
                <a:latin typeface="Trebuchet MS" panose="020B0603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l-GR" sz="2000" b="1" dirty="0" smtClean="0">
                  <a:latin typeface="Trebuchet MS" panose="020B0603020202020204" pitchFamily="34" charset="0"/>
                </a:rPr>
                <a:t>β</a:t>
              </a:r>
              <a:r>
                <a:rPr lang="el-GR" sz="2000" b="1" dirty="0">
                  <a:latin typeface="Trebuchet MS" panose="020B0603020202020204" pitchFamily="34" charset="0"/>
                </a:rPr>
                <a:t>) </a:t>
              </a:r>
              <a:r>
                <a:rPr lang="en-US" sz="2000" b="1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αλλάξουμε </a:t>
              </a:r>
              <a:r>
                <a:rPr lang="el-GR" sz="2000" dirty="0">
                  <a:latin typeface="Trebuchet MS" panose="020B0603020202020204" pitchFamily="34" charset="0"/>
                </a:rPr>
                <a:t>τη φορά του ρεύματος και της έντασης του μαγνητικού πεδίου ταυτόχρονα, </a:t>
              </a:r>
              <a:endParaRPr lang="en-US" sz="2000" dirty="0" smtClean="0">
                <a:latin typeface="Trebuchet MS" panose="020B0603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l-GR" sz="2000" b="1" dirty="0" smtClean="0">
                  <a:latin typeface="Trebuchet MS" panose="020B0603020202020204" pitchFamily="34" charset="0"/>
                </a:rPr>
                <a:t>γ</a:t>
              </a:r>
              <a:r>
                <a:rPr lang="el-GR" sz="2000" b="1" dirty="0">
                  <a:latin typeface="Trebuchet MS" panose="020B0603020202020204" pitchFamily="34" charset="0"/>
                </a:rPr>
                <a:t>) </a:t>
              </a:r>
              <a:r>
                <a:rPr lang="en-US" sz="2000" b="1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διπλασιάσουμε </a:t>
              </a:r>
              <a:r>
                <a:rPr lang="el-GR" sz="2000" dirty="0">
                  <a:latin typeface="Trebuchet MS" panose="020B0603020202020204" pitchFamily="34" charset="0"/>
                </a:rPr>
                <a:t>το μέτρο της έντασης του μαγνητικού πεδίου </a:t>
              </a:r>
              <a:r>
                <a:rPr lang="el-GR" sz="2000" dirty="0" smtClean="0">
                  <a:latin typeface="Trebuchet MS" panose="020B0603020202020204" pitchFamily="34" charset="0"/>
                </a:rPr>
                <a:t>και ταυτόχρονα </a:t>
              </a:r>
              <a:r>
                <a:rPr lang="el-GR" sz="2000" dirty="0">
                  <a:latin typeface="Trebuchet MS" panose="020B0603020202020204" pitchFamily="34" charset="0"/>
                </a:rPr>
                <a:t>υποδιπλασιάσουμε την ένταση του ρεύματος</a:t>
              </a:r>
            </a:p>
          </p:txBody>
        </p:sp>
        <p:grpSp>
          <p:nvGrpSpPr>
            <p:cNvPr id="10" name="Ομάδα 9"/>
            <p:cNvGrpSpPr/>
            <p:nvPr/>
          </p:nvGrpSpPr>
          <p:grpSpPr>
            <a:xfrm>
              <a:off x="8364187" y="873459"/>
              <a:ext cx="3218213" cy="2352893"/>
              <a:chOff x="8364187" y="873459"/>
              <a:chExt cx="3218213" cy="2352893"/>
            </a:xfrm>
          </p:grpSpPr>
          <p:pic>
            <p:nvPicPr>
              <p:cNvPr id="6" name="Εικόνα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8364187" y="873459"/>
                <a:ext cx="3218213" cy="2352893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9512597" y="962263"/>
                    <a:ext cx="647403" cy="43749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sub>
                          </m:sSub>
                        </m:oMath>
                      </m:oMathPara>
                    </a14:m>
                    <a:endParaRPr lang="el-GR" sz="2000" b="1" i="1" dirty="0">
                      <a:latin typeface="Trebuchet MS" panose="020B0603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12597" y="962263"/>
                    <a:ext cx="647403" cy="43749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2778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" name="Ευθύγραμμο βέλος σύνδεσης 7"/>
              <p:cNvCxnSpPr/>
              <p:nvPr/>
            </p:nvCxnSpPr>
            <p:spPr>
              <a:xfrm flipV="1">
                <a:off x="9973020" y="1345685"/>
                <a:ext cx="273" cy="614182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31327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116280" y="632315"/>
            <a:ext cx="953588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45.  </a:t>
            </a:r>
            <a:r>
              <a:rPr lang="el-GR" sz="2000" dirty="0" smtClean="0">
                <a:latin typeface="Trebuchet MS" panose="020B0603020202020204" pitchFamily="34" charset="0"/>
              </a:rPr>
              <a:t>Βρείτε </a:t>
            </a:r>
            <a:r>
              <a:rPr lang="el-GR" sz="2000" dirty="0">
                <a:latin typeface="Trebuchet MS" panose="020B0603020202020204" pitchFamily="34" charset="0"/>
              </a:rPr>
              <a:t>ποια από τις παρακάτω απαντήσεις της ερώτησης που </a:t>
            </a:r>
            <a:r>
              <a:rPr lang="el-GR" sz="2000" dirty="0" smtClean="0">
                <a:latin typeface="Trebuchet MS" panose="020B0603020202020204" pitchFamily="34" charset="0"/>
              </a:rPr>
              <a:t>ακολουθεί </a:t>
            </a:r>
            <a:r>
              <a:rPr lang="el-GR" sz="2000" dirty="0">
                <a:latin typeface="Trebuchet MS" panose="020B0603020202020204" pitchFamily="34" charset="0"/>
              </a:rPr>
              <a:t>είναι σωστή: </a:t>
            </a:r>
            <a:endParaRPr lang="el-GR" sz="2000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dirty="0" smtClean="0">
                <a:latin typeface="Trebuchet MS" panose="020B0603020202020204" pitchFamily="34" charset="0"/>
              </a:rPr>
              <a:t>Δύο </a:t>
            </a:r>
            <a:r>
              <a:rPr lang="el-GR" sz="2000" dirty="0">
                <a:latin typeface="Trebuchet MS" panose="020B0603020202020204" pitchFamily="34" charset="0"/>
              </a:rPr>
              <a:t>παράλληλοι ευθύγραμμοι αγωγοί Α και </a:t>
            </a:r>
            <a:r>
              <a:rPr lang="el-GR" sz="2000" dirty="0" smtClean="0">
                <a:latin typeface="Trebuchet MS" panose="020B0603020202020204" pitchFamily="34" charset="0"/>
              </a:rPr>
              <a:t>Γ μεγάλου </a:t>
            </a:r>
            <a:r>
              <a:rPr lang="el-GR" sz="2000" dirty="0">
                <a:latin typeface="Trebuchet MS" panose="020B0603020202020204" pitchFamily="34" charset="0"/>
              </a:rPr>
              <a:t>μήκους που διαρρέονται από ρεύματα </a:t>
            </a:r>
            <a:r>
              <a:rPr lang="el-GR" sz="2000" i="1" dirty="0">
                <a:latin typeface="Trebuchet MS" panose="020B0603020202020204" pitchFamily="34" charset="0"/>
              </a:rPr>
              <a:t>Ι</a:t>
            </a:r>
            <a:r>
              <a:rPr lang="el-GR" sz="2000" baseline="-25000" dirty="0">
                <a:latin typeface="Trebuchet MS" panose="020B0603020202020204" pitchFamily="34" charset="0"/>
              </a:rPr>
              <a:t>Α</a:t>
            </a:r>
            <a:r>
              <a:rPr lang="el-GR" sz="2000" dirty="0">
                <a:latin typeface="Trebuchet MS" panose="020B0603020202020204" pitchFamily="34" charset="0"/>
              </a:rPr>
              <a:t> και </a:t>
            </a:r>
            <a:r>
              <a:rPr lang="el-GR" sz="2000" i="1" dirty="0">
                <a:latin typeface="Trebuchet MS" panose="020B0603020202020204" pitchFamily="34" charset="0"/>
              </a:rPr>
              <a:t>Ι</a:t>
            </a:r>
            <a:r>
              <a:rPr lang="el-GR" sz="2000" baseline="-25000" dirty="0">
                <a:latin typeface="Trebuchet MS" panose="020B0603020202020204" pitchFamily="34" charset="0"/>
              </a:rPr>
              <a:t>Γ</a:t>
            </a:r>
            <a:r>
              <a:rPr lang="el-GR" sz="2000" dirty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αντίστοιχα</a:t>
            </a:r>
            <a:r>
              <a:rPr lang="el-GR" sz="2000" dirty="0">
                <a:latin typeface="Trebuchet MS" panose="020B0603020202020204" pitchFamily="34" charset="0"/>
              </a:rPr>
              <a:t>, βρίσκονται σε μικρή μεταξύ τους απόσταση. Αν </a:t>
            </a:r>
            <a:r>
              <a:rPr lang="el-GR" sz="2000" i="1" dirty="0">
                <a:latin typeface="Trebuchet MS" panose="020B0603020202020204" pitchFamily="34" charset="0"/>
              </a:rPr>
              <a:t>Ι</a:t>
            </a:r>
            <a:r>
              <a:rPr lang="el-GR" sz="2000" baseline="-25000" dirty="0">
                <a:latin typeface="Trebuchet MS" panose="020B0603020202020204" pitchFamily="34" charset="0"/>
              </a:rPr>
              <a:t>Α</a:t>
            </a:r>
            <a:r>
              <a:rPr lang="el-GR" sz="2000" dirty="0">
                <a:latin typeface="Trebuchet MS" panose="020B0603020202020204" pitchFamily="34" charset="0"/>
              </a:rPr>
              <a:t> = 3</a:t>
            </a:r>
            <a:r>
              <a:rPr lang="el-GR" sz="2000" i="1" dirty="0">
                <a:latin typeface="Trebuchet MS" panose="020B0603020202020204" pitchFamily="34" charset="0"/>
              </a:rPr>
              <a:t>Ι</a:t>
            </a:r>
            <a:r>
              <a:rPr lang="el-GR" sz="2000" baseline="-25000" dirty="0">
                <a:latin typeface="Trebuchet MS" panose="020B0603020202020204" pitchFamily="34" charset="0"/>
              </a:rPr>
              <a:t>Γ</a:t>
            </a:r>
            <a:r>
              <a:rPr lang="el-GR" sz="2000" dirty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τότε τα </a:t>
            </a:r>
            <a:r>
              <a:rPr lang="el-GR" sz="2000" dirty="0">
                <a:latin typeface="Trebuchet MS" panose="020B0603020202020204" pitchFamily="34" charset="0"/>
              </a:rPr>
              <a:t>μέτρα των δυνάμεων </a:t>
            </a:r>
            <a:r>
              <a:rPr lang="el-GR" sz="2000" dirty="0" err="1">
                <a:latin typeface="Trebuchet MS" panose="020B0603020202020204" pitchFamily="34" charset="0"/>
              </a:rPr>
              <a:t>Laplace</a:t>
            </a:r>
            <a:r>
              <a:rPr lang="el-GR" sz="2000" dirty="0">
                <a:latin typeface="Trebuchet MS" panose="020B0603020202020204" pitchFamily="34" charset="0"/>
              </a:rPr>
              <a:t> </a:t>
            </a:r>
            <a:r>
              <a:rPr lang="el-GR" sz="2000" i="1" dirty="0">
                <a:latin typeface="Trebuchet MS" panose="020B0603020202020204" pitchFamily="34" charset="0"/>
              </a:rPr>
              <a:t>F</a:t>
            </a:r>
            <a:r>
              <a:rPr lang="el-GR" sz="2000" baseline="-25000" dirty="0">
                <a:latin typeface="Trebuchet MS" panose="020B0603020202020204" pitchFamily="34" charset="0"/>
              </a:rPr>
              <a:t>A</a:t>
            </a:r>
            <a:r>
              <a:rPr lang="el-GR" sz="2000" dirty="0">
                <a:latin typeface="Trebuchet MS" panose="020B0603020202020204" pitchFamily="34" charset="0"/>
              </a:rPr>
              <a:t> και </a:t>
            </a:r>
            <a:r>
              <a:rPr lang="el-GR" sz="2000" i="1" dirty="0">
                <a:latin typeface="Trebuchet MS" panose="020B0603020202020204" pitchFamily="34" charset="0"/>
              </a:rPr>
              <a:t>F</a:t>
            </a:r>
            <a:r>
              <a:rPr lang="el-GR" sz="2000" baseline="-25000" dirty="0">
                <a:latin typeface="Trebuchet MS" panose="020B0603020202020204" pitchFamily="34" charset="0"/>
              </a:rPr>
              <a:t>Γ</a:t>
            </a:r>
            <a:r>
              <a:rPr lang="el-GR" sz="2000" dirty="0">
                <a:latin typeface="Trebuchet MS" panose="020B0603020202020204" pitchFamily="34" charset="0"/>
              </a:rPr>
              <a:t> που ασκούνται </a:t>
            </a:r>
            <a:r>
              <a:rPr lang="el-GR" sz="2000" dirty="0" smtClean="0">
                <a:latin typeface="Trebuchet MS" panose="020B0603020202020204" pitchFamily="34" charset="0"/>
              </a:rPr>
              <a:t>στους αγωγούς </a:t>
            </a:r>
            <a:r>
              <a:rPr lang="el-GR" sz="2000" dirty="0">
                <a:latin typeface="Trebuchet MS" panose="020B0603020202020204" pitchFamily="34" charset="0"/>
              </a:rPr>
              <a:t>είναι: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α</a:t>
            </a:r>
            <a:r>
              <a:rPr lang="el-GR" sz="2000" b="1" dirty="0">
                <a:latin typeface="Trebuchet MS" panose="020B0603020202020204" pitchFamily="34" charset="0"/>
              </a:rPr>
              <a:t>)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i="1" dirty="0" smtClean="0">
                <a:latin typeface="Trebuchet MS" panose="020B0603020202020204" pitchFamily="34" charset="0"/>
              </a:rPr>
              <a:t>F</a:t>
            </a:r>
            <a:r>
              <a:rPr lang="el-GR" sz="2000" baseline="-25000" dirty="0" smtClean="0">
                <a:latin typeface="Trebuchet MS" panose="020B0603020202020204" pitchFamily="34" charset="0"/>
              </a:rPr>
              <a:t>A</a:t>
            </a:r>
            <a:r>
              <a:rPr lang="el-GR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= </a:t>
            </a:r>
            <a:r>
              <a:rPr lang="el-GR" sz="2000" dirty="0" smtClean="0">
                <a:latin typeface="Trebuchet MS" panose="020B0603020202020204" pitchFamily="34" charset="0"/>
              </a:rPr>
              <a:t>3</a:t>
            </a:r>
            <a:r>
              <a:rPr lang="el-GR" sz="2000" i="1" dirty="0" smtClean="0">
                <a:latin typeface="Trebuchet MS" panose="020B0603020202020204" pitchFamily="34" charset="0"/>
              </a:rPr>
              <a:t>F</a:t>
            </a:r>
            <a:r>
              <a:rPr lang="el-GR" sz="2000" baseline="-25000" dirty="0" smtClean="0">
                <a:latin typeface="Trebuchet MS" panose="020B0603020202020204" pitchFamily="34" charset="0"/>
              </a:rPr>
              <a:t>Γ</a:t>
            </a:r>
            <a:r>
              <a:rPr lang="el-GR" sz="2000" dirty="0" smtClean="0">
                <a:latin typeface="Trebuchet MS" panose="020B0603020202020204" pitchFamily="34" charset="0"/>
              </a:rPr>
              <a:t>.                                                 </a:t>
            </a:r>
            <a:r>
              <a:rPr lang="el-GR" sz="2000" b="1" dirty="0" smtClean="0">
                <a:latin typeface="Trebuchet MS" panose="020B0603020202020204" pitchFamily="34" charset="0"/>
              </a:rPr>
              <a:t>β</a:t>
            </a:r>
            <a:r>
              <a:rPr lang="el-GR" sz="2000" b="1" dirty="0">
                <a:latin typeface="Trebuchet MS" panose="020B0603020202020204" pitchFamily="34" charset="0"/>
              </a:rPr>
              <a:t>)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i="1" dirty="0" smtClean="0">
                <a:latin typeface="Trebuchet MS" panose="020B0603020202020204" pitchFamily="34" charset="0"/>
              </a:rPr>
              <a:t>F</a:t>
            </a:r>
            <a:r>
              <a:rPr lang="el-GR" sz="2000" baseline="-25000" dirty="0" smtClean="0">
                <a:latin typeface="Trebuchet MS" panose="020B0603020202020204" pitchFamily="34" charset="0"/>
              </a:rPr>
              <a:t>A</a:t>
            </a:r>
            <a:r>
              <a:rPr lang="el-GR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= </a:t>
            </a:r>
            <a:r>
              <a:rPr lang="el-GR" sz="2000" i="1" dirty="0" smtClean="0">
                <a:latin typeface="Trebuchet MS" panose="020B0603020202020204" pitchFamily="34" charset="0"/>
              </a:rPr>
              <a:t>F</a:t>
            </a:r>
            <a:r>
              <a:rPr lang="el-GR" sz="2000" baseline="-25000" dirty="0" smtClean="0">
                <a:latin typeface="Trebuchet MS" panose="020B0603020202020204" pitchFamily="34" charset="0"/>
              </a:rPr>
              <a:t>Γ</a:t>
            </a:r>
            <a:r>
              <a:rPr lang="el-GR" sz="2000" dirty="0" smtClean="0">
                <a:latin typeface="Trebuchet MS" panose="020B0603020202020204" pitchFamily="34" charset="0"/>
              </a:rPr>
              <a:t>/3.        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γ</a:t>
            </a:r>
            <a:r>
              <a:rPr lang="el-GR" sz="2000" b="1" dirty="0">
                <a:latin typeface="Trebuchet MS" panose="020B0603020202020204" pitchFamily="34" charset="0"/>
              </a:rPr>
              <a:t>)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i="1" dirty="0" smtClean="0">
                <a:latin typeface="Trebuchet MS" panose="020B0603020202020204" pitchFamily="34" charset="0"/>
              </a:rPr>
              <a:t>F</a:t>
            </a:r>
            <a:r>
              <a:rPr lang="el-GR" sz="2000" baseline="-25000" dirty="0" smtClean="0">
                <a:latin typeface="Trebuchet MS" panose="020B0603020202020204" pitchFamily="34" charset="0"/>
              </a:rPr>
              <a:t>A</a:t>
            </a:r>
            <a:r>
              <a:rPr lang="el-GR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= </a:t>
            </a:r>
            <a:r>
              <a:rPr lang="el-GR" sz="2000" i="1" dirty="0" smtClean="0">
                <a:latin typeface="Trebuchet MS" panose="020B0603020202020204" pitchFamily="34" charset="0"/>
              </a:rPr>
              <a:t>F</a:t>
            </a:r>
            <a:r>
              <a:rPr lang="el-GR" sz="2000" baseline="-25000" dirty="0" smtClean="0">
                <a:latin typeface="Trebuchet MS" panose="020B0603020202020204" pitchFamily="34" charset="0"/>
              </a:rPr>
              <a:t>Γ</a:t>
            </a:r>
            <a:r>
              <a:rPr lang="el-GR" sz="2000" dirty="0" smtClean="0">
                <a:latin typeface="Trebuchet MS" panose="020B0603020202020204" pitchFamily="34" charset="0"/>
              </a:rPr>
              <a:t>.                                                   </a:t>
            </a:r>
            <a:r>
              <a:rPr lang="el-GR" sz="2000" b="1" dirty="0" smtClean="0">
                <a:latin typeface="Trebuchet MS" panose="020B0603020202020204" pitchFamily="34" charset="0"/>
              </a:rPr>
              <a:t>δ</a:t>
            </a:r>
            <a:r>
              <a:rPr lang="el-GR" sz="2000" b="1" dirty="0">
                <a:latin typeface="Trebuchet MS" panose="020B0603020202020204" pitchFamily="34" charset="0"/>
              </a:rPr>
              <a:t>) </a:t>
            </a:r>
            <a:r>
              <a:rPr lang="el-GR" sz="2000" dirty="0">
                <a:latin typeface="Trebuchet MS" panose="020B0603020202020204" pitchFamily="34" charset="0"/>
              </a:rPr>
              <a:t>τα </a:t>
            </a:r>
            <a:r>
              <a:rPr lang="el-GR" sz="2000" dirty="0" smtClean="0">
                <a:latin typeface="Trebuchet MS" panose="020B0603020202020204" pitchFamily="34" charset="0"/>
              </a:rPr>
              <a:t>στοιχεία δεν </a:t>
            </a:r>
            <a:r>
              <a:rPr lang="el-GR" sz="2000" dirty="0">
                <a:latin typeface="Trebuchet MS" panose="020B0603020202020204" pitchFamily="34" charset="0"/>
              </a:rPr>
              <a:t>είναι επαρκή.</a:t>
            </a:r>
          </a:p>
        </p:txBody>
      </p:sp>
      <p:sp>
        <p:nvSpPr>
          <p:cNvPr id="5" name="Οβάλ 4"/>
          <p:cNvSpPr/>
          <p:nvPr/>
        </p:nvSpPr>
        <p:spPr>
          <a:xfrm>
            <a:off x="1013362" y="3919203"/>
            <a:ext cx="534389" cy="4987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323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1100447" y="314325"/>
            <a:ext cx="9824852" cy="4348237"/>
            <a:chOff x="1100447" y="314325"/>
            <a:chExt cx="9824852" cy="4348237"/>
          </a:xfrm>
        </p:grpSpPr>
        <p:pic>
          <p:nvPicPr>
            <p:cNvPr id="4" name="Εικόνα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434840" y="314325"/>
              <a:ext cx="2743200" cy="2724150"/>
            </a:xfrm>
            <a:prstGeom prst="rect">
              <a:avLst/>
            </a:prstGeom>
          </p:spPr>
        </p:pic>
        <p:sp>
          <p:nvSpPr>
            <p:cNvPr id="5" name="Ορθογώνιο 4"/>
            <p:cNvSpPr/>
            <p:nvPr/>
          </p:nvSpPr>
          <p:spPr>
            <a:xfrm>
              <a:off x="1100447" y="3185234"/>
              <a:ext cx="9824852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 smtClean="0">
                  <a:latin typeface="Trebuchet MS" panose="020B0603020202020204" pitchFamily="34" charset="0"/>
                </a:rPr>
                <a:t>46. </a:t>
              </a:r>
              <a:r>
                <a:rPr lang="el-GR" sz="2000" dirty="0" smtClean="0">
                  <a:latin typeface="Trebuchet MS" panose="020B0603020202020204" pitchFamily="34" charset="0"/>
                </a:rPr>
                <a:t>Τρεις </a:t>
              </a:r>
              <a:r>
                <a:rPr lang="el-GR" sz="2000" dirty="0">
                  <a:latin typeface="Trebuchet MS" panose="020B0603020202020204" pitchFamily="34" charset="0"/>
                </a:rPr>
                <a:t>παράλληλοι ρευματοφόροι αγωγοί </a:t>
              </a:r>
              <a:r>
                <a:rPr lang="el-GR" sz="2000" dirty="0" smtClean="0">
                  <a:latin typeface="Trebuchet MS" panose="020B0603020202020204" pitchFamily="34" charset="0"/>
                </a:rPr>
                <a:t>(1), (2), (3) </a:t>
              </a:r>
              <a:r>
                <a:rPr lang="el-GR" sz="2000" dirty="0">
                  <a:latin typeface="Trebuchet MS" panose="020B0603020202020204" pitchFamily="34" charset="0"/>
                </a:rPr>
                <a:t>μεγάλου </a:t>
              </a:r>
              <a:r>
                <a:rPr lang="el-GR" sz="2000" dirty="0" smtClean="0">
                  <a:latin typeface="Trebuchet MS" panose="020B0603020202020204" pitchFamily="34" charset="0"/>
                </a:rPr>
                <a:t>μήκους διαρρέονται </a:t>
              </a:r>
              <a:r>
                <a:rPr lang="el-GR" sz="2000" dirty="0">
                  <a:latin typeface="Trebuchet MS" panose="020B0603020202020204" pitchFamily="34" charset="0"/>
                </a:rPr>
                <a:t>από ομόρροπα ρεύματα </a:t>
              </a:r>
              <a:r>
                <a:rPr lang="el-GR" sz="2000" i="1" dirty="0">
                  <a:latin typeface="Trebuchet MS" panose="020B0603020202020204" pitchFamily="34" charset="0"/>
                </a:rPr>
                <a:t>Ι</a:t>
              </a:r>
              <a:r>
                <a:rPr lang="el-GR" sz="2000" baseline="-25000" dirty="0">
                  <a:latin typeface="Trebuchet MS" panose="020B0603020202020204" pitchFamily="34" charset="0"/>
                </a:rPr>
                <a:t>1</a:t>
              </a:r>
              <a:r>
                <a:rPr lang="el-GR" sz="2000" dirty="0">
                  <a:latin typeface="Trebuchet MS" panose="020B0603020202020204" pitchFamily="34" charset="0"/>
                </a:rPr>
                <a:t>, </a:t>
              </a:r>
              <a:r>
                <a:rPr lang="el-GR" sz="2000" i="1" dirty="0">
                  <a:latin typeface="Trebuchet MS" panose="020B0603020202020204" pitchFamily="34" charset="0"/>
                </a:rPr>
                <a:t>Ι</a:t>
              </a:r>
              <a:r>
                <a:rPr lang="el-GR" sz="2000" baseline="-25000" dirty="0">
                  <a:latin typeface="Trebuchet MS" panose="020B0603020202020204" pitchFamily="34" charset="0"/>
                </a:rPr>
                <a:t>2</a:t>
              </a:r>
              <a:r>
                <a:rPr lang="el-GR" sz="2000" dirty="0">
                  <a:latin typeface="Trebuchet MS" panose="020B0603020202020204" pitchFamily="34" charset="0"/>
                </a:rPr>
                <a:t>, </a:t>
              </a:r>
              <a:r>
                <a:rPr lang="el-GR" sz="2000" i="1" dirty="0">
                  <a:latin typeface="Trebuchet MS" panose="020B0603020202020204" pitchFamily="34" charset="0"/>
                </a:rPr>
                <a:t>Ι</a:t>
              </a:r>
              <a:r>
                <a:rPr lang="el-GR" sz="2000" baseline="-25000" dirty="0">
                  <a:latin typeface="Trebuchet MS" panose="020B0603020202020204" pitchFamily="34" charset="0"/>
                </a:rPr>
                <a:t>3</a:t>
              </a:r>
              <a:r>
                <a:rPr lang="el-GR" sz="2000" dirty="0">
                  <a:latin typeface="Trebuchet MS" panose="020B0603020202020204" pitchFamily="34" charset="0"/>
                </a:rPr>
                <a:t>. Σε ποιον από </a:t>
              </a:r>
              <a:r>
                <a:rPr lang="el-GR" sz="2000" dirty="0" smtClean="0">
                  <a:latin typeface="Trebuchet MS" panose="020B0603020202020204" pitchFamily="34" charset="0"/>
                </a:rPr>
                <a:t>τους τρεις </a:t>
              </a:r>
              <a:r>
                <a:rPr lang="el-GR" sz="2000" dirty="0">
                  <a:latin typeface="Trebuchet MS" panose="020B0603020202020204" pitchFamily="34" charset="0"/>
                </a:rPr>
                <a:t>αγωγούς η συνισταμένη δύναμη από τους δύο άλλους </a:t>
              </a:r>
              <a:r>
                <a:rPr lang="el-GR" sz="2000" dirty="0" smtClean="0">
                  <a:latin typeface="Trebuchet MS" panose="020B0603020202020204" pitchFamily="34" charset="0"/>
                </a:rPr>
                <a:t>αγωγούς </a:t>
              </a:r>
              <a:r>
                <a:rPr lang="el-GR" sz="2000" dirty="0">
                  <a:latin typeface="Trebuchet MS" panose="020B0603020202020204" pitchFamily="34" charset="0"/>
                </a:rPr>
                <a:t>είναι δυνατόν να είναι μηδέν;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006840" y="4809321"/>
            <a:ext cx="1918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Στον αγωγό (2)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095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153590" y="1889400"/>
            <a:ext cx="5701940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Ασκήσεις και Προβλήματα από το βιβλίο</a:t>
            </a:r>
          </a:p>
          <a:p>
            <a:pPr algn="ctr">
              <a:spcBef>
                <a:spcPct val="50000"/>
              </a:spcBef>
              <a:defRPr/>
            </a:pPr>
            <a:r>
              <a:rPr lang="el-GR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(από σελ. 183)</a:t>
            </a:r>
            <a:endParaRPr lang="el-GR" sz="20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6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212602" y="545046"/>
            <a:ext cx="976019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29.  </a:t>
            </a:r>
            <a:r>
              <a:rPr lang="el-GR" sz="2000" dirty="0" smtClean="0">
                <a:latin typeface="Trebuchet MS" panose="020B0603020202020204" pitchFamily="34" charset="0"/>
              </a:rPr>
              <a:t>Ευθύγραμμος </a:t>
            </a:r>
            <a:r>
              <a:rPr lang="el-GR" sz="2000" dirty="0">
                <a:latin typeface="Trebuchet MS" panose="020B0603020202020204" pitchFamily="34" charset="0"/>
              </a:rPr>
              <a:t>οριζόντιος αγωγός μήκους </a:t>
            </a:r>
            <a:r>
              <a:rPr lang="el-GR" sz="2000" i="1" dirty="0" smtClean="0">
                <a:latin typeface="Trebuchet MS" panose="020B0603020202020204" pitchFamily="34" charset="0"/>
              </a:rPr>
              <a:t>ℓ</a:t>
            </a:r>
            <a:r>
              <a:rPr lang="el-GR" sz="2000" dirty="0" smtClean="0">
                <a:latin typeface="Trebuchet MS" panose="020B0603020202020204" pitchFamily="34" charset="0"/>
              </a:rPr>
              <a:t> = </a:t>
            </a:r>
            <a:r>
              <a:rPr lang="el-GR" sz="2000" dirty="0">
                <a:latin typeface="Trebuchet MS" panose="020B0603020202020204" pitchFamily="34" charset="0"/>
              </a:rPr>
              <a:t>20cm </a:t>
            </a:r>
            <a:r>
              <a:rPr lang="el-GR" sz="2000" dirty="0" smtClean="0">
                <a:latin typeface="Trebuchet MS" panose="020B0603020202020204" pitchFamily="34" charset="0"/>
              </a:rPr>
              <a:t>τοποθετείται κάθετα </a:t>
            </a:r>
            <a:r>
              <a:rPr lang="el-GR" sz="2000" dirty="0">
                <a:latin typeface="Trebuchet MS" panose="020B0603020202020204" pitchFamily="34" charset="0"/>
              </a:rPr>
              <a:t>στις δυναμικές γραμμές ομογενούς μαγνητικού </a:t>
            </a:r>
            <a:r>
              <a:rPr lang="el-GR" sz="2000" dirty="0" smtClean="0">
                <a:latin typeface="Trebuchet MS" panose="020B0603020202020204" pitchFamily="34" charset="0"/>
              </a:rPr>
              <a:t>πεδίου έντασης </a:t>
            </a:r>
            <a:r>
              <a:rPr lang="el-GR" sz="2000" i="1" dirty="0">
                <a:latin typeface="Trebuchet MS" panose="020B0603020202020204" pitchFamily="34" charset="0"/>
              </a:rPr>
              <a:t>Β</a:t>
            </a:r>
            <a:r>
              <a:rPr lang="el-GR" sz="2000" dirty="0">
                <a:latin typeface="Trebuchet MS" panose="020B0603020202020204" pitchFamily="34" charset="0"/>
              </a:rPr>
              <a:t> = 0,4Τ. Όταν ο αγωγός διαρρέεται από ρεύμα </a:t>
            </a:r>
            <a:r>
              <a:rPr lang="el-GR" sz="2000" i="1" dirty="0">
                <a:latin typeface="Trebuchet MS" panose="020B0603020202020204" pitchFamily="34" charset="0"/>
              </a:rPr>
              <a:t>Ι</a:t>
            </a:r>
            <a:r>
              <a:rPr lang="el-GR" sz="2000" dirty="0">
                <a:latin typeface="Trebuchet MS" panose="020B0603020202020204" pitchFamily="34" charset="0"/>
              </a:rPr>
              <a:t> = </a:t>
            </a:r>
            <a:r>
              <a:rPr lang="el-GR" sz="2000" dirty="0" smtClean="0">
                <a:latin typeface="Trebuchet MS" panose="020B0603020202020204" pitchFamily="34" charset="0"/>
              </a:rPr>
              <a:t>10Α, μετακινείται </a:t>
            </a:r>
            <a:r>
              <a:rPr lang="el-GR" sz="2000" dirty="0">
                <a:latin typeface="Trebuchet MS" panose="020B0603020202020204" pitchFamily="34" charset="0"/>
              </a:rPr>
              <a:t>με σταθερή επιτάχυνση </a:t>
            </a:r>
            <a:r>
              <a:rPr lang="el-GR" sz="2000" i="1" dirty="0">
                <a:latin typeface="Trebuchet MS" panose="020B0603020202020204" pitchFamily="34" charset="0"/>
              </a:rPr>
              <a:t>α</a:t>
            </a:r>
            <a:r>
              <a:rPr lang="el-GR" sz="2000" dirty="0">
                <a:latin typeface="Trebuchet MS" panose="020B0603020202020204" pitchFamily="34" charset="0"/>
              </a:rPr>
              <a:t> = 2m/s</a:t>
            </a:r>
            <a:r>
              <a:rPr lang="el-GR" sz="2000" baseline="30000" dirty="0">
                <a:latin typeface="Trebuchet MS" panose="020B0603020202020204" pitchFamily="34" charset="0"/>
              </a:rPr>
              <a:t>2</a:t>
            </a:r>
            <a:r>
              <a:rPr lang="el-GR" sz="2000" dirty="0">
                <a:latin typeface="Trebuchet MS" panose="020B0603020202020204" pitchFamily="34" charset="0"/>
              </a:rPr>
              <a:t>. </a:t>
            </a:r>
            <a:endParaRPr lang="el-GR" sz="2000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dirty="0" smtClean="0">
                <a:latin typeface="Trebuchet MS" panose="020B0603020202020204" pitchFamily="34" charset="0"/>
              </a:rPr>
              <a:t>Να </a:t>
            </a:r>
            <a:r>
              <a:rPr lang="el-GR" sz="2000" dirty="0">
                <a:latin typeface="Trebuchet MS" panose="020B0603020202020204" pitchFamily="34" charset="0"/>
              </a:rPr>
              <a:t>υπολογιστεί </a:t>
            </a:r>
            <a:r>
              <a:rPr lang="el-GR" sz="2000" dirty="0" smtClean="0">
                <a:latin typeface="Trebuchet MS" panose="020B0603020202020204" pitchFamily="34" charset="0"/>
              </a:rPr>
              <a:t>το έργο </a:t>
            </a:r>
            <a:r>
              <a:rPr lang="el-GR" sz="2000" dirty="0">
                <a:latin typeface="Trebuchet MS" panose="020B0603020202020204" pitchFamily="34" charset="0"/>
              </a:rPr>
              <a:t>της δύναμης </a:t>
            </a:r>
            <a:r>
              <a:rPr lang="el-GR" sz="2000" dirty="0" err="1">
                <a:latin typeface="Trebuchet MS" panose="020B0603020202020204" pitchFamily="34" charset="0"/>
              </a:rPr>
              <a:t>Laplace</a:t>
            </a:r>
            <a:r>
              <a:rPr lang="el-GR" sz="2000" dirty="0">
                <a:latin typeface="Trebuchet MS" panose="020B0603020202020204" pitchFamily="34" charset="0"/>
              </a:rPr>
              <a:t> για χρόνο </a:t>
            </a:r>
            <a:r>
              <a:rPr lang="el-GR" sz="2000" i="1" dirty="0">
                <a:latin typeface="Trebuchet MS" panose="020B0603020202020204" pitchFamily="34" charset="0"/>
              </a:rPr>
              <a:t>t</a:t>
            </a:r>
            <a:r>
              <a:rPr lang="el-GR" sz="2000" dirty="0">
                <a:latin typeface="Trebuchet MS" panose="020B0603020202020204" pitchFamily="34" charset="0"/>
              </a:rPr>
              <a:t> = </a:t>
            </a:r>
            <a:r>
              <a:rPr lang="el-GR" sz="2000" dirty="0" smtClean="0">
                <a:latin typeface="Trebuchet MS" panose="020B0603020202020204" pitchFamily="34" charset="0"/>
              </a:rPr>
              <a:t>10s (υποθέτουμε </a:t>
            </a:r>
            <a:r>
              <a:rPr lang="el-GR" sz="2000" dirty="0">
                <a:latin typeface="Trebuchet MS" panose="020B0603020202020204" pitchFamily="34" charset="0"/>
              </a:rPr>
              <a:t>ότι η </a:t>
            </a:r>
            <a:r>
              <a:rPr lang="el-GR" sz="2000" i="1" dirty="0" smtClean="0">
                <a:latin typeface="Trebuchet MS" panose="020B0603020202020204" pitchFamily="34" charset="0"/>
              </a:rPr>
              <a:t>F</a:t>
            </a:r>
            <a:r>
              <a:rPr lang="el-GR" sz="2000" baseline="-25000" dirty="0" smtClean="0">
                <a:latin typeface="Trebuchet MS" panose="020B0603020202020204" pitchFamily="34" charset="0"/>
              </a:rPr>
              <a:t>L</a:t>
            </a:r>
            <a:r>
              <a:rPr lang="el-GR" sz="2000" dirty="0" smtClean="0">
                <a:latin typeface="Trebuchet MS" panose="020B0603020202020204" pitchFamily="34" charset="0"/>
              </a:rPr>
              <a:t> είναι </a:t>
            </a:r>
            <a:r>
              <a:rPr lang="el-GR" sz="2000" dirty="0">
                <a:latin typeface="Trebuchet MS" panose="020B0603020202020204" pitchFamily="34" charset="0"/>
              </a:rPr>
              <a:t>η μόνη δύναμη στη διεύθυνση κίνησης του αγωγού).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8641400" y="2460562"/>
            <a:ext cx="1518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W</a:t>
            </a:r>
            <a:r>
              <a:rPr lang="en-US" sz="2000" b="1" i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F</a:t>
            </a:r>
            <a:r>
              <a:rPr lang="en-US" sz="2000" b="1" baseline="-6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L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= 80J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800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>
                    <a:tint val="75000"/>
                  </a:prstClr>
                </a:solidFill>
              </a:rPr>
              <a:t>Μερκ</a:t>
            </a: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1460665" y="410688"/>
            <a:ext cx="8953995" cy="5096490"/>
            <a:chOff x="1425039" y="410688"/>
            <a:chExt cx="8953995" cy="5096490"/>
          </a:xfrm>
        </p:grpSpPr>
        <p:sp>
          <p:nvSpPr>
            <p:cNvPr id="4" name="Ορθογώνιο 3"/>
            <p:cNvSpPr/>
            <p:nvPr/>
          </p:nvSpPr>
          <p:spPr>
            <a:xfrm>
              <a:off x="1425039" y="410688"/>
              <a:ext cx="8953995" cy="42473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 smtClean="0">
                  <a:latin typeface="Trebuchet MS" panose="020B0603020202020204" pitchFamily="34" charset="0"/>
                </a:rPr>
                <a:t>30.  </a:t>
              </a:r>
              <a:r>
                <a:rPr lang="el-GR" sz="2000" dirty="0" smtClean="0">
                  <a:latin typeface="Trebuchet MS" panose="020B0603020202020204" pitchFamily="34" charset="0"/>
                </a:rPr>
                <a:t>Ένας </a:t>
              </a:r>
              <a:r>
                <a:rPr lang="el-GR" sz="2000" dirty="0">
                  <a:latin typeface="Trebuchet MS" panose="020B0603020202020204" pitchFamily="34" charset="0"/>
                </a:rPr>
                <a:t>ευθύγραμμος ρευματοφόρος αγωγός μήκους </a:t>
              </a:r>
              <a:r>
                <a:rPr lang="el-GR" sz="2000" i="1" dirty="0" smtClean="0">
                  <a:latin typeface="Trebuchet MS" panose="020B0603020202020204" pitchFamily="34" charset="0"/>
                </a:rPr>
                <a:t>ℓ</a:t>
              </a:r>
              <a:r>
                <a:rPr lang="el-GR" sz="2000" dirty="0" smtClean="0">
                  <a:latin typeface="Trebuchet MS" panose="020B0603020202020204" pitchFamily="34" charset="0"/>
                </a:rPr>
                <a:t> = </a:t>
              </a:r>
              <a:r>
                <a:rPr lang="el-GR" sz="2000" dirty="0">
                  <a:latin typeface="Trebuchet MS" panose="020B0603020202020204" pitchFamily="34" charset="0"/>
                </a:rPr>
                <a:t>20cm </a:t>
              </a:r>
              <a:r>
                <a:rPr lang="el-GR" sz="2000" dirty="0" smtClean="0">
                  <a:latin typeface="Trebuchet MS" panose="020B0603020202020204" pitchFamily="34" charset="0"/>
                </a:rPr>
                <a:t>μπορεί </a:t>
              </a:r>
              <a:r>
                <a:rPr lang="el-GR" sz="2000" dirty="0">
                  <a:latin typeface="Trebuchet MS" panose="020B0603020202020204" pitchFamily="34" charset="0"/>
                </a:rPr>
                <a:t>να μετακινείται πάνω σε δύο κατακόρυφους μονωτικούς </a:t>
              </a:r>
              <a:r>
                <a:rPr lang="el-GR" sz="2000" dirty="0" smtClean="0">
                  <a:latin typeface="Trebuchet MS" panose="020B0603020202020204" pitchFamily="34" charset="0"/>
                </a:rPr>
                <a:t>αγωγούς </a:t>
              </a:r>
              <a:r>
                <a:rPr lang="el-GR" sz="2000" dirty="0">
                  <a:latin typeface="Trebuchet MS" panose="020B0603020202020204" pitchFamily="34" charset="0"/>
                </a:rPr>
                <a:t>χωρίς τριβές. Το σύστημα βρίσκεται μέσα σε ομογενές </a:t>
              </a:r>
              <a:r>
                <a:rPr lang="el-GR" sz="2000" dirty="0" smtClean="0">
                  <a:latin typeface="Trebuchet MS" panose="020B0603020202020204" pitchFamily="34" charset="0"/>
                </a:rPr>
                <a:t>οριζόντιο </a:t>
              </a:r>
              <a:r>
                <a:rPr lang="el-GR" sz="2000" dirty="0">
                  <a:latin typeface="Trebuchet MS" panose="020B0603020202020204" pitchFamily="34" charset="0"/>
                </a:rPr>
                <a:t>μαγνητικό πεδίο έντασης </a:t>
              </a:r>
              <a:r>
                <a:rPr lang="el-GR" sz="2000" i="1" dirty="0">
                  <a:latin typeface="Trebuchet MS" panose="020B0603020202020204" pitchFamily="34" charset="0"/>
                </a:rPr>
                <a:t>Β</a:t>
              </a:r>
              <a:r>
                <a:rPr lang="el-GR" sz="2000" dirty="0">
                  <a:latin typeface="Trebuchet MS" panose="020B0603020202020204" pitchFamily="34" charset="0"/>
                </a:rPr>
                <a:t> = 2Τ. Να υπολογιστεί η </a:t>
              </a:r>
              <a:r>
                <a:rPr lang="el-GR" sz="2000" dirty="0" smtClean="0">
                  <a:latin typeface="Trebuchet MS" panose="020B0603020202020204" pitchFamily="34" charset="0"/>
                </a:rPr>
                <a:t>ένταση του </a:t>
              </a:r>
              <a:r>
                <a:rPr lang="el-GR" sz="2000" dirty="0">
                  <a:latin typeface="Trebuchet MS" panose="020B0603020202020204" pitchFamily="34" charset="0"/>
                </a:rPr>
                <a:t>ρεύματος που πρέπει να διαρρέει τον αγωγό, ώστε αυτός: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>
                  <a:latin typeface="Trebuchet MS" panose="020B0603020202020204" pitchFamily="34" charset="0"/>
                </a:rPr>
                <a:t>α) </a:t>
              </a:r>
              <a:r>
                <a:rPr lang="el-GR" sz="2000" b="1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να </a:t>
              </a:r>
              <a:r>
                <a:rPr lang="el-GR" sz="2000" dirty="0">
                  <a:latin typeface="Trebuchet MS" panose="020B0603020202020204" pitchFamily="34" charset="0"/>
                </a:rPr>
                <a:t>κατεβαίνει με σταθερή </a:t>
              </a:r>
              <a:r>
                <a:rPr lang="el-GR" sz="2000" dirty="0" smtClean="0">
                  <a:latin typeface="Trebuchet MS" panose="020B0603020202020204" pitchFamily="34" charset="0"/>
                </a:rPr>
                <a:t>ταχύτητα. 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 smtClean="0">
                  <a:latin typeface="Trebuchet MS" panose="020B0603020202020204" pitchFamily="34" charset="0"/>
                </a:rPr>
                <a:t>β</a:t>
              </a:r>
              <a:r>
                <a:rPr lang="el-GR" sz="2000" b="1" dirty="0">
                  <a:latin typeface="Trebuchet MS" panose="020B0603020202020204" pitchFamily="34" charset="0"/>
                </a:rPr>
                <a:t>) </a:t>
              </a:r>
              <a:r>
                <a:rPr lang="el-GR" sz="2000" b="1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να </a:t>
              </a:r>
              <a:r>
                <a:rPr lang="el-GR" sz="2000" dirty="0">
                  <a:latin typeface="Trebuchet MS" panose="020B0603020202020204" pitchFamily="34" charset="0"/>
                </a:rPr>
                <a:t>κατεβαίνει με </a:t>
              </a:r>
              <a:r>
                <a:rPr lang="el-GR" sz="2000" dirty="0" smtClean="0">
                  <a:latin typeface="Trebuchet MS" panose="020B0603020202020204" pitchFamily="34" charset="0"/>
                </a:rPr>
                <a:t>επιτάχυνση </a:t>
              </a:r>
              <a:r>
                <a:rPr lang="el-GR" sz="2000" i="1" dirty="0">
                  <a:latin typeface="Trebuchet MS" panose="020B0603020202020204" pitchFamily="34" charset="0"/>
                </a:rPr>
                <a:t>α</a:t>
              </a:r>
              <a:r>
                <a:rPr lang="el-GR" sz="2000" dirty="0">
                  <a:latin typeface="Trebuchet MS" panose="020B0603020202020204" pitchFamily="34" charset="0"/>
                </a:rPr>
                <a:t> = </a:t>
              </a:r>
              <a:r>
                <a:rPr lang="el-GR" sz="2000" i="1" dirty="0" smtClean="0">
                  <a:latin typeface="Trebuchet MS" panose="020B0603020202020204" pitchFamily="34" charset="0"/>
                </a:rPr>
                <a:t>g</a:t>
              </a:r>
              <a:r>
                <a:rPr lang="el-GR" sz="2000" dirty="0" smtClean="0">
                  <a:latin typeface="Trebuchet MS" panose="020B0603020202020204" pitchFamily="34" charset="0"/>
                </a:rPr>
                <a:t>/3. 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 smtClean="0">
                  <a:latin typeface="Trebuchet MS" panose="020B0603020202020204" pitchFamily="34" charset="0"/>
                </a:rPr>
                <a:t>γ</a:t>
              </a:r>
              <a:r>
                <a:rPr lang="el-GR" sz="2000" b="1" dirty="0">
                  <a:latin typeface="Trebuchet MS" panose="020B0603020202020204" pitchFamily="34" charset="0"/>
                </a:rPr>
                <a:t>) </a:t>
              </a:r>
              <a:r>
                <a:rPr lang="el-GR" sz="2000" b="1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να </a:t>
              </a:r>
              <a:r>
                <a:rPr lang="el-GR" sz="2000" dirty="0">
                  <a:latin typeface="Trebuchet MS" panose="020B0603020202020204" pitchFamily="34" charset="0"/>
                </a:rPr>
                <a:t>ανεβαίνει με επιτάχυνση </a:t>
              </a:r>
              <a:r>
                <a:rPr lang="el-GR" sz="2000" i="1" dirty="0">
                  <a:latin typeface="Trebuchet MS" panose="020B0603020202020204" pitchFamily="34" charset="0"/>
                </a:rPr>
                <a:t>α</a:t>
              </a:r>
              <a:r>
                <a:rPr lang="el-GR" sz="2000" dirty="0">
                  <a:latin typeface="Trebuchet MS" panose="020B0603020202020204" pitchFamily="34" charset="0"/>
                </a:rPr>
                <a:t> = </a:t>
              </a:r>
              <a:r>
                <a:rPr lang="el-GR" sz="2000" i="1" dirty="0">
                  <a:latin typeface="Trebuchet MS" panose="020B0603020202020204" pitchFamily="34" charset="0"/>
                </a:rPr>
                <a:t>g</a:t>
              </a:r>
              <a:r>
                <a:rPr lang="el-GR" sz="2000" dirty="0">
                  <a:latin typeface="Trebuchet MS" panose="020B0603020202020204" pitchFamily="34" charset="0"/>
                </a:rPr>
                <a:t>/4. </a:t>
              </a:r>
              <a:endParaRPr lang="el-GR" sz="2000" dirty="0" smtClean="0">
                <a:latin typeface="Trebuchet MS" panose="020B0603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l-GR" sz="2000" dirty="0" smtClean="0">
                  <a:latin typeface="Trebuchet MS" panose="020B0603020202020204" pitchFamily="34" charset="0"/>
                </a:rPr>
                <a:t>Δίνονται</a:t>
              </a:r>
              <a:r>
                <a:rPr lang="en-US" sz="2000" dirty="0" smtClean="0">
                  <a:latin typeface="Trebuchet MS" panose="020B0603020202020204" pitchFamily="34" charset="0"/>
                </a:rPr>
                <a:t>:</a:t>
              </a:r>
              <a:r>
                <a:rPr lang="el-GR" sz="2000" dirty="0" smtClean="0">
                  <a:latin typeface="Trebuchet MS" panose="020B0603020202020204" pitchFamily="34" charset="0"/>
                </a:rPr>
                <a:t>  </a:t>
              </a:r>
              <a:r>
                <a:rPr lang="el-GR" sz="2000" i="1" dirty="0" smtClean="0">
                  <a:latin typeface="Trebuchet MS" panose="020B0603020202020204" pitchFamily="34" charset="0"/>
                </a:rPr>
                <a:t>m</a:t>
              </a:r>
              <a:r>
                <a:rPr lang="el-GR" sz="2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>
                  <a:latin typeface="Trebuchet MS" panose="020B0603020202020204" pitchFamily="34" charset="0"/>
                </a:rPr>
                <a:t>= 100g, </a:t>
              </a:r>
              <a:r>
                <a:rPr lang="el-GR" sz="2000" i="1" dirty="0">
                  <a:latin typeface="Trebuchet MS" panose="020B0603020202020204" pitchFamily="34" charset="0"/>
                </a:rPr>
                <a:t>g</a:t>
              </a:r>
              <a:r>
                <a:rPr lang="el-GR" sz="2000" dirty="0">
                  <a:latin typeface="Trebuchet MS" panose="020B0603020202020204" pitchFamily="34" charset="0"/>
                </a:rPr>
                <a:t> = 10m/s</a:t>
              </a:r>
              <a:r>
                <a:rPr lang="el-GR" sz="2000" baseline="30000" dirty="0">
                  <a:latin typeface="Trebuchet MS" panose="020B0603020202020204" pitchFamily="34" charset="0"/>
                </a:rPr>
                <a:t>2</a:t>
              </a:r>
              <a:r>
                <a:rPr lang="el-GR" sz="2000" dirty="0">
                  <a:latin typeface="Trebuchet MS" panose="020B0603020202020204" pitchFamily="34" charset="0"/>
                </a:rPr>
                <a:t>.</a:t>
              </a:r>
            </a:p>
          </p:txBody>
        </p:sp>
        <p:pic>
          <p:nvPicPr>
            <p:cNvPr id="5" name="Εικόνα 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950859" y="2336617"/>
              <a:ext cx="3095666" cy="3170561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26919" y="4868883"/>
                <a:ext cx="4868884" cy="631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α)  </a:t>
                </a:r>
                <a:r>
                  <a:rPr lang="el-GR" sz="20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Ι</a:t>
                </a:r>
                <a:r>
                  <a:rPr lang="el-GR" sz="2000" b="1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1</a:t>
                </a:r>
                <a:r>
                  <a:rPr lang="el-GR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 = 2,5Α   β) </a:t>
                </a:r>
                <a:r>
                  <a:rPr lang="el-GR" sz="20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Ι</a:t>
                </a:r>
                <a:r>
                  <a:rPr lang="el-GR" sz="2000" b="1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2</a:t>
                </a:r>
                <a:r>
                  <a:rPr lang="el-GR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 </a:t>
                </a:r>
                <a:r>
                  <a:rPr 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l-GR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Α   γ) </a:t>
                </a:r>
                <a:r>
                  <a:rPr lang="el-GR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Ι</a:t>
                </a:r>
                <a:r>
                  <a:rPr lang="el-GR" b="1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3</a:t>
                </a:r>
                <a:r>
                  <a:rPr lang="el-GR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 </a:t>
                </a:r>
                <a:r>
                  <a:rPr lang="el-GR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𝟐𝟓</m:t>
                        </m:r>
                      </m:num>
                      <m:den>
                        <m: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l-GR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Α</a:t>
                </a:r>
                <a:r>
                  <a:rPr lang="el-GR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  </a:t>
                </a:r>
                <a:endParaRPr lang="el-GR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919" y="4868883"/>
                <a:ext cx="4868884" cy="631391"/>
              </a:xfrm>
              <a:prstGeom prst="rect">
                <a:avLst/>
              </a:prstGeom>
              <a:blipFill>
                <a:blip r:embed="rId4"/>
                <a:stretch>
                  <a:fillRect l="-1502" b="-679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161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1567543" y="516733"/>
            <a:ext cx="8716488" cy="3795614"/>
            <a:chOff x="1567543" y="516733"/>
            <a:chExt cx="8716488" cy="3795614"/>
          </a:xfrm>
        </p:grpSpPr>
        <p:pic>
          <p:nvPicPr>
            <p:cNvPr id="4" name="Εικόνα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944012" y="1994061"/>
              <a:ext cx="2303976" cy="2318286"/>
            </a:xfrm>
            <a:prstGeom prst="rect">
              <a:avLst/>
            </a:prstGeom>
          </p:spPr>
        </p:pic>
        <p:sp>
          <p:nvSpPr>
            <p:cNvPr id="5" name="Ορθογώνιο 4"/>
            <p:cNvSpPr/>
            <p:nvPr/>
          </p:nvSpPr>
          <p:spPr>
            <a:xfrm>
              <a:off x="1567543" y="516733"/>
              <a:ext cx="8716488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 smtClean="0">
                  <a:latin typeface="Trebuchet MS" panose="020B0603020202020204" pitchFamily="34" charset="0"/>
                </a:rPr>
                <a:t>31.  </a:t>
              </a:r>
              <a:r>
                <a:rPr lang="el-GR" sz="2000" dirty="0" smtClean="0">
                  <a:latin typeface="Trebuchet MS" panose="020B0603020202020204" pitchFamily="34" charset="0"/>
                </a:rPr>
                <a:t>Μεταλλικό </a:t>
              </a:r>
              <a:r>
                <a:rPr lang="el-GR" sz="2000" dirty="0">
                  <a:latin typeface="Trebuchet MS" panose="020B0603020202020204" pitchFamily="34" charset="0"/>
                </a:rPr>
                <a:t>ορθογώνιο τρίγωνο διαρρέεται από ρεύμα </a:t>
              </a:r>
              <a:r>
                <a:rPr lang="el-GR" sz="2000" i="1" dirty="0">
                  <a:latin typeface="Trebuchet MS" panose="020B0603020202020204" pitchFamily="34" charset="0"/>
                </a:rPr>
                <a:t>I</a:t>
              </a:r>
              <a:r>
                <a:rPr lang="el-GR" sz="2000" dirty="0">
                  <a:latin typeface="Trebuchet MS" panose="020B0603020202020204" pitchFamily="34" charset="0"/>
                </a:rPr>
                <a:t> και </a:t>
              </a:r>
              <a:r>
                <a:rPr lang="el-GR" sz="2000" dirty="0" smtClean="0">
                  <a:latin typeface="Trebuchet MS" panose="020B0603020202020204" pitchFamily="34" charset="0"/>
                </a:rPr>
                <a:t>βρίσκεται </a:t>
              </a:r>
              <a:r>
                <a:rPr lang="el-GR" sz="2000" dirty="0">
                  <a:latin typeface="Trebuchet MS" panose="020B0603020202020204" pitchFamily="34" charset="0"/>
                </a:rPr>
                <a:t>κάθετα στις δυναμικές γραμμές ομογενούς </a:t>
              </a:r>
              <a:r>
                <a:rPr lang="el-GR" sz="2000" dirty="0" smtClean="0">
                  <a:latin typeface="Trebuchet MS" panose="020B0603020202020204" pitchFamily="34" charset="0"/>
                </a:rPr>
                <a:t>μαγνητικού πεδίου </a:t>
              </a:r>
              <a:r>
                <a:rPr lang="el-GR" sz="2000" dirty="0">
                  <a:latin typeface="Trebuchet MS" panose="020B0603020202020204" pitchFamily="34" charset="0"/>
                </a:rPr>
                <a:t>έντασης </a:t>
              </a:r>
              <a:r>
                <a:rPr lang="el-GR" sz="2000" i="1" dirty="0">
                  <a:latin typeface="Trebuchet MS" panose="020B0603020202020204" pitchFamily="34" charset="0"/>
                </a:rPr>
                <a:t>Β</a:t>
              </a:r>
              <a:r>
                <a:rPr lang="el-GR" sz="2000" dirty="0">
                  <a:latin typeface="Trebuchet MS" panose="020B0603020202020204" pitchFamily="34" charset="0"/>
                </a:rPr>
                <a:t>. Να υπολογιστεί η δύναμη που ασκείται </a:t>
              </a:r>
              <a:r>
                <a:rPr lang="el-GR" sz="2000" dirty="0" smtClean="0">
                  <a:latin typeface="Trebuchet MS" panose="020B0603020202020204" pitchFamily="34" charset="0"/>
                </a:rPr>
                <a:t>στο τρίγωνο</a:t>
              </a:r>
              <a:r>
                <a:rPr lang="el-GR" sz="2000" dirty="0">
                  <a:latin typeface="Trebuchet MS" panose="020B0603020202020204" pitchFamily="34" charset="0"/>
                </a:rPr>
                <a:t>.</a:t>
              </a:r>
            </a:p>
          </p:txBody>
        </p:sp>
      </p:grpSp>
      <p:sp>
        <p:nvSpPr>
          <p:cNvPr id="7" name="Ορθογώνιο 6"/>
          <p:cNvSpPr/>
          <p:nvPr/>
        </p:nvSpPr>
        <p:spPr>
          <a:xfrm>
            <a:off x="8133935" y="3805874"/>
            <a:ext cx="9845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F</a:t>
            </a:r>
            <a:r>
              <a:rPr lang="el-GR" sz="2000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ολ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=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0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43160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1692894" y="493678"/>
            <a:ext cx="8467106" cy="4631136"/>
            <a:chOff x="1692894" y="493678"/>
            <a:chExt cx="8467106" cy="4631136"/>
          </a:xfrm>
        </p:grpSpPr>
        <p:sp>
          <p:nvSpPr>
            <p:cNvPr id="4" name="Ορθογώνιο 3"/>
            <p:cNvSpPr/>
            <p:nvPr/>
          </p:nvSpPr>
          <p:spPr>
            <a:xfrm>
              <a:off x="1692894" y="493678"/>
              <a:ext cx="8467106" cy="28058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 smtClean="0">
                  <a:solidFill>
                    <a:srgbClr val="242021"/>
                  </a:solidFill>
                  <a:latin typeface="Trebuchet MS" panose="020B0603020202020204" pitchFamily="34" charset="0"/>
                </a:rPr>
                <a:t>32.  </a:t>
              </a:r>
              <a:r>
                <a:rPr lang="el-GR" sz="2000" dirty="0" smtClean="0">
                  <a:solidFill>
                    <a:srgbClr val="242021"/>
                  </a:solidFill>
                  <a:latin typeface="Trebuchet MS" panose="020B0603020202020204" pitchFamily="34" charset="0"/>
                </a:rPr>
                <a:t>Οριζόντια </a:t>
              </a:r>
              <a:r>
                <a:rPr lang="el-GR" sz="2000" dirty="0">
                  <a:solidFill>
                    <a:srgbClr val="242021"/>
                  </a:solidFill>
                  <a:latin typeface="Trebuchet MS" panose="020B0603020202020204" pitchFamily="34" charset="0"/>
                </a:rPr>
                <a:t>μεταλλική ράβδος μεγάλου μήκους διαρρέεται </a:t>
              </a:r>
              <a:r>
                <a:rPr lang="el-GR" sz="2000" dirty="0" smtClean="0">
                  <a:solidFill>
                    <a:srgbClr val="242021"/>
                  </a:solidFill>
                  <a:latin typeface="Trebuchet MS" panose="020B0603020202020204" pitchFamily="34" charset="0"/>
                </a:rPr>
                <a:t>από ρεύμα </a:t>
              </a:r>
              <a:r>
                <a:rPr lang="el-GR" sz="2000" i="1" dirty="0">
                  <a:solidFill>
                    <a:srgbClr val="242021"/>
                  </a:solidFill>
                  <a:latin typeface="Trebuchet MS" panose="020B0603020202020204" pitchFamily="34" charset="0"/>
                </a:rPr>
                <a:t>Ι</a:t>
              </a:r>
              <a:r>
                <a:rPr lang="el-GR" sz="2000" baseline="-25000" dirty="0">
                  <a:solidFill>
                    <a:srgbClr val="242021"/>
                  </a:solidFill>
                  <a:latin typeface="Trebuchet MS" panose="020B0603020202020204" pitchFamily="34" charset="0"/>
                </a:rPr>
                <a:t>1</a:t>
              </a:r>
              <a:r>
                <a:rPr lang="el-GR" sz="2000" dirty="0">
                  <a:solidFill>
                    <a:srgbClr val="242021"/>
                  </a:solidFill>
                  <a:latin typeface="Trebuchet MS" panose="020B0603020202020204" pitchFamily="34" charset="0"/>
                </a:rPr>
                <a:t> = 100Α. Στο ίδιο κατακόρυφο επίπεδο κάτω από τη </a:t>
              </a:r>
              <a:r>
                <a:rPr lang="el-GR" sz="2000" dirty="0" smtClean="0">
                  <a:solidFill>
                    <a:srgbClr val="242021"/>
                  </a:solidFill>
                  <a:latin typeface="Trebuchet MS" panose="020B0603020202020204" pitchFamily="34" charset="0"/>
                </a:rPr>
                <a:t>ράβδο και παράλληλα </a:t>
              </a:r>
              <a:r>
                <a:rPr lang="el-GR" sz="2000" dirty="0">
                  <a:solidFill>
                    <a:srgbClr val="242021"/>
                  </a:solidFill>
                  <a:latin typeface="Trebuchet MS" panose="020B0603020202020204" pitchFamily="34" charset="0"/>
                </a:rPr>
                <a:t>με αυτή βρίσκεται ένας ευθύγραμμος </a:t>
              </a:r>
              <a:r>
                <a:rPr lang="el-GR" sz="2000" dirty="0" smtClean="0">
                  <a:solidFill>
                    <a:srgbClr val="242021"/>
                  </a:solidFill>
                  <a:latin typeface="Trebuchet MS" panose="020B0603020202020204" pitchFamily="34" charset="0"/>
                </a:rPr>
                <a:t>αγωγός μήκους </a:t>
              </a:r>
              <a:r>
                <a:rPr lang="el-GR" sz="2000" i="1" dirty="0" smtClean="0">
                  <a:solidFill>
                    <a:srgbClr val="242021"/>
                  </a:solidFill>
                  <a:latin typeface="Trebuchet MS" panose="020B0603020202020204" pitchFamily="34" charset="0"/>
                </a:rPr>
                <a:t>ℓ</a:t>
              </a:r>
              <a:r>
                <a:rPr lang="el-GR" sz="2000" dirty="0" smtClean="0">
                  <a:solidFill>
                    <a:srgbClr val="242021"/>
                  </a:solidFill>
                  <a:latin typeface="Trebuchet MS" panose="020B0603020202020204" pitchFamily="34" charset="0"/>
                </a:rPr>
                <a:t> = </a:t>
              </a:r>
              <a:r>
                <a:rPr lang="el-GR" sz="2000" dirty="0">
                  <a:solidFill>
                    <a:srgbClr val="242021"/>
                  </a:solidFill>
                  <a:latin typeface="Trebuchet MS" panose="020B0603020202020204" pitchFamily="34" charset="0"/>
                </a:rPr>
                <a:t>1m και μάζας </a:t>
              </a:r>
              <a:r>
                <a:rPr lang="el-GR" sz="2000" i="1" dirty="0">
                  <a:solidFill>
                    <a:srgbClr val="242021"/>
                  </a:solidFill>
                  <a:latin typeface="Trebuchet MS" panose="020B0603020202020204" pitchFamily="34" charset="0"/>
                </a:rPr>
                <a:t>m</a:t>
              </a:r>
              <a:r>
                <a:rPr lang="el-GR" sz="2000" dirty="0">
                  <a:solidFill>
                    <a:srgbClr val="242021"/>
                  </a:solidFill>
                  <a:latin typeface="Trebuchet MS" panose="020B0603020202020204" pitchFamily="34" charset="0"/>
                </a:rPr>
                <a:t> = 5g. Να υπολογιστεί η ένταση </a:t>
              </a:r>
              <a:r>
                <a:rPr lang="el-GR" sz="2000" dirty="0" smtClean="0">
                  <a:solidFill>
                    <a:srgbClr val="242021"/>
                  </a:solidFill>
                  <a:latin typeface="Trebuchet MS" panose="020B0603020202020204" pitchFamily="34" charset="0"/>
                </a:rPr>
                <a:t>του ρεύματος </a:t>
              </a:r>
              <a:r>
                <a:rPr lang="el-GR" sz="2000" dirty="0">
                  <a:solidFill>
                    <a:srgbClr val="242021"/>
                  </a:solidFill>
                  <a:latin typeface="Trebuchet MS" panose="020B0603020202020204" pitchFamily="34" charset="0"/>
                </a:rPr>
                <a:t>που πρέπει να διαρρέει τον αγωγό, ώστε αυτός να </a:t>
              </a:r>
              <a:r>
                <a:rPr lang="el-GR" sz="2000" dirty="0" smtClean="0">
                  <a:solidFill>
                    <a:srgbClr val="242021"/>
                  </a:solidFill>
                  <a:latin typeface="Trebuchet MS" panose="020B0603020202020204" pitchFamily="34" charset="0"/>
                </a:rPr>
                <a:t>ισορροπεί </a:t>
              </a:r>
              <a:r>
                <a:rPr lang="el-GR" sz="2000" dirty="0">
                  <a:solidFill>
                    <a:srgbClr val="242021"/>
                  </a:solidFill>
                  <a:latin typeface="Trebuchet MS" panose="020B0603020202020204" pitchFamily="34" charset="0"/>
                </a:rPr>
                <a:t>σε απόσταση </a:t>
              </a:r>
              <a:r>
                <a:rPr lang="el-GR" sz="2000" i="1" dirty="0">
                  <a:solidFill>
                    <a:srgbClr val="242021"/>
                  </a:solidFill>
                  <a:latin typeface="Trebuchet MS" panose="020B0603020202020204" pitchFamily="34" charset="0"/>
                </a:rPr>
                <a:t>x</a:t>
              </a:r>
              <a:r>
                <a:rPr lang="el-GR" sz="2000" dirty="0">
                  <a:solidFill>
                    <a:srgbClr val="242021"/>
                  </a:solidFill>
                  <a:latin typeface="Trebuchet MS" panose="020B0603020202020204" pitchFamily="34" charset="0"/>
                </a:rPr>
                <a:t> = 2cm από τη μεταλλική ράβδο. (</a:t>
              </a:r>
              <a:r>
                <a:rPr lang="el-GR" sz="2000" i="1" dirty="0">
                  <a:solidFill>
                    <a:srgbClr val="242021"/>
                  </a:solidFill>
                  <a:latin typeface="Trebuchet MS" panose="020B0603020202020204" pitchFamily="34" charset="0"/>
                </a:rPr>
                <a:t>g </a:t>
              </a:r>
              <a:r>
                <a:rPr lang="el-GR" sz="2000" dirty="0">
                  <a:solidFill>
                    <a:srgbClr val="242021"/>
                  </a:solidFill>
                  <a:latin typeface="Trebuchet MS" panose="020B0603020202020204" pitchFamily="34" charset="0"/>
                </a:rPr>
                <a:t>= 10m/s</a:t>
              </a:r>
              <a:r>
                <a:rPr lang="el-GR" sz="2000" baseline="30000" dirty="0">
                  <a:solidFill>
                    <a:srgbClr val="242021"/>
                  </a:solidFill>
                  <a:latin typeface="Trebuchet MS" panose="020B0603020202020204" pitchFamily="34" charset="0"/>
                </a:rPr>
                <a:t>2</a:t>
              </a:r>
              <a:r>
                <a:rPr lang="el-GR" sz="2000" dirty="0" smtClean="0">
                  <a:solidFill>
                    <a:srgbClr val="242021"/>
                  </a:solidFill>
                  <a:latin typeface="Trebuchet MS" panose="020B0603020202020204" pitchFamily="34" charset="0"/>
                </a:rPr>
                <a:t>)</a:t>
              </a:r>
            </a:p>
          </p:txBody>
        </p:sp>
        <p:pic>
          <p:nvPicPr>
            <p:cNvPr id="5" name="Εικόνα 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812751" y="3498390"/>
              <a:ext cx="4566498" cy="1626424"/>
            </a:xfrm>
            <a:prstGeom prst="rect">
              <a:avLst/>
            </a:prstGeom>
          </p:spPr>
        </p:pic>
      </p:grpSp>
      <p:sp>
        <p:nvSpPr>
          <p:cNvPr id="7" name="Ορθογώνιο 6"/>
          <p:cNvSpPr/>
          <p:nvPr/>
        </p:nvSpPr>
        <p:spPr>
          <a:xfrm>
            <a:off x="8498002" y="4738280"/>
            <a:ext cx="936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Ι</a:t>
            </a:r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= </a:t>
            </a:r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50Α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8533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1235034" y="358140"/>
            <a:ext cx="9654639" cy="4867762"/>
            <a:chOff x="1235034" y="358140"/>
            <a:chExt cx="9654639" cy="4867762"/>
          </a:xfrm>
        </p:grpSpPr>
        <p:pic>
          <p:nvPicPr>
            <p:cNvPr id="4" name="Εικόνα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25850" y="358140"/>
              <a:ext cx="3724976" cy="2312054"/>
            </a:xfrm>
            <a:prstGeom prst="rect">
              <a:avLst/>
            </a:prstGeom>
          </p:spPr>
        </p:pic>
        <p:sp>
          <p:nvSpPr>
            <p:cNvPr id="5" name="Ορθογώνιο 4"/>
            <p:cNvSpPr/>
            <p:nvPr/>
          </p:nvSpPr>
          <p:spPr>
            <a:xfrm>
              <a:off x="1235034" y="2825245"/>
              <a:ext cx="9654639" cy="2400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b="1" dirty="0" smtClean="0">
                  <a:latin typeface="Trebuchet MS" panose="020B0603020202020204" pitchFamily="34" charset="0"/>
                </a:rPr>
                <a:t>34. </a:t>
              </a:r>
              <a:r>
                <a:rPr lang="el-GR" sz="2000" dirty="0" smtClean="0">
                  <a:latin typeface="Trebuchet MS" panose="020B0603020202020204" pitchFamily="34" charset="0"/>
                </a:rPr>
                <a:t>Μία </a:t>
              </a:r>
              <a:r>
                <a:rPr lang="el-GR" sz="2000" dirty="0">
                  <a:latin typeface="Trebuchet MS" panose="020B0603020202020204" pitchFamily="34" charset="0"/>
                </a:rPr>
                <a:t>μεταλλική ράβδος μήκους </a:t>
              </a:r>
              <a:r>
                <a:rPr lang="el-GR" sz="2000" i="1" dirty="0" smtClean="0">
                  <a:latin typeface="Trebuchet MS" panose="020B0603020202020204" pitchFamily="34" charset="0"/>
                </a:rPr>
                <a:t>ℓ</a:t>
              </a:r>
              <a:r>
                <a:rPr lang="en-US" sz="2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= </a:t>
              </a:r>
              <a:r>
                <a:rPr lang="el-GR" sz="2000" dirty="0">
                  <a:latin typeface="Trebuchet MS" panose="020B0603020202020204" pitchFamily="34" charset="0"/>
                </a:rPr>
                <a:t>1m κρέμεται οριζόντια </a:t>
              </a:r>
              <a:r>
                <a:rPr lang="el-GR" sz="2000" dirty="0" smtClean="0">
                  <a:latin typeface="Trebuchet MS" panose="020B0603020202020204" pitchFamily="34" charset="0"/>
                </a:rPr>
                <a:t>από ένα </a:t>
              </a:r>
              <a:r>
                <a:rPr lang="el-GR" sz="2000" dirty="0">
                  <a:latin typeface="Trebuchet MS" panose="020B0603020202020204" pitchFamily="34" charset="0"/>
                </a:rPr>
                <a:t>δυναμόμετρο με μονωτικά νήματα μέσα σε οριζόντιο </a:t>
              </a:r>
              <a:r>
                <a:rPr lang="el-GR" sz="2000" dirty="0" smtClean="0">
                  <a:latin typeface="Trebuchet MS" panose="020B0603020202020204" pitchFamily="34" charset="0"/>
                </a:rPr>
                <a:t>μαγνητικό </a:t>
              </a:r>
              <a:r>
                <a:rPr lang="el-GR" sz="2000" dirty="0">
                  <a:latin typeface="Trebuchet MS" panose="020B0603020202020204" pitchFamily="34" charset="0"/>
                </a:rPr>
                <a:t>πεδίο. Όταν η ράβδος δε διαρρέεται από ρεύμα το </a:t>
              </a:r>
              <a:r>
                <a:rPr lang="el-GR" sz="2000" dirty="0" smtClean="0">
                  <a:latin typeface="Trebuchet MS" panose="020B0603020202020204" pitchFamily="34" charset="0"/>
                </a:rPr>
                <a:t>δυναμόμετρο </a:t>
              </a:r>
              <a:r>
                <a:rPr lang="el-GR" sz="2000" dirty="0">
                  <a:latin typeface="Trebuchet MS" panose="020B0603020202020204" pitchFamily="34" charset="0"/>
                </a:rPr>
                <a:t>δείχνει ένδειξη </a:t>
              </a:r>
              <a:r>
                <a:rPr lang="el-GR" sz="2000" i="1" dirty="0">
                  <a:latin typeface="Trebuchet MS" panose="020B0603020202020204" pitchFamily="34" charset="0"/>
                </a:rPr>
                <a:t>F</a:t>
              </a:r>
              <a:r>
                <a:rPr lang="el-GR" sz="2000" baseline="-25000" dirty="0">
                  <a:latin typeface="Trebuchet MS" panose="020B0603020202020204" pitchFamily="34" charset="0"/>
                </a:rPr>
                <a:t>1</a:t>
              </a:r>
              <a:r>
                <a:rPr lang="el-GR" sz="2000" dirty="0">
                  <a:latin typeface="Trebuchet MS" panose="020B0603020202020204" pitchFamily="34" charset="0"/>
                </a:rPr>
                <a:t> = 0,4Ν. Όταν η ράβδος διαρρέεται </a:t>
              </a:r>
              <a:r>
                <a:rPr lang="el-GR" sz="2000" dirty="0" smtClean="0">
                  <a:latin typeface="Trebuchet MS" panose="020B0603020202020204" pitchFamily="34" charset="0"/>
                </a:rPr>
                <a:t>από ρεύμα </a:t>
              </a:r>
              <a:r>
                <a:rPr lang="el-GR" sz="2000" dirty="0">
                  <a:latin typeface="Trebuchet MS" panose="020B0603020202020204" pitchFamily="34" charset="0"/>
                </a:rPr>
                <a:t>έντασης </a:t>
              </a:r>
              <a:r>
                <a:rPr lang="el-GR" sz="2000" i="1" dirty="0">
                  <a:latin typeface="Trebuchet MS" panose="020B0603020202020204" pitchFamily="34" charset="0"/>
                </a:rPr>
                <a:t>Ι</a:t>
              </a:r>
              <a:r>
                <a:rPr lang="el-GR" sz="2000" dirty="0">
                  <a:latin typeface="Trebuchet MS" panose="020B0603020202020204" pitchFamily="34" charset="0"/>
                </a:rPr>
                <a:t> = 10Α δείχνει ένδειξη </a:t>
              </a:r>
              <a:r>
                <a:rPr lang="el-GR" sz="2000" i="1" dirty="0">
                  <a:latin typeface="Trebuchet MS" panose="020B0603020202020204" pitchFamily="34" charset="0"/>
                </a:rPr>
                <a:t>F</a:t>
              </a:r>
              <a:r>
                <a:rPr lang="el-GR" sz="2000" baseline="-25000" dirty="0">
                  <a:latin typeface="Trebuchet MS" panose="020B0603020202020204" pitchFamily="34" charset="0"/>
                </a:rPr>
                <a:t>2</a:t>
              </a:r>
              <a:r>
                <a:rPr lang="el-GR" sz="2000" dirty="0">
                  <a:latin typeface="Trebuchet MS" panose="020B0603020202020204" pitchFamily="34" charset="0"/>
                </a:rPr>
                <a:t> = 0,6N. Να </a:t>
              </a:r>
              <a:r>
                <a:rPr lang="el-GR" sz="2000" dirty="0" smtClean="0">
                  <a:latin typeface="Trebuchet MS" panose="020B0603020202020204" pitchFamily="34" charset="0"/>
                </a:rPr>
                <a:t>υπολογιστούν</a:t>
              </a:r>
              <a:r>
                <a:rPr lang="en-US" sz="2000" dirty="0" smtClean="0">
                  <a:latin typeface="Trebuchet MS" panose="020B0603020202020204" pitchFamily="34" charset="0"/>
                </a:rPr>
                <a:t>:</a:t>
              </a:r>
              <a:endParaRPr lang="el-GR" sz="2000" dirty="0">
                <a:latin typeface="Trebuchet MS" panose="020B0603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l-GR" sz="2000" b="1" dirty="0">
                  <a:latin typeface="Trebuchet MS" panose="020B0603020202020204" pitchFamily="34" charset="0"/>
                </a:rPr>
                <a:t>α) </a:t>
              </a:r>
              <a:r>
                <a:rPr lang="el-GR" sz="2000" dirty="0" smtClean="0">
                  <a:latin typeface="Trebuchet MS" panose="020B0603020202020204" pitchFamily="34" charset="0"/>
                </a:rPr>
                <a:t>το </a:t>
              </a:r>
              <a:r>
                <a:rPr lang="el-GR" sz="2000" dirty="0">
                  <a:latin typeface="Trebuchet MS" panose="020B0603020202020204" pitchFamily="34" charset="0"/>
                </a:rPr>
                <a:t>βάρος της ράβδου, </a:t>
              </a:r>
              <a:r>
                <a:rPr lang="el-GR" sz="2000" b="1" dirty="0" smtClean="0">
                  <a:latin typeface="Trebuchet MS" panose="020B0603020202020204" pitchFamily="34" charset="0"/>
                </a:rPr>
                <a:t>β</a:t>
              </a:r>
              <a:r>
                <a:rPr lang="el-GR" sz="2000" b="1" dirty="0">
                  <a:latin typeface="Trebuchet MS" panose="020B0603020202020204" pitchFamily="34" charset="0"/>
                </a:rPr>
                <a:t>) </a:t>
              </a:r>
              <a:r>
                <a:rPr lang="el-GR" sz="2000" dirty="0" smtClean="0">
                  <a:latin typeface="Trebuchet MS" panose="020B0603020202020204" pitchFamily="34" charset="0"/>
                </a:rPr>
                <a:t>η </a:t>
              </a:r>
              <a:r>
                <a:rPr lang="el-GR" sz="2000" dirty="0">
                  <a:latin typeface="Trebuchet MS" panose="020B0603020202020204" pitchFamily="34" charset="0"/>
                </a:rPr>
                <a:t>δύναμη </a:t>
              </a:r>
              <a:r>
                <a:rPr lang="el-GR" sz="2000" dirty="0" err="1">
                  <a:latin typeface="Trebuchet MS" panose="020B0603020202020204" pitchFamily="34" charset="0"/>
                </a:rPr>
                <a:t>Laplace</a:t>
              </a:r>
              <a:r>
                <a:rPr lang="el-GR" sz="2000" dirty="0">
                  <a:latin typeface="Trebuchet MS" panose="020B0603020202020204" pitchFamily="34" charset="0"/>
                </a:rPr>
                <a:t>, </a:t>
              </a:r>
              <a:r>
                <a:rPr lang="el-GR" sz="2000" b="1" dirty="0" smtClean="0">
                  <a:latin typeface="Trebuchet MS" panose="020B0603020202020204" pitchFamily="34" charset="0"/>
                </a:rPr>
                <a:t>γ</a:t>
              </a:r>
              <a:r>
                <a:rPr lang="el-GR" sz="2000" b="1" dirty="0">
                  <a:latin typeface="Trebuchet MS" panose="020B0603020202020204" pitchFamily="34" charset="0"/>
                </a:rPr>
                <a:t>) </a:t>
              </a:r>
              <a:r>
                <a:rPr lang="el-GR" sz="2000" dirty="0" smtClean="0">
                  <a:latin typeface="Trebuchet MS" panose="020B0603020202020204" pitchFamily="34" charset="0"/>
                </a:rPr>
                <a:t>η </a:t>
              </a:r>
              <a:r>
                <a:rPr lang="el-GR" sz="2000" dirty="0">
                  <a:latin typeface="Trebuchet MS" panose="020B0603020202020204" pitchFamily="34" charset="0"/>
                </a:rPr>
                <a:t>ένταση του </a:t>
              </a:r>
              <a:r>
                <a:rPr lang="el-GR" sz="2000" dirty="0" smtClean="0">
                  <a:latin typeface="Trebuchet MS" panose="020B0603020202020204" pitchFamily="34" charset="0"/>
                </a:rPr>
                <a:t>μαγνητικού </a:t>
              </a:r>
              <a:r>
                <a:rPr lang="el-GR" sz="2000" dirty="0">
                  <a:latin typeface="Trebuchet MS" panose="020B0603020202020204" pitchFamily="34" charset="0"/>
                </a:rPr>
                <a:t>πεδίου.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25979" y="5391016"/>
            <a:ext cx="4536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α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)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 0,4Ν      β)  0,2Ν       γ)  2.10</a:t>
            </a:r>
            <a:r>
              <a:rPr lang="el-GR" sz="20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-2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Τ 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41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59" y="1038155"/>
            <a:ext cx="1148694" cy="1094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13432" y="393192"/>
            <a:ext cx="75620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Μπορούμε εύκολα να δούμε την εμφάνιση δύναμης </a:t>
            </a:r>
            <a:r>
              <a:rPr lang="en-US" sz="2000" b="1" dirty="0" smtClean="0">
                <a:latin typeface="Comic Sans MS" panose="030F0702030302020204" pitchFamily="66" charset="0"/>
              </a:rPr>
              <a:t>Laplace </a:t>
            </a:r>
            <a:r>
              <a:rPr lang="el-GR" sz="2000" b="1" dirty="0" smtClean="0">
                <a:latin typeface="Comic Sans MS" panose="030F0702030302020204" pitchFamily="66" charset="0"/>
              </a:rPr>
              <a:t>με την τοποθέτηση αγωγού που διαρρέεται από ηλεκτρικό ρεύμα, κάθετα στις δυναμικές γραμμές ομογενούς μαγνητικού πεδίου. 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pic>
        <p:nvPicPr>
          <p:cNvPr id="11" name="Εικόνα 10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976" y="2011359"/>
            <a:ext cx="5843016" cy="3612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4927560" y="5682489"/>
            <a:ext cx="2461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latin typeface="Comic Sans MS" panose="030F0702030302020204" pitchFamily="66" charset="0"/>
              </a:rPr>
              <a:t>Αριστερό κλικ στην εικόνα</a:t>
            </a:r>
            <a:endParaRPr lang="el-GR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7648" y="2532888"/>
            <a:ext cx="2752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 smtClean="0">
                <a:latin typeface="Comic Sans MS" panose="030F0702030302020204" pitchFamily="66" charset="0"/>
              </a:rPr>
              <a:t>Πείραμα από τον Σεραφείμ </a:t>
            </a:r>
            <a:r>
              <a:rPr lang="el-GR" sz="1200" b="1" dirty="0" err="1" smtClean="0">
                <a:latin typeface="Comic Sans MS" panose="030F0702030302020204" pitchFamily="66" charset="0"/>
              </a:rPr>
              <a:t>Μπίτσιο</a:t>
            </a:r>
            <a:endParaRPr lang="el-GR" sz="1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01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Ομάδα 6"/>
          <p:cNvGrpSpPr/>
          <p:nvPr/>
        </p:nvGrpSpPr>
        <p:grpSpPr>
          <a:xfrm>
            <a:off x="973775" y="691554"/>
            <a:ext cx="10498238" cy="3310431"/>
            <a:chOff x="985650" y="1985965"/>
            <a:chExt cx="10498238" cy="3310431"/>
          </a:xfrm>
        </p:grpSpPr>
        <p:sp>
          <p:nvSpPr>
            <p:cNvPr id="5" name="Ορθογώνιο 4"/>
            <p:cNvSpPr/>
            <p:nvPr/>
          </p:nvSpPr>
          <p:spPr>
            <a:xfrm>
              <a:off x="985650" y="2092842"/>
              <a:ext cx="7137072" cy="2400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b="1" dirty="0" smtClean="0">
                  <a:latin typeface="Trebuchet MS" panose="020B0603020202020204" pitchFamily="34" charset="0"/>
                </a:rPr>
                <a:t>39.  </a:t>
              </a:r>
              <a:r>
                <a:rPr lang="el-GR" sz="2000" dirty="0" smtClean="0">
                  <a:latin typeface="Trebuchet MS" panose="020B0603020202020204" pitchFamily="34" charset="0"/>
                </a:rPr>
                <a:t>Δύο </a:t>
              </a:r>
              <a:r>
                <a:rPr lang="el-GR" sz="2000" dirty="0">
                  <a:latin typeface="Trebuchet MS" panose="020B0603020202020204" pitchFamily="34" charset="0"/>
                </a:rPr>
                <a:t>παράλληλοι αγωγοί μεγάλου μήκους βρίσκονται </a:t>
              </a:r>
              <a:r>
                <a:rPr lang="el-GR" sz="2000" dirty="0" smtClean="0">
                  <a:latin typeface="Trebuchet MS" panose="020B0603020202020204" pitchFamily="34" charset="0"/>
                </a:rPr>
                <a:t>σε</a:t>
              </a:r>
              <a:r>
                <a:rPr lang="en-US" sz="2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απόσταση </a:t>
              </a:r>
              <a:r>
                <a:rPr lang="el-GR" sz="2000" dirty="0">
                  <a:latin typeface="Trebuchet MS" panose="020B0603020202020204" pitchFamily="34" charset="0"/>
                </a:rPr>
                <a:t>μεταξύ τους </a:t>
              </a:r>
              <a:r>
                <a:rPr lang="el-GR" sz="2000" i="1" dirty="0">
                  <a:latin typeface="Trebuchet MS" panose="020B0603020202020204" pitchFamily="34" charset="0"/>
                </a:rPr>
                <a:t>r</a:t>
              </a:r>
              <a:r>
                <a:rPr lang="el-GR" sz="2000" dirty="0">
                  <a:latin typeface="Trebuchet MS" panose="020B0603020202020204" pitchFamily="34" charset="0"/>
                </a:rPr>
                <a:t> = 12cm και διαρρέονται από ομόρροπα </a:t>
              </a:r>
              <a:r>
                <a:rPr lang="el-GR" sz="2000" dirty="0" smtClean="0">
                  <a:latin typeface="Trebuchet MS" panose="020B0603020202020204" pitchFamily="34" charset="0"/>
                </a:rPr>
                <a:t>ρεύματα</a:t>
              </a:r>
              <a:r>
                <a:rPr lang="en-US" sz="2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i="1" dirty="0" smtClean="0">
                  <a:latin typeface="Trebuchet MS" panose="020B0603020202020204" pitchFamily="34" charset="0"/>
                </a:rPr>
                <a:t>I</a:t>
              </a:r>
              <a:r>
                <a:rPr lang="el-GR" sz="2000" baseline="-25000" dirty="0" smtClean="0">
                  <a:latin typeface="Trebuchet MS" panose="020B0603020202020204" pitchFamily="34" charset="0"/>
                </a:rPr>
                <a:t>1</a:t>
              </a:r>
              <a:r>
                <a:rPr lang="el-GR" sz="2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>
                  <a:latin typeface="Trebuchet MS" panose="020B0603020202020204" pitchFamily="34" charset="0"/>
                </a:rPr>
                <a:t>και </a:t>
              </a:r>
              <a:r>
                <a:rPr lang="el-GR" sz="2000" i="1" dirty="0" smtClean="0">
                  <a:latin typeface="Trebuchet MS" panose="020B0603020202020204" pitchFamily="34" charset="0"/>
                </a:rPr>
                <a:t>Ι</a:t>
              </a:r>
              <a:r>
                <a:rPr lang="el-GR" sz="2000" baseline="-25000" dirty="0" smtClean="0">
                  <a:latin typeface="Trebuchet MS" panose="020B0603020202020204" pitchFamily="34" charset="0"/>
                </a:rPr>
                <a:t>2</a:t>
              </a:r>
              <a:r>
                <a:rPr lang="en-US" sz="2000" baseline="-25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=</a:t>
              </a:r>
              <a:r>
                <a:rPr lang="en-US" sz="2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5Ι</a:t>
              </a:r>
              <a:r>
                <a:rPr lang="el-GR" sz="2000" baseline="-25000" dirty="0" smtClean="0">
                  <a:latin typeface="Trebuchet MS" panose="020B0603020202020204" pitchFamily="34" charset="0"/>
                </a:rPr>
                <a:t>1</a:t>
              </a:r>
              <a:r>
                <a:rPr lang="el-GR" sz="2000" dirty="0" smtClean="0">
                  <a:latin typeface="Trebuchet MS" panose="020B0603020202020204" pitchFamily="34" charset="0"/>
                </a:rPr>
                <a:t>, αντίστοιχα</a:t>
              </a:r>
              <a:r>
                <a:rPr lang="el-GR" sz="2000" dirty="0">
                  <a:latin typeface="Trebuchet MS" panose="020B0603020202020204" pitchFamily="34" charset="0"/>
                </a:rPr>
                <a:t>. Να υπολογιστεί σε ποιο σημείο πρέπει </a:t>
              </a:r>
              <a:r>
                <a:rPr lang="el-GR" sz="2000" dirty="0" smtClean="0">
                  <a:latin typeface="Trebuchet MS" panose="020B0603020202020204" pitchFamily="34" charset="0"/>
                </a:rPr>
                <a:t>να</a:t>
              </a:r>
              <a:r>
                <a:rPr lang="en-US" sz="2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τοποθετηθεί </a:t>
              </a:r>
              <a:r>
                <a:rPr lang="el-GR" sz="2000" dirty="0">
                  <a:latin typeface="Trebuchet MS" panose="020B0603020202020204" pitchFamily="34" charset="0"/>
                </a:rPr>
                <a:t>ένας τρίτος ρευματοφόρος αγωγός, ώστε να </a:t>
              </a:r>
              <a:r>
                <a:rPr lang="el-GR" sz="2000" dirty="0" smtClean="0">
                  <a:latin typeface="Trebuchet MS" panose="020B0603020202020204" pitchFamily="34" charset="0"/>
                </a:rPr>
                <a:t>ισορροπεί</a:t>
              </a:r>
              <a:r>
                <a:rPr lang="el-GR" sz="2000" dirty="0">
                  <a:latin typeface="Trebuchet MS" panose="020B0603020202020204" pitchFamily="34" charset="0"/>
                </a:rPr>
                <a:t>.</a:t>
              </a:r>
            </a:p>
          </p:txBody>
        </p:sp>
        <p:pic>
          <p:nvPicPr>
            <p:cNvPr id="6" name="Εικόνα 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22722" y="1985965"/>
              <a:ext cx="3361166" cy="3310431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6338785" y="2804642"/>
            <a:ext cx="1448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x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= 2cm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79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1544" y="2195894"/>
            <a:ext cx="63609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Ερωτήσεις </a:t>
            </a:r>
            <a:r>
              <a:rPr lang="el-GR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εκτός του βιβλίου</a:t>
            </a:r>
            <a:endParaRPr lang="el-GR" sz="36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99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82355" y="390004"/>
            <a:ext cx="9217313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 smtClean="0">
                <a:latin typeface="Trebuchet MS" panose="020B0603020202020204" pitchFamily="34" charset="0"/>
              </a:rPr>
              <a:t>1. </a:t>
            </a:r>
            <a:r>
              <a:rPr lang="el-GR" altLang="el-GR" sz="2000" dirty="0" smtClean="0">
                <a:latin typeface="Trebuchet MS" panose="020B0603020202020204" pitchFamily="34" charset="0"/>
              </a:rPr>
              <a:t>Να </a:t>
            </a:r>
            <a:r>
              <a:rPr lang="el-GR" altLang="el-GR" sz="2000" dirty="0">
                <a:latin typeface="Trebuchet MS" panose="020B0603020202020204" pitchFamily="34" charset="0"/>
              </a:rPr>
              <a:t>συμπληρώσετε τα κενά με τις κατάλληλες λέξεις, στις παρακάτω προτάσεις</a:t>
            </a:r>
            <a:r>
              <a:rPr lang="en-US" altLang="el-GR" sz="2000" dirty="0">
                <a:latin typeface="Trebuchet MS" panose="020B0603020202020204" pitchFamily="34" charset="0"/>
              </a:rPr>
              <a:t>:</a:t>
            </a:r>
            <a:r>
              <a:rPr lang="el-GR" altLang="el-GR" sz="2000" dirty="0">
                <a:latin typeface="Trebuchet MS" panose="020B0603020202020204" pitchFamily="34" charset="0"/>
              </a:rPr>
              <a:t> (Σε κάθε κενό αντιστοιχεί μία λέξη</a:t>
            </a:r>
            <a:r>
              <a:rPr lang="el-GR" altLang="el-GR" sz="2000" dirty="0" smtClean="0">
                <a:latin typeface="Trebuchet MS" panose="020B0603020202020204" pitchFamily="34" charset="0"/>
              </a:rPr>
              <a:t>)</a:t>
            </a:r>
            <a:endParaRPr lang="en-US" altLang="el-GR" sz="2000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altLang="el-GR" sz="2000" dirty="0">
                <a:latin typeface="Trebuchet MS" panose="020B0603020202020204" pitchFamily="34" charset="0"/>
              </a:rPr>
              <a:t>α. «Ευθύγραμμος αγωγός μήκους </a:t>
            </a:r>
            <a:r>
              <a:rPr lang="el-GR" altLang="el-GR" sz="2000" i="1" dirty="0">
                <a:latin typeface="Trebuchet MS" panose="020B0603020202020204" pitchFamily="34" charset="0"/>
              </a:rPr>
              <a:t>ℓ</a:t>
            </a:r>
            <a:r>
              <a:rPr lang="el-GR" altLang="el-GR" sz="2000" dirty="0">
                <a:latin typeface="Trebuchet MS" panose="020B0603020202020204" pitchFamily="34" charset="0"/>
              </a:rPr>
              <a:t> διαρρέεται από ρεύμα έντασης </a:t>
            </a:r>
            <a:r>
              <a:rPr lang="el-GR" altLang="el-GR" sz="2000" i="1" dirty="0">
                <a:latin typeface="Trebuchet MS" panose="020B0603020202020204" pitchFamily="34" charset="0"/>
              </a:rPr>
              <a:t>I</a:t>
            </a:r>
            <a:r>
              <a:rPr lang="el-GR" altLang="el-GR" sz="2000" dirty="0">
                <a:latin typeface="Trebuchet MS" panose="020B0603020202020204" pitchFamily="34" charset="0"/>
              </a:rPr>
              <a:t> και βρίσκεται σε ομογενές μαγνητικό πεδίο έντασης </a:t>
            </a:r>
            <a:r>
              <a:rPr lang="el-GR" altLang="el-GR" sz="2000" i="1" dirty="0">
                <a:latin typeface="Trebuchet MS" panose="020B0603020202020204" pitchFamily="34" charset="0"/>
              </a:rPr>
              <a:t>Β</a:t>
            </a:r>
            <a:r>
              <a:rPr lang="el-GR" altLang="el-GR" sz="2000" dirty="0">
                <a:latin typeface="Trebuchet MS" panose="020B0603020202020204" pitchFamily="34" charset="0"/>
              </a:rPr>
              <a:t>. Η δύναμη </a:t>
            </a:r>
            <a:r>
              <a:rPr lang="el-GR" altLang="el-GR" sz="2000" dirty="0" err="1">
                <a:latin typeface="Trebuchet MS" panose="020B0603020202020204" pitchFamily="34" charset="0"/>
              </a:rPr>
              <a:t>Laplace</a:t>
            </a:r>
            <a:r>
              <a:rPr lang="el-GR" altLang="el-GR" sz="2000" dirty="0">
                <a:latin typeface="Trebuchet MS" panose="020B0603020202020204" pitchFamily="34" charset="0"/>
              </a:rPr>
              <a:t> που ασκείται στον αγωγό έχει σημείο εφαρμογής το </a:t>
            </a:r>
            <a:r>
              <a:rPr lang="el-GR" altLang="el-GR" sz="2000" dirty="0" smtClean="0">
                <a:latin typeface="Trebuchet MS" panose="020B0603020202020204" pitchFamily="34" charset="0"/>
              </a:rPr>
              <a:t>………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…</a:t>
            </a:r>
            <a:r>
              <a:rPr lang="el-GR" altLang="el-GR" sz="2000" dirty="0" smtClean="0">
                <a:latin typeface="Trebuchet MS" panose="020B0603020202020204" pitchFamily="34" charset="0"/>
              </a:rPr>
              <a:t> </a:t>
            </a:r>
            <a:r>
              <a:rPr lang="el-GR" altLang="el-GR" sz="2000" dirty="0">
                <a:latin typeface="Trebuchet MS" panose="020B0603020202020204" pitchFamily="34" charset="0"/>
              </a:rPr>
              <a:t>του αγωγού, ……………….. κάθετη στο επίπεδο που ορίζεται από τον αγωγό και την ένταση </a:t>
            </a:r>
            <a:r>
              <a:rPr lang="el-GR" altLang="el-GR" sz="2000" i="1" dirty="0">
                <a:latin typeface="Trebuchet MS" panose="020B0603020202020204" pitchFamily="34" charset="0"/>
              </a:rPr>
              <a:t>Β</a:t>
            </a:r>
            <a:r>
              <a:rPr lang="el-GR" altLang="el-GR" sz="2000" dirty="0">
                <a:latin typeface="Trebuchet MS" panose="020B0603020202020204" pitchFamily="34" charset="0"/>
              </a:rPr>
              <a:t> του πεδίου και φορά που καθορίζεται από τον κανόνα των ………….  …..……………( 2 λέξεις ) του δεξιού χεριού. </a:t>
            </a:r>
          </a:p>
          <a:p>
            <a:pPr algn="just">
              <a:lnSpc>
                <a:spcPct val="150000"/>
              </a:lnSpc>
            </a:pPr>
            <a:r>
              <a:rPr lang="el-GR" altLang="el-GR" sz="2000" dirty="0">
                <a:latin typeface="Trebuchet MS" panose="020B0603020202020204" pitchFamily="34" charset="0"/>
              </a:rPr>
              <a:t>Ο αντίχειρας έχει την κατεύθυνση του .……………., ο δείκτης την κατεύθυνση της ………………. του μαγνητικού πεδίου, οπότε ο μέσος δείχνει την κατεύθυνση της </a:t>
            </a:r>
            <a:r>
              <a:rPr lang="el-GR" altLang="el-GR" sz="2000" dirty="0" smtClean="0">
                <a:latin typeface="Trebuchet MS" panose="020B0603020202020204" pitchFamily="34" charset="0"/>
              </a:rPr>
              <a:t>……………… 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Laplace</a:t>
            </a:r>
            <a:r>
              <a:rPr lang="el-GR" altLang="el-GR" sz="2000" dirty="0" smtClean="0">
                <a:latin typeface="Trebuchet MS" panose="020B0603020202020204" pitchFamily="34" charset="0"/>
              </a:rPr>
              <a:t>. »</a:t>
            </a:r>
            <a:endParaRPr lang="el-GR" altLang="el-GR" sz="2000" dirty="0">
              <a:latin typeface="Trebuchet MS" panose="020B0603020202020204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026400" y="2300289"/>
            <a:ext cx="863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μέσο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482355" y="2710946"/>
            <a:ext cx="14398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διεύθυνση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855154" y="4133790"/>
            <a:ext cx="15113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ρεύματος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576470" y="4533900"/>
            <a:ext cx="12581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έντασης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482355" y="4988589"/>
            <a:ext cx="120165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δύναμης</a:t>
            </a:r>
          </a:p>
        </p:txBody>
      </p:sp>
      <p:grpSp>
        <p:nvGrpSpPr>
          <p:cNvPr id="12" name="Ομάδα 11"/>
          <p:cNvGrpSpPr/>
          <p:nvPr/>
        </p:nvGrpSpPr>
        <p:grpSpPr>
          <a:xfrm>
            <a:off x="1576469" y="3157508"/>
            <a:ext cx="9055775" cy="921703"/>
            <a:chOff x="1576469" y="3157508"/>
            <a:chExt cx="9055775" cy="921703"/>
          </a:xfrm>
        </p:grpSpPr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1576469" y="3679101"/>
              <a:ext cx="143986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l-GR" altLang="el-GR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anose="020B0603020202020204" pitchFamily="34" charset="0"/>
                </a:rPr>
                <a:t>δακτύλων</a:t>
              </a:r>
              <a:endPara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endParaRPr>
            </a:p>
          </p:txBody>
        </p:sp>
        <p:sp>
          <p:nvSpPr>
            <p:cNvPr id="11" name="Ορθογώνιο 10"/>
            <p:cNvSpPr/>
            <p:nvPr/>
          </p:nvSpPr>
          <p:spPr>
            <a:xfrm>
              <a:off x="9687755" y="3157508"/>
              <a:ext cx="94448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l-GR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anose="020B0603020202020204" pitchFamily="34" charset="0"/>
                </a:rPr>
                <a:t>τριών </a:t>
              </a:r>
              <a:endParaRPr lang="el-GR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0815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594360"/>
            <a:ext cx="9098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β.  </a:t>
            </a:r>
            <a:r>
              <a:rPr lang="el-GR" sz="2000" dirty="0" smtClean="0">
                <a:latin typeface="Trebuchet MS" panose="020B0603020202020204" pitchFamily="34" charset="0"/>
              </a:rPr>
              <a:t>«1 ………… είναι η ένταση του ομογενούς μαγνητικού πεδίου, το οποίο ασκεί ……………… 1Ν σε ευθύγραμμο αγωγό που έχει μήκος 1</a:t>
            </a:r>
            <a:r>
              <a:rPr lang="en-US" sz="2000" dirty="0" smtClean="0">
                <a:latin typeface="Trebuchet MS" panose="020B0603020202020204" pitchFamily="34" charset="0"/>
              </a:rPr>
              <a:t>m</a:t>
            </a:r>
            <a:r>
              <a:rPr lang="el-GR" sz="2000" dirty="0" smtClean="0">
                <a:latin typeface="Trebuchet MS" panose="020B0603020202020204" pitchFamily="34" charset="0"/>
              </a:rPr>
              <a:t>, όταν διαρρέεται από ρεύμα έντασης ……… και βρίσκεται μέσα στο πεδίο τέμνοντας ……………… τις δυναμικές γραμμές του».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 </a:t>
            </a:r>
            <a:endParaRPr lang="el-GR" sz="2000" b="1" dirty="0">
              <a:latin typeface="Trebuchet MS" panose="020B0603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439988" y="646227"/>
            <a:ext cx="9366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Tesla</a:t>
            </a:r>
            <a:endParaRPr lang="el-GR" alt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357121" y="1098203"/>
            <a:ext cx="11023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δύναμη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160329" y="1563856"/>
            <a:ext cx="5851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1 Α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599567" y="1968706"/>
            <a:ext cx="10956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κάθετα</a:t>
            </a:r>
          </a:p>
        </p:txBody>
      </p:sp>
    </p:spTree>
    <p:extLst>
      <p:ext uri="{BB962C8B-B14F-4D97-AF65-F5344CB8AC3E}">
        <p14:creationId xmlns:p14="http://schemas.microsoft.com/office/powerpoint/2010/main" val="122199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135380" y="443359"/>
            <a:ext cx="99212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2.  </a:t>
            </a:r>
            <a:r>
              <a:rPr lang="el-GR" sz="2000" dirty="0">
                <a:latin typeface="Trebuchet MS" panose="020B0603020202020204" pitchFamily="34" charset="0"/>
              </a:rPr>
              <a:t>Ευθύγραμμος ρευματοφόρος αγωγός βρίσκεται σε ομογενές μαγνητικό πεδίο, τοποθετημένος κάθετα στις δυναμικές γραμμές του πεδίου. Η δύναμη </a:t>
            </a:r>
            <a:r>
              <a:rPr lang="el-GR" sz="2000" dirty="0" err="1">
                <a:latin typeface="Trebuchet MS" panose="020B0603020202020204" pitchFamily="34" charset="0"/>
              </a:rPr>
              <a:t>Laplace</a:t>
            </a:r>
            <a:r>
              <a:rPr lang="el-GR" sz="2000" dirty="0">
                <a:latin typeface="Trebuchet MS" panose="020B0603020202020204" pitchFamily="34" charset="0"/>
              </a:rPr>
              <a:t> που ασκείται στον αγωγό,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Α.    </a:t>
            </a:r>
            <a:r>
              <a:rPr lang="el-GR" sz="2000" dirty="0">
                <a:latin typeface="Trebuchet MS" panose="020B0603020202020204" pitchFamily="34" charset="0"/>
              </a:rPr>
              <a:t>έχει την κατεύθυνση των δυναμικών γραμμών του πεδίου.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Β.    </a:t>
            </a:r>
            <a:r>
              <a:rPr lang="el-GR" sz="2000" dirty="0">
                <a:latin typeface="Trebuchet MS" panose="020B0603020202020204" pitchFamily="34" charset="0"/>
              </a:rPr>
              <a:t>έχει τη διεύθυνση του αγωγού.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Γ.    </a:t>
            </a:r>
            <a:r>
              <a:rPr lang="el-GR" sz="2000" dirty="0">
                <a:latin typeface="Trebuchet MS" panose="020B0603020202020204" pitchFamily="34" charset="0"/>
              </a:rPr>
              <a:t>σχηματίζει οξεία γωνία με την κατεύθυνση των δυναμικών γραμμών του πεδίου.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Δ.  </a:t>
            </a:r>
            <a:r>
              <a:rPr lang="el-GR" sz="2000" dirty="0">
                <a:latin typeface="Trebuchet MS" panose="020B0603020202020204" pitchFamily="34" charset="0"/>
              </a:rPr>
              <a:t>είναι κάθετη στη διεύθυνση του αγωγού και στη διεύθυνση των δυναμικών γραμμών του πεδίου.</a:t>
            </a:r>
          </a:p>
        </p:txBody>
      </p:sp>
      <p:sp>
        <p:nvSpPr>
          <p:cNvPr id="5" name="Οβάλ 4"/>
          <p:cNvSpPr/>
          <p:nvPr/>
        </p:nvSpPr>
        <p:spPr>
          <a:xfrm>
            <a:off x="1014549" y="3257715"/>
            <a:ext cx="534389" cy="4987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056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386840" y="551379"/>
            <a:ext cx="1019556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3.   </a:t>
            </a:r>
            <a:r>
              <a:rPr lang="el-GR" sz="2000" dirty="0">
                <a:latin typeface="Trebuchet MS" panose="020B0603020202020204" pitchFamily="34" charset="0"/>
              </a:rPr>
              <a:t>Δεν ασκείται δύναμη </a:t>
            </a:r>
            <a:r>
              <a:rPr lang="el-GR" sz="2000" dirty="0" err="1">
                <a:latin typeface="Trebuchet MS" panose="020B0603020202020204" pitchFamily="34" charset="0"/>
              </a:rPr>
              <a:t>Laplace</a:t>
            </a:r>
            <a:r>
              <a:rPr lang="el-GR" sz="2000" dirty="0">
                <a:latin typeface="Trebuchet MS" panose="020B0603020202020204" pitchFamily="34" charset="0"/>
              </a:rPr>
              <a:t> σε ευθύγραμμο ρευματοφόρο αγωγό ο οποίος</a:t>
            </a:r>
          </a:p>
          <a:p>
            <a:pPr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Α.    </a:t>
            </a:r>
            <a:r>
              <a:rPr lang="el-GR" sz="2000" dirty="0">
                <a:latin typeface="Trebuchet MS" panose="020B0603020202020204" pitchFamily="34" charset="0"/>
              </a:rPr>
              <a:t>είναι κάθετος στις δυναμικές γραμμές ομογενούς μαγνητικού πεδίου.</a:t>
            </a:r>
          </a:p>
          <a:p>
            <a:pPr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Β.    </a:t>
            </a:r>
            <a:r>
              <a:rPr lang="el-GR" sz="2000" dirty="0">
                <a:latin typeface="Trebuchet MS" panose="020B0603020202020204" pitchFamily="34" charset="0"/>
              </a:rPr>
              <a:t>σχηματίζει οξεία γωνία με τις δυναμικές γραμμές ομογενούς μαγνητικού πεδίου.</a:t>
            </a:r>
          </a:p>
          <a:p>
            <a:pPr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Γ.    </a:t>
            </a:r>
            <a:r>
              <a:rPr lang="el-GR" sz="2000" dirty="0">
                <a:latin typeface="Trebuchet MS" panose="020B0603020202020204" pitchFamily="34" charset="0"/>
              </a:rPr>
              <a:t>διαρρέεται από ρεύμα μικρής έντασης.</a:t>
            </a:r>
          </a:p>
          <a:p>
            <a:pPr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Δ.    </a:t>
            </a:r>
            <a:r>
              <a:rPr lang="el-GR" sz="2000" dirty="0">
                <a:latin typeface="Trebuchet MS" panose="020B0603020202020204" pitchFamily="34" charset="0"/>
              </a:rPr>
              <a:t>είναι παράλληλος προς τις δυναμικές γραμμές ομογενούς μαγνητικού πεδίου</a:t>
            </a:r>
            <a:r>
              <a:rPr lang="el-GR" sz="2000" dirty="0" smtClean="0">
                <a:latin typeface="Trebuchet MS" panose="020B0603020202020204" pitchFamily="34" charset="0"/>
              </a:rPr>
              <a:t>.</a:t>
            </a:r>
          </a:p>
        </p:txBody>
      </p:sp>
      <p:sp>
        <p:nvSpPr>
          <p:cNvPr id="5" name="Οβάλ 4"/>
          <p:cNvSpPr/>
          <p:nvPr/>
        </p:nvSpPr>
        <p:spPr>
          <a:xfrm>
            <a:off x="1273629" y="2453272"/>
            <a:ext cx="534389" cy="4987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11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0" name="Ομάδα 39"/>
          <p:cNvGrpSpPr/>
          <p:nvPr/>
        </p:nvGrpSpPr>
        <p:grpSpPr>
          <a:xfrm>
            <a:off x="1850390" y="586393"/>
            <a:ext cx="7920038" cy="3739070"/>
            <a:chOff x="1850390" y="586393"/>
            <a:chExt cx="7920038" cy="3739070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2316480" y="1727283"/>
              <a:ext cx="3124200" cy="2133600"/>
              <a:chOff x="192" y="672"/>
              <a:chExt cx="1968" cy="1344"/>
            </a:xfrm>
          </p:grpSpPr>
          <p:grpSp>
            <p:nvGrpSpPr>
              <p:cNvPr id="5" name="Group 4"/>
              <p:cNvGrpSpPr>
                <a:grpSpLocks/>
              </p:cNvGrpSpPr>
              <p:nvPr/>
            </p:nvGrpSpPr>
            <p:grpSpPr bwMode="auto">
              <a:xfrm>
                <a:off x="192" y="672"/>
                <a:ext cx="1968" cy="960"/>
                <a:chOff x="192" y="672"/>
                <a:chExt cx="1968" cy="960"/>
              </a:xfrm>
            </p:grpSpPr>
            <p:sp>
              <p:nvSpPr>
                <p:cNvPr id="7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1872" y="1296"/>
                  <a:ext cx="19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l-GR" sz="1800" b="1" i="1">
                      <a:solidFill>
                        <a:schemeClr val="hlink"/>
                      </a:solidFill>
                      <a:latin typeface="Comic Sans MS" panose="030F0702030302020204" pitchFamily="66" charset="0"/>
                    </a:rPr>
                    <a:t>I</a:t>
                  </a:r>
                </a:p>
              </p:txBody>
            </p:sp>
            <p:graphicFrame>
              <p:nvGraphicFramePr>
                <p:cNvPr id="8" name="Object 6"/>
                <p:cNvGraphicFramePr>
                  <a:graphicFrameLocks noChangeAspect="1"/>
                </p:cNvGraphicFramePr>
                <p:nvPr/>
              </p:nvGraphicFramePr>
              <p:xfrm>
                <a:off x="528" y="1248"/>
                <a:ext cx="243" cy="31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239" name="Εξίσωση" r:id="rId3" imgW="171531" imgH="219051" progId="Equation.3">
                        <p:embed/>
                      </p:oleObj>
                    </mc:Choice>
                    <mc:Fallback>
                      <p:oleObj name="Εξίσωση" r:id="rId3" imgW="171531" imgH="219051" progId="Equation.3">
                        <p:embed/>
                        <p:pic>
                          <p:nvPicPr>
                            <p:cNvPr id="34856" name="Object 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28" y="1248"/>
                              <a:ext cx="243" cy="31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9" name="Group 7"/>
                <p:cNvGrpSpPr>
                  <a:grpSpLocks/>
                </p:cNvGrpSpPr>
                <p:nvPr/>
              </p:nvGrpSpPr>
              <p:grpSpPr bwMode="auto">
                <a:xfrm>
                  <a:off x="192" y="672"/>
                  <a:ext cx="1968" cy="960"/>
                  <a:chOff x="192" y="672"/>
                  <a:chExt cx="1968" cy="960"/>
                </a:xfrm>
              </p:grpSpPr>
              <p:sp>
                <p:nvSpPr>
                  <p:cNvPr id="10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480" y="1056"/>
                    <a:ext cx="1344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1" name="Line 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0" y="672"/>
                    <a:ext cx="0" cy="96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2" name="Line 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68" y="672"/>
                    <a:ext cx="0" cy="96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3" name="Line 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04" y="672"/>
                    <a:ext cx="0" cy="96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4" name="Line 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40" y="672"/>
                    <a:ext cx="0" cy="96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5" name="Line 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24" y="672"/>
                    <a:ext cx="0" cy="96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cxnSp>
                <p:nvCxnSpPr>
                  <p:cNvPr id="16" name="AutoShape 14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1752" y="1128"/>
                    <a:ext cx="480" cy="336"/>
                  </a:xfrm>
                  <a:prstGeom prst="curvedConnector3">
                    <a:avLst>
                      <a:gd name="adj1" fmla="val 50000"/>
                    </a:avLst>
                  </a:prstGeom>
                  <a:noFill/>
                  <a:ln w="28575">
                    <a:solidFill>
                      <a:schemeClr val="hlink"/>
                    </a:solidFill>
                    <a:round/>
                    <a:headEnd type="triangle" w="med" len="med"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7" name="AutoShape 15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120" y="1128"/>
                    <a:ext cx="432" cy="288"/>
                  </a:xfrm>
                  <a:prstGeom prst="curvedConnector3">
                    <a:avLst>
                      <a:gd name="adj1" fmla="val 50000"/>
                    </a:avLst>
                  </a:prstGeom>
                  <a:noFill/>
                  <a:ln w="28575">
                    <a:solidFill>
                      <a:schemeClr val="hlink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sp>
            <p:nvSpPr>
              <p:cNvPr id="6" name="Text Box 16"/>
              <p:cNvSpPr txBox="1">
                <a:spLocks noChangeArrowheads="1"/>
              </p:cNvSpPr>
              <p:nvPr/>
            </p:nvSpPr>
            <p:spPr bwMode="auto">
              <a:xfrm>
                <a:off x="960" y="1728"/>
                <a:ext cx="38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b="1" dirty="0">
                    <a:latin typeface="Trebuchet MS" panose="020B0603020202020204" pitchFamily="34" charset="0"/>
                  </a:rPr>
                  <a:t>(</a:t>
                </a:r>
                <a:r>
                  <a:rPr lang="el-GR" altLang="el-GR" b="1" dirty="0">
                    <a:latin typeface="Trebuchet MS" panose="020B0603020202020204" pitchFamily="34" charset="0"/>
                  </a:rPr>
                  <a:t>α)</a:t>
                </a:r>
                <a:endParaRPr lang="en-US" altLang="el-GR" b="1" dirty="0">
                  <a:latin typeface="Trebuchet MS" panose="020B0603020202020204" pitchFamily="34" charset="0"/>
                </a:endParaRPr>
              </a:p>
            </p:txBody>
          </p:sp>
        </p:grpSp>
        <p:sp>
          <p:nvSpPr>
            <p:cNvPr id="18" name="Rectangle 2"/>
            <p:cNvSpPr>
              <a:spLocks noChangeArrowheads="1"/>
            </p:cNvSpPr>
            <p:nvPr/>
          </p:nvSpPr>
          <p:spPr bwMode="auto">
            <a:xfrm>
              <a:off x="1850390" y="586393"/>
              <a:ext cx="792003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-1143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tabLst>
                  <a:tab pos="-1143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tabLst>
                  <a:tab pos="-1143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tabLst>
                  <a:tab pos="-1143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tabLst>
                  <a:tab pos="-1143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-1143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-1143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-1143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-1143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r>
                <a:rPr lang="el-GR" altLang="el-GR" sz="2000" b="1" dirty="0" smtClean="0">
                  <a:latin typeface="Trebuchet MS" panose="020B0603020202020204" pitchFamily="34" charset="0"/>
                </a:rPr>
                <a:t>4</a:t>
              </a:r>
              <a:r>
                <a:rPr lang="en-US" altLang="el-GR" sz="2000" b="1" dirty="0" smtClean="0">
                  <a:latin typeface="Trebuchet MS" panose="020B0603020202020204" pitchFamily="34" charset="0"/>
                </a:rPr>
                <a:t>. </a:t>
              </a:r>
              <a:r>
                <a:rPr lang="el-GR" altLang="el-GR" sz="2000" b="1" dirty="0" smtClean="0">
                  <a:latin typeface="Trebuchet MS" panose="020B0603020202020204" pitchFamily="34" charset="0"/>
                </a:rPr>
                <a:t> </a:t>
              </a:r>
              <a:r>
                <a:rPr lang="el-GR" altLang="el-GR" sz="2000" dirty="0" smtClean="0">
                  <a:latin typeface="Trebuchet MS" panose="020B0603020202020204" pitchFamily="34" charset="0"/>
                </a:rPr>
                <a:t>Να </a:t>
              </a:r>
              <a:r>
                <a:rPr lang="el-GR" altLang="el-GR" sz="2000" dirty="0">
                  <a:latin typeface="Trebuchet MS" panose="020B0603020202020204" pitchFamily="34" charset="0"/>
                </a:rPr>
                <a:t>σχεδιαστεί η δύναμη </a:t>
              </a:r>
              <a:r>
                <a:rPr lang="en-US" altLang="el-GR" sz="2000" dirty="0">
                  <a:latin typeface="Trebuchet MS" panose="020B0603020202020204" pitchFamily="34" charset="0"/>
                </a:rPr>
                <a:t>Laplace</a:t>
              </a:r>
              <a:r>
                <a:rPr lang="el-GR" altLang="el-GR" sz="2000" dirty="0">
                  <a:latin typeface="Trebuchet MS" panose="020B0603020202020204" pitchFamily="34" charset="0"/>
                </a:rPr>
                <a:t> στις παρακάτω </a:t>
              </a:r>
              <a:r>
                <a:rPr lang="el-GR" altLang="el-GR" sz="2000" dirty="0" smtClean="0">
                  <a:latin typeface="Trebuchet MS" panose="020B0603020202020204" pitchFamily="34" charset="0"/>
                </a:rPr>
                <a:t>2 περιπτώσεις</a:t>
              </a:r>
              <a:r>
                <a:rPr lang="el-GR" altLang="el-GR" sz="2000" dirty="0">
                  <a:latin typeface="Trebuchet MS" panose="020B0603020202020204" pitchFamily="34" charset="0"/>
                </a:rPr>
                <a:t>:</a:t>
              </a:r>
            </a:p>
          </p:txBody>
        </p:sp>
        <p:grpSp>
          <p:nvGrpSpPr>
            <p:cNvPr id="19" name="Group 17"/>
            <p:cNvGrpSpPr>
              <a:grpSpLocks/>
            </p:cNvGrpSpPr>
            <p:nvPr/>
          </p:nvGrpSpPr>
          <p:grpSpPr bwMode="auto">
            <a:xfrm>
              <a:off x="6736080" y="1277463"/>
              <a:ext cx="2362200" cy="3048000"/>
              <a:chOff x="3696" y="576"/>
              <a:chExt cx="1488" cy="1920"/>
            </a:xfrm>
          </p:grpSpPr>
          <p:cxnSp>
            <p:nvCxnSpPr>
              <p:cNvPr id="20" name="AutoShape 18"/>
              <p:cNvCxnSpPr>
                <a:cxnSpLocks noChangeShapeType="1"/>
              </p:cNvCxnSpPr>
              <p:nvPr/>
            </p:nvCxnSpPr>
            <p:spPr bwMode="auto">
              <a:xfrm>
                <a:off x="4320" y="2016"/>
                <a:ext cx="720" cy="144"/>
              </a:xfrm>
              <a:prstGeom prst="curvedConnector3">
                <a:avLst>
                  <a:gd name="adj1" fmla="val 50000"/>
                </a:avLst>
              </a:prstGeom>
              <a:noFill/>
              <a:ln w="28575">
                <a:solidFill>
                  <a:schemeClr val="hlink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1" name="Text Box 19"/>
              <p:cNvSpPr txBox="1">
                <a:spLocks noChangeArrowheads="1"/>
              </p:cNvSpPr>
              <p:nvPr/>
            </p:nvSpPr>
            <p:spPr bwMode="auto">
              <a:xfrm>
                <a:off x="4992" y="2016"/>
                <a:ext cx="19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1800" b="1" i="1">
                    <a:solidFill>
                      <a:schemeClr val="hlink"/>
                    </a:solidFill>
                    <a:latin typeface="Comic Sans MS" panose="030F0702030302020204" pitchFamily="66" charset="0"/>
                  </a:rPr>
                  <a:t>I</a:t>
                </a:r>
              </a:p>
            </p:txBody>
          </p:sp>
          <p:grpSp>
            <p:nvGrpSpPr>
              <p:cNvPr id="22" name="Group 20"/>
              <p:cNvGrpSpPr>
                <a:grpSpLocks/>
              </p:cNvGrpSpPr>
              <p:nvPr/>
            </p:nvGrpSpPr>
            <p:grpSpPr bwMode="auto">
              <a:xfrm>
                <a:off x="3696" y="720"/>
                <a:ext cx="1296" cy="1296"/>
                <a:chOff x="2976" y="720"/>
                <a:chExt cx="1296" cy="1296"/>
              </a:xfrm>
            </p:grpSpPr>
            <p:sp>
              <p:nvSpPr>
                <p:cNvPr id="26" name="Line 21"/>
                <p:cNvSpPr>
                  <a:spLocks noChangeShapeType="1"/>
                </p:cNvSpPr>
                <p:nvPr/>
              </p:nvSpPr>
              <p:spPr bwMode="auto">
                <a:xfrm>
                  <a:off x="3600" y="720"/>
                  <a:ext cx="0" cy="1296"/>
                </a:xfrm>
                <a:prstGeom prst="line">
                  <a:avLst/>
                </a:prstGeom>
                <a:noFill/>
                <a:ln w="5715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27" name="Group 22"/>
                <p:cNvGrpSpPr>
                  <a:grpSpLocks/>
                </p:cNvGrpSpPr>
                <p:nvPr/>
              </p:nvGrpSpPr>
              <p:grpSpPr bwMode="auto">
                <a:xfrm>
                  <a:off x="2976" y="864"/>
                  <a:ext cx="1296" cy="1152"/>
                  <a:chOff x="3456" y="864"/>
                  <a:chExt cx="1296" cy="1152"/>
                </a:xfrm>
              </p:grpSpPr>
              <p:sp>
                <p:nvSpPr>
                  <p:cNvPr id="28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3456" y="864"/>
                    <a:ext cx="192" cy="192"/>
                  </a:xfrm>
                  <a:prstGeom prst="ellipse">
                    <a:avLst/>
                  </a:pr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 eaLnBrk="1" hangingPunct="1"/>
                    <a:r>
                      <a:rPr lang="en-US" altLang="el-GR"/>
                      <a:t>x</a:t>
                    </a:r>
                  </a:p>
                </p:txBody>
              </p:sp>
              <p:sp>
                <p:nvSpPr>
                  <p:cNvPr id="29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3840" y="864"/>
                    <a:ext cx="192" cy="192"/>
                  </a:xfrm>
                  <a:prstGeom prst="ellipse">
                    <a:avLst/>
                  </a:pr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 eaLnBrk="1" hangingPunct="1"/>
                    <a:r>
                      <a:rPr lang="en-US" altLang="el-GR"/>
                      <a:t>x</a:t>
                    </a:r>
                  </a:p>
                </p:txBody>
              </p:sp>
              <p:sp>
                <p:nvSpPr>
                  <p:cNvPr id="30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3456" y="1296"/>
                    <a:ext cx="192" cy="192"/>
                  </a:xfrm>
                  <a:prstGeom prst="ellipse">
                    <a:avLst/>
                  </a:pr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 eaLnBrk="1" hangingPunct="1"/>
                    <a:r>
                      <a:rPr lang="en-US" altLang="el-GR"/>
                      <a:t>x</a:t>
                    </a:r>
                  </a:p>
                </p:txBody>
              </p:sp>
              <p:sp>
                <p:nvSpPr>
                  <p:cNvPr id="31" name="Oval 26"/>
                  <p:cNvSpPr>
                    <a:spLocks noChangeArrowheads="1"/>
                  </p:cNvSpPr>
                  <p:nvPr/>
                </p:nvSpPr>
                <p:spPr bwMode="auto">
                  <a:xfrm>
                    <a:off x="3456" y="1824"/>
                    <a:ext cx="192" cy="192"/>
                  </a:xfrm>
                  <a:prstGeom prst="ellipse">
                    <a:avLst/>
                  </a:pr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 eaLnBrk="1" hangingPunct="1"/>
                    <a:r>
                      <a:rPr lang="en-US" altLang="el-GR"/>
                      <a:t>x</a:t>
                    </a:r>
                  </a:p>
                </p:txBody>
              </p:sp>
              <p:sp>
                <p:nvSpPr>
                  <p:cNvPr id="32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3792" y="1824"/>
                    <a:ext cx="192" cy="192"/>
                  </a:xfrm>
                  <a:prstGeom prst="ellipse">
                    <a:avLst/>
                  </a:pr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 eaLnBrk="1" hangingPunct="1"/>
                    <a:r>
                      <a:rPr lang="en-US" altLang="el-GR"/>
                      <a:t>x</a:t>
                    </a:r>
                  </a:p>
                </p:txBody>
              </p:sp>
              <p:sp>
                <p:nvSpPr>
                  <p:cNvPr id="33" name="Oval 28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1824"/>
                    <a:ext cx="192" cy="192"/>
                  </a:xfrm>
                  <a:prstGeom prst="ellipse">
                    <a:avLst/>
                  </a:pr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 eaLnBrk="1" hangingPunct="1"/>
                    <a:r>
                      <a:rPr lang="en-US" altLang="el-GR"/>
                      <a:t>x</a:t>
                    </a:r>
                  </a:p>
                </p:txBody>
              </p:sp>
              <p:sp>
                <p:nvSpPr>
                  <p:cNvPr id="34" name="Oval 29"/>
                  <p:cNvSpPr>
                    <a:spLocks noChangeArrowheads="1"/>
                  </p:cNvSpPr>
                  <p:nvPr/>
                </p:nvSpPr>
                <p:spPr bwMode="auto">
                  <a:xfrm>
                    <a:off x="4560" y="1824"/>
                    <a:ext cx="192" cy="192"/>
                  </a:xfrm>
                  <a:prstGeom prst="ellipse">
                    <a:avLst/>
                  </a:pr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 eaLnBrk="1" hangingPunct="1"/>
                    <a:r>
                      <a:rPr lang="en-US" altLang="el-GR"/>
                      <a:t>x</a:t>
                    </a:r>
                  </a:p>
                </p:txBody>
              </p:sp>
              <p:sp>
                <p:nvSpPr>
                  <p:cNvPr id="35" name="Oval 30"/>
                  <p:cNvSpPr>
                    <a:spLocks noChangeArrowheads="1"/>
                  </p:cNvSpPr>
                  <p:nvPr/>
                </p:nvSpPr>
                <p:spPr bwMode="auto">
                  <a:xfrm>
                    <a:off x="4560" y="864"/>
                    <a:ext cx="192" cy="192"/>
                  </a:xfrm>
                  <a:prstGeom prst="ellipse">
                    <a:avLst/>
                  </a:pr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 eaLnBrk="1" hangingPunct="1"/>
                    <a:r>
                      <a:rPr lang="en-US" altLang="el-GR"/>
                      <a:t>x</a:t>
                    </a:r>
                  </a:p>
                </p:txBody>
              </p:sp>
              <p:sp>
                <p:nvSpPr>
                  <p:cNvPr id="36" name="Oval 31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864"/>
                    <a:ext cx="192" cy="192"/>
                  </a:xfrm>
                  <a:prstGeom prst="ellipse">
                    <a:avLst/>
                  </a:pr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 eaLnBrk="1" hangingPunct="1"/>
                    <a:r>
                      <a:rPr lang="en-US" altLang="el-GR"/>
                      <a:t>x</a:t>
                    </a:r>
                  </a:p>
                </p:txBody>
              </p:sp>
              <p:sp>
                <p:nvSpPr>
                  <p:cNvPr id="37" name="Oval 32"/>
                  <p:cNvSpPr>
                    <a:spLocks noChangeArrowheads="1"/>
                  </p:cNvSpPr>
                  <p:nvPr/>
                </p:nvSpPr>
                <p:spPr bwMode="auto">
                  <a:xfrm>
                    <a:off x="4560" y="1296"/>
                    <a:ext cx="192" cy="192"/>
                  </a:xfrm>
                  <a:prstGeom prst="ellipse">
                    <a:avLst/>
                  </a:pr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 eaLnBrk="1" hangingPunct="1"/>
                    <a:r>
                      <a:rPr lang="en-US" altLang="el-GR"/>
                      <a:t>x</a:t>
                    </a:r>
                  </a:p>
                </p:txBody>
              </p:sp>
              <p:sp>
                <p:nvSpPr>
                  <p:cNvPr id="38" name="Oval 33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1296"/>
                    <a:ext cx="192" cy="192"/>
                  </a:xfrm>
                  <a:prstGeom prst="ellipse">
                    <a:avLst/>
                  </a:pr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 eaLnBrk="1" hangingPunct="1"/>
                    <a:r>
                      <a:rPr lang="en-US" altLang="el-GR"/>
                      <a:t>x</a:t>
                    </a:r>
                  </a:p>
                </p:txBody>
              </p:sp>
              <p:sp>
                <p:nvSpPr>
                  <p:cNvPr id="39" name="Oval 34"/>
                  <p:cNvSpPr>
                    <a:spLocks noChangeArrowheads="1"/>
                  </p:cNvSpPr>
                  <p:nvPr/>
                </p:nvSpPr>
                <p:spPr bwMode="auto">
                  <a:xfrm>
                    <a:off x="3792" y="1296"/>
                    <a:ext cx="192" cy="192"/>
                  </a:xfrm>
                  <a:prstGeom prst="ellipse">
                    <a:avLst/>
                  </a:pr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 eaLnBrk="1" hangingPunct="1"/>
                    <a:r>
                      <a:rPr lang="en-US" altLang="el-GR"/>
                      <a:t>x</a:t>
                    </a:r>
                  </a:p>
                </p:txBody>
              </p:sp>
            </p:grpSp>
          </p:grpSp>
          <p:graphicFrame>
            <p:nvGraphicFramePr>
              <p:cNvPr id="23" name="Object 35"/>
              <p:cNvGraphicFramePr>
                <a:graphicFrameLocks noChangeAspect="1"/>
              </p:cNvGraphicFramePr>
              <p:nvPr/>
            </p:nvGraphicFramePr>
            <p:xfrm>
              <a:off x="3862" y="1008"/>
              <a:ext cx="243" cy="3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40" name="Εξίσωση" r:id="rId5" imgW="171531" imgH="219051" progId="Equation.3">
                      <p:embed/>
                    </p:oleObj>
                  </mc:Choice>
                  <mc:Fallback>
                    <p:oleObj name="Εξίσωση" r:id="rId5" imgW="171531" imgH="219051" progId="Equation.3">
                      <p:embed/>
                      <p:pic>
                        <p:nvPicPr>
                          <p:cNvPr id="34836" name="Object 3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62" y="1008"/>
                            <a:ext cx="243" cy="3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4" name="Text Box 36"/>
              <p:cNvSpPr txBox="1">
                <a:spLocks noChangeArrowheads="1"/>
              </p:cNvSpPr>
              <p:nvPr/>
            </p:nvSpPr>
            <p:spPr bwMode="auto">
              <a:xfrm>
                <a:off x="4272" y="2208"/>
                <a:ext cx="38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b="1">
                    <a:latin typeface="Trebuchet MS" panose="020B0603020202020204" pitchFamily="34" charset="0"/>
                  </a:rPr>
                  <a:t>(β)</a:t>
                </a:r>
                <a:endParaRPr lang="en-US" altLang="el-GR" b="1">
                  <a:latin typeface="Trebuchet MS" panose="020B0603020202020204" pitchFamily="34" charset="0"/>
                </a:endParaRPr>
              </a:p>
            </p:txBody>
          </p:sp>
          <p:cxnSp>
            <p:nvCxnSpPr>
              <p:cNvPr id="25" name="AutoShape 37"/>
              <p:cNvCxnSpPr>
                <a:cxnSpLocks noChangeShapeType="1"/>
              </p:cNvCxnSpPr>
              <p:nvPr/>
            </p:nvCxnSpPr>
            <p:spPr bwMode="auto">
              <a:xfrm flipV="1">
                <a:off x="4320" y="576"/>
                <a:ext cx="576" cy="144"/>
              </a:xfrm>
              <a:prstGeom prst="curvedConnector3">
                <a:avLst>
                  <a:gd name="adj1" fmla="val 50000"/>
                </a:avLst>
              </a:prstGeom>
              <a:noFill/>
              <a:ln w="28575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41" name="Group 53"/>
          <p:cNvGrpSpPr>
            <a:grpSpLocks/>
          </p:cNvGrpSpPr>
          <p:nvPr/>
        </p:nvGrpSpPr>
        <p:grpSpPr bwMode="auto">
          <a:xfrm>
            <a:off x="3256123" y="1493687"/>
            <a:ext cx="503237" cy="812800"/>
            <a:chOff x="839" y="935"/>
            <a:chExt cx="317" cy="512"/>
          </a:xfrm>
        </p:grpSpPr>
        <p:grpSp>
          <p:nvGrpSpPr>
            <p:cNvPr id="42" name="Group 39"/>
            <p:cNvGrpSpPr>
              <a:grpSpLocks/>
            </p:cNvGrpSpPr>
            <p:nvPr/>
          </p:nvGrpSpPr>
          <p:grpSpPr bwMode="auto">
            <a:xfrm>
              <a:off x="1020" y="935"/>
              <a:ext cx="136" cy="136"/>
              <a:chOff x="1296" y="2304"/>
              <a:chExt cx="336" cy="384"/>
            </a:xfrm>
          </p:grpSpPr>
          <p:sp>
            <p:nvSpPr>
              <p:cNvPr id="45" name="Oval 40"/>
              <p:cNvSpPr>
                <a:spLocks noChangeArrowheads="1"/>
              </p:cNvSpPr>
              <p:nvPr/>
            </p:nvSpPr>
            <p:spPr bwMode="auto">
              <a:xfrm>
                <a:off x="1296" y="2304"/>
                <a:ext cx="336" cy="384"/>
              </a:xfrm>
              <a:prstGeom prst="ellipse">
                <a:avLst/>
              </a:prstGeom>
              <a:solidFill>
                <a:srgbClr val="FFFFCC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l-GR" altLang="el-GR"/>
              </a:p>
            </p:txBody>
          </p:sp>
          <p:sp>
            <p:nvSpPr>
              <p:cNvPr id="46" name="Line 41"/>
              <p:cNvSpPr>
                <a:spLocks noChangeShapeType="1"/>
              </p:cNvSpPr>
              <p:nvPr/>
            </p:nvSpPr>
            <p:spPr bwMode="auto">
              <a:xfrm>
                <a:off x="1344" y="2352"/>
                <a:ext cx="240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" name="Line 42"/>
              <p:cNvSpPr>
                <a:spLocks noChangeShapeType="1"/>
              </p:cNvSpPr>
              <p:nvPr/>
            </p:nvSpPr>
            <p:spPr bwMode="auto">
              <a:xfrm flipH="1">
                <a:off x="1344" y="2352"/>
                <a:ext cx="240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aphicFrame>
          <p:nvGraphicFramePr>
            <p:cNvPr id="43" name="Object 43"/>
            <p:cNvGraphicFramePr>
              <a:graphicFrameLocks noChangeAspect="1"/>
            </p:cNvGraphicFramePr>
            <p:nvPr/>
          </p:nvGraphicFramePr>
          <p:xfrm>
            <a:off x="839" y="981"/>
            <a:ext cx="212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41" name="Εξίσωση" r:id="rId7" imgW="171531" imgH="219051" progId="Equation.3">
                    <p:embed/>
                  </p:oleObj>
                </mc:Choice>
                <mc:Fallback>
                  <p:oleObj name="Εξίσωση" r:id="rId7" imgW="171531" imgH="219051" progId="Equation.3">
                    <p:embed/>
                    <p:pic>
                      <p:nvPicPr>
                        <p:cNvPr id="34828" name="Object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9" y="981"/>
                          <a:ext cx="212" cy="2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" name="Line 44"/>
            <p:cNvSpPr>
              <a:spLocks noChangeShapeType="1"/>
            </p:cNvSpPr>
            <p:nvPr/>
          </p:nvSpPr>
          <p:spPr bwMode="auto">
            <a:xfrm flipH="1" flipV="1">
              <a:off x="1020" y="1117"/>
              <a:ext cx="136" cy="33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8" name="Group 54"/>
          <p:cNvGrpSpPr>
            <a:grpSpLocks/>
          </p:cNvGrpSpPr>
          <p:nvPr/>
        </p:nvGrpSpPr>
        <p:grpSpPr bwMode="auto">
          <a:xfrm>
            <a:off x="6923405" y="2522063"/>
            <a:ext cx="765175" cy="431800"/>
            <a:chOff x="3833" y="1570"/>
            <a:chExt cx="482" cy="272"/>
          </a:xfrm>
        </p:grpSpPr>
        <p:sp>
          <p:nvSpPr>
            <p:cNvPr id="49" name="Line 46"/>
            <p:cNvSpPr>
              <a:spLocks noChangeShapeType="1"/>
            </p:cNvSpPr>
            <p:nvPr/>
          </p:nvSpPr>
          <p:spPr bwMode="auto">
            <a:xfrm flipH="1">
              <a:off x="3883" y="1573"/>
              <a:ext cx="43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graphicFrame>
          <p:nvGraphicFramePr>
            <p:cNvPr id="50" name="Object 47"/>
            <p:cNvGraphicFramePr>
              <a:graphicFrameLocks noChangeAspect="1"/>
            </p:cNvGraphicFramePr>
            <p:nvPr/>
          </p:nvGraphicFramePr>
          <p:xfrm>
            <a:off x="3833" y="1570"/>
            <a:ext cx="212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42" name="Εξίσωση" r:id="rId9" imgW="171531" imgH="219051" progId="Equation.3">
                    <p:embed/>
                  </p:oleObj>
                </mc:Choice>
                <mc:Fallback>
                  <p:oleObj name="Εξίσωση" r:id="rId9" imgW="171531" imgH="219051" progId="Equation.3">
                    <p:embed/>
                    <p:pic>
                      <p:nvPicPr>
                        <p:cNvPr id="34826" name="Object 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33" y="1570"/>
                          <a:ext cx="212" cy="2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78398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Ομάδα 6"/>
          <p:cNvGrpSpPr/>
          <p:nvPr/>
        </p:nvGrpSpPr>
        <p:grpSpPr>
          <a:xfrm>
            <a:off x="777240" y="346055"/>
            <a:ext cx="10538460" cy="5869127"/>
            <a:chOff x="777240" y="346055"/>
            <a:chExt cx="10538460" cy="5869127"/>
          </a:xfrm>
        </p:grpSpPr>
        <p:sp>
          <p:nvSpPr>
            <p:cNvPr id="4" name="Ορθογώνιο 3"/>
            <p:cNvSpPr/>
            <p:nvPr/>
          </p:nvSpPr>
          <p:spPr>
            <a:xfrm>
              <a:off x="777240" y="346055"/>
              <a:ext cx="8275320" cy="38318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b="1" dirty="0" smtClean="0">
                  <a:latin typeface="Trebuchet MS" panose="020B0603020202020204" pitchFamily="34" charset="0"/>
                </a:rPr>
                <a:t>5.  </a:t>
              </a:r>
              <a:r>
                <a:rPr lang="el-GR" dirty="0" smtClean="0">
                  <a:latin typeface="Trebuchet MS" panose="020B0603020202020204" pitchFamily="34" charset="0"/>
                </a:rPr>
                <a:t>Χάλκινος </a:t>
              </a:r>
              <a:r>
                <a:rPr lang="el-GR" dirty="0">
                  <a:latin typeface="Trebuchet MS" panose="020B0603020202020204" pitchFamily="34" charset="0"/>
                </a:rPr>
                <a:t>ευθύγραμμος αγωγός ΚΛ με μάζα m κρέμεται οριζόντια από τα αγώγιμα νήματα ΑΚ και ΓΛ. Τα άκρα Α και Γ συνδέονται με πηγή ηλεκτρεγερτικής δύναμης </a:t>
              </a:r>
              <a:r>
                <a:rPr lang="el-GR" dirty="0" smtClean="0">
                  <a:latin typeface="Trebuchet MS" panose="020B0603020202020204" pitchFamily="34" charset="0"/>
                </a:rPr>
                <a:t>Ε.</a:t>
              </a:r>
            </a:p>
            <a:p>
              <a:pPr algn="just">
                <a:lnSpc>
                  <a:spcPct val="150000"/>
                </a:lnSpc>
              </a:pPr>
              <a:r>
                <a:rPr lang="el-GR" dirty="0">
                  <a:latin typeface="Trebuchet MS" panose="020B0603020202020204" pitchFamily="34" charset="0"/>
                </a:rPr>
                <a:t>Ο αγωγός ΚΛ τοποθετείται στο διάκενο μεταξύ των πόλων πεταλοειδή μαγνήτη κάθετα στις δυναμικές γραμμές του μαγνητικού του πεδίου, το οποίο θεωρούμε ομογενές. Θέλουμε η δύναμη </a:t>
              </a:r>
              <a:r>
                <a:rPr lang="el-GR" dirty="0" err="1">
                  <a:latin typeface="Trebuchet MS" panose="020B0603020202020204" pitchFamily="34" charset="0"/>
                </a:rPr>
                <a:t>Laplace</a:t>
              </a:r>
              <a:r>
                <a:rPr lang="el-GR" dirty="0">
                  <a:latin typeface="Trebuchet MS" panose="020B0603020202020204" pitchFamily="34" charset="0"/>
                </a:rPr>
                <a:t>, που δρα στον ρευματοφόρο αγωγό ΚΛ από το μαγνητικό πεδίο, να είναι αντίρροπη του βάρους της.</a:t>
              </a:r>
            </a:p>
            <a:p>
              <a:pPr algn="just">
                <a:lnSpc>
                  <a:spcPct val="150000"/>
                </a:lnSpc>
              </a:pPr>
              <a:r>
                <a:rPr lang="el-GR" b="1" dirty="0">
                  <a:latin typeface="Trebuchet MS" panose="020B0603020202020204" pitchFamily="34" charset="0"/>
                </a:rPr>
                <a:t>Α.   </a:t>
              </a:r>
              <a:r>
                <a:rPr lang="el-GR" dirty="0" smtClean="0">
                  <a:latin typeface="Trebuchet MS" panose="020B0603020202020204" pitchFamily="34" charset="0"/>
                </a:rPr>
                <a:t>Για </a:t>
              </a:r>
              <a:r>
                <a:rPr lang="el-GR" dirty="0">
                  <a:latin typeface="Trebuchet MS" panose="020B0603020202020204" pitchFamily="34" charset="0"/>
                </a:rPr>
                <a:t>να συμβεί αυτό, χρειάζεται για την πηγή, ο πόλος Α να είναι θετικός και ο πόλος Γ αρνητικός</a:t>
              </a:r>
              <a:r>
                <a:rPr lang="el-GR" dirty="0" smtClean="0">
                  <a:latin typeface="Trebuchet MS" panose="020B0603020202020204" pitchFamily="34" charset="0"/>
                </a:rPr>
                <a:t>.</a:t>
              </a:r>
              <a:endParaRPr lang="el-GR" dirty="0">
                <a:latin typeface="Trebuchet MS" panose="020B0603020202020204" pitchFamily="34" charset="0"/>
              </a:endParaRPr>
            </a:p>
          </p:txBody>
        </p:sp>
        <p:pic>
          <p:nvPicPr>
            <p:cNvPr id="5" name="Εικόνα 4" descr="http://www.geocities.ws/merkouris/FOTOS%20HOT%20POTATOES/418.jpg"/>
            <p:cNvPicPr/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52560" y="489267"/>
              <a:ext cx="2263140" cy="338169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Ορθογώνιο 5"/>
            <p:cNvSpPr/>
            <p:nvPr/>
          </p:nvSpPr>
          <p:spPr>
            <a:xfrm>
              <a:off x="777240" y="4045357"/>
              <a:ext cx="9235440" cy="21698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b="1" dirty="0">
                  <a:latin typeface="Trebuchet MS" panose="020B0603020202020204" pitchFamily="34" charset="0"/>
                </a:rPr>
                <a:t>Β.   </a:t>
              </a:r>
              <a:r>
                <a:rPr lang="el-GR" dirty="0" smtClean="0">
                  <a:latin typeface="Trebuchet MS" panose="020B0603020202020204" pitchFamily="34" charset="0"/>
                </a:rPr>
                <a:t>Για </a:t>
              </a:r>
              <a:r>
                <a:rPr lang="el-GR" dirty="0">
                  <a:latin typeface="Trebuchet MS" panose="020B0603020202020204" pitchFamily="34" charset="0"/>
                </a:rPr>
                <a:t>να συμβεί αυτό, χρειάζεται για την πηγή, ο πόλος Γ να είναι θετικός και ο πόλος Α αρνητικός.</a:t>
              </a:r>
            </a:p>
            <a:p>
              <a:pPr algn="just">
                <a:lnSpc>
                  <a:spcPct val="150000"/>
                </a:lnSpc>
              </a:pPr>
              <a:r>
                <a:rPr lang="el-GR" b="1" dirty="0">
                  <a:latin typeface="Trebuchet MS" panose="020B0603020202020204" pitchFamily="34" charset="0"/>
                </a:rPr>
                <a:t>Γ.  </a:t>
              </a:r>
              <a:r>
                <a:rPr lang="el-GR" dirty="0" smtClean="0">
                  <a:latin typeface="Trebuchet MS" panose="020B0603020202020204" pitchFamily="34" charset="0"/>
                </a:rPr>
                <a:t>Για </a:t>
              </a:r>
              <a:r>
                <a:rPr lang="el-GR" dirty="0">
                  <a:latin typeface="Trebuchet MS" panose="020B0603020202020204" pitchFamily="34" charset="0"/>
                </a:rPr>
                <a:t>να συμβεί αυτό, χρειάζεται ο αγωγός ΚΛ να τοποθετηθεί παράλληλα στις δυναμικές γραμμές του μαγνητικού πεδίου.</a:t>
              </a:r>
            </a:p>
            <a:p>
              <a:pPr algn="just">
                <a:lnSpc>
                  <a:spcPct val="150000"/>
                </a:lnSpc>
              </a:pPr>
              <a:r>
                <a:rPr lang="el-GR" b="1" dirty="0">
                  <a:latin typeface="Trebuchet MS" panose="020B0603020202020204" pitchFamily="34" charset="0"/>
                </a:rPr>
                <a:t>Δ.   </a:t>
              </a:r>
              <a:r>
                <a:rPr lang="el-GR" dirty="0" smtClean="0">
                  <a:latin typeface="Trebuchet MS" panose="020B0603020202020204" pitchFamily="34" charset="0"/>
                </a:rPr>
                <a:t>Αυτό </a:t>
              </a:r>
              <a:r>
                <a:rPr lang="el-GR" dirty="0">
                  <a:latin typeface="Trebuchet MS" panose="020B0603020202020204" pitchFamily="34" charset="0"/>
                </a:rPr>
                <a:t>δεν μπορεί να συμβεί.</a:t>
              </a:r>
            </a:p>
          </p:txBody>
        </p:sp>
      </p:grpSp>
      <p:sp>
        <p:nvSpPr>
          <p:cNvPr id="8" name="Οβάλ 7"/>
          <p:cNvSpPr/>
          <p:nvPr/>
        </p:nvSpPr>
        <p:spPr>
          <a:xfrm>
            <a:off x="699983" y="4045357"/>
            <a:ext cx="534389" cy="4987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820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153590" y="1889400"/>
            <a:ext cx="570194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Ασκήσεις και Προβλήματα εκτός του βιβλίου</a:t>
            </a:r>
          </a:p>
        </p:txBody>
      </p:sp>
    </p:spTree>
    <p:extLst>
      <p:ext uri="{BB962C8B-B14F-4D97-AF65-F5344CB8AC3E}">
        <p14:creationId xmlns:p14="http://schemas.microsoft.com/office/powerpoint/2010/main" val="405388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l-GR" altLang="el-GR" sz="1400"/>
              <a:t>Μερκ. Παναγιωτόπουλος - Φυσικός                 www.merkopanas.blogspot.gr</a:t>
            </a:r>
          </a:p>
        </p:txBody>
      </p:sp>
      <p:sp>
        <p:nvSpPr>
          <p:cNvPr id="38915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96613E8-FF8C-4643-AB54-34AC6833F357}" type="slidenum">
              <a:rPr lang="el-GR" altLang="el-GR" sz="1400"/>
              <a:pPr/>
              <a:t>49</a:t>
            </a:fld>
            <a:endParaRPr lang="el-GR" altLang="el-GR" sz="1400"/>
          </a:p>
        </p:txBody>
      </p:sp>
      <p:grpSp>
        <p:nvGrpSpPr>
          <p:cNvPr id="51236" name="Group 36"/>
          <p:cNvGrpSpPr>
            <a:grpSpLocks/>
          </p:cNvGrpSpPr>
          <p:nvPr/>
        </p:nvGrpSpPr>
        <p:grpSpPr bwMode="auto">
          <a:xfrm>
            <a:off x="1630363" y="333375"/>
            <a:ext cx="9266238" cy="5526088"/>
            <a:chOff x="67" y="210"/>
            <a:chExt cx="5837" cy="3481"/>
          </a:xfrm>
        </p:grpSpPr>
        <p:grpSp>
          <p:nvGrpSpPr>
            <p:cNvPr id="38920" name="Group 33"/>
            <p:cNvGrpSpPr>
              <a:grpSpLocks/>
            </p:cNvGrpSpPr>
            <p:nvPr/>
          </p:nvGrpSpPr>
          <p:grpSpPr bwMode="auto">
            <a:xfrm>
              <a:off x="1202" y="210"/>
              <a:ext cx="2633" cy="1542"/>
              <a:chOff x="1111" y="119"/>
              <a:chExt cx="2633" cy="1542"/>
            </a:xfrm>
          </p:grpSpPr>
          <p:grpSp>
            <p:nvGrpSpPr>
              <p:cNvPr id="38922" name="Group 4"/>
              <p:cNvGrpSpPr>
                <a:grpSpLocks/>
              </p:cNvGrpSpPr>
              <p:nvPr/>
            </p:nvGrpSpPr>
            <p:grpSpPr bwMode="auto">
              <a:xfrm>
                <a:off x="1655" y="300"/>
                <a:ext cx="1805" cy="1361"/>
                <a:chOff x="1655" y="164"/>
                <a:chExt cx="1805" cy="1361"/>
              </a:xfrm>
            </p:grpSpPr>
            <p:grpSp>
              <p:nvGrpSpPr>
                <p:cNvPr id="38932" name="Group 5"/>
                <p:cNvGrpSpPr>
                  <a:grpSpLocks/>
                </p:cNvGrpSpPr>
                <p:nvPr/>
              </p:nvGrpSpPr>
              <p:grpSpPr bwMode="auto">
                <a:xfrm>
                  <a:off x="1655" y="210"/>
                  <a:ext cx="1805" cy="1315"/>
                  <a:chOff x="1655" y="210"/>
                  <a:chExt cx="1805" cy="1315"/>
                </a:xfrm>
              </p:grpSpPr>
              <p:grpSp>
                <p:nvGrpSpPr>
                  <p:cNvPr id="38943" name="Group 6"/>
                  <p:cNvGrpSpPr>
                    <a:grpSpLocks/>
                  </p:cNvGrpSpPr>
                  <p:nvPr/>
                </p:nvGrpSpPr>
                <p:grpSpPr bwMode="auto">
                  <a:xfrm>
                    <a:off x="1655" y="210"/>
                    <a:ext cx="1805" cy="1315"/>
                    <a:chOff x="1590" y="694"/>
                    <a:chExt cx="1623" cy="1275"/>
                  </a:xfrm>
                </p:grpSpPr>
                <p:sp>
                  <p:nvSpPr>
                    <p:cNvPr id="38947" name="Rectangle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97" y="694"/>
                      <a:ext cx="116" cy="1274"/>
                    </a:xfrm>
                    <a:prstGeom prst="rect">
                      <a:avLst/>
                    </a:prstGeom>
                    <a:solidFill>
                      <a:schemeClr val="folHlink"/>
                    </a:solidFill>
                    <a:ln w="9525">
                      <a:miter lim="800000"/>
                      <a:headEnd/>
                      <a:tailEnd/>
                    </a:ln>
                    <a:effectLst/>
                    <a:scene3d>
                      <a:camera prst="legacyObliqueTopRight"/>
                      <a:lightRig rig="legacyFlat3" dir="b"/>
                    </a:scene3d>
                    <a:sp3d extrusionH="430200" prstMaterial="legacyMatte">
                      <a:bevelT w="13500" h="13500" prst="angle"/>
                      <a:bevelB w="13500" h="13500" prst="angle"/>
                      <a:extrusionClr>
                        <a:schemeClr val="folHlink"/>
                      </a:extrusionClr>
                      <a:contourClr>
                        <a:schemeClr val="folHlink"/>
                      </a:contourClr>
                    </a:sp3d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flatTx/>
                    </a:bodyPr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  <p:sp>
                  <p:nvSpPr>
                    <p:cNvPr id="38948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90" y="694"/>
                      <a:ext cx="116" cy="1275"/>
                    </a:xfrm>
                    <a:prstGeom prst="rect">
                      <a:avLst/>
                    </a:prstGeom>
                    <a:solidFill>
                      <a:schemeClr val="folHlink"/>
                    </a:solidFill>
                    <a:ln w="9525">
                      <a:miter lim="800000"/>
                      <a:headEnd/>
                      <a:tailEnd/>
                    </a:ln>
                    <a:effectLst/>
                    <a:scene3d>
                      <a:camera prst="legacyObliqueTopRight"/>
                      <a:lightRig rig="legacyFlat3" dir="b"/>
                    </a:scene3d>
                    <a:sp3d extrusionH="430200" prstMaterial="legacyMatte">
                      <a:bevelT w="13500" h="13500" prst="angle"/>
                      <a:bevelB w="13500" h="13500" prst="angle"/>
                      <a:extrusionClr>
                        <a:schemeClr val="folHlink"/>
                      </a:extrusionClr>
                      <a:contourClr>
                        <a:schemeClr val="folHlink"/>
                      </a:contourClr>
                    </a:sp3d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flatTx/>
                    </a:bodyPr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  <p:sp>
                  <p:nvSpPr>
                    <p:cNvPr id="38949" name="Rectangl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46" y="1158"/>
                      <a:ext cx="1351" cy="140"/>
                    </a:xfrm>
                    <a:prstGeom prst="rect">
                      <a:avLst/>
                    </a:prstGeom>
                    <a:solidFill>
                      <a:schemeClr val="folHlink"/>
                    </a:solidFill>
                    <a:ln>
                      <a:noFill/>
                    </a:ln>
                    <a:effectLst>
                      <a:outerShdw dist="107763" dir="18900000" algn="ctr" rotWithShape="0">
                        <a:srgbClr val="808080">
                          <a:alpha val="50000"/>
                        </a:srgbClr>
                      </a:outer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</p:grpSp>
              <p:grpSp>
                <p:nvGrpSpPr>
                  <p:cNvPr id="38944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1927" y="754"/>
                    <a:ext cx="347" cy="226"/>
                    <a:chOff x="1837" y="981"/>
                    <a:chExt cx="347" cy="226"/>
                  </a:xfrm>
                </p:grpSpPr>
                <p:sp>
                  <p:nvSpPr>
                    <p:cNvPr id="38945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37" y="981"/>
                      <a:ext cx="347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graphicFrame>
                  <p:nvGraphicFramePr>
                    <p:cNvPr id="38946" name="Object 12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1927" y="1026"/>
                    <a:ext cx="168" cy="181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3254" name="Εξίσωση" r:id="rId3" imgW="152400" imgH="171417" progId="Equation.3">
                            <p:embed/>
                          </p:oleObj>
                        </mc:Choice>
                        <mc:Fallback>
                          <p:oleObj name="Εξίσωση" r:id="rId3" imgW="152400" imgH="171417" progId="Equation.3">
                            <p:embed/>
                            <p:pic>
                              <p:nvPicPr>
                                <p:cNvPr id="38946" name="Object 12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4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1927" y="1026"/>
                                  <a:ext cx="168" cy="181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rgbClr val="000000"/>
                                      </a:solidFill>
                                      <a:miter lim="800000"/>
                                      <a:headEnd/>
                                      <a:tailEnd/>
                                    </a14:hiddenLine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p:grpSp>
            </p:grpSp>
            <p:grpSp>
              <p:nvGrpSpPr>
                <p:cNvPr id="38933" name="Group 13"/>
                <p:cNvGrpSpPr>
                  <a:grpSpLocks/>
                </p:cNvGrpSpPr>
                <p:nvPr/>
              </p:nvGrpSpPr>
              <p:grpSpPr bwMode="auto">
                <a:xfrm>
                  <a:off x="2426" y="754"/>
                  <a:ext cx="335" cy="522"/>
                  <a:chOff x="2290" y="981"/>
                  <a:chExt cx="335" cy="522"/>
                </a:xfrm>
              </p:grpSpPr>
              <p:sp>
                <p:nvSpPr>
                  <p:cNvPr id="38941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426" y="981"/>
                    <a:ext cx="0" cy="317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aphicFrame>
                <p:nvGraphicFramePr>
                  <p:cNvPr id="38942" name="Object 15"/>
                  <p:cNvGraphicFramePr>
                    <a:graphicFrameLocks noChangeAspect="1"/>
                  </p:cNvGraphicFramePr>
                  <p:nvPr/>
                </p:nvGraphicFramePr>
                <p:xfrm>
                  <a:off x="2290" y="1280"/>
                  <a:ext cx="335" cy="22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3255" name="Εξίσωση" r:id="rId5" imgW="342751" imgH="228501" progId="Equation.3">
                          <p:embed/>
                        </p:oleObj>
                      </mc:Choice>
                      <mc:Fallback>
                        <p:oleObj name="Εξίσωση" r:id="rId5" imgW="342751" imgH="228501" progId="Equation.3">
                          <p:embed/>
                          <p:pic>
                            <p:nvPicPr>
                              <p:cNvPr id="38942" name="Object 15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290" y="1280"/>
                                <a:ext cx="335" cy="22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grpSp>
              <p:nvGrpSpPr>
                <p:cNvPr id="38934" name="Group 16"/>
                <p:cNvGrpSpPr>
                  <a:grpSpLocks/>
                </p:cNvGrpSpPr>
                <p:nvPr/>
              </p:nvGrpSpPr>
              <p:grpSpPr bwMode="auto">
                <a:xfrm>
                  <a:off x="2789" y="164"/>
                  <a:ext cx="363" cy="227"/>
                  <a:chOff x="1701" y="3294"/>
                  <a:chExt cx="438" cy="272"/>
                </a:xfrm>
              </p:grpSpPr>
              <p:graphicFrame>
                <p:nvGraphicFramePr>
                  <p:cNvPr id="38935" name="Object 17"/>
                  <p:cNvGraphicFramePr>
                    <a:graphicFrameLocks noChangeAspect="1"/>
                  </p:cNvGraphicFramePr>
                  <p:nvPr/>
                </p:nvGraphicFramePr>
                <p:xfrm>
                  <a:off x="1927" y="3294"/>
                  <a:ext cx="212" cy="272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3256" name="Εξίσωση" r:id="rId7" imgW="171531" imgH="219051" progId="Equation.3">
                          <p:embed/>
                        </p:oleObj>
                      </mc:Choice>
                      <mc:Fallback>
                        <p:oleObj name="Εξίσωση" r:id="rId7" imgW="171531" imgH="219051" progId="Equation.3">
                          <p:embed/>
                          <p:pic>
                            <p:nvPicPr>
                              <p:cNvPr id="38935" name="Object 17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8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927" y="3294"/>
                                <a:ext cx="212" cy="272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pSp>
                <p:nvGrpSpPr>
                  <p:cNvPr id="38936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1701" y="3339"/>
                    <a:ext cx="227" cy="227"/>
                    <a:chOff x="1701" y="3339"/>
                    <a:chExt cx="227" cy="227"/>
                  </a:xfrm>
                </p:grpSpPr>
                <p:grpSp>
                  <p:nvGrpSpPr>
                    <p:cNvPr id="38937" name="Group 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01" y="3339"/>
                      <a:ext cx="227" cy="227"/>
                      <a:chOff x="1701" y="3339"/>
                      <a:chExt cx="227" cy="227"/>
                    </a:xfrm>
                  </p:grpSpPr>
                  <p:sp>
                    <p:nvSpPr>
                      <p:cNvPr id="38939" name="Oval 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701" y="3339"/>
                        <a:ext cx="227" cy="227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  <p:sp>
                    <p:nvSpPr>
                      <p:cNvPr id="38940" name="Line 2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746" y="3385"/>
                        <a:ext cx="136" cy="13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</p:grpSp>
                <p:sp>
                  <p:nvSpPr>
                    <p:cNvPr id="38938" name="Line 2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746" y="3385"/>
                      <a:ext cx="136" cy="13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</p:grpSp>
          </p:grpSp>
          <p:sp>
            <p:nvSpPr>
              <p:cNvPr id="38923" name="Text Box 23"/>
              <p:cNvSpPr txBox="1">
                <a:spLocks noChangeArrowheads="1"/>
              </p:cNvSpPr>
              <p:nvPr/>
            </p:nvSpPr>
            <p:spPr bwMode="auto">
              <a:xfrm>
                <a:off x="1610" y="845"/>
                <a:ext cx="22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600">
                    <a:latin typeface="Comic Sans MS" panose="030F0702030302020204" pitchFamily="66" charset="0"/>
                  </a:rPr>
                  <a:t>Κ</a:t>
                </a:r>
              </a:p>
            </p:txBody>
          </p:sp>
          <p:sp>
            <p:nvSpPr>
              <p:cNvPr id="38924" name="Text Box 24"/>
              <p:cNvSpPr txBox="1">
                <a:spLocks noChangeArrowheads="1"/>
              </p:cNvSpPr>
              <p:nvPr/>
            </p:nvSpPr>
            <p:spPr bwMode="auto">
              <a:xfrm>
                <a:off x="3288" y="845"/>
                <a:ext cx="22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600">
                    <a:latin typeface="Comic Sans MS" panose="030F0702030302020204" pitchFamily="66" charset="0"/>
                  </a:rPr>
                  <a:t>Λ</a:t>
                </a:r>
              </a:p>
            </p:txBody>
          </p:sp>
          <p:sp>
            <p:nvSpPr>
              <p:cNvPr id="38925" name="Freeform 26"/>
              <p:cNvSpPr>
                <a:spLocks/>
              </p:cNvSpPr>
              <p:nvPr/>
            </p:nvSpPr>
            <p:spPr bwMode="auto">
              <a:xfrm>
                <a:off x="1111" y="210"/>
                <a:ext cx="1165" cy="661"/>
              </a:xfrm>
              <a:custGeom>
                <a:avLst/>
                <a:gdLst>
                  <a:gd name="T0" fmla="*/ 556 w 1165"/>
                  <a:gd name="T1" fmla="*/ 661 h 703"/>
                  <a:gd name="T2" fmla="*/ 466 w 1165"/>
                  <a:gd name="T3" fmla="*/ 600 h 703"/>
                  <a:gd name="T4" fmla="*/ 336 w 1165"/>
                  <a:gd name="T5" fmla="*/ 563 h 703"/>
                  <a:gd name="T6" fmla="*/ 278 w 1165"/>
                  <a:gd name="T7" fmla="*/ 552 h 703"/>
                  <a:gd name="T8" fmla="*/ 181 w 1165"/>
                  <a:gd name="T9" fmla="*/ 540 h 703"/>
                  <a:gd name="T10" fmla="*/ 77 w 1165"/>
                  <a:gd name="T11" fmla="*/ 472 h 703"/>
                  <a:gd name="T12" fmla="*/ 45 w 1165"/>
                  <a:gd name="T13" fmla="*/ 430 h 703"/>
                  <a:gd name="T14" fmla="*/ 0 w 1165"/>
                  <a:gd name="T15" fmla="*/ 351 h 703"/>
                  <a:gd name="T16" fmla="*/ 6 w 1165"/>
                  <a:gd name="T17" fmla="*/ 198 h 703"/>
                  <a:gd name="T18" fmla="*/ 162 w 1165"/>
                  <a:gd name="T19" fmla="*/ 95 h 703"/>
                  <a:gd name="T20" fmla="*/ 414 w 1165"/>
                  <a:gd name="T21" fmla="*/ 34 h 703"/>
                  <a:gd name="T22" fmla="*/ 511 w 1165"/>
                  <a:gd name="T23" fmla="*/ 4 h 703"/>
                  <a:gd name="T24" fmla="*/ 977 w 1165"/>
                  <a:gd name="T25" fmla="*/ 22 h 703"/>
                  <a:gd name="T26" fmla="*/ 1165 w 1165"/>
                  <a:gd name="T27" fmla="*/ 58 h 70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65" h="703">
                    <a:moveTo>
                      <a:pt x="556" y="703"/>
                    </a:moveTo>
                    <a:cubicBezTo>
                      <a:pt x="530" y="684"/>
                      <a:pt x="495" y="655"/>
                      <a:pt x="466" y="638"/>
                    </a:cubicBezTo>
                    <a:cubicBezTo>
                      <a:pt x="432" y="619"/>
                      <a:pt x="373" y="607"/>
                      <a:pt x="336" y="599"/>
                    </a:cubicBezTo>
                    <a:cubicBezTo>
                      <a:pt x="317" y="595"/>
                      <a:pt x="297" y="590"/>
                      <a:pt x="278" y="587"/>
                    </a:cubicBezTo>
                    <a:cubicBezTo>
                      <a:pt x="246" y="582"/>
                      <a:pt x="181" y="574"/>
                      <a:pt x="181" y="574"/>
                    </a:cubicBezTo>
                    <a:cubicBezTo>
                      <a:pt x="136" y="556"/>
                      <a:pt x="112" y="537"/>
                      <a:pt x="77" y="502"/>
                    </a:cubicBezTo>
                    <a:cubicBezTo>
                      <a:pt x="64" y="489"/>
                      <a:pt x="45" y="457"/>
                      <a:pt x="45" y="457"/>
                    </a:cubicBezTo>
                    <a:cubicBezTo>
                      <a:pt x="37" y="433"/>
                      <a:pt x="15" y="395"/>
                      <a:pt x="0" y="373"/>
                    </a:cubicBezTo>
                    <a:cubicBezTo>
                      <a:pt x="2" y="319"/>
                      <a:pt x="2" y="265"/>
                      <a:pt x="6" y="211"/>
                    </a:cubicBezTo>
                    <a:cubicBezTo>
                      <a:pt x="11" y="144"/>
                      <a:pt x="110" y="115"/>
                      <a:pt x="162" y="101"/>
                    </a:cubicBezTo>
                    <a:cubicBezTo>
                      <a:pt x="234" y="46"/>
                      <a:pt x="328" y="50"/>
                      <a:pt x="414" y="36"/>
                    </a:cubicBezTo>
                    <a:cubicBezTo>
                      <a:pt x="448" y="19"/>
                      <a:pt x="473" y="13"/>
                      <a:pt x="511" y="4"/>
                    </a:cubicBezTo>
                    <a:cubicBezTo>
                      <a:pt x="658" y="8"/>
                      <a:pt x="829" y="0"/>
                      <a:pt x="977" y="23"/>
                    </a:cubicBezTo>
                    <a:cubicBezTo>
                      <a:pt x="1035" y="63"/>
                      <a:pt x="1117" y="14"/>
                      <a:pt x="1165" y="6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8926" name="Freeform 27"/>
              <p:cNvSpPr>
                <a:spLocks/>
              </p:cNvSpPr>
              <p:nvPr/>
            </p:nvSpPr>
            <p:spPr bwMode="auto">
              <a:xfrm>
                <a:off x="2381" y="164"/>
                <a:ext cx="1363" cy="714"/>
              </a:xfrm>
              <a:custGeom>
                <a:avLst/>
                <a:gdLst>
                  <a:gd name="T0" fmla="*/ 997 w 1363"/>
                  <a:gd name="T1" fmla="*/ 696 h 714"/>
                  <a:gd name="T2" fmla="*/ 1301 w 1363"/>
                  <a:gd name="T3" fmla="*/ 663 h 714"/>
                  <a:gd name="T4" fmla="*/ 1333 w 1363"/>
                  <a:gd name="T5" fmla="*/ 508 h 714"/>
                  <a:gd name="T6" fmla="*/ 1359 w 1363"/>
                  <a:gd name="T7" fmla="*/ 256 h 714"/>
                  <a:gd name="T8" fmla="*/ 1333 w 1363"/>
                  <a:gd name="T9" fmla="*/ 126 h 714"/>
                  <a:gd name="T10" fmla="*/ 1243 w 1363"/>
                  <a:gd name="T11" fmla="*/ 42 h 714"/>
                  <a:gd name="T12" fmla="*/ 1178 w 1363"/>
                  <a:gd name="T13" fmla="*/ 10 h 714"/>
                  <a:gd name="T14" fmla="*/ 582 w 1363"/>
                  <a:gd name="T15" fmla="*/ 23 h 714"/>
                  <a:gd name="T16" fmla="*/ 298 w 1363"/>
                  <a:gd name="T17" fmla="*/ 62 h 714"/>
                  <a:gd name="T18" fmla="*/ 6 w 1363"/>
                  <a:gd name="T19" fmla="*/ 120 h 714"/>
                  <a:gd name="T20" fmla="*/ 0 w 1363"/>
                  <a:gd name="T21" fmla="*/ 139 h 7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63" h="714">
                    <a:moveTo>
                      <a:pt x="997" y="696"/>
                    </a:moveTo>
                    <a:cubicBezTo>
                      <a:pt x="1066" y="694"/>
                      <a:pt x="1222" y="714"/>
                      <a:pt x="1301" y="663"/>
                    </a:cubicBezTo>
                    <a:cubicBezTo>
                      <a:pt x="1351" y="591"/>
                      <a:pt x="1322" y="646"/>
                      <a:pt x="1333" y="508"/>
                    </a:cubicBezTo>
                    <a:cubicBezTo>
                      <a:pt x="1339" y="424"/>
                      <a:pt x="1351" y="340"/>
                      <a:pt x="1359" y="256"/>
                    </a:cubicBezTo>
                    <a:cubicBezTo>
                      <a:pt x="1355" y="188"/>
                      <a:pt x="1363" y="172"/>
                      <a:pt x="1333" y="126"/>
                    </a:cubicBezTo>
                    <a:cubicBezTo>
                      <a:pt x="1320" y="85"/>
                      <a:pt x="1283" y="53"/>
                      <a:pt x="1243" y="42"/>
                    </a:cubicBezTo>
                    <a:cubicBezTo>
                      <a:pt x="1197" y="11"/>
                      <a:pt x="1219" y="20"/>
                      <a:pt x="1178" y="10"/>
                    </a:cubicBezTo>
                    <a:cubicBezTo>
                      <a:pt x="925" y="36"/>
                      <a:pt x="1296" y="0"/>
                      <a:pt x="582" y="23"/>
                    </a:cubicBezTo>
                    <a:cubicBezTo>
                      <a:pt x="490" y="26"/>
                      <a:pt x="390" y="55"/>
                      <a:pt x="298" y="62"/>
                    </a:cubicBezTo>
                    <a:cubicBezTo>
                      <a:pt x="200" y="85"/>
                      <a:pt x="95" y="62"/>
                      <a:pt x="6" y="120"/>
                    </a:cubicBezTo>
                    <a:cubicBezTo>
                      <a:pt x="4" y="126"/>
                      <a:pt x="0" y="139"/>
                      <a:pt x="0" y="139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38927" name="Group 32"/>
              <p:cNvGrpSpPr>
                <a:grpSpLocks/>
              </p:cNvGrpSpPr>
              <p:nvPr/>
            </p:nvGrpSpPr>
            <p:grpSpPr bwMode="auto">
              <a:xfrm>
                <a:off x="2245" y="119"/>
                <a:ext cx="227" cy="393"/>
                <a:chOff x="2245" y="119"/>
                <a:chExt cx="227" cy="393"/>
              </a:xfrm>
            </p:grpSpPr>
            <p:grpSp>
              <p:nvGrpSpPr>
                <p:cNvPr id="38928" name="Group 30"/>
                <p:cNvGrpSpPr>
                  <a:grpSpLocks/>
                </p:cNvGrpSpPr>
                <p:nvPr/>
              </p:nvGrpSpPr>
              <p:grpSpPr bwMode="auto">
                <a:xfrm>
                  <a:off x="2290" y="119"/>
                  <a:ext cx="91" cy="300"/>
                  <a:chOff x="2290" y="119"/>
                  <a:chExt cx="91" cy="300"/>
                </a:xfrm>
              </p:grpSpPr>
              <p:sp>
                <p:nvSpPr>
                  <p:cNvPr id="38930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2290" y="119"/>
                    <a:ext cx="0" cy="30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38931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2381" y="164"/>
                    <a:ext cx="0" cy="181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38929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2245" y="300"/>
                  <a:ext cx="227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l-GR" altLang="el-GR" sz="1600" i="1">
                      <a:latin typeface="Comic Sans MS" panose="030F0702030302020204" pitchFamily="66" charset="0"/>
                    </a:rPr>
                    <a:t>Ε</a:t>
                  </a:r>
                </a:p>
              </p:txBody>
            </p:sp>
          </p:grpSp>
        </p:grpSp>
        <p:sp>
          <p:nvSpPr>
            <p:cNvPr id="38921" name="Rectangle 35"/>
            <p:cNvSpPr>
              <a:spLocks noChangeArrowheads="1"/>
            </p:cNvSpPr>
            <p:nvPr/>
          </p:nvSpPr>
          <p:spPr bwMode="auto">
            <a:xfrm>
              <a:off x="67" y="1888"/>
              <a:ext cx="5837" cy="18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el-GR" altLang="el-GR" sz="2000" dirty="0">
                  <a:latin typeface="Trebuchet MS" panose="020B0603020202020204" pitchFamily="34" charset="0"/>
                </a:rPr>
                <a:t>Στο κύκλωμα του σχήματος υπάρχει μεταλλικό σύρμα ΚΛ μάζας </a:t>
              </a:r>
              <a:r>
                <a:rPr lang="en-US" altLang="el-GR" sz="2000" i="1" dirty="0" smtClean="0">
                  <a:latin typeface="Trebuchet MS" panose="020B0603020202020204" pitchFamily="34" charset="0"/>
                </a:rPr>
                <a:t>m</a:t>
              </a:r>
              <a:r>
                <a:rPr lang="el-GR" altLang="el-GR" sz="2000" i="1" dirty="0" smtClean="0">
                  <a:latin typeface="Trebuchet MS" panose="020B0603020202020204" pitchFamily="34" charset="0"/>
                </a:rPr>
                <a:t> </a:t>
              </a:r>
              <a:r>
                <a:rPr lang="en-US" altLang="el-GR" sz="2000" dirty="0" smtClean="0">
                  <a:latin typeface="Trebuchet MS" panose="020B0603020202020204" pitchFamily="34" charset="0"/>
                </a:rPr>
                <a:t>=</a:t>
              </a:r>
              <a:r>
                <a:rPr lang="el-GR" altLang="el-GR" sz="2000" dirty="0" smtClean="0">
                  <a:latin typeface="Trebuchet MS" panose="020B0603020202020204" pitchFamily="34" charset="0"/>
                </a:rPr>
                <a:t> </a:t>
              </a:r>
              <a:r>
                <a:rPr lang="en-US" altLang="el-GR" sz="2000" dirty="0" smtClean="0">
                  <a:latin typeface="Trebuchet MS" panose="020B0603020202020204" pitchFamily="34" charset="0"/>
                </a:rPr>
                <a:t>2g</a:t>
              </a:r>
              <a:r>
                <a:rPr lang="el-GR" altLang="el-GR" sz="2000" dirty="0">
                  <a:latin typeface="Trebuchet MS" panose="020B0603020202020204" pitchFamily="34" charset="0"/>
                </a:rPr>
                <a:t>, μήκους </a:t>
              </a:r>
              <a:r>
                <a:rPr lang="el-GR" altLang="el-GR" sz="2000" i="1" dirty="0" smtClean="0">
                  <a:latin typeface="Trebuchet MS" panose="020B0603020202020204" pitchFamily="34" charset="0"/>
                </a:rPr>
                <a:t>ℓ </a:t>
              </a:r>
              <a:r>
                <a:rPr lang="en-US" altLang="el-GR" sz="2000" dirty="0" smtClean="0">
                  <a:latin typeface="Trebuchet MS" panose="020B0603020202020204" pitchFamily="34" charset="0"/>
                </a:rPr>
                <a:t>=</a:t>
              </a:r>
              <a:r>
                <a:rPr lang="el-GR" altLang="el-GR" sz="2000" dirty="0" smtClean="0">
                  <a:latin typeface="Trebuchet MS" panose="020B0603020202020204" pitchFamily="34" charset="0"/>
                </a:rPr>
                <a:t> </a:t>
              </a:r>
              <a:r>
                <a:rPr lang="en-US" altLang="el-GR" sz="2000" dirty="0" smtClean="0">
                  <a:latin typeface="Trebuchet MS" panose="020B0603020202020204" pitchFamily="34" charset="0"/>
                </a:rPr>
                <a:t>10cm </a:t>
              </a:r>
              <a:r>
                <a:rPr lang="el-GR" altLang="el-GR" sz="2000" dirty="0">
                  <a:latin typeface="Trebuchet MS" panose="020B0603020202020204" pitchFamily="34" charset="0"/>
                </a:rPr>
                <a:t>και αντίστασης </a:t>
              </a:r>
              <a:r>
                <a:rPr lang="en-US" altLang="el-GR" sz="2000" i="1" dirty="0" smtClean="0">
                  <a:latin typeface="Trebuchet MS" panose="020B0603020202020204" pitchFamily="34" charset="0"/>
                </a:rPr>
                <a:t>R</a:t>
              </a:r>
              <a:r>
                <a:rPr lang="el-GR" altLang="el-GR" sz="2000" dirty="0" smtClean="0">
                  <a:latin typeface="Trebuchet MS" panose="020B0603020202020204" pitchFamily="34" charset="0"/>
                </a:rPr>
                <a:t> </a:t>
              </a:r>
              <a:r>
                <a:rPr lang="en-US" altLang="el-GR" sz="2000" dirty="0" smtClean="0">
                  <a:latin typeface="Trebuchet MS" panose="020B0603020202020204" pitchFamily="34" charset="0"/>
                </a:rPr>
                <a:t>=</a:t>
              </a:r>
              <a:r>
                <a:rPr lang="el-GR" altLang="el-GR" sz="2000" dirty="0" smtClean="0">
                  <a:latin typeface="Trebuchet MS" panose="020B0603020202020204" pitchFamily="34" charset="0"/>
                </a:rPr>
                <a:t> 10Ω</a:t>
              </a:r>
              <a:r>
                <a:rPr lang="el-GR" altLang="el-GR" sz="2000" dirty="0">
                  <a:latin typeface="Trebuchet MS" panose="020B0603020202020204" pitchFamily="34" charset="0"/>
                </a:rPr>
                <a:t>, το οποίο μπορεί να ολισθαίνει χωρίς τριβές στους κατακόρυφους οδηγούς. Το όλο σύστημα βρίσκεται μέσα σε οριζόντιο ομογενές μαγνητικό πεδίο έντασης μέτρου </a:t>
              </a:r>
              <a:r>
                <a:rPr lang="el-GR" altLang="el-GR" sz="2000" i="1" dirty="0" smtClean="0">
                  <a:latin typeface="Trebuchet MS" panose="020B0603020202020204" pitchFamily="34" charset="0"/>
                </a:rPr>
                <a:t>Β </a:t>
              </a:r>
              <a:r>
                <a:rPr lang="el-GR" altLang="el-GR" sz="2000" dirty="0" smtClean="0">
                  <a:latin typeface="Trebuchet MS" panose="020B0603020202020204" pitchFamily="34" charset="0"/>
                </a:rPr>
                <a:t>= 2.10</a:t>
              </a:r>
              <a:r>
                <a:rPr lang="el-GR" altLang="el-GR" sz="2000" baseline="30000" dirty="0" smtClean="0">
                  <a:latin typeface="Trebuchet MS" panose="020B0603020202020204" pitchFamily="34" charset="0"/>
                </a:rPr>
                <a:t>-</a:t>
              </a:r>
              <a:r>
                <a:rPr lang="en-US" altLang="el-GR" sz="2000" baseline="30000" dirty="0" smtClean="0">
                  <a:latin typeface="Trebuchet MS" panose="020B0603020202020204" pitchFamily="34" charset="0"/>
                </a:rPr>
                <a:t>2</a:t>
              </a:r>
              <a:r>
                <a:rPr lang="el-GR" altLang="el-GR" sz="2000" dirty="0" smtClean="0">
                  <a:latin typeface="Trebuchet MS" panose="020B0603020202020204" pitchFamily="34" charset="0"/>
                </a:rPr>
                <a:t>Τ</a:t>
              </a:r>
              <a:r>
                <a:rPr lang="el-GR" altLang="el-GR" sz="2000" dirty="0">
                  <a:latin typeface="Trebuchet MS" panose="020B0603020202020204" pitchFamily="34" charset="0"/>
                </a:rPr>
                <a:t>, κάθετο στο επίπεδο των οδηγών. Να υπολογιστεί η ΗΕΔ της πηγής, ώστε το σύρμα να ισορροπεί.</a:t>
              </a:r>
            </a:p>
            <a:p>
              <a:pPr algn="just" eaLnBrk="1" hangingPunct="1">
                <a:lnSpc>
                  <a:spcPct val="150000"/>
                </a:lnSpc>
              </a:pPr>
              <a:r>
                <a:rPr lang="el-GR" altLang="el-GR" sz="2000" dirty="0" smtClean="0">
                  <a:latin typeface="Trebuchet MS" panose="020B0603020202020204" pitchFamily="34" charset="0"/>
                </a:rPr>
                <a:t>Δίνονται</a:t>
              </a:r>
              <a:r>
                <a:rPr lang="en-US" altLang="el-GR" sz="2000" dirty="0" smtClean="0">
                  <a:latin typeface="Trebuchet MS" panose="020B0603020202020204" pitchFamily="34" charset="0"/>
                </a:rPr>
                <a:t>:</a:t>
              </a:r>
              <a:r>
                <a:rPr lang="el-GR" altLang="el-GR" sz="2000" dirty="0" smtClean="0">
                  <a:latin typeface="Trebuchet MS" panose="020B0603020202020204" pitchFamily="34" charset="0"/>
                </a:rPr>
                <a:t>   </a:t>
              </a:r>
              <a:r>
                <a:rPr lang="en-US" altLang="el-GR" sz="2000" i="1" dirty="0" smtClean="0">
                  <a:latin typeface="Trebuchet MS" panose="020B0603020202020204" pitchFamily="34" charset="0"/>
                </a:rPr>
                <a:t>g</a:t>
              </a:r>
              <a:r>
                <a:rPr lang="el-GR" altLang="el-GR" sz="2000" i="1" dirty="0" smtClean="0">
                  <a:latin typeface="Trebuchet MS" panose="020B0603020202020204" pitchFamily="34" charset="0"/>
                </a:rPr>
                <a:t> </a:t>
              </a:r>
              <a:r>
                <a:rPr lang="en-US" altLang="el-GR" sz="2000" dirty="0" smtClean="0">
                  <a:latin typeface="Trebuchet MS" panose="020B0603020202020204" pitchFamily="34" charset="0"/>
                </a:rPr>
                <a:t>=</a:t>
              </a:r>
              <a:r>
                <a:rPr lang="el-GR" altLang="el-GR" sz="2000" dirty="0" smtClean="0">
                  <a:latin typeface="Trebuchet MS" panose="020B0603020202020204" pitchFamily="34" charset="0"/>
                </a:rPr>
                <a:t> </a:t>
              </a:r>
              <a:r>
                <a:rPr lang="en-US" altLang="el-GR" sz="2000" dirty="0" smtClean="0">
                  <a:latin typeface="Trebuchet MS" panose="020B0603020202020204" pitchFamily="34" charset="0"/>
                </a:rPr>
                <a:t>10m/s</a:t>
              </a:r>
              <a:r>
                <a:rPr lang="en-US" altLang="el-GR" sz="2000" baseline="30000" dirty="0" smtClean="0">
                  <a:latin typeface="Trebuchet MS" panose="020B0603020202020204" pitchFamily="34" charset="0"/>
                </a:rPr>
                <a:t>2</a:t>
              </a:r>
              <a:r>
                <a:rPr lang="el-GR" altLang="el-GR" sz="2000" dirty="0">
                  <a:latin typeface="Trebuchet MS" panose="020B0603020202020204" pitchFamily="34" charset="0"/>
                </a:rPr>
                <a:t>, η πηγή δεν έχει εσωτερική αντίσταση</a:t>
              </a:r>
              <a:r>
                <a:rPr lang="en-US" altLang="el-GR" sz="2000" dirty="0">
                  <a:latin typeface="Trebuchet MS" panose="020B0603020202020204" pitchFamily="34" charset="0"/>
                </a:rPr>
                <a:t>.</a:t>
              </a:r>
              <a:endParaRPr lang="el-GR" altLang="el-GR" sz="2000" i="1" dirty="0">
                <a:latin typeface="Trebuchet MS" panose="020B0603020202020204" pitchFamily="34" charset="0"/>
              </a:endParaRPr>
            </a:p>
          </p:txBody>
        </p:sp>
      </p:grpSp>
      <p:grpSp>
        <p:nvGrpSpPr>
          <p:cNvPr id="51237" name="Group 37"/>
          <p:cNvGrpSpPr>
            <a:grpSpLocks/>
          </p:cNvGrpSpPr>
          <p:nvPr/>
        </p:nvGrpSpPr>
        <p:grpSpPr bwMode="auto">
          <a:xfrm>
            <a:off x="5735639" y="836613"/>
            <a:ext cx="257175" cy="747712"/>
            <a:chOff x="2426" y="510"/>
            <a:chExt cx="162" cy="471"/>
          </a:xfrm>
        </p:grpSpPr>
        <p:sp>
          <p:nvSpPr>
            <p:cNvPr id="38918" name="Line 38"/>
            <p:cNvSpPr>
              <a:spLocks noChangeShapeType="1"/>
            </p:cNvSpPr>
            <p:nvPr/>
          </p:nvSpPr>
          <p:spPr bwMode="auto">
            <a:xfrm flipV="1">
              <a:off x="2426" y="663"/>
              <a:ext cx="0" cy="31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graphicFrame>
          <p:nvGraphicFramePr>
            <p:cNvPr id="38919" name="Object 39"/>
            <p:cNvGraphicFramePr>
              <a:graphicFrameLocks noChangeAspect="1"/>
            </p:cNvGraphicFramePr>
            <p:nvPr/>
          </p:nvGraphicFramePr>
          <p:xfrm>
            <a:off x="2426" y="510"/>
            <a:ext cx="162" cy="2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57" name="Εξίσωση" r:id="rId9" imgW="171531" imgH="257288" progId="Equation.3">
                    <p:embed/>
                  </p:oleObj>
                </mc:Choice>
                <mc:Fallback>
                  <p:oleObj name="Εξίσωση" r:id="rId9" imgW="171531" imgH="257288" progId="Equation.3">
                    <p:embed/>
                    <p:pic>
                      <p:nvPicPr>
                        <p:cNvPr id="38919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6" y="510"/>
                          <a:ext cx="162" cy="2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extBox 1"/>
          <p:cNvSpPr txBox="1"/>
          <p:nvPr/>
        </p:nvSpPr>
        <p:spPr>
          <a:xfrm>
            <a:off x="9084623" y="5404904"/>
            <a:ext cx="141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Ε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=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10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0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V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83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173181" y="292214"/>
            <a:ext cx="7433955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Πειραματική μελέτη της δύναμης </a:t>
            </a:r>
            <a:r>
              <a:rPr lang="en-US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Laplace</a:t>
            </a:r>
            <a:endParaRPr lang="el-GR" altLang="el-GR" sz="28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l-GR" altLang="el-GR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(από τον Πάνο Μουρούζη – </a:t>
            </a:r>
            <a:r>
              <a:rPr lang="el-GR" altLang="el-GR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hlinkClick r:id="rId2"/>
              </a:rPr>
              <a:t>Ε.Κ.Φ.Ε. Κέρκυρας</a:t>
            </a:r>
            <a:r>
              <a:rPr lang="el-GR" altLang="el-GR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</a:t>
            </a:r>
            <a:endParaRPr lang="el-GR" altLang="el-GR" b="1" dirty="0">
              <a:latin typeface="Comic Sans MS" pitchFamily="66" charset="0"/>
            </a:endParaRPr>
          </a:p>
        </p:txBody>
      </p:sp>
      <p:pic>
        <p:nvPicPr>
          <p:cNvPr id="6" name="Εικόνα 5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421" y="1451405"/>
            <a:ext cx="2891451" cy="40340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59784" y="5485445"/>
            <a:ext cx="2460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latin typeface="Comic Sans MS" panose="030F0702030302020204" pitchFamily="66" charset="0"/>
              </a:rPr>
              <a:t>Αριστερό κλικ στην εικόνα</a:t>
            </a:r>
            <a:endParaRPr lang="el-GR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72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23" y="918865"/>
            <a:ext cx="1148694" cy="1094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25040" y="4572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b="1" dirty="0" smtClean="0">
                <a:latin typeface="Comic Sans MS" panose="030F0702030302020204" pitchFamily="66" charset="0"/>
              </a:rPr>
              <a:t>Από την πειραματική μελέτη προκύπτει ο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νόμος </a:t>
            </a:r>
            <a:r>
              <a:rPr lang="el-GR" sz="2000" b="1" dirty="0" smtClean="0">
                <a:latin typeface="Comic Sans MS" panose="030F0702030302020204" pitchFamily="66" charset="0"/>
              </a:rPr>
              <a:t>του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Laplace</a:t>
            </a:r>
            <a:r>
              <a:rPr lang="en-US" sz="2000" b="1" dirty="0" smtClean="0">
                <a:latin typeface="Comic Sans MS" panose="030F0702030302020204" pitchFamily="66" charset="0"/>
              </a:rPr>
              <a:t>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Ορθογώνιο 6"/>
              <p:cNvSpPr/>
              <p:nvPr/>
            </p:nvSpPr>
            <p:spPr>
              <a:xfrm>
                <a:off x="2225040" y="1086118"/>
                <a:ext cx="8793480" cy="40374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l-GR" sz="2400" b="1" dirty="0" smtClean="0">
                    <a:latin typeface="Comic Sans MS" panose="030F0702030302020204" pitchFamily="66" charset="0"/>
                  </a:rPr>
                  <a:t>Το μέτρο </a:t>
                </a:r>
                <a:r>
                  <a:rPr lang="el-GR" sz="2400" b="1" i="1" dirty="0" smtClean="0">
                    <a:latin typeface="Comic Sans MS" panose="030F0702030302020204" pitchFamily="66" charset="0"/>
                  </a:rPr>
                  <a:t>F</a:t>
                </a:r>
                <a:r>
                  <a:rPr lang="en-US" sz="2400" b="1" baseline="-25000" dirty="0">
                    <a:latin typeface="Comic Sans MS" panose="030F0702030302020204" pitchFamily="66" charset="0"/>
                  </a:rPr>
                  <a:t>L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 της 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δύναμης </a:t>
                </a:r>
                <a:r>
                  <a:rPr lang="en-US" sz="2400" b="1" dirty="0" smtClean="0">
                    <a:latin typeface="Comic Sans MS" panose="030F0702030302020204" pitchFamily="66" charset="0"/>
                  </a:rPr>
                  <a:t>Laplace 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είναι 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ανάλογο: </a:t>
                </a:r>
                <a:endParaRPr lang="en-US" sz="2400" b="1" dirty="0" smtClean="0">
                  <a:latin typeface="Comic Sans MS" panose="030F0702030302020204" pitchFamily="66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l-GR" sz="2400" b="1" dirty="0" smtClean="0">
                    <a:latin typeface="Comic Sans MS" panose="030F0702030302020204" pitchFamily="66" charset="0"/>
                  </a:rPr>
                  <a:t>με 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το μήκος </a:t>
                </a:r>
                <a:r>
                  <a:rPr lang="el-GR" sz="2400" b="1" i="1" dirty="0" smtClean="0">
                    <a:latin typeface="Comic Sans MS" panose="030F0702030302020204" pitchFamily="66" charset="0"/>
                  </a:rPr>
                  <a:t>ℓ</a:t>
                </a:r>
                <a:r>
                  <a:rPr lang="en-US" sz="24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του ρευματοφόρου 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αγωγού που βρίσκεται μέσα στο μαγνητικό πεδίο, </a:t>
                </a:r>
                <a:endParaRPr lang="en-US" sz="2400" b="1" dirty="0" smtClean="0">
                  <a:latin typeface="Comic Sans MS" panose="030F0702030302020204" pitchFamily="66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l-GR" sz="2400" b="1" dirty="0" smtClean="0">
                    <a:latin typeface="Comic Sans MS" panose="030F0702030302020204" pitchFamily="66" charset="0"/>
                  </a:rPr>
                  <a:t>με την</a:t>
                </a:r>
                <a:r>
                  <a:rPr lang="en-US" sz="24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ένταση </a:t>
                </a:r>
                <a:r>
                  <a:rPr lang="el-GR" sz="2400" b="1" i="1" dirty="0">
                    <a:latin typeface="Comic Sans MS" panose="030F0702030302020204" pitchFamily="66" charset="0"/>
                  </a:rPr>
                  <a:t>I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 του ρεύματος που διαρρέει τον αγωγό, </a:t>
                </a:r>
                <a:endParaRPr lang="en-US" sz="2400" b="1" dirty="0" smtClean="0">
                  <a:latin typeface="Comic Sans MS" panose="030F0702030302020204" pitchFamily="66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l-GR" sz="2400" b="1" dirty="0" smtClean="0">
                    <a:latin typeface="Comic Sans MS" panose="030F0702030302020204" pitchFamily="66" charset="0"/>
                  </a:rPr>
                  <a:t>με 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την ένταση </a:t>
                </a:r>
                <a:r>
                  <a:rPr lang="el-GR" sz="2400" b="1" i="1" dirty="0" smtClean="0">
                    <a:latin typeface="Comic Sans MS" panose="030F0702030302020204" pitchFamily="66" charset="0"/>
                  </a:rPr>
                  <a:t>Β</a:t>
                </a:r>
                <a:r>
                  <a:rPr lang="en-US" sz="24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του 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μαγνητικού 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πεδίου και </a:t>
                </a:r>
                <a:endParaRPr lang="en-US" sz="2400" b="1" dirty="0" smtClean="0">
                  <a:latin typeface="Comic Sans MS" panose="030F0702030302020204" pitchFamily="66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l-GR" sz="2400" b="1" dirty="0" smtClean="0">
                    <a:latin typeface="Comic Sans MS" panose="030F0702030302020204" pitchFamily="66" charset="0"/>
                  </a:rPr>
                  <a:t>εξαρτάται 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από τη γωνία 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που σχηματίζει 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ο αγωγός με τη διεύθυνση των δυναμικών 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γραμμών ( ή της έντασης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 smtClean="0">
                            <a:latin typeface="Cambria Math" panose="02040503050406030204" pitchFamily="18" charset="0"/>
                          </a:rPr>
                          <m:t>𝜝</m:t>
                        </m:r>
                      </m:e>
                    </m:acc>
                  </m:oMath>
                </a14:m>
                <a:r>
                  <a:rPr lang="el-GR" sz="2400" b="1" dirty="0" smtClean="0">
                    <a:latin typeface="Comic Sans MS" panose="030F0702030302020204" pitchFamily="66" charset="0"/>
                  </a:rPr>
                  <a:t> ).</a:t>
                </a:r>
                <a:endParaRPr lang="el-GR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Ορθογώνιο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040" y="1086118"/>
                <a:ext cx="8793480" cy="4037452"/>
              </a:xfrm>
              <a:prstGeom prst="rect">
                <a:avLst/>
              </a:prstGeom>
              <a:blipFill>
                <a:blip r:embed="rId3"/>
                <a:stretch>
                  <a:fillRect l="-1040" b="-75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406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709752" y="293819"/>
            <a:ext cx="67724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Χαρακτηριστικά της δύναμης </a:t>
            </a:r>
            <a:r>
              <a:rPr lang="en-US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Laplace</a:t>
            </a:r>
            <a:endParaRPr lang="el-GR" altLang="el-GR" b="1" dirty="0">
              <a:latin typeface="Comic Sans MS" pitchFamily="66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546281" y="893287"/>
            <a:ext cx="766451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Σημείο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εφαρμογής</a:t>
            </a:r>
            <a:r>
              <a:rPr lang="en-US" altLang="el-G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: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Το </a:t>
            </a:r>
            <a:r>
              <a:rPr lang="el-GR" altLang="el-GR" sz="2400" b="1" dirty="0">
                <a:latin typeface="Comic Sans MS" panose="030F0702030302020204" pitchFamily="66" charset="0"/>
              </a:rPr>
              <a:t>μέσο του τμήματος του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αγωγού</a:t>
            </a:r>
            <a:r>
              <a:rPr lang="en-US" altLang="el-GR" sz="2400" b="1" dirty="0" smtClean="0">
                <a:latin typeface="Comic Sans MS" panose="030F0702030302020204" pitchFamily="66" charset="0"/>
              </a:rPr>
              <a:t>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που </a:t>
            </a:r>
            <a:r>
              <a:rPr lang="el-GR" altLang="el-GR" sz="2400" b="1" dirty="0">
                <a:latin typeface="Comic Sans MS" panose="030F0702030302020204" pitchFamily="66" charset="0"/>
              </a:rPr>
              <a:t>βρίσκεται μέσα στο μαγνητικό πεδίο.</a:t>
            </a:r>
            <a:endParaRPr lang="en-US" altLang="el-GR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058" y="817039"/>
            <a:ext cx="1148694" cy="1094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" name="Ομάδα 44"/>
          <p:cNvGrpSpPr/>
          <p:nvPr/>
        </p:nvGrpSpPr>
        <p:grpSpPr>
          <a:xfrm>
            <a:off x="3322706" y="2070431"/>
            <a:ext cx="5278474" cy="3855813"/>
            <a:chOff x="3258538" y="1357871"/>
            <a:chExt cx="5278474" cy="3855813"/>
          </a:xfrm>
        </p:grpSpPr>
        <p:pic>
          <p:nvPicPr>
            <p:cNvPr id="46" name="Εικόνα 4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8538" y="1357871"/>
              <a:ext cx="5278474" cy="3855813"/>
            </a:xfrm>
            <a:prstGeom prst="rect">
              <a:avLst/>
            </a:prstGeom>
          </p:spPr>
        </p:pic>
        <p:grpSp>
          <p:nvGrpSpPr>
            <p:cNvPr id="47" name="Ομάδα 46"/>
            <p:cNvGrpSpPr/>
            <p:nvPr/>
          </p:nvGrpSpPr>
          <p:grpSpPr>
            <a:xfrm>
              <a:off x="6817894" y="2849199"/>
              <a:ext cx="875276" cy="1944858"/>
              <a:chOff x="6898105" y="3782174"/>
              <a:chExt cx="875276" cy="1944858"/>
            </a:xfrm>
          </p:grpSpPr>
          <p:cxnSp>
            <p:nvCxnSpPr>
              <p:cNvPr id="52" name="Ευθύγραμμο βέλος σύνδεσης 51"/>
              <p:cNvCxnSpPr/>
              <p:nvPr/>
            </p:nvCxnSpPr>
            <p:spPr>
              <a:xfrm flipH="1">
                <a:off x="6898105" y="4494322"/>
                <a:ext cx="20009" cy="1232710"/>
              </a:xfrm>
              <a:prstGeom prst="straightConnector1">
                <a:avLst/>
              </a:prstGeom>
              <a:ln w="57150">
                <a:solidFill>
                  <a:srgbClr val="008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Ευθύγραμμο βέλος σύνδεσης 52"/>
              <p:cNvCxnSpPr/>
              <p:nvPr/>
            </p:nvCxnSpPr>
            <p:spPr>
              <a:xfrm>
                <a:off x="7116353" y="4367074"/>
                <a:ext cx="6342" cy="1215579"/>
              </a:xfrm>
              <a:prstGeom prst="straightConnector1">
                <a:avLst/>
              </a:prstGeom>
              <a:ln w="57150">
                <a:solidFill>
                  <a:srgbClr val="008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Ευθύγραμμο βέλος σύνδεσης 53"/>
              <p:cNvCxnSpPr/>
              <p:nvPr/>
            </p:nvCxnSpPr>
            <p:spPr>
              <a:xfrm>
                <a:off x="7344302" y="4158723"/>
                <a:ext cx="5267" cy="1199340"/>
              </a:xfrm>
              <a:prstGeom prst="straightConnector1">
                <a:avLst/>
              </a:prstGeom>
              <a:ln w="57150">
                <a:solidFill>
                  <a:srgbClr val="008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Ευθύγραμμο βέλος σύνδεσης 54"/>
              <p:cNvCxnSpPr/>
              <p:nvPr/>
            </p:nvCxnSpPr>
            <p:spPr>
              <a:xfrm flipH="1">
                <a:off x="7547808" y="3950373"/>
                <a:ext cx="20010" cy="1191759"/>
              </a:xfrm>
              <a:prstGeom prst="straightConnector1">
                <a:avLst/>
              </a:prstGeom>
              <a:ln w="57150">
                <a:solidFill>
                  <a:srgbClr val="008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Ευθύγραμμο βέλος σύνδεσης 55"/>
              <p:cNvCxnSpPr/>
              <p:nvPr/>
            </p:nvCxnSpPr>
            <p:spPr>
              <a:xfrm flipH="1">
                <a:off x="7766057" y="3782174"/>
                <a:ext cx="7324" cy="1225496"/>
              </a:xfrm>
              <a:prstGeom prst="straightConnector1">
                <a:avLst/>
              </a:prstGeom>
              <a:ln w="57150">
                <a:solidFill>
                  <a:srgbClr val="008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Ομάδα 47"/>
            <p:cNvGrpSpPr/>
            <p:nvPr/>
          </p:nvGrpSpPr>
          <p:grpSpPr>
            <a:xfrm>
              <a:off x="6224432" y="1852012"/>
              <a:ext cx="2029233" cy="2357145"/>
              <a:chOff x="6376832" y="2704369"/>
              <a:chExt cx="2029233" cy="2357145"/>
            </a:xfrm>
          </p:grpSpPr>
          <p:cxnSp>
            <p:nvCxnSpPr>
              <p:cNvPr id="49" name="Ευθύγραμμο βέλος σύνδεσης 48"/>
              <p:cNvCxnSpPr/>
              <p:nvPr/>
            </p:nvCxnSpPr>
            <p:spPr>
              <a:xfrm flipH="1">
                <a:off x="8390021" y="2704369"/>
                <a:ext cx="16044" cy="591239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Ευθύγραμμο βέλος σύνδεσης 49"/>
              <p:cNvCxnSpPr/>
              <p:nvPr/>
            </p:nvCxnSpPr>
            <p:spPr>
              <a:xfrm flipH="1">
                <a:off x="6376832" y="4470275"/>
                <a:ext cx="16044" cy="591239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Ευθύγραμμο βέλος σύνδεσης 50"/>
              <p:cNvCxnSpPr/>
              <p:nvPr/>
            </p:nvCxnSpPr>
            <p:spPr>
              <a:xfrm flipH="1">
                <a:off x="7628023" y="3950373"/>
                <a:ext cx="398377" cy="416701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8" name="Ομάδα 57"/>
          <p:cNvGrpSpPr/>
          <p:nvPr/>
        </p:nvGrpSpPr>
        <p:grpSpPr>
          <a:xfrm>
            <a:off x="7304891" y="4448109"/>
            <a:ext cx="1630561" cy="490620"/>
            <a:chOff x="7304891" y="4448109"/>
            <a:chExt cx="1630561" cy="490620"/>
          </a:xfrm>
        </p:grpSpPr>
        <p:cxnSp>
          <p:nvCxnSpPr>
            <p:cNvPr id="39" name="Ευθύγραμμο βέλος σύνδεσης 38"/>
            <p:cNvCxnSpPr/>
            <p:nvPr/>
          </p:nvCxnSpPr>
          <p:spPr>
            <a:xfrm>
              <a:off x="7304891" y="4448109"/>
              <a:ext cx="1544543" cy="16650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8197515" y="4501237"/>
                  <a:ext cx="737937" cy="4374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  <m:r>
                          <a:rPr lang="en-US" sz="2000" b="1" i="0" baseline="-2500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𝐋</m:t>
                        </m:r>
                      </m:oMath>
                    </m:oMathPara>
                  </a14:m>
                  <a:endParaRPr lang="el-GR" sz="2000" b="1" baseline="-25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97515" y="4501237"/>
                  <a:ext cx="737937" cy="437492"/>
                </a:xfrm>
                <a:prstGeom prst="rect">
                  <a:avLst/>
                </a:prstGeom>
                <a:blipFill>
                  <a:blip r:embed="rId5"/>
                  <a:stretch>
                    <a:fillRect b="-972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8150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323473" y="453189"/>
            <a:ext cx="9207367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Διεύθυνση</a:t>
            </a:r>
            <a:r>
              <a:rPr lang="en-US" altLang="el-G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  <a:r>
              <a:rPr lang="en-US" altLang="el-GR" sz="2400" b="1" dirty="0">
                <a:latin typeface="Comic Sans MS" panose="030F0702030302020204" pitchFamily="66" charset="0"/>
              </a:rPr>
              <a:t>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Κάθετη </a:t>
            </a:r>
            <a:r>
              <a:rPr lang="el-GR" altLang="el-GR" sz="2400" b="1" dirty="0">
                <a:latin typeface="Comic Sans MS" panose="030F0702030302020204" pitchFamily="66" charset="0"/>
              </a:rPr>
              <a:t>στο επίπεδο που ορίζεται από τον αγωγό και τη διεύθυνση των δυναμικών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γραμμών </a:t>
            </a:r>
            <a:r>
              <a:rPr lang="el-GR" altLang="el-GR" sz="2400" b="1" dirty="0">
                <a:latin typeface="Comic Sans MS" panose="030F0702030302020204" pitchFamily="66" charset="0"/>
              </a:rPr>
              <a:t>(ή την ένταση του μαγνητικού πεδίου).</a:t>
            </a:r>
            <a:endParaRPr lang="en-US" altLang="el-GR" sz="2400" b="1" dirty="0">
              <a:latin typeface="Comic Sans MS" panose="030F0702030302020204" pitchFamily="66" charset="0"/>
            </a:endParaRPr>
          </a:p>
        </p:txBody>
      </p:sp>
      <p:grpSp>
        <p:nvGrpSpPr>
          <p:cNvPr id="21" name="Ομάδα 20"/>
          <p:cNvGrpSpPr/>
          <p:nvPr/>
        </p:nvGrpSpPr>
        <p:grpSpPr>
          <a:xfrm>
            <a:off x="3370858" y="2146281"/>
            <a:ext cx="5450282" cy="3494923"/>
            <a:chOff x="3287318" y="1775302"/>
            <a:chExt cx="5450282" cy="3494923"/>
          </a:xfrm>
        </p:grpSpPr>
        <p:pic>
          <p:nvPicPr>
            <p:cNvPr id="16" name="Εικόνα 1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7318" y="1775302"/>
              <a:ext cx="5450282" cy="3494923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4555957" y="4186990"/>
              <a:ext cx="4598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i="1" dirty="0" smtClean="0">
                  <a:latin typeface="Comic Sans MS" panose="030F0702030302020204" pitchFamily="66" charset="0"/>
                </a:rPr>
                <a:t>Ι</a:t>
              </a:r>
              <a:endParaRPr lang="el-GR" b="1" i="1" dirty="0">
                <a:latin typeface="Comic Sans MS" panose="030F0702030302020204" pitchFamily="66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5866062" y="2261937"/>
                  <a:ext cx="459874" cy="5064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2400" b="1" i="1" smtClean="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400" b="1" i="1" smtClean="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  <m:t>𝜝</m:t>
                            </m:r>
                          </m:e>
                        </m:acc>
                      </m:oMath>
                    </m:oMathPara>
                  </a14:m>
                  <a:endParaRPr lang="el-GR" sz="2400" b="1" i="1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6062" y="2261937"/>
                  <a:ext cx="459874" cy="50642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7796463" y="3785768"/>
                  <a:ext cx="459874" cy="4374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  <m:r>
                          <a:rPr lang="en-US" sz="2000" b="1" i="0" baseline="-2500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𝐋</m:t>
                        </m:r>
                      </m:oMath>
                    </m:oMathPara>
                  </a14:m>
                  <a:endParaRPr lang="el-GR" sz="2000" b="1" baseline="-25000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6463" y="3785768"/>
                  <a:ext cx="459874" cy="437492"/>
                </a:xfrm>
                <a:prstGeom prst="rect">
                  <a:avLst/>
                </a:prstGeom>
                <a:blipFill>
                  <a:blip r:embed="rId4"/>
                  <a:stretch>
                    <a:fillRect b="-972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2147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687567" y="206531"/>
            <a:ext cx="884327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Φορά</a:t>
            </a:r>
            <a:r>
              <a:rPr lang="en-US" altLang="el-GR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  <a:r>
              <a:rPr lang="en-US" altLang="el-GR" sz="2400" b="1" dirty="0" smtClean="0">
                <a:latin typeface="Comic Sans MS" panose="030F0702030302020204" pitchFamily="66" charset="0"/>
              </a:rPr>
              <a:t>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καθορίζεται </a:t>
            </a:r>
            <a:r>
              <a:rPr lang="el-GR" altLang="el-GR" sz="2400" b="1" dirty="0">
                <a:latin typeface="Comic Sans MS" panose="030F0702030302020204" pitchFamily="66" charset="0"/>
              </a:rPr>
              <a:t>με τον κανόνα των τριών δακτύλων</a:t>
            </a:r>
            <a:r>
              <a:rPr lang="en-US" altLang="el-GR" sz="2400" b="1" dirty="0"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latin typeface="Comic Sans MS" panose="030F0702030302020204" pitchFamily="66" charset="0"/>
              </a:rPr>
              <a:t>του δεξιού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χεριού </a:t>
            </a:r>
            <a:r>
              <a:rPr lang="el-GR" altLang="el-GR" sz="2400" b="1" dirty="0">
                <a:latin typeface="Comic Sans MS" panose="030F0702030302020204" pitchFamily="66" charset="0"/>
              </a:rPr>
              <a:t>ή της δεξιάς παλάμης. </a:t>
            </a:r>
            <a:endParaRPr lang="en-US" altLang="el-GR" sz="2400" b="1" dirty="0">
              <a:latin typeface="Comic Sans MS" panose="030F0702030302020204" pitchFamily="66" charset="0"/>
            </a:endParaRPr>
          </a:p>
        </p:txBody>
      </p:sp>
      <p:grpSp>
        <p:nvGrpSpPr>
          <p:cNvPr id="11" name="Ομάδα 10"/>
          <p:cNvGrpSpPr/>
          <p:nvPr/>
        </p:nvGrpSpPr>
        <p:grpSpPr>
          <a:xfrm>
            <a:off x="1687566" y="1263487"/>
            <a:ext cx="4121210" cy="3439005"/>
            <a:chOff x="2296300" y="1929025"/>
            <a:chExt cx="4121210" cy="3439005"/>
          </a:xfrm>
        </p:grpSpPr>
        <p:grpSp>
          <p:nvGrpSpPr>
            <p:cNvPr id="9" name="Ομάδα 8"/>
            <p:cNvGrpSpPr/>
            <p:nvPr/>
          </p:nvGrpSpPr>
          <p:grpSpPr>
            <a:xfrm>
              <a:off x="2296300" y="1929025"/>
              <a:ext cx="4029637" cy="3439005"/>
              <a:chOff x="2296300" y="1929025"/>
              <a:chExt cx="4029637" cy="343900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5866063" y="4643308"/>
                    <a:ext cx="459874" cy="5064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2400" b="1" i="1" smtClean="0">
                                  <a:solidFill>
                                    <a:srgbClr val="0066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solidFill>
                                    <a:srgbClr val="0066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oMath>
                      </m:oMathPara>
                    </a14:m>
                    <a:endParaRPr lang="el-GR" sz="2400" b="1" i="1" dirty="0">
                      <a:solidFill>
                        <a:srgbClr val="006600"/>
                      </a:solidFill>
                      <a:latin typeface="Comic Sans MS" panose="030F0702030302020204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66063" y="4643308"/>
                    <a:ext cx="459874" cy="506421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" name="TextBox 6"/>
              <p:cNvSpPr txBox="1"/>
              <p:nvPr/>
            </p:nvSpPr>
            <p:spPr>
              <a:xfrm>
                <a:off x="4081181" y="1929025"/>
                <a:ext cx="4598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b="1" i="1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Ι</a:t>
                </a:r>
                <a:endParaRPr lang="el-GR" b="1" i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pic>
            <p:nvPicPr>
              <p:cNvPr id="8" name="Εικόνα 7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96300" y="1929025"/>
                <a:ext cx="4029637" cy="3439005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5957636" y="2686610"/>
                  <a:ext cx="459874" cy="5064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24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4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𝜝</m:t>
                            </m:r>
                          </m:e>
                        </m:acc>
                      </m:oMath>
                    </m:oMathPara>
                  </a14:m>
                  <a:endParaRPr lang="el-GR" sz="2400" b="1" i="1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7636" y="2686610"/>
                  <a:ext cx="459874" cy="50642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TextBox 12"/>
          <p:cNvSpPr txBox="1"/>
          <p:nvPr/>
        </p:nvSpPr>
        <p:spPr>
          <a:xfrm>
            <a:off x="1359804" y="4383724"/>
            <a:ext cx="101835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dirty="0" smtClean="0">
                <a:latin typeface="Comic Sans MS" panose="030F0702030302020204" pitchFamily="66" charset="0"/>
              </a:rPr>
              <a:t>Τοποθέτηση των δακτύλων</a:t>
            </a:r>
            <a:r>
              <a:rPr lang="en-US" dirty="0" smtClean="0">
                <a:latin typeface="Comic Sans MS" panose="030F0702030302020204" pitchFamily="66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 smtClean="0">
                <a:latin typeface="Comic Sans MS" panose="030F0702030302020204" pitchFamily="66" charset="0"/>
              </a:rPr>
              <a:t>Ο αντίχειρας σύμφωνα με την (συμβατική) φορά του ρεύματος</a:t>
            </a:r>
            <a:r>
              <a:rPr lang="en-US" dirty="0" smtClean="0">
                <a:latin typeface="Comic Sans MS" panose="030F0702030302020204" pitchFamily="66" charset="0"/>
              </a:rPr>
              <a:t>,</a:t>
            </a:r>
            <a:endParaRPr lang="el-GR" dirty="0" smtClean="0"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 smtClean="0">
                <a:latin typeface="Comic Sans MS" panose="030F0702030302020204" pitchFamily="66" charset="0"/>
              </a:rPr>
              <a:t> Ο δείκτης δείχνει την φορά της έντασης του μαγνητικού πεδίου (ή των δυναμικών γραμμών)</a:t>
            </a:r>
            <a:r>
              <a:rPr lang="en-US" dirty="0" smtClean="0">
                <a:latin typeface="Comic Sans MS" panose="030F0702030302020204" pitchFamily="66" charset="0"/>
              </a:rPr>
              <a:t>,</a:t>
            </a:r>
            <a:endParaRPr lang="el-GR" dirty="0" smtClean="0"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 smtClean="0">
                <a:latin typeface="Comic Sans MS" panose="030F0702030302020204" pitchFamily="66" charset="0"/>
              </a:rPr>
              <a:t>Ο μέσος δείχνει την φορά της δύναμης </a:t>
            </a:r>
            <a:r>
              <a:rPr lang="en-US" dirty="0" smtClean="0">
                <a:latin typeface="Comic Sans MS" panose="030F0702030302020204" pitchFamily="66" charset="0"/>
              </a:rPr>
              <a:t>Laplace.</a:t>
            </a:r>
            <a:endParaRPr lang="el-GR" dirty="0">
              <a:latin typeface="Comic Sans MS" panose="030F0702030302020204" pitchFamily="66" charset="0"/>
            </a:endParaRPr>
          </a:p>
        </p:txBody>
      </p:sp>
      <p:grpSp>
        <p:nvGrpSpPr>
          <p:cNvPr id="15" name="Ομάδα 14"/>
          <p:cNvGrpSpPr/>
          <p:nvPr/>
        </p:nvGrpSpPr>
        <p:grpSpPr>
          <a:xfrm>
            <a:off x="6451600" y="1360825"/>
            <a:ext cx="4572000" cy="2541588"/>
            <a:chOff x="6451600" y="1360825"/>
            <a:chExt cx="4572000" cy="2541588"/>
          </a:xfrm>
        </p:grpSpPr>
        <p:graphicFrame>
          <p:nvGraphicFramePr>
            <p:cNvPr id="12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89160842"/>
                </p:ext>
              </p:extLst>
            </p:nvPr>
          </p:nvGraphicFramePr>
          <p:xfrm>
            <a:off x="6451600" y="1360825"/>
            <a:ext cx="4572000" cy="2541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4" name="Φωτογραφία του Photo Editor" r:id="rId6" imgW="2381582" imgH="1324160" progId="MSPhotoEd.3">
                    <p:embed/>
                  </p:oleObj>
                </mc:Choice>
                <mc:Fallback>
                  <p:oleObj name="Φωτογραφία του Photo Editor" r:id="rId6" imgW="2381582" imgH="1324160" progId="MSPhotoEd.3">
                    <p:embed/>
                    <p:pic>
                      <p:nvPicPr>
                        <p:cNvPr id="25603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51600" y="1360825"/>
                          <a:ext cx="4572000" cy="25415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Box 13"/>
            <p:cNvSpPr txBox="1"/>
            <p:nvPr/>
          </p:nvSpPr>
          <p:spPr>
            <a:xfrm>
              <a:off x="7716489" y="1442224"/>
              <a:ext cx="519796" cy="400110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i="1" dirty="0" smtClean="0">
                  <a:solidFill>
                    <a:srgbClr val="006600"/>
                  </a:solidFill>
                  <a:latin typeface="Comic Sans MS" panose="030F0702030302020204" pitchFamily="66" charset="0"/>
                </a:rPr>
                <a:t>I</a:t>
              </a:r>
              <a:endParaRPr lang="el-GR" sz="2000" b="1" i="1" dirty="0">
                <a:solidFill>
                  <a:srgbClr val="006600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841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1326</TotalTime>
  <Words>2957</Words>
  <Application>Microsoft Office PowerPoint</Application>
  <PresentationFormat>Ευρεία οθόνη</PresentationFormat>
  <Paragraphs>330</Paragraphs>
  <Slides>49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49</vt:i4>
      </vt:variant>
    </vt:vector>
  </HeadingPairs>
  <TitlesOfParts>
    <vt:vector size="59" baseType="lpstr">
      <vt:lpstr>Arial</vt:lpstr>
      <vt:lpstr>Calibri</vt:lpstr>
      <vt:lpstr>Cambria Math</vt:lpstr>
      <vt:lpstr>Comic Sans MS</vt:lpstr>
      <vt:lpstr>Times New Roman</vt:lpstr>
      <vt:lpstr>Trebuchet MS</vt:lpstr>
      <vt:lpstr>Wingdings</vt:lpstr>
      <vt:lpstr>2_Θέμα του Office</vt:lpstr>
      <vt:lpstr>Φωτογραφία του Photo Editor</vt:lpstr>
      <vt:lpstr>Εξίσωση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Μερκούριος Παναγιωτόπουλος</dc:creator>
  <cp:lastModifiedBy>Μερκούριος Παναγιωτόπουλος</cp:lastModifiedBy>
  <cp:revision>241</cp:revision>
  <dcterms:created xsi:type="dcterms:W3CDTF">2019-09-30T10:11:25Z</dcterms:created>
  <dcterms:modified xsi:type="dcterms:W3CDTF">2019-10-08T19:53:14Z</dcterms:modified>
</cp:coreProperties>
</file>