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wmf" ContentType="image/x-wmf"/>
  <Default Extension="xls" ContentType="application/vnd.ms-exce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3"/>
  </p:notesMasterIdLst>
  <p:sldIdLst>
    <p:sldId id="330" r:id="rId2"/>
    <p:sldId id="331" r:id="rId3"/>
    <p:sldId id="259" r:id="rId4"/>
    <p:sldId id="263" r:id="rId5"/>
    <p:sldId id="261" r:id="rId6"/>
    <p:sldId id="264" r:id="rId7"/>
    <p:sldId id="265" r:id="rId8"/>
    <p:sldId id="332" r:id="rId9"/>
    <p:sldId id="277" r:id="rId10"/>
    <p:sldId id="267" r:id="rId11"/>
    <p:sldId id="278" r:id="rId12"/>
    <p:sldId id="333" r:id="rId13"/>
    <p:sldId id="279" r:id="rId14"/>
    <p:sldId id="269" r:id="rId15"/>
    <p:sldId id="270" r:id="rId16"/>
    <p:sldId id="271" r:id="rId17"/>
    <p:sldId id="272" r:id="rId18"/>
    <p:sldId id="273" r:id="rId19"/>
    <p:sldId id="275" r:id="rId20"/>
    <p:sldId id="274" r:id="rId21"/>
    <p:sldId id="334" r:id="rId22"/>
    <p:sldId id="280" r:id="rId23"/>
    <p:sldId id="284" r:id="rId24"/>
    <p:sldId id="285" r:id="rId25"/>
    <p:sldId id="287" r:id="rId26"/>
    <p:sldId id="291" r:id="rId27"/>
    <p:sldId id="286" r:id="rId28"/>
    <p:sldId id="288" r:id="rId29"/>
    <p:sldId id="281" r:id="rId30"/>
    <p:sldId id="292" r:id="rId31"/>
    <p:sldId id="282" r:id="rId32"/>
    <p:sldId id="283" r:id="rId33"/>
    <p:sldId id="335" r:id="rId34"/>
    <p:sldId id="295" r:id="rId35"/>
    <p:sldId id="296" r:id="rId36"/>
    <p:sldId id="297" r:id="rId37"/>
    <p:sldId id="298" r:id="rId38"/>
    <p:sldId id="299" r:id="rId39"/>
    <p:sldId id="294" r:id="rId40"/>
    <p:sldId id="301" r:id="rId41"/>
    <p:sldId id="336" r:id="rId42"/>
    <p:sldId id="338" r:id="rId43"/>
    <p:sldId id="315" r:id="rId44"/>
    <p:sldId id="316" r:id="rId45"/>
    <p:sldId id="302" r:id="rId46"/>
    <p:sldId id="303" r:id="rId47"/>
    <p:sldId id="305" r:id="rId48"/>
    <p:sldId id="306" r:id="rId49"/>
    <p:sldId id="308" r:id="rId50"/>
    <p:sldId id="304" r:id="rId51"/>
    <p:sldId id="309" r:id="rId52"/>
    <p:sldId id="310" r:id="rId53"/>
    <p:sldId id="311" r:id="rId54"/>
    <p:sldId id="317" r:id="rId55"/>
    <p:sldId id="318" r:id="rId56"/>
    <p:sldId id="319" r:id="rId57"/>
    <p:sldId id="320" r:id="rId58"/>
    <p:sldId id="321" r:id="rId59"/>
    <p:sldId id="322" r:id="rId60"/>
    <p:sldId id="323" r:id="rId61"/>
    <p:sldId id="324" r:id="rId62"/>
    <p:sldId id="325" r:id="rId63"/>
    <p:sldId id="327" r:id="rId64"/>
    <p:sldId id="326" r:id="rId65"/>
    <p:sldId id="328" r:id="rId66"/>
    <p:sldId id="337" r:id="rId67"/>
    <p:sldId id="314" r:id="rId68"/>
    <p:sldId id="262" r:id="rId69"/>
    <p:sldId id="312" r:id="rId70"/>
    <p:sldId id="313" r:id="rId71"/>
    <p:sldId id="329" r:id="rId7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6600"/>
    <a:srgbClr val="0000FF"/>
    <a:srgbClr val="FFFFFF"/>
    <a:srgbClr val="FFFFCC"/>
    <a:srgbClr val="FF99CC"/>
    <a:srgbClr val="CCECFF"/>
    <a:srgbClr val="66CCFF"/>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Μεσαίο στυλ 2 - Έμφασ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25E5076-3810-47DD-B79F-674D7AD40C01}" styleName="Σκούρο στυλ 1 - Έμφαση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Σκούρο στυλ 1 - Έμφαση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Σκούρο στυλ 1 - Έμφαση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Μεσαίο στυλ 2 - Έμφαση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Μεσαίο στυλ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Φωτεινό στυλ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1" d="100"/>
          <a:sy n="61" d="100"/>
        </p:scale>
        <p:origin x="-140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B7EF17-59CE-4966-8B61-F18DBF48D6EB}" type="datetimeFigureOut">
              <a:rPr lang="el-GR" smtClean="0"/>
              <a:pPr/>
              <a:t>23/11/2020</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85ED54-9F83-49BE-9D52-5234C10FA674}" type="slidenum">
              <a:rPr lang="el-GR" smtClean="0"/>
              <a:pPr/>
              <a:t>‹#›</a:t>
            </a:fld>
            <a:endParaRPr lang="el-GR"/>
          </a:p>
        </p:txBody>
      </p:sp>
    </p:spTree>
    <p:extLst>
      <p:ext uri="{BB962C8B-B14F-4D97-AF65-F5344CB8AC3E}">
        <p14:creationId xmlns:p14="http://schemas.microsoft.com/office/powerpoint/2010/main" xmlns="" val="2990277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542E0F6E-693D-4ACE-8162-577F85FBA553}" type="slidenum">
              <a:rPr lang="el-GR" altLang="el-GR" smtClean="0"/>
              <a:pPr eaLnBrk="1" hangingPunct="1">
                <a:spcBef>
                  <a:spcPct val="0"/>
                </a:spcBef>
              </a:pPr>
              <a:t>11</a:t>
            </a:fld>
            <a:endParaRPr lang="el-GR" altLang="el-GR"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el-GR" altLang="el-G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2DD50A82-3FD5-4EB2-9DE9-17B32D242F62}" type="slidenum">
              <a:rPr lang="el-GR" altLang="el-GR" smtClean="0"/>
              <a:pPr eaLnBrk="1" hangingPunct="1">
                <a:spcBef>
                  <a:spcPct val="0"/>
                </a:spcBef>
              </a:pPr>
              <a:t>13</a:t>
            </a:fld>
            <a:endParaRPr lang="el-GR" altLang="el-GR"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l-GR" alt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AF17052-DFB9-4437-BFCF-65825BA46AFF}" type="datetime1">
              <a:rPr lang="el-GR" smtClean="0">
                <a:solidFill>
                  <a:prstClr val="black">
                    <a:tint val="75000"/>
                  </a:prstClr>
                </a:solidFill>
              </a:rPr>
              <a:pPr/>
              <a:t>23/11/2020</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1288071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741EDCF2-1144-4937-83C2-F49D91E32BE3}" type="datetime1">
              <a:rPr lang="el-GR" smtClean="0">
                <a:solidFill>
                  <a:prstClr val="black">
                    <a:tint val="75000"/>
                  </a:prstClr>
                </a:solidFill>
              </a:rPr>
              <a:pPr/>
              <a:t>23/11/2020</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1438026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183F866F-1133-4EF4-9F75-4634FDB84A68}" type="datetime1">
              <a:rPr lang="el-GR" smtClean="0">
                <a:solidFill>
                  <a:prstClr val="black">
                    <a:tint val="75000"/>
                  </a:prstClr>
                </a:solidFill>
              </a:rPr>
              <a:pPr/>
              <a:t>23/11/2020</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29723337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Θέση περιεχομένου 1"/>
          <p:cNvSpPr>
            <a:spLocks noGrp="1"/>
          </p:cNvSpPr>
          <p:nvPr>
            <p:ph/>
          </p:nvPr>
        </p:nvSpPr>
        <p:spPr>
          <a:xfrm>
            <a:off x="685800" y="609600"/>
            <a:ext cx="7772400" cy="54864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fld id="{5B317B10-D7DD-4871-88AB-D5A412DB24AC}" type="datetime1">
              <a:rPr lang="el-GR" smtClean="0">
                <a:solidFill>
                  <a:prstClr val="black">
                    <a:tint val="75000"/>
                  </a:prstClr>
                </a:solidFill>
              </a:rPr>
              <a:pPr>
                <a:defRPr/>
              </a:pPr>
              <a:t>23/11/2020</a:t>
            </a:fld>
            <a:endParaRPr lang="el-GR">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7F24F44-E708-4DD5-AF0A-FCEF5BE8A6F1}"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34666323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Τίτλος και 4 Αντικείμενα">
    <p:spTree>
      <p:nvGrpSpPr>
        <p:cNvPr id="1" name=""/>
        <p:cNvGrpSpPr/>
        <p:nvPr/>
      </p:nvGrpSpPr>
      <p:grpSpPr>
        <a:xfrm>
          <a:off x="0" y="0"/>
          <a:ext cx="0" cy="0"/>
          <a:chOff x="0" y="0"/>
          <a:chExt cx="0" cy="0"/>
        </a:xfrm>
      </p:grpSpPr>
      <p:sp>
        <p:nvSpPr>
          <p:cNvPr id="2" name="Τίτλος 1"/>
          <p:cNvSpPr>
            <a:spLocks noGrp="1"/>
          </p:cNvSpPr>
          <p:nvPr>
            <p:ph type="title" sz="quarter"/>
          </p:nvPr>
        </p:nvSpPr>
        <p:spPr>
          <a:xfrm>
            <a:off x="685800" y="609600"/>
            <a:ext cx="7772400" cy="1143000"/>
          </a:xfrm>
        </p:spPr>
        <p:txBody>
          <a:bodyPr/>
          <a:lstStyle/>
          <a:p>
            <a:r>
              <a:rPr lang="el-GR" smtClean="0"/>
              <a:t>Στυλ κύριου τίτλου</a:t>
            </a:r>
            <a:endParaRPr lang="el-GR"/>
          </a:p>
        </p:txBody>
      </p:sp>
      <p:sp>
        <p:nvSpPr>
          <p:cNvPr id="3" name="Θέση περιεχομένου 2"/>
          <p:cNvSpPr>
            <a:spLocks noGrp="1"/>
          </p:cNvSpPr>
          <p:nvPr>
            <p:ph sz="quarter" idx="1"/>
          </p:nvPr>
        </p:nvSpPr>
        <p:spPr>
          <a:xfrm>
            <a:off x="685800" y="1981200"/>
            <a:ext cx="38100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quarter" idx="2"/>
          </p:nvPr>
        </p:nvSpPr>
        <p:spPr>
          <a:xfrm>
            <a:off x="4648200" y="1981200"/>
            <a:ext cx="38100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περιεχομένου 4"/>
          <p:cNvSpPr>
            <a:spLocks noGrp="1"/>
          </p:cNvSpPr>
          <p:nvPr>
            <p:ph sz="quarter" idx="3"/>
          </p:nvPr>
        </p:nvSpPr>
        <p:spPr>
          <a:xfrm>
            <a:off x="685800" y="4114800"/>
            <a:ext cx="38100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περιεχομένου 5"/>
          <p:cNvSpPr>
            <a:spLocks noGrp="1"/>
          </p:cNvSpPr>
          <p:nvPr>
            <p:ph sz="quarter" idx="4"/>
          </p:nvPr>
        </p:nvSpPr>
        <p:spPr>
          <a:xfrm>
            <a:off x="4648200" y="4114800"/>
            <a:ext cx="38100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ltLang="el-GR">
              <a:solidFill>
                <a:prstClr val="black">
                  <a:tint val="75000"/>
                </a:prstClr>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l-GR" altLang="el-GR">
                <a:solidFill>
                  <a:prstClr val="black">
                    <a:tint val="75000"/>
                  </a:prstClr>
                </a:solidFill>
              </a:rPr>
              <a:t>Μερκ. Παναγιωτόπουλος-Φυσικός            www.merkopanas.blogspot.gr</a:t>
            </a:r>
          </a:p>
        </p:txBody>
      </p:sp>
      <p:sp>
        <p:nvSpPr>
          <p:cNvPr id="9" name="Rectangle 6"/>
          <p:cNvSpPr>
            <a:spLocks noGrp="1" noChangeArrowheads="1"/>
          </p:cNvSpPr>
          <p:nvPr>
            <p:ph type="sldNum" sz="quarter" idx="12"/>
          </p:nvPr>
        </p:nvSpPr>
        <p:spPr>
          <a:ln/>
        </p:spPr>
        <p:txBody>
          <a:bodyPr/>
          <a:lstStyle>
            <a:lvl1pPr>
              <a:defRPr/>
            </a:lvl1pPr>
          </a:lstStyle>
          <a:p>
            <a:pPr>
              <a:defRPr/>
            </a:pPr>
            <a:fld id="{C89482F6-6567-444F-9A04-38D96E42A2C9}" type="slidenum">
              <a:rPr lang="el-GR" altLang="el-GR">
                <a:solidFill>
                  <a:prstClr val="black">
                    <a:tint val="75000"/>
                  </a:prstClr>
                </a:solidFill>
              </a:rPr>
              <a:pPr>
                <a:defRPr/>
              </a:pPr>
              <a:t>‹#›</a:t>
            </a:fld>
            <a:endParaRPr lang="el-GR" altLang="el-GR">
              <a:solidFill>
                <a:prstClr val="black">
                  <a:tint val="75000"/>
                </a:prstClr>
              </a:solidFill>
            </a:endParaRPr>
          </a:p>
        </p:txBody>
      </p:sp>
    </p:spTree>
    <p:extLst>
      <p:ext uri="{BB962C8B-B14F-4D97-AF65-F5344CB8AC3E}">
        <p14:creationId xmlns:p14="http://schemas.microsoft.com/office/powerpoint/2010/main" xmlns="" val="540955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Τίτλος, Αντικείμενο και 2 Αντικείμενα">
    <p:spTree>
      <p:nvGrpSpPr>
        <p:cNvPr id="1" name=""/>
        <p:cNvGrpSpPr/>
        <p:nvPr/>
      </p:nvGrpSpPr>
      <p:grpSpPr>
        <a:xfrm>
          <a:off x="0" y="0"/>
          <a:ext cx="0" cy="0"/>
          <a:chOff x="0" y="0"/>
          <a:chExt cx="0" cy="0"/>
        </a:xfrm>
      </p:grpSpPr>
      <p:sp>
        <p:nvSpPr>
          <p:cNvPr id="2" name="Τίτλος 1"/>
          <p:cNvSpPr>
            <a:spLocks noGrp="1"/>
          </p:cNvSpPr>
          <p:nvPr>
            <p:ph type="title"/>
          </p:nvPr>
        </p:nvSpPr>
        <p:spPr>
          <a:xfrm>
            <a:off x="685800" y="609600"/>
            <a:ext cx="7772400" cy="1143000"/>
          </a:xfrm>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685800" y="1981200"/>
            <a:ext cx="3810000" cy="41148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quarter" idx="2"/>
          </p:nvPr>
        </p:nvSpPr>
        <p:spPr>
          <a:xfrm>
            <a:off x="4648200" y="1981200"/>
            <a:ext cx="38100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περιεχομένου 4"/>
          <p:cNvSpPr>
            <a:spLocks noGrp="1"/>
          </p:cNvSpPr>
          <p:nvPr>
            <p:ph sz="quarter" idx="3"/>
          </p:nvPr>
        </p:nvSpPr>
        <p:spPr>
          <a:xfrm>
            <a:off x="4648200" y="4114800"/>
            <a:ext cx="38100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Rectangle 4"/>
          <p:cNvSpPr>
            <a:spLocks noGrp="1" noChangeArrowheads="1"/>
          </p:cNvSpPr>
          <p:nvPr>
            <p:ph type="dt" sz="half" idx="10"/>
          </p:nvPr>
        </p:nvSpPr>
        <p:spPr>
          <a:ln/>
        </p:spPr>
        <p:txBody>
          <a:bodyPr/>
          <a:lstStyle>
            <a:lvl1pPr>
              <a:defRPr/>
            </a:lvl1pPr>
          </a:lstStyle>
          <a:p>
            <a:pPr>
              <a:defRPr/>
            </a:pPr>
            <a:endParaRPr lang="el-GR" altLang="el-GR">
              <a:solidFill>
                <a:prstClr val="black">
                  <a:tint val="75000"/>
                </a:prstClr>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l-GR" altLang="el-GR">
                <a:solidFill>
                  <a:prstClr val="black">
                    <a:tint val="75000"/>
                  </a:prstClr>
                </a:solidFill>
              </a:rPr>
              <a:t>Μερκ. Παναγιωτόπουλος-Φυσικός            www.merkopanas.blogspot.gr</a:t>
            </a:r>
          </a:p>
        </p:txBody>
      </p:sp>
      <p:sp>
        <p:nvSpPr>
          <p:cNvPr id="8" name="Rectangle 6"/>
          <p:cNvSpPr>
            <a:spLocks noGrp="1" noChangeArrowheads="1"/>
          </p:cNvSpPr>
          <p:nvPr>
            <p:ph type="sldNum" sz="quarter" idx="12"/>
          </p:nvPr>
        </p:nvSpPr>
        <p:spPr>
          <a:ln/>
        </p:spPr>
        <p:txBody>
          <a:bodyPr/>
          <a:lstStyle>
            <a:lvl1pPr>
              <a:defRPr/>
            </a:lvl1pPr>
          </a:lstStyle>
          <a:p>
            <a:pPr>
              <a:defRPr/>
            </a:pPr>
            <a:fld id="{8323AF50-8782-40CF-8B53-39F564DB54A3}" type="slidenum">
              <a:rPr lang="el-GR" altLang="el-GR">
                <a:solidFill>
                  <a:prstClr val="black">
                    <a:tint val="75000"/>
                  </a:prstClr>
                </a:solidFill>
              </a:rPr>
              <a:pPr>
                <a:defRPr/>
              </a:pPr>
              <a:t>‹#›</a:t>
            </a:fld>
            <a:endParaRPr lang="el-GR" altLang="el-GR">
              <a:solidFill>
                <a:prstClr val="black">
                  <a:tint val="75000"/>
                </a:prstClr>
              </a:solidFill>
            </a:endParaRPr>
          </a:p>
        </p:txBody>
      </p:sp>
    </p:spTree>
    <p:extLst>
      <p:ext uri="{BB962C8B-B14F-4D97-AF65-F5344CB8AC3E}">
        <p14:creationId xmlns:p14="http://schemas.microsoft.com/office/powerpoint/2010/main" xmlns="" val="3898718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cSld name="Τίτλος και Αντικείμενο επάνω από Κεί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685800" y="609600"/>
            <a:ext cx="7772400" cy="1143000"/>
          </a:xfrm>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685800" y="1981200"/>
            <a:ext cx="77724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685800" y="4114800"/>
            <a:ext cx="77724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a:xfrm>
            <a:off x="685800" y="6248400"/>
            <a:ext cx="1905000" cy="457200"/>
          </a:xfrm>
        </p:spPr>
        <p:txBody>
          <a:bodyPr/>
          <a:lstStyle>
            <a:lvl1pPr>
              <a:defRPr/>
            </a:lvl1pPr>
          </a:lstStyle>
          <a:p>
            <a:pPr>
              <a:defRPr/>
            </a:pPr>
            <a:endParaRPr lang="el-GR" altLang="el-GR"/>
          </a:p>
        </p:txBody>
      </p:sp>
      <p:sp>
        <p:nvSpPr>
          <p:cNvPr id="6" name="Θέση υποσέλιδου 5"/>
          <p:cNvSpPr>
            <a:spLocks noGrp="1"/>
          </p:cNvSpPr>
          <p:nvPr>
            <p:ph type="ftr" sz="quarter" idx="11"/>
          </p:nvPr>
        </p:nvSpPr>
        <p:spPr>
          <a:xfrm>
            <a:off x="3124200" y="6248400"/>
            <a:ext cx="2895600" cy="457200"/>
          </a:xfrm>
        </p:spPr>
        <p:txBody>
          <a:bodyPr/>
          <a:lstStyle>
            <a:lvl1pPr>
              <a:defRPr/>
            </a:lvl1pPr>
          </a:lstStyle>
          <a:p>
            <a:pPr>
              <a:defRPr/>
            </a:pPr>
            <a:r>
              <a:rPr lang="el-GR" altLang="el-GR"/>
              <a:t>Μερκ. Παναγιωτόπουλος - Φυσικός              www.merkopanas.blogspot.gr</a:t>
            </a:r>
          </a:p>
        </p:txBody>
      </p:sp>
      <p:sp>
        <p:nvSpPr>
          <p:cNvPr id="7" name="Θέση αριθμού διαφάνειας 6"/>
          <p:cNvSpPr>
            <a:spLocks noGrp="1"/>
          </p:cNvSpPr>
          <p:nvPr>
            <p:ph type="sldNum" sz="quarter" idx="12"/>
          </p:nvPr>
        </p:nvSpPr>
        <p:spPr>
          <a:xfrm>
            <a:off x="6553200" y="6248400"/>
            <a:ext cx="1905000" cy="457200"/>
          </a:xfrm>
        </p:spPr>
        <p:txBody>
          <a:bodyPr/>
          <a:lstStyle>
            <a:lvl1pPr>
              <a:defRPr/>
            </a:lvl1pPr>
          </a:lstStyle>
          <a:p>
            <a:pPr>
              <a:defRPr/>
            </a:pPr>
            <a:fld id="{945A2E8E-A6A2-4C00-8D22-066B12895CBB}" type="slidenum">
              <a:rPr lang="el-GR" altLang="el-GR"/>
              <a:pPr>
                <a:defRPr/>
              </a:pPr>
              <a:t>‹#›</a:t>
            </a:fld>
            <a:endParaRPr lang="el-GR" altLang="el-GR"/>
          </a:p>
        </p:txBody>
      </p:sp>
    </p:spTree>
    <p:extLst>
      <p:ext uri="{BB962C8B-B14F-4D97-AF65-F5344CB8AC3E}">
        <p14:creationId xmlns:p14="http://schemas.microsoft.com/office/powerpoint/2010/main" xmlns="" val="3782850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5D4C83AF-E3BE-446E-8B14-919C2B645E47}" type="datetime1">
              <a:rPr lang="el-GR" smtClean="0">
                <a:solidFill>
                  <a:prstClr val="black">
                    <a:tint val="75000"/>
                  </a:prstClr>
                </a:solidFill>
              </a:rPr>
              <a:pPr/>
              <a:t>23/11/2020</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232950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15820A82-EB76-4D53-AD7A-6A2D93050206}" type="datetime1">
              <a:rPr lang="el-GR" smtClean="0">
                <a:solidFill>
                  <a:prstClr val="black">
                    <a:tint val="75000"/>
                  </a:prstClr>
                </a:solidFill>
              </a:rPr>
              <a:pPr/>
              <a:t>23/11/2020</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2508598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9DBA67B4-CF59-45D5-917D-39388F37AC30}" type="datetime1">
              <a:rPr lang="el-GR" smtClean="0">
                <a:solidFill>
                  <a:prstClr val="black">
                    <a:tint val="75000"/>
                  </a:prstClr>
                </a:solidFill>
              </a:rPr>
              <a:pPr/>
              <a:t>23/11/2020</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1126391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677F98CB-410D-4372-99C5-4365E2EB5040}" type="datetime1">
              <a:rPr lang="el-GR" smtClean="0">
                <a:solidFill>
                  <a:prstClr val="black">
                    <a:tint val="75000"/>
                  </a:prstClr>
                </a:solidFill>
              </a:rPr>
              <a:pPr/>
              <a:t>23/11/2020</a:t>
            </a:fld>
            <a:endParaRPr lang="el-GR">
              <a:solidFill>
                <a:prstClr val="black">
                  <a:tint val="75000"/>
                </a:prstClr>
              </a:solidFill>
            </a:endParaRPr>
          </a:p>
        </p:txBody>
      </p:sp>
      <p:sp>
        <p:nvSpPr>
          <p:cNvPr id="8" name="7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9" name="8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3939909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4F8019A3-BD70-4630-9ADD-476CAE059448}" type="datetime1">
              <a:rPr lang="el-GR" smtClean="0">
                <a:solidFill>
                  <a:prstClr val="black">
                    <a:tint val="75000"/>
                  </a:prstClr>
                </a:solidFill>
              </a:rPr>
              <a:pPr/>
              <a:t>23/11/2020</a:t>
            </a:fld>
            <a:endParaRPr lang="el-GR">
              <a:solidFill>
                <a:prstClr val="black">
                  <a:tint val="75000"/>
                </a:prstClr>
              </a:solidFill>
            </a:endParaRPr>
          </a:p>
        </p:txBody>
      </p:sp>
      <p:sp>
        <p:nvSpPr>
          <p:cNvPr id="4" name="3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5" name="4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1010364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EF062A8-7621-43E8-97DF-D9B749FC38E0}" type="datetime1">
              <a:rPr lang="el-GR" smtClean="0">
                <a:solidFill>
                  <a:prstClr val="black">
                    <a:tint val="75000"/>
                  </a:prstClr>
                </a:solidFill>
              </a:rPr>
              <a:pPr/>
              <a:t>23/11/2020</a:t>
            </a:fld>
            <a:endParaRPr lang="el-GR">
              <a:solidFill>
                <a:prstClr val="black">
                  <a:tint val="75000"/>
                </a:prstClr>
              </a:solidFill>
            </a:endParaRPr>
          </a:p>
        </p:txBody>
      </p:sp>
      <p:sp>
        <p:nvSpPr>
          <p:cNvPr id="3" name="2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4" name="3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1990035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B5A6C2D-1E4E-4388-A4A8-AE3F19F06E97}" type="datetime1">
              <a:rPr lang="el-GR" smtClean="0">
                <a:solidFill>
                  <a:prstClr val="black">
                    <a:tint val="75000"/>
                  </a:prstClr>
                </a:solidFill>
              </a:rPr>
              <a:pPr/>
              <a:t>23/11/2020</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743497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2BCCD15-8BCB-4972-8876-E3110E1BA737}" type="datetime1">
              <a:rPr lang="el-GR" smtClean="0">
                <a:solidFill>
                  <a:prstClr val="black">
                    <a:tint val="75000"/>
                  </a:prstClr>
                </a:solidFill>
              </a:rPr>
              <a:pPr/>
              <a:t>23/11/2020</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1817599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7000">
              <a:srgbClr val="FFFFCC"/>
            </a:gs>
            <a:gs pos="100000">
              <a:schemeClr val="bg2">
                <a:shade val="30000"/>
                <a:satMod val="20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D36830-E0DC-4923-AE03-080D2389FF3A}" type="datetime1">
              <a:rPr lang="el-GR" smtClean="0">
                <a:solidFill>
                  <a:prstClr val="black">
                    <a:tint val="75000"/>
                  </a:prstClr>
                </a:solidFill>
              </a:rPr>
              <a:pPr/>
              <a:t>23/11/2020</a:t>
            </a:fld>
            <a:endParaRPr lang="el-GR">
              <a:solidFill>
                <a:prstClr val="black">
                  <a:tint val="75000"/>
                </a:prstClr>
              </a:solidFill>
            </a:endParaRP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23628188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microsoft.com/office/2007/relationships/hdphoto" Target="../media/hdphoto3.wdp"/><Relationship Id="rId12" Type="http://schemas.openxmlformats.org/officeDocument/2006/relationships/image" Target="../media/image18.png"/><Relationship Id="rId2" Type="http://schemas.openxmlformats.org/officeDocument/2006/relationships/hyperlink" Target="http://www.seilias.gr/images/stories/myvideos/talantwsi.swf" TargetMode="Externa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7.png"/><Relationship Id="rId5" Type="http://schemas.openxmlformats.org/officeDocument/2006/relationships/image" Target="../media/image12.png"/><Relationship Id="rId10" Type="http://schemas.openxmlformats.org/officeDocument/2006/relationships/image" Target="../media/image16.png"/><Relationship Id="rId4" Type="http://schemas.microsoft.com/office/2007/relationships/hdphoto" Target="../media/hdphoto2.wdp"/><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vmlDrawing" Target="../drawings/vmlDrawing2.vml"/><Relationship Id="rId4" Type="http://schemas.openxmlformats.org/officeDocument/2006/relationships/oleObject" Target="../embeddings/____________Microsoft_Office_Excel1.xls"/></Relationships>
</file>

<file path=ppt/slides/_rels/slide14.xml.rels><?xml version="1.0" encoding="UTF-8" standalone="yes"?>
<Relationships xmlns="http://schemas.openxmlformats.org/package/2006/relationships"><Relationship Id="rId3" Type="http://schemas.openxmlformats.org/officeDocument/2006/relationships/oleObject" Target="../embeddings/____________Microsoft_Office_Excel2.xls"/><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hyperlink" Target="https://f81a6a31-a-62cb3a1a-s-sites.googlegroups.com/site/1arxeia1213/9-archeia-allon/%CE%93%CF%81%CE%B1%CF%86%CE%B9%CE%BA%CE%AD%CF%82%20%CF%80%CE%B1%CF%81%CE%B1%CF%83%CF%84%CE%AC%CF%83%CE%B5%CE%B9%CF%82%20%CE%BC%CE%B5%20%CE%B1%CF%81%CF%87%CE%B9%CE%BA%CE%AE%20%CF%86%CE%AC%CF%83%CE%B7-1.pdf?attachauth=ANoY7cqaJ9Pyz4XU4BNOqIZM9TmsOkFopVM91oXK7xcyvbc2tJYQSi0tdCpNNP4Xe2lUR6S-0QueDjBambxrTjHX-FPgtHa0aN4j3J800heJGq1sbx3mMa5YJhnCIrr1WWlnhtW9xvLVPy4d95xCDg35lzwifxN5mnkjM5iAKcsUbktFCDeOD0dkdtm_Gkj_Lb-ybVb12bgmo-SK7Y9ImnlmBULLAqSWkxZQO8w5P5hLSUnuYoSrcnVkQinjTvkz-rU4kodyk_F7LN4UqAnupvx1Z-NgTw6LmMTjYBwBA4imk5Rk3wEL7zai0NoEDhPjJk0Z0OfgDZ3dd2drHdlnRESZ-HDOhx6lG8hn-eOfJnQEkaH0dbVEr2--Jk9QGU1S7IADbbYsgff31ZyQQjNm3QQ3dkvIWJxARVWSwCs1WFmHhI6zi50ZFxwrtz66hCuvJbCGLTvGHuMXFvAPUOim0mlxaspDfLEWBYk53Q6TjUckj4Twhk3fImw=&amp;attredirects=0" TargetMode="External"/><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5.v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6.v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upload.wikimedia.org/wikipedia/commons/2/2a/Ressort_de_compression.jpg"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upload.wikimedia.org/wikipedia/commons/2/2a/Ressort_de_compression.jpg" TargetMode="Externa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3.jpeg"/><Relationship Id="rId4" Type="http://schemas.openxmlformats.org/officeDocument/2006/relationships/image" Target="../media/image35.jpeg"/></Relationships>
</file>

<file path=ppt/slides/_rels/slide2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3.jpeg"/><Relationship Id="rId7" Type="http://schemas.openxmlformats.org/officeDocument/2006/relationships/image" Target="../media/image39.png"/><Relationship Id="rId2" Type="http://schemas.openxmlformats.org/officeDocument/2006/relationships/hyperlink" Target="http://upload.wikimedia.org/wikipedia/commons/2/2a/Ressort_de_compression.jpg" TargetMode="Externa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jpeg"/><Relationship Id="rId10" Type="http://schemas.openxmlformats.org/officeDocument/2006/relationships/image" Target="../media/image42.png"/><Relationship Id="rId4" Type="http://schemas.openxmlformats.org/officeDocument/2006/relationships/hyperlink" Target="http://www.g-physics.com/2012/07/blog-post_05.html" TargetMode="External"/><Relationship Id="rId9" Type="http://schemas.openxmlformats.org/officeDocument/2006/relationships/image" Target="../media/image41.png"/></Relationships>
</file>

<file path=ppt/slides/_rels/slide2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2" Type="http://schemas.openxmlformats.org/officeDocument/2006/relationships/hyperlink" Target="http://www.g-physics.com/2012/08/blog-post.html"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52.png"/><Relationship Id="rId2" Type="http://schemas.openxmlformats.org/officeDocument/2006/relationships/hyperlink" Target="http://upload.wikimedia.org/wikipedia/commons/2/2a/Ressort_de_compression.jpg" TargetMode="External"/><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 Id="rId5" Type="http://schemas.openxmlformats.org/officeDocument/2006/relationships/image" Target="../media/image56.png"/><Relationship Id="rId4" Type="http://schemas.openxmlformats.org/officeDocument/2006/relationships/image" Target="../media/image55.png"/></Relationships>
</file>

<file path=ppt/slides/_rels/slide3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2.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33.xml.rels><?xml version="1.0" encoding="UTF-8" standalone="yes"?>
<Relationships xmlns="http://schemas.openxmlformats.org/package/2006/relationships"><Relationship Id="rId2" Type="http://schemas.openxmlformats.org/officeDocument/2006/relationships/image" Target="../media/image68.gi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____________Microsoft_Office_Excel3.xls"/><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71.png"/><Relationship Id="rId4" Type="http://schemas.openxmlformats.org/officeDocument/2006/relationships/image" Target="../media/image70.png"/></Relationships>
</file>

<file path=ppt/slides/_rels/slide35.xml.rels><?xml version="1.0" encoding="UTF-8" standalone="yes"?>
<Relationships xmlns="http://schemas.openxmlformats.org/package/2006/relationships"><Relationship Id="rId3" Type="http://schemas.openxmlformats.org/officeDocument/2006/relationships/oleObject" Target="../embeddings/____________Microsoft_Office_Excel4.xls"/><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74.png"/><Relationship Id="rId4" Type="http://schemas.openxmlformats.org/officeDocument/2006/relationships/image" Target="../media/image73.png"/></Relationships>
</file>

<file path=ppt/slides/_rels/slide36.xml.rels><?xml version="1.0" encoding="UTF-8" standalone="yes"?>
<Relationships xmlns="http://schemas.openxmlformats.org/package/2006/relationships"><Relationship Id="rId3" Type="http://schemas.openxmlformats.org/officeDocument/2006/relationships/oleObject" Target="../embeddings/____________Microsoft_Office_Excel5.xls"/><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77.png"/><Relationship Id="rId4" Type="http://schemas.openxmlformats.org/officeDocument/2006/relationships/image" Target="../media/image76.png"/></Relationships>
</file>

<file path=ppt/slides/_rels/slide3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hyperlink" Target="https://www.youtube.com/watch?v=CeZKRXodViU&amp;feature=youtu.be" TargetMode="External"/><Relationship Id="rId1" Type="http://schemas.openxmlformats.org/officeDocument/2006/relationships/slideLayout" Target="../slideLayouts/slideLayout7.xml"/><Relationship Id="rId4" Type="http://schemas.openxmlformats.org/officeDocument/2006/relationships/hyperlink" Target="https://www.youtube.com/channel/UCOhgPTIkeMyND0vR-XMTLBA"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3.jpeg"/><Relationship Id="rId4" Type="http://schemas.openxmlformats.org/officeDocument/2006/relationships/hyperlink" Target="http://upload.wikimedia.org/wikipedia/commons/2/2a/Ressort_de_compression.jpg" TargetMode="Externa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upload.wikimedia.org/wikipedia/commons/2/2a/Ressort_de_compression.jpg" TargetMode="External"/><Relationship Id="rId1" Type="http://schemas.openxmlformats.org/officeDocument/2006/relationships/slideLayout" Target="../slideLayouts/slideLayout7.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37.jpeg"/></Relationships>
</file>

<file path=ppt/slides/_rels/slide41.xml.rels><?xml version="1.0" encoding="UTF-8" standalone="yes"?>
<Relationships xmlns="http://schemas.openxmlformats.org/package/2006/relationships"><Relationship Id="rId8" Type="http://schemas.openxmlformats.org/officeDocument/2006/relationships/hyperlink" Target="https://merkopanas.blogspot.com/2020/07/2006-2020.html" TargetMode="External"/><Relationship Id="rId3" Type="http://schemas.openxmlformats.org/officeDocument/2006/relationships/hyperlink" Target="http://bdoukatzis.ucoz.net/talantvseis/a008_mhxanikes_talntwseis_me_ejoterikh_dynamh_poy_katargeie.pdf" TargetMode="External"/><Relationship Id="rId7" Type="http://schemas.openxmlformats.org/officeDocument/2006/relationships/hyperlink" Target="https://thrasivoulosmaheras.website/%ce%b1%ce%bd%ce%b1%ce%bb%cf%8d%ce%bf%ce%bd%cf%84%ce%b1%cf%82-%cf%84%ce%bf%ce%bd-%ce%bf%cf%81%ce%b9%cf%83%ce%bc%cf%8c-%cf%84%ce%b7%cf%82-%ce%b1%cf%80%ce%bb%ce%ae%cf%82-%ce%b1%cf%81%ce%bc%ce%bf%ce%bd%ce%b9%ce%ba%ce%ae%cf%82-%cf%84%ce%b1%ce%bb%ce%ac%ce%bd%cf%84%cf%89%cf%83%ce%b7%cf%82.html" TargetMode="External"/><Relationship Id="rId12" Type="http://schemas.openxmlformats.org/officeDocument/2006/relationships/hyperlink" Target="https://ylikonet.gr/%CE%B1%CE%BD%CE%B1%CF%81%CF%84%CE%AE%CF%83%CE%B5%CE%B9%CF%82/%CF%84%CE%B1%CE%BB%CE%B1%CE%BD%CF%84%CF%8E%CF%83%CE%B5%CE%B9%CF%82/" TargetMode="External"/><Relationship Id="rId2" Type="http://schemas.openxmlformats.org/officeDocument/2006/relationships/hyperlink" Target="http://api.ning.com/files/vrLXMDThVYSFrnQ6rf4MnJk*6QNKwdvK5qg9LtAqPgcT8JbqHNokvqVtVP5P925pU1rkaZgt5UGlRMraxjVM5JnSLNLfNT9m/file.pdf" TargetMode="External"/><Relationship Id="rId1" Type="http://schemas.openxmlformats.org/officeDocument/2006/relationships/slideLayout" Target="../slideLayouts/slideLayout7.xml"/><Relationship Id="rId6" Type="http://schemas.openxmlformats.org/officeDocument/2006/relationships/hyperlink" Target="http://www.seilias.gr/index.php?option=com_content&amp;task=view&amp;id=85&amp;Itemid=32" TargetMode="External"/><Relationship Id="rId11" Type="http://schemas.openxmlformats.org/officeDocument/2006/relationships/hyperlink" Target="http://merkopanas.blogspot.gr/2012/01/blog-post.html" TargetMode="External"/><Relationship Id="rId5" Type="http://schemas.openxmlformats.org/officeDocument/2006/relationships/hyperlink" Target="http://merkopanas.blogspot.gr/2012/10/multilog-db-lab.html" TargetMode="External"/><Relationship Id="rId10" Type="http://schemas.openxmlformats.org/officeDocument/2006/relationships/hyperlink" Target="http://merkopanas.blogspot.gr/2011/08/blog-post_20.html" TargetMode="External"/><Relationship Id="rId4" Type="http://schemas.openxmlformats.org/officeDocument/2006/relationships/hyperlink" Target="https://www.youtube.com/watch?v=CNRBvN2oKWM&amp;ab_channel=RontoulisAris" TargetMode="External"/><Relationship Id="rId9" Type="http://schemas.openxmlformats.org/officeDocument/2006/relationships/hyperlink" Target="https://merkopanas.blogspot.com/2020/09/2020.html"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merkopanas.blogspot.gr/2017/02/30-hot-potatoes-doppler.html" TargetMode="External"/><Relationship Id="rId2" Type="http://schemas.openxmlformats.org/officeDocument/2006/relationships/hyperlink" Target="http://merkopanas.blogspot.gr/2015/10/35-hot-potatoes.html"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7.xml"/><Relationship Id="rId4" Type="http://schemas.openxmlformats.org/officeDocument/2006/relationships/image" Target="../media/image89.png"/></Relationships>
</file>

<file path=ppt/slides/_rels/slide55.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92.em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emf"/><Relationship Id="rId1" Type="http://schemas.openxmlformats.org/officeDocument/2006/relationships/slideLayout" Target="../slideLayouts/slideLayout7.xml"/><Relationship Id="rId4" Type="http://schemas.openxmlformats.org/officeDocument/2006/relationships/image" Target="../media/image99.png"/></Relationships>
</file>

<file path=ppt/slides/_rels/slide69.xml.rels><?xml version="1.0" encoding="UTF-8" standalone="yes"?>
<Relationships xmlns="http://schemas.openxmlformats.org/package/2006/relationships"><Relationship Id="rId2" Type="http://schemas.openxmlformats.org/officeDocument/2006/relationships/image" Target="../media/image100.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7.xml"/><Relationship Id="rId4" Type="http://schemas.openxmlformats.org/officeDocument/2006/relationships/image" Target="../media/image103.png"/></Relationships>
</file>

<file path=ppt/slides/_rels/slide71.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www.seilias.gr/index.php?option=com_content&amp;task=view&amp;id=293&amp;Itemid=32&amp;catid=24"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1</a:t>
            </a:fld>
            <a:endParaRPr lang="el-GR">
              <a:solidFill>
                <a:prstClr val="black">
                  <a:tint val="75000"/>
                </a:prstClr>
              </a:solidFill>
            </a:endParaRPr>
          </a:p>
        </p:txBody>
      </p:sp>
      <p:pic>
        <p:nvPicPr>
          <p:cNvPr id="5" name="Εικόνα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3656385" y="1725496"/>
            <a:ext cx="1950132" cy="3900264"/>
          </a:xfrm>
          <a:prstGeom prst="rect">
            <a:avLst/>
          </a:prstGeom>
        </p:spPr>
      </p:pic>
      <p:sp>
        <p:nvSpPr>
          <p:cNvPr id="6" name="Text Box 6"/>
          <p:cNvSpPr txBox="1">
            <a:spLocks noChangeArrowheads="1"/>
          </p:cNvSpPr>
          <p:nvPr/>
        </p:nvSpPr>
        <p:spPr bwMode="auto">
          <a:xfrm>
            <a:off x="983587" y="353556"/>
            <a:ext cx="7295728"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l-GR" sz="3600" b="1" dirty="0">
                <a:solidFill>
                  <a:srgbClr val="800000"/>
                </a:solidFill>
                <a:effectLst>
                  <a:outerShdw blurRad="38100" dist="38100" dir="2700000" algn="tl">
                    <a:srgbClr val="000000">
                      <a:alpha val="43137"/>
                    </a:srgbClr>
                  </a:outerShdw>
                </a:effectLst>
                <a:latin typeface="Comic Sans MS" panose="030F0702030302020204" pitchFamily="66" charset="0"/>
              </a:rPr>
              <a:t>Απλή Αρμονική Ταλάντωση</a:t>
            </a:r>
          </a:p>
        </p:txBody>
      </p:sp>
    </p:spTree>
    <p:extLst>
      <p:ext uri="{BB962C8B-B14F-4D97-AF65-F5344CB8AC3E}">
        <p14:creationId xmlns:p14="http://schemas.microsoft.com/office/powerpoint/2010/main" xmlns="" val="243607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ppt_x</p:attrName>
                                        </p:attrNameLst>
                                      </p:cBhvr>
                                      <p:tavLst>
                                        <p:tav tm="0">
                                          <p:val>
                                            <p:strVal val="#ppt_x-.2"/>
                                          </p:val>
                                        </p:tav>
                                        <p:tav tm="100000">
                                          <p:val>
                                            <p:strVal val="#ppt_x"/>
                                          </p:val>
                                        </p:tav>
                                      </p:tavLst>
                                    </p:anim>
                                    <p:anim calcmode="lin" valueType="num">
                                      <p:cBhvr>
                                        <p:cTn id="8" dur="2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2000"/>
                                        <p:tgtEl>
                                          <p:spTgt spid="6"/>
                                        </p:tgtEl>
                                      </p:cBhvr>
                                    </p:animEffect>
                                  </p:childTnLst>
                                </p:cTn>
                              </p:par>
                            </p:childTnLst>
                          </p:cTn>
                        </p:par>
                        <p:par>
                          <p:cTn id="10" fill="hold">
                            <p:stCondLst>
                              <p:cond delay="2000"/>
                            </p:stCondLst>
                            <p:childTnLst>
                              <p:par>
                                <p:cTn id="11" presetID="10" presetClass="entr" presetSubtype="0" fill="hold" nodeType="afterEffect">
                                  <p:stCondLst>
                                    <p:cond delay="25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10</a:t>
            </a:fld>
            <a:endParaRPr lang="el-GR" dirty="0">
              <a:solidFill>
                <a:schemeClr val="tx1"/>
              </a:solidFill>
            </a:endParaRPr>
          </a:p>
        </p:txBody>
      </p:sp>
      <p:sp>
        <p:nvSpPr>
          <p:cNvPr id="4" name="Text Box 3"/>
          <p:cNvSpPr txBox="1">
            <a:spLocks noChangeArrowheads="1"/>
          </p:cNvSpPr>
          <p:nvPr/>
        </p:nvSpPr>
        <p:spPr bwMode="auto">
          <a:xfrm>
            <a:off x="1147793" y="12060"/>
            <a:ext cx="7000157" cy="10569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lnSpc>
                <a:spcPct val="150000"/>
              </a:lnSpc>
              <a:spcBef>
                <a:spcPct val="50000"/>
              </a:spcBef>
              <a:defRPr/>
            </a:pPr>
            <a:r>
              <a:rPr lang="el-GR" altLang="el-GR" sz="2400" dirty="0">
                <a:solidFill>
                  <a:srgbClr val="800000"/>
                </a:solidFill>
                <a:effectLst>
                  <a:outerShdw blurRad="38100" dist="38100" dir="2700000" algn="tl">
                    <a:srgbClr val="000000"/>
                  </a:outerShdw>
                </a:effectLst>
                <a:latin typeface="Comic Sans MS" pitchFamily="66" charset="0"/>
                <a:hlinkClick r:id="rId2"/>
              </a:rPr>
              <a:t>Μελέτη «ελατηρίου – μάζας» σε οριζόντια </a:t>
            </a:r>
            <a:r>
              <a:rPr lang="el-GR" altLang="el-GR" sz="2400" dirty="0" smtClean="0">
                <a:solidFill>
                  <a:srgbClr val="800000"/>
                </a:solidFill>
                <a:effectLst>
                  <a:outerShdw blurRad="38100" dist="38100" dir="2700000" algn="tl">
                    <a:srgbClr val="000000"/>
                  </a:outerShdw>
                </a:effectLst>
                <a:latin typeface="Comic Sans MS" pitchFamily="66" charset="0"/>
                <a:hlinkClick r:id="rId2"/>
              </a:rPr>
              <a:t>κίνηση</a:t>
            </a:r>
            <a:r>
              <a:rPr lang="en-US" altLang="el-GR" sz="2400" dirty="0" smtClean="0">
                <a:solidFill>
                  <a:srgbClr val="800000"/>
                </a:solidFill>
                <a:effectLst>
                  <a:outerShdw blurRad="38100" dist="38100" dir="2700000" algn="tl">
                    <a:srgbClr val="000000"/>
                  </a:outerShdw>
                </a:effectLst>
                <a:latin typeface="Comic Sans MS" pitchFamily="66" charset="0"/>
              </a:rPr>
              <a:t> </a:t>
            </a:r>
            <a:r>
              <a:rPr lang="el-GR" altLang="el-GR" sz="2400" dirty="0" smtClean="0">
                <a:solidFill>
                  <a:srgbClr val="800000"/>
                </a:solidFill>
                <a:effectLst>
                  <a:outerShdw blurRad="38100" dist="38100" dir="2700000" algn="tl">
                    <a:srgbClr val="000000"/>
                  </a:outerShdw>
                </a:effectLst>
                <a:latin typeface="Comic Sans MS" pitchFamily="66" charset="0"/>
              </a:rPr>
              <a:t>  </a:t>
            </a:r>
            <a:r>
              <a:rPr lang="el-GR" altLang="el-GR" sz="2000" b="1" dirty="0" smtClean="0">
                <a:solidFill>
                  <a:srgbClr val="800000"/>
                </a:solidFill>
                <a:effectLst>
                  <a:outerShdw blurRad="38100" dist="38100" dir="2700000" algn="tl">
                    <a:srgbClr val="000000">
                      <a:alpha val="43137"/>
                    </a:srgbClr>
                  </a:outerShdw>
                </a:effectLst>
                <a:latin typeface="Comic Sans MS" pitchFamily="66" charset="0"/>
              </a:rPr>
              <a:t>(χωρίς αρχική φάση) </a:t>
            </a:r>
            <a:endParaRPr lang="el-GR" altLang="el-GR" sz="2000" b="1" dirty="0">
              <a:solidFill>
                <a:srgbClr val="800000"/>
              </a:solidFill>
              <a:effectLst>
                <a:outerShdw blurRad="38100" dist="38100" dir="2700000" algn="tl">
                  <a:srgbClr val="000000">
                    <a:alpha val="43137"/>
                  </a:srgbClr>
                </a:outerShdw>
              </a:effectLst>
              <a:latin typeface="Comic Sans MS" pitchFamily="66" charset="0"/>
            </a:endParaRPr>
          </a:p>
        </p:txBody>
      </p:sp>
      <p:pic>
        <p:nvPicPr>
          <p:cNvPr id="2052" name="Picture 4" descr="C:\Users\Merkouris\Desktop\Χωρίς τίτλο.png"/>
          <p:cNvPicPr>
            <a:picLocks noChangeAspect="1"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xmlns="">
                  <a14:imgLayer r:embed="rId4">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3184546" y="1357412"/>
            <a:ext cx="2895600" cy="657225"/>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4" descr="C:\Users\Merkouris\Desktop\Χωρίς τίτλο.png"/>
          <p:cNvPicPr>
            <a:picLocks noChangeAspect="1"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xmlns="">
                  <a14:imgLayer r:embed="rId4">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3179103" y="3246613"/>
            <a:ext cx="2895600" cy="65722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3" name="Ομάδα 12"/>
          <p:cNvGrpSpPr/>
          <p:nvPr/>
        </p:nvGrpSpPr>
        <p:grpSpPr>
          <a:xfrm>
            <a:off x="3212639" y="2315549"/>
            <a:ext cx="3810000" cy="485775"/>
            <a:chOff x="2636442" y="2705656"/>
            <a:chExt cx="3810000" cy="485775"/>
          </a:xfrm>
        </p:grpSpPr>
        <p:pic>
          <p:nvPicPr>
            <p:cNvPr id="2054" name="Picture 6" descr="C:\Users\Merkouris\Desktop\1.png"/>
            <p:cNvPicPr>
              <a:picLocks noChangeAspect="1" noChangeArrowheads="1"/>
            </p:cNvPicPr>
            <p:nvPr/>
          </p:nvPicPr>
          <p:blipFill>
            <a:blip r:embed="rId5">
              <a:clrChange>
                <a:clrFrom>
                  <a:srgbClr val="808000"/>
                </a:clrFrom>
                <a:clrTo>
                  <a:srgbClr val="808000">
                    <a:alpha val="0"/>
                  </a:srgbClr>
                </a:clrTo>
              </a:clrChange>
              <a:extLst>
                <a:ext uri="{28A0092B-C50C-407E-A947-70E740481C1C}">
                  <a14:useLocalDpi xmlns:a14="http://schemas.microsoft.com/office/drawing/2010/main" xmlns="" val="0"/>
                </a:ext>
              </a:extLst>
            </a:blip>
            <a:srcRect/>
            <a:stretch>
              <a:fillRect/>
            </a:stretch>
          </p:blipFill>
          <p:spPr bwMode="auto">
            <a:xfrm>
              <a:off x="6046392" y="2705656"/>
              <a:ext cx="400050" cy="438150"/>
            </a:xfrm>
            <a:prstGeom prst="rect">
              <a:avLst/>
            </a:prstGeom>
            <a:noFill/>
            <a:extLst>
              <a:ext uri="{909E8E84-426E-40DD-AFC4-6F175D3DCCD1}">
                <a14:hiddenFill xmlns:a14="http://schemas.microsoft.com/office/drawing/2010/main" xmlns="">
                  <a:solidFill>
                    <a:srgbClr val="FFFFFF"/>
                  </a:solidFill>
                </a14:hiddenFill>
              </a:ext>
            </a:extLst>
          </p:spPr>
        </p:pic>
        <p:pic>
          <p:nvPicPr>
            <p:cNvPr id="2055" name="Picture 7" descr="C:\Users\Merkouris\Desktop\2.png"/>
            <p:cNvPicPr>
              <a:picLocks noChangeAspect="1" noChangeArrowheads="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xmlns="">
                    <a14:imgLayer r:embed="rId7">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2636442" y="2705656"/>
              <a:ext cx="3409950" cy="485775"/>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15" name="Ομάδα 14"/>
          <p:cNvGrpSpPr/>
          <p:nvPr/>
        </p:nvGrpSpPr>
        <p:grpSpPr>
          <a:xfrm>
            <a:off x="3216898" y="4269038"/>
            <a:ext cx="1859158" cy="485775"/>
            <a:chOff x="2653479" y="4431998"/>
            <a:chExt cx="1744154" cy="485775"/>
          </a:xfrm>
        </p:grpSpPr>
        <p:pic>
          <p:nvPicPr>
            <p:cNvPr id="2053" name="Picture 5" descr="C:\Users\Merkouris\Desktop\1.png"/>
            <p:cNvPicPr>
              <a:picLocks noChangeAspect="1" noChangeArrowheads="1"/>
            </p:cNvPicPr>
            <p:nvPr/>
          </p:nvPicPr>
          <p:blipFill>
            <a:blip r:embed="rId5">
              <a:clrChange>
                <a:clrFrom>
                  <a:srgbClr val="808000"/>
                </a:clrFrom>
                <a:clrTo>
                  <a:srgbClr val="808000">
                    <a:alpha val="0"/>
                  </a:srgbClr>
                </a:clrTo>
              </a:clrChange>
              <a:extLst>
                <a:ext uri="{28A0092B-C50C-407E-A947-70E740481C1C}">
                  <a14:useLocalDpi xmlns:a14="http://schemas.microsoft.com/office/drawing/2010/main" xmlns="" val="0"/>
                </a:ext>
              </a:extLst>
            </a:blip>
            <a:srcRect/>
            <a:stretch>
              <a:fillRect/>
            </a:stretch>
          </p:blipFill>
          <p:spPr bwMode="auto">
            <a:xfrm>
              <a:off x="3997583" y="4455810"/>
              <a:ext cx="400050" cy="438150"/>
            </a:xfrm>
            <a:prstGeom prst="rect">
              <a:avLst/>
            </a:prstGeom>
            <a:noFill/>
            <a:extLst>
              <a:ext uri="{909E8E84-426E-40DD-AFC4-6F175D3DCCD1}">
                <a14:hiddenFill xmlns:a14="http://schemas.microsoft.com/office/drawing/2010/main" xmlns="">
                  <a:solidFill>
                    <a:srgbClr val="FFFFFF"/>
                  </a:solidFill>
                </a14:hiddenFill>
              </a:ext>
            </a:extLst>
          </p:spPr>
        </p:pic>
        <p:pic>
          <p:nvPicPr>
            <p:cNvPr id="22" name="Picture 7" descr="C:\Users\Merkouris\Desktop\2.png"/>
            <p:cNvPicPr>
              <a:picLocks noChangeAspect="1" noChangeArrowheads="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xmlns="">
                    <a14:imgLayer r:embed="rId7">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2653479" y="4431998"/>
              <a:ext cx="1342457" cy="485775"/>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18" name="TextBox 17"/>
          <p:cNvSpPr txBox="1"/>
          <p:nvPr/>
        </p:nvSpPr>
        <p:spPr>
          <a:xfrm>
            <a:off x="363724" y="1427430"/>
            <a:ext cx="2264060" cy="584775"/>
          </a:xfrm>
          <a:prstGeom prst="rect">
            <a:avLst/>
          </a:prstGeom>
          <a:noFill/>
        </p:spPr>
        <p:txBody>
          <a:bodyPr wrap="square" rtlCol="0">
            <a:spAutoFit/>
          </a:bodyPr>
          <a:lstStyle/>
          <a:p>
            <a:pPr algn="ctr"/>
            <a:r>
              <a:rPr lang="en-US" sz="1600" b="1" i="1" dirty="0" smtClean="0">
                <a:latin typeface="+mj-lt"/>
              </a:rPr>
              <a:t>t</a:t>
            </a:r>
            <a:r>
              <a:rPr lang="en-US" sz="1600" b="1" dirty="0" smtClean="0">
                <a:latin typeface="+mj-lt"/>
              </a:rPr>
              <a:t> = 0,  </a:t>
            </a:r>
            <a:r>
              <a:rPr lang="el-GR" sz="1600" b="1" dirty="0" smtClean="0">
                <a:latin typeface="+mj-lt"/>
              </a:rPr>
              <a:t> αρχή μελέτης, σώμα περνά από τη ΘΙ</a:t>
            </a:r>
            <a:endParaRPr lang="el-GR" sz="1600" b="1" dirty="0">
              <a:latin typeface="+mj-lt"/>
            </a:endParaRPr>
          </a:p>
        </p:txBody>
      </p:sp>
      <mc:AlternateContent xmlns:mc="http://schemas.openxmlformats.org/markup-compatibility/2006">
        <mc:Choice xmlns:a14="http://schemas.microsoft.com/office/drawing/2010/main" xmlns="" Requires="a14">
          <p:sp>
            <p:nvSpPr>
              <p:cNvPr id="26" name="TextBox 25"/>
              <p:cNvSpPr txBox="1"/>
              <p:nvPr/>
            </p:nvSpPr>
            <p:spPr>
              <a:xfrm>
                <a:off x="297327" y="2144517"/>
                <a:ext cx="2500674" cy="780214"/>
              </a:xfrm>
              <a:prstGeom prst="rect">
                <a:avLst/>
              </a:prstGeom>
              <a:noFill/>
            </p:spPr>
            <p:txBody>
              <a:bodyPr wrap="square" rtlCol="0">
                <a:spAutoFit/>
              </a:bodyPr>
              <a:lstStyle/>
              <a:p>
                <a:pPr algn="just"/>
                <a:r>
                  <a:rPr lang="en-US" sz="1600" b="1" i="1" dirty="0" smtClean="0">
                    <a:latin typeface="+mj-lt"/>
                  </a:rPr>
                  <a:t>t</a:t>
                </a:r>
                <a:r>
                  <a:rPr lang="el-GR" sz="1600" b="1" dirty="0" smtClean="0">
                    <a:latin typeface="+mj-lt"/>
                  </a:rPr>
                  <a:t/>
                </a:r>
                <a:r>
                  <a:rPr lang="en-US" sz="1600" b="1" dirty="0" smtClean="0">
                    <a:latin typeface="+mj-lt"/>
                  </a:rPr>
                  <a:t>=</a:t>
                </a:r>
                <a:r>
                  <a:rPr lang="el-GR" sz="1600" b="1" dirty="0" smtClean="0">
                    <a:latin typeface="+mj-lt"/>
                  </a:rPr>
                  <a:t/>
                </a:r>
                <a14:m>
                  <m:oMath xmlns:m="http://schemas.openxmlformats.org/officeDocument/2006/math">
                    <m:f>
                      <m:fPr>
                        <m:ctrlPr>
                          <a:rPr lang="el-GR" sz="2000" b="1" i="1" dirty="0" smtClean="0">
                            <a:latin typeface="Cambria Math" panose="02040503050406030204" pitchFamily="18" charset="0"/>
                          </a:rPr>
                        </m:ctrlPr>
                      </m:fPr>
                      <m:num>
                        <m:r>
                          <a:rPr lang="el-GR" sz="2000" b="1" i="1" dirty="0" smtClean="0">
                            <a:latin typeface="Cambria Math"/>
                          </a:rPr>
                          <m:t>𝜯</m:t>
                        </m:r>
                      </m:num>
                      <m:den>
                        <m:r>
                          <a:rPr lang="el-GR" sz="2000" b="1" i="1" dirty="0" smtClean="0">
                            <a:latin typeface="Cambria Math"/>
                          </a:rPr>
                          <m:t>𝟒</m:t>
                        </m:r>
                      </m:den>
                    </m:f>
                  </m:oMath>
                </a14:m>
                <a:r>
                  <a:rPr lang="en-US" sz="1600" b="1" dirty="0" smtClean="0">
                    <a:latin typeface="+mj-lt"/>
                  </a:rPr>
                  <a:t>, </a:t>
                </a:r>
                <a:r>
                  <a:rPr lang="el-GR" sz="1600" b="1" dirty="0" smtClean="0">
                    <a:latin typeface="+mj-lt"/>
                  </a:rPr>
                  <a:t> ελατήριο εκτείνεται,  σώμα στην ακραία θέση</a:t>
                </a:r>
                <a:endParaRPr lang="el-GR" sz="1600" b="1" dirty="0">
                  <a:latin typeface="+mj-lt"/>
                </a:endParaRPr>
              </a:p>
            </p:txBody>
          </p:sp>
        </mc:Choice>
        <mc:Fallback>
          <p:sp>
            <p:nvSpPr>
              <p:cNvPr id="26" name="TextBox 25"/>
              <p:cNvSpPr txBox="1">
                <a:spLocks noRot="1" noChangeAspect="1" noMove="1" noResize="1" noEditPoints="1" noAdjustHandles="1" noChangeArrowheads="1" noChangeShapeType="1" noTextEdit="1"/>
              </p:cNvSpPr>
              <p:nvPr/>
            </p:nvSpPr>
            <p:spPr>
              <a:xfrm>
                <a:off x="297327" y="2144517"/>
                <a:ext cx="2500674" cy="780214"/>
              </a:xfrm>
              <a:prstGeom prst="rect">
                <a:avLst/>
              </a:prstGeom>
              <a:blipFill rotWithShape="1">
                <a:blip r:embed="rId8"/>
                <a:stretch>
                  <a:fillRect l="-1463" r="-1220" b="-9375"/>
                </a:stretch>
              </a:blipFill>
            </p:spPr>
            <p:txBody>
              <a:bodyPr/>
              <a:lstStyle/>
              <a:p>
                <a:r>
                  <a:rPr lang="el-GR">
                    <a:noFill/>
                  </a:rPr>
                  <a:t> </a:t>
                </a:r>
              </a:p>
            </p:txBody>
          </p:sp>
        </mc:Fallback>
      </mc:AlternateContent>
      <mc:AlternateContent xmlns:mc="http://schemas.openxmlformats.org/markup-compatibility/2006">
        <mc:Choice xmlns:a14="http://schemas.microsoft.com/office/drawing/2010/main" xmlns="" Requires="a14">
          <p:sp>
            <p:nvSpPr>
              <p:cNvPr id="28" name="TextBox 27"/>
              <p:cNvSpPr txBox="1"/>
              <p:nvPr/>
            </p:nvSpPr>
            <p:spPr>
              <a:xfrm>
                <a:off x="386509" y="3213972"/>
                <a:ext cx="2667474" cy="533992"/>
              </a:xfrm>
              <a:prstGeom prst="rect">
                <a:avLst/>
              </a:prstGeom>
              <a:noFill/>
            </p:spPr>
            <p:txBody>
              <a:bodyPr wrap="square" rtlCol="0">
                <a:spAutoFit/>
              </a:bodyPr>
              <a:lstStyle/>
              <a:p>
                <a:pPr algn="just"/>
                <a:r>
                  <a:rPr lang="en-US" sz="1600" b="1" i="1" dirty="0" smtClean="0">
                    <a:latin typeface="+mj-lt"/>
                  </a:rPr>
                  <a:t>t</a:t>
                </a:r>
                <a:r>
                  <a:rPr lang="el-GR" sz="1600" b="1" dirty="0" smtClean="0">
                    <a:latin typeface="+mj-lt"/>
                  </a:rPr>
                  <a:t/>
                </a:r>
                <a:r>
                  <a:rPr lang="en-US" sz="1600" b="1" dirty="0" smtClean="0">
                    <a:latin typeface="+mj-lt"/>
                  </a:rPr>
                  <a:t>=</a:t>
                </a:r>
                <a:r>
                  <a:rPr lang="el-GR" sz="1600" b="1" dirty="0" smtClean="0">
                    <a:latin typeface="+mj-lt"/>
                  </a:rPr>
                  <a:t/>
                </a:r>
                <a14:m>
                  <m:oMath xmlns:m="http://schemas.openxmlformats.org/officeDocument/2006/math">
                    <m:f>
                      <m:fPr>
                        <m:ctrlPr>
                          <a:rPr lang="el-GR" sz="2000" b="1" i="1" dirty="0" smtClean="0">
                            <a:latin typeface="Cambria Math" panose="02040503050406030204" pitchFamily="18" charset="0"/>
                          </a:rPr>
                        </m:ctrlPr>
                      </m:fPr>
                      <m:num>
                        <m:r>
                          <a:rPr lang="el-GR" sz="2000" b="1" i="1" dirty="0" smtClean="0">
                            <a:latin typeface="Cambria Math"/>
                          </a:rPr>
                          <m:t>𝜯</m:t>
                        </m:r>
                      </m:num>
                      <m:den>
                        <m:r>
                          <a:rPr lang="el-GR" sz="2000" b="1" i="1" dirty="0" smtClean="0">
                            <a:latin typeface="Cambria Math"/>
                          </a:rPr>
                          <m:t>𝟐</m:t>
                        </m:r>
                      </m:den>
                    </m:f>
                  </m:oMath>
                </a14:m>
                <a:r>
                  <a:rPr lang="en-US" sz="1600" b="1" dirty="0" smtClean="0">
                    <a:latin typeface="+mj-lt"/>
                  </a:rPr>
                  <a:t>,</a:t>
                </a:r>
                <a:r>
                  <a:rPr lang="el-GR" sz="1600" b="1" dirty="0" smtClean="0">
                    <a:latin typeface="+mj-lt"/>
                  </a:rPr>
                  <a:t>  σώμα περνά από τη ΘΙ</a:t>
                </a:r>
                <a:endParaRPr lang="el-GR" sz="1600" b="1" dirty="0">
                  <a:latin typeface="+mj-lt"/>
                </a:endParaRPr>
              </a:p>
            </p:txBody>
          </p:sp>
        </mc:Choice>
        <mc:Fallback>
          <p:sp>
            <p:nvSpPr>
              <p:cNvPr id="28" name="TextBox 27"/>
              <p:cNvSpPr txBox="1">
                <a:spLocks noRot="1" noChangeAspect="1" noMove="1" noResize="1" noEditPoints="1" noAdjustHandles="1" noChangeArrowheads="1" noChangeShapeType="1" noTextEdit="1"/>
              </p:cNvSpPr>
              <p:nvPr/>
            </p:nvSpPr>
            <p:spPr>
              <a:xfrm>
                <a:off x="386509" y="3213972"/>
                <a:ext cx="2667474" cy="533992"/>
              </a:xfrm>
              <a:prstGeom prst="rect">
                <a:avLst/>
              </a:prstGeom>
              <a:blipFill rotWithShape="1">
                <a:blip r:embed="rId9"/>
                <a:stretch>
                  <a:fillRect l="-1142" r="-457"/>
                </a:stretch>
              </a:blipFill>
            </p:spPr>
            <p:txBody>
              <a:bodyPr/>
              <a:lstStyle/>
              <a:p>
                <a:r>
                  <a:rPr lang="el-GR">
                    <a:noFill/>
                  </a:rPr>
                  <a:t> </a:t>
                </a:r>
              </a:p>
            </p:txBody>
          </p:sp>
        </mc:Fallback>
      </mc:AlternateContent>
      <mc:AlternateContent xmlns:mc="http://schemas.openxmlformats.org/markup-compatibility/2006">
        <mc:Choice xmlns:a14="http://schemas.microsoft.com/office/drawing/2010/main" xmlns="" Requires="a14">
          <p:sp>
            <p:nvSpPr>
              <p:cNvPr id="29" name="TextBox 28"/>
              <p:cNvSpPr txBox="1"/>
              <p:nvPr/>
            </p:nvSpPr>
            <p:spPr>
              <a:xfrm>
                <a:off x="166023" y="4015463"/>
                <a:ext cx="3041882" cy="781689"/>
              </a:xfrm>
              <a:prstGeom prst="rect">
                <a:avLst/>
              </a:prstGeom>
              <a:noFill/>
            </p:spPr>
            <p:txBody>
              <a:bodyPr wrap="square" rtlCol="0">
                <a:spAutoFit/>
              </a:bodyPr>
              <a:lstStyle/>
              <a:p>
                <a:pPr algn="just"/>
                <a:r>
                  <a:rPr lang="en-US" sz="1600" b="1" i="1" dirty="0" smtClean="0">
                    <a:latin typeface="+mj-lt"/>
                  </a:rPr>
                  <a:t>t</a:t>
                </a:r>
                <a:r>
                  <a:rPr lang="el-GR" sz="1600" b="1" dirty="0" smtClean="0">
                    <a:latin typeface="+mj-lt"/>
                  </a:rPr>
                  <a:t/>
                </a:r>
                <a:r>
                  <a:rPr lang="en-US" sz="1600" b="1" dirty="0" smtClean="0">
                    <a:latin typeface="+mj-lt"/>
                  </a:rPr>
                  <a:t>=</a:t>
                </a:r>
                <a:r>
                  <a:rPr lang="el-GR" sz="1600" b="1" dirty="0" smtClean="0">
                    <a:latin typeface="+mj-lt"/>
                  </a:rPr>
                  <a:t/>
                </a:r>
                <a14:m>
                  <m:oMath xmlns:m="http://schemas.openxmlformats.org/officeDocument/2006/math">
                    <m:f>
                      <m:fPr>
                        <m:ctrlPr>
                          <a:rPr lang="el-GR" sz="2000" b="1" i="1" dirty="0" smtClean="0">
                            <a:latin typeface="Cambria Math" panose="02040503050406030204" pitchFamily="18" charset="0"/>
                          </a:rPr>
                        </m:ctrlPr>
                      </m:fPr>
                      <m:num>
                        <m:r>
                          <a:rPr lang="el-GR" sz="2000" b="1" i="0" dirty="0" smtClean="0">
                            <a:latin typeface="Cambria Math"/>
                          </a:rPr>
                          <m:t>𝟑</m:t>
                        </m:r>
                        <m:r>
                          <a:rPr lang="el-GR" sz="2000" b="1" i="1" dirty="0" smtClean="0">
                            <a:latin typeface="Cambria Math"/>
                          </a:rPr>
                          <m:t>𝜯</m:t>
                        </m:r>
                      </m:num>
                      <m:den>
                        <m:r>
                          <a:rPr lang="el-GR" sz="2000" b="1" i="1" dirty="0" smtClean="0">
                            <a:latin typeface="Cambria Math"/>
                          </a:rPr>
                          <m:t>𝟒</m:t>
                        </m:r>
                      </m:den>
                    </m:f>
                  </m:oMath>
                </a14:m>
                <a:r>
                  <a:rPr lang="en-US" sz="1600" b="1" dirty="0" smtClean="0">
                    <a:latin typeface="+mj-lt"/>
                  </a:rPr>
                  <a:t>, </a:t>
                </a:r>
                <a:r>
                  <a:rPr lang="el-GR" sz="1600" b="1" dirty="0" smtClean="0">
                    <a:latin typeface="+mj-lt"/>
                  </a:rPr>
                  <a:t> ελατήριο συσπειρώνεται,  σώμα στην άλλη ακραία θέση</a:t>
                </a:r>
                <a:endParaRPr lang="el-GR" sz="1600" b="1" dirty="0">
                  <a:latin typeface="+mj-lt"/>
                </a:endParaRPr>
              </a:p>
            </p:txBody>
          </p:sp>
        </mc:Choice>
        <mc:Fallback>
          <p:sp>
            <p:nvSpPr>
              <p:cNvPr id="29" name="TextBox 28"/>
              <p:cNvSpPr txBox="1">
                <a:spLocks noRot="1" noChangeAspect="1" noMove="1" noResize="1" noEditPoints="1" noAdjustHandles="1" noChangeArrowheads="1" noChangeShapeType="1" noTextEdit="1"/>
              </p:cNvSpPr>
              <p:nvPr/>
            </p:nvSpPr>
            <p:spPr>
              <a:xfrm>
                <a:off x="166023" y="4015463"/>
                <a:ext cx="3041882" cy="781689"/>
              </a:xfrm>
              <a:prstGeom prst="rect">
                <a:avLst/>
              </a:prstGeom>
              <a:blipFill rotWithShape="1">
                <a:blip r:embed="rId10"/>
                <a:stretch>
                  <a:fillRect l="-1002" r="-1202" b="-9375"/>
                </a:stretch>
              </a:blipFill>
            </p:spPr>
            <p:txBody>
              <a:bodyPr/>
              <a:lstStyle/>
              <a:p>
                <a:r>
                  <a:rPr lang="el-GR">
                    <a:noFill/>
                  </a:rPr>
                  <a:t> </a:t>
                </a:r>
              </a:p>
            </p:txBody>
          </p:sp>
        </mc:Fallback>
      </mc:AlternateContent>
      <p:sp>
        <p:nvSpPr>
          <p:cNvPr id="30" name="TextBox 29"/>
          <p:cNvSpPr txBox="1"/>
          <p:nvPr/>
        </p:nvSpPr>
        <p:spPr>
          <a:xfrm>
            <a:off x="166023" y="5075443"/>
            <a:ext cx="2887960" cy="584775"/>
          </a:xfrm>
          <a:prstGeom prst="rect">
            <a:avLst/>
          </a:prstGeom>
          <a:noFill/>
        </p:spPr>
        <p:txBody>
          <a:bodyPr wrap="square" rtlCol="0">
            <a:spAutoFit/>
          </a:bodyPr>
          <a:lstStyle/>
          <a:p>
            <a:pPr algn="ctr"/>
            <a:r>
              <a:rPr lang="en-US" sz="1600" b="1" i="1" dirty="0" smtClean="0">
                <a:latin typeface="+mj-lt"/>
              </a:rPr>
              <a:t>t</a:t>
            </a:r>
            <a:r>
              <a:rPr lang="en-US" sz="1600" b="1" dirty="0" smtClean="0">
                <a:latin typeface="+mj-lt"/>
              </a:rPr>
              <a:t> = </a:t>
            </a:r>
            <a:r>
              <a:rPr lang="el-GR" sz="1600" b="1" i="1" dirty="0" smtClean="0">
                <a:latin typeface="+mj-lt"/>
              </a:rPr>
              <a:t>Τ</a:t>
            </a:r>
            <a:r>
              <a:rPr lang="en-US" sz="1600" b="1" dirty="0" smtClean="0">
                <a:latin typeface="+mj-lt"/>
              </a:rPr>
              <a:t>,</a:t>
            </a:r>
            <a:r>
              <a:rPr lang="el-GR" sz="1600" b="1" dirty="0" smtClean="0">
                <a:latin typeface="+mj-lt"/>
              </a:rPr>
              <a:t> σώμα στη ΘΙ,  συμπλήρωση μιας ταλάντωσης</a:t>
            </a:r>
            <a:endParaRPr lang="el-GR" sz="1600" b="1" dirty="0">
              <a:latin typeface="+mj-lt"/>
            </a:endParaRPr>
          </a:p>
        </p:txBody>
      </p:sp>
      <p:pic>
        <p:nvPicPr>
          <p:cNvPr id="31" name="Picture 4" descr="C:\Users\Merkouris\Desktop\Χωρίς τίτλο.png"/>
          <p:cNvPicPr>
            <a:picLocks noChangeAspect="1"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xmlns="">
                  <a14:imgLayer r:embed="rId4">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3184546" y="5162330"/>
            <a:ext cx="2895600" cy="657225"/>
          </a:xfrm>
          <a:prstGeom prst="rect">
            <a:avLst/>
          </a:prstGeom>
          <a:noFill/>
          <a:extLst>
            <a:ext uri="{909E8E84-426E-40DD-AFC4-6F175D3DCCD1}">
              <a14:hiddenFill xmlns:a14="http://schemas.microsoft.com/office/drawing/2010/main" xmlns="">
                <a:solidFill>
                  <a:srgbClr val="FFFFFF"/>
                </a:solidFill>
              </a14:hiddenFill>
            </a:ext>
          </a:extLst>
        </p:spPr>
      </p:pic>
      <p:cxnSp>
        <p:nvCxnSpPr>
          <p:cNvPr id="34" name="Ευθεία γραμμή σύνδεσης 33"/>
          <p:cNvCxnSpPr/>
          <p:nvPr/>
        </p:nvCxnSpPr>
        <p:spPr>
          <a:xfrm>
            <a:off x="4848459" y="3810088"/>
            <a:ext cx="0" cy="245267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3" name="Ομάδα 32"/>
          <p:cNvGrpSpPr/>
          <p:nvPr/>
        </p:nvGrpSpPr>
        <p:grpSpPr>
          <a:xfrm>
            <a:off x="5822843" y="1427430"/>
            <a:ext cx="999773" cy="4665866"/>
            <a:chOff x="5822843" y="1427430"/>
            <a:chExt cx="999773" cy="4665866"/>
          </a:xfrm>
        </p:grpSpPr>
        <p:cxnSp>
          <p:nvCxnSpPr>
            <p:cNvPr id="20" name="Ευθεία γραμμή σύνδεσης 19"/>
            <p:cNvCxnSpPr/>
            <p:nvPr/>
          </p:nvCxnSpPr>
          <p:spPr>
            <a:xfrm flipH="1">
              <a:off x="5822843" y="1427430"/>
              <a:ext cx="6454" cy="466586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5" name="Ευθεία γραμμή σύνδεσης 34"/>
            <p:cNvCxnSpPr/>
            <p:nvPr/>
          </p:nvCxnSpPr>
          <p:spPr>
            <a:xfrm>
              <a:off x="6822614" y="1829971"/>
              <a:ext cx="2" cy="138400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2056" name="Ομάδα 2055"/>
          <p:cNvGrpSpPr/>
          <p:nvPr/>
        </p:nvGrpSpPr>
        <p:grpSpPr>
          <a:xfrm>
            <a:off x="7654722" y="926333"/>
            <a:ext cx="603448" cy="523220"/>
            <a:chOff x="7654722" y="926333"/>
            <a:chExt cx="603448" cy="523220"/>
          </a:xfrm>
        </p:grpSpPr>
        <p:cxnSp>
          <p:nvCxnSpPr>
            <p:cNvPr id="2048" name="Ευθύγραμμο βέλος σύνδεσης 2047"/>
            <p:cNvCxnSpPr/>
            <p:nvPr/>
          </p:nvCxnSpPr>
          <p:spPr>
            <a:xfrm>
              <a:off x="7654722" y="1427430"/>
              <a:ext cx="603448" cy="0"/>
            </a:xfrm>
            <a:prstGeom prst="straightConnector1">
              <a:avLst/>
            </a:prstGeom>
            <a:ln w="57150">
              <a:solidFill>
                <a:srgbClr val="FF0000"/>
              </a:solidFill>
              <a:tailEnd type="arrow"/>
            </a:ln>
            <a:effectLst/>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7654722" y="926333"/>
              <a:ext cx="332656" cy="523220"/>
            </a:xfrm>
            <a:prstGeom prst="rect">
              <a:avLst/>
            </a:prstGeom>
            <a:noFill/>
          </p:spPr>
          <p:txBody>
            <a:bodyPr wrap="square" rtlCol="0">
              <a:spAutoFit/>
            </a:bodyPr>
            <a:lstStyle/>
            <a:p>
              <a:r>
                <a:rPr lang="el-GR" sz="2800" b="1" dirty="0" smtClean="0">
                  <a:solidFill>
                    <a:srgbClr val="FF0000"/>
                  </a:solidFill>
                  <a:effectLst>
                    <a:outerShdw blurRad="38100" dist="38100" dir="2700000" algn="tl">
                      <a:srgbClr val="000000">
                        <a:alpha val="43137"/>
                      </a:srgbClr>
                    </a:outerShdw>
                  </a:effectLst>
                </a:rPr>
                <a:t>+</a:t>
              </a:r>
              <a:endParaRPr lang="el-GR" sz="2800" b="1" i="1" dirty="0">
                <a:solidFill>
                  <a:srgbClr val="FF0000"/>
                </a:solidFill>
                <a:effectLst>
                  <a:outerShdw blurRad="38100" dist="38100" dir="2700000" algn="tl">
                    <a:srgbClr val="000000">
                      <a:alpha val="43137"/>
                    </a:srgbClr>
                  </a:outerShdw>
                </a:effectLst>
              </a:endParaRPr>
            </a:p>
          </p:txBody>
        </p:sp>
      </p:grpSp>
      <p:grpSp>
        <p:nvGrpSpPr>
          <p:cNvPr id="2067" name="Ομάδα 2066"/>
          <p:cNvGrpSpPr/>
          <p:nvPr/>
        </p:nvGrpSpPr>
        <p:grpSpPr>
          <a:xfrm>
            <a:off x="5829297" y="1899295"/>
            <a:ext cx="993319" cy="369332"/>
            <a:chOff x="5829297" y="1829971"/>
            <a:chExt cx="993319" cy="369332"/>
          </a:xfrm>
        </p:grpSpPr>
        <p:sp>
          <p:nvSpPr>
            <p:cNvPr id="24" name="TextBox 23"/>
            <p:cNvSpPr txBox="1"/>
            <p:nvPr/>
          </p:nvSpPr>
          <p:spPr>
            <a:xfrm>
              <a:off x="6073692" y="1829971"/>
              <a:ext cx="504056" cy="369332"/>
            </a:xfrm>
            <a:prstGeom prst="rect">
              <a:avLst/>
            </a:prstGeom>
            <a:noFill/>
          </p:spPr>
          <p:txBody>
            <a:bodyPr wrap="square" rtlCol="0">
              <a:spAutoFit/>
            </a:bodyPr>
            <a:lstStyle/>
            <a:p>
              <a:r>
                <a:rPr lang="el-GR" b="1" dirty="0" smtClean="0"/>
                <a:t>+</a:t>
              </a:r>
              <a:r>
                <a:rPr lang="en-US" b="1" dirty="0" smtClean="0"/>
                <a:t> </a:t>
              </a:r>
              <a:r>
                <a:rPr lang="el-GR" b="1" i="1" dirty="0" smtClean="0"/>
                <a:t>Α</a:t>
              </a:r>
              <a:endParaRPr lang="el-GR" b="1" i="1" dirty="0"/>
            </a:p>
          </p:txBody>
        </p:sp>
        <p:cxnSp>
          <p:nvCxnSpPr>
            <p:cNvPr id="2058" name="Ευθύγραμμο βέλος σύνδεσης 2057"/>
            <p:cNvCxnSpPr/>
            <p:nvPr/>
          </p:nvCxnSpPr>
          <p:spPr>
            <a:xfrm flipH="1">
              <a:off x="5829297" y="2014637"/>
              <a:ext cx="250849"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Ευθύγραμμο βέλος σύνδεσης 46"/>
            <p:cNvCxnSpPr>
              <a:endCxn id="24" idx="3"/>
            </p:cNvCxnSpPr>
            <p:nvPr/>
          </p:nvCxnSpPr>
          <p:spPr>
            <a:xfrm flipH="1">
              <a:off x="6577748" y="2012205"/>
              <a:ext cx="244868" cy="2432"/>
            </a:xfrm>
            <a:prstGeom prst="straightConnector1">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066" name="Ομάδα 2065"/>
          <p:cNvGrpSpPr/>
          <p:nvPr/>
        </p:nvGrpSpPr>
        <p:grpSpPr>
          <a:xfrm>
            <a:off x="4848459" y="4754813"/>
            <a:ext cx="952848" cy="369332"/>
            <a:chOff x="4848459" y="4754813"/>
            <a:chExt cx="952848" cy="369332"/>
          </a:xfrm>
        </p:grpSpPr>
        <p:sp>
          <p:nvSpPr>
            <p:cNvPr id="39" name="TextBox 38"/>
            <p:cNvSpPr txBox="1"/>
            <p:nvPr/>
          </p:nvSpPr>
          <p:spPr>
            <a:xfrm>
              <a:off x="5076056" y="4754813"/>
              <a:ext cx="504056" cy="369332"/>
            </a:xfrm>
            <a:prstGeom prst="rect">
              <a:avLst/>
            </a:prstGeom>
            <a:noFill/>
          </p:spPr>
          <p:txBody>
            <a:bodyPr wrap="square" rtlCol="0">
              <a:spAutoFit/>
            </a:bodyPr>
            <a:lstStyle/>
            <a:p>
              <a:r>
                <a:rPr lang="el-GR" b="1" dirty="0" smtClean="0"/>
                <a:t>-</a:t>
              </a:r>
              <a:r>
                <a:rPr lang="en-US" b="1" dirty="0" smtClean="0"/>
                <a:t> </a:t>
              </a:r>
              <a:r>
                <a:rPr lang="el-GR" b="1" i="1" dirty="0" smtClean="0"/>
                <a:t>Α</a:t>
              </a:r>
              <a:endParaRPr lang="el-GR" b="1" i="1" dirty="0"/>
            </a:p>
          </p:txBody>
        </p:sp>
        <p:cxnSp>
          <p:nvCxnSpPr>
            <p:cNvPr id="55" name="Ευθύγραμμο βέλος σύνδεσης 54"/>
            <p:cNvCxnSpPr/>
            <p:nvPr/>
          </p:nvCxnSpPr>
          <p:spPr>
            <a:xfrm flipH="1">
              <a:off x="4848459" y="4953185"/>
              <a:ext cx="250849"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Ευθύγραμμο βέλος σύνδεσης 55"/>
            <p:cNvCxnSpPr/>
            <p:nvPr/>
          </p:nvCxnSpPr>
          <p:spPr>
            <a:xfrm flipH="1">
              <a:off x="5556439" y="4950753"/>
              <a:ext cx="244868" cy="2432"/>
            </a:xfrm>
            <a:prstGeom prst="straightConnector1">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068" name="TextBox 2067"/>
          <p:cNvSpPr txBox="1"/>
          <p:nvPr/>
        </p:nvSpPr>
        <p:spPr>
          <a:xfrm>
            <a:off x="6155001" y="1357412"/>
            <a:ext cx="620036" cy="523220"/>
          </a:xfrm>
          <a:prstGeom prst="rect">
            <a:avLst/>
          </a:prstGeom>
          <a:noFill/>
        </p:spPr>
        <p:txBody>
          <a:bodyPr wrap="square" rtlCol="0">
            <a:spAutoFit/>
          </a:bodyPr>
          <a:lstStyle/>
          <a:p>
            <a:r>
              <a:rPr lang="en-US" sz="1400" i="1" dirty="0" smtClean="0">
                <a:solidFill>
                  <a:srgbClr val="FF0000"/>
                </a:solidFill>
                <a:latin typeface="Comic Sans MS" panose="030F0702030302020204" pitchFamily="66" charset="0"/>
              </a:rPr>
              <a:t>x</a:t>
            </a:r>
            <a:r>
              <a:rPr lang="en-US" sz="1400" dirty="0" smtClean="0">
                <a:solidFill>
                  <a:srgbClr val="FF0000"/>
                </a:solidFill>
                <a:latin typeface="Comic Sans MS" panose="030F0702030302020204" pitchFamily="66" charset="0"/>
              </a:rPr>
              <a:t> = 0</a:t>
            </a:r>
          </a:p>
          <a:p>
            <a:r>
              <a:rPr lang="en-US" sz="1400" i="1" dirty="0" smtClean="0">
                <a:solidFill>
                  <a:srgbClr val="FF0000"/>
                </a:solidFill>
                <a:latin typeface="Comic Sans MS" panose="030F0702030302020204" pitchFamily="66" charset="0"/>
              </a:rPr>
              <a:t>a</a:t>
            </a:r>
            <a:r>
              <a:rPr lang="en-US" sz="1400" dirty="0" smtClean="0">
                <a:solidFill>
                  <a:srgbClr val="FF0000"/>
                </a:solidFill>
                <a:latin typeface="Comic Sans MS" panose="030F0702030302020204" pitchFamily="66" charset="0"/>
              </a:rPr>
              <a:t> = 0</a:t>
            </a:r>
            <a:endParaRPr lang="el-GR" sz="1400" dirty="0">
              <a:solidFill>
                <a:srgbClr val="FF0000"/>
              </a:solidFill>
              <a:latin typeface="Comic Sans MS" panose="030F0702030302020204" pitchFamily="66" charset="0"/>
            </a:endParaRPr>
          </a:p>
        </p:txBody>
      </p:sp>
      <p:sp>
        <p:nvSpPr>
          <p:cNvPr id="63" name="TextBox 62"/>
          <p:cNvSpPr txBox="1"/>
          <p:nvPr/>
        </p:nvSpPr>
        <p:spPr>
          <a:xfrm>
            <a:off x="7215793" y="2199303"/>
            <a:ext cx="877858" cy="738664"/>
          </a:xfrm>
          <a:prstGeom prst="rect">
            <a:avLst/>
          </a:prstGeom>
          <a:noFill/>
        </p:spPr>
        <p:txBody>
          <a:bodyPr wrap="square" rtlCol="0">
            <a:spAutoFit/>
          </a:bodyPr>
          <a:lstStyle/>
          <a:p>
            <a:r>
              <a:rPr lang="el-GR" sz="1400" i="1" dirty="0" smtClean="0">
                <a:solidFill>
                  <a:srgbClr val="FF0000"/>
                </a:solidFill>
                <a:latin typeface="Comic Sans MS" panose="030F0702030302020204" pitchFamily="66" charset="0"/>
              </a:rPr>
              <a:t>υ</a:t>
            </a:r>
            <a:r>
              <a:rPr lang="el-GR" sz="1400" dirty="0" smtClean="0">
                <a:solidFill>
                  <a:srgbClr val="FF0000"/>
                </a:solidFill>
                <a:latin typeface="Comic Sans MS" panose="030F0702030302020204" pitchFamily="66" charset="0"/>
              </a:rPr>
              <a:t> = </a:t>
            </a:r>
            <a:r>
              <a:rPr lang="en-US" sz="1400" i="1" dirty="0" smtClean="0">
                <a:solidFill>
                  <a:srgbClr val="FF0000"/>
                </a:solidFill>
                <a:latin typeface="Comic Sans MS" panose="030F0702030302020204" pitchFamily="66" charset="0"/>
              </a:rPr>
              <a:t>0</a:t>
            </a:r>
            <a:endParaRPr lang="en-US" sz="1400" baseline="-25000" dirty="0" smtClean="0">
              <a:solidFill>
                <a:srgbClr val="FF0000"/>
              </a:solidFill>
              <a:latin typeface="Comic Sans MS" panose="030F0702030302020204" pitchFamily="66" charset="0"/>
            </a:endParaRPr>
          </a:p>
          <a:p>
            <a:r>
              <a:rPr lang="en-US" sz="1400" i="1" dirty="0" smtClean="0">
                <a:solidFill>
                  <a:srgbClr val="FF0000"/>
                </a:solidFill>
                <a:latin typeface="Comic Sans MS" panose="030F0702030302020204" pitchFamily="66" charset="0"/>
              </a:rPr>
              <a:t>x</a:t>
            </a:r>
            <a:r>
              <a:rPr lang="en-US" sz="1400" dirty="0" smtClean="0">
                <a:solidFill>
                  <a:srgbClr val="FF0000"/>
                </a:solidFill>
                <a:latin typeface="Comic Sans MS" panose="030F0702030302020204" pitchFamily="66" charset="0"/>
              </a:rPr>
              <a:t> = +</a:t>
            </a:r>
            <a:r>
              <a:rPr lang="en-US" sz="1400" i="1" dirty="0" smtClean="0">
                <a:solidFill>
                  <a:srgbClr val="FF0000"/>
                </a:solidFill>
                <a:latin typeface="Comic Sans MS" panose="030F0702030302020204" pitchFamily="66" charset="0"/>
              </a:rPr>
              <a:t>A</a:t>
            </a:r>
          </a:p>
          <a:p>
            <a:r>
              <a:rPr lang="en-US" sz="1400" i="1" dirty="0" smtClean="0">
                <a:solidFill>
                  <a:srgbClr val="FF0000"/>
                </a:solidFill>
                <a:latin typeface="Comic Sans MS" panose="030F0702030302020204" pitchFamily="66" charset="0"/>
              </a:rPr>
              <a:t>a</a:t>
            </a:r>
            <a:r>
              <a:rPr lang="en-US" sz="1400" dirty="0" smtClean="0">
                <a:solidFill>
                  <a:srgbClr val="FF0000"/>
                </a:solidFill>
                <a:latin typeface="Comic Sans MS" panose="030F0702030302020204" pitchFamily="66" charset="0"/>
              </a:rPr>
              <a:t> = -</a:t>
            </a:r>
            <a:r>
              <a:rPr lang="en-US" sz="1400" i="1" dirty="0" err="1" smtClean="0">
                <a:solidFill>
                  <a:srgbClr val="FF0000"/>
                </a:solidFill>
                <a:latin typeface="Comic Sans MS" panose="030F0702030302020204" pitchFamily="66" charset="0"/>
              </a:rPr>
              <a:t>a</a:t>
            </a:r>
            <a:r>
              <a:rPr lang="en-US" sz="1400" baseline="-25000" dirty="0" err="1" smtClean="0">
                <a:solidFill>
                  <a:srgbClr val="FF0000"/>
                </a:solidFill>
                <a:latin typeface="Comic Sans MS" panose="030F0702030302020204" pitchFamily="66" charset="0"/>
              </a:rPr>
              <a:t>max</a:t>
            </a:r>
            <a:endParaRPr lang="el-GR" sz="1400" baseline="-25000" dirty="0">
              <a:solidFill>
                <a:srgbClr val="FF0000"/>
              </a:solidFill>
              <a:latin typeface="Comic Sans MS" panose="030F0702030302020204" pitchFamily="66" charset="0"/>
            </a:endParaRPr>
          </a:p>
        </p:txBody>
      </p:sp>
      <p:sp>
        <p:nvSpPr>
          <p:cNvPr id="64" name="TextBox 63"/>
          <p:cNvSpPr txBox="1"/>
          <p:nvPr/>
        </p:nvSpPr>
        <p:spPr>
          <a:xfrm>
            <a:off x="6182240" y="3286868"/>
            <a:ext cx="689473" cy="523220"/>
          </a:xfrm>
          <a:prstGeom prst="rect">
            <a:avLst/>
          </a:prstGeom>
          <a:noFill/>
        </p:spPr>
        <p:txBody>
          <a:bodyPr wrap="square" rtlCol="0">
            <a:spAutoFit/>
          </a:bodyPr>
          <a:lstStyle/>
          <a:p>
            <a:r>
              <a:rPr lang="en-US" sz="1400" i="1" dirty="0" smtClean="0">
                <a:solidFill>
                  <a:srgbClr val="FF0000"/>
                </a:solidFill>
                <a:latin typeface="Comic Sans MS" panose="030F0702030302020204" pitchFamily="66" charset="0"/>
              </a:rPr>
              <a:t>x</a:t>
            </a:r>
            <a:r>
              <a:rPr lang="en-US" sz="1400" dirty="0" smtClean="0">
                <a:solidFill>
                  <a:srgbClr val="FF0000"/>
                </a:solidFill>
                <a:latin typeface="Comic Sans MS" panose="030F0702030302020204" pitchFamily="66" charset="0"/>
              </a:rPr>
              <a:t> = 0</a:t>
            </a:r>
          </a:p>
          <a:p>
            <a:r>
              <a:rPr lang="en-US" sz="1400" i="1" dirty="0" smtClean="0">
                <a:solidFill>
                  <a:srgbClr val="FF0000"/>
                </a:solidFill>
                <a:latin typeface="Comic Sans MS" panose="030F0702030302020204" pitchFamily="66" charset="0"/>
              </a:rPr>
              <a:t>a</a:t>
            </a:r>
            <a:r>
              <a:rPr lang="en-US" sz="1400" dirty="0" smtClean="0">
                <a:solidFill>
                  <a:srgbClr val="FF0000"/>
                </a:solidFill>
                <a:latin typeface="Comic Sans MS" panose="030F0702030302020204" pitchFamily="66" charset="0"/>
              </a:rPr>
              <a:t> = 0</a:t>
            </a:r>
            <a:endParaRPr lang="el-GR" sz="1400" dirty="0">
              <a:solidFill>
                <a:srgbClr val="FF0000"/>
              </a:solidFill>
              <a:latin typeface="Comic Sans MS" panose="030F0702030302020204" pitchFamily="66" charset="0"/>
            </a:endParaRPr>
          </a:p>
        </p:txBody>
      </p:sp>
      <p:grpSp>
        <p:nvGrpSpPr>
          <p:cNvPr id="32" name="Ομάδα 31"/>
          <p:cNvGrpSpPr/>
          <p:nvPr/>
        </p:nvGrpSpPr>
        <p:grpSpPr>
          <a:xfrm>
            <a:off x="5614147" y="1116641"/>
            <a:ext cx="850872" cy="332912"/>
            <a:chOff x="5614147" y="1116641"/>
            <a:chExt cx="850872" cy="332912"/>
          </a:xfrm>
        </p:grpSpPr>
        <mc:AlternateContent xmlns:mc="http://schemas.openxmlformats.org/markup-compatibility/2006">
          <mc:Choice xmlns:a14="http://schemas.microsoft.com/office/drawing/2010/main" xmlns="" Requires="a14">
            <p:sp>
              <p:nvSpPr>
                <p:cNvPr id="2072" name="TextBox 2071"/>
                <p:cNvSpPr txBox="1"/>
                <p:nvPr/>
              </p:nvSpPr>
              <p:spPr>
                <a:xfrm>
                  <a:off x="5614147" y="1116641"/>
                  <a:ext cx="540854" cy="332912"/>
                </a:xfrm>
                <a:prstGeom prst="rect">
                  <a:avLst/>
                </a:prstGeom>
                <a:noFill/>
              </p:spPr>
              <p:txBody>
                <a:bodyPr wrap="none" rtlCol="0">
                  <a:spAutoFit/>
                </a:bodyPr>
                <a:lstStyle/>
                <a:p>
                  <a14:m>
                    <m:oMath xmlns:m="http://schemas.openxmlformats.org/officeDocument/2006/math">
                      <m:acc>
                        <m:accPr>
                          <m:chr m:val="⃗"/>
                          <m:ctrlPr>
                            <a:rPr lang="el-GR" sz="1600" b="1" i="1" smtClean="0">
                              <a:solidFill>
                                <a:srgbClr val="FF0000"/>
                              </a:solidFill>
                              <a:latin typeface="Cambria Math" panose="02040503050406030204" pitchFamily="18" charset="0"/>
                            </a:rPr>
                          </m:ctrlPr>
                        </m:accPr>
                        <m:e>
                          <m:r>
                            <a:rPr lang="el-GR" sz="1600" b="1" i="1" smtClean="0">
                              <a:solidFill>
                                <a:srgbClr val="FF0000"/>
                              </a:solidFill>
                              <a:latin typeface="Cambria Math"/>
                            </a:rPr>
                            <m:t>𝝊</m:t>
                          </m:r>
                        </m:e>
                      </m:acc>
                    </m:oMath>
                  </a14:m>
                  <a:r>
                    <a:rPr lang="en-US" sz="1600" b="1" baseline="-25000" dirty="0" smtClean="0">
                      <a:solidFill>
                        <a:srgbClr val="FF0000"/>
                      </a:solidFill>
                    </a:rPr>
                    <a:t>max</a:t>
                  </a:r>
                  <a:endParaRPr lang="el-GR" sz="1600" b="1" baseline="-25000" dirty="0">
                    <a:solidFill>
                      <a:srgbClr val="FF0000"/>
                    </a:solidFill>
                  </a:endParaRPr>
                </a:p>
              </p:txBody>
            </p:sp>
          </mc:Choice>
          <mc:Fallback>
            <p:sp>
              <p:nvSpPr>
                <p:cNvPr id="2072" name="TextBox 2071"/>
                <p:cNvSpPr txBox="1">
                  <a:spLocks noRot="1" noChangeAspect="1" noMove="1" noResize="1" noEditPoints="1" noAdjustHandles="1" noChangeArrowheads="1" noChangeShapeType="1" noTextEdit="1"/>
                </p:cNvSpPr>
                <p:nvPr/>
              </p:nvSpPr>
              <p:spPr>
                <a:xfrm>
                  <a:off x="5614147" y="1116641"/>
                  <a:ext cx="540854" cy="332912"/>
                </a:xfrm>
                <a:prstGeom prst="rect">
                  <a:avLst/>
                </a:prstGeom>
                <a:blipFill rotWithShape="1">
                  <a:blip r:embed="rId11"/>
                  <a:stretch>
                    <a:fillRect b="-20000"/>
                  </a:stretch>
                </a:blipFill>
              </p:spPr>
              <p:txBody>
                <a:bodyPr/>
                <a:lstStyle/>
                <a:p>
                  <a:r>
                    <a:rPr lang="el-GR">
                      <a:noFill/>
                    </a:rPr>
                    <a:t> </a:t>
                  </a:r>
                </a:p>
              </p:txBody>
            </p:sp>
          </mc:Fallback>
        </mc:AlternateContent>
        <p:cxnSp>
          <p:nvCxnSpPr>
            <p:cNvPr id="2074" name="Ευθύγραμμο βέλος σύνδεσης 2073"/>
            <p:cNvCxnSpPr/>
            <p:nvPr/>
          </p:nvCxnSpPr>
          <p:spPr>
            <a:xfrm>
              <a:off x="6080146" y="1282742"/>
              <a:ext cx="384873"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6" name="Ομάδα 35"/>
          <p:cNvGrpSpPr/>
          <p:nvPr/>
        </p:nvGrpSpPr>
        <p:grpSpPr>
          <a:xfrm>
            <a:off x="5289386" y="2940637"/>
            <a:ext cx="865615" cy="332912"/>
            <a:chOff x="5289386" y="2940637"/>
            <a:chExt cx="865615" cy="332912"/>
          </a:xfrm>
        </p:grpSpPr>
        <mc:AlternateContent xmlns:mc="http://schemas.openxmlformats.org/markup-compatibility/2006">
          <mc:Choice xmlns:a14="http://schemas.microsoft.com/office/drawing/2010/main" xmlns="" Requires="a14">
            <p:sp>
              <p:nvSpPr>
                <p:cNvPr id="73" name="TextBox 72"/>
                <p:cNvSpPr txBox="1"/>
                <p:nvPr/>
              </p:nvSpPr>
              <p:spPr>
                <a:xfrm>
                  <a:off x="5614147" y="2940637"/>
                  <a:ext cx="540854" cy="332912"/>
                </a:xfrm>
                <a:prstGeom prst="rect">
                  <a:avLst/>
                </a:prstGeom>
                <a:noFill/>
              </p:spPr>
              <p:txBody>
                <a:bodyPr wrap="none" rtlCol="0">
                  <a:spAutoFit/>
                </a:bodyPr>
                <a:lstStyle/>
                <a:p>
                  <a14:m>
                    <m:oMath xmlns:m="http://schemas.openxmlformats.org/officeDocument/2006/math">
                      <m:acc>
                        <m:accPr>
                          <m:chr m:val="⃗"/>
                          <m:ctrlPr>
                            <a:rPr lang="el-GR" sz="1600" b="1" i="1" smtClean="0">
                              <a:solidFill>
                                <a:srgbClr val="FF0000"/>
                              </a:solidFill>
                              <a:latin typeface="Cambria Math" panose="02040503050406030204" pitchFamily="18" charset="0"/>
                            </a:rPr>
                          </m:ctrlPr>
                        </m:accPr>
                        <m:e>
                          <m:r>
                            <a:rPr lang="el-GR" sz="1600" b="1" i="1" smtClean="0">
                              <a:solidFill>
                                <a:srgbClr val="FF0000"/>
                              </a:solidFill>
                              <a:latin typeface="Cambria Math"/>
                            </a:rPr>
                            <m:t>𝝊</m:t>
                          </m:r>
                        </m:e>
                      </m:acc>
                    </m:oMath>
                  </a14:m>
                  <a:r>
                    <a:rPr lang="en-US" sz="1600" b="1" baseline="-25000" dirty="0" smtClean="0">
                      <a:solidFill>
                        <a:srgbClr val="FF0000"/>
                      </a:solidFill>
                    </a:rPr>
                    <a:t>max</a:t>
                  </a:r>
                  <a:endParaRPr lang="el-GR" sz="1600" b="1" baseline="-25000" dirty="0">
                    <a:solidFill>
                      <a:srgbClr val="FF0000"/>
                    </a:solidFill>
                  </a:endParaRPr>
                </a:p>
              </p:txBody>
            </p:sp>
          </mc:Choice>
          <mc:Fallback>
            <p:sp>
              <p:nvSpPr>
                <p:cNvPr id="73" name="TextBox 72"/>
                <p:cNvSpPr txBox="1">
                  <a:spLocks noRot="1" noChangeAspect="1" noMove="1" noResize="1" noEditPoints="1" noAdjustHandles="1" noChangeArrowheads="1" noChangeShapeType="1" noTextEdit="1"/>
                </p:cNvSpPr>
                <p:nvPr/>
              </p:nvSpPr>
              <p:spPr>
                <a:xfrm>
                  <a:off x="5614147" y="2940637"/>
                  <a:ext cx="540854" cy="332912"/>
                </a:xfrm>
                <a:prstGeom prst="rect">
                  <a:avLst/>
                </a:prstGeom>
                <a:blipFill rotWithShape="1">
                  <a:blip r:embed="rId12"/>
                  <a:stretch>
                    <a:fillRect b="-20000"/>
                  </a:stretch>
                </a:blipFill>
              </p:spPr>
              <p:txBody>
                <a:bodyPr/>
                <a:lstStyle/>
                <a:p>
                  <a:r>
                    <a:rPr lang="el-GR">
                      <a:noFill/>
                    </a:rPr>
                    <a:t> </a:t>
                  </a:r>
                </a:p>
              </p:txBody>
            </p:sp>
          </mc:Fallback>
        </mc:AlternateContent>
        <p:cxnSp>
          <p:nvCxnSpPr>
            <p:cNvPr id="74" name="Ευθύγραμμο βέλος σύνδεσης 73"/>
            <p:cNvCxnSpPr/>
            <p:nvPr/>
          </p:nvCxnSpPr>
          <p:spPr>
            <a:xfrm>
              <a:off x="5289386" y="3203984"/>
              <a:ext cx="384873" cy="0"/>
            </a:xfrm>
            <a:prstGeom prst="straightConnector1">
              <a:avLst/>
            </a:pr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75" name="TextBox 74"/>
          <p:cNvSpPr txBox="1"/>
          <p:nvPr/>
        </p:nvSpPr>
        <p:spPr>
          <a:xfrm>
            <a:off x="5141183" y="4068198"/>
            <a:ext cx="877858" cy="738664"/>
          </a:xfrm>
          <a:prstGeom prst="rect">
            <a:avLst/>
          </a:prstGeom>
          <a:noFill/>
        </p:spPr>
        <p:txBody>
          <a:bodyPr wrap="square" rtlCol="0">
            <a:spAutoFit/>
          </a:bodyPr>
          <a:lstStyle/>
          <a:p>
            <a:r>
              <a:rPr lang="el-GR" sz="1400" i="1" dirty="0" smtClean="0">
                <a:solidFill>
                  <a:srgbClr val="FF0000"/>
                </a:solidFill>
                <a:latin typeface="Comic Sans MS" panose="030F0702030302020204" pitchFamily="66" charset="0"/>
              </a:rPr>
              <a:t>υ</a:t>
            </a:r>
            <a:r>
              <a:rPr lang="el-GR" sz="1400" dirty="0" smtClean="0">
                <a:solidFill>
                  <a:srgbClr val="FF0000"/>
                </a:solidFill>
                <a:latin typeface="Comic Sans MS" panose="030F0702030302020204" pitchFamily="66" charset="0"/>
              </a:rPr>
              <a:t> = </a:t>
            </a:r>
            <a:r>
              <a:rPr lang="en-US" sz="1400" i="1" dirty="0" smtClean="0">
                <a:solidFill>
                  <a:srgbClr val="FF0000"/>
                </a:solidFill>
                <a:latin typeface="Comic Sans MS" panose="030F0702030302020204" pitchFamily="66" charset="0"/>
              </a:rPr>
              <a:t>0</a:t>
            </a:r>
            <a:endParaRPr lang="en-US" sz="1400" baseline="-25000" dirty="0" smtClean="0">
              <a:solidFill>
                <a:srgbClr val="FF0000"/>
              </a:solidFill>
              <a:latin typeface="Comic Sans MS" panose="030F0702030302020204" pitchFamily="66" charset="0"/>
            </a:endParaRPr>
          </a:p>
          <a:p>
            <a:r>
              <a:rPr lang="en-US" sz="1400" i="1" dirty="0" smtClean="0">
                <a:solidFill>
                  <a:srgbClr val="FF0000"/>
                </a:solidFill>
                <a:latin typeface="Comic Sans MS" panose="030F0702030302020204" pitchFamily="66" charset="0"/>
              </a:rPr>
              <a:t>x</a:t>
            </a:r>
            <a:r>
              <a:rPr lang="en-US" sz="1400" dirty="0" smtClean="0">
                <a:solidFill>
                  <a:srgbClr val="FF0000"/>
                </a:solidFill>
                <a:latin typeface="Comic Sans MS" panose="030F0702030302020204" pitchFamily="66" charset="0"/>
              </a:rPr>
              <a:t> = -</a:t>
            </a:r>
            <a:r>
              <a:rPr lang="en-US" sz="1400" i="1" dirty="0" smtClean="0">
                <a:solidFill>
                  <a:srgbClr val="FF0000"/>
                </a:solidFill>
                <a:latin typeface="Comic Sans MS" panose="030F0702030302020204" pitchFamily="66" charset="0"/>
              </a:rPr>
              <a:t>A</a:t>
            </a:r>
          </a:p>
          <a:p>
            <a:r>
              <a:rPr lang="en-US" sz="1400" i="1" dirty="0" smtClean="0">
                <a:solidFill>
                  <a:srgbClr val="FF0000"/>
                </a:solidFill>
                <a:latin typeface="Comic Sans MS" panose="030F0702030302020204" pitchFamily="66" charset="0"/>
              </a:rPr>
              <a:t>a</a:t>
            </a:r>
            <a:r>
              <a:rPr lang="en-US" sz="1400" dirty="0" smtClean="0">
                <a:solidFill>
                  <a:srgbClr val="FF0000"/>
                </a:solidFill>
                <a:latin typeface="Comic Sans MS" panose="030F0702030302020204" pitchFamily="66" charset="0"/>
              </a:rPr>
              <a:t> = </a:t>
            </a:r>
            <a:r>
              <a:rPr lang="en-US" sz="1400" i="1" dirty="0" err="1" smtClean="0">
                <a:solidFill>
                  <a:srgbClr val="FF0000"/>
                </a:solidFill>
                <a:latin typeface="Comic Sans MS" panose="030F0702030302020204" pitchFamily="66" charset="0"/>
              </a:rPr>
              <a:t>a</a:t>
            </a:r>
            <a:r>
              <a:rPr lang="en-US" sz="1400" baseline="-25000" dirty="0" err="1" smtClean="0">
                <a:solidFill>
                  <a:srgbClr val="FF0000"/>
                </a:solidFill>
                <a:latin typeface="Comic Sans MS" panose="030F0702030302020204" pitchFamily="66" charset="0"/>
              </a:rPr>
              <a:t>max</a:t>
            </a:r>
            <a:endParaRPr lang="el-GR" sz="1400" baseline="-250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xmlns="" val="312255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052"/>
                                        </p:tgtEl>
                                        <p:attrNameLst>
                                          <p:attrName>style.visibility</p:attrName>
                                        </p:attrNameLst>
                                      </p:cBhvr>
                                      <p:to>
                                        <p:strVal val="visible"/>
                                      </p:to>
                                    </p:set>
                                    <p:animEffect transition="in" filter="fade">
                                      <p:cBhvr>
                                        <p:cTn id="14" dur="500"/>
                                        <p:tgtEl>
                                          <p:spTgt spid="2052"/>
                                        </p:tgtEl>
                                      </p:cBhvr>
                                    </p:animEffect>
                                  </p:childTnLst>
                                </p:cTn>
                              </p:par>
                            </p:childTnLst>
                          </p:cTn>
                        </p:par>
                        <p:par>
                          <p:cTn id="15" fill="hold">
                            <p:stCondLst>
                              <p:cond delay="500"/>
                            </p:stCondLst>
                            <p:childTnLst>
                              <p:par>
                                <p:cTn id="16" presetID="9" presetClass="entr" presetSubtype="0" fill="hold" grpId="0" nodeType="afterEffect">
                                  <p:stCondLst>
                                    <p:cond delay="25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056"/>
                                        </p:tgtEl>
                                        <p:attrNameLst>
                                          <p:attrName>style.visibility</p:attrName>
                                        </p:attrNameLst>
                                      </p:cBhvr>
                                      <p:to>
                                        <p:strVal val="visible"/>
                                      </p:to>
                                    </p:set>
                                    <p:animEffect transition="in" filter="wipe(left)">
                                      <p:cBhvr>
                                        <p:cTn id="23" dur="500"/>
                                        <p:tgtEl>
                                          <p:spTgt spid="2056"/>
                                        </p:tgtEl>
                                      </p:cBhvr>
                                    </p:animEffect>
                                  </p:childTnLst>
                                </p:cTn>
                              </p:par>
                            </p:childTnLst>
                          </p:cTn>
                        </p:par>
                        <p:par>
                          <p:cTn id="24" fill="hold">
                            <p:stCondLst>
                              <p:cond delay="500"/>
                            </p:stCondLst>
                            <p:childTnLst>
                              <p:par>
                                <p:cTn id="25" presetID="10" presetClass="entr" presetSubtype="0" fill="hold" nodeType="afterEffect">
                                  <p:stCondLst>
                                    <p:cond delay="25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par>
                          <p:cTn id="28" fill="hold">
                            <p:stCondLst>
                              <p:cond delay="1250"/>
                            </p:stCondLst>
                            <p:childTnLst>
                              <p:par>
                                <p:cTn id="29" presetID="10" presetClass="entr" presetSubtype="0" fill="hold" grpId="0" nodeType="afterEffect">
                                  <p:stCondLst>
                                    <p:cond delay="250"/>
                                  </p:stCondLst>
                                  <p:childTnLst>
                                    <p:set>
                                      <p:cBhvr>
                                        <p:cTn id="30" dur="1" fill="hold">
                                          <p:stCondLst>
                                            <p:cond delay="0"/>
                                          </p:stCondLst>
                                        </p:cTn>
                                        <p:tgtEl>
                                          <p:spTgt spid="2068"/>
                                        </p:tgtEl>
                                        <p:attrNameLst>
                                          <p:attrName>style.visibility</p:attrName>
                                        </p:attrNameLst>
                                      </p:cBhvr>
                                      <p:to>
                                        <p:strVal val="visible"/>
                                      </p:to>
                                    </p:set>
                                    <p:animEffect transition="in" filter="fade">
                                      <p:cBhvr>
                                        <p:cTn id="31" dur="500"/>
                                        <p:tgtEl>
                                          <p:spTgt spid="206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par>
                          <p:cTn id="37" fill="hold">
                            <p:stCondLst>
                              <p:cond delay="500"/>
                            </p:stCondLst>
                            <p:childTnLst>
                              <p:par>
                                <p:cTn id="38" presetID="9" presetClass="entr" presetSubtype="0" fill="hold" grpId="0" nodeType="afterEffect">
                                  <p:stCondLst>
                                    <p:cond delay="250"/>
                                  </p:stCondLst>
                                  <p:childTnLst>
                                    <p:set>
                                      <p:cBhvr>
                                        <p:cTn id="39" dur="1" fill="hold">
                                          <p:stCondLst>
                                            <p:cond delay="0"/>
                                          </p:stCondLst>
                                        </p:cTn>
                                        <p:tgtEl>
                                          <p:spTgt spid="26"/>
                                        </p:tgtEl>
                                        <p:attrNameLst>
                                          <p:attrName>style.visibility</p:attrName>
                                        </p:attrNameLst>
                                      </p:cBhvr>
                                      <p:to>
                                        <p:strVal val="visible"/>
                                      </p:to>
                                    </p:set>
                                    <p:animEffect transition="in" filter="dissolve">
                                      <p:cBhvr>
                                        <p:cTn id="40" dur="500"/>
                                        <p:tgtEl>
                                          <p:spTgt spid="26"/>
                                        </p:tgtEl>
                                      </p:cBhvr>
                                    </p:animEffect>
                                  </p:childTnLst>
                                </p:cTn>
                              </p:par>
                            </p:childTnLst>
                          </p:cTn>
                        </p:par>
                        <p:par>
                          <p:cTn id="41" fill="hold">
                            <p:stCondLst>
                              <p:cond delay="1250"/>
                            </p:stCondLst>
                            <p:childTnLst>
                              <p:par>
                                <p:cTn id="42" presetID="10" presetClass="entr" presetSubtype="0" fill="hold" nodeType="afterEffect">
                                  <p:stCondLst>
                                    <p:cond delay="25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500"/>
                                        <p:tgtEl>
                                          <p:spTgt spid="33"/>
                                        </p:tgtEl>
                                      </p:cBhvr>
                                    </p:animEffect>
                                  </p:childTnLst>
                                </p:cTn>
                              </p:par>
                            </p:childTnLst>
                          </p:cTn>
                        </p:par>
                        <p:par>
                          <p:cTn id="45" fill="hold">
                            <p:stCondLst>
                              <p:cond delay="2000"/>
                            </p:stCondLst>
                            <p:childTnLst>
                              <p:par>
                                <p:cTn id="46" presetID="10" presetClass="entr" presetSubtype="0" fill="hold" nodeType="afterEffect">
                                  <p:stCondLst>
                                    <p:cond delay="250"/>
                                  </p:stCondLst>
                                  <p:childTnLst>
                                    <p:set>
                                      <p:cBhvr>
                                        <p:cTn id="47" dur="1" fill="hold">
                                          <p:stCondLst>
                                            <p:cond delay="0"/>
                                          </p:stCondLst>
                                        </p:cTn>
                                        <p:tgtEl>
                                          <p:spTgt spid="2067"/>
                                        </p:tgtEl>
                                        <p:attrNameLst>
                                          <p:attrName>style.visibility</p:attrName>
                                        </p:attrNameLst>
                                      </p:cBhvr>
                                      <p:to>
                                        <p:strVal val="visible"/>
                                      </p:to>
                                    </p:set>
                                    <p:animEffect transition="in" filter="fade">
                                      <p:cBhvr>
                                        <p:cTn id="48" dur="500"/>
                                        <p:tgtEl>
                                          <p:spTgt spid="2067"/>
                                        </p:tgtEl>
                                      </p:cBhvr>
                                    </p:animEffect>
                                  </p:childTnLst>
                                </p:cTn>
                              </p:par>
                            </p:childTnLst>
                          </p:cTn>
                        </p:par>
                        <p:par>
                          <p:cTn id="49" fill="hold">
                            <p:stCondLst>
                              <p:cond delay="2750"/>
                            </p:stCondLst>
                            <p:childTnLst>
                              <p:par>
                                <p:cTn id="50" presetID="10" presetClass="entr" presetSubtype="0" fill="hold" grpId="0" nodeType="afterEffect">
                                  <p:stCondLst>
                                    <p:cond delay="250"/>
                                  </p:stCondLst>
                                  <p:childTnLst>
                                    <p:set>
                                      <p:cBhvr>
                                        <p:cTn id="51" dur="1" fill="hold">
                                          <p:stCondLst>
                                            <p:cond delay="0"/>
                                          </p:stCondLst>
                                        </p:cTn>
                                        <p:tgtEl>
                                          <p:spTgt spid="63"/>
                                        </p:tgtEl>
                                        <p:attrNameLst>
                                          <p:attrName>style.visibility</p:attrName>
                                        </p:attrNameLst>
                                      </p:cBhvr>
                                      <p:to>
                                        <p:strVal val="visible"/>
                                      </p:to>
                                    </p:set>
                                    <p:animEffect transition="in" filter="fade">
                                      <p:cBhvr>
                                        <p:cTn id="52" dur="500"/>
                                        <p:tgtEl>
                                          <p:spTgt spid="6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500"/>
                                        <p:tgtEl>
                                          <p:spTgt spid="8"/>
                                        </p:tgtEl>
                                      </p:cBhvr>
                                    </p:animEffect>
                                  </p:childTnLst>
                                </p:cTn>
                              </p:par>
                            </p:childTnLst>
                          </p:cTn>
                        </p:par>
                        <p:par>
                          <p:cTn id="58" fill="hold">
                            <p:stCondLst>
                              <p:cond delay="500"/>
                            </p:stCondLst>
                            <p:childTnLst>
                              <p:par>
                                <p:cTn id="59" presetID="9" presetClass="entr" presetSubtype="0" fill="hold" grpId="0" nodeType="afterEffect">
                                  <p:stCondLst>
                                    <p:cond delay="250"/>
                                  </p:stCondLst>
                                  <p:childTnLst>
                                    <p:set>
                                      <p:cBhvr>
                                        <p:cTn id="60" dur="1" fill="hold">
                                          <p:stCondLst>
                                            <p:cond delay="0"/>
                                          </p:stCondLst>
                                        </p:cTn>
                                        <p:tgtEl>
                                          <p:spTgt spid="28"/>
                                        </p:tgtEl>
                                        <p:attrNameLst>
                                          <p:attrName>style.visibility</p:attrName>
                                        </p:attrNameLst>
                                      </p:cBhvr>
                                      <p:to>
                                        <p:strVal val="visible"/>
                                      </p:to>
                                    </p:set>
                                    <p:animEffect transition="in" filter="dissolve">
                                      <p:cBhvr>
                                        <p:cTn id="61" dur="500"/>
                                        <p:tgtEl>
                                          <p:spTgt spid="28"/>
                                        </p:tgtEl>
                                      </p:cBhvr>
                                    </p:animEffect>
                                  </p:childTnLst>
                                </p:cTn>
                              </p:par>
                            </p:childTnLst>
                          </p:cTn>
                        </p:par>
                        <p:par>
                          <p:cTn id="62" fill="hold">
                            <p:stCondLst>
                              <p:cond delay="1250"/>
                            </p:stCondLst>
                            <p:childTnLst>
                              <p:par>
                                <p:cTn id="63" presetID="10" presetClass="entr" presetSubtype="0" fill="hold" nodeType="afterEffect">
                                  <p:stCondLst>
                                    <p:cond delay="25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500"/>
                                        <p:tgtEl>
                                          <p:spTgt spid="36"/>
                                        </p:tgtEl>
                                      </p:cBhvr>
                                    </p:animEffect>
                                  </p:childTnLst>
                                </p:cTn>
                              </p:par>
                            </p:childTnLst>
                          </p:cTn>
                        </p:par>
                        <p:par>
                          <p:cTn id="66" fill="hold">
                            <p:stCondLst>
                              <p:cond delay="2000"/>
                            </p:stCondLst>
                            <p:childTnLst>
                              <p:par>
                                <p:cTn id="67" presetID="10" presetClass="entr" presetSubtype="0" fill="hold" grpId="0" nodeType="afterEffect">
                                  <p:stCondLst>
                                    <p:cond delay="25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500"/>
                                        <p:tgtEl>
                                          <p:spTgt spid="64"/>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500"/>
                                        <p:tgtEl>
                                          <p:spTgt spid="15"/>
                                        </p:tgtEl>
                                      </p:cBhvr>
                                    </p:animEffect>
                                  </p:childTnLst>
                                </p:cTn>
                              </p:par>
                            </p:childTnLst>
                          </p:cTn>
                        </p:par>
                        <p:par>
                          <p:cTn id="75" fill="hold">
                            <p:stCondLst>
                              <p:cond delay="500"/>
                            </p:stCondLst>
                            <p:childTnLst>
                              <p:par>
                                <p:cTn id="76" presetID="9" presetClass="entr" presetSubtype="0" fill="hold" grpId="0" nodeType="afterEffect">
                                  <p:stCondLst>
                                    <p:cond delay="250"/>
                                  </p:stCondLst>
                                  <p:childTnLst>
                                    <p:set>
                                      <p:cBhvr>
                                        <p:cTn id="77" dur="1" fill="hold">
                                          <p:stCondLst>
                                            <p:cond delay="0"/>
                                          </p:stCondLst>
                                        </p:cTn>
                                        <p:tgtEl>
                                          <p:spTgt spid="29"/>
                                        </p:tgtEl>
                                        <p:attrNameLst>
                                          <p:attrName>style.visibility</p:attrName>
                                        </p:attrNameLst>
                                      </p:cBhvr>
                                      <p:to>
                                        <p:strVal val="visible"/>
                                      </p:to>
                                    </p:set>
                                    <p:animEffect transition="in" filter="dissolve">
                                      <p:cBhvr>
                                        <p:cTn id="78" dur="500"/>
                                        <p:tgtEl>
                                          <p:spTgt spid="29"/>
                                        </p:tgtEl>
                                      </p:cBhvr>
                                    </p:animEffect>
                                  </p:childTnLst>
                                </p:cTn>
                              </p:par>
                            </p:childTnLst>
                          </p:cTn>
                        </p:par>
                        <p:par>
                          <p:cTn id="79" fill="hold">
                            <p:stCondLst>
                              <p:cond delay="1250"/>
                            </p:stCondLst>
                            <p:childTnLst>
                              <p:par>
                                <p:cTn id="80" presetID="10" presetClass="entr" presetSubtype="0" fill="hold" nodeType="afterEffect">
                                  <p:stCondLst>
                                    <p:cond delay="250"/>
                                  </p:stCondLst>
                                  <p:childTnLst>
                                    <p:set>
                                      <p:cBhvr>
                                        <p:cTn id="81" dur="1" fill="hold">
                                          <p:stCondLst>
                                            <p:cond delay="0"/>
                                          </p:stCondLst>
                                        </p:cTn>
                                        <p:tgtEl>
                                          <p:spTgt spid="34"/>
                                        </p:tgtEl>
                                        <p:attrNameLst>
                                          <p:attrName>style.visibility</p:attrName>
                                        </p:attrNameLst>
                                      </p:cBhvr>
                                      <p:to>
                                        <p:strVal val="visible"/>
                                      </p:to>
                                    </p:set>
                                    <p:animEffect transition="in" filter="fade">
                                      <p:cBhvr>
                                        <p:cTn id="82" dur="500"/>
                                        <p:tgtEl>
                                          <p:spTgt spid="34"/>
                                        </p:tgtEl>
                                      </p:cBhvr>
                                    </p:animEffect>
                                  </p:childTnLst>
                                </p:cTn>
                              </p:par>
                            </p:childTnLst>
                          </p:cTn>
                        </p:par>
                        <p:par>
                          <p:cTn id="83" fill="hold">
                            <p:stCondLst>
                              <p:cond delay="2000"/>
                            </p:stCondLst>
                            <p:childTnLst>
                              <p:par>
                                <p:cTn id="84" presetID="10" presetClass="entr" presetSubtype="0" fill="hold" nodeType="afterEffect">
                                  <p:stCondLst>
                                    <p:cond delay="250"/>
                                  </p:stCondLst>
                                  <p:childTnLst>
                                    <p:set>
                                      <p:cBhvr>
                                        <p:cTn id="85" dur="1" fill="hold">
                                          <p:stCondLst>
                                            <p:cond delay="0"/>
                                          </p:stCondLst>
                                        </p:cTn>
                                        <p:tgtEl>
                                          <p:spTgt spid="2066"/>
                                        </p:tgtEl>
                                        <p:attrNameLst>
                                          <p:attrName>style.visibility</p:attrName>
                                        </p:attrNameLst>
                                      </p:cBhvr>
                                      <p:to>
                                        <p:strVal val="visible"/>
                                      </p:to>
                                    </p:set>
                                    <p:animEffect transition="in" filter="fade">
                                      <p:cBhvr>
                                        <p:cTn id="86" dur="500"/>
                                        <p:tgtEl>
                                          <p:spTgt spid="2066"/>
                                        </p:tgtEl>
                                      </p:cBhvr>
                                    </p:animEffect>
                                  </p:childTnLst>
                                </p:cTn>
                              </p:par>
                            </p:childTnLst>
                          </p:cTn>
                        </p:par>
                        <p:par>
                          <p:cTn id="87" fill="hold">
                            <p:stCondLst>
                              <p:cond delay="2750"/>
                            </p:stCondLst>
                            <p:childTnLst>
                              <p:par>
                                <p:cTn id="88" presetID="10" presetClass="entr" presetSubtype="0" fill="hold" grpId="0" nodeType="afterEffect">
                                  <p:stCondLst>
                                    <p:cond delay="250"/>
                                  </p:stCondLst>
                                  <p:childTnLst>
                                    <p:set>
                                      <p:cBhvr>
                                        <p:cTn id="89" dur="1" fill="hold">
                                          <p:stCondLst>
                                            <p:cond delay="0"/>
                                          </p:stCondLst>
                                        </p:cTn>
                                        <p:tgtEl>
                                          <p:spTgt spid="75"/>
                                        </p:tgtEl>
                                        <p:attrNameLst>
                                          <p:attrName>style.visibility</p:attrName>
                                        </p:attrNameLst>
                                      </p:cBhvr>
                                      <p:to>
                                        <p:strVal val="visible"/>
                                      </p:to>
                                    </p:set>
                                    <p:animEffect transition="in" filter="fade">
                                      <p:cBhvr>
                                        <p:cTn id="90" dur="500"/>
                                        <p:tgtEl>
                                          <p:spTgt spid="75"/>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fade">
                                      <p:cBhvr>
                                        <p:cTn id="95" dur="500"/>
                                        <p:tgtEl>
                                          <p:spTgt spid="31"/>
                                        </p:tgtEl>
                                      </p:cBhvr>
                                    </p:animEffect>
                                  </p:childTnLst>
                                </p:cTn>
                              </p:par>
                            </p:childTnLst>
                          </p:cTn>
                        </p:par>
                        <p:par>
                          <p:cTn id="96" fill="hold">
                            <p:stCondLst>
                              <p:cond delay="500"/>
                            </p:stCondLst>
                            <p:childTnLst>
                              <p:par>
                                <p:cTn id="97" presetID="9" presetClass="entr" presetSubtype="0" fill="hold" grpId="0" nodeType="afterEffect">
                                  <p:stCondLst>
                                    <p:cond delay="250"/>
                                  </p:stCondLst>
                                  <p:childTnLst>
                                    <p:set>
                                      <p:cBhvr>
                                        <p:cTn id="98" dur="1" fill="hold">
                                          <p:stCondLst>
                                            <p:cond delay="0"/>
                                          </p:stCondLst>
                                        </p:cTn>
                                        <p:tgtEl>
                                          <p:spTgt spid="30"/>
                                        </p:tgtEl>
                                        <p:attrNameLst>
                                          <p:attrName>style.visibility</p:attrName>
                                        </p:attrNameLst>
                                      </p:cBhvr>
                                      <p:to>
                                        <p:strVal val="visible"/>
                                      </p:to>
                                    </p:set>
                                    <p:animEffect transition="in" filter="dissolve">
                                      <p:cBhvr>
                                        <p:cTn id="9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P spid="26" grpId="0" animBg="1"/>
      <p:bldP spid="28" grpId="0" animBg="1"/>
      <p:bldP spid="29" grpId="0" animBg="1"/>
      <p:bldP spid="30" grpId="0"/>
      <p:bldP spid="2068" grpId="0"/>
      <p:bldP spid="63" grpId="0"/>
      <p:bldP spid="64"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Θέση υποσέλιδου 5"/>
          <p:cNvSpPr>
            <a:spLocks noGrp="1"/>
          </p:cNvSpPr>
          <p:nvPr>
            <p:ph type="ftr" sz="quarter" idx="11"/>
          </p:nvPr>
        </p:nvSpPr>
        <p:spPr/>
        <p:txBody>
          <a:bodyPr/>
          <a:lstStyle/>
          <a:p>
            <a:pPr>
              <a:defRPr/>
            </a:pPr>
            <a:r>
              <a:rPr lang="el-GR" altLang="el-GR" dirty="0" err="1">
                <a:solidFill>
                  <a:schemeClr val="tx1"/>
                </a:solidFill>
              </a:rPr>
              <a:t>Μερκ</a:t>
            </a:r>
            <a:r>
              <a:rPr lang="el-GR" altLang="el-GR" dirty="0">
                <a:solidFill>
                  <a:schemeClr val="tx1"/>
                </a:solidFill>
              </a:rPr>
              <a:t>. Παναγιωτόπουλος - Φυσικός              </a:t>
            </a:r>
            <a:r>
              <a:rPr lang="el-GR" altLang="el-GR" dirty="0" err="1">
                <a:solidFill>
                  <a:schemeClr val="tx1"/>
                </a:solidFill>
              </a:rPr>
              <a:t>www.merkopanas.blogspot.gr</a:t>
            </a:r>
            <a:endParaRPr lang="el-GR" altLang="el-GR" dirty="0">
              <a:solidFill>
                <a:schemeClr val="tx1"/>
              </a:solidFill>
            </a:endParaRPr>
          </a:p>
        </p:txBody>
      </p:sp>
      <p:sp>
        <p:nvSpPr>
          <p:cNvPr id="6" name="Θέση αριθμού διαφάνειας 6"/>
          <p:cNvSpPr>
            <a:spLocks noGrp="1"/>
          </p:cNvSpPr>
          <p:nvPr>
            <p:ph type="sldNum" sz="quarter" idx="12"/>
          </p:nvPr>
        </p:nvSpPr>
        <p:spPr/>
        <p:txBody>
          <a:bodyPr/>
          <a:lstStyle/>
          <a:p>
            <a:pPr>
              <a:defRPr/>
            </a:pPr>
            <a:fld id="{5332DFAA-EE4D-4E96-BD17-3262E8682E15}" type="slidenum">
              <a:rPr lang="el-GR" altLang="el-GR">
                <a:solidFill>
                  <a:schemeClr val="tx1"/>
                </a:solidFill>
              </a:rPr>
              <a:pPr>
                <a:defRPr/>
              </a:pPr>
              <a:t>11</a:t>
            </a:fld>
            <a:endParaRPr lang="el-GR" altLang="el-GR" dirty="0">
              <a:solidFill>
                <a:schemeClr val="tx1"/>
              </a:solidFill>
            </a:endParaRPr>
          </a:p>
        </p:txBody>
      </p:sp>
      <p:sp>
        <p:nvSpPr>
          <p:cNvPr id="2355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2400">
              <a:latin typeface="Times New Roman" pitchFamily="18" charset="0"/>
            </a:endParaRPr>
          </a:p>
        </p:txBody>
      </p:sp>
      <p:sp>
        <p:nvSpPr>
          <p:cNvPr id="3" name="TextBox 2"/>
          <p:cNvSpPr txBox="1"/>
          <p:nvPr/>
        </p:nvSpPr>
        <p:spPr>
          <a:xfrm>
            <a:off x="2627784" y="1183382"/>
            <a:ext cx="3708412" cy="1221168"/>
          </a:xfrm>
          <a:prstGeom prst="rect">
            <a:avLst/>
          </a:prstGeom>
          <a:noFill/>
          <a:effectLst/>
        </p:spPr>
        <p:txBody>
          <a:bodyPr wrap="square" rtlCol="0">
            <a:spAutoFit/>
          </a:bodyPr>
          <a:lstStyle/>
          <a:p>
            <a:pPr algn="ctr">
              <a:lnSpc>
                <a:spcPct val="150000"/>
              </a:lnSpc>
            </a:pPr>
            <a:r>
              <a:rPr lang="el-GR" sz="2400" b="1" dirty="0" smtClean="0">
                <a:latin typeface="Comic Sans MS" panose="030F0702030302020204" pitchFamily="66" charset="0"/>
              </a:rPr>
              <a:t>Εξίσωση απομάκρυνσης  </a:t>
            </a:r>
          </a:p>
          <a:p>
            <a:pPr algn="ctr">
              <a:lnSpc>
                <a:spcPct val="150000"/>
              </a:lnSpc>
            </a:pPr>
            <a:r>
              <a:rPr lang="en-US" sz="28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x</a:t>
            </a:r>
            <a:r>
              <a:rPr lang="en-US" sz="2800" b="1" dirty="0" smtClean="0">
                <a:solidFill>
                  <a:srgbClr val="FF0000"/>
                </a:solidFill>
                <a:effectLst>
                  <a:outerShdw blurRad="38100" dist="38100" dir="2700000" algn="tl">
                    <a:srgbClr val="000000">
                      <a:alpha val="43137"/>
                    </a:srgbClr>
                  </a:outerShdw>
                </a:effectLst>
                <a:latin typeface="Comic Sans MS" panose="030F0702030302020204" pitchFamily="66" charset="0"/>
              </a:rPr>
              <a:t> = </a:t>
            </a:r>
            <a:r>
              <a:rPr lang="en-US" sz="28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A</a:t>
            </a:r>
            <a:r>
              <a:rPr lang="en-US" sz="2800" b="1" dirty="0" smtClean="0">
                <a:solidFill>
                  <a:srgbClr val="FF0000"/>
                </a:solidFill>
                <a:effectLst>
                  <a:outerShdw blurRad="38100" dist="38100" dir="2700000" algn="tl">
                    <a:srgbClr val="000000">
                      <a:alpha val="43137"/>
                    </a:srgbClr>
                  </a:outerShdw>
                </a:effectLst>
                <a:latin typeface="Comic Sans MS" panose="030F0702030302020204" pitchFamily="66" charset="0"/>
              </a:rPr>
              <a:t>.</a:t>
            </a:r>
            <a:r>
              <a:rPr lang="el-GR" sz="2800" b="1" dirty="0" err="1" smtClean="0">
                <a:solidFill>
                  <a:srgbClr val="FF0000"/>
                </a:solidFill>
                <a:effectLst>
                  <a:outerShdw blurRad="38100" dist="38100" dir="2700000" algn="tl">
                    <a:srgbClr val="000000">
                      <a:alpha val="43137"/>
                    </a:srgbClr>
                  </a:outerShdw>
                </a:effectLst>
                <a:latin typeface="Comic Sans MS" panose="030F0702030302020204" pitchFamily="66" charset="0"/>
              </a:rPr>
              <a:t>ημ</a:t>
            </a:r>
            <a:r>
              <a:rPr lang="el-GR" sz="2800" b="1" i="1" dirty="0" err="1" smtClean="0">
                <a:solidFill>
                  <a:srgbClr val="FF0000"/>
                </a:solidFill>
                <a:effectLst>
                  <a:outerShdw blurRad="38100" dist="38100" dir="2700000" algn="tl">
                    <a:srgbClr val="000000">
                      <a:alpha val="43137"/>
                    </a:srgbClr>
                  </a:outerShdw>
                </a:effectLst>
                <a:latin typeface="Comic Sans MS" panose="030F0702030302020204" pitchFamily="66" charset="0"/>
              </a:rPr>
              <a:t>ω</a:t>
            </a:r>
            <a:r>
              <a:rPr lang="en-US" sz="28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t</a:t>
            </a:r>
            <a:endParaRPr lang="el-GR" sz="2800" b="1" i="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
        <p:nvSpPr>
          <p:cNvPr id="4" name="Ορθογώνιο 3"/>
          <p:cNvSpPr/>
          <p:nvPr/>
        </p:nvSpPr>
        <p:spPr>
          <a:xfrm>
            <a:off x="1612921" y="548680"/>
            <a:ext cx="4937570" cy="461665"/>
          </a:xfrm>
          <a:prstGeom prst="rect">
            <a:avLst/>
          </a:prstGeom>
        </p:spPr>
        <p:txBody>
          <a:bodyPr wrap="none">
            <a:spAutoFit/>
          </a:bodyPr>
          <a:lstStyle/>
          <a:p>
            <a:pPr>
              <a:defRPr/>
            </a:pPr>
            <a:r>
              <a:rPr lang="el-GR" altLang="el-GR" sz="2400" b="1" dirty="0">
                <a:latin typeface="Comic Sans MS" pitchFamily="66" charset="0"/>
              </a:rPr>
              <a:t>Αν  η αρχική φάση </a:t>
            </a:r>
            <a:r>
              <a:rPr lang="el-GR" altLang="el-GR" sz="2400" b="1" i="1" dirty="0">
                <a:latin typeface="Comic Sans MS" pitchFamily="66" charset="0"/>
              </a:rPr>
              <a:t>φ</a:t>
            </a:r>
            <a:r>
              <a:rPr lang="el-GR" altLang="el-GR" sz="2400" b="1" baseline="-25000" dirty="0">
                <a:latin typeface="Comic Sans MS" pitchFamily="66" charset="0"/>
              </a:rPr>
              <a:t>0 </a:t>
            </a:r>
            <a:r>
              <a:rPr lang="el-GR" altLang="el-GR" sz="2400" b="1" dirty="0">
                <a:latin typeface="Comic Sans MS" pitchFamily="66" charset="0"/>
              </a:rPr>
              <a:t>= 0, τότε:</a:t>
            </a:r>
          </a:p>
        </p:txBody>
      </p:sp>
      <p:sp>
        <p:nvSpPr>
          <p:cNvPr id="10" name="TextBox 9"/>
          <p:cNvSpPr txBox="1"/>
          <p:nvPr/>
        </p:nvSpPr>
        <p:spPr>
          <a:xfrm>
            <a:off x="1638006" y="2564904"/>
            <a:ext cx="5918158" cy="1221168"/>
          </a:xfrm>
          <a:prstGeom prst="rect">
            <a:avLst/>
          </a:prstGeom>
          <a:noFill/>
          <a:effectLst/>
        </p:spPr>
        <p:txBody>
          <a:bodyPr wrap="square" rtlCol="0">
            <a:spAutoFit/>
          </a:bodyPr>
          <a:lstStyle/>
          <a:p>
            <a:pPr algn="ctr">
              <a:lnSpc>
                <a:spcPct val="150000"/>
              </a:lnSpc>
            </a:pPr>
            <a:r>
              <a:rPr lang="el-GR" sz="2400" b="1" dirty="0" smtClean="0">
                <a:latin typeface="Comic Sans MS" panose="030F0702030302020204" pitchFamily="66" charset="0"/>
              </a:rPr>
              <a:t>Εξίσωση στιγμιαίας ταχύτητας  </a:t>
            </a:r>
          </a:p>
          <a:p>
            <a:pPr algn="ctr">
              <a:lnSpc>
                <a:spcPct val="150000"/>
              </a:lnSpc>
            </a:pPr>
            <a:r>
              <a:rPr lang="el-GR" sz="2800" b="1" i="1" dirty="0" smtClean="0">
                <a:solidFill>
                  <a:srgbClr val="0000FF"/>
                </a:solidFill>
                <a:effectLst>
                  <a:outerShdw blurRad="38100" dist="38100" dir="2700000" algn="tl">
                    <a:srgbClr val="000000">
                      <a:alpha val="43137"/>
                    </a:srgbClr>
                  </a:outerShdw>
                </a:effectLst>
                <a:latin typeface="Comic Sans MS" panose="030F0702030302020204" pitchFamily="66" charset="0"/>
              </a:rPr>
              <a:t>υ </a:t>
            </a:r>
            <a:r>
              <a:rPr lang="en-US" sz="2800" b="1" dirty="0" smtClean="0">
                <a:solidFill>
                  <a:srgbClr val="0000FF"/>
                </a:solidFill>
                <a:effectLst>
                  <a:outerShdw blurRad="38100" dist="38100" dir="2700000" algn="tl">
                    <a:srgbClr val="000000">
                      <a:alpha val="43137"/>
                    </a:srgbClr>
                  </a:outerShdw>
                </a:effectLst>
                <a:latin typeface="Comic Sans MS" panose="030F0702030302020204" pitchFamily="66" charset="0"/>
              </a:rPr>
              <a:t>=</a:t>
            </a:r>
            <a:r>
              <a:rPr lang="el-GR" sz="2800" b="1" dirty="0" smtClean="0">
                <a:solidFill>
                  <a:srgbClr val="0000FF"/>
                </a:solidFill>
                <a:effectLst>
                  <a:outerShdw blurRad="38100" dist="38100" dir="2700000" algn="tl">
                    <a:srgbClr val="000000">
                      <a:alpha val="43137"/>
                    </a:srgbClr>
                  </a:outerShdw>
                </a:effectLst>
                <a:latin typeface="Comic Sans MS" panose="030F0702030302020204" pitchFamily="66" charset="0"/>
              </a:rPr>
              <a:t> </a:t>
            </a:r>
            <a:r>
              <a:rPr lang="el-GR" sz="2800" b="1" i="1" dirty="0" smtClean="0">
                <a:solidFill>
                  <a:srgbClr val="0000FF"/>
                </a:solidFill>
                <a:effectLst>
                  <a:outerShdw blurRad="38100" dist="38100" dir="2700000" algn="tl">
                    <a:srgbClr val="000000">
                      <a:alpha val="43137"/>
                    </a:srgbClr>
                  </a:outerShdw>
                </a:effectLst>
                <a:latin typeface="Comic Sans MS" panose="030F0702030302020204" pitchFamily="66" charset="0"/>
              </a:rPr>
              <a:t>ω</a:t>
            </a:r>
            <a:r>
              <a:rPr lang="en-US" sz="2800" b="1" i="1" dirty="0" smtClean="0">
                <a:solidFill>
                  <a:srgbClr val="0000FF"/>
                </a:solidFill>
                <a:effectLst>
                  <a:outerShdw blurRad="38100" dist="38100" dir="2700000" algn="tl">
                    <a:srgbClr val="000000">
                      <a:alpha val="43137"/>
                    </a:srgbClr>
                  </a:outerShdw>
                </a:effectLst>
                <a:latin typeface="Comic Sans MS" panose="030F0702030302020204" pitchFamily="66" charset="0"/>
              </a:rPr>
              <a:t>.</a:t>
            </a:r>
            <a:r>
              <a:rPr lang="el-GR" sz="2800" b="1" i="1" dirty="0" smtClean="0">
                <a:solidFill>
                  <a:srgbClr val="0000FF"/>
                </a:solidFill>
                <a:effectLst>
                  <a:outerShdw blurRad="38100" dist="38100" dir="2700000" algn="tl">
                    <a:srgbClr val="000000">
                      <a:alpha val="43137"/>
                    </a:srgbClr>
                  </a:outerShdw>
                </a:effectLst>
                <a:latin typeface="Comic Sans MS" panose="030F0702030302020204" pitchFamily="66" charset="0"/>
              </a:rPr>
              <a:t>Α</a:t>
            </a:r>
            <a:r>
              <a:rPr lang="en-US" sz="2800" b="1" i="1" dirty="0" smtClean="0">
                <a:solidFill>
                  <a:srgbClr val="0000FF"/>
                </a:solidFill>
                <a:effectLst>
                  <a:outerShdw blurRad="38100" dist="38100" dir="2700000" algn="tl">
                    <a:srgbClr val="000000">
                      <a:alpha val="43137"/>
                    </a:srgbClr>
                  </a:outerShdw>
                </a:effectLst>
                <a:latin typeface="Comic Sans MS" panose="030F0702030302020204" pitchFamily="66" charset="0"/>
              </a:rPr>
              <a:t>.</a:t>
            </a:r>
            <a:r>
              <a:rPr lang="el-GR" sz="2800" b="1" dirty="0" err="1" smtClean="0">
                <a:solidFill>
                  <a:srgbClr val="0000FF"/>
                </a:solidFill>
                <a:effectLst>
                  <a:outerShdw blurRad="38100" dist="38100" dir="2700000" algn="tl">
                    <a:srgbClr val="000000">
                      <a:alpha val="43137"/>
                    </a:srgbClr>
                  </a:outerShdw>
                </a:effectLst>
                <a:latin typeface="Comic Sans MS" panose="030F0702030302020204" pitchFamily="66" charset="0"/>
              </a:rPr>
              <a:t>συν</a:t>
            </a:r>
            <a:r>
              <a:rPr lang="el-GR" sz="2800" b="1" i="1" dirty="0" err="1" smtClean="0">
                <a:solidFill>
                  <a:srgbClr val="0000FF"/>
                </a:solidFill>
                <a:effectLst>
                  <a:outerShdw blurRad="38100" dist="38100" dir="2700000" algn="tl">
                    <a:srgbClr val="000000">
                      <a:alpha val="43137"/>
                    </a:srgbClr>
                  </a:outerShdw>
                </a:effectLst>
                <a:latin typeface="Comic Sans MS" panose="030F0702030302020204" pitchFamily="66" charset="0"/>
              </a:rPr>
              <a:t>ω</a:t>
            </a:r>
            <a:r>
              <a:rPr lang="en-US" sz="2800" b="1" i="1" dirty="0" smtClean="0">
                <a:solidFill>
                  <a:srgbClr val="0000FF"/>
                </a:solidFill>
                <a:effectLst>
                  <a:outerShdw blurRad="38100" dist="38100" dir="2700000" algn="tl">
                    <a:srgbClr val="000000">
                      <a:alpha val="43137"/>
                    </a:srgbClr>
                  </a:outerShdw>
                </a:effectLst>
                <a:latin typeface="Comic Sans MS" panose="030F0702030302020204" pitchFamily="66" charset="0"/>
              </a:rPr>
              <a:t>t</a:t>
            </a:r>
            <a:r>
              <a:rPr lang="el-GR" sz="2800" b="1" i="1" dirty="0" smtClean="0">
                <a:solidFill>
                  <a:srgbClr val="0000FF"/>
                </a:solidFill>
                <a:effectLst>
                  <a:outerShdw blurRad="38100" dist="38100" dir="2700000" algn="tl">
                    <a:srgbClr val="000000">
                      <a:alpha val="43137"/>
                    </a:srgbClr>
                  </a:outerShdw>
                </a:effectLst>
                <a:latin typeface="Comic Sans MS" panose="030F0702030302020204" pitchFamily="66" charset="0"/>
              </a:rPr>
              <a:t>   </a:t>
            </a:r>
            <a:r>
              <a:rPr lang="el-GR" sz="2000" b="1" i="1" dirty="0" smtClean="0">
                <a:solidFill>
                  <a:srgbClr val="0000FF"/>
                </a:solidFill>
                <a:effectLst>
                  <a:outerShdw blurRad="38100" dist="38100" dir="2700000" algn="tl">
                    <a:srgbClr val="000000">
                      <a:alpha val="43137"/>
                    </a:srgbClr>
                  </a:outerShdw>
                </a:effectLst>
                <a:latin typeface="Comic Sans MS" panose="030F0702030302020204" pitchFamily="66" charset="0"/>
              </a:rPr>
              <a:t> </a:t>
            </a:r>
            <a:r>
              <a:rPr lang="el-GR" sz="2000" b="1" dirty="0" smtClean="0">
                <a:latin typeface="Comic Sans MS" panose="030F0702030302020204" pitchFamily="66" charset="0"/>
              </a:rPr>
              <a:t>με  </a:t>
            </a:r>
            <a:r>
              <a:rPr lang="el-GR" sz="2800" b="1" i="1" dirty="0">
                <a:solidFill>
                  <a:srgbClr val="0000FF"/>
                </a:solidFill>
                <a:effectLst>
                  <a:outerShdw blurRad="38100" dist="38100" dir="2700000" algn="tl">
                    <a:srgbClr val="000000">
                      <a:alpha val="43137"/>
                    </a:srgbClr>
                  </a:outerShdw>
                </a:effectLst>
                <a:latin typeface="Comic Sans MS" panose="030F0702030302020204" pitchFamily="66" charset="0"/>
              </a:rPr>
              <a:t>υ</a:t>
            </a:r>
            <a:r>
              <a:rPr lang="en-US" sz="2800" b="1" baseline="-25000" dirty="0">
                <a:solidFill>
                  <a:srgbClr val="0000FF"/>
                </a:solidFill>
                <a:effectLst>
                  <a:outerShdw blurRad="38100" dist="38100" dir="2700000" algn="tl">
                    <a:srgbClr val="000000">
                      <a:alpha val="43137"/>
                    </a:srgbClr>
                  </a:outerShdw>
                </a:effectLst>
                <a:latin typeface="Comic Sans MS" panose="030F0702030302020204" pitchFamily="66" charset="0"/>
              </a:rPr>
              <a:t>max</a:t>
            </a:r>
            <a:r>
              <a:rPr lang="en-US" sz="2800" b="1" dirty="0">
                <a:solidFill>
                  <a:srgbClr val="0000FF"/>
                </a:solidFill>
                <a:effectLst>
                  <a:outerShdw blurRad="38100" dist="38100" dir="2700000" algn="tl">
                    <a:srgbClr val="000000">
                      <a:alpha val="43137"/>
                    </a:srgbClr>
                  </a:outerShdw>
                </a:effectLst>
                <a:latin typeface="Comic Sans MS" panose="030F0702030302020204" pitchFamily="66" charset="0"/>
              </a:rPr>
              <a:t> =</a:t>
            </a:r>
            <a:r>
              <a:rPr lang="el-GR" sz="2800" b="1" dirty="0">
                <a:solidFill>
                  <a:srgbClr val="0000FF"/>
                </a:solidFill>
                <a:effectLst>
                  <a:outerShdw blurRad="38100" dist="38100" dir="2700000" algn="tl">
                    <a:srgbClr val="000000">
                      <a:alpha val="43137"/>
                    </a:srgbClr>
                  </a:outerShdw>
                </a:effectLst>
                <a:latin typeface="Comic Sans MS" panose="030F0702030302020204" pitchFamily="66" charset="0"/>
              </a:rPr>
              <a:t> </a:t>
            </a:r>
            <a:r>
              <a:rPr lang="el-GR" sz="2800" b="1" i="1" dirty="0" err="1" smtClean="0">
                <a:solidFill>
                  <a:srgbClr val="0000FF"/>
                </a:solidFill>
                <a:effectLst>
                  <a:outerShdw blurRad="38100" dist="38100" dir="2700000" algn="tl">
                    <a:srgbClr val="000000">
                      <a:alpha val="43137"/>
                    </a:srgbClr>
                  </a:outerShdw>
                </a:effectLst>
                <a:latin typeface="Comic Sans MS" panose="030F0702030302020204" pitchFamily="66" charset="0"/>
              </a:rPr>
              <a:t>ω.Α</a:t>
            </a:r>
            <a:endParaRPr lang="el-GR" sz="2800" b="1" i="1" dirty="0" smtClean="0">
              <a:solidFill>
                <a:srgbClr val="0000FF"/>
              </a:solidFill>
              <a:effectLst>
                <a:outerShdw blurRad="38100" dist="38100" dir="2700000" algn="tl">
                  <a:srgbClr val="000000">
                    <a:alpha val="43137"/>
                  </a:srgbClr>
                </a:outerShdw>
              </a:effectLst>
              <a:latin typeface="Comic Sans MS" panose="030F0702030302020204" pitchFamily="66" charset="0"/>
            </a:endParaRPr>
          </a:p>
        </p:txBody>
      </p:sp>
      <p:sp>
        <p:nvSpPr>
          <p:cNvPr id="12" name="TextBox 11"/>
          <p:cNvSpPr txBox="1"/>
          <p:nvPr/>
        </p:nvSpPr>
        <p:spPr>
          <a:xfrm>
            <a:off x="1030106" y="4149080"/>
            <a:ext cx="7083787" cy="1221168"/>
          </a:xfrm>
          <a:prstGeom prst="rect">
            <a:avLst/>
          </a:prstGeom>
          <a:noFill/>
          <a:effectLst/>
        </p:spPr>
        <p:txBody>
          <a:bodyPr wrap="square" rtlCol="0">
            <a:spAutoFit/>
          </a:bodyPr>
          <a:lstStyle/>
          <a:p>
            <a:pPr algn="ctr">
              <a:lnSpc>
                <a:spcPct val="150000"/>
              </a:lnSpc>
            </a:pPr>
            <a:r>
              <a:rPr lang="el-GR" sz="2400" b="1" dirty="0" smtClean="0">
                <a:latin typeface="Comic Sans MS" panose="030F0702030302020204" pitchFamily="66" charset="0"/>
              </a:rPr>
              <a:t>Εξίσωση στιγμιαίας επιτάχυνσης  </a:t>
            </a:r>
          </a:p>
          <a:p>
            <a:pPr algn="ctr">
              <a:lnSpc>
                <a:spcPct val="150000"/>
              </a:lnSpc>
            </a:pPr>
            <a:r>
              <a:rPr lang="el-GR" sz="2800" b="1" i="1" dirty="0" smtClean="0">
                <a:solidFill>
                  <a:srgbClr val="006600"/>
                </a:solidFill>
                <a:effectLst>
                  <a:outerShdw blurRad="38100" dist="38100" dir="2700000" algn="tl">
                    <a:srgbClr val="000000">
                      <a:alpha val="43137"/>
                    </a:srgbClr>
                  </a:outerShdw>
                </a:effectLst>
                <a:latin typeface="Comic Sans MS" panose="030F0702030302020204" pitchFamily="66" charset="0"/>
              </a:rPr>
              <a:t>α </a:t>
            </a:r>
            <a:r>
              <a:rPr lang="en-US" sz="2800" b="1" dirty="0" smtClean="0">
                <a:solidFill>
                  <a:srgbClr val="006600"/>
                </a:solidFill>
                <a:effectLst>
                  <a:outerShdw blurRad="38100" dist="38100" dir="2700000" algn="tl">
                    <a:srgbClr val="000000">
                      <a:alpha val="43137"/>
                    </a:srgbClr>
                  </a:outerShdw>
                </a:effectLst>
                <a:latin typeface="Comic Sans MS" panose="030F0702030302020204" pitchFamily="66" charset="0"/>
              </a:rPr>
              <a:t>=</a:t>
            </a:r>
            <a:r>
              <a:rPr lang="el-GR" sz="2800" b="1" dirty="0" smtClean="0">
                <a:solidFill>
                  <a:srgbClr val="006600"/>
                </a:solidFill>
                <a:effectLst>
                  <a:outerShdw blurRad="38100" dist="38100" dir="2700000" algn="tl">
                    <a:srgbClr val="000000">
                      <a:alpha val="43137"/>
                    </a:srgbClr>
                  </a:outerShdw>
                </a:effectLst>
                <a:latin typeface="Comic Sans MS" panose="030F0702030302020204" pitchFamily="66" charset="0"/>
              </a:rPr>
              <a:t> -</a:t>
            </a:r>
            <a:r>
              <a:rPr lang="el-GR" sz="2800" b="1" i="1" dirty="0" err="1" smtClean="0">
                <a:solidFill>
                  <a:srgbClr val="006600"/>
                </a:solidFill>
                <a:effectLst>
                  <a:outerShdw blurRad="38100" dist="38100" dir="2700000" algn="tl">
                    <a:srgbClr val="000000">
                      <a:alpha val="43137"/>
                    </a:srgbClr>
                  </a:outerShdw>
                </a:effectLst>
                <a:latin typeface="Comic Sans MS" panose="030F0702030302020204" pitchFamily="66" charset="0"/>
              </a:rPr>
              <a:t>ω</a:t>
            </a:r>
            <a:r>
              <a:rPr lang="el-GR" sz="2800" b="1" baseline="30000" dirty="0" err="1" smtClean="0">
                <a:solidFill>
                  <a:srgbClr val="006600"/>
                </a:solidFill>
                <a:effectLst>
                  <a:outerShdw blurRad="38100" dist="38100" dir="2700000" algn="tl">
                    <a:srgbClr val="000000">
                      <a:alpha val="43137"/>
                    </a:srgbClr>
                  </a:outerShdw>
                </a:effectLst>
                <a:latin typeface="Comic Sans MS" panose="030F0702030302020204" pitchFamily="66" charset="0"/>
              </a:rPr>
              <a:t>2</a:t>
            </a:r>
            <a:r>
              <a:rPr lang="en-US" sz="2800" b="1" i="1" dirty="0" smtClean="0">
                <a:solidFill>
                  <a:srgbClr val="006600"/>
                </a:solidFill>
                <a:effectLst>
                  <a:outerShdw blurRad="38100" dist="38100" dir="2700000" algn="tl">
                    <a:srgbClr val="000000">
                      <a:alpha val="43137"/>
                    </a:srgbClr>
                  </a:outerShdw>
                </a:effectLst>
                <a:latin typeface="Comic Sans MS" panose="030F0702030302020204" pitchFamily="66" charset="0"/>
              </a:rPr>
              <a:t>.</a:t>
            </a:r>
            <a:r>
              <a:rPr lang="el-GR" sz="2800" b="1" i="1" dirty="0" smtClean="0">
                <a:solidFill>
                  <a:srgbClr val="006600"/>
                </a:solidFill>
                <a:effectLst>
                  <a:outerShdw blurRad="38100" dist="38100" dir="2700000" algn="tl">
                    <a:srgbClr val="000000">
                      <a:alpha val="43137"/>
                    </a:srgbClr>
                  </a:outerShdw>
                </a:effectLst>
                <a:latin typeface="Comic Sans MS" panose="030F0702030302020204" pitchFamily="66" charset="0"/>
              </a:rPr>
              <a:t>Α</a:t>
            </a:r>
            <a:r>
              <a:rPr lang="en-US" sz="2800" b="1" i="1" dirty="0" smtClean="0">
                <a:solidFill>
                  <a:srgbClr val="006600"/>
                </a:solidFill>
                <a:effectLst>
                  <a:outerShdw blurRad="38100" dist="38100" dir="2700000" algn="tl">
                    <a:srgbClr val="000000">
                      <a:alpha val="43137"/>
                    </a:srgbClr>
                  </a:outerShdw>
                </a:effectLst>
                <a:latin typeface="Comic Sans MS" panose="030F0702030302020204" pitchFamily="66" charset="0"/>
              </a:rPr>
              <a:t>.</a:t>
            </a:r>
            <a:r>
              <a:rPr lang="el-GR" sz="2800" b="1" dirty="0" err="1" smtClean="0">
                <a:solidFill>
                  <a:srgbClr val="006600"/>
                </a:solidFill>
                <a:effectLst>
                  <a:outerShdw blurRad="38100" dist="38100" dir="2700000" algn="tl">
                    <a:srgbClr val="000000">
                      <a:alpha val="43137"/>
                    </a:srgbClr>
                  </a:outerShdw>
                </a:effectLst>
                <a:latin typeface="Comic Sans MS" panose="030F0702030302020204" pitchFamily="66" charset="0"/>
              </a:rPr>
              <a:t>ημ</a:t>
            </a:r>
            <a:r>
              <a:rPr lang="el-GR" sz="2800" b="1" i="1" dirty="0" err="1" smtClean="0">
                <a:solidFill>
                  <a:srgbClr val="006600"/>
                </a:solidFill>
                <a:effectLst>
                  <a:outerShdw blurRad="38100" dist="38100" dir="2700000" algn="tl">
                    <a:srgbClr val="000000">
                      <a:alpha val="43137"/>
                    </a:srgbClr>
                  </a:outerShdw>
                </a:effectLst>
                <a:latin typeface="Comic Sans MS" panose="030F0702030302020204" pitchFamily="66" charset="0"/>
              </a:rPr>
              <a:t>ω</a:t>
            </a:r>
            <a:r>
              <a:rPr lang="en-US" sz="2800" b="1" i="1" dirty="0" smtClean="0">
                <a:solidFill>
                  <a:srgbClr val="006600"/>
                </a:solidFill>
                <a:effectLst>
                  <a:outerShdw blurRad="38100" dist="38100" dir="2700000" algn="tl">
                    <a:srgbClr val="000000">
                      <a:alpha val="43137"/>
                    </a:srgbClr>
                  </a:outerShdw>
                </a:effectLst>
                <a:latin typeface="Comic Sans MS" panose="030F0702030302020204" pitchFamily="66" charset="0"/>
              </a:rPr>
              <a:t>t</a:t>
            </a:r>
            <a:r>
              <a:rPr lang="el-GR" sz="2800" b="1" i="1" dirty="0" smtClean="0">
                <a:solidFill>
                  <a:srgbClr val="006600"/>
                </a:solidFill>
                <a:effectLst>
                  <a:outerShdw blurRad="38100" dist="38100" dir="2700000" algn="tl">
                    <a:srgbClr val="000000">
                      <a:alpha val="43137"/>
                    </a:srgbClr>
                  </a:outerShdw>
                </a:effectLst>
                <a:latin typeface="Comic Sans MS" panose="030F0702030302020204" pitchFamily="66" charset="0"/>
              </a:rPr>
              <a:t> </a:t>
            </a:r>
            <a:r>
              <a:rPr lang="el-GR" sz="2800" b="1" dirty="0" smtClean="0">
                <a:solidFill>
                  <a:srgbClr val="006600"/>
                </a:solidFill>
                <a:effectLst>
                  <a:outerShdw blurRad="38100" dist="38100" dir="2700000" algn="tl">
                    <a:srgbClr val="000000">
                      <a:alpha val="43137"/>
                    </a:srgbClr>
                  </a:outerShdw>
                </a:effectLst>
                <a:latin typeface="Comic Sans MS" panose="030F0702030302020204" pitchFamily="66" charset="0"/>
              </a:rPr>
              <a:t>=</a:t>
            </a:r>
            <a:r>
              <a:rPr lang="el-GR" sz="2800" b="1" i="1" dirty="0" smtClean="0">
                <a:solidFill>
                  <a:srgbClr val="006600"/>
                </a:solidFill>
                <a:effectLst>
                  <a:outerShdw blurRad="38100" dist="38100" dir="2700000" algn="tl">
                    <a:srgbClr val="000000">
                      <a:alpha val="43137"/>
                    </a:srgbClr>
                  </a:outerShdw>
                </a:effectLst>
                <a:latin typeface="Comic Sans MS" panose="030F0702030302020204" pitchFamily="66" charset="0"/>
              </a:rPr>
              <a:t> -</a:t>
            </a:r>
            <a:r>
              <a:rPr lang="el-GR" sz="2800" b="1" i="1" dirty="0" err="1" smtClean="0">
                <a:solidFill>
                  <a:srgbClr val="006600"/>
                </a:solidFill>
                <a:effectLst>
                  <a:outerShdw blurRad="38100" dist="38100" dir="2700000" algn="tl">
                    <a:srgbClr val="000000">
                      <a:alpha val="43137"/>
                    </a:srgbClr>
                  </a:outerShdw>
                </a:effectLst>
                <a:latin typeface="Comic Sans MS" panose="030F0702030302020204" pitchFamily="66" charset="0"/>
              </a:rPr>
              <a:t>ω</a:t>
            </a:r>
            <a:r>
              <a:rPr lang="el-GR" sz="2800" b="1" baseline="30000" dirty="0" err="1" smtClean="0">
                <a:solidFill>
                  <a:srgbClr val="006600"/>
                </a:solidFill>
                <a:effectLst>
                  <a:outerShdw blurRad="38100" dist="38100" dir="2700000" algn="tl">
                    <a:srgbClr val="000000">
                      <a:alpha val="43137"/>
                    </a:srgbClr>
                  </a:outerShdw>
                </a:effectLst>
                <a:latin typeface="Comic Sans MS" panose="030F0702030302020204" pitchFamily="66" charset="0"/>
              </a:rPr>
              <a:t>2</a:t>
            </a:r>
            <a:r>
              <a:rPr lang="el-GR" sz="2800" b="1" i="1" dirty="0" smtClean="0">
                <a:solidFill>
                  <a:srgbClr val="006600"/>
                </a:solidFill>
                <a:effectLst>
                  <a:outerShdw blurRad="38100" dist="38100" dir="2700000" algn="tl">
                    <a:srgbClr val="000000">
                      <a:alpha val="43137"/>
                    </a:srgbClr>
                  </a:outerShdw>
                </a:effectLst>
                <a:latin typeface="Comic Sans MS" panose="030F0702030302020204" pitchFamily="66" charset="0"/>
              </a:rPr>
              <a:t>.</a:t>
            </a:r>
            <a:r>
              <a:rPr lang="en-US" sz="2800" b="1" i="1" dirty="0" smtClean="0">
                <a:solidFill>
                  <a:srgbClr val="006600"/>
                </a:solidFill>
                <a:effectLst>
                  <a:outerShdw blurRad="38100" dist="38100" dir="2700000" algn="tl">
                    <a:srgbClr val="000000">
                      <a:alpha val="43137"/>
                    </a:srgbClr>
                  </a:outerShdw>
                </a:effectLst>
                <a:latin typeface="Comic Sans MS" panose="030F0702030302020204" pitchFamily="66" charset="0"/>
              </a:rPr>
              <a:t>x</a:t>
            </a:r>
            <a:r>
              <a:rPr lang="el-GR" sz="2800" b="1" i="1" dirty="0" smtClean="0">
                <a:solidFill>
                  <a:srgbClr val="006600"/>
                </a:solidFill>
                <a:effectLst>
                  <a:outerShdw blurRad="38100" dist="38100" dir="2700000" algn="tl">
                    <a:srgbClr val="000000">
                      <a:alpha val="43137"/>
                    </a:srgbClr>
                  </a:outerShdw>
                </a:effectLst>
                <a:latin typeface="Comic Sans MS" panose="030F0702030302020204" pitchFamily="66" charset="0"/>
              </a:rPr>
              <a:t>  </a:t>
            </a:r>
            <a:r>
              <a:rPr lang="el-GR" sz="2000" b="1" dirty="0" smtClean="0">
                <a:latin typeface="Comic Sans MS" panose="030F0702030302020204" pitchFamily="66" charset="0"/>
              </a:rPr>
              <a:t>με  </a:t>
            </a:r>
            <a:r>
              <a:rPr lang="el-GR" altLang="el-GR" sz="2800" b="1" i="1" dirty="0" smtClean="0">
                <a:solidFill>
                  <a:srgbClr val="006600"/>
                </a:solidFill>
                <a:effectLst>
                  <a:outerShdw blurRad="38100" dist="38100" dir="2700000" algn="tl">
                    <a:srgbClr val="000000">
                      <a:alpha val="43137"/>
                    </a:srgbClr>
                  </a:outerShdw>
                </a:effectLst>
                <a:latin typeface="Comic Sans MS" pitchFamily="66" charset="0"/>
              </a:rPr>
              <a:t>α</a:t>
            </a:r>
            <a:r>
              <a:rPr lang="en-US" altLang="el-GR" sz="2800" b="1" baseline="-25000" dirty="0" smtClean="0">
                <a:solidFill>
                  <a:srgbClr val="006600"/>
                </a:solidFill>
                <a:effectLst>
                  <a:outerShdw blurRad="38100" dist="38100" dir="2700000" algn="tl">
                    <a:srgbClr val="000000">
                      <a:alpha val="43137"/>
                    </a:srgbClr>
                  </a:outerShdw>
                </a:effectLst>
                <a:latin typeface="Comic Sans MS" pitchFamily="66" charset="0"/>
              </a:rPr>
              <a:t>max </a:t>
            </a:r>
            <a:r>
              <a:rPr lang="el-GR" altLang="el-GR" sz="2800" b="1" dirty="0" smtClean="0">
                <a:solidFill>
                  <a:srgbClr val="006600"/>
                </a:solidFill>
                <a:effectLst>
                  <a:outerShdw blurRad="38100" dist="38100" dir="2700000" algn="tl">
                    <a:srgbClr val="000000">
                      <a:alpha val="43137"/>
                    </a:srgbClr>
                  </a:outerShdw>
                </a:effectLst>
                <a:latin typeface="Comic Sans MS" pitchFamily="66" charset="0"/>
              </a:rPr>
              <a:t>=</a:t>
            </a:r>
            <a:r>
              <a:rPr lang="en-US" altLang="el-GR" sz="2800" b="1" dirty="0" smtClean="0">
                <a:solidFill>
                  <a:srgbClr val="006600"/>
                </a:solidFill>
                <a:effectLst>
                  <a:outerShdw blurRad="38100" dist="38100" dir="2700000" algn="tl">
                    <a:srgbClr val="000000">
                      <a:alpha val="43137"/>
                    </a:srgbClr>
                  </a:outerShdw>
                </a:effectLst>
                <a:latin typeface="Comic Sans MS" pitchFamily="66" charset="0"/>
              </a:rPr>
              <a:t> </a:t>
            </a:r>
            <a:r>
              <a:rPr lang="el-GR" altLang="el-GR" sz="2800" b="1" i="1" dirty="0" smtClean="0">
                <a:solidFill>
                  <a:srgbClr val="006600"/>
                </a:solidFill>
                <a:effectLst>
                  <a:outerShdw blurRad="38100" dist="38100" dir="2700000" algn="tl">
                    <a:srgbClr val="000000">
                      <a:alpha val="43137"/>
                    </a:srgbClr>
                  </a:outerShdw>
                </a:effectLst>
                <a:latin typeface="Comic Sans MS" pitchFamily="66" charset="0"/>
              </a:rPr>
              <a:t>ω</a:t>
            </a:r>
            <a:r>
              <a:rPr lang="el-GR" altLang="el-GR" sz="2800" b="1" baseline="30000" dirty="0" smtClean="0">
                <a:solidFill>
                  <a:srgbClr val="006600"/>
                </a:solidFill>
                <a:effectLst>
                  <a:outerShdw blurRad="38100" dist="38100" dir="2700000" algn="tl">
                    <a:srgbClr val="000000">
                      <a:alpha val="43137"/>
                    </a:srgbClr>
                  </a:outerShdw>
                </a:effectLst>
                <a:latin typeface="Comic Sans MS" pitchFamily="66" charset="0"/>
              </a:rPr>
              <a:t>2</a:t>
            </a:r>
            <a:r>
              <a:rPr lang="el-GR" altLang="el-GR" sz="2800" b="1" i="1" dirty="0" smtClean="0">
                <a:solidFill>
                  <a:srgbClr val="006600"/>
                </a:solidFill>
                <a:effectLst>
                  <a:outerShdw blurRad="38100" dist="38100" dir="2700000" algn="tl">
                    <a:srgbClr val="000000">
                      <a:alpha val="43137"/>
                    </a:srgbClr>
                  </a:outerShdw>
                </a:effectLst>
                <a:latin typeface="Comic Sans MS" pitchFamily="66" charset="0"/>
              </a:rPr>
              <a:t>Α</a:t>
            </a:r>
            <a:r>
              <a:rPr lang="el-GR" sz="2800" b="1" dirty="0" smtClean="0">
                <a:solidFill>
                  <a:srgbClr val="006600"/>
                </a:solidFill>
                <a:effectLst>
                  <a:outerShdw blurRad="38100" dist="38100" dir="2700000" algn="tl">
                    <a:srgbClr val="000000">
                      <a:alpha val="43137"/>
                    </a:srgbClr>
                  </a:outerShdw>
                </a:effectLst>
                <a:latin typeface="Comic Sans MS" panose="030F0702030302020204" pitchFamily="66" charset="0"/>
              </a:rPr>
              <a:t> </a:t>
            </a:r>
            <a:endParaRPr lang="el-GR" sz="2800" b="1" i="1" dirty="0">
              <a:solidFill>
                <a:srgbClr val="006600"/>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xmlns="" val="2607692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2000" fill="hold"/>
                                        <p:tgtEl>
                                          <p:spTgt spid="3"/>
                                        </p:tgtEl>
                                        <p:attrNameLst>
                                          <p:attrName>ppt_x</p:attrName>
                                        </p:attrNameLst>
                                      </p:cBhvr>
                                      <p:tavLst>
                                        <p:tav tm="0">
                                          <p:val>
                                            <p:strVal val="0-#ppt_w/2"/>
                                          </p:val>
                                        </p:tav>
                                        <p:tav tm="100000">
                                          <p:val>
                                            <p:strVal val="#ppt_x"/>
                                          </p:val>
                                        </p:tav>
                                      </p:tavLst>
                                    </p:anim>
                                    <p:anim calcmode="lin" valueType="num">
                                      <p:cBhvr additive="base">
                                        <p:cTn id="13" dur="2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2000" fill="hold"/>
                                        <p:tgtEl>
                                          <p:spTgt spid="10"/>
                                        </p:tgtEl>
                                        <p:attrNameLst>
                                          <p:attrName>ppt_x</p:attrName>
                                        </p:attrNameLst>
                                      </p:cBhvr>
                                      <p:tavLst>
                                        <p:tav tm="0">
                                          <p:val>
                                            <p:strVal val="0-#ppt_w/2"/>
                                          </p:val>
                                        </p:tav>
                                        <p:tav tm="100000">
                                          <p:val>
                                            <p:strVal val="#ppt_x"/>
                                          </p:val>
                                        </p:tav>
                                      </p:tavLst>
                                    </p:anim>
                                    <p:anim calcmode="lin" valueType="num">
                                      <p:cBhvr additive="base">
                                        <p:cTn id="19" dur="2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2000" fill="hold"/>
                                        <p:tgtEl>
                                          <p:spTgt spid="12"/>
                                        </p:tgtEl>
                                        <p:attrNameLst>
                                          <p:attrName>ppt_x</p:attrName>
                                        </p:attrNameLst>
                                      </p:cBhvr>
                                      <p:tavLst>
                                        <p:tav tm="0">
                                          <p:val>
                                            <p:strVal val="0-#ppt_w/2"/>
                                          </p:val>
                                        </p:tav>
                                        <p:tav tm="100000">
                                          <p:val>
                                            <p:strVal val="#ppt_x"/>
                                          </p:val>
                                        </p:tav>
                                      </p:tavLst>
                                    </p:anim>
                                    <p:anim calcmode="lin" valueType="num">
                                      <p:cBhvr additive="base">
                                        <p:cTn id="25" dur="2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0"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12</a:t>
            </a:fld>
            <a:endParaRPr lang="el-GR" dirty="0">
              <a:solidFill>
                <a:schemeClr val="tx1"/>
              </a:solidFill>
            </a:endParaRPr>
          </a:p>
        </p:txBody>
      </p:sp>
      <p:sp>
        <p:nvSpPr>
          <p:cNvPr id="4" name="Text Box 17"/>
          <p:cNvSpPr txBox="1">
            <a:spLocks noChangeArrowheads="1"/>
          </p:cNvSpPr>
          <p:nvPr/>
        </p:nvSpPr>
        <p:spPr bwMode="auto">
          <a:xfrm>
            <a:off x="1841166" y="980728"/>
            <a:ext cx="5040561"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spcBef>
                <a:spcPct val="50000"/>
              </a:spcBef>
              <a:defRPr/>
            </a:pPr>
            <a:r>
              <a:rPr lang="el-GR" altLang="el-GR" sz="3600" b="1" dirty="0">
                <a:solidFill>
                  <a:srgbClr val="800000"/>
                </a:solidFill>
                <a:effectLst>
                  <a:outerShdw blurRad="38100" dist="38100" dir="2700000" algn="tl">
                    <a:srgbClr val="000000"/>
                  </a:outerShdw>
                </a:effectLst>
                <a:latin typeface="Comic Sans MS" pitchFamily="66" charset="0"/>
              </a:rPr>
              <a:t>Γραφικές παραστάσεις</a:t>
            </a:r>
          </a:p>
        </p:txBody>
      </p:sp>
      <p:grpSp>
        <p:nvGrpSpPr>
          <p:cNvPr id="7" name="Ομάδα 6"/>
          <p:cNvGrpSpPr/>
          <p:nvPr/>
        </p:nvGrpSpPr>
        <p:grpSpPr>
          <a:xfrm>
            <a:off x="971600" y="2561386"/>
            <a:ext cx="7305053" cy="1655812"/>
            <a:chOff x="971600" y="2561386"/>
            <a:chExt cx="7305053" cy="1655812"/>
          </a:xfrm>
        </p:grpSpPr>
        <p:pic>
          <p:nvPicPr>
            <p:cNvPr id="5" name="Εικόνα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971600" y="2561386"/>
              <a:ext cx="7305053" cy="1655812"/>
            </a:xfrm>
            <a:prstGeom prst="rect">
              <a:avLst/>
            </a:prstGeom>
          </p:spPr>
        </p:pic>
        <p:sp>
          <p:nvSpPr>
            <p:cNvPr id="6" name="TextBox 5"/>
            <p:cNvSpPr txBox="1"/>
            <p:nvPr/>
          </p:nvSpPr>
          <p:spPr>
            <a:xfrm>
              <a:off x="7805878" y="3133207"/>
              <a:ext cx="290016" cy="338554"/>
            </a:xfrm>
            <a:prstGeom prst="rect">
              <a:avLst/>
            </a:prstGeom>
            <a:solidFill>
              <a:srgbClr val="FFFFCC"/>
            </a:solidFill>
          </p:spPr>
          <p:txBody>
            <a:bodyPr wrap="square" rtlCol="0">
              <a:spAutoFit/>
            </a:bodyPr>
            <a:lstStyle/>
            <a:p>
              <a:r>
                <a:rPr lang="el-GR" sz="1600" i="1" dirty="0" smtClean="0">
                  <a:solidFill>
                    <a:srgbClr val="006600"/>
                  </a:solidFill>
                </a:rPr>
                <a:t>υ</a:t>
              </a:r>
              <a:endParaRPr lang="el-GR" sz="1600" i="1" dirty="0">
                <a:solidFill>
                  <a:srgbClr val="006600"/>
                </a:solidFill>
              </a:endParaRPr>
            </a:p>
          </p:txBody>
        </p:sp>
      </p:grpSp>
    </p:spTree>
    <p:extLst>
      <p:ext uri="{BB962C8B-B14F-4D97-AF65-F5344CB8AC3E}">
        <p14:creationId xmlns:p14="http://schemas.microsoft.com/office/powerpoint/2010/main" xmlns="" val="4681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par>
                          <p:cTn id="10" fill="hold">
                            <p:stCondLst>
                              <p:cond delay="1000"/>
                            </p:stCondLst>
                            <p:childTnLst>
                              <p:par>
                                <p:cTn id="11" presetID="10" presetClass="entr" presetSubtype="0" fill="hold" nodeType="afterEffect">
                                  <p:stCondLst>
                                    <p:cond delay="25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4" name="Object 2"/>
          <p:cNvGraphicFramePr>
            <a:graphicFrameLocks noGrp="1" noChangeAspect="1"/>
          </p:cNvGraphicFramePr>
          <p:nvPr>
            <p:ph sz="half" idx="1"/>
            <p:extLst>
              <p:ext uri="{D42A27DB-BD31-4B8C-83A1-F6EECF244321}">
                <p14:modId xmlns:p14="http://schemas.microsoft.com/office/powerpoint/2010/main" xmlns="" val="1877992228"/>
              </p:ext>
            </p:extLst>
          </p:nvPr>
        </p:nvGraphicFramePr>
        <p:xfrm>
          <a:off x="1180494" y="1420019"/>
          <a:ext cx="6737350" cy="3671888"/>
        </p:xfrm>
        <a:graphic>
          <a:graphicData uri="http://schemas.openxmlformats.org/presentationml/2006/ole">
            <p:oleObj spid="_x0000_s3520" name="Γράφημα" r:id="rId4" imgW="4667098" imgH="2543089" progId="Excel.Chart.8">
              <p:embed/>
            </p:oleObj>
          </a:graphicData>
        </a:graphic>
      </p:graphicFrame>
      <p:sp>
        <p:nvSpPr>
          <p:cNvPr id="19" name="Θέση υποσέλιδου 6"/>
          <p:cNvSpPr>
            <a:spLocks noGrp="1"/>
          </p:cNvSpPr>
          <p:nvPr>
            <p:ph type="ftr" sz="quarter" idx="11"/>
          </p:nvPr>
        </p:nvSpPr>
        <p:spPr/>
        <p:txBody>
          <a:bodyPr/>
          <a:lstStyle/>
          <a:p>
            <a:pPr>
              <a:defRPr/>
            </a:pPr>
            <a:r>
              <a:rPr lang="el-GR" altLang="el-GR" dirty="0" err="1">
                <a:solidFill>
                  <a:schemeClr val="tx1"/>
                </a:solidFill>
              </a:rPr>
              <a:t>Μερκ</a:t>
            </a:r>
            <a:r>
              <a:rPr lang="el-GR" altLang="el-GR" dirty="0">
                <a:solidFill>
                  <a:schemeClr val="tx1"/>
                </a:solidFill>
              </a:rPr>
              <a:t>. Παναγιωτόπουλος - Φυσικός              </a:t>
            </a:r>
            <a:r>
              <a:rPr lang="el-GR" altLang="el-GR" dirty="0" err="1">
                <a:solidFill>
                  <a:schemeClr val="tx1"/>
                </a:solidFill>
              </a:rPr>
              <a:t>www.merkopanas.blogspot.gr</a:t>
            </a:r>
            <a:endParaRPr lang="el-GR" altLang="el-GR" dirty="0">
              <a:solidFill>
                <a:schemeClr val="tx1"/>
              </a:solidFill>
            </a:endParaRPr>
          </a:p>
        </p:txBody>
      </p:sp>
      <p:sp>
        <p:nvSpPr>
          <p:cNvPr id="20" name="Θέση αριθμού διαφάνειας 7"/>
          <p:cNvSpPr>
            <a:spLocks noGrp="1"/>
          </p:cNvSpPr>
          <p:nvPr>
            <p:ph type="sldNum" sz="quarter" idx="12"/>
          </p:nvPr>
        </p:nvSpPr>
        <p:spPr/>
        <p:txBody>
          <a:bodyPr/>
          <a:lstStyle/>
          <a:p>
            <a:pPr>
              <a:defRPr/>
            </a:pPr>
            <a:fld id="{562B31E6-F569-4D3B-8579-E66F59A8A4BA}" type="slidenum">
              <a:rPr lang="el-GR" altLang="el-GR">
                <a:solidFill>
                  <a:schemeClr val="tx1"/>
                </a:solidFill>
              </a:rPr>
              <a:pPr>
                <a:defRPr/>
              </a:pPr>
              <a:t>13</a:t>
            </a:fld>
            <a:endParaRPr lang="el-GR" altLang="el-GR" dirty="0">
              <a:solidFill>
                <a:schemeClr val="tx1"/>
              </a:solidFill>
            </a:endParaRPr>
          </a:p>
        </p:txBody>
      </p:sp>
      <p:sp>
        <p:nvSpPr>
          <p:cNvPr id="24581"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2400">
              <a:latin typeface="Times New Roman" pitchFamily="18" charset="0"/>
            </a:endParaRPr>
          </a:p>
        </p:txBody>
      </p:sp>
      <p:sp>
        <p:nvSpPr>
          <p:cNvPr id="24583" name="Rectangle 5"/>
          <p:cNvSpPr>
            <a:spLocks noChangeArrowheads="1"/>
          </p:cNvSpPr>
          <p:nvPr/>
        </p:nvSpPr>
        <p:spPr bwMode="auto">
          <a:xfrm>
            <a:off x="0" y="265747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2400">
              <a:latin typeface="Times New Roman" pitchFamily="18" charset="0"/>
            </a:endParaRPr>
          </a:p>
        </p:txBody>
      </p:sp>
      <p:sp>
        <p:nvSpPr>
          <p:cNvPr id="24584" name="Text Box 6"/>
          <p:cNvSpPr txBox="1">
            <a:spLocks noChangeArrowheads="1"/>
          </p:cNvSpPr>
          <p:nvPr/>
        </p:nvSpPr>
        <p:spPr bwMode="auto">
          <a:xfrm>
            <a:off x="444500" y="2889250"/>
            <a:ext cx="8351838"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l-GR" altLang="el-GR" sz="1800">
              <a:latin typeface="Comic Sans MS" pitchFamily="66" charset="0"/>
            </a:endParaRPr>
          </a:p>
        </p:txBody>
      </p:sp>
      <p:sp>
        <p:nvSpPr>
          <p:cNvPr id="2458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2400">
              <a:latin typeface="Times New Roman" pitchFamily="18" charset="0"/>
            </a:endParaRPr>
          </a:p>
        </p:txBody>
      </p:sp>
      <p:sp>
        <p:nvSpPr>
          <p:cNvPr id="24586"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2400">
              <a:latin typeface="Times New Roman" pitchFamily="18" charset="0"/>
            </a:endParaRPr>
          </a:p>
        </p:txBody>
      </p:sp>
      <p:sp>
        <p:nvSpPr>
          <p:cNvPr id="24587"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2400">
              <a:latin typeface="Times New Roman" pitchFamily="18" charset="0"/>
            </a:endParaRPr>
          </a:p>
        </p:txBody>
      </p:sp>
      <p:sp>
        <p:nvSpPr>
          <p:cNvPr id="24589"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2400">
              <a:latin typeface="Times New Roman" pitchFamily="18" charset="0"/>
            </a:endParaRPr>
          </a:p>
        </p:txBody>
      </p:sp>
      <p:sp>
        <p:nvSpPr>
          <p:cNvPr id="24590"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2400">
              <a:latin typeface="Times New Roman" pitchFamily="18" charset="0"/>
            </a:endParaRPr>
          </a:p>
        </p:txBody>
      </p:sp>
      <p:sp>
        <p:nvSpPr>
          <p:cNvPr id="2459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2400">
              <a:latin typeface="Times New Roman" pitchFamily="18" charset="0"/>
            </a:endParaRPr>
          </a:p>
        </p:txBody>
      </p:sp>
      <p:sp>
        <p:nvSpPr>
          <p:cNvPr id="18447" name="AutoShape 15"/>
          <p:cNvSpPr>
            <a:spLocks noChangeArrowheads="1"/>
          </p:cNvSpPr>
          <p:nvPr/>
        </p:nvSpPr>
        <p:spPr bwMode="auto">
          <a:xfrm>
            <a:off x="4572000" y="3833092"/>
            <a:ext cx="1584325" cy="387995"/>
          </a:xfrm>
          <a:prstGeom prst="wedgeRectCallout">
            <a:avLst>
              <a:gd name="adj1" fmla="val -76454"/>
              <a:gd name="adj2" fmla="val -118139"/>
            </a:avLst>
          </a:prstGeom>
          <a:solidFill>
            <a:srgbClr val="CCFFFF"/>
          </a:solidFill>
          <a:ln w="9525">
            <a:solidFill>
              <a:srgbClr val="333399"/>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a:defRPr/>
            </a:pPr>
            <a:r>
              <a:rPr lang="en-US" altLang="el-GR" b="1" i="1" dirty="0" smtClean="0">
                <a:latin typeface="Comic Sans MS" pitchFamily="66" charset="0"/>
              </a:rPr>
              <a:t>x </a:t>
            </a:r>
            <a:r>
              <a:rPr lang="en-US" altLang="el-GR" b="1" dirty="0" smtClean="0">
                <a:latin typeface="Comic Sans MS" pitchFamily="66" charset="0"/>
              </a:rPr>
              <a:t>= </a:t>
            </a:r>
            <a:r>
              <a:rPr lang="en-US" altLang="el-GR" b="1" i="1" dirty="0" smtClean="0">
                <a:latin typeface="Comic Sans MS" pitchFamily="66" charset="0"/>
              </a:rPr>
              <a:t>A.</a:t>
            </a:r>
            <a:r>
              <a:rPr lang="el-GR" altLang="el-GR" b="1" dirty="0" err="1" smtClean="0">
                <a:latin typeface="Comic Sans MS" pitchFamily="66" charset="0"/>
              </a:rPr>
              <a:t>ημ</a:t>
            </a:r>
            <a:r>
              <a:rPr lang="el-GR" altLang="el-GR" b="1" i="1" dirty="0" err="1" smtClean="0">
                <a:latin typeface="Comic Sans MS" pitchFamily="66" charset="0"/>
              </a:rPr>
              <a:t>ω</a:t>
            </a:r>
            <a:r>
              <a:rPr lang="en-US" altLang="el-GR" b="1" i="1" dirty="0">
                <a:latin typeface="Comic Sans MS" pitchFamily="66" charset="0"/>
              </a:rPr>
              <a:t>t</a:t>
            </a:r>
            <a:endParaRPr lang="el-GR" altLang="el-GR" b="1" i="1" dirty="0">
              <a:latin typeface="Comic Sans MS" pitchFamily="66" charset="0"/>
            </a:endParaRPr>
          </a:p>
        </p:txBody>
      </p:sp>
      <p:sp>
        <p:nvSpPr>
          <p:cNvPr id="24593" name="Text Box 16"/>
          <p:cNvSpPr txBox="1">
            <a:spLocks noChangeArrowheads="1"/>
          </p:cNvSpPr>
          <p:nvPr/>
        </p:nvSpPr>
        <p:spPr bwMode="auto">
          <a:xfrm>
            <a:off x="1884363" y="242888"/>
            <a:ext cx="566420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l-GR" altLang="el-GR" sz="3600">
              <a:latin typeface="Comic Sans MS" pitchFamily="66" charset="0"/>
            </a:endParaRPr>
          </a:p>
        </p:txBody>
      </p:sp>
      <p:sp>
        <p:nvSpPr>
          <p:cNvPr id="18450" name="Text Box 18"/>
          <p:cNvSpPr txBox="1">
            <a:spLocks noChangeArrowheads="1"/>
          </p:cNvSpPr>
          <p:nvPr/>
        </p:nvSpPr>
        <p:spPr bwMode="auto">
          <a:xfrm>
            <a:off x="1187624" y="422276"/>
            <a:ext cx="6553200" cy="4619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342900" indent="-342900" algn="ctr" eaLnBrk="1" hangingPunct="1">
              <a:spcBef>
                <a:spcPct val="50000"/>
              </a:spcBef>
              <a:buFont typeface="Wingdings" panose="05000000000000000000" pitchFamily="2" charset="2"/>
              <a:buChar char="Ø"/>
            </a:pPr>
            <a:r>
              <a:rPr lang="en-US" altLang="el-GR" sz="2400" b="1" dirty="0" smtClean="0">
                <a:solidFill>
                  <a:srgbClr val="800000"/>
                </a:solidFill>
                <a:effectLst>
                  <a:outerShdw blurRad="38100" dist="38100" dir="2700000" algn="tl">
                    <a:srgbClr val="000000">
                      <a:alpha val="43137"/>
                    </a:srgbClr>
                  </a:outerShdw>
                </a:effectLst>
                <a:latin typeface="Comic Sans MS" pitchFamily="66" charset="0"/>
              </a:rPr>
              <a:t>  </a:t>
            </a:r>
            <a:r>
              <a:rPr lang="el-GR" altLang="el-GR" sz="2400" b="1" dirty="0" smtClean="0">
                <a:solidFill>
                  <a:srgbClr val="800000"/>
                </a:solidFill>
                <a:effectLst>
                  <a:outerShdw blurRad="38100" dist="38100" dir="2700000" algn="tl">
                    <a:srgbClr val="000000">
                      <a:alpha val="43137"/>
                    </a:srgbClr>
                  </a:outerShdw>
                </a:effectLst>
                <a:latin typeface="Comic Sans MS" pitchFamily="66" charset="0"/>
              </a:rPr>
              <a:t>Απομάκρυνση </a:t>
            </a:r>
            <a:r>
              <a:rPr lang="el-GR" altLang="el-GR" sz="2400" b="1" dirty="0">
                <a:solidFill>
                  <a:srgbClr val="800000"/>
                </a:solidFill>
                <a:effectLst>
                  <a:outerShdw blurRad="38100" dist="38100" dir="2700000" algn="tl">
                    <a:srgbClr val="000000">
                      <a:alpha val="43137"/>
                    </a:srgbClr>
                  </a:outerShdw>
                </a:effectLst>
                <a:latin typeface="Comic Sans MS" pitchFamily="66" charset="0"/>
              </a:rPr>
              <a:t>– </a:t>
            </a:r>
            <a:r>
              <a:rPr lang="el-GR" altLang="el-GR" sz="2400" b="1" dirty="0" smtClean="0">
                <a:solidFill>
                  <a:srgbClr val="800000"/>
                </a:solidFill>
                <a:effectLst>
                  <a:outerShdw blurRad="38100" dist="38100" dir="2700000" algn="tl">
                    <a:srgbClr val="000000">
                      <a:alpha val="43137"/>
                    </a:srgbClr>
                  </a:outerShdw>
                </a:effectLst>
                <a:latin typeface="Comic Sans MS" pitchFamily="66" charset="0"/>
              </a:rPr>
              <a:t>Χρόνος</a:t>
            </a:r>
            <a:r>
              <a:rPr lang="en-US" altLang="el-GR" sz="2400" b="1" dirty="0" smtClean="0">
                <a:solidFill>
                  <a:srgbClr val="800000"/>
                </a:solidFill>
                <a:effectLst>
                  <a:outerShdw blurRad="38100" dist="38100" dir="2700000" algn="tl">
                    <a:srgbClr val="000000">
                      <a:alpha val="43137"/>
                    </a:srgbClr>
                  </a:outerShdw>
                </a:effectLst>
                <a:latin typeface="Comic Sans MS" pitchFamily="66" charset="0"/>
              </a:rPr>
              <a:t> </a:t>
            </a:r>
            <a:r>
              <a:rPr lang="en-US" altLang="el-GR" sz="2400" b="1" dirty="0">
                <a:solidFill>
                  <a:srgbClr val="800000"/>
                </a:solidFill>
                <a:effectLst>
                  <a:outerShdw blurRad="38100" dist="38100" dir="2700000" algn="tl">
                    <a:srgbClr val="000000">
                      <a:alpha val="43137"/>
                    </a:srgbClr>
                  </a:outerShdw>
                </a:effectLst>
                <a:latin typeface="Comic Sans MS" pitchFamily="66" charset="0"/>
              </a:rPr>
              <a:t>(</a:t>
            </a:r>
            <a:r>
              <a:rPr lang="el-GR" altLang="el-GR" sz="2400" b="1" i="1" dirty="0" smtClean="0">
                <a:solidFill>
                  <a:srgbClr val="800000"/>
                </a:solidFill>
                <a:effectLst>
                  <a:outerShdw blurRad="38100" dist="38100" dir="2700000" algn="tl">
                    <a:srgbClr val="000000">
                      <a:alpha val="43137"/>
                    </a:srgbClr>
                  </a:outerShdw>
                </a:effectLst>
                <a:latin typeface="Comic Sans MS" pitchFamily="66" charset="0"/>
              </a:rPr>
              <a:t>φ</a:t>
            </a:r>
            <a:r>
              <a:rPr lang="el-GR" altLang="el-GR" sz="2000" b="1" baseline="-25000" dirty="0" smtClean="0">
                <a:solidFill>
                  <a:srgbClr val="800000"/>
                </a:solidFill>
                <a:effectLst>
                  <a:outerShdw blurRad="38100" dist="38100" dir="2700000" algn="tl">
                    <a:srgbClr val="000000">
                      <a:alpha val="43137"/>
                    </a:srgbClr>
                  </a:outerShdw>
                </a:effectLst>
                <a:latin typeface="Comic Sans MS" pitchFamily="66" charset="0"/>
              </a:rPr>
              <a:t>0</a:t>
            </a:r>
            <a:r>
              <a:rPr lang="en-US" altLang="el-GR" sz="2400" b="1" baseline="-25000" dirty="0" smtClean="0">
                <a:solidFill>
                  <a:srgbClr val="800000"/>
                </a:solidFill>
                <a:effectLst>
                  <a:outerShdw blurRad="38100" dist="38100" dir="2700000" algn="tl">
                    <a:srgbClr val="000000">
                      <a:alpha val="43137"/>
                    </a:srgbClr>
                  </a:outerShdw>
                </a:effectLst>
                <a:latin typeface="Comic Sans MS" pitchFamily="66" charset="0"/>
              </a:rPr>
              <a:t> </a:t>
            </a:r>
            <a:r>
              <a:rPr lang="el-GR" altLang="el-GR" sz="2400" b="1" dirty="0" smtClean="0">
                <a:solidFill>
                  <a:srgbClr val="800000"/>
                </a:solidFill>
                <a:effectLst>
                  <a:outerShdw blurRad="38100" dist="38100" dir="2700000" algn="tl">
                    <a:srgbClr val="000000">
                      <a:alpha val="43137"/>
                    </a:srgbClr>
                  </a:outerShdw>
                </a:effectLst>
                <a:latin typeface="Comic Sans MS" pitchFamily="66" charset="0"/>
              </a:rPr>
              <a:t>=</a:t>
            </a:r>
            <a:r>
              <a:rPr lang="en-US" altLang="el-GR" sz="2400" b="1" dirty="0" smtClean="0">
                <a:solidFill>
                  <a:srgbClr val="800000"/>
                </a:solidFill>
                <a:effectLst>
                  <a:outerShdw blurRad="38100" dist="38100" dir="2700000" algn="tl">
                    <a:srgbClr val="000000">
                      <a:alpha val="43137"/>
                    </a:srgbClr>
                  </a:outerShdw>
                </a:effectLst>
                <a:latin typeface="Comic Sans MS" pitchFamily="66" charset="0"/>
              </a:rPr>
              <a:t> </a:t>
            </a:r>
            <a:r>
              <a:rPr lang="el-GR" altLang="el-GR" sz="2400" b="1" dirty="0" smtClean="0">
                <a:solidFill>
                  <a:srgbClr val="800000"/>
                </a:solidFill>
                <a:effectLst>
                  <a:outerShdw blurRad="38100" dist="38100" dir="2700000" algn="tl">
                    <a:srgbClr val="000000">
                      <a:alpha val="43137"/>
                    </a:srgbClr>
                  </a:outerShdw>
                </a:effectLst>
                <a:latin typeface="Comic Sans MS" pitchFamily="66" charset="0"/>
              </a:rPr>
              <a:t>0</a:t>
            </a:r>
            <a:r>
              <a:rPr lang="el-GR" altLang="el-GR" sz="2400" b="1" dirty="0">
                <a:solidFill>
                  <a:srgbClr val="800000"/>
                </a:solidFill>
                <a:effectLst>
                  <a:outerShdw blurRad="38100" dist="38100" dir="2700000" algn="tl">
                    <a:srgbClr val="000000">
                      <a:alpha val="43137"/>
                    </a:srgbClr>
                  </a:outerShdw>
                </a:effectLst>
                <a:latin typeface="Comic Sans MS" pitchFamily="66" charset="0"/>
              </a:rPr>
              <a:t>)</a:t>
            </a:r>
          </a:p>
        </p:txBody>
      </p:sp>
    </p:spTree>
    <p:extLst>
      <p:ext uri="{BB962C8B-B14F-4D97-AF65-F5344CB8AC3E}">
        <p14:creationId xmlns:p14="http://schemas.microsoft.com/office/powerpoint/2010/main" xmlns="" val="30131421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450"/>
                                        </p:tgtEl>
                                        <p:attrNameLst>
                                          <p:attrName>style.visibility</p:attrName>
                                        </p:attrNameLst>
                                      </p:cBhvr>
                                      <p:to>
                                        <p:strVal val="visible"/>
                                      </p:to>
                                    </p:set>
                                    <p:anim calcmode="lin" valueType="num">
                                      <p:cBhvr additive="base">
                                        <p:cTn id="7" dur="2000" fill="hold"/>
                                        <p:tgtEl>
                                          <p:spTgt spid="18450"/>
                                        </p:tgtEl>
                                        <p:attrNameLst>
                                          <p:attrName>ppt_x</p:attrName>
                                        </p:attrNameLst>
                                      </p:cBhvr>
                                      <p:tavLst>
                                        <p:tav tm="0">
                                          <p:val>
                                            <p:strVal val="0-#ppt_w/2"/>
                                          </p:val>
                                        </p:tav>
                                        <p:tav tm="100000">
                                          <p:val>
                                            <p:strVal val="#ppt_x"/>
                                          </p:val>
                                        </p:tav>
                                      </p:tavLst>
                                    </p:anim>
                                    <p:anim calcmode="lin" valueType="num">
                                      <p:cBhvr additive="base">
                                        <p:cTn id="8" dur="2000" fill="hold"/>
                                        <p:tgtEl>
                                          <p:spTgt spid="1845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8434"/>
                                        </p:tgtEl>
                                        <p:attrNameLst>
                                          <p:attrName>style.visibility</p:attrName>
                                        </p:attrNameLst>
                                      </p:cBhvr>
                                      <p:to>
                                        <p:strVal val="visible"/>
                                      </p:to>
                                    </p:set>
                                    <p:animEffect transition="in" filter="dissolve">
                                      <p:cBhvr>
                                        <p:cTn id="13" dur="500"/>
                                        <p:tgtEl>
                                          <p:spTgt spid="18434"/>
                                        </p:tgtEl>
                                      </p:cBhvr>
                                    </p:animEffect>
                                  </p:childTnLst>
                                </p:cTn>
                              </p:par>
                            </p:childTnLst>
                          </p:cTn>
                        </p:par>
                        <p:par>
                          <p:cTn id="14" fill="hold">
                            <p:stCondLst>
                              <p:cond delay="500"/>
                            </p:stCondLst>
                            <p:childTnLst>
                              <p:par>
                                <p:cTn id="15" presetID="9" presetClass="entr" presetSubtype="0" fill="hold" grpId="0" nodeType="afterEffect">
                                  <p:stCondLst>
                                    <p:cond delay="250"/>
                                  </p:stCondLst>
                                  <p:childTnLst>
                                    <p:set>
                                      <p:cBhvr>
                                        <p:cTn id="16" dur="1" fill="hold">
                                          <p:stCondLst>
                                            <p:cond delay="0"/>
                                          </p:stCondLst>
                                        </p:cTn>
                                        <p:tgtEl>
                                          <p:spTgt spid="18447"/>
                                        </p:tgtEl>
                                        <p:attrNameLst>
                                          <p:attrName>style.visibility</p:attrName>
                                        </p:attrNameLst>
                                      </p:cBhvr>
                                      <p:to>
                                        <p:strVal val="visible"/>
                                      </p:to>
                                    </p:set>
                                    <p:animEffect transition="in" filter="dissolve">
                                      <p:cBhvr>
                                        <p:cTn id="17" dur="500"/>
                                        <p:tgtEl>
                                          <p:spTgt spid="184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8434" grpId="0"/>
      <p:bldP spid="18447" grpId="0" animBg="1"/>
      <p:bldP spid="1845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14</a:t>
            </a:fld>
            <a:endParaRPr lang="el-GR" dirty="0">
              <a:solidFill>
                <a:schemeClr val="tx1"/>
              </a:solidFill>
            </a:endParaRPr>
          </a:p>
        </p:txBody>
      </p:sp>
      <p:sp>
        <p:nvSpPr>
          <p:cNvPr id="4" name="Text Box 18"/>
          <p:cNvSpPr txBox="1">
            <a:spLocks noChangeArrowheads="1"/>
          </p:cNvSpPr>
          <p:nvPr/>
        </p:nvSpPr>
        <p:spPr bwMode="auto">
          <a:xfrm>
            <a:off x="1187624" y="424771"/>
            <a:ext cx="6553200" cy="4619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342900" indent="-342900" algn="ctr" eaLnBrk="1" hangingPunct="1">
              <a:spcBef>
                <a:spcPct val="50000"/>
              </a:spcBef>
              <a:buFont typeface="Wingdings" panose="05000000000000000000" pitchFamily="2" charset="2"/>
              <a:buChar char="Ø"/>
            </a:pPr>
            <a:r>
              <a:rPr lang="en-US" altLang="el-GR" sz="2400" b="1" dirty="0" smtClean="0">
                <a:solidFill>
                  <a:srgbClr val="800000"/>
                </a:solidFill>
                <a:effectLst>
                  <a:outerShdw blurRad="38100" dist="38100" dir="2700000" algn="tl">
                    <a:srgbClr val="000000">
                      <a:alpha val="43137"/>
                    </a:srgbClr>
                  </a:outerShdw>
                </a:effectLst>
                <a:latin typeface="Comic Sans MS" pitchFamily="66" charset="0"/>
              </a:rPr>
              <a:t>  </a:t>
            </a:r>
            <a:r>
              <a:rPr lang="el-GR" altLang="el-GR" sz="2400" b="1" dirty="0" smtClean="0">
                <a:solidFill>
                  <a:srgbClr val="800000"/>
                </a:solidFill>
                <a:effectLst>
                  <a:outerShdw blurRad="38100" dist="38100" dir="2700000" algn="tl">
                    <a:srgbClr val="000000">
                      <a:alpha val="43137"/>
                    </a:srgbClr>
                  </a:outerShdw>
                </a:effectLst>
                <a:latin typeface="Comic Sans MS" pitchFamily="66" charset="0"/>
              </a:rPr>
              <a:t>Ταχύτητα </a:t>
            </a:r>
            <a:r>
              <a:rPr lang="el-GR" altLang="el-GR" sz="2400" b="1" dirty="0">
                <a:solidFill>
                  <a:srgbClr val="800000"/>
                </a:solidFill>
                <a:effectLst>
                  <a:outerShdw blurRad="38100" dist="38100" dir="2700000" algn="tl">
                    <a:srgbClr val="000000">
                      <a:alpha val="43137"/>
                    </a:srgbClr>
                  </a:outerShdw>
                </a:effectLst>
                <a:latin typeface="Comic Sans MS" pitchFamily="66" charset="0"/>
              </a:rPr>
              <a:t>– </a:t>
            </a:r>
            <a:r>
              <a:rPr lang="el-GR" altLang="el-GR" sz="2400" b="1" dirty="0" smtClean="0">
                <a:solidFill>
                  <a:srgbClr val="800000"/>
                </a:solidFill>
                <a:effectLst>
                  <a:outerShdw blurRad="38100" dist="38100" dir="2700000" algn="tl">
                    <a:srgbClr val="000000">
                      <a:alpha val="43137"/>
                    </a:srgbClr>
                  </a:outerShdw>
                </a:effectLst>
                <a:latin typeface="Comic Sans MS" pitchFamily="66" charset="0"/>
              </a:rPr>
              <a:t>Χρόνος</a:t>
            </a:r>
            <a:r>
              <a:rPr lang="en-US" altLang="el-GR" sz="2400" b="1" dirty="0" smtClean="0">
                <a:solidFill>
                  <a:srgbClr val="800000"/>
                </a:solidFill>
                <a:effectLst>
                  <a:outerShdw blurRad="38100" dist="38100" dir="2700000" algn="tl">
                    <a:srgbClr val="000000">
                      <a:alpha val="43137"/>
                    </a:srgbClr>
                  </a:outerShdw>
                </a:effectLst>
                <a:latin typeface="Comic Sans MS" pitchFamily="66" charset="0"/>
              </a:rPr>
              <a:t> </a:t>
            </a:r>
            <a:r>
              <a:rPr lang="en-US" altLang="el-GR" sz="2400" b="1" dirty="0">
                <a:solidFill>
                  <a:srgbClr val="800000"/>
                </a:solidFill>
                <a:effectLst>
                  <a:outerShdw blurRad="38100" dist="38100" dir="2700000" algn="tl">
                    <a:srgbClr val="000000">
                      <a:alpha val="43137"/>
                    </a:srgbClr>
                  </a:outerShdw>
                </a:effectLst>
                <a:latin typeface="Comic Sans MS" pitchFamily="66" charset="0"/>
              </a:rPr>
              <a:t>(</a:t>
            </a:r>
            <a:r>
              <a:rPr lang="el-GR" altLang="el-GR" sz="2400" b="1" i="1" dirty="0" smtClean="0">
                <a:solidFill>
                  <a:srgbClr val="800000"/>
                </a:solidFill>
                <a:effectLst>
                  <a:outerShdw blurRad="38100" dist="38100" dir="2700000" algn="tl">
                    <a:srgbClr val="000000">
                      <a:alpha val="43137"/>
                    </a:srgbClr>
                  </a:outerShdw>
                </a:effectLst>
                <a:latin typeface="Comic Sans MS" pitchFamily="66" charset="0"/>
              </a:rPr>
              <a:t>φ</a:t>
            </a:r>
            <a:r>
              <a:rPr lang="el-GR" altLang="el-GR" sz="2000" b="1" baseline="-25000" dirty="0" smtClean="0">
                <a:solidFill>
                  <a:srgbClr val="800000"/>
                </a:solidFill>
                <a:effectLst>
                  <a:outerShdw blurRad="38100" dist="38100" dir="2700000" algn="tl">
                    <a:srgbClr val="000000">
                      <a:alpha val="43137"/>
                    </a:srgbClr>
                  </a:outerShdw>
                </a:effectLst>
                <a:latin typeface="Comic Sans MS" pitchFamily="66" charset="0"/>
              </a:rPr>
              <a:t>0</a:t>
            </a:r>
            <a:r>
              <a:rPr lang="en-US" altLang="el-GR" sz="2400" b="1" baseline="-25000" dirty="0" smtClean="0">
                <a:solidFill>
                  <a:srgbClr val="800000"/>
                </a:solidFill>
                <a:effectLst>
                  <a:outerShdw blurRad="38100" dist="38100" dir="2700000" algn="tl">
                    <a:srgbClr val="000000">
                      <a:alpha val="43137"/>
                    </a:srgbClr>
                  </a:outerShdw>
                </a:effectLst>
                <a:latin typeface="Comic Sans MS" pitchFamily="66" charset="0"/>
              </a:rPr>
              <a:t> </a:t>
            </a:r>
            <a:r>
              <a:rPr lang="el-GR" altLang="el-GR" sz="2400" b="1" dirty="0" smtClean="0">
                <a:solidFill>
                  <a:srgbClr val="800000"/>
                </a:solidFill>
                <a:effectLst>
                  <a:outerShdw blurRad="38100" dist="38100" dir="2700000" algn="tl">
                    <a:srgbClr val="000000">
                      <a:alpha val="43137"/>
                    </a:srgbClr>
                  </a:outerShdw>
                </a:effectLst>
                <a:latin typeface="Comic Sans MS" pitchFamily="66" charset="0"/>
              </a:rPr>
              <a:t>=</a:t>
            </a:r>
            <a:r>
              <a:rPr lang="en-US" altLang="el-GR" sz="2400" b="1" dirty="0" smtClean="0">
                <a:solidFill>
                  <a:srgbClr val="800000"/>
                </a:solidFill>
                <a:effectLst>
                  <a:outerShdw blurRad="38100" dist="38100" dir="2700000" algn="tl">
                    <a:srgbClr val="000000">
                      <a:alpha val="43137"/>
                    </a:srgbClr>
                  </a:outerShdw>
                </a:effectLst>
                <a:latin typeface="Comic Sans MS" pitchFamily="66" charset="0"/>
              </a:rPr>
              <a:t> </a:t>
            </a:r>
            <a:r>
              <a:rPr lang="el-GR" altLang="el-GR" sz="2400" b="1" dirty="0" smtClean="0">
                <a:solidFill>
                  <a:srgbClr val="800000"/>
                </a:solidFill>
                <a:effectLst>
                  <a:outerShdw blurRad="38100" dist="38100" dir="2700000" algn="tl">
                    <a:srgbClr val="000000">
                      <a:alpha val="43137"/>
                    </a:srgbClr>
                  </a:outerShdw>
                </a:effectLst>
                <a:latin typeface="Comic Sans MS" pitchFamily="66" charset="0"/>
              </a:rPr>
              <a:t>0</a:t>
            </a:r>
            <a:r>
              <a:rPr lang="el-GR" altLang="el-GR" sz="2400" b="1" dirty="0">
                <a:solidFill>
                  <a:srgbClr val="800000"/>
                </a:solidFill>
                <a:effectLst>
                  <a:outerShdw blurRad="38100" dist="38100" dir="2700000" algn="tl">
                    <a:srgbClr val="000000">
                      <a:alpha val="43137"/>
                    </a:srgbClr>
                  </a:outerShdw>
                </a:effectLst>
                <a:latin typeface="Comic Sans MS" pitchFamily="66" charset="0"/>
              </a:rPr>
              <a:t>)</a:t>
            </a:r>
          </a:p>
        </p:txBody>
      </p:sp>
      <p:graphicFrame>
        <p:nvGraphicFramePr>
          <p:cNvPr id="5" name="Object 2"/>
          <p:cNvGraphicFramePr>
            <a:graphicFrameLocks noChangeAspect="1"/>
          </p:cNvGraphicFramePr>
          <p:nvPr>
            <p:extLst>
              <p:ext uri="{D42A27DB-BD31-4B8C-83A1-F6EECF244321}">
                <p14:modId xmlns:p14="http://schemas.microsoft.com/office/powerpoint/2010/main" xmlns="" val="1656337342"/>
              </p:ext>
            </p:extLst>
          </p:nvPr>
        </p:nvGraphicFramePr>
        <p:xfrm>
          <a:off x="683568" y="1340768"/>
          <a:ext cx="7704138" cy="4197350"/>
        </p:xfrm>
        <a:graphic>
          <a:graphicData uri="http://schemas.openxmlformats.org/presentationml/2006/ole">
            <p:oleObj spid="_x0000_s4542" name="Γράφημα" r:id="rId3" imgW="4524370" imgH="1952671" progId="Excel.Chart.8">
              <p:embed/>
            </p:oleObj>
          </a:graphicData>
        </a:graphic>
      </p:graphicFrame>
      <p:sp>
        <p:nvSpPr>
          <p:cNvPr id="6" name="AutoShape 3"/>
          <p:cNvSpPr>
            <a:spLocks noChangeArrowheads="1"/>
          </p:cNvSpPr>
          <p:nvPr/>
        </p:nvSpPr>
        <p:spPr bwMode="auto">
          <a:xfrm>
            <a:off x="3491880" y="4016998"/>
            <a:ext cx="1944688" cy="433388"/>
          </a:xfrm>
          <a:prstGeom prst="wedgeRectCallout">
            <a:avLst>
              <a:gd name="adj1" fmla="val -50688"/>
              <a:gd name="adj2" fmla="val -158059"/>
            </a:avLst>
          </a:prstGeom>
          <a:solidFill>
            <a:srgbClr val="CCFFFF"/>
          </a:solidFill>
          <a:ln w="9525">
            <a:solidFill>
              <a:srgbClr val="333399"/>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a:defRPr/>
            </a:pPr>
            <a:r>
              <a:rPr lang="el-GR" altLang="el-GR" b="1" i="1" dirty="0" smtClean="0">
                <a:latin typeface="Comic Sans MS" pitchFamily="66" charset="0"/>
              </a:rPr>
              <a:t>υ </a:t>
            </a:r>
            <a:r>
              <a:rPr lang="el-GR" altLang="el-GR" b="1" dirty="0" smtClean="0">
                <a:latin typeface="Comic Sans MS" pitchFamily="66" charset="0"/>
              </a:rPr>
              <a:t>= </a:t>
            </a:r>
            <a:r>
              <a:rPr lang="el-GR" altLang="el-GR" b="1" i="1" dirty="0" err="1" smtClean="0">
                <a:latin typeface="Comic Sans MS" pitchFamily="66" charset="0"/>
              </a:rPr>
              <a:t>ω.Α.</a:t>
            </a:r>
            <a:r>
              <a:rPr lang="el-GR" altLang="el-GR" b="1" dirty="0" err="1" smtClean="0">
                <a:latin typeface="Comic Sans MS" pitchFamily="66" charset="0"/>
              </a:rPr>
              <a:t>συν</a:t>
            </a:r>
            <a:r>
              <a:rPr lang="el-GR" altLang="el-GR" b="1" i="1" dirty="0" err="1" smtClean="0">
                <a:latin typeface="Comic Sans MS" pitchFamily="66" charset="0"/>
              </a:rPr>
              <a:t>ω</a:t>
            </a:r>
            <a:r>
              <a:rPr lang="en-US" altLang="el-GR" b="1" i="1" dirty="0">
                <a:latin typeface="Comic Sans MS" pitchFamily="66" charset="0"/>
              </a:rPr>
              <a:t>t</a:t>
            </a:r>
            <a:endParaRPr lang="el-GR" altLang="el-GR" b="1" i="1" dirty="0">
              <a:latin typeface="Comic Sans MS" pitchFamily="66" charset="0"/>
            </a:endParaRPr>
          </a:p>
        </p:txBody>
      </p:sp>
    </p:spTree>
    <p:extLst>
      <p:ext uri="{BB962C8B-B14F-4D97-AF65-F5344CB8AC3E}">
        <p14:creationId xmlns:p14="http://schemas.microsoft.com/office/powerpoint/2010/main" xmlns="" val="85953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par>
                          <p:cTn id="14" fill="hold">
                            <p:stCondLst>
                              <p:cond delay="500"/>
                            </p:stCondLst>
                            <p:childTnLst>
                              <p:par>
                                <p:cTn id="15" presetID="9" presetClass="entr" presetSubtype="0" fill="hold" grpId="0" nodeType="afterEffect">
                                  <p:stCondLst>
                                    <p:cond delay="25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OleChart spid="5" grpId="0"/>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15</a:t>
            </a:fld>
            <a:endParaRPr lang="el-GR" dirty="0">
              <a:solidFill>
                <a:schemeClr val="tx1"/>
              </a:solidFill>
            </a:endParaRPr>
          </a:p>
        </p:txBody>
      </p:sp>
      <p:sp>
        <p:nvSpPr>
          <p:cNvPr id="4" name="Text Box 18"/>
          <p:cNvSpPr txBox="1">
            <a:spLocks noChangeArrowheads="1"/>
          </p:cNvSpPr>
          <p:nvPr/>
        </p:nvSpPr>
        <p:spPr bwMode="auto">
          <a:xfrm>
            <a:off x="1187624" y="424771"/>
            <a:ext cx="6553200" cy="4619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342900" indent="-342900" algn="ctr" eaLnBrk="1" hangingPunct="1">
              <a:spcBef>
                <a:spcPct val="50000"/>
              </a:spcBef>
              <a:buFont typeface="Wingdings" panose="05000000000000000000" pitchFamily="2" charset="2"/>
              <a:buChar char="Ø"/>
            </a:pPr>
            <a:r>
              <a:rPr lang="en-US" altLang="el-GR" sz="2400" b="1" dirty="0" smtClean="0">
                <a:solidFill>
                  <a:srgbClr val="800000"/>
                </a:solidFill>
                <a:effectLst>
                  <a:outerShdw blurRad="38100" dist="38100" dir="2700000" algn="tl">
                    <a:srgbClr val="000000">
                      <a:alpha val="43137"/>
                    </a:srgbClr>
                  </a:outerShdw>
                </a:effectLst>
                <a:latin typeface="Comic Sans MS" pitchFamily="66" charset="0"/>
              </a:rPr>
              <a:t>  </a:t>
            </a:r>
            <a:r>
              <a:rPr lang="el-GR" altLang="el-GR" sz="2400" b="1" dirty="0" smtClean="0">
                <a:solidFill>
                  <a:srgbClr val="800000"/>
                </a:solidFill>
                <a:effectLst>
                  <a:outerShdw blurRad="38100" dist="38100" dir="2700000" algn="tl">
                    <a:srgbClr val="000000">
                      <a:alpha val="43137"/>
                    </a:srgbClr>
                  </a:outerShdw>
                </a:effectLst>
                <a:latin typeface="Comic Sans MS" pitchFamily="66" charset="0"/>
              </a:rPr>
              <a:t>Επιτάχυνση </a:t>
            </a:r>
            <a:r>
              <a:rPr lang="el-GR" altLang="el-GR" sz="2400" b="1" dirty="0">
                <a:solidFill>
                  <a:srgbClr val="800000"/>
                </a:solidFill>
                <a:effectLst>
                  <a:outerShdw blurRad="38100" dist="38100" dir="2700000" algn="tl">
                    <a:srgbClr val="000000">
                      <a:alpha val="43137"/>
                    </a:srgbClr>
                  </a:outerShdw>
                </a:effectLst>
                <a:latin typeface="Comic Sans MS" pitchFamily="66" charset="0"/>
              </a:rPr>
              <a:t>– </a:t>
            </a:r>
            <a:r>
              <a:rPr lang="el-GR" altLang="el-GR" sz="2400" b="1" dirty="0" smtClean="0">
                <a:solidFill>
                  <a:srgbClr val="800000"/>
                </a:solidFill>
                <a:effectLst>
                  <a:outerShdw blurRad="38100" dist="38100" dir="2700000" algn="tl">
                    <a:srgbClr val="000000">
                      <a:alpha val="43137"/>
                    </a:srgbClr>
                  </a:outerShdw>
                </a:effectLst>
                <a:latin typeface="Comic Sans MS" pitchFamily="66" charset="0"/>
              </a:rPr>
              <a:t>Χρόνος</a:t>
            </a:r>
            <a:r>
              <a:rPr lang="en-US" altLang="el-GR" sz="2400" b="1" dirty="0" smtClean="0">
                <a:solidFill>
                  <a:srgbClr val="800000"/>
                </a:solidFill>
                <a:effectLst>
                  <a:outerShdw blurRad="38100" dist="38100" dir="2700000" algn="tl">
                    <a:srgbClr val="000000">
                      <a:alpha val="43137"/>
                    </a:srgbClr>
                  </a:outerShdw>
                </a:effectLst>
                <a:latin typeface="Comic Sans MS" pitchFamily="66" charset="0"/>
              </a:rPr>
              <a:t> </a:t>
            </a:r>
            <a:r>
              <a:rPr lang="en-US" altLang="el-GR" sz="2400" b="1" dirty="0">
                <a:solidFill>
                  <a:srgbClr val="800000"/>
                </a:solidFill>
                <a:effectLst>
                  <a:outerShdw blurRad="38100" dist="38100" dir="2700000" algn="tl">
                    <a:srgbClr val="000000">
                      <a:alpha val="43137"/>
                    </a:srgbClr>
                  </a:outerShdw>
                </a:effectLst>
                <a:latin typeface="Comic Sans MS" pitchFamily="66" charset="0"/>
              </a:rPr>
              <a:t>(</a:t>
            </a:r>
            <a:r>
              <a:rPr lang="el-GR" altLang="el-GR" sz="2400" b="1" i="1" dirty="0" smtClean="0">
                <a:solidFill>
                  <a:srgbClr val="800000"/>
                </a:solidFill>
                <a:effectLst>
                  <a:outerShdw blurRad="38100" dist="38100" dir="2700000" algn="tl">
                    <a:srgbClr val="000000">
                      <a:alpha val="43137"/>
                    </a:srgbClr>
                  </a:outerShdw>
                </a:effectLst>
                <a:latin typeface="Comic Sans MS" pitchFamily="66" charset="0"/>
              </a:rPr>
              <a:t>φ</a:t>
            </a:r>
            <a:r>
              <a:rPr lang="el-GR" altLang="el-GR" sz="2000" b="1" baseline="-25000" dirty="0" smtClean="0">
                <a:solidFill>
                  <a:srgbClr val="800000"/>
                </a:solidFill>
                <a:effectLst>
                  <a:outerShdw blurRad="38100" dist="38100" dir="2700000" algn="tl">
                    <a:srgbClr val="000000">
                      <a:alpha val="43137"/>
                    </a:srgbClr>
                  </a:outerShdw>
                </a:effectLst>
                <a:latin typeface="Comic Sans MS" pitchFamily="66" charset="0"/>
              </a:rPr>
              <a:t>0</a:t>
            </a:r>
            <a:r>
              <a:rPr lang="en-US" altLang="el-GR" sz="2400" b="1" baseline="-25000" dirty="0" smtClean="0">
                <a:solidFill>
                  <a:srgbClr val="800000"/>
                </a:solidFill>
                <a:effectLst>
                  <a:outerShdw blurRad="38100" dist="38100" dir="2700000" algn="tl">
                    <a:srgbClr val="000000">
                      <a:alpha val="43137"/>
                    </a:srgbClr>
                  </a:outerShdw>
                </a:effectLst>
                <a:latin typeface="Comic Sans MS" pitchFamily="66" charset="0"/>
              </a:rPr>
              <a:t> </a:t>
            </a:r>
            <a:r>
              <a:rPr lang="el-GR" altLang="el-GR" sz="2400" b="1" dirty="0" smtClean="0">
                <a:solidFill>
                  <a:srgbClr val="800000"/>
                </a:solidFill>
                <a:effectLst>
                  <a:outerShdw blurRad="38100" dist="38100" dir="2700000" algn="tl">
                    <a:srgbClr val="000000">
                      <a:alpha val="43137"/>
                    </a:srgbClr>
                  </a:outerShdw>
                </a:effectLst>
                <a:latin typeface="Comic Sans MS" pitchFamily="66" charset="0"/>
              </a:rPr>
              <a:t>=</a:t>
            </a:r>
            <a:r>
              <a:rPr lang="en-US" altLang="el-GR" sz="2400" b="1" dirty="0" smtClean="0">
                <a:solidFill>
                  <a:srgbClr val="800000"/>
                </a:solidFill>
                <a:effectLst>
                  <a:outerShdw blurRad="38100" dist="38100" dir="2700000" algn="tl">
                    <a:srgbClr val="000000">
                      <a:alpha val="43137"/>
                    </a:srgbClr>
                  </a:outerShdw>
                </a:effectLst>
                <a:latin typeface="Comic Sans MS" pitchFamily="66" charset="0"/>
              </a:rPr>
              <a:t> </a:t>
            </a:r>
            <a:r>
              <a:rPr lang="el-GR" altLang="el-GR" sz="2400" b="1" dirty="0" smtClean="0">
                <a:solidFill>
                  <a:srgbClr val="800000"/>
                </a:solidFill>
                <a:effectLst>
                  <a:outerShdw blurRad="38100" dist="38100" dir="2700000" algn="tl">
                    <a:srgbClr val="000000">
                      <a:alpha val="43137"/>
                    </a:srgbClr>
                  </a:outerShdw>
                </a:effectLst>
                <a:latin typeface="Comic Sans MS" pitchFamily="66" charset="0"/>
              </a:rPr>
              <a:t>0</a:t>
            </a:r>
            <a:r>
              <a:rPr lang="el-GR" altLang="el-GR" sz="2400" b="1" dirty="0">
                <a:solidFill>
                  <a:srgbClr val="800000"/>
                </a:solidFill>
                <a:effectLst>
                  <a:outerShdw blurRad="38100" dist="38100" dir="2700000" algn="tl">
                    <a:srgbClr val="000000">
                      <a:alpha val="43137"/>
                    </a:srgbClr>
                  </a:outerShdw>
                </a:effectLst>
                <a:latin typeface="Comic Sans MS" pitchFamily="66" charset="0"/>
              </a:rPr>
              <a:t>)</a:t>
            </a:r>
          </a:p>
        </p:txBody>
      </p:sp>
      <p:graphicFrame>
        <p:nvGraphicFramePr>
          <p:cNvPr id="5" name="Object 2"/>
          <p:cNvGraphicFramePr>
            <a:graphicFrameLocks noChangeAspect="1"/>
          </p:cNvGraphicFramePr>
          <p:nvPr>
            <p:extLst>
              <p:ext uri="{D42A27DB-BD31-4B8C-83A1-F6EECF244321}">
                <p14:modId xmlns:p14="http://schemas.microsoft.com/office/powerpoint/2010/main" xmlns="" val="3179067670"/>
              </p:ext>
            </p:extLst>
          </p:nvPr>
        </p:nvGraphicFramePr>
        <p:xfrm>
          <a:off x="827088" y="1338263"/>
          <a:ext cx="7250112" cy="3821112"/>
        </p:xfrm>
        <a:graphic>
          <a:graphicData uri="http://schemas.openxmlformats.org/presentationml/2006/ole">
            <p:oleObj spid="_x0000_s5563" name="Φύλλο εργασίας" r:id="rId3" imgW="4286385" imgH="2257425" progId="">
              <p:embed/>
            </p:oleObj>
          </a:graphicData>
        </a:graphic>
      </p:graphicFrame>
      <p:sp>
        <p:nvSpPr>
          <p:cNvPr id="6" name="AutoShape 3"/>
          <p:cNvSpPr>
            <a:spLocks noChangeArrowheads="1"/>
          </p:cNvSpPr>
          <p:nvPr/>
        </p:nvSpPr>
        <p:spPr bwMode="auto">
          <a:xfrm>
            <a:off x="3491409" y="4291931"/>
            <a:ext cx="2016125" cy="433214"/>
          </a:xfrm>
          <a:prstGeom prst="wedgeRectCallout">
            <a:avLst>
              <a:gd name="adj1" fmla="val -57639"/>
              <a:gd name="adj2" fmla="val -127778"/>
            </a:avLst>
          </a:prstGeom>
          <a:solidFill>
            <a:srgbClr val="CCFFFF"/>
          </a:solidFill>
          <a:ln w="9525">
            <a:solidFill>
              <a:srgbClr val="333399"/>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a:defRPr/>
            </a:pPr>
            <a:r>
              <a:rPr lang="el-GR" altLang="el-GR" b="1" i="1" dirty="0" smtClean="0">
                <a:latin typeface="Comic Sans MS" pitchFamily="66" charset="0"/>
              </a:rPr>
              <a:t>α </a:t>
            </a:r>
            <a:r>
              <a:rPr lang="el-GR" altLang="el-GR" b="1" dirty="0" smtClean="0">
                <a:latin typeface="Comic Sans MS" pitchFamily="66" charset="0"/>
              </a:rPr>
              <a:t>= -</a:t>
            </a:r>
            <a:r>
              <a:rPr lang="el-GR" altLang="el-GR" b="1" i="1" dirty="0" smtClean="0">
                <a:latin typeface="Comic Sans MS" pitchFamily="66" charset="0"/>
              </a:rPr>
              <a:t>ω</a:t>
            </a:r>
            <a:r>
              <a:rPr lang="el-GR" altLang="el-GR" b="1" baseline="30000" dirty="0" smtClean="0">
                <a:latin typeface="Comic Sans MS" pitchFamily="66" charset="0"/>
              </a:rPr>
              <a:t>2</a:t>
            </a:r>
            <a:r>
              <a:rPr lang="el-GR" altLang="el-GR" b="1" dirty="0" smtClean="0">
                <a:latin typeface="Comic Sans MS" pitchFamily="66" charset="0"/>
              </a:rPr>
              <a:t>.</a:t>
            </a:r>
            <a:r>
              <a:rPr lang="el-GR" altLang="el-GR" b="1" i="1" dirty="0" smtClean="0">
                <a:latin typeface="Comic Sans MS" pitchFamily="66" charset="0"/>
              </a:rPr>
              <a:t>Α.</a:t>
            </a:r>
            <a:r>
              <a:rPr lang="el-GR" altLang="el-GR" b="1" dirty="0" smtClean="0">
                <a:latin typeface="Comic Sans MS" pitchFamily="66" charset="0"/>
              </a:rPr>
              <a:t>ημ</a:t>
            </a:r>
            <a:r>
              <a:rPr lang="el-GR" altLang="el-GR" b="1" i="1" dirty="0" smtClean="0">
                <a:latin typeface="Comic Sans MS" pitchFamily="66" charset="0"/>
              </a:rPr>
              <a:t>ω</a:t>
            </a:r>
            <a:r>
              <a:rPr lang="en-US" altLang="el-GR" b="1" i="1" dirty="0">
                <a:latin typeface="Comic Sans MS" pitchFamily="66" charset="0"/>
              </a:rPr>
              <a:t>t</a:t>
            </a:r>
            <a:endParaRPr lang="el-GR" altLang="el-GR" b="1" i="1" dirty="0">
              <a:latin typeface="Comic Sans MS" pitchFamily="66" charset="0"/>
            </a:endParaRPr>
          </a:p>
        </p:txBody>
      </p:sp>
    </p:spTree>
    <p:extLst>
      <p:ext uri="{BB962C8B-B14F-4D97-AF65-F5344CB8AC3E}">
        <p14:creationId xmlns:p14="http://schemas.microsoft.com/office/powerpoint/2010/main" xmlns="" val="2551181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par>
                          <p:cTn id="14" fill="hold">
                            <p:stCondLst>
                              <p:cond delay="500"/>
                            </p:stCondLst>
                            <p:childTnLst>
                              <p:par>
                                <p:cTn id="15" presetID="9" presetClass="entr" presetSubtype="0" fill="hold" grpId="0" nodeType="afterEffect">
                                  <p:stCondLst>
                                    <p:cond delay="25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OleChart spid="5" grpId="0"/>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16</a:t>
            </a:fld>
            <a:endParaRPr lang="el-GR" dirty="0">
              <a:solidFill>
                <a:schemeClr val="tx1"/>
              </a:solidFill>
            </a:endParaRPr>
          </a:p>
        </p:txBody>
      </p:sp>
      <mc:AlternateContent xmlns:mc="http://schemas.openxmlformats.org/markup-compatibility/2006">
        <mc:Choice xmlns:a14="http://schemas.microsoft.com/office/drawing/2010/main" xmlns="" Requires="a14">
          <p:graphicFrame>
            <p:nvGraphicFramePr>
              <p:cNvPr id="4" name="Πίνακας 3"/>
              <p:cNvGraphicFramePr>
                <a:graphicFrameLocks noGrp="1"/>
              </p:cNvGraphicFramePr>
              <p:nvPr>
                <p:extLst>
                  <p:ext uri="{D42A27DB-BD31-4B8C-83A1-F6EECF244321}">
                    <p14:modId xmlns:p14="http://schemas.microsoft.com/office/powerpoint/2010/main" val="3985927386"/>
                  </p:ext>
                </p:extLst>
              </p:nvPr>
            </p:nvGraphicFramePr>
            <p:xfrm>
              <a:off x="1187624" y="980728"/>
              <a:ext cx="6576392" cy="4389366"/>
            </p:xfrm>
            <a:graphic>
              <a:graphicData uri="http://schemas.openxmlformats.org/drawingml/2006/table">
                <a:tbl>
                  <a:tblPr firstRow="1" bandRow="1">
                    <a:tableStyleId>{F5AB1C69-6EDB-4FF4-983F-18BD219EF322}</a:tableStyleId>
                  </a:tblPr>
                  <a:tblGrid>
                    <a:gridCol w="1644098">
                      <a:extLst>
                        <a:ext uri="{9D8B030D-6E8A-4147-A177-3AD203B41FA5}">
                          <a16:colId xmlns:a16="http://schemas.microsoft.com/office/drawing/2014/main" val="20000"/>
                        </a:ext>
                      </a:extLst>
                    </a:gridCol>
                    <a:gridCol w="1644098">
                      <a:extLst>
                        <a:ext uri="{9D8B030D-6E8A-4147-A177-3AD203B41FA5}">
                          <a16:colId xmlns:a16="http://schemas.microsoft.com/office/drawing/2014/main" val="20001"/>
                        </a:ext>
                      </a:extLst>
                    </a:gridCol>
                    <a:gridCol w="1644098">
                      <a:extLst>
                        <a:ext uri="{9D8B030D-6E8A-4147-A177-3AD203B41FA5}">
                          <a16:colId xmlns:a16="http://schemas.microsoft.com/office/drawing/2014/main" val="20002"/>
                        </a:ext>
                      </a:extLst>
                    </a:gridCol>
                    <a:gridCol w="1644098">
                      <a:extLst>
                        <a:ext uri="{9D8B030D-6E8A-4147-A177-3AD203B41FA5}">
                          <a16:colId xmlns:a16="http://schemas.microsoft.com/office/drawing/2014/main" val="20003"/>
                        </a:ext>
                      </a:extLst>
                    </a:gridCol>
                  </a:tblGrid>
                  <a:tr h="554691">
                    <a:tc gridSpan="4">
                      <a:txBody>
                        <a:bodyPr/>
                        <a:lstStyle/>
                        <a:p>
                          <a:pPr algn="ctr"/>
                          <a:r>
                            <a:rPr lang="el-GR" sz="2000" dirty="0" smtClean="0">
                              <a:solidFill>
                                <a:schemeClr val="tx1"/>
                              </a:solidFill>
                              <a:latin typeface="Comic Sans MS" panose="030F0702030302020204" pitchFamily="66" charset="0"/>
                            </a:rPr>
                            <a:t>Τιμές μεγεθών σε οριακές χρονικές στιγμές (</a:t>
                          </a:r>
                          <a:r>
                            <a:rPr lang="el-GR" sz="2000" i="1" dirty="0" err="1" smtClean="0">
                              <a:solidFill>
                                <a:schemeClr val="tx1"/>
                              </a:solidFill>
                              <a:latin typeface="Comic Sans MS" panose="030F0702030302020204" pitchFamily="66" charset="0"/>
                            </a:rPr>
                            <a:t>φ</a:t>
                          </a:r>
                          <a:r>
                            <a:rPr lang="el-GR" sz="2000" baseline="-25000" dirty="0" err="1" smtClean="0">
                              <a:solidFill>
                                <a:schemeClr val="tx1"/>
                              </a:solidFill>
                              <a:latin typeface="Comic Sans MS" panose="030F0702030302020204" pitchFamily="66" charset="0"/>
                            </a:rPr>
                            <a:t>ο</a:t>
                          </a:r>
                          <a:r>
                            <a:rPr lang="el-GR" sz="2000" dirty="0" err="1" smtClean="0">
                              <a:solidFill>
                                <a:schemeClr val="tx1"/>
                              </a:solidFill>
                              <a:latin typeface="Comic Sans MS" panose="030F0702030302020204" pitchFamily="66" charset="0"/>
                            </a:rPr>
                            <a:t>=0</a:t>
                          </a:r>
                          <a:r>
                            <a:rPr lang="el-GR" sz="2000" dirty="0" smtClean="0">
                              <a:solidFill>
                                <a:schemeClr val="tx1"/>
                              </a:solidFill>
                              <a:latin typeface="Comic Sans MS" panose="030F0702030302020204" pitchFamily="66" charset="0"/>
                            </a:rPr>
                            <a:t>)</a:t>
                          </a:r>
                          <a:endParaRPr lang="el-GR" sz="2000" dirty="0">
                            <a:solidFill>
                              <a:schemeClr val="tx1"/>
                            </a:solidFill>
                            <a:latin typeface="Comic Sans MS" panose="030F0702030302020204" pitchFamily="66" charset="0"/>
                          </a:endParaRPr>
                        </a:p>
                      </a:txBody>
                      <a:tcPr>
                        <a:lnB w="12700" cap="flat" cmpd="sng" algn="ctr">
                          <a:noFill/>
                          <a:prstDash val="solid"/>
                          <a:round/>
                          <a:headEnd type="none" w="med" len="med"/>
                          <a:tailEnd type="none" w="med" len="med"/>
                        </a:lnB>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554691">
                    <a:tc>
                      <a:txBody>
                        <a:bodyPr/>
                        <a:lstStyle/>
                        <a:p>
                          <a:r>
                            <a:rPr lang="el-GR" dirty="0" smtClean="0">
                              <a:latin typeface="Comic Sans MS" panose="030F0702030302020204" pitchFamily="66" charset="0"/>
                            </a:rPr>
                            <a:t/>
                          </a:r>
                          <a:r>
                            <a:rPr lang="el-GR" sz="1400" dirty="0" smtClean="0">
                              <a:latin typeface="Comic Sans MS" panose="030F0702030302020204" pitchFamily="66" charset="0"/>
                            </a:rPr>
                            <a:t>Μέγεθος</a:t>
                          </a:r>
                        </a:p>
                        <a:p>
                          <a:r>
                            <a:rPr lang="el-GR" sz="1400" dirty="0" smtClean="0">
                              <a:latin typeface="Comic Sans MS" panose="030F0702030302020204" pitchFamily="66" charset="0"/>
                            </a:rPr>
                            <a:t>Χρόνος</a:t>
                          </a:r>
                          <a:endParaRPr lang="el-GR" sz="1400" dirty="0">
                            <a:latin typeface="Comic Sans MS" panose="030F0702030302020204"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mpd="sng">
                          <a:noFill/>
                          <a:prstDash val="solid"/>
                        </a:lnBlToTr>
                      </a:tcPr>
                    </a:tc>
                    <a:tc>
                      <a:txBody>
                        <a:bodyPr/>
                        <a:lstStyle/>
                        <a:p>
                          <a:pPr algn="ctr"/>
                          <a:r>
                            <a:rPr lang="el-GR" sz="1600" dirty="0" smtClean="0">
                              <a:latin typeface="Comic Sans MS" panose="030F0702030302020204" pitchFamily="66" charset="0"/>
                            </a:rPr>
                            <a:t>Απομάκρυνση</a:t>
                          </a:r>
                          <a:r>
                            <a:rPr lang="el-GR" sz="1600" baseline="0" dirty="0" smtClean="0">
                              <a:latin typeface="Comic Sans MS" panose="030F0702030302020204" pitchFamily="66" charset="0"/>
                            </a:rPr>
                            <a:t/>
                          </a:r>
                          <a:r>
                            <a:rPr lang="en-US" sz="1600" baseline="0" dirty="0" smtClean="0">
                              <a:latin typeface="Comic Sans MS" panose="030F0702030302020204" pitchFamily="66" charset="0"/>
                            </a:rPr>
                            <a:t/>
                          </a:r>
                          <a:r>
                            <a:rPr lang="en-US" sz="2000" b="1" i="1" baseline="0" dirty="0" smtClean="0">
                              <a:latin typeface="Comic Sans MS" panose="030F0702030302020204" pitchFamily="66" charset="0"/>
                            </a:rPr>
                            <a:t>x</a:t>
                          </a:r>
                          <a:endParaRPr lang="el-GR" sz="2000" b="1" i="1" dirty="0">
                            <a:latin typeface="Comic Sans MS" panose="030F0702030302020204" pitchFamily="66" charset="0"/>
                          </a:endParaRPr>
                        </a:p>
                      </a:txBody>
                      <a:tcPr>
                        <a:lnL w="12700" cap="flat" cmpd="sng" algn="ctr">
                          <a:noFill/>
                          <a:prstDash val="solid"/>
                          <a:round/>
                          <a:headEnd type="none" w="med" len="med"/>
                          <a:tailEnd type="none" w="med" len="med"/>
                        </a:lnL>
                      </a:tcPr>
                    </a:tc>
                    <a:tc>
                      <a:txBody>
                        <a:bodyPr/>
                        <a:lstStyle/>
                        <a:p>
                          <a:pPr algn="ctr"/>
                          <a:r>
                            <a:rPr lang="el-GR" sz="1600" dirty="0" smtClean="0">
                              <a:latin typeface="Comic Sans MS" panose="030F0702030302020204" pitchFamily="66" charset="0"/>
                            </a:rPr>
                            <a:t>Ταχύτητα</a:t>
                          </a:r>
                          <a:r>
                            <a:rPr lang="el-GR" sz="1600" baseline="0" dirty="0" smtClean="0">
                              <a:latin typeface="Comic Sans MS" panose="030F0702030302020204" pitchFamily="66" charset="0"/>
                            </a:rPr>
                            <a:t/>
                          </a:r>
                          <a:r>
                            <a:rPr lang="el-GR" sz="2000" b="1" i="1" baseline="0" dirty="0" smtClean="0">
                              <a:latin typeface="Comic Sans MS" panose="030F0702030302020204" pitchFamily="66" charset="0"/>
                            </a:rPr>
                            <a:t>υ</a:t>
                          </a:r>
                          <a:endParaRPr lang="el-GR" sz="2000" b="1" i="1" dirty="0">
                            <a:latin typeface="Comic Sans MS" panose="030F0702030302020204" pitchFamily="66" charset="0"/>
                          </a:endParaRPr>
                        </a:p>
                      </a:txBody>
                      <a:tcPr/>
                    </a:tc>
                    <a:tc>
                      <a:txBody>
                        <a:bodyPr/>
                        <a:lstStyle/>
                        <a:p>
                          <a:pPr algn="ctr"/>
                          <a:r>
                            <a:rPr lang="el-GR" sz="1600" dirty="0" smtClean="0">
                              <a:latin typeface="Comic Sans MS" panose="030F0702030302020204" pitchFamily="66" charset="0"/>
                            </a:rPr>
                            <a:t>Επιτάχυνση        </a:t>
                          </a:r>
                          <a:r>
                            <a:rPr lang="el-GR" sz="2000" b="1" i="1" dirty="0" smtClean="0">
                              <a:latin typeface="Comic Sans MS" panose="030F0702030302020204" pitchFamily="66" charset="0"/>
                            </a:rPr>
                            <a:t>α</a:t>
                          </a:r>
                          <a:endParaRPr lang="el-GR" sz="2000" b="1" i="1" dirty="0">
                            <a:latin typeface="Comic Sans MS" panose="030F0702030302020204" pitchFamily="66" charset="0"/>
                          </a:endParaRPr>
                        </a:p>
                      </a:txBody>
                      <a:tcPr/>
                    </a:tc>
                    <a:extLst>
                      <a:ext uri="{0D108BD9-81ED-4DB2-BD59-A6C34878D82A}">
                        <a16:rowId xmlns:a16="http://schemas.microsoft.com/office/drawing/2014/main" val="10001"/>
                      </a:ext>
                    </a:extLst>
                  </a:tr>
                  <a:tr h="554691">
                    <a:tc>
                      <a:txBody>
                        <a:bodyPr/>
                        <a:lstStyle/>
                        <a:p>
                          <a:pPr algn="ctr"/>
                          <a:r>
                            <a:rPr lang="en-US" sz="2800" i="1" dirty="0" smtClean="0">
                              <a:latin typeface="Cambria Math" panose="02040503050406030204" pitchFamily="18" charset="0"/>
                              <a:ea typeface="Cambria Math" panose="02040503050406030204" pitchFamily="18" charset="0"/>
                            </a:rPr>
                            <a:t>t</a:t>
                          </a:r>
                          <a:r>
                            <a:rPr lang="en-US" sz="2800" dirty="0" smtClean="0">
                              <a:latin typeface="Cambria Math" panose="02040503050406030204" pitchFamily="18" charset="0"/>
                              <a:ea typeface="Cambria Math" panose="02040503050406030204" pitchFamily="18" charset="0"/>
                            </a:rPr>
                            <a:t> = 0</a:t>
                          </a:r>
                          <a:endParaRPr lang="el-GR" sz="2800" dirty="0">
                            <a:latin typeface="Cambria Math" panose="02040503050406030204" pitchFamily="18" charset="0"/>
                            <a:ea typeface="Cambria Math" panose="02040503050406030204" pitchFamily="18" charset="0"/>
                          </a:endParaRPr>
                        </a:p>
                      </a:txBody>
                      <a:tcPr>
                        <a:lnT w="12700" cap="flat" cmpd="sng" algn="ctr">
                          <a:noFill/>
                          <a:prstDash val="solid"/>
                          <a:round/>
                          <a:headEnd type="none" w="med" len="med"/>
                          <a:tailEnd type="none" w="med" len="med"/>
                        </a:lnT>
                      </a:tcPr>
                    </a:tc>
                    <a:tc>
                      <a:txBody>
                        <a:bodyPr/>
                        <a:lstStyle/>
                        <a:p>
                          <a:pPr algn="ctr"/>
                          <a:r>
                            <a:rPr lang="el-GR" sz="2400" b="1" dirty="0" smtClean="0">
                              <a:latin typeface="Comic Sans MS" panose="030F0702030302020204" pitchFamily="66" charset="0"/>
                            </a:rPr>
                            <a:t>0</a:t>
                          </a:r>
                          <a:endParaRPr lang="el-GR" sz="2400" b="1" dirty="0">
                            <a:latin typeface="Comic Sans MS" panose="030F0702030302020204" pitchFamily="66" charset="0"/>
                          </a:endParaRPr>
                        </a:p>
                      </a:txBody>
                      <a:tcPr/>
                    </a:tc>
                    <a:tc>
                      <a:txBody>
                        <a:bodyPr/>
                        <a:lstStyle/>
                        <a:p>
                          <a:pPr algn="ctr"/>
                          <a:r>
                            <a:rPr lang="el-GR" sz="2400" b="1" dirty="0" smtClean="0">
                              <a:latin typeface="Comic Sans MS" panose="030F0702030302020204" pitchFamily="66" charset="0"/>
                            </a:rPr>
                            <a:t>+</a:t>
                          </a:r>
                          <a:r>
                            <a:rPr lang="el-GR" sz="2400" b="1" i="1" dirty="0" err="1" smtClean="0">
                              <a:latin typeface="Comic Sans MS" panose="030F0702030302020204" pitchFamily="66" charset="0"/>
                            </a:rPr>
                            <a:t>ω.Α</a:t>
                          </a:r>
                          <a:endParaRPr lang="el-GR" sz="2400" b="1" i="1" dirty="0">
                            <a:latin typeface="Comic Sans MS" panose="030F0702030302020204" pitchFamily="66" charset="0"/>
                          </a:endParaRPr>
                        </a:p>
                      </a:txBody>
                      <a:tcPr/>
                    </a:tc>
                    <a:tc>
                      <a:txBody>
                        <a:bodyPr/>
                        <a:lstStyle/>
                        <a:p>
                          <a:pPr algn="ctr"/>
                          <a:r>
                            <a:rPr lang="el-GR" sz="2400" b="1" dirty="0" smtClean="0">
                              <a:latin typeface="Comic Sans MS" panose="030F0702030302020204" pitchFamily="66" charset="0"/>
                            </a:rPr>
                            <a:t>0</a:t>
                          </a:r>
                          <a:endParaRPr lang="el-GR" sz="2400" b="1" dirty="0">
                            <a:latin typeface="Comic Sans MS" panose="030F0702030302020204" pitchFamily="66" charset="0"/>
                          </a:endParaRPr>
                        </a:p>
                      </a:txBody>
                      <a:tcPr/>
                    </a:tc>
                    <a:extLst>
                      <a:ext uri="{0D108BD9-81ED-4DB2-BD59-A6C34878D82A}">
                        <a16:rowId xmlns:a16="http://schemas.microsoft.com/office/drawing/2014/main" val="10002"/>
                      </a:ext>
                    </a:extLst>
                  </a:tr>
                  <a:tr h="5546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i="1" dirty="0" smtClean="0">
                              <a:latin typeface="Cambria Math" panose="02040503050406030204" pitchFamily="18" charset="0"/>
                              <a:ea typeface="Cambria Math" panose="02040503050406030204" pitchFamily="18" charset="0"/>
                            </a:rPr>
                            <a:t>t</a:t>
                          </a:r>
                          <a:r>
                            <a:rPr lang="en-US" sz="2800" dirty="0" smtClean="0">
                              <a:latin typeface="Cambria Math" panose="02040503050406030204" pitchFamily="18" charset="0"/>
                              <a:ea typeface="Cambria Math" panose="02040503050406030204" pitchFamily="18" charset="0"/>
                            </a:rPr>
                            <a:t> =</a:t>
                          </a:r>
                          <a:r>
                            <a:rPr lang="en-US" sz="2800" dirty="0" smtClean="0">
                              <a:latin typeface="+mn-lt"/>
                            </a:rPr>
                            <a:t/>
                          </a:r>
                          <a14:m>
                            <m:oMath xmlns:m="http://schemas.openxmlformats.org/officeDocument/2006/math">
                              <m:f>
                                <m:fPr>
                                  <m:ctrlPr>
                                    <a:rPr lang="en-US" sz="2800" i="1" dirty="0" smtClean="0">
                                      <a:latin typeface="Cambria Math" panose="02040503050406030204" pitchFamily="18" charset="0"/>
                                    </a:rPr>
                                  </m:ctrlPr>
                                </m:fPr>
                                <m:num>
                                  <m:r>
                                    <a:rPr lang="en-US" sz="2800" b="0" i="1" dirty="0" smtClean="0">
                                      <a:latin typeface="Cambria Math"/>
                                    </a:rPr>
                                    <m:t>𝑇</m:t>
                                  </m:r>
                                </m:num>
                                <m:den>
                                  <m:r>
                                    <a:rPr lang="en-US" sz="2800" b="0" i="1" dirty="0" smtClean="0">
                                      <a:latin typeface="Cambria Math"/>
                                    </a:rPr>
                                    <m:t>4</m:t>
                                  </m:r>
                                </m:den>
                              </m:f>
                            </m:oMath>
                          </a14:m>
                          <a:endParaRPr lang="el-GR" sz="2800" dirty="0" smtClean="0">
                            <a:latin typeface="+mn-lt"/>
                          </a:endParaRPr>
                        </a:p>
                      </a:txBody>
                      <a:tcPr/>
                    </a:tc>
                    <a:tc>
                      <a:txBody>
                        <a:bodyPr/>
                        <a:lstStyle/>
                        <a:p>
                          <a:pPr algn="ctr"/>
                          <a:r>
                            <a:rPr lang="el-GR" sz="2400" b="1" dirty="0" smtClean="0">
                              <a:latin typeface="Comic Sans MS" panose="030F0702030302020204" pitchFamily="66" charset="0"/>
                            </a:rPr>
                            <a:t>+</a:t>
                          </a:r>
                          <a:r>
                            <a:rPr lang="el-GR" sz="2400" b="1" i="1" dirty="0" smtClean="0">
                              <a:latin typeface="Comic Sans MS" panose="030F0702030302020204" pitchFamily="66" charset="0"/>
                            </a:rPr>
                            <a:t>Α</a:t>
                          </a:r>
                          <a:endParaRPr lang="el-GR" sz="2400" b="1" i="1" dirty="0">
                            <a:latin typeface="Comic Sans MS" panose="030F0702030302020204" pitchFamily="66" charset="0"/>
                          </a:endParaRPr>
                        </a:p>
                      </a:txBody>
                      <a:tcPr/>
                    </a:tc>
                    <a:tc>
                      <a:txBody>
                        <a:bodyPr/>
                        <a:lstStyle/>
                        <a:p>
                          <a:pPr algn="ctr"/>
                          <a:r>
                            <a:rPr lang="el-GR" sz="2400" b="1" dirty="0" smtClean="0">
                              <a:latin typeface="Comic Sans MS" panose="030F0702030302020204" pitchFamily="66" charset="0"/>
                            </a:rPr>
                            <a:t>0</a:t>
                          </a:r>
                          <a:endParaRPr lang="el-GR" sz="2400" b="1" dirty="0">
                            <a:latin typeface="Comic Sans MS" panose="030F0702030302020204" pitchFamily="66" charset="0"/>
                          </a:endParaRPr>
                        </a:p>
                      </a:txBody>
                      <a:tcPr/>
                    </a:tc>
                    <a:tc>
                      <a:txBody>
                        <a:bodyPr/>
                        <a:lstStyle/>
                        <a:p>
                          <a:pPr algn="ctr"/>
                          <a:r>
                            <a:rPr lang="el-GR" sz="2400" b="1" dirty="0" smtClean="0">
                              <a:latin typeface="Comic Sans MS" panose="030F0702030302020204" pitchFamily="66" charset="0"/>
                            </a:rPr>
                            <a:t>-</a:t>
                          </a:r>
                          <a:r>
                            <a:rPr lang="el-GR" sz="2400" b="1" i="1" dirty="0" smtClean="0">
                              <a:latin typeface="Comic Sans MS" panose="030F0702030302020204" pitchFamily="66" charset="0"/>
                            </a:rPr>
                            <a:t>ω</a:t>
                          </a:r>
                          <a:r>
                            <a:rPr lang="el-GR" sz="2400" b="1" i="0" baseline="30000" dirty="0" smtClean="0">
                              <a:latin typeface="Comic Sans MS" panose="030F0702030302020204" pitchFamily="66" charset="0"/>
                            </a:rPr>
                            <a:t>2</a:t>
                          </a:r>
                          <a:r>
                            <a:rPr lang="el-GR" sz="2400" b="1" i="1" dirty="0" smtClean="0">
                              <a:latin typeface="Comic Sans MS" panose="030F0702030302020204" pitchFamily="66" charset="0"/>
                            </a:rPr>
                            <a:t>.Α</a:t>
                          </a:r>
                          <a:endParaRPr lang="el-GR" sz="2400" b="1" i="1" dirty="0">
                            <a:latin typeface="Comic Sans MS" panose="030F0702030302020204" pitchFamily="66" charset="0"/>
                          </a:endParaRPr>
                        </a:p>
                      </a:txBody>
                      <a:tcPr/>
                    </a:tc>
                    <a:extLst>
                      <a:ext uri="{0D108BD9-81ED-4DB2-BD59-A6C34878D82A}">
                        <a16:rowId xmlns:a16="http://schemas.microsoft.com/office/drawing/2014/main" val="10003"/>
                      </a:ext>
                    </a:extLst>
                  </a:tr>
                  <a:tr h="5546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i="1" dirty="0" smtClean="0">
                              <a:latin typeface="Cambria Math" panose="02040503050406030204" pitchFamily="18" charset="0"/>
                              <a:ea typeface="Cambria Math" panose="02040503050406030204" pitchFamily="18" charset="0"/>
                            </a:rPr>
                            <a:t>t</a:t>
                          </a:r>
                          <a:r>
                            <a:rPr lang="en-US" sz="2800" dirty="0" smtClean="0">
                              <a:latin typeface="Cambria Math" panose="02040503050406030204" pitchFamily="18" charset="0"/>
                              <a:ea typeface="Cambria Math" panose="02040503050406030204" pitchFamily="18" charset="0"/>
                            </a:rPr>
                            <a:t> = </a:t>
                          </a:r>
                          <a14:m>
                            <m:oMath xmlns:m="http://schemas.openxmlformats.org/officeDocument/2006/math">
                              <m:f>
                                <m:fPr>
                                  <m:ctrlPr>
                                    <a:rPr lang="en-US" sz="2800" i="1" dirty="0" smtClean="0">
                                      <a:latin typeface="Cambria Math" panose="02040503050406030204" pitchFamily="18" charset="0"/>
                                      <a:ea typeface="Cambria Math" panose="02040503050406030204" pitchFamily="18" charset="0"/>
                                    </a:rPr>
                                  </m:ctrlPr>
                                </m:fPr>
                                <m:num>
                                  <m:r>
                                    <a:rPr lang="en-US" sz="2800" b="0" i="1" dirty="0" smtClean="0">
                                      <a:latin typeface="Cambria Math" panose="02040503050406030204" pitchFamily="18" charset="0"/>
                                      <a:ea typeface="Cambria Math" panose="02040503050406030204" pitchFamily="18" charset="0"/>
                                    </a:rPr>
                                    <m:t>𝑇</m:t>
                                  </m:r>
                                </m:num>
                                <m:den>
                                  <m:r>
                                    <a:rPr lang="en-US" sz="2800" b="0" i="1" dirty="0" smtClean="0">
                                      <a:latin typeface="Cambria Math"/>
                                      <a:ea typeface="Cambria Math" panose="02040503050406030204" pitchFamily="18" charset="0"/>
                                    </a:rPr>
                                    <m:t>2</m:t>
                                  </m:r>
                                </m:den>
                              </m:f>
                            </m:oMath>
                          </a14:m>
                          <a:endParaRPr lang="el-GR" sz="2800" dirty="0" smtClean="0">
                            <a:latin typeface="Cambria Math" panose="02040503050406030204" pitchFamily="18" charset="0"/>
                            <a:ea typeface="Cambria Math" panose="02040503050406030204" pitchFamily="18" charset="0"/>
                          </a:endParaRPr>
                        </a:p>
                      </a:txBody>
                      <a:tcPr/>
                    </a:tc>
                    <a:tc>
                      <a:txBody>
                        <a:bodyPr/>
                        <a:lstStyle/>
                        <a:p>
                          <a:pPr algn="ctr"/>
                          <a:r>
                            <a:rPr lang="el-GR" sz="2400" b="1" dirty="0" smtClean="0">
                              <a:latin typeface="Comic Sans MS" panose="030F0702030302020204" pitchFamily="66" charset="0"/>
                            </a:rPr>
                            <a:t>0</a:t>
                          </a:r>
                          <a:endParaRPr lang="el-GR" sz="2400" b="1" dirty="0">
                            <a:latin typeface="Comic Sans MS" panose="030F0702030302020204" pitchFamily="66" charset="0"/>
                          </a:endParaRPr>
                        </a:p>
                      </a:txBody>
                      <a:tcPr/>
                    </a:tc>
                    <a:tc>
                      <a:txBody>
                        <a:bodyPr/>
                        <a:lstStyle/>
                        <a:p>
                          <a:pPr algn="ctr"/>
                          <a:r>
                            <a:rPr lang="el-GR" sz="2400" b="1" dirty="0" smtClean="0">
                              <a:latin typeface="Comic Sans MS" panose="030F0702030302020204" pitchFamily="66" charset="0"/>
                            </a:rPr>
                            <a:t>-</a:t>
                          </a:r>
                          <a:r>
                            <a:rPr lang="el-GR" sz="2400" b="1" i="1" dirty="0" err="1" smtClean="0">
                              <a:latin typeface="Comic Sans MS" panose="030F0702030302020204" pitchFamily="66" charset="0"/>
                            </a:rPr>
                            <a:t>ω</a:t>
                          </a:r>
                          <a:r>
                            <a:rPr lang="el-GR" sz="2400" b="1" dirty="0" err="1" smtClean="0">
                              <a:latin typeface="Comic Sans MS" panose="030F0702030302020204" pitchFamily="66" charset="0"/>
                            </a:rPr>
                            <a:t>.</a:t>
                          </a:r>
                          <a:r>
                            <a:rPr lang="el-GR" sz="2400" b="1" i="1" dirty="0" err="1" smtClean="0">
                              <a:latin typeface="Comic Sans MS" panose="030F0702030302020204" pitchFamily="66" charset="0"/>
                            </a:rPr>
                            <a:t>Α</a:t>
                          </a:r>
                          <a:endParaRPr lang="el-GR" sz="2400" b="1" i="1" dirty="0">
                            <a:latin typeface="Comic Sans MS" panose="030F0702030302020204" pitchFamily="66" charset="0"/>
                          </a:endParaRPr>
                        </a:p>
                      </a:txBody>
                      <a:tcPr/>
                    </a:tc>
                    <a:tc>
                      <a:txBody>
                        <a:bodyPr/>
                        <a:lstStyle/>
                        <a:p>
                          <a:pPr algn="ctr"/>
                          <a:r>
                            <a:rPr lang="el-GR" sz="2400" b="1" dirty="0" smtClean="0">
                              <a:latin typeface="Comic Sans MS" panose="030F0702030302020204" pitchFamily="66" charset="0"/>
                            </a:rPr>
                            <a:t>0</a:t>
                          </a:r>
                          <a:endParaRPr lang="el-GR" sz="2400" b="1" dirty="0">
                            <a:latin typeface="Comic Sans MS" panose="030F0702030302020204" pitchFamily="66" charset="0"/>
                          </a:endParaRPr>
                        </a:p>
                      </a:txBody>
                      <a:tcPr/>
                    </a:tc>
                    <a:extLst>
                      <a:ext uri="{0D108BD9-81ED-4DB2-BD59-A6C34878D82A}">
                        <a16:rowId xmlns:a16="http://schemas.microsoft.com/office/drawing/2014/main" val="10004"/>
                      </a:ext>
                    </a:extLst>
                  </a:tr>
                  <a:tr h="5546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i="1" dirty="0" smtClean="0">
                              <a:latin typeface="Cambria Math" panose="02040503050406030204" pitchFamily="18" charset="0"/>
                              <a:ea typeface="Cambria Math" panose="02040503050406030204" pitchFamily="18" charset="0"/>
                            </a:rPr>
                            <a:t>t</a:t>
                          </a:r>
                          <a:r>
                            <a:rPr lang="en-US" sz="2800" dirty="0" smtClean="0">
                              <a:latin typeface="Cambria Math" panose="02040503050406030204" pitchFamily="18" charset="0"/>
                              <a:ea typeface="Cambria Math" panose="02040503050406030204" pitchFamily="18" charset="0"/>
                            </a:rPr>
                            <a:t> = </a:t>
                          </a:r>
                          <a14:m>
                            <m:oMath xmlns:m="http://schemas.openxmlformats.org/officeDocument/2006/math">
                              <m:f>
                                <m:fPr>
                                  <m:ctrlPr>
                                    <a:rPr lang="en-US" sz="2800" i="1" dirty="0" smtClean="0">
                                      <a:latin typeface="Cambria Math" panose="02040503050406030204" pitchFamily="18" charset="0"/>
                                      <a:ea typeface="Cambria Math" panose="02040503050406030204" pitchFamily="18" charset="0"/>
                                    </a:rPr>
                                  </m:ctrlPr>
                                </m:fPr>
                                <m:num>
                                  <m:r>
                                    <a:rPr lang="en-US" sz="2800" b="0" i="1" dirty="0" smtClean="0">
                                      <a:latin typeface="Cambria Math"/>
                                      <a:ea typeface="Cambria Math" panose="02040503050406030204" pitchFamily="18" charset="0"/>
                                    </a:rPr>
                                    <m:t>3</m:t>
                                  </m:r>
                                  <m:r>
                                    <a:rPr lang="en-US" sz="2800" b="0" i="1" dirty="0" smtClean="0">
                                      <a:latin typeface="Cambria Math" panose="02040503050406030204" pitchFamily="18" charset="0"/>
                                      <a:ea typeface="Cambria Math" panose="02040503050406030204" pitchFamily="18" charset="0"/>
                                    </a:rPr>
                                    <m:t>𝑇</m:t>
                                  </m:r>
                                </m:num>
                                <m:den>
                                  <m:r>
                                    <a:rPr lang="en-US" sz="2800" b="0" i="1" dirty="0" smtClean="0">
                                      <a:latin typeface="Cambria Math" panose="02040503050406030204" pitchFamily="18" charset="0"/>
                                      <a:ea typeface="Cambria Math" panose="02040503050406030204" pitchFamily="18" charset="0"/>
                                    </a:rPr>
                                    <m:t>4</m:t>
                                  </m:r>
                                </m:den>
                              </m:f>
                            </m:oMath>
                          </a14:m>
                          <a:endParaRPr lang="el-GR" sz="2800" dirty="0" smtClean="0">
                            <a:latin typeface="Cambria Math" panose="02040503050406030204" pitchFamily="18" charset="0"/>
                            <a:ea typeface="Cambria Math" panose="02040503050406030204" pitchFamily="18" charset="0"/>
                          </a:endParaRPr>
                        </a:p>
                      </a:txBody>
                      <a:tcPr/>
                    </a:tc>
                    <a:tc>
                      <a:txBody>
                        <a:bodyPr/>
                        <a:lstStyle/>
                        <a:p>
                          <a:pPr algn="ctr"/>
                          <a:r>
                            <a:rPr lang="el-GR" sz="2400" b="1" dirty="0" smtClean="0">
                              <a:latin typeface="Comic Sans MS" panose="030F0702030302020204" pitchFamily="66" charset="0"/>
                            </a:rPr>
                            <a:t>-</a:t>
                          </a:r>
                          <a:r>
                            <a:rPr lang="el-GR" sz="2400" b="1" i="1" dirty="0" smtClean="0">
                              <a:latin typeface="Comic Sans MS" panose="030F0702030302020204" pitchFamily="66" charset="0"/>
                            </a:rPr>
                            <a:t>Α</a:t>
                          </a:r>
                          <a:endParaRPr lang="el-GR" sz="2400" b="1" i="1" dirty="0">
                            <a:latin typeface="Comic Sans MS" panose="030F0702030302020204" pitchFamily="66" charset="0"/>
                          </a:endParaRPr>
                        </a:p>
                      </a:txBody>
                      <a:tcPr/>
                    </a:tc>
                    <a:tc>
                      <a:txBody>
                        <a:bodyPr/>
                        <a:lstStyle/>
                        <a:p>
                          <a:pPr algn="ctr"/>
                          <a:r>
                            <a:rPr lang="el-GR" sz="2400" b="1" dirty="0" smtClean="0">
                              <a:latin typeface="Comic Sans MS" panose="030F0702030302020204" pitchFamily="66" charset="0"/>
                            </a:rPr>
                            <a:t>0</a:t>
                          </a:r>
                          <a:endParaRPr lang="el-GR" sz="2400" b="1" dirty="0">
                            <a:latin typeface="Comic Sans MS" panose="030F0702030302020204" pitchFamily="66"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400" b="1" dirty="0" smtClean="0">
                              <a:latin typeface="Comic Sans MS" panose="030F0702030302020204" pitchFamily="66" charset="0"/>
                            </a:rPr>
                            <a:t>+</a:t>
                          </a:r>
                          <a:r>
                            <a:rPr lang="el-GR" sz="2400" b="1" i="1" dirty="0" smtClean="0">
                              <a:latin typeface="Comic Sans MS" panose="030F0702030302020204" pitchFamily="66" charset="0"/>
                            </a:rPr>
                            <a:t>ω</a:t>
                          </a:r>
                          <a:r>
                            <a:rPr lang="el-GR" sz="2400" b="1" i="0" baseline="30000" dirty="0" smtClean="0">
                              <a:latin typeface="Comic Sans MS" panose="030F0702030302020204" pitchFamily="66" charset="0"/>
                            </a:rPr>
                            <a:t>2</a:t>
                          </a:r>
                          <a:r>
                            <a:rPr lang="el-GR" sz="2400" b="1" i="1" dirty="0" smtClean="0">
                              <a:latin typeface="Comic Sans MS" panose="030F0702030302020204" pitchFamily="66" charset="0"/>
                            </a:rPr>
                            <a:t>.Α</a:t>
                          </a:r>
                        </a:p>
                      </a:txBody>
                      <a:tcPr/>
                    </a:tc>
                    <a:extLst>
                      <a:ext uri="{0D108BD9-81ED-4DB2-BD59-A6C34878D82A}">
                        <a16:rowId xmlns:a16="http://schemas.microsoft.com/office/drawing/2014/main" val="10005"/>
                      </a:ext>
                    </a:extLst>
                  </a:tr>
                  <a:tr h="5546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i="1" dirty="0" smtClean="0">
                              <a:latin typeface="Cambria Math" panose="02040503050406030204" pitchFamily="18" charset="0"/>
                              <a:ea typeface="Cambria Math" panose="02040503050406030204" pitchFamily="18" charset="0"/>
                            </a:rPr>
                            <a:t>t</a:t>
                          </a:r>
                          <a:r>
                            <a:rPr lang="en-US" sz="2800" dirty="0" smtClean="0">
                              <a:latin typeface="Cambria Math" panose="02040503050406030204" pitchFamily="18" charset="0"/>
                              <a:ea typeface="Cambria Math" panose="02040503050406030204" pitchFamily="18" charset="0"/>
                            </a:rPr>
                            <a:t> = </a:t>
                          </a:r>
                          <a:r>
                            <a:rPr lang="en-US" sz="2800" i="1" dirty="0" smtClean="0">
                              <a:latin typeface="Cambria Math" panose="02040503050406030204" pitchFamily="18" charset="0"/>
                              <a:ea typeface="Cambria Math" panose="02040503050406030204" pitchFamily="18" charset="0"/>
                            </a:rPr>
                            <a:t>T</a:t>
                          </a:r>
                          <a:endParaRPr lang="el-GR" sz="2800" i="1" dirty="0" smtClean="0">
                            <a:latin typeface="Cambria Math" panose="02040503050406030204" pitchFamily="18" charset="0"/>
                            <a:ea typeface="Cambria Math" panose="02040503050406030204" pitchFamily="18" charset="0"/>
                          </a:endParaRPr>
                        </a:p>
                      </a:txBody>
                      <a:tcPr/>
                    </a:tc>
                    <a:tc>
                      <a:txBody>
                        <a:bodyPr/>
                        <a:lstStyle/>
                        <a:p>
                          <a:pPr algn="ctr"/>
                          <a:r>
                            <a:rPr lang="el-GR" sz="2400" b="1" dirty="0" smtClean="0">
                              <a:latin typeface="Comic Sans MS" panose="030F0702030302020204" pitchFamily="66" charset="0"/>
                            </a:rPr>
                            <a:t>0</a:t>
                          </a:r>
                          <a:endParaRPr lang="el-GR" sz="2400" b="1" dirty="0">
                            <a:latin typeface="Comic Sans MS" panose="030F0702030302020204" pitchFamily="66"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400" b="1" dirty="0" smtClean="0">
                              <a:latin typeface="Comic Sans MS" panose="030F0702030302020204" pitchFamily="66" charset="0"/>
                            </a:rPr>
                            <a:t>+</a:t>
                          </a:r>
                          <a:r>
                            <a:rPr lang="el-GR" sz="2400" b="1" i="1" dirty="0" err="1" smtClean="0">
                              <a:latin typeface="Comic Sans MS" panose="030F0702030302020204" pitchFamily="66" charset="0"/>
                            </a:rPr>
                            <a:t>ω.Α</a:t>
                          </a:r>
                          <a:endParaRPr lang="el-GR" sz="2400" b="1" i="1" dirty="0" smtClean="0">
                            <a:latin typeface="Comic Sans MS" panose="030F0702030302020204" pitchFamily="66" charset="0"/>
                          </a:endParaRPr>
                        </a:p>
                      </a:txBody>
                      <a:tcPr/>
                    </a:tc>
                    <a:tc>
                      <a:txBody>
                        <a:bodyPr/>
                        <a:lstStyle/>
                        <a:p>
                          <a:pPr algn="ctr"/>
                          <a:r>
                            <a:rPr lang="el-GR" sz="2400" b="1" dirty="0" smtClean="0">
                              <a:latin typeface="Comic Sans MS" panose="030F0702030302020204" pitchFamily="66" charset="0"/>
                            </a:rPr>
                            <a:t>0</a:t>
                          </a:r>
                          <a:endParaRPr lang="el-GR" sz="2400" b="1" dirty="0">
                            <a:latin typeface="Comic Sans MS" panose="030F0702030302020204" pitchFamily="66" charset="0"/>
                          </a:endParaRPr>
                        </a:p>
                      </a:txBody>
                      <a:tcPr/>
                    </a:tc>
                    <a:extLst>
                      <a:ext uri="{0D108BD9-81ED-4DB2-BD59-A6C34878D82A}">
                        <a16:rowId xmlns:a16="http://schemas.microsoft.com/office/drawing/2014/main" val="10006"/>
                      </a:ext>
                    </a:extLst>
                  </a:tr>
                </a:tbl>
              </a:graphicData>
            </a:graphic>
          </p:graphicFrame>
        </mc:Choice>
        <mc:Fallback>
          <p:graphicFrame>
            <p:nvGraphicFramePr>
              <p:cNvPr id="4" name="Πίνακας 3"/>
              <p:cNvGraphicFramePr>
                <a:graphicFrameLocks noGrp="1"/>
              </p:cNvGraphicFramePr>
              <p:nvPr>
                <p:extLst>
                  <p:ext uri="{D42A27DB-BD31-4B8C-83A1-F6EECF244321}">
                    <p14:modId xmlns:p14="http://schemas.microsoft.com/office/powerpoint/2010/main" xmlns="" xmlns:a14="http://schemas.microsoft.com/office/drawing/2010/main" val="3985927386"/>
                  </p:ext>
                </p:extLst>
              </p:nvPr>
            </p:nvGraphicFramePr>
            <p:xfrm>
              <a:off x="1187624" y="980728"/>
              <a:ext cx="6576392" cy="4389366"/>
            </p:xfrm>
            <a:graphic>
              <a:graphicData uri="http://schemas.openxmlformats.org/drawingml/2006/table">
                <a:tbl>
                  <a:tblPr firstRow="1" bandRow="1">
                    <a:tableStyleId>{F5AB1C69-6EDB-4FF4-983F-18BD219EF322}</a:tableStyleId>
                  </a:tblPr>
                  <a:tblGrid>
                    <a:gridCol w="1644098"/>
                    <a:gridCol w="1644098"/>
                    <a:gridCol w="1644098"/>
                    <a:gridCol w="1644098"/>
                  </a:tblGrid>
                  <a:tr h="554691">
                    <a:tc gridSpan="4">
                      <a:txBody>
                        <a:bodyPr/>
                        <a:lstStyle/>
                        <a:p>
                          <a:pPr algn="ctr"/>
                          <a:r>
                            <a:rPr lang="el-GR" sz="2000" dirty="0" smtClean="0">
                              <a:solidFill>
                                <a:schemeClr val="tx1"/>
                              </a:solidFill>
                              <a:latin typeface="Comic Sans MS" panose="030F0702030302020204" pitchFamily="66" charset="0"/>
                            </a:rPr>
                            <a:t>Τιμές μεγεθών σε οριακές χρονικές στιγμές (</a:t>
                          </a:r>
                          <a:r>
                            <a:rPr lang="el-GR" sz="2000" i="1" dirty="0" err="1" smtClean="0">
                              <a:solidFill>
                                <a:schemeClr val="tx1"/>
                              </a:solidFill>
                              <a:latin typeface="Comic Sans MS" panose="030F0702030302020204" pitchFamily="66" charset="0"/>
                            </a:rPr>
                            <a:t>φ</a:t>
                          </a:r>
                          <a:r>
                            <a:rPr lang="el-GR" sz="2000" baseline="-25000" dirty="0" err="1" smtClean="0">
                              <a:solidFill>
                                <a:schemeClr val="tx1"/>
                              </a:solidFill>
                              <a:latin typeface="Comic Sans MS" panose="030F0702030302020204" pitchFamily="66" charset="0"/>
                            </a:rPr>
                            <a:t>ο</a:t>
                          </a:r>
                          <a:r>
                            <a:rPr lang="el-GR" sz="2000" dirty="0" err="1" smtClean="0">
                              <a:solidFill>
                                <a:schemeClr val="tx1"/>
                              </a:solidFill>
                              <a:latin typeface="Comic Sans MS" panose="030F0702030302020204" pitchFamily="66" charset="0"/>
                            </a:rPr>
                            <a:t>=0</a:t>
                          </a:r>
                          <a:r>
                            <a:rPr lang="el-GR" sz="2000" dirty="0" smtClean="0">
                              <a:solidFill>
                                <a:schemeClr val="tx1"/>
                              </a:solidFill>
                              <a:latin typeface="Comic Sans MS" panose="030F0702030302020204" pitchFamily="66" charset="0"/>
                            </a:rPr>
                            <a:t>)</a:t>
                          </a:r>
                          <a:endParaRPr lang="el-GR" sz="2000" dirty="0">
                            <a:solidFill>
                              <a:schemeClr val="tx1"/>
                            </a:solidFill>
                            <a:latin typeface="Comic Sans MS" panose="030F0702030302020204" pitchFamily="66" charset="0"/>
                          </a:endParaRPr>
                        </a:p>
                      </a:txBody>
                      <a:tcPr>
                        <a:lnB w="12700" cap="flat" cmpd="sng" algn="ctr">
                          <a:noFill/>
                          <a:prstDash val="solid"/>
                          <a:round/>
                          <a:headEnd type="none" w="med" len="med"/>
                          <a:tailEnd type="none" w="med" len="med"/>
                        </a:lnB>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r>
                  <a:tr h="640080">
                    <a:tc>
                      <a:txBody>
                        <a:bodyPr/>
                        <a:lstStyle/>
                        <a:p>
                          <a:r>
                            <a:rPr lang="el-GR" sz="1400" dirty="0" smtClean="0">
                              <a:latin typeface="Comic Sans MS" panose="030F0702030302020204" pitchFamily="66" charset="0"/>
                            </a:rPr>
                            <a:t>Μέγεθος</a:t>
                          </a:r>
                        </a:p>
                        <a:p>
                          <a:r>
                            <a:rPr lang="el-GR" sz="1400" dirty="0" smtClean="0">
                              <a:latin typeface="Comic Sans MS" panose="030F0702030302020204" pitchFamily="66" charset="0"/>
                            </a:rPr>
                            <a:t>Χρόνος</a:t>
                          </a:r>
                          <a:endParaRPr lang="el-GR" sz="1400" dirty="0">
                            <a:latin typeface="Comic Sans MS" panose="030F0702030302020204"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mpd="sng">
                          <a:noFill/>
                          <a:prstDash val="solid"/>
                        </a:lnBlToTr>
                      </a:tcPr>
                    </a:tc>
                    <a:tc>
                      <a:txBody>
                        <a:bodyPr/>
                        <a:lstStyle/>
                        <a:p>
                          <a:pPr algn="ctr"/>
                          <a:r>
                            <a:rPr lang="el-GR" sz="1600" dirty="0" smtClean="0">
                              <a:latin typeface="Comic Sans MS" panose="030F0702030302020204" pitchFamily="66" charset="0"/>
                            </a:rPr>
                            <a:t>Απομάκρυνση</a:t>
                          </a:r>
                          <a:r>
                            <a:rPr lang="en-US" sz="2000" b="1" i="1" baseline="0" dirty="0" smtClean="0">
                              <a:latin typeface="Comic Sans MS" panose="030F0702030302020204" pitchFamily="66" charset="0"/>
                            </a:rPr>
                            <a:t>x</a:t>
                          </a:r>
                          <a:endParaRPr lang="el-GR" sz="2000" b="1" i="1" dirty="0">
                            <a:latin typeface="Comic Sans MS" panose="030F0702030302020204" pitchFamily="66" charset="0"/>
                          </a:endParaRPr>
                        </a:p>
                      </a:txBody>
                      <a:tcPr>
                        <a:lnL w="12700" cap="flat" cmpd="sng" algn="ctr">
                          <a:noFill/>
                          <a:prstDash val="solid"/>
                          <a:round/>
                          <a:headEnd type="none" w="med" len="med"/>
                          <a:tailEnd type="none" w="med" len="med"/>
                        </a:lnL>
                      </a:tcPr>
                    </a:tc>
                    <a:tc>
                      <a:txBody>
                        <a:bodyPr/>
                        <a:lstStyle/>
                        <a:p>
                          <a:pPr algn="ctr"/>
                          <a:r>
                            <a:rPr lang="el-GR" sz="1600" dirty="0" smtClean="0">
                              <a:latin typeface="Comic Sans MS" panose="030F0702030302020204" pitchFamily="66" charset="0"/>
                            </a:rPr>
                            <a:t>Ταχύτητα</a:t>
                          </a:r>
                          <a:r>
                            <a:rPr lang="el-GR" sz="2000" b="1" i="1" baseline="0" dirty="0" smtClean="0">
                              <a:latin typeface="Comic Sans MS" panose="030F0702030302020204" pitchFamily="66" charset="0"/>
                            </a:rPr>
                            <a:t>υ</a:t>
                          </a:r>
                          <a:endParaRPr lang="el-GR" sz="2000" b="1" i="1" dirty="0">
                            <a:latin typeface="Comic Sans MS" panose="030F0702030302020204" pitchFamily="66" charset="0"/>
                          </a:endParaRPr>
                        </a:p>
                      </a:txBody>
                      <a:tcPr/>
                    </a:tc>
                    <a:tc>
                      <a:txBody>
                        <a:bodyPr/>
                        <a:lstStyle/>
                        <a:p>
                          <a:pPr algn="ctr"/>
                          <a:r>
                            <a:rPr lang="el-GR" sz="1600" dirty="0" smtClean="0">
                              <a:latin typeface="Comic Sans MS" panose="030F0702030302020204" pitchFamily="66" charset="0"/>
                            </a:rPr>
                            <a:t>Επιτάχυνση        </a:t>
                          </a:r>
                          <a:r>
                            <a:rPr lang="el-GR" sz="2000" b="1" i="1" dirty="0" smtClean="0">
                              <a:latin typeface="Comic Sans MS" panose="030F0702030302020204" pitchFamily="66" charset="0"/>
                            </a:rPr>
                            <a:t>α</a:t>
                          </a:r>
                          <a:endParaRPr lang="el-GR" sz="2000" b="1" i="1" dirty="0">
                            <a:latin typeface="Comic Sans MS" panose="030F0702030302020204" pitchFamily="66" charset="0"/>
                          </a:endParaRPr>
                        </a:p>
                      </a:txBody>
                      <a:tcPr/>
                    </a:tc>
                  </a:tr>
                  <a:tr h="554691">
                    <a:tc>
                      <a:txBody>
                        <a:bodyPr/>
                        <a:lstStyle/>
                        <a:p>
                          <a:pPr algn="ctr"/>
                          <a:r>
                            <a:rPr lang="en-US" sz="2800" i="1" dirty="0" smtClean="0">
                              <a:latin typeface="Cambria Math" panose="02040503050406030204" pitchFamily="18" charset="0"/>
                              <a:ea typeface="Cambria Math" panose="02040503050406030204" pitchFamily="18" charset="0"/>
                            </a:rPr>
                            <a:t>t</a:t>
                          </a:r>
                          <a:r>
                            <a:rPr lang="en-US" sz="2800" dirty="0" smtClean="0">
                              <a:latin typeface="Cambria Math" panose="02040503050406030204" pitchFamily="18" charset="0"/>
                              <a:ea typeface="Cambria Math" panose="02040503050406030204" pitchFamily="18" charset="0"/>
                            </a:rPr>
                            <a:t> = 0</a:t>
                          </a:r>
                          <a:endParaRPr lang="el-GR" sz="2800" dirty="0">
                            <a:latin typeface="Cambria Math" panose="02040503050406030204" pitchFamily="18" charset="0"/>
                            <a:ea typeface="Cambria Math" panose="02040503050406030204" pitchFamily="18" charset="0"/>
                          </a:endParaRPr>
                        </a:p>
                      </a:txBody>
                      <a:tcPr>
                        <a:lnT w="12700" cap="flat" cmpd="sng" algn="ctr">
                          <a:noFill/>
                          <a:prstDash val="solid"/>
                          <a:round/>
                          <a:headEnd type="none" w="med" len="med"/>
                          <a:tailEnd type="none" w="med" len="med"/>
                        </a:lnT>
                      </a:tcPr>
                    </a:tc>
                    <a:tc>
                      <a:txBody>
                        <a:bodyPr/>
                        <a:lstStyle/>
                        <a:p>
                          <a:pPr algn="ctr"/>
                          <a:r>
                            <a:rPr lang="el-GR" sz="2400" b="1" dirty="0" smtClean="0">
                              <a:latin typeface="Comic Sans MS" panose="030F0702030302020204" pitchFamily="66" charset="0"/>
                            </a:rPr>
                            <a:t>0</a:t>
                          </a:r>
                          <a:endParaRPr lang="el-GR" sz="2400" b="1" dirty="0">
                            <a:latin typeface="Comic Sans MS" panose="030F0702030302020204" pitchFamily="66" charset="0"/>
                          </a:endParaRPr>
                        </a:p>
                      </a:txBody>
                      <a:tcPr/>
                    </a:tc>
                    <a:tc>
                      <a:txBody>
                        <a:bodyPr/>
                        <a:lstStyle/>
                        <a:p>
                          <a:pPr algn="ctr"/>
                          <a:r>
                            <a:rPr lang="el-GR" sz="2400" b="1" dirty="0" smtClean="0">
                              <a:latin typeface="Comic Sans MS" panose="030F0702030302020204" pitchFamily="66" charset="0"/>
                            </a:rPr>
                            <a:t>+</a:t>
                          </a:r>
                          <a:r>
                            <a:rPr lang="el-GR" sz="2400" b="1" i="1" dirty="0" err="1" smtClean="0">
                              <a:latin typeface="Comic Sans MS" panose="030F0702030302020204" pitchFamily="66" charset="0"/>
                            </a:rPr>
                            <a:t>ω.Α</a:t>
                          </a:r>
                          <a:endParaRPr lang="el-GR" sz="2400" b="1" i="1" dirty="0">
                            <a:latin typeface="Comic Sans MS" panose="030F0702030302020204" pitchFamily="66" charset="0"/>
                          </a:endParaRPr>
                        </a:p>
                      </a:txBody>
                      <a:tcPr/>
                    </a:tc>
                    <a:tc>
                      <a:txBody>
                        <a:bodyPr/>
                        <a:lstStyle/>
                        <a:p>
                          <a:pPr algn="ctr"/>
                          <a:r>
                            <a:rPr lang="el-GR" sz="2400" b="1" dirty="0" smtClean="0">
                              <a:latin typeface="Comic Sans MS" panose="030F0702030302020204" pitchFamily="66" charset="0"/>
                            </a:rPr>
                            <a:t>0</a:t>
                          </a:r>
                          <a:endParaRPr lang="el-GR" sz="2400" b="1" dirty="0">
                            <a:latin typeface="Comic Sans MS" panose="030F0702030302020204" pitchFamily="66" charset="0"/>
                          </a:endParaRPr>
                        </a:p>
                      </a:txBody>
                      <a:tcPr/>
                    </a:tc>
                  </a:tr>
                  <a:tr h="695071">
                    <a:tc>
                      <a:txBody>
                        <a:bodyPr/>
                        <a:lstStyle/>
                        <a:p>
                          <a:endParaRPr lang="el-GR"/>
                        </a:p>
                      </a:txBody>
                      <a:tcPr>
                        <a:blipFill rotWithShape="1">
                          <a:blip r:embed="rId2"/>
                          <a:stretch>
                            <a:fillRect l="-370" t="-256140" r="-299630" b="-299123"/>
                          </a:stretch>
                        </a:blipFill>
                      </a:tcPr>
                    </a:tc>
                    <a:tc>
                      <a:txBody>
                        <a:bodyPr/>
                        <a:lstStyle/>
                        <a:p>
                          <a:pPr algn="ctr"/>
                          <a:r>
                            <a:rPr lang="el-GR" sz="2400" b="1" dirty="0" smtClean="0">
                              <a:latin typeface="Comic Sans MS" panose="030F0702030302020204" pitchFamily="66" charset="0"/>
                            </a:rPr>
                            <a:t>+</a:t>
                          </a:r>
                          <a:r>
                            <a:rPr lang="el-GR" sz="2400" b="1" i="1" dirty="0" smtClean="0">
                              <a:latin typeface="Comic Sans MS" panose="030F0702030302020204" pitchFamily="66" charset="0"/>
                            </a:rPr>
                            <a:t>Α</a:t>
                          </a:r>
                          <a:endParaRPr lang="el-GR" sz="2400" b="1" i="1" dirty="0">
                            <a:latin typeface="Comic Sans MS" panose="030F0702030302020204" pitchFamily="66" charset="0"/>
                          </a:endParaRPr>
                        </a:p>
                      </a:txBody>
                      <a:tcPr/>
                    </a:tc>
                    <a:tc>
                      <a:txBody>
                        <a:bodyPr/>
                        <a:lstStyle/>
                        <a:p>
                          <a:pPr algn="ctr"/>
                          <a:r>
                            <a:rPr lang="el-GR" sz="2400" b="1" dirty="0" smtClean="0">
                              <a:latin typeface="Comic Sans MS" panose="030F0702030302020204" pitchFamily="66" charset="0"/>
                            </a:rPr>
                            <a:t>0</a:t>
                          </a:r>
                          <a:endParaRPr lang="el-GR" sz="2400" b="1" dirty="0">
                            <a:latin typeface="Comic Sans MS" panose="030F0702030302020204" pitchFamily="66" charset="0"/>
                          </a:endParaRPr>
                        </a:p>
                      </a:txBody>
                      <a:tcPr/>
                    </a:tc>
                    <a:tc>
                      <a:txBody>
                        <a:bodyPr/>
                        <a:lstStyle/>
                        <a:p>
                          <a:pPr algn="ctr"/>
                          <a:r>
                            <a:rPr lang="el-GR" sz="2400" b="1" dirty="0" smtClean="0">
                              <a:latin typeface="Comic Sans MS" panose="030F0702030302020204" pitchFamily="66" charset="0"/>
                            </a:rPr>
                            <a:t>-</a:t>
                          </a:r>
                          <a:r>
                            <a:rPr lang="el-GR" sz="2400" b="1" i="1" dirty="0" smtClean="0">
                              <a:latin typeface="Comic Sans MS" panose="030F0702030302020204" pitchFamily="66" charset="0"/>
                            </a:rPr>
                            <a:t>ω</a:t>
                          </a:r>
                          <a:r>
                            <a:rPr lang="el-GR" sz="2400" b="1" i="0" baseline="30000" dirty="0" smtClean="0">
                              <a:latin typeface="Comic Sans MS" panose="030F0702030302020204" pitchFamily="66" charset="0"/>
                            </a:rPr>
                            <a:t>2</a:t>
                          </a:r>
                          <a:r>
                            <a:rPr lang="el-GR" sz="2400" b="1" i="1" dirty="0" smtClean="0">
                              <a:latin typeface="Comic Sans MS" panose="030F0702030302020204" pitchFamily="66" charset="0"/>
                            </a:rPr>
                            <a:t>.Α</a:t>
                          </a:r>
                          <a:endParaRPr lang="el-GR" sz="2400" b="1" i="1" dirty="0">
                            <a:latin typeface="Comic Sans MS" panose="030F0702030302020204" pitchFamily="66" charset="0"/>
                          </a:endParaRPr>
                        </a:p>
                      </a:txBody>
                      <a:tcPr/>
                    </a:tc>
                  </a:tr>
                  <a:tr h="695071">
                    <a:tc>
                      <a:txBody>
                        <a:bodyPr/>
                        <a:lstStyle/>
                        <a:p>
                          <a:endParaRPr lang="el-GR"/>
                        </a:p>
                      </a:txBody>
                      <a:tcPr>
                        <a:blipFill rotWithShape="1">
                          <a:blip r:embed="rId2"/>
                          <a:stretch>
                            <a:fillRect l="-370" t="-356140" r="-299630" b="-199123"/>
                          </a:stretch>
                        </a:blipFill>
                      </a:tcPr>
                    </a:tc>
                    <a:tc>
                      <a:txBody>
                        <a:bodyPr/>
                        <a:lstStyle/>
                        <a:p>
                          <a:pPr algn="ctr"/>
                          <a:r>
                            <a:rPr lang="el-GR" sz="2400" b="1" dirty="0" smtClean="0">
                              <a:latin typeface="Comic Sans MS" panose="030F0702030302020204" pitchFamily="66" charset="0"/>
                            </a:rPr>
                            <a:t>0</a:t>
                          </a:r>
                          <a:endParaRPr lang="el-GR" sz="2400" b="1" dirty="0">
                            <a:latin typeface="Comic Sans MS" panose="030F0702030302020204" pitchFamily="66" charset="0"/>
                          </a:endParaRPr>
                        </a:p>
                      </a:txBody>
                      <a:tcPr/>
                    </a:tc>
                    <a:tc>
                      <a:txBody>
                        <a:bodyPr/>
                        <a:lstStyle/>
                        <a:p>
                          <a:pPr algn="ctr"/>
                          <a:r>
                            <a:rPr lang="el-GR" sz="2400" b="1" dirty="0" smtClean="0">
                              <a:latin typeface="Comic Sans MS" panose="030F0702030302020204" pitchFamily="66" charset="0"/>
                            </a:rPr>
                            <a:t>-</a:t>
                          </a:r>
                          <a:r>
                            <a:rPr lang="el-GR" sz="2400" b="1" i="1" dirty="0" err="1" smtClean="0">
                              <a:latin typeface="Comic Sans MS" panose="030F0702030302020204" pitchFamily="66" charset="0"/>
                            </a:rPr>
                            <a:t>ω</a:t>
                          </a:r>
                          <a:r>
                            <a:rPr lang="el-GR" sz="2400" b="1" dirty="0" err="1" smtClean="0">
                              <a:latin typeface="Comic Sans MS" panose="030F0702030302020204" pitchFamily="66" charset="0"/>
                            </a:rPr>
                            <a:t>.</a:t>
                          </a:r>
                          <a:r>
                            <a:rPr lang="el-GR" sz="2400" b="1" i="1" dirty="0" err="1" smtClean="0">
                              <a:latin typeface="Comic Sans MS" panose="030F0702030302020204" pitchFamily="66" charset="0"/>
                            </a:rPr>
                            <a:t>Α</a:t>
                          </a:r>
                          <a:endParaRPr lang="el-GR" sz="2400" b="1" i="1" dirty="0">
                            <a:latin typeface="Comic Sans MS" panose="030F0702030302020204" pitchFamily="66" charset="0"/>
                          </a:endParaRPr>
                        </a:p>
                      </a:txBody>
                      <a:tcPr/>
                    </a:tc>
                    <a:tc>
                      <a:txBody>
                        <a:bodyPr/>
                        <a:lstStyle/>
                        <a:p>
                          <a:pPr algn="ctr"/>
                          <a:r>
                            <a:rPr lang="el-GR" sz="2400" b="1" dirty="0" smtClean="0">
                              <a:latin typeface="Comic Sans MS" panose="030F0702030302020204" pitchFamily="66" charset="0"/>
                            </a:rPr>
                            <a:t>0</a:t>
                          </a:r>
                          <a:endParaRPr lang="el-GR" sz="2400" b="1" dirty="0">
                            <a:latin typeface="Comic Sans MS" panose="030F0702030302020204" pitchFamily="66" charset="0"/>
                          </a:endParaRPr>
                        </a:p>
                      </a:txBody>
                      <a:tcPr/>
                    </a:tc>
                  </a:tr>
                  <a:tr h="695071">
                    <a:tc>
                      <a:txBody>
                        <a:bodyPr/>
                        <a:lstStyle/>
                        <a:p>
                          <a:endParaRPr lang="el-GR"/>
                        </a:p>
                      </a:txBody>
                      <a:tcPr>
                        <a:blipFill rotWithShape="1">
                          <a:blip r:embed="rId2"/>
                          <a:stretch>
                            <a:fillRect l="-370" t="-456140" r="-299630" b="-99123"/>
                          </a:stretch>
                        </a:blipFill>
                      </a:tcPr>
                    </a:tc>
                    <a:tc>
                      <a:txBody>
                        <a:bodyPr/>
                        <a:lstStyle/>
                        <a:p>
                          <a:pPr algn="ctr"/>
                          <a:r>
                            <a:rPr lang="el-GR" sz="2400" b="1" dirty="0" smtClean="0">
                              <a:latin typeface="Comic Sans MS" panose="030F0702030302020204" pitchFamily="66" charset="0"/>
                            </a:rPr>
                            <a:t>-</a:t>
                          </a:r>
                          <a:r>
                            <a:rPr lang="el-GR" sz="2400" b="1" i="1" dirty="0" smtClean="0">
                              <a:latin typeface="Comic Sans MS" panose="030F0702030302020204" pitchFamily="66" charset="0"/>
                            </a:rPr>
                            <a:t>Α</a:t>
                          </a:r>
                          <a:endParaRPr lang="el-GR" sz="2400" b="1" i="1" dirty="0">
                            <a:latin typeface="Comic Sans MS" panose="030F0702030302020204" pitchFamily="66" charset="0"/>
                          </a:endParaRPr>
                        </a:p>
                      </a:txBody>
                      <a:tcPr/>
                    </a:tc>
                    <a:tc>
                      <a:txBody>
                        <a:bodyPr/>
                        <a:lstStyle/>
                        <a:p>
                          <a:pPr algn="ctr"/>
                          <a:r>
                            <a:rPr lang="el-GR" sz="2400" b="1" dirty="0" smtClean="0">
                              <a:latin typeface="Comic Sans MS" panose="030F0702030302020204" pitchFamily="66" charset="0"/>
                            </a:rPr>
                            <a:t>0</a:t>
                          </a:r>
                          <a:endParaRPr lang="el-GR" sz="2400" b="1" dirty="0">
                            <a:latin typeface="Comic Sans MS" panose="030F0702030302020204" pitchFamily="66"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400" b="1" dirty="0" smtClean="0">
                              <a:latin typeface="Comic Sans MS" panose="030F0702030302020204" pitchFamily="66" charset="0"/>
                            </a:rPr>
                            <a:t>+</a:t>
                          </a:r>
                          <a:r>
                            <a:rPr lang="el-GR" sz="2400" b="1" i="1" dirty="0" smtClean="0">
                              <a:latin typeface="Comic Sans MS" panose="030F0702030302020204" pitchFamily="66" charset="0"/>
                            </a:rPr>
                            <a:t>ω</a:t>
                          </a:r>
                          <a:r>
                            <a:rPr lang="el-GR" sz="2400" b="1" i="0" baseline="30000" dirty="0" smtClean="0">
                              <a:latin typeface="Comic Sans MS" panose="030F0702030302020204" pitchFamily="66" charset="0"/>
                            </a:rPr>
                            <a:t>2</a:t>
                          </a:r>
                          <a:r>
                            <a:rPr lang="el-GR" sz="2400" b="1" i="1" dirty="0" smtClean="0">
                              <a:latin typeface="Comic Sans MS" panose="030F0702030302020204" pitchFamily="66" charset="0"/>
                            </a:rPr>
                            <a:t>.Α</a:t>
                          </a:r>
                        </a:p>
                      </a:txBody>
                      <a:tcPr/>
                    </a:tc>
                  </a:tr>
                  <a:tr h="5546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i="1" dirty="0" smtClean="0">
                              <a:latin typeface="Cambria Math" panose="02040503050406030204" pitchFamily="18" charset="0"/>
                              <a:ea typeface="Cambria Math" panose="02040503050406030204" pitchFamily="18" charset="0"/>
                            </a:rPr>
                            <a:t>t</a:t>
                          </a:r>
                          <a:r>
                            <a:rPr lang="en-US" sz="2800" dirty="0" smtClean="0">
                              <a:latin typeface="Cambria Math" panose="02040503050406030204" pitchFamily="18" charset="0"/>
                              <a:ea typeface="Cambria Math" panose="02040503050406030204" pitchFamily="18" charset="0"/>
                            </a:rPr>
                            <a:t> = </a:t>
                          </a:r>
                          <a:r>
                            <a:rPr lang="en-US" sz="2800" i="1" dirty="0" smtClean="0">
                              <a:latin typeface="Cambria Math" panose="02040503050406030204" pitchFamily="18" charset="0"/>
                              <a:ea typeface="Cambria Math" panose="02040503050406030204" pitchFamily="18" charset="0"/>
                            </a:rPr>
                            <a:t>T</a:t>
                          </a:r>
                          <a:endParaRPr lang="el-GR" sz="2800" i="1" dirty="0" smtClean="0">
                            <a:latin typeface="Cambria Math" panose="02040503050406030204" pitchFamily="18" charset="0"/>
                            <a:ea typeface="Cambria Math" panose="02040503050406030204" pitchFamily="18" charset="0"/>
                          </a:endParaRPr>
                        </a:p>
                      </a:txBody>
                      <a:tcPr/>
                    </a:tc>
                    <a:tc>
                      <a:txBody>
                        <a:bodyPr/>
                        <a:lstStyle/>
                        <a:p>
                          <a:pPr algn="ctr"/>
                          <a:r>
                            <a:rPr lang="el-GR" sz="2400" b="1" dirty="0" smtClean="0">
                              <a:latin typeface="Comic Sans MS" panose="030F0702030302020204" pitchFamily="66" charset="0"/>
                            </a:rPr>
                            <a:t>0</a:t>
                          </a:r>
                          <a:endParaRPr lang="el-GR" sz="2400" b="1" dirty="0">
                            <a:latin typeface="Comic Sans MS" panose="030F0702030302020204" pitchFamily="66"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400" b="1" dirty="0" smtClean="0">
                              <a:latin typeface="Comic Sans MS" panose="030F0702030302020204" pitchFamily="66" charset="0"/>
                            </a:rPr>
                            <a:t>+</a:t>
                          </a:r>
                          <a:r>
                            <a:rPr lang="el-GR" sz="2400" b="1" i="1" dirty="0" err="1" smtClean="0">
                              <a:latin typeface="Comic Sans MS" panose="030F0702030302020204" pitchFamily="66" charset="0"/>
                            </a:rPr>
                            <a:t>ω.Α</a:t>
                          </a:r>
                          <a:endParaRPr lang="el-GR" sz="2400" b="1" i="1" dirty="0" smtClean="0">
                            <a:latin typeface="Comic Sans MS" panose="030F0702030302020204" pitchFamily="66" charset="0"/>
                          </a:endParaRPr>
                        </a:p>
                      </a:txBody>
                      <a:tcPr/>
                    </a:tc>
                    <a:tc>
                      <a:txBody>
                        <a:bodyPr/>
                        <a:lstStyle/>
                        <a:p>
                          <a:pPr algn="ctr"/>
                          <a:r>
                            <a:rPr lang="el-GR" sz="2400" b="1" dirty="0" smtClean="0">
                              <a:latin typeface="Comic Sans MS" panose="030F0702030302020204" pitchFamily="66" charset="0"/>
                            </a:rPr>
                            <a:t>0</a:t>
                          </a:r>
                          <a:endParaRPr lang="el-GR" sz="2400" b="1" dirty="0">
                            <a:latin typeface="Comic Sans MS" panose="030F0702030302020204" pitchFamily="66" charset="0"/>
                          </a:endParaRPr>
                        </a:p>
                      </a:txBody>
                      <a:tcPr/>
                    </a:tc>
                  </a:tr>
                </a:tbl>
              </a:graphicData>
            </a:graphic>
          </p:graphicFrame>
        </mc:Fallback>
      </mc:AlternateContent>
    </p:spTree>
    <p:extLst>
      <p:ext uri="{BB962C8B-B14F-4D97-AF65-F5344CB8AC3E}">
        <p14:creationId xmlns:p14="http://schemas.microsoft.com/office/powerpoint/2010/main" xmlns="" val="6033310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17</a:t>
            </a:fld>
            <a:endParaRPr lang="el-GR" dirty="0">
              <a:solidFill>
                <a:schemeClr val="tx1"/>
              </a:solidFill>
            </a:endParaRPr>
          </a:p>
        </p:txBody>
      </p:sp>
      <p:sp>
        <p:nvSpPr>
          <p:cNvPr id="4" name="TextBox 3"/>
          <p:cNvSpPr txBox="1"/>
          <p:nvPr/>
        </p:nvSpPr>
        <p:spPr>
          <a:xfrm>
            <a:off x="2520752" y="225794"/>
            <a:ext cx="4032448" cy="523220"/>
          </a:xfrm>
          <a:prstGeom prst="rect">
            <a:avLst/>
          </a:prstGeom>
          <a:noFill/>
        </p:spPr>
        <p:txBody>
          <a:bodyPr wrap="square" rtlCol="0">
            <a:spAutoFit/>
          </a:bodyPr>
          <a:lstStyle/>
          <a:p>
            <a:pPr algn="ctr"/>
            <a:r>
              <a:rPr lang="el-GR" sz="2800" b="1" dirty="0" smtClean="0">
                <a:solidFill>
                  <a:srgbClr val="800000"/>
                </a:solidFill>
                <a:effectLst>
                  <a:outerShdw blurRad="38100" dist="38100" dir="2700000" algn="tl">
                    <a:srgbClr val="000000">
                      <a:alpha val="43137"/>
                    </a:srgbClr>
                  </a:outerShdw>
                </a:effectLst>
                <a:latin typeface="Comic Sans MS" panose="030F0702030302020204" pitchFamily="66" charset="0"/>
              </a:rPr>
              <a:t>Παρατηρήσεις</a:t>
            </a:r>
            <a:endParaRPr lang="el-GR" sz="2800" b="1" dirty="0">
              <a:solidFill>
                <a:srgbClr val="800000"/>
              </a:solidFill>
              <a:effectLst>
                <a:outerShdw blurRad="38100" dist="38100" dir="2700000" algn="tl">
                  <a:srgbClr val="000000">
                    <a:alpha val="43137"/>
                  </a:srgbClr>
                </a:outerShdw>
              </a:effectLst>
              <a:latin typeface="Comic Sans MS" panose="030F0702030302020204" pitchFamily="66" charset="0"/>
            </a:endParaRPr>
          </a:p>
        </p:txBody>
      </p:sp>
      <mc:AlternateContent xmlns:mc="http://schemas.openxmlformats.org/markup-compatibility/2006">
        <mc:Choice xmlns:a14="http://schemas.microsoft.com/office/drawing/2010/main" xmlns="" Requires="a14">
          <p:sp>
            <p:nvSpPr>
              <p:cNvPr id="5" name="Ορθογώνιο 4"/>
              <p:cNvSpPr/>
              <p:nvPr/>
            </p:nvSpPr>
            <p:spPr>
              <a:xfrm>
                <a:off x="1477199" y="798305"/>
                <a:ext cx="6336704" cy="2580258"/>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l-GR" sz="2000" b="1" dirty="0" smtClean="0">
                    <a:solidFill>
                      <a:srgbClr val="800000"/>
                    </a:solidFill>
                    <a:effectLst>
                      <a:outerShdw blurRad="38100" dist="38100" dir="2700000" algn="tl">
                        <a:srgbClr val="000000">
                          <a:alpha val="43137"/>
                        </a:srgbClr>
                      </a:outerShdw>
                    </a:effectLst>
                    <a:latin typeface="Comic Sans MS" panose="030F0702030302020204" pitchFamily="66" charset="0"/>
                  </a:rPr>
                  <a:t> Διαφορά </a:t>
                </a:r>
                <a:r>
                  <a:rPr lang="el-GR" sz="2000" b="1" dirty="0">
                    <a:solidFill>
                      <a:srgbClr val="800000"/>
                    </a:solidFill>
                    <a:effectLst>
                      <a:outerShdw blurRad="38100" dist="38100" dir="2700000" algn="tl">
                        <a:srgbClr val="000000">
                          <a:alpha val="43137"/>
                        </a:srgbClr>
                      </a:outerShdw>
                    </a:effectLst>
                    <a:latin typeface="Comic Sans MS" panose="030F0702030302020204" pitchFamily="66" charset="0"/>
                  </a:rPr>
                  <a:t>φάσης και χρονική διαφορά </a:t>
                </a:r>
                <a:r>
                  <a:rPr lang="el-GR" sz="2000" b="1" dirty="0">
                    <a:latin typeface="Comic Sans MS" panose="030F0702030302020204" pitchFamily="66" charset="0"/>
                  </a:rPr>
                  <a:t>μεταξύ των μεγεθών της ταλάντωσης</a:t>
                </a:r>
                <a:r>
                  <a:rPr lang="el-GR" sz="2000" b="1" dirty="0" smtClean="0">
                    <a:latin typeface="Comic Sans MS" panose="030F0702030302020204" pitchFamily="66" charset="0"/>
                  </a:rPr>
                  <a:t>.</a:t>
                </a:r>
                <a:endParaRPr lang="en-US" sz="2000" b="1" dirty="0" smtClean="0">
                  <a:latin typeface="Comic Sans MS" panose="030F0702030302020204" pitchFamily="66" charset="0"/>
                </a:endParaRPr>
              </a:p>
              <a:p>
                <a:pPr algn="just"/>
                <a:endParaRPr lang="el-GR" sz="2400" b="1" dirty="0" smtClean="0">
                  <a:latin typeface="Comic Sans MS" panose="030F0702030302020204" pitchFamily="66" charset="0"/>
                </a:endParaRPr>
              </a:p>
              <a:p>
                <a:pPr algn="just">
                  <a:lnSpc>
                    <a:spcPct val="150000"/>
                  </a:lnSpc>
                </a:pPr>
                <a:r>
                  <a:rPr lang="en-US" sz="2000" b="1" i="1" dirty="0">
                    <a:latin typeface="Comic Sans MS" panose="030F0702030302020204" pitchFamily="66" charset="0"/>
                  </a:rPr>
                  <a:t>x</a:t>
                </a:r>
                <a:r>
                  <a:rPr lang="en-US" sz="2000" b="1" dirty="0">
                    <a:latin typeface="Comic Sans MS" panose="030F0702030302020204" pitchFamily="66" charset="0"/>
                  </a:rPr>
                  <a:t/>
                </a:r>
                <a:r>
                  <a:rPr lang="el-GR" sz="2000" b="1" dirty="0">
                    <a:latin typeface="Comic Sans MS" panose="030F0702030302020204" pitchFamily="66" charset="0"/>
                  </a:rPr>
                  <a:t>= </a:t>
                </a:r>
                <a:r>
                  <a:rPr lang="el-GR" sz="2000" b="1" i="1" dirty="0" err="1" smtClean="0">
                    <a:latin typeface="Comic Sans MS" panose="030F0702030302020204" pitchFamily="66" charset="0"/>
                  </a:rPr>
                  <a:t>Α.</a:t>
                </a:r>
                <a:r>
                  <a:rPr lang="el-GR" sz="2000" b="1" dirty="0" err="1" smtClean="0">
                    <a:latin typeface="Comic Sans MS" panose="030F0702030302020204" pitchFamily="66" charset="0"/>
                  </a:rPr>
                  <a:t>ημ(</a:t>
                </a:r>
                <a:r>
                  <a:rPr lang="el-GR" sz="2000" b="1" i="1" dirty="0" err="1" smtClean="0">
                    <a:latin typeface="Comic Sans MS" panose="030F0702030302020204" pitchFamily="66" charset="0"/>
                  </a:rPr>
                  <a:t>ω</a:t>
                </a:r>
                <a:r>
                  <a:rPr lang="en-US" sz="2000" b="1" i="1" dirty="0" smtClean="0">
                    <a:latin typeface="Comic Sans MS" panose="030F0702030302020204" pitchFamily="66" charset="0"/>
                  </a:rPr>
                  <a:t>t</a:t>
                </a:r>
                <a:r>
                  <a:rPr lang="el-GR" sz="2000" b="1" i="1" dirty="0" smtClean="0">
                    <a:latin typeface="Comic Sans MS" panose="030F0702030302020204" pitchFamily="66" charset="0"/>
                  </a:rPr>
                  <a:t/>
                </a:r>
                <a:r>
                  <a:rPr lang="el-GR" sz="2000" b="1" dirty="0" smtClean="0">
                    <a:latin typeface="Comic Sans MS" panose="030F0702030302020204" pitchFamily="66" charset="0"/>
                  </a:rPr>
                  <a:t>+ </a:t>
                </a:r>
                <a:r>
                  <a:rPr lang="el-GR" sz="2000" b="1" i="1" dirty="0" smtClean="0">
                    <a:latin typeface="Comic Sans MS" panose="030F0702030302020204" pitchFamily="66" charset="0"/>
                  </a:rPr>
                  <a:t>φ</a:t>
                </a:r>
                <a:r>
                  <a:rPr lang="el-GR" sz="2000" b="1" baseline="-25000" dirty="0" smtClean="0">
                    <a:latin typeface="Comic Sans MS" panose="030F0702030302020204" pitchFamily="66" charset="0"/>
                  </a:rPr>
                  <a:t>0</a:t>
                </a:r>
                <a:r>
                  <a:rPr lang="el-GR" sz="2000" b="1" dirty="0">
                    <a:latin typeface="Comic Sans MS" panose="030F0702030302020204" pitchFamily="66" charset="0"/>
                  </a:rPr>
                  <a:t>)</a:t>
                </a:r>
              </a:p>
              <a:p>
                <a:pPr algn="just">
                  <a:lnSpc>
                    <a:spcPct val="150000"/>
                  </a:lnSpc>
                </a:pPr>
                <a:r>
                  <a:rPr lang="el-GR" sz="2000" b="1" i="1" dirty="0" smtClean="0">
                    <a:latin typeface="Comic Sans MS" panose="030F0702030302020204" pitchFamily="66" charset="0"/>
                  </a:rPr>
                  <a:t>υ</a:t>
                </a:r>
                <a:r>
                  <a:rPr lang="el-GR" sz="2000" b="1" dirty="0" smtClean="0">
                    <a:latin typeface="Comic Sans MS" panose="030F0702030302020204" pitchFamily="66" charset="0"/>
                  </a:rPr>
                  <a:t> = </a:t>
                </a:r>
                <a:r>
                  <a:rPr lang="el-GR" sz="2000" b="1" i="1" dirty="0" err="1" smtClean="0">
                    <a:latin typeface="Comic Sans MS" panose="030F0702030302020204" pitchFamily="66" charset="0"/>
                  </a:rPr>
                  <a:t>ω.Α</a:t>
                </a:r>
                <a:r>
                  <a:rPr lang="el-GR" sz="2000" b="1" dirty="0" err="1" smtClean="0">
                    <a:latin typeface="Comic Sans MS" panose="030F0702030302020204" pitchFamily="66" charset="0"/>
                  </a:rPr>
                  <a:t>.συν(</a:t>
                </a:r>
                <a:r>
                  <a:rPr lang="el-GR" sz="2000" b="1" i="1" dirty="0" err="1" smtClean="0">
                    <a:latin typeface="Comic Sans MS" panose="030F0702030302020204" pitchFamily="66" charset="0"/>
                  </a:rPr>
                  <a:t>ω</a:t>
                </a:r>
                <a:r>
                  <a:rPr lang="en-US" sz="2000" b="1" i="1" dirty="0" smtClean="0">
                    <a:latin typeface="Comic Sans MS" panose="030F0702030302020204" pitchFamily="66" charset="0"/>
                  </a:rPr>
                  <a:t>t </a:t>
                </a:r>
                <a:r>
                  <a:rPr lang="en-US" sz="2000" b="1" dirty="0" smtClean="0">
                    <a:latin typeface="Comic Sans MS" panose="030F0702030302020204" pitchFamily="66" charset="0"/>
                  </a:rPr>
                  <a:t>+ </a:t>
                </a:r>
                <a:r>
                  <a:rPr lang="el-GR" sz="2000" b="1" i="1" dirty="0" smtClean="0">
                    <a:latin typeface="Comic Sans MS" panose="030F0702030302020204" pitchFamily="66" charset="0"/>
                  </a:rPr>
                  <a:t>φ</a:t>
                </a:r>
                <a:r>
                  <a:rPr lang="el-GR" sz="2000" b="1" baseline="-25000" dirty="0" smtClean="0">
                    <a:latin typeface="Comic Sans MS" panose="030F0702030302020204" pitchFamily="66" charset="0"/>
                  </a:rPr>
                  <a:t>0</a:t>
                </a:r>
                <a:r>
                  <a:rPr lang="el-GR" sz="2000" b="1" dirty="0" smtClean="0">
                    <a:latin typeface="Comic Sans MS" panose="030F0702030302020204" pitchFamily="66" charset="0"/>
                  </a:rPr>
                  <a:t>) = </a:t>
                </a:r>
                <a:r>
                  <a:rPr lang="el-GR" sz="2000" b="1" i="1" dirty="0" err="1" smtClean="0">
                    <a:latin typeface="Comic Sans MS" panose="030F0702030302020204" pitchFamily="66" charset="0"/>
                  </a:rPr>
                  <a:t>ω.Α</a:t>
                </a:r>
                <a:r>
                  <a:rPr lang="el-GR" sz="2000" b="1" dirty="0" err="1" smtClean="0">
                    <a:latin typeface="Comic Sans MS" panose="030F0702030302020204" pitchFamily="66" charset="0"/>
                  </a:rPr>
                  <a:t>.ημ(</a:t>
                </a:r>
                <a:r>
                  <a:rPr lang="el-GR" sz="2000" b="1" i="1" dirty="0" err="1" smtClean="0">
                    <a:latin typeface="Comic Sans MS" panose="030F0702030302020204" pitchFamily="66" charset="0"/>
                  </a:rPr>
                  <a:t>ω</a:t>
                </a:r>
                <a:r>
                  <a:rPr lang="en-US" sz="2000" b="1" i="1" dirty="0">
                    <a:latin typeface="Comic Sans MS" panose="030F0702030302020204" pitchFamily="66" charset="0"/>
                  </a:rPr>
                  <a:t>t </a:t>
                </a:r>
                <a:r>
                  <a:rPr lang="en-US" sz="2000" b="1" dirty="0">
                    <a:latin typeface="Comic Sans MS" panose="030F0702030302020204" pitchFamily="66" charset="0"/>
                  </a:rPr>
                  <a:t>+ </a:t>
                </a:r>
                <a:r>
                  <a:rPr lang="el-GR" sz="2000" b="1" i="1" dirty="0" smtClean="0">
                    <a:latin typeface="Comic Sans MS" panose="030F0702030302020204" pitchFamily="66" charset="0"/>
                  </a:rPr>
                  <a:t>φ</a:t>
                </a:r>
                <a:r>
                  <a:rPr lang="el-GR" sz="2000" b="1" baseline="-25000" dirty="0" smtClean="0">
                    <a:latin typeface="Comic Sans MS" panose="030F0702030302020204" pitchFamily="66" charset="0"/>
                  </a:rPr>
                  <a:t>0 </a:t>
                </a:r>
                <a:r>
                  <a:rPr lang="el-GR" sz="2000" b="1" dirty="0" smtClean="0">
                    <a:latin typeface="Comic Sans MS" panose="030F0702030302020204" pitchFamily="66" charset="0"/>
                  </a:rPr>
                  <a:t>+ </a:t>
                </a:r>
                <a14:m>
                  <m:oMath xmlns:m="http://schemas.openxmlformats.org/officeDocument/2006/math">
                    <m:f>
                      <m:fPr>
                        <m:ctrlPr>
                          <a:rPr lang="el-GR" sz="2400" b="1" i="1" smtClean="0">
                            <a:latin typeface="Cambria Math" panose="02040503050406030204" pitchFamily="18" charset="0"/>
                          </a:rPr>
                        </m:ctrlPr>
                      </m:fPr>
                      <m:num>
                        <m:r>
                          <a:rPr lang="el-GR" sz="2400" b="1" i="0" smtClean="0">
                            <a:latin typeface="Cambria Math"/>
                          </a:rPr>
                          <m:t>𝛑</m:t>
                        </m:r>
                      </m:num>
                      <m:den>
                        <m:r>
                          <a:rPr lang="el-GR" sz="2400" b="1" i="0" smtClean="0">
                            <a:latin typeface="Cambria Math"/>
                          </a:rPr>
                          <m:t>𝟐</m:t>
                        </m:r>
                      </m:den>
                    </m:f>
                  </m:oMath>
                </a14:m>
                <a:r>
                  <a:rPr lang="el-GR" sz="2000" b="1" dirty="0" smtClean="0">
                    <a:latin typeface="Comic Sans MS" panose="030F0702030302020204" pitchFamily="66" charset="0"/>
                  </a:rPr>
                  <a:t>)</a:t>
                </a:r>
                <a:endParaRPr lang="el-GR" sz="2000" b="1" dirty="0">
                  <a:latin typeface="Comic Sans MS" panose="030F0702030302020204" pitchFamily="66" charset="0"/>
                </a:endParaRPr>
              </a:p>
            </p:txBody>
          </p:sp>
        </mc:Choice>
        <mc:Fallback>
          <p:sp>
            <p:nvSpPr>
              <p:cNvPr id="5" name="Ορθογώνιο 4"/>
              <p:cNvSpPr>
                <a:spLocks noRot="1" noChangeAspect="1" noMove="1" noResize="1" noEditPoints="1" noAdjustHandles="1" noChangeArrowheads="1" noChangeShapeType="1" noTextEdit="1"/>
              </p:cNvSpPr>
              <p:nvPr/>
            </p:nvSpPr>
            <p:spPr>
              <a:xfrm>
                <a:off x="1477199" y="798305"/>
                <a:ext cx="6336704" cy="2580258"/>
              </a:xfrm>
              <a:prstGeom prst="rect">
                <a:avLst/>
              </a:prstGeom>
              <a:blipFill>
                <a:blip r:embed="rId2"/>
                <a:stretch>
                  <a:fillRect l="-962" r="-962"/>
                </a:stretch>
              </a:blipFill>
            </p:spPr>
            <p:txBody>
              <a:bodyPr/>
              <a:lstStyle/>
              <a:p>
                <a:r>
                  <a:rPr lang="el-GR">
                    <a:noFill/>
                  </a:rPr>
                  <a:t> </a:t>
                </a:r>
              </a:p>
            </p:txBody>
          </p:sp>
        </mc:Fallback>
      </mc:AlternateContent>
      <mc:AlternateContent xmlns:mc="http://schemas.openxmlformats.org/markup-compatibility/2006">
        <mc:Choice xmlns:a14="http://schemas.microsoft.com/office/drawing/2010/main" xmlns="" Requires="a14">
          <p:sp>
            <p:nvSpPr>
              <p:cNvPr id="11" name="Ορθογώνιο 10"/>
              <p:cNvSpPr/>
              <p:nvPr/>
            </p:nvSpPr>
            <p:spPr>
              <a:xfrm>
                <a:off x="1391989" y="3359971"/>
                <a:ext cx="6192688" cy="889154"/>
              </a:xfrm>
              <a:prstGeom prst="rect">
                <a:avLst/>
              </a:prstGeom>
            </p:spPr>
            <p:txBody>
              <a:bodyPr wrap="square">
                <a:spAutoFit/>
              </a:bodyPr>
              <a:lstStyle/>
              <a:p>
                <a:r>
                  <a:rPr lang="el-GR" sz="2000" b="1" dirty="0" smtClean="0">
                    <a:solidFill>
                      <a:srgbClr val="0000FF"/>
                    </a:solidFill>
                    <a:effectLst>
                      <a:outerShdw blurRad="38100" dist="38100" dir="2700000" algn="tl">
                        <a:srgbClr val="000000">
                          <a:alpha val="43137"/>
                        </a:srgbClr>
                      </a:outerShdw>
                    </a:effectLst>
                    <a:latin typeface="Comic Sans MS" panose="030F0702030302020204" pitchFamily="66" charset="0"/>
                  </a:rPr>
                  <a:t>Η ταχύτητα προηγείται σε φάση της απομάκρυνσης κατά  </a:t>
                </a:r>
                <a:r>
                  <a:rPr lang="el-GR" sz="2000" b="1" dirty="0" err="1" smtClean="0">
                    <a:solidFill>
                      <a:srgbClr val="FF0000"/>
                    </a:solidFill>
                    <a:effectLst>
                      <a:outerShdw blurRad="38100" dist="38100" dir="2700000" algn="tl">
                        <a:srgbClr val="000000">
                          <a:alpha val="43137"/>
                        </a:srgbClr>
                      </a:outerShdw>
                    </a:effectLst>
                    <a:latin typeface="Comic Sans MS" panose="030F0702030302020204" pitchFamily="66" charset="0"/>
                  </a:rPr>
                  <a:t>Δ</a:t>
                </a:r>
                <a:r>
                  <a:rPr lang="el-GR" sz="2000" b="1" i="1" dirty="0" err="1" smtClean="0">
                    <a:solidFill>
                      <a:srgbClr val="FF0000"/>
                    </a:solidFill>
                    <a:effectLst>
                      <a:outerShdw blurRad="38100" dist="38100" dir="2700000" algn="tl">
                        <a:srgbClr val="000000">
                          <a:alpha val="43137"/>
                        </a:srgbClr>
                      </a:outerShdw>
                    </a:effectLst>
                    <a:latin typeface="Comic Sans MS" panose="030F0702030302020204" pitchFamily="66" charset="0"/>
                  </a:rPr>
                  <a:t>φ</a:t>
                </a:r>
                <a:r>
                  <a:rPr lang="el-GR" sz="2000" b="1" dirty="0" smtClean="0">
                    <a:solidFill>
                      <a:srgbClr val="FF0000"/>
                    </a:solidFill>
                    <a:effectLst>
                      <a:outerShdw blurRad="38100" dist="38100" dir="2700000" algn="tl">
                        <a:srgbClr val="000000">
                          <a:alpha val="43137"/>
                        </a:srgbClr>
                      </a:outerShdw>
                    </a:effectLst>
                    <a:latin typeface="Comic Sans MS" panose="030F0702030302020204" pitchFamily="66" charset="0"/>
                  </a:rPr>
                  <a:t/>
                </a:r>
                <a:r>
                  <a:rPr lang="el-GR" sz="2000" b="1" dirty="0" smtClean="0">
                    <a:solidFill>
                      <a:srgbClr val="0000FF"/>
                    </a:solidFill>
                    <a:effectLst>
                      <a:outerShdw blurRad="38100" dist="38100" dir="2700000" algn="tl">
                        <a:srgbClr val="000000">
                          <a:alpha val="43137"/>
                        </a:srgbClr>
                      </a:outerShdw>
                    </a:effectLst>
                    <a:latin typeface="Comic Sans MS" panose="030F0702030302020204" pitchFamily="66" charset="0"/>
                  </a:rPr>
                  <a:t>= </a:t>
                </a:r>
                <a:r>
                  <a:rPr lang="el-GR" sz="2000" b="1" i="1" dirty="0" err="1" smtClean="0">
                    <a:solidFill>
                      <a:srgbClr val="0000FF"/>
                    </a:solidFill>
                    <a:effectLst>
                      <a:outerShdw blurRad="38100" dist="38100" dir="2700000" algn="tl">
                        <a:srgbClr val="000000">
                          <a:alpha val="43137"/>
                        </a:srgbClr>
                      </a:outerShdw>
                    </a:effectLst>
                    <a:latin typeface="Comic Sans MS" panose="030F0702030302020204" pitchFamily="66" charset="0"/>
                  </a:rPr>
                  <a:t>φ</a:t>
                </a:r>
                <a:r>
                  <a:rPr lang="el-GR" sz="2000" b="1" i="1" baseline="-25000" dirty="0" err="1" smtClean="0">
                    <a:solidFill>
                      <a:srgbClr val="0000FF"/>
                    </a:solidFill>
                    <a:effectLst>
                      <a:outerShdw blurRad="38100" dist="38100" dir="2700000" algn="tl">
                        <a:srgbClr val="000000">
                          <a:alpha val="43137"/>
                        </a:srgbClr>
                      </a:outerShdw>
                    </a:effectLst>
                    <a:latin typeface="Comic Sans MS" panose="030F0702030302020204" pitchFamily="66" charset="0"/>
                  </a:rPr>
                  <a:t>υ</a:t>
                </a:r>
                <a:r>
                  <a:rPr lang="el-GR" sz="2000" b="1" dirty="0" smtClean="0">
                    <a:solidFill>
                      <a:srgbClr val="0000FF"/>
                    </a:solidFill>
                    <a:effectLst>
                      <a:outerShdw blurRad="38100" dist="38100" dir="2700000" algn="tl">
                        <a:srgbClr val="000000">
                          <a:alpha val="43137"/>
                        </a:srgbClr>
                      </a:outerShdw>
                    </a:effectLst>
                    <a:latin typeface="Comic Sans MS" panose="030F0702030302020204" pitchFamily="66" charset="0"/>
                  </a:rPr>
                  <a:t> – </a:t>
                </a:r>
                <a:r>
                  <a:rPr lang="el-GR" sz="2000" b="1" i="1" dirty="0" smtClean="0">
                    <a:solidFill>
                      <a:srgbClr val="0000FF"/>
                    </a:solidFill>
                    <a:effectLst>
                      <a:outerShdw blurRad="38100" dist="38100" dir="2700000" algn="tl">
                        <a:srgbClr val="000000">
                          <a:alpha val="43137"/>
                        </a:srgbClr>
                      </a:outerShdw>
                    </a:effectLst>
                    <a:latin typeface="Comic Sans MS" panose="030F0702030302020204" pitchFamily="66" charset="0"/>
                  </a:rPr>
                  <a:t>φ</a:t>
                </a:r>
                <a:r>
                  <a:rPr lang="en-US" sz="2000" b="1" i="1" baseline="-25000" dirty="0" smtClean="0">
                    <a:solidFill>
                      <a:srgbClr val="0000FF"/>
                    </a:solidFill>
                    <a:effectLst>
                      <a:outerShdw blurRad="38100" dist="38100" dir="2700000" algn="tl">
                        <a:srgbClr val="000000">
                          <a:alpha val="43137"/>
                        </a:srgbClr>
                      </a:outerShdw>
                    </a:effectLst>
                    <a:latin typeface="Comic Sans MS" panose="030F0702030302020204" pitchFamily="66" charset="0"/>
                  </a:rPr>
                  <a:t>x</a:t>
                </a:r>
                <a:r>
                  <a:rPr lang="en-US" sz="2000" b="1" dirty="0" smtClean="0">
                    <a:solidFill>
                      <a:srgbClr val="0000FF"/>
                    </a:solidFill>
                    <a:effectLst>
                      <a:outerShdw blurRad="38100" dist="38100" dir="2700000" algn="tl">
                        <a:srgbClr val="000000">
                          <a:alpha val="43137"/>
                        </a:srgbClr>
                      </a:outerShdw>
                    </a:effectLst>
                    <a:latin typeface="Comic Sans MS" panose="030F0702030302020204" pitchFamily="66" charset="0"/>
                  </a:rPr>
                  <a:t/>
                </a:r>
                <a:r>
                  <a:rPr lang="en-US"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 </a:t>
                </a:r>
                <a14:m>
                  <m:oMath xmlns:m="http://schemas.openxmlformats.org/officeDocument/2006/math">
                    <m:f>
                      <m:fPr>
                        <m:ctrlPr>
                          <a:rPr lang="el-GR" sz="2400" b="1" i="1">
                            <a:solidFill>
                              <a:srgbClr val="FF0000"/>
                            </a:solidFill>
                            <a:effectLst>
                              <a:outerShdw blurRad="38100" dist="38100" dir="2700000" algn="tl">
                                <a:srgbClr val="000000">
                                  <a:alpha val="43137"/>
                                </a:srgbClr>
                              </a:outerShdw>
                            </a:effectLst>
                            <a:latin typeface="Cambria Math" panose="02040503050406030204" pitchFamily="18" charset="0"/>
                          </a:rPr>
                        </m:ctrlPr>
                      </m:fPr>
                      <m:num>
                        <m:r>
                          <a:rPr lang="el-GR" sz="2400" b="1" i="0">
                            <a:solidFill>
                              <a:srgbClr val="FF0000"/>
                            </a:solidFill>
                            <a:effectLst>
                              <a:outerShdw blurRad="38100" dist="38100" dir="2700000" algn="tl">
                                <a:srgbClr val="000000">
                                  <a:alpha val="43137"/>
                                </a:srgbClr>
                              </a:outerShdw>
                            </a:effectLst>
                            <a:latin typeface="Cambria Math"/>
                          </a:rPr>
                          <m:t>𝛑</m:t>
                        </m:r>
                      </m:num>
                      <m:den>
                        <m:r>
                          <a:rPr lang="el-GR" sz="2400" b="1" i="0">
                            <a:solidFill>
                              <a:srgbClr val="FF0000"/>
                            </a:solidFill>
                            <a:effectLst>
                              <a:outerShdw blurRad="38100" dist="38100" dir="2700000" algn="tl">
                                <a:srgbClr val="000000">
                                  <a:alpha val="43137"/>
                                </a:srgbClr>
                              </a:outerShdw>
                            </a:effectLst>
                            <a:latin typeface="Cambria Math"/>
                          </a:rPr>
                          <m:t>𝟐</m:t>
                        </m:r>
                      </m:den>
                    </m:f>
                  </m:oMath>
                </a14:m>
                <a:r>
                  <a:rPr lang="el-GR" sz="2000" b="1" dirty="0" smtClean="0">
                    <a:solidFill>
                      <a:srgbClr val="FF0000"/>
                    </a:solidFill>
                    <a:effectLst>
                      <a:outerShdw blurRad="38100" dist="38100" dir="2700000" algn="tl">
                        <a:srgbClr val="000000">
                          <a:alpha val="43137"/>
                        </a:srgbClr>
                      </a:outerShdw>
                    </a:effectLst>
                    <a:latin typeface="Comic Sans MS" panose="030F0702030302020204" pitchFamily="66" charset="0"/>
                  </a:rPr>
                  <a:t> .</a:t>
                </a:r>
                <a:endPar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mc:Choice>
        <mc:Fallback>
          <p:sp>
            <p:nvSpPr>
              <p:cNvPr id="11" name="Ορθογώνιο 10"/>
              <p:cNvSpPr>
                <a:spLocks noRot="1" noChangeAspect="1" noMove="1" noResize="1" noEditPoints="1" noAdjustHandles="1" noChangeArrowheads="1" noChangeShapeType="1" noTextEdit="1"/>
              </p:cNvSpPr>
              <p:nvPr/>
            </p:nvSpPr>
            <p:spPr>
              <a:xfrm>
                <a:off x="1391989" y="3359971"/>
                <a:ext cx="6192688" cy="889154"/>
              </a:xfrm>
              <a:prstGeom prst="rect">
                <a:avLst/>
              </a:prstGeom>
              <a:blipFill>
                <a:blip r:embed="rId3"/>
                <a:stretch>
                  <a:fillRect l="-1083" t="-4110" r="-3051" b="-10274"/>
                </a:stretch>
              </a:blipFill>
            </p:spPr>
            <p:txBody>
              <a:bodyPr/>
              <a:lstStyle/>
              <a:p>
                <a:r>
                  <a:rPr lang="el-GR">
                    <a:noFill/>
                  </a:rPr>
                  <a:t> </a:t>
                </a:r>
              </a:p>
            </p:txBody>
          </p:sp>
        </mc:Fallback>
      </mc:AlternateContent>
      <p:sp>
        <p:nvSpPr>
          <p:cNvPr id="12" name="Ορθογώνιο 11"/>
          <p:cNvSpPr/>
          <p:nvPr/>
        </p:nvSpPr>
        <p:spPr>
          <a:xfrm>
            <a:off x="1454270" y="4360078"/>
            <a:ext cx="6165730" cy="400110"/>
          </a:xfrm>
          <a:prstGeom prst="rect">
            <a:avLst/>
          </a:prstGeom>
        </p:spPr>
        <p:txBody>
          <a:bodyPr wrap="square">
            <a:spAutoFit/>
          </a:bodyPr>
          <a:lstStyle/>
          <a:p>
            <a:pPr algn="just"/>
            <a:r>
              <a:rPr lang="el-GR" sz="2000" b="1" i="1" dirty="0" smtClean="0">
                <a:latin typeface="Comic Sans MS" panose="030F0702030302020204" pitchFamily="66" charset="0"/>
              </a:rPr>
              <a:t>α</a:t>
            </a:r>
            <a:r>
              <a:rPr lang="el-GR" sz="2000" b="1" dirty="0" smtClean="0">
                <a:latin typeface="Comic Sans MS" panose="030F0702030302020204" pitchFamily="66" charset="0"/>
              </a:rPr>
              <a:t> </a:t>
            </a:r>
            <a:r>
              <a:rPr lang="el-GR" sz="2000" b="1" dirty="0">
                <a:latin typeface="Comic Sans MS" panose="030F0702030302020204" pitchFamily="66" charset="0"/>
              </a:rPr>
              <a:t>= </a:t>
            </a:r>
            <a:r>
              <a:rPr lang="el-GR" sz="2000" b="1" dirty="0" smtClean="0">
                <a:latin typeface="Comic Sans MS" panose="030F0702030302020204" pitchFamily="66" charset="0"/>
              </a:rPr>
              <a:t>-</a:t>
            </a:r>
            <a:r>
              <a:rPr lang="el-GR" sz="2000" b="1" i="1" dirty="0" smtClean="0">
                <a:latin typeface="Comic Sans MS" panose="030F0702030302020204" pitchFamily="66" charset="0"/>
              </a:rPr>
              <a:t>ω</a:t>
            </a:r>
            <a:r>
              <a:rPr lang="el-GR" sz="2000" b="1" baseline="30000" dirty="0" smtClean="0">
                <a:latin typeface="Comic Sans MS" panose="030F0702030302020204" pitchFamily="66" charset="0"/>
              </a:rPr>
              <a:t>2</a:t>
            </a:r>
            <a:r>
              <a:rPr lang="el-GR" sz="2000" b="1" dirty="0" smtClean="0">
                <a:latin typeface="Comic Sans MS" panose="030F0702030302020204" pitchFamily="66" charset="0"/>
              </a:rPr>
              <a:t>.</a:t>
            </a:r>
            <a:r>
              <a:rPr lang="el-GR" sz="2000" b="1" i="1" dirty="0" smtClean="0">
                <a:latin typeface="Comic Sans MS" panose="030F0702030302020204" pitchFamily="66" charset="0"/>
              </a:rPr>
              <a:t>Α</a:t>
            </a:r>
            <a:r>
              <a:rPr lang="el-GR" sz="2000" b="1" dirty="0" smtClean="0">
                <a:latin typeface="Comic Sans MS" panose="030F0702030302020204" pitchFamily="66" charset="0"/>
              </a:rPr>
              <a:t>.ημ(</a:t>
            </a:r>
            <a:r>
              <a:rPr lang="el-GR" sz="2000" b="1" i="1" dirty="0" smtClean="0">
                <a:latin typeface="Comic Sans MS" panose="030F0702030302020204" pitchFamily="66" charset="0"/>
              </a:rPr>
              <a:t>ω</a:t>
            </a:r>
            <a:r>
              <a:rPr lang="en-US" sz="2000" b="1" i="1" dirty="0">
                <a:latin typeface="Comic Sans MS" panose="030F0702030302020204" pitchFamily="66" charset="0"/>
              </a:rPr>
              <a:t>t </a:t>
            </a:r>
            <a:r>
              <a:rPr lang="en-US" sz="2000" b="1" dirty="0">
                <a:latin typeface="Comic Sans MS" panose="030F0702030302020204" pitchFamily="66" charset="0"/>
              </a:rPr>
              <a:t>+ </a:t>
            </a:r>
            <a:r>
              <a:rPr lang="el-GR" sz="2000" b="1" i="1" dirty="0">
                <a:latin typeface="Comic Sans MS" panose="030F0702030302020204" pitchFamily="66" charset="0"/>
              </a:rPr>
              <a:t>φ</a:t>
            </a:r>
            <a:r>
              <a:rPr lang="el-GR" sz="2000" b="1" baseline="-25000" dirty="0">
                <a:latin typeface="Comic Sans MS" panose="030F0702030302020204" pitchFamily="66" charset="0"/>
              </a:rPr>
              <a:t>0</a:t>
            </a:r>
            <a:r>
              <a:rPr lang="el-GR" sz="2000" b="1" dirty="0">
                <a:latin typeface="Comic Sans MS" panose="030F0702030302020204" pitchFamily="66" charset="0"/>
              </a:rPr>
              <a:t>) = </a:t>
            </a:r>
            <a:r>
              <a:rPr lang="el-GR" sz="2000" b="1" i="1" dirty="0" smtClean="0">
                <a:latin typeface="Comic Sans MS" panose="030F0702030302020204" pitchFamily="66" charset="0"/>
              </a:rPr>
              <a:t>ω</a:t>
            </a:r>
            <a:r>
              <a:rPr lang="el-GR" sz="2000" b="1" baseline="30000" dirty="0" smtClean="0">
                <a:latin typeface="Comic Sans MS" panose="030F0702030302020204" pitchFamily="66" charset="0"/>
              </a:rPr>
              <a:t>2</a:t>
            </a:r>
            <a:r>
              <a:rPr lang="el-GR" sz="2000" b="1" i="1" dirty="0" smtClean="0">
                <a:latin typeface="Comic Sans MS" panose="030F0702030302020204" pitchFamily="66" charset="0"/>
              </a:rPr>
              <a:t>.Α</a:t>
            </a:r>
            <a:r>
              <a:rPr lang="el-GR" sz="2000" b="1" dirty="0" smtClean="0">
                <a:latin typeface="Comic Sans MS" panose="030F0702030302020204" pitchFamily="66" charset="0"/>
              </a:rPr>
              <a:t>.ημ(</a:t>
            </a:r>
            <a:r>
              <a:rPr lang="el-GR" sz="2000" b="1" i="1" dirty="0" smtClean="0">
                <a:latin typeface="Comic Sans MS" panose="030F0702030302020204" pitchFamily="66" charset="0"/>
              </a:rPr>
              <a:t>ω</a:t>
            </a:r>
            <a:r>
              <a:rPr lang="en-US" sz="2000" b="1" i="1" dirty="0">
                <a:latin typeface="Comic Sans MS" panose="030F0702030302020204" pitchFamily="66" charset="0"/>
              </a:rPr>
              <a:t>t </a:t>
            </a:r>
            <a:r>
              <a:rPr lang="en-US" sz="2000" b="1" dirty="0">
                <a:latin typeface="Comic Sans MS" panose="030F0702030302020204" pitchFamily="66" charset="0"/>
              </a:rPr>
              <a:t>+ </a:t>
            </a:r>
            <a:r>
              <a:rPr lang="el-GR" sz="2000" b="1" i="1" dirty="0">
                <a:latin typeface="Comic Sans MS" panose="030F0702030302020204" pitchFamily="66" charset="0"/>
              </a:rPr>
              <a:t>φ</a:t>
            </a:r>
            <a:r>
              <a:rPr lang="el-GR" sz="2000" b="1" baseline="-25000" dirty="0">
                <a:latin typeface="Comic Sans MS" panose="030F0702030302020204" pitchFamily="66" charset="0"/>
              </a:rPr>
              <a:t>0 </a:t>
            </a:r>
            <a:r>
              <a:rPr lang="el-GR" sz="2000" b="1" dirty="0" smtClean="0">
                <a:latin typeface="Comic Sans MS" panose="030F0702030302020204" pitchFamily="66" charset="0"/>
              </a:rPr>
              <a:t>+ π)</a:t>
            </a:r>
            <a:endParaRPr lang="el-GR" sz="2000" b="1" dirty="0">
              <a:latin typeface="Comic Sans MS" panose="030F0702030302020204" pitchFamily="66" charset="0"/>
            </a:endParaRPr>
          </a:p>
        </p:txBody>
      </p:sp>
      <p:sp>
        <p:nvSpPr>
          <p:cNvPr id="13" name="Ορθογώνιο 12"/>
          <p:cNvSpPr/>
          <p:nvPr/>
        </p:nvSpPr>
        <p:spPr>
          <a:xfrm>
            <a:off x="1397551" y="4944963"/>
            <a:ext cx="6533290" cy="1015663"/>
          </a:xfrm>
          <a:prstGeom prst="rect">
            <a:avLst/>
          </a:prstGeom>
        </p:spPr>
        <p:txBody>
          <a:bodyPr wrap="square">
            <a:spAutoFit/>
          </a:bodyPr>
          <a:lstStyle/>
          <a:p>
            <a:pPr>
              <a:lnSpc>
                <a:spcPct val="150000"/>
              </a:lnSpc>
            </a:pPr>
            <a:r>
              <a:rPr lang="el-GR" sz="2000" b="1" dirty="0">
                <a:solidFill>
                  <a:srgbClr val="006600"/>
                </a:solidFill>
                <a:effectLst>
                  <a:outerShdw blurRad="38100" dist="38100" dir="2700000" algn="tl">
                    <a:srgbClr val="000000">
                      <a:alpha val="43137"/>
                    </a:srgbClr>
                  </a:outerShdw>
                </a:effectLst>
                <a:latin typeface="Comic Sans MS" panose="030F0702030302020204" pitchFamily="66" charset="0"/>
              </a:rPr>
              <a:t>Η </a:t>
            </a:r>
            <a:r>
              <a:rPr lang="el-GR" sz="2000" b="1" dirty="0" smtClean="0">
                <a:solidFill>
                  <a:srgbClr val="006600"/>
                </a:solidFill>
                <a:effectLst>
                  <a:outerShdw blurRad="38100" dist="38100" dir="2700000" algn="tl">
                    <a:srgbClr val="000000">
                      <a:alpha val="43137"/>
                    </a:srgbClr>
                  </a:outerShdw>
                </a:effectLst>
                <a:latin typeface="Comic Sans MS" panose="030F0702030302020204" pitchFamily="66" charset="0"/>
              </a:rPr>
              <a:t>επιτάχυνση </a:t>
            </a:r>
            <a:r>
              <a:rPr lang="el-GR" sz="2000" b="1" dirty="0">
                <a:solidFill>
                  <a:srgbClr val="006600"/>
                </a:solidFill>
                <a:effectLst>
                  <a:outerShdw blurRad="38100" dist="38100" dir="2700000" algn="tl">
                    <a:srgbClr val="000000">
                      <a:alpha val="43137"/>
                    </a:srgbClr>
                  </a:outerShdw>
                </a:effectLst>
                <a:latin typeface="Comic Sans MS" panose="030F0702030302020204" pitchFamily="66" charset="0"/>
              </a:rPr>
              <a:t>προηγείται σε φάση της απομάκρυνσης κατά </a:t>
            </a:r>
            <a:r>
              <a:rPr lang="el-GR" sz="2000" b="1" dirty="0" smtClean="0">
                <a:solidFill>
                  <a:srgbClr val="006600"/>
                </a:solidFill>
                <a:effectLst>
                  <a:outerShdw blurRad="38100" dist="38100" dir="2700000" algn="tl">
                    <a:srgbClr val="000000">
                      <a:alpha val="43137"/>
                    </a:srgbClr>
                  </a:outerShdw>
                </a:effectLst>
                <a:latin typeface="Comic Sans MS" panose="030F0702030302020204" pitchFamily="66" charset="0"/>
              </a:rPr>
              <a:t> </a:t>
            </a:r>
            <a:r>
              <a:rPr lang="el-GR" sz="2000" b="1" dirty="0" err="1" smtClean="0">
                <a:solidFill>
                  <a:srgbClr val="FF0000"/>
                </a:solidFill>
                <a:effectLst>
                  <a:outerShdw blurRad="38100" dist="38100" dir="2700000" algn="tl">
                    <a:srgbClr val="000000">
                      <a:alpha val="43137"/>
                    </a:srgbClr>
                  </a:outerShdw>
                </a:effectLst>
                <a:latin typeface="Comic Sans MS" panose="030F0702030302020204" pitchFamily="66" charset="0"/>
              </a:rPr>
              <a:t>Δ</a:t>
            </a:r>
            <a:r>
              <a:rPr lang="el-GR" sz="2000" b="1" i="1" dirty="0" err="1" smtClean="0">
                <a:solidFill>
                  <a:srgbClr val="FF0000"/>
                </a:solidFill>
                <a:effectLst>
                  <a:outerShdw blurRad="38100" dist="38100" dir="2700000" algn="tl">
                    <a:srgbClr val="000000">
                      <a:alpha val="43137"/>
                    </a:srgbClr>
                  </a:outerShdw>
                </a:effectLst>
                <a:latin typeface="Comic Sans MS" panose="030F0702030302020204" pitchFamily="66" charset="0"/>
              </a:rPr>
              <a:t>φ</a:t>
            </a:r>
            <a:r>
              <a:rPr lang="el-GR" sz="2000" b="1" dirty="0" smtClean="0">
                <a:solidFill>
                  <a:srgbClr val="FF0000"/>
                </a:solidFill>
                <a:effectLst>
                  <a:outerShdw blurRad="38100" dist="38100" dir="2700000" algn="tl">
                    <a:srgbClr val="000000">
                      <a:alpha val="43137"/>
                    </a:srgbClr>
                  </a:outerShdw>
                </a:effectLst>
                <a:latin typeface="Comic Sans MS" panose="030F0702030302020204" pitchFamily="66" charset="0"/>
              </a:rPr>
              <a:t> </a:t>
            </a:r>
            <a:r>
              <a:rPr lang="el-GR" sz="2000" b="1" dirty="0" smtClean="0">
                <a:solidFill>
                  <a:srgbClr val="006600"/>
                </a:solidFill>
                <a:effectLst>
                  <a:outerShdw blurRad="38100" dist="38100" dir="2700000" algn="tl">
                    <a:srgbClr val="000000">
                      <a:alpha val="43137"/>
                    </a:srgbClr>
                  </a:outerShdw>
                </a:effectLst>
                <a:latin typeface="Comic Sans MS" panose="030F0702030302020204" pitchFamily="66" charset="0"/>
              </a:rPr>
              <a:t>= </a:t>
            </a:r>
            <a:r>
              <a:rPr lang="el-GR" sz="2000" b="1" i="1" dirty="0" smtClean="0">
                <a:solidFill>
                  <a:srgbClr val="006600"/>
                </a:solidFill>
                <a:effectLst>
                  <a:outerShdw blurRad="38100" dist="38100" dir="2700000" algn="tl">
                    <a:srgbClr val="000000">
                      <a:alpha val="43137"/>
                    </a:srgbClr>
                  </a:outerShdw>
                </a:effectLst>
                <a:latin typeface="Comic Sans MS" panose="030F0702030302020204" pitchFamily="66" charset="0"/>
              </a:rPr>
              <a:t>φ</a:t>
            </a:r>
            <a:r>
              <a:rPr lang="el-GR" sz="2000" b="1" i="1" baseline="-25000" dirty="0" smtClean="0">
                <a:solidFill>
                  <a:srgbClr val="006600"/>
                </a:solidFill>
                <a:effectLst>
                  <a:outerShdw blurRad="38100" dist="38100" dir="2700000" algn="tl">
                    <a:srgbClr val="000000">
                      <a:alpha val="43137"/>
                    </a:srgbClr>
                  </a:outerShdw>
                </a:effectLst>
                <a:latin typeface="Comic Sans MS" panose="030F0702030302020204" pitchFamily="66" charset="0"/>
              </a:rPr>
              <a:t>α</a:t>
            </a:r>
            <a:r>
              <a:rPr lang="el-GR" sz="2000" b="1" dirty="0" smtClean="0">
                <a:solidFill>
                  <a:srgbClr val="006600"/>
                </a:solidFill>
                <a:effectLst>
                  <a:outerShdw blurRad="38100" dist="38100" dir="2700000" algn="tl">
                    <a:srgbClr val="000000">
                      <a:alpha val="43137"/>
                    </a:srgbClr>
                  </a:outerShdw>
                </a:effectLst>
                <a:latin typeface="Comic Sans MS" panose="030F0702030302020204" pitchFamily="66" charset="0"/>
              </a:rPr>
              <a:t> – </a:t>
            </a:r>
            <a:r>
              <a:rPr lang="el-GR" sz="2000" b="1" i="1" dirty="0" smtClean="0">
                <a:solidFill>
                  <a:srgbClr val="006600"/>
                </a:solidFill>
                <a:effectLst>
                  <a:outerShdw blurRad="38100" dist="38100" dir="2700000" algn="tl">
                    <a:srgbClr val="000000">
                      <a:alpha val="43137"/>
                    </a:srgbClr>
                  </a:outerShdw>
                </a:effectLst>
                <a:latin typeface="Comic Sans MS" panose="030F0702030302020204" pitchFamily="66" charset="0"/>
              </a:rPr>
              <a:t>φ</a:t>
            </a:r>
            <a:r>
              <a:rPr lang="en-US" sz="2000" b="1" i="1" baseline="-25000" dirty="0" smtClean="0">
                <a:solidFill>
                  <a:srgbClr val="006600"/>
                </a:solidFill>
                <a:effectLst>
                  <a:outerShdw blurRad="38100" dist="38100" dir="2700000" algn="tl">
                    <a:srgbClr val="000000">
                      <a:alpha val="43137"/>
                    </a:srgbClr>
                  </a:outerShdw>
                </a:effectLst>
                <a:latin typeface="Comic Sans MS" panose="030F0702030302020204" pitchFamily="66" charset="0"/>
              </a:rPr>
              <a:t>x</a:t>
            </a:r>
            <a:r>
              <a:rPr lang="en-US" sz="2000" b="1" dirty="0" smtClean="0">
                <a:solidFill>
                  <a:srgbClr val="006600"/>
                </a:solidFill>
                <a:effectLst>
                  <a:outerShdw blurRad="38100" dist="38100" dir="2700000" algn="tl">
                    <a:srgbClr val="000000">
                      <a:alpha val="43137"/>
                    </a:srgbClr>
                  </a:outerShdw>
                </a:effectLst>
                <a:latin typeface="Comic Sans MS" panose="030F0702030302020204" pitchFamily="66" charset="0"/>
              </a:rPr>
              <a:t> </a:t>
            </a:r>
            <a:r>
              <a:rPr lang="en-US" sz="2000" b="1" dirty="0" smtClean="0">
                <a:solidFill>
                  <a:srgbClr val="FF0000"/>
                </a:solidFill>
                <a:effectLst>
                  <a:outerShdw blurRad="38100" dist="38100" dir="2700000" algn="tl">
                    <a:srgbClr val="000000">
                      <a:alpha val="43137"/>
                    </a:srgbClr>
                  </a:outerShdw>
                </a:effectLst>
                <a:latin typeface="Comic Sans MS" panose="030F0702030302020204" pitchFamily="66" charset="0"/>
              </a:rPr>
              <a:t>=</a:t>
            </a:r>
            <a:r>
              <a:rPr lang="el-GR" sz="2000" b="1" dirty="0" smtClean="0">
                <a:solidFill>
                  <a:srgbClr val="FF0000"/>
                </a:solidFill>
                <a:effectLst>
                  <a:outerShdw blurRad="38100" dist="38100" dir="2700000" algn="tl">
                    <a:srgbClr val="000000">
                      <a:alpha val="43137"/>
                    </a:srgbClr>
                  </a:outerShdw>
                </a:effectLst>
                <a:latin typeface="Comic Sans MS" panose="030F0702030302020204" pitchFamily="66" charset="0"/>
              </a:rPr>
              <a:t> π.</a:t>
            </a:r>
            <a:endPar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xmlns="" val="1824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dissolve">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500"/>
                                        <p:tgtEl>
                                          <p:spTgt spid="5">
                                            <p:txEl>
                                              <p:pRg st="2" end="2"/>
                                            </p:txEl>
                                          </p:spTgt>
                                        </p:tgtEl>
                                      </p:cBhvr>
                                    </p:animEffect>
                                  </p:childTnLst>
                                </p:cTn>
                              </p:par>
                            </p:childTnLst>
                          </p:cTn>
                        </p:par>
                        <p:par>
                          <p:cTn id="19" fill="hold">
                            <p:stCondLst>
                              <p:cond delay="500"/>
                            </p:stCondLst>
                            <p:childTnLst>
                              <p:par>
                                <p:cTn id="20" presetID="10" presetClass="entr" presetSubtype="0" fill="hold" nodeType="afterEffect">
                                  <p:stCondLst>
                                    <p:cond delay="25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2000" fill="hold"/>
                                        <p:tgtEl>
                                          <p:spTgt spid="11"/>
                                        </p:tgtEl>
                                        <p:attrNameLst>
                                          <p:attrName>ppt_x</p:attrName>
                                        </p:attrNameLst>
                                      </p:cBhvr>
                                      <p:tavLst>
                                        <p:tav tm="0">
                                          <p:val>
                                            <p:strVal val="0-#ppt_w/2"/>
                                          </p:val>
                                        </p:tav>
                                        <p:tav tm="100000">
                                          <p:val>
                                            <p:strVal val="#ppt_x"/>
                                          </p:val>
                                        </p:tav>
                                      </p:tavLst>
                                    </p:anim>
                                    <p:anim calcmode="lin" valueType="num">
                                      <p:cBhvr additive="base">
                                        <p:cTn id="28" dur="2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2000" fill="hold"/>
                                        <p:tgtEl>
                                          <p:spTgt spid="13"/>
                                        </p:tgtEl>
                                        <p:attrNameLst>
                                          <p:attrName>ppt_x</p:attrName>
                                        </p:attrNameLst>
                                      </p:cBhvr>
                                      <p:tavLst>
                                        <p:tav tm="0">
                                          <p:val>
                                            <p:strVal val="0-#ppt_w/2"/>
                                          </p:val>
                                        </p:tav>
                                        <p:tav tm="100000">
                                          <p:val>
                                            <p:strVal val="#ppt_x"/>
                                          </p:val>
                                        </p:tav>
                                      </p:tavLst>
                                    </p:anim>
                                    <p:anim calcmode="lin" valueType="num">
                                      <p:cBhvr additive="base">
                                        <p:cTn id="39" dur="2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18</a:t>
            </a:fld>
            <a:endParaRPr lang="el-GR" dirty="0">
              <a:solidFill>
                <a:schemeClr val="tx1"/>
              </a:solidFill>
            </a:endParaRPr>
          </a:p>
        </p:txBody>
      </p:sp>
      <p:sp>
        <p:nvSpPr>
          <p:cNvPr id="4" name="TextBox 3"/>
          <p:cNvSpPr txBox="1"/>
          <p:nvPr/>
        </p:nvSpPr>
        <p:spPr>
          <a:xfrm>
            <a:off x="827584" y="404664"/>
            <a:ext cx="7200800" cy="461665"/>
          </a:xfrm>
          <a:prstGeom prst="rect">
            <a:avLst/>
          </a:prstGeom>
          <a:noFill/>
        </p:spPr>
        <p:txBody>
          <a:bodyPr wrap="square" rtlCol="0">
            <a:spAutoFit/>
          </a:bodyPr>
          <a:lstStyle/>
          <a:p>
            <a:pPr marL="457200" indent="-457200" algn="ctr">
              <a:buFont typeface="Wingdings" panose="05000000000000000000" pitchFamily="2" charset="2"/>
              <a:buChar char="Ø"/>
            </a:pPr>
            <a:r>
              <a:rPr lang="el-GR" sz="2400" b="1" dirty="0" smtClean="0">
                <a:solidFill>
                  <a:srgbClr val="800000"/>
                </a:solidFill>
                <a:effectLst>
                  <a:outerShdw blurRad="38100" dist="38100" dir="2700000" algn="tl">
                    <a:srgbClr val="000000">
                      <a:alpha val="43137"/>
                    </a:srgbClr>
                  </a:outerShdw>
                </a:effectLst>
                <a:latin typeface="Comic Sans MS" panose="030F0702030302020204" pitchFamily="66" charset="0"/>
              </a:rPr>
              <a:t> Σχετικά με την αρχική φάση της ταλάντωσης</a:t>
            </a:r>
            <a:endParaRPr lang="el-GR" sz="2400" b="1" dirty="0">
              <a:solidFill>
                <a:srgbClr val="800000"/>
              </a:solidFill>
              <a:effectLst>
                <a:outerShdw blurRad="38100" dist="38100" dir="2700000" algn="tl">
                  <a:srgbClr val="000000">
                    <a:alpha val="43137"/>
                  </a:srgbClr>
                </a:outerShdw>
              </a:effectLst>
              <a:latin typeface="Comic Sans MS" panose="030F0702030302020204" pitchFamily="66" charset="0"/>
            </a:endParaRPr>
          </a:p>
        </p:txBody>
      </p:sp>
      <p:sp>
        <p:nvSpPr>
          <p:cNvPr id="6" name="TextBox 5"/>
          <p:cNvSpPr txBox="1"/>
          <p:nvPr/>
        </p:nvSpPr>
        <p:spPr>
          <a:xfrm>
            <a:off x="660394" y="1015205"/>
            <a:ext cx="8039236" cy="1477328"/>
          </a:xfrm>
          <a:prstGeom prst="rect">
            <a:avLst/>
          </a:prstGeom>
          <a:noFill/>
        </p:spPr>
        <p:txBody>
          <a:bodyPr wrap="square" rtlCol="0">
            <a:spAutoFit/>
          </a:bodyPr>
          <a:lstStyle/>
          <a:p>
            <a:pPr>
              <a:lnSpc>
                <a:spcPct val="150000"/>
              </a:lnSpc>
            </a:pPr>
            <a:r>
              <a:rPr lang="el-GR" sz="2000" b="1" dirty="0" smtClean="0">
                <a:latin typeface="Comic Sans MS" panose="030F0702030302020204" pitchFamily="66" charset="0"/>
              </a:rPr>
              <a:t>Η αρχική φάση </a:t>
            </a:r>
            <a:r>
              <a:rPr lang="el-GR" sz="2000" b="1" i="1" dirty="0">
                <a:latin typeface="Comic Sans MS" panose="030F0702030302020204" pitchFamily="66" charset="0"/>
              </a:rPr>
              <a:t>φ</a:t>
            </a:r>
            <a:r>
              <a:rPr lang="el-GR" sz="2000" b="1" baseline="-25000" dirty="0">
                <a:latin typeface="Comic Sans MS" panose="030F0702030302020204" pitchFamily="66" charset="0"/>
              </a:rPr>
              <a:t>0 </a:t>
            </a:r>
            <a:r>
              <a:rPr lang="el-GR" sz="2000" b="1" dirty="0" smtClean="0">
                <a:latin typeface="Comic Sans MS" panose="030F0702030302020204" pitchFamily="66" charset="0"/>
              </a:rPr>
              <a:t>της ταλάντωσης είναι 0, όταν τη στιγμή </a:t>
            </a:r>
            <a:r>
              <a:rPr lang="en-US" sz="2000" b="1" i="1" dirty="0" smtClean="0">
                <a:latin typeface="Comic Sans MS" panose="030F0702030302020204" pitchFamily="66" charset="0"/>
              </a:rPr>
              <a:t>t</a:t>
            </a:r>
            <a:r>
              <a:rPr lang="el-GR" sz="2000" b="1" baseline="-25000" dirty="0" smtClean="0">
                <a:latin typeface="Comic Sans MS" panose="030F0702030302020204" pitchFamily="66" charset="0"/>
              </a:rPr>
              <a:t>0</a:t>
            </a:r>
            <a:r>
              <a:rPr lang="el-GR" sz="2000" b="1" dirty="0" smtClean="0">
                <a:latin typeface="Comic Sans MS" panose="030F0702030302020204" pitchFamily="66" charset="0"/>
              </a:rPr>
              <a:t> = 0 </a:t>
            </a:r>
          </a:p>
          <a:p>
            <a:pPr marL="342900" indent="-342900">
              <a:lnSpc>
                <a:spcPct val="150000"/>
              </a:lnSpc>
              <a:buFont typeface="Arial" panose="020B0604020202020204" pitchFamily="34" charset="0"/>
              <a:buChar char="•"/>
            </a:pPr>
            <a:r>
              <a:rPr lang="el-GR" sz="2000" b="1" dirty="0" smtClean="0">
                <a:latin typeface="Comic Sans MS" panose="030F0702030302020204" pitchFamily="66" charset="0"/>
              </a:rPr>
              <a:t>το σώμα διέρχεται από τη ΘΙ και</a:t>
            </a:r>
          </a:p>
          <a:p>
            <a:pPr marL="342900" indent="-342900">
              <a:lnSpc>
                <a:spcPct val="150000"/>
              </a:lnSpc>
              <a:buFont typeface="Arial" panose="020B0604020202020204" pitchFamily="34" charset="0"/>
              <a:buChar char="•"/>
            </a:pPr>
            <a:r>
              <a:rPr lang="el-GR" sz="2000" b="1" dirty="0" smtClean="0">
                <a:latin typeface="Comic Sans MS" panose="030F0702030302020204" pitchFamily="66" charset="0"/>
              </a:rPr>
              <a:t>κινείται κατά τη θετική φορά.  </a:t>
            </a:r>
            <a:endParaRPr lang="el-GR" sz="2000" b="1" dirty="0">
              <a:latin typeface="Comic Sans MS" panose="030F0702030302020204" pitchFamily="66" charset="0"/>
            </a:endParaRPr>
          </a:p>
        </p:txBody>
      </p:sp>
      <p:sp>
        <p:nvSpPr>
          <p:cNvPr id="8" name="Ορθογώνιο 7"/>
          <p:cNvSpPr/>
          <p:nvPr/>
        </p:nvSpPr>
        <p:spPr>
          <a:xfrm>
            <a:off x="827584" y="2703831"/>
            <a:ext cx="7704856" cy="400110"/>
          </a:xfrm>
          <a:prstGeom prst="rect">
            <a:avLst/>
          </a:prstGeom>
        </p:spPr>
        <p:txBody>
          <a:bodyPr wrap="square">
            <a:spAutoFit/>
          </a:bodyPr>
          <a:lstStyle/>
          <a:p>
            <a:r>
              <a:rPr lang="el-GR" sz="2000" b="1" dirty="0">
                <a:latin typeface="Comic Sans MS" panose="030F0702030302020204" pitchFamily="66" charset="0"/>
              </a:rPr>
              <a:t>Η αρχική φάση </a:t>
            </a:r>
            <a:r>
              <a:rPr lang="el-GR" sz="2000" b="1" i="1" dirty="0">
                <a:latin typeface="Comic Sans MS" panose="030F0702030302020204" pitchFamily="66" charset="0"/>
              </a:rPr>
              <a:t>φ</a:t>
            </a:r>
            <a:r>
              <a:rPr lang="el-GR" sz="2000" b="1" baseline="-25000" dirty="0">
                <a:latin typeface="Comic Sans MS" panose="030F0702030302020204" pitchFamily="66" charset="0"/>
              </a:rPr>
              <a:t>0 </a:t>
            </a:r>
            <a:r>
              <a:rPr lang="el-GR" sz="2000" b="1" dirty="0" smtClean="0">
                <a:latin typeface="Comic Sans MS" panose="030F0702030302020204" pitchFamily="66" charset="0"/>
              </a:rPr>
              <a:t>της </a:t>
            </a:r>
            <a:r>
              <a:rPr lang="el-GR" sz="2000" b="1" dirty="0">
                <a:latin typeface="Comic Sans MS" panose="030F0702030302020204" pitchFamily="66" charset="0"/>
              </a:rPr>
              <a:t>ταλάντωσης </a:t>
            </a:r>
            <a:r>
              <a:rPr lang="el-GR" sz="2000" b="1" dirty="0" smtClean="0">
                <a:latin typeface="Comic Sans MS" panose="030F0702030302020204" pitchFamily="66" charset="0"/>
              </a:rPr>
              <a:t>παίρνει τιμές  0 ≤ </a:t>
            </a:r>
            <a:r>
              <a:rPr lang="el-GR" sz="2000" b="1" i="1" dirty="0">
                <a:latin typeface="Comic Sans MS" panose="030F0702030302020204" pitchFamily="66" charset="0"/>
              </a:rPr>
              <a:t>φ</a:t>
            </a:r>
            <a:r>
              <a:rPr lang="el-GR" sz="2000" b="1" baseline="-25000" dirty="0">
                <a:latin typeface="Comic Sans MS" panose="030F0702030302020204" pitchFamily="66" charset="0"/>
              </a:rPr>
              <a:t>0 </a:t>
            </a:r>
            <a:r>
              <a:rPr lang="el-GR" sz="2000" b="1" dirty="0" smtClean="0">
                <a:latin typeface="Comic Sans MS" panose="030F0702030302020204" pitchFamily="66" charset="0"/>
              </a:rPr>
              <a:t>&lt; 2π.</a:t>
            </a:r>
            <a:endParaRPr lang="el-GR" sz="2000" dirty="0"/>
          </a:p>
        </p:txBody>
      </p:sp>
      <p:grpSp>
        <p:nvGrpSpPr>
          <p:cNvPr id="11" name="Ομάδα 10"/>
          <p:cNvGrpSpPr/>
          <p:nvPr/>
        </p:nvGrpSpPr>
        <p:grpSpPr>
          <a:xfrm>
            <a:off x="935596" y="3284984"/>
            <a:ext cx="6984776" cy="2162580"/>
            <a:chOff x="539552" y="3140968"/>
            <a:chExt cx="7920880" cy="2162580"/>
          </a:xfrm>
        </p:grpSpPr>
        <mc:AlternateContent xmlns:mc="http://schemas.openxmlformats.org/markup-compatibility/2006">
          <mc:Choice xmlns:a14="http://schemas.microsoft.com/office/drawing/2010/main" xmlns="" Requires="a14">
            <p:sp>
              <p:nvSpPr>
                <p:cNvPr id="9" name="TextBox 8"/>
                <p:cNvSpPr txBox="1"/>
                <p:nvPr/>
              </p:nvSpPr>
              <p:spPr>
                <a:xfrm>
                  <a:off x="539552" y="3140968"/>
                  <a:ext cx="7920880" cy="2162580"/>
                </a:xfrm>
                <a:prstGeom prst="rect">
                  <a:avLst/>
                </a:prstGeom>
                <a:noFill/>
              </p:spPr>
              <p:txBody>
                <a:bodyPr wrap="square" rtlCol="0">
                  <a:spAutoFit/>
                </a:bodyPr>
                <a:lstStyle/>
                <a:p>
                  <a:pPr algn="just">
                    <a:lnSpc>
                      <a:spcPct val="150000"/>
                    </a:lnSpc>
                  </a:pPr>
                  <a:r>
                    <a:rPr lang="el-GR" sz="2000" b="1" dirty="0" smtClean="0">
                      <a:latin typeface="Comic Sans MS" panose="030F0702030302020204" pitchFamily="66" charset="0"/>
                    </a:rPr>
                    <a:t>Για να υπολογίσουμε την αρχική φάση </a:t>
                  </a:r>
                  <a:r>
                    <a:rPr lang="el-GR" sz="2000" b="1" i="1" dirty="0">
                      <a:latin typeface="Comic Sans MS" panose="030F0702030302020204" pitchFamily="66" charset="0"/>
                    </a:rPr>
                    <a:t>φ</a:t>
                  </a:r>
                  <a:r>
                    <a:rPr lang="el-GR" sz="2000" b="1" baseline="-25000" dirty="0">
                      <a:latin typeface="Comic Sans MS" panose="030F0702030302020204" pitchFamily="66" charset="0"/>
                    </a:rPr>
                    <a:t>0 </a:t>
                  </a:r>
                  <a:r>
                    <a:rPr lang="el-GR" sz="2000" b="1" dirty="0" smtClean="0">
                      <a:latin typeface="Comic Sans MS" panose="030F0702030302020204" pitchFamily="66" charset="0"/>
                    </a:rPr>
                    <a:t>της ταλάντωσης εργαζόμαστε όπως παρακάτω</a:t>
                  </a:r>
                  <a:r>
                    <a:rPr lang="en-US" sz="2000" b="1" dirty="0" smtClean="0">
                      <a:latin typeface="Comic Sans MS" panose="030F0702030302020204" pitchFamily="66" charset="0"/>
                    </a:rPr>
                    <a:t>:</a:t>
                  </a:r>
                </a:p>
                <a:p>
                  <a:pPr marL="342900" indent="-342900" algn="just">
                    <a:lnSpc>
                      <a:spcPct val="150000"/>
                    </a:lnSpc>
                    <a:buFont typeface="Arial" panose="020B0604020202020204" pitchFamily="34" charset="0"/>
                    <a:buChar char="•"/>
                  </a:pPr>
                  <a:r>
                    <a:rPr lang="el-GR" sz="2000" b="1" dirty="0" smtClean="0">
                      <a:latin typeface="Comic Sans MS" panose="030F0702030302020204" pitchFamily="66" charset="0"/>
                    </a:rPr>
                    <a:t>για </a:t>
                  </a:r>
                  <a:r>
                    <a:rPr lang="en-US" sz="2000" b="1" i="1" dirty="0" smtClean="0">
                      <a:latin typeface="Comic Sans MS" panose="030F0702030302020204" pitchFamily="66" charset="0"/>
                    </a:rPr>
                    <a:t>t</a:t>
                  </a:r>
                  <a:r>
                    <a:rPr lang="en-US" sz="2000" b="1" dirty="0" smtClean="0">
                      <a:latin typeface="Comic Sans MS" panose="030F0702030302020204" pitchFamily="66" charset="0"/>
                    </a:rPr>
                    <a:t> = 0</a:t>
                  </a:r>
                  <a:r>
                    <a:rPr lang="el-GR" sz="2000" b="1" dirty="0" smtClean="0">
                      <a:latin typeface="Comic Sans MS" panose="030F0702030302020204" pitchFamily="66" charset="0"/>
                    </a:rPr>
                    <a:t>,  </a:t>
                  </a:r>
                  <a:r>
                    <a:rPr lang="en-US" sz="2000" b="1" i="1" dirty="0" smtClean="0">
                      <a:latin typeface="Comic Sans MS" panose="030F0702030302020204" pitchFamily="66" charset="0"/>
                    </a:rPr>
                    <a:t>x</a:t>
                  </a:r>
                  <a:r>
                    <a:rPr lang="en-US" sz="2000" b="1" dirty="0" smtClean="0">
                      <a:latin typeface="Comic Sans MS" panose="030F0702030302020204" pitchFamily="66" charset="0"/>
                    </a:rPr>
                    <a:t> = </a:t>
                  </a:r>
                  <a:r>
                    <a:rPr lang="el-GR" sz="2000" b="1" i="1" dirty="0" err="1" smtClean="0">
                      <a:latin typeface="Comic Sans MS" panose="030F0702030302020204" pitchFamily="66" charset="0"/>
                    </a:rPr>
                    <a:t>Α</a:t>
                  </a:r>
                  <a:r>
                    <a:rPr lang="el-GR" sz="2000" b="1" dirty="0" err="1" smtClean="0">
                      <a:latin typeface="Comic Sans MS" panose="030F0702030302020204" pitchFamily="66" charset="0"/>
                    </a:rPr>
                    <a:t>ημ</a:t>
                  </a:r>
                  <a:r>
                    <a:rPr lang="el-GR" sz="2000" b="1" i="1" dirty="0" err="1" smtClean="0">
                      <a:latin typeface="Comic Sans MS" panose="030F0702030302020204" pitchFamily="66" charset="0"/>
                    </a:rPr>
                    <a:t>φ</a:t>
                  </a:r>
                  <a:r>
                    <a:rPr lang="en-US" sz="1600" b="1" baseline="-25000" dirty="0" smtClean="0">
                      <a:latin typeface="Comic Sans MS" panose="030F0702030302020204" pitchFamily="66" charset="0"/>
                    </a:rPr>
                    <a:t>0</a:t>
                  </a:r>
                  <a:r>
                    <a:rPr lang="el-GR" sz="2000" b="1" dirty="0" smtClean="0">
                      <a:latin typeface="Comic Sans MS" panose="030F0702030302020204" pitchFamily="66" charset="0"/>
                    </a:rPr>
                    <a:t/>
                  </a:r>
                  <a:r>
                    <a:rPr lang="en-US" sz="2000" b="1" dirty="0" smtClean="0">
                      <a:latin typeface="Comic Sans MS" panose="030F0702030302020204" pitchFamily="66" charset="0"/>
                    </a:rPr>
                    <a:t/>
                  </a:r>
                  <a:r>
                    <a:rPr lang="el-GR" sz="2000" b="1" dirty="0" smtClean="0">
                      <a:latin typeface="Comic Sans MS" panose="030F0702030302020204" pitchFamily="66" charset="0"/>
                    </a:rPr>
                    <a:t/>
                  </a:r>
                  <a:r>
                    <a:rPr lang="el-GR" sz="2000" b="1" dirty="0" err="1" smtClean="0">
                      <a:latin typeface="Comic Sans MS" panose="030F0702030302020204" pitchFamily="66" charset="0"/>
                    </a:rPr>
                    <a:t>ημ</a:t>
                  </a:r>
                  <a:r>
                    <a:rPr lang="el-GR" sz="2000" b="1" i="1" dirty="0" err="1" smtClean="0">
                      <a:latin typeface="Comic Sans MS" panose="030F0702030302020204" pitchFamily="66" charset="0"/>
                    </a:rPr>
                    <a:t>φ</a:t>
                  </a:r>
                  <a:r>
                    <a:rPr lang="en-US" sz="1600" b="1" baseline="-25000" dirty="0" smtClean="0">
                      <a:latin typeface="Comic Sans MS" panose="030F0702030302020204" pitchFamily="66" charset="0"/>
                    </a:rPr>
                    <a:t>0</a:t>
                  </a:r>
                  <a:r>
                    <a:rPr lang="el-GR" sz="2000" b="1" dirty="0" smtClean="0">
                      <a:latin typeface="Comic Sans MS" panose="030F0702030302020204" pitchFamily="66" charset="0"/>
                    </a:rPr>
                    <a:t> = </a:t>
                  </a:r>
                  <a14:m>
                    <m:oMath xmlns:m="http://schemas.openxmlformats.org/officeDocument/2006/math">
                      <m:f>
                        <m:fPr>
                          <m:ctrlPr>
                            <a:rPr lang="el-GR" sz="2400" b="1" i="1" smtClean="0">
                              <a:latin typeface="Cambria Math" panose="02040503050406030204" pitchFamily="18" charset="0"/>
                            </a:rPr>
                          </m:ctrlPr>
                        </m:fPr>
                        <m:num>
                          <m:r>
                            <a:rPr lang="en-US" sz="2400" b="1" i="1" smtClean="0">
                              <a:latin typeface="Cambria Math"/>
                            </a:rPr>
                            <m:t>𝒙</m:t>
                          </m:r>
                        </m:num>
                        <m:den>
                          <m:r>
                            <a:rPr lang="el-GR" sz="2400" b="1" i="1" smtClean="0">
                              <a:latin typeface="Cambria Math"/>
                            </a:rPr>
                            <m:t>𝜜</m:t>
                          </m:r>
                        </m:den>
                      </m:f>
                    </m:oMath>
                  </a14:m>
                  <a:r>
                    <a:rPr lang="el-GR" sz="2400" b="1" i="1" dirty="0" smtClean="0">
                      <a:latin typeface="Comic Sans MS" panose="030F0702030302020204" pitchFamily="66" charset="0"/>
                    </a:rPr>
                    <a:t/>
                  </a:r>
                  <a:r>
                    <a:rPr lang="el-GR" sz="1400" b="1" dirty="0" smtClean="0">
                      <a:latin typeface="Comic Sans MS" panose="030F0702030302020204" pitchFamily="66" charset="0"/>
                    </a:rPr>
                    <a:t>(1)</a:t>
                  </a:r>
                  <a:endParaRPr lang="en-US" sz="1400" b="1" dirty="0" smtClean="0">
                    <a:latin typeface="Comic Sans MS" panose="030F0702030302020204" pitchFamily="66" charset="0"/>
                  </a:endParaRPr>
                </a:p>
                <a:p>
                  <a:pPr marL="342900" indent="-342900" algn="just">
                    <a:lnSpc>
                      <a:spcPct val="150000"/>
                    </a:lnSpc>
                    <a:buFont typeface="Arial" panose="020B0604020202020204" pitchFamily="34" charset="0"/>
                    <a:buChar char="•"/>
                  </a:pPr>
                  <a:r>
                    <a:rPr lang="el-GR" sz="2000" b="1" dirty="0" smtClean="0">
                      <a:latin typeface="Comic Sans MS" panose="030F0702030302020204" pitchFamily="66" charset="0"/>
                    </a:rPr>
                    <a:t>λύνουμε την τριγωνομετρική εξίσωση </a:t>
                  </a:r>
                  <a:r>
                    <a:rPr lang="el-GR" sz="1400" b="1" dirty="0" smtClean="0">
                      <a:latin typeface="Comic Sans MS" panose="030F0702030302020204" pitchFamily="66" charset="0"/>
                    </a:rPr>
                    <a:t>(1)</a:t>
                  </a:r>
                  <a:r>
                    <a:rPr lang="el-GR" sz="2000" b="1" dirty="0" smtClean="0">
                      <a:latin typeface="Comic Sans MS" panose="030F0702030302020204" pitchFamily="66" charset="0"/>
                    </a:rPr>
                    <a:t>. </a:t>
                  </a:r>
                  <a:endParaRPr lang="el-GR" sz="2000" b="1" dirty="0">
                    <a:latin typeface="Comic Sans MS" panose="030F0702030302020204" pitchFamily="66" charset="0"/>
                  </a:endParaRPr>
                </a:p>
              </p:txBody>
            </p:sp>
          </mc:Choice>
          <mc:Fallback>
            <p:sp>
              <p:nvSpPr>
                <p:cNvPr id="9" name="TextBox 8"/>
                <p:cNvSpPr txBox="1">
                  <a:spLocks noRot="1" noChangeAspect="1" noMove="1" noResize="1" noEditPoints="1" noAdjustHandles="1" noChangeArrowheads="1" noChangeShapeType="1" noTextEdit="1"/>
                </p:cNvSpPr>
                <p:nvPr/>
              </p:nvSpPr>
              <p:spPr>
                <a:xfrm>
                  <a:off x="539552" y="3140968"/>
                  <a:ext cx="7920880" cy="2162580"/>
                </a:xfrm>
                <a:prstGeom prst="rect">
                  <a:avLst/>
                </a:prstGeom>
                <a:blipFill>
                  <a:blip r:embed="rId2"/>
                  <a:stretch>
                    <a:fillRect l="-873" r="-960" b="-3944"/>
                  </a:stretch>
                </a:blipFill>
              </p:spPr>
              <p:txBody>
                <a:bodyPr/>
                <a:lstStyle/>
                <a:p>
                  <a:r>
                    <a:rPr lang="el-GR">
                      <a:noFill/>
                    </a:rPr>
                    <a:t> </a:t>
                  </a:r>
                </a:p>
              </p:txBody>
            </p:sp>
          </mc:Fallback>
        </mc:AlternateContent>
        <p:sp>
          <p:nvSpPr>
            <p:cNvPr id="10" name="Δεξιό βέλος 9"/>
            <p:cNvSpPr/>
            <p:nvPr/>
          </p:nvSpPr>
          <p:spPr>
            <a:xfrm>
              <a:off x="4301161" y="4523628"/>
              <a:ext cx="360040" cy="45719"/>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Tree>
    <p:extLst>
      <p:ext uri="{BB962C8B-B14F-4D97-AF65-F5344CB8AC3E}">
        <p14:creationId xmlns:p14="http://schemas.microsoft.com/office/powerpoint/2010/main" xmlns="" val="4015345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ssolv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dissolv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19</a:t>
            </a:fld>
            <a:endParaRPr lang="el-GR" dirty="0">
              <a:solidFill>
                <a:schemeClr val="tx1"/>
              </a:solidFill>
            </a:endParaRPr>
          </a:p>
        </p:txBody>
      </p:sp>
      <p:sp>
        <p:nvSpPr>
          <p:cNvPr id="4" name="TextBox 3"/>
          <p:cNvSpPr txBox="1"/>
          <p:nvPr/>
        </p:nvSpPr>
        <p:spPr>
          <a:xfrm>
            <a:off x="1403648" y="90554"/>
            <a:ext cx="6336704" cy="1139094"/>
          </a:xfrm>
          <a:prstGeom prst="rect">
            <a:avLst/>
          </a:prstGeom>
          <a:noFill/>
        </p:spPr>
        <p:txBody>
          <a:bodyPr wrap="square" rtlCol="0">
            <a:spAutoFit/>
          </a:bodyPr>
          <a:lstStyle/>
          <a:p>
            <a:pPr marL="342900" indent="-342900" algn="ctr">
              <a:lnSpc>
                <a:spcPct val="150000"/>
              </a:lnSpc>
              <a:buFont typeface="Wingdings" panose="05000000000000000000" pitchFamily="2" charset="2"/>
              <a:buChar char="Ø"/>
            </a:pPr>
            <a:r>
              <a:rPr lang="el-GR" sz="2400" b="1" dirty="0" smtClean="0">
                <a:solidFill>
                  <a:srgbClr val="800000"/>
                </a:solidFill>
                <a:effectLst>
                  <a:outerShdw blurRad="38100" dist="38100" dir="2700000" algn="tl">
                    <a:srgbClr val="000000">
                      <a:alpha val="43137"/>
                    </a:srgbClr>
                  </a:outerShdw>
                </a:effectLst>
                <a:latin typeface="Comic Sans MS" panose="030F0702030302020204" pitchFamily="66" charset="0"/>
              </a:rPr>
              <a:t> Παράδειγμα γραφικής παράστασης ταλάντωσης με αρχική φάση </a:t>
            </a:r>
            <a:endParaRPr lang="el-GR" sz="2400" b="1" dirty="0">
              <a:solidFill>
                <a:srgbClr val="800000"/>
              </a:solidFill>
              <a:effectLst>
                <a:outerShdw blurRad="38100" dist="38100" dir="2700000" algn="tl">
                  <a:srgbClr val="000000">
                    <a:alpha val="43137"/>
                  </a:srgbClr>
                </a:outerShdw>
              </a:effectLst>
              <a:latin typeface="Comic Sans MS" panose="030F0702030302020204" pitchFamily="66" charset="0"/>
            </a:endParaRPr>
          </a:p>
        </p:txBody>
      </p:sp>
      <mc:AlternateContent xmlns:mc="http://schemas.openxmlformats.org/markup-compatibility/2006">
        <mc:Choice xmlns:a14="http://schemas.microsoft.com/office/drawing/2010/main" xmlns="" Requires="a14">
          <p:sp>
            <p:nvSpPr>
              <p:cNvPr id="5" name="Ορθογώνιο 4"/>
              <p:cNvSpPr/>
              <p:nvPr/>
            </p:nvSpPr>
            <p:spPr>
              <a:xfrm>
                <a:off x="899592" y="1205517"/>
                <a:ext cx="7488832" cy="1070293"/>
              </a:xfrm>
              <a:prstGeom prst="rect">
                <a:avLst/>
              </a:prstGeom>
            </p:spPr>
            <p:txBody>
              <a:bodyPr wrap="square">
                <a:spAutoFit/>
              </a:bodyPr>
              <a:lstStyle/>
              <a:p>
                <a:pPr>
                  <a:lnSpc>
                    <a:spcPct val="150000"/>
                  </a:lnSpc>
                </a:pPr>
                <a:r>
                  <a:rPr lang="el-GR" b="1" dirty="0" smtClean="0">
                    <a:latin typeface="Comic Sans MS" panose="030F0702030302020204" pitchFamily="66" charset="0"/>
                  </a:rPr>
                  <a:t>Να γίνει η γραφική παράσταση </a:t>
                </a:r>
                <a:r>
                  <a:rPr lang="en-US" b="1" i="1" dirty="0" smtClean="0">
                    <a:latin typeface="Comic Sans MS" panose="030F0702030302020204" pitchFamily="66" charset="0"/>
                  </a:rPr>
                  <a:t>x</a:t>
                </a:r>
                <a:r>
                  <a:rPr lang="en-US" b="1" dirty="0" smtClean="0">
                    <a:latin typeface="Comic Sans MS" panose="030F0702030302020204" pitchFamily="66" charset="0"/>
                  </a:rPr>
                  <a:t> = f(</a:t>
                </a:r>
                <a:r>
                  <a:rPr lang="en-US" b="1" i="1" dirty="0" smtClean="0">
                    <a:latin typeface="Comic Sans MS" panose="030F0702030302020204" pitchFamily="66" charset="0"/>
                  </a:rPr>
                  <a:t>t</a:t>
                </a:r>
                <a:r>
                  <a:rPr lang="en-US" b="1" dirty="0" smtClean="0">
                    <a:latin typeface="Comic Sans MS" panose="030F0702030302020204" pitchFamily="66" charset="0"/>
                  </a:rPr>
                  <a:t>)</a:t>
                </a:r>
                <a:r>
                  <a:rPr lang="el-GR" b="1" dirty="0" smtClean="0">
                    <a:latin typeface="Comic Sans MS" panose="030F0702030302020204" pitchFamily="66" charset="0"/>
                  </a:rPr>
                  <a:t/>
                </a:r>
                <a:r>
                  <a:rPr lang="el-GR" b="1" dirty="0">
                    <a:latin typeface="Comic Sans MS" panose="030F0702030302020204" pitchFamily="66" charset="0"/>
                  </a:rPr>
                  <a:t>της </a:t>
                </a:r>
                <a:r>
                  <a:rPr lang="en-US" b="1" dirty="0" smtClean="0">
                    <a:latin typeface="Comic Sans MS" panose="030F0702030302020204" pitchFamily="66" charset="0"/>
                  </a:rPr>
                  <a:t>AAT </a:t>
                </a:r>
                <a:r>
                  <a:rPr lang="el-GR" b="1" dirty="0" smtClean="0">
                    <a:latin typeface="Comic Sans MS" panose="030F0702030302020204" pitchFamily="66" charset="0"/>
                  </a:rPr>
                  <a:t>που </a:t>
                </a:r>
                <a:r>
                  <a:rPr lang="el-GR" b="1" dirty="0">
                    <a:latin typeface="Comic Sans MS" panose="030F0702030302020204" pitchFamily="66" charset="0"/>
                  </a:rPr>
                  <a:t>περιγράφεται </a:t>
                </a:r>
                <a:r>
                  <a:rPr lang="el-GR" b="1" dirty="0" smtClean="0">
                    <a:latin typeface="Comic Sans MS" panose="030F0702030302020204" pitchFamily="66" charset="0"/>
                  </a:rPr>
                  <a:t>από </a:t>
                </a:r>
                <a:r>
                  <a:rPr lang="el-GR" b="1" dirty="0">
                    <a:latin typeface="Comic Sans MS" panose="030F0702030302020204" pitchFamily="66" charset="0"/>
                  </a:rPr>
                  <a:t>την εξίσωση </a:t>
                </a:r>
                <a:r>
                  <a:rPr lang="el-GR" b="1" i="1" dirty="0" smtClean="0">
                    <a:latin typeface="Comic Sans MS" panose="030F0702030302020204" pitchFamily="66" charset="0"/>
                  </a:rPr>
                  <a:t>x</a:t>
                </a:r>
                <a:r>
                  <a:rPr lang="en-US" b="1" i="1" dirty="0" smtClean="0">
                    <a:latin typeface="Comic Sans MS" panose="030F0702030302020204" pitchFamily="66" charset="0"/>
                  </a:rPr>
                  <a:t/>
                </a:r>
                <a:r>
                  <a:rPr lang="el-GR" b="1" dirty="0" smtClean="0">
                    <a:latin typeface="Comic Sans MS" panose="030F0702030302020204" pitchFamily="66" charset="0"/>
                  </a:rPr>
                  <a:t>=</a:t>
                </a:r>
                <a:r>
                  <a:rPr lang="el-GR" b="1" i="1" dirty="0" err="1" smtClean="0">
                    <a:latin typeface="Comic Sans MS" panose="030F0702030302020204" pitchFamily="66" charset="0"/>
                  </a:rPr>
                  <a:t>A.</a:t>
                </a:r>
                <a:r>
                  <a:rPr lang="el-GR" b="1" dirty="0" err="1" smtClean="0">
                    <a:latin typeface="Comic Sans MS" panose="030F0702030302020204" pitchFamily="66" charset="0"/>
                  </a:rPr>
                  <a:t>ημ(</a:t>
                </a:r>
                <a:r>
                  <a:rPr lang="el-GR" b="1" i="1" dirty="0" err="1" smtClean="0">
                    <a:latin typeface="Comic Sans MS" panose="030F0702030302020204" pitchFamily="66" charset="0"/>
                  </a:rPr>
                  <a:t>ωt</a:t>
                </a:r>
                <a:r>
                  <a:rPr lang="el-GR" b="1" dirty="0" smtClean="0">
                    <a:latin typeface="Comic Sans MS" panose="030F0702030302020204" pitchFamily="66" charset="0"/>
                  </a:rPr>
                  <a:t> + </a:t>
                </a:r>
                <a14:m>
                  <m:oMath xmlns:m="http://schemas.openxmlformats.org/officeDocument/2006/math">
                    <m:f>
                      <m:fPr>
                        <m:ctrlPr>
                          <a:rPr lang="el-GR" sz="2000" b="1" i="1" smtClean="0">
                            <a:latin typeface="Cambria Math" panose="02040503050406030204" pitchFamily="18" charset="0"/>
                          </a:rPr>
                        </m:ctrlPr>
                      </m:fPr>
                      <m:num>
                        <m:r>
                          <a:rPr lang="el-GR" sz="2000" b="1" i="0" smtClean="0">
                            <a:latin typeface="Cambria Math"/>
                          </a:rPr>
                          <m:t>𝛑</m:t>
                        </m:r>
                      </m:num>
                      <m:den>
                        <m:r>
                          <a:rPr lang="el-GR" sz="2000" b="1" i="0" smtClean="0">
                            <a:latin typeface="Cambria Math"/>
                          </a:rPr>
                          <m:t>𝟑</m:t>
                        </m:r>
                      </m:den>
                    </m:f>
                  </m:oMath>
                </a14:m>
                <a:r>
                  <a:rPr lang="el-GR" b="1" dirty="0" smtClean="0">
                    <a:latin typeface="Comic Sans MS" panose="030F0702030302020204" pitchFamily="66" charset="0"/>
                  </a:rPr>
                  <a:t>)</a:t>
                </a:r>
                <a:endParaRPr lang="el-GR" b="1" dirty="0">
                  <a:latin typeface="Comic Sans MS" panose="030F0702030302020204" pitchFamily="66" charset="0"/>
                </a:endParaRPr>
              </a:p>
            </p:txBody>
          </p:sp>
        </mc:Choice>
        <mc:Fallback>
          <p:sp>
            <p:nvSpPr>
              <p:cNvPr id="5" name="Ορθογώνιο 4"/>
              <p:cNvSpPr>
                <a:spLocks noRot="1" noChangeAspect="1" noMove="1" noResize="1" noEditPoints="1" noAdjustHandles="1" noChangeArrowheads="1" noChangeShapeType="1" noTextEdit="1"/>
              </p:cNvSpPr>
              <p:nvPr/>
            </p:nvSpPr>
            <p:spPr>
              <a:xfrm>
                <a:off x="899592" y="1205517"/>
                <a:ext cx="7488832" cy="1070293"/>
              </a:xfrm>
              <a:prstGeom prst="rect">
                <a:avLst/>
              </a:prstGeom>
              <a:blipFill>
                <a:blip r:embed="rId2"/>
                <a:stretch>
                  <a:fillRect l="-733" r="-326" b="-2286"/>
                </a:stretch>
              </a:blipFill>
            </p:spPr>
            <p:txBody>
              <a:bodyPr/>
              <a:lstStyle/>
              <a:p>
                <a:r>
                  <a:rPr lang="el-GR">
                    <a:noFill/>
                  </a:rPr>
                  <a:t> </a:t>
                </a:r>
              </a:p>
            </p:txBody>
          </p:sp>
        </mc:Fallback>
      </mc:AlternateContent>
      <p:pic>
        <p:nvPicPr>
          <p:cNvPr id="13314" name="Picture 2" descr="C:\Users\Merkouris\Desktop\image008.gif"/>
          <p:cNvPicPr>
            <a:picLocks noChangeAspect="1"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xmlns="">
                  <a14:imgLayer r:embed="rId4">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1331640" y="2204864"/>
            <a:ext cx="5976664" cy="3033101"/>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2051720" y="5445224"/>
            <a:ext cx="4824536" cy="400110"/>
          </a:xfrm>
          <a:prstGeom prst="rect">
            <a:avLst/>
          </a:prstGeom>
          <a:noFill/>
        </p:spPr>
        <p:txBody>
          <a:bodyPr wrap="square" rtlCol="0">
            <a:spAutoFit/>
          </a:bodyPr>
          <a:lstStyle/>
          <a:p>
            <a:r>
              <a:rPr lang="el-GR" sz="2000" b="1" dirty="0" smtClean="0">
                <a:latin typeface="Comic Sans MS" panose="030F0702030302020204" pitchFamily="66" charset="0"/>
              </a:rPr>
              <a:t>Περισσότερα γι’ αυτό το θέμα  </a:t>
            </a:r>
            <a:r>
              <a:rPr lang="el-GR" sz="2000" b="1" dirty="0" smtClean="0">
                <a:latin typeface="Comic Sans MS" panose="030F0702030302020204" pitchFamily="66" charset="0"/>
                <a:hlinkClick r:id="rId5"/>
              </a:rPr>
              <a:t>ΕΔΩ</a:t>
            </a:r>
            <a:r>
              <a:rPr lang="el-GR" sz="2000" b="1" dirty="0" smtClean="0">
                <a:latin typeface="Comic Sans MS" panose="030F0702030302020204" pitchFamily="66" charset="0"/>
              </a:rPr>
              <a:t>.</a:t>
            </a:r>
            <a:endParaRPr lang="el-GR" sz="2000" b="1" dirty="0">
              <a:latin typeface="Comic Sans MS" panose="030F0702030302020204" pitchFamily="66" charset="0"/>
            </a:endParaRPr>
          </a:p>
        </p:txBody>
      </p:sp>
    </p:spTree>
    <p:extLst>
      <p:ext uri="{BB962C8B-B14F-4D97-AF65-F5344CB8AC3E}">
        <p14:creationId xmlns:p14="http://schemas.microsoft.com/office/powerpoint/2010/main" xmlns="" val="1952204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3314"/>
                                        </p:tgtEl>
                                        <p:attrNameLst>
                                          <p:attrName>style.visibility</p:attrName>
                                        </p:attrNameLst>
                                      </p:cBhvr>
                                      <p:to>
                                        <p:strVal val="visible"/>
                                      </p:to>
                                    </p:set>
                                    <p:animEffect transition="in" filter="fade">
                                      <p:cBhvr>
                                        <p:cTn id="18" dur="500"/>
                                        <p:tgtEl>
                                          <p:spTgt spid="13314"/>
                                        </p:tgtEl>
                                      </p:cBhvr>
                                    </p:animEffect>
                                  </p:childTnLst>
                                </p:cTn>
                              </p:par>
                            </p:childTnLst>
                          </p:cTn>
                        </p:par>
                        <p:par>
                          <p:cTn id="19" fill="hold">
                            <p:stCondLst>
                              <p:cond delay="500"/>
                            </p:stCondLst>
                            <p:childTnLst>
                              <p:par>
                                <p:cTn id="20" presetID="9" presetClass="entr" presetSubtype="0" fill="hold" grpId="0" nodeType="afterEffect">
                                  <p:stCondLst>
                                    <p:cond delay="50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prstClr val="black"/>
                </a:solidFill>
              </a:rPr>
              <a:t>Μερκ</a:t>
            </a:r>
            <a:r>
              <a:rPr lang="el-GR" dirty="0" smtClean="0">
                <a:solidFill>
                  <a:prstClr val="black"/>
                </a:solidFill>
              </a:rPr>
              <a:t>. Παναγιωτόπουλος - Φυσικός        </a:t>
            </a:r>
            <a:r>
              <a:rPr lang="en-US" dirty="0" smtClean="0">
                <a:solidFill>
                  <a:prstClr val="black"/>
                </a:solidFill>
              </a:rPr>
              <a:t>www.merkopanas.blogspot.gr</a:t>
            </a:r>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2</a:t>
            </a:fld>
            <a:endParaRPr lang="el-GR" dirty="0">
              <a:solidFill>
                <a:prstClr val="black"/>
              </a:solidFill>
            </a:endParaRPr>
          </a:p>
        </p:txBody>
      </p:sp>
      <p:pic>
        <p:nvPicPr>
          <p:cNvPr id="4" name="Picture 9"/>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47694" y="792748"/>
            <a:ext cx="1219200" cy="1162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Επεξήγηση με στρογγυλεμένο παραλληλόγραμμο 4"/>
          <p:cNvSpPr/>
          <p:nvPr/>
        </p:nvSpPr>
        <p:spPr>
          <a:xfrm>
            <a:off x="1866895" y="286861"/>
            <a:ext cx="2846920" cy="774086"/>
          </a:xfrm>
          <a:prstGeom prst="wedgeRoundRectCallout">
            <a:avLst>
              <a:gd name="adj1" fmla="val -66142"/>
              <a:gd name="adj2" fmla="val 78321"/>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400" b="1" dirty="0" smtClean="0">
                <a:solidFill>
                  <a:srgbClr val="800000"/>
                </a:solidFill>
                <a:effectLst>
                  <a:outerShdw blurRad="38100" dist="38100" dir="2700000" algn="tl">
                    <a:srgbClr val="000000">
                      <a:alpha val="43137"/>
                    </a:srgbClr>
                  </a:outerShdw>
                </a:effectLst>
                <a:latin typeface="Comic Sans MS" pitchFamily="66" charset="0"/>
              </a:rPr>
              <a:t>Ας θυμηθούμε…</a:t>
            </a:r>
            <a:endParaRPr lang="en-US" sz="2400" b="1" dirty="0" smtClean="0">
              <a:solidFill>
                <a:srgbClr val="800000"/>
              </a:solidFill>
              <a:effectLst>
                <a:outerShdw blurRad="38100" dist="38100" dir="2700000" algn="tl">
                  <a:srgbClr val="000000">
                    <a:alpha val="43137"/>
                  </a:srgbClr>
                </a:outerShdw>
              </a:effectLst>
              <a:latin typeface="Comic Sans MS" pitchFamily="66" charset="0"/>
            </a:endParaRPr>
          </a:p>
        </p:txBody>
      </p:sp>
      <p:sp>
        <p:nvSpPr>
          <p:cNvPr id="9" name="TextBox 8"/>
          <p:cNvSpPr txBox="1"/>
          <p:nvPr/>
        </p:nvSpPr>
        <p:spPr>
          <a:xfrm>
            <a:off x="855041" y="2732077"/>
            <a:ext cx="7488831" cy="1061829"/>
          </a:xfrm>
          <a:prstGeom prst="rect">
            <a:avLst/>
          </a:prstGeom>
          <a:noFill/>
        </p:spPr>
        <p:txBody>
          <a:bodyPr wrap="square" rtlCol="0">
            <a:spAutoFit/>
          </a:bodyPr>
          <a:lstStyle/>
          <a:p>
            <a:pPr algn="ctr">
              <a:lnSpc>
                <a:spcPct val="150000"/>
              </a:lnSpc>
            </a:pPr>
            <a:r>
              <a:rPr lang="el-GR" sz="2400" b="1" dirty="0" smtClean="0">
                <a:latin typeface="Comic Sans MS" panose="030F0702030302020204" pitchFamily="66" charset="0"/>
              </a:rPr>
              <a:t>Έργο δύναμης</a:t>
            </a:r>
            <a:r>
              <a:rPr lang="en-US" sz="2400" b="1" dirty="0" smtClean="0">
                <a:latin typeface="Comic Sans MS" panose="030F0702030302020204" pitchFamily="66" charset="0"/>
              </a:rPr>
              <a:t> </a:t>
            </a:r>
            <a:r>
              <a:rPr lang="en-US" sz="2400" b="1" i="1" dirty="0" smtClean="0">
                <a:latin typeface="Comic Sans MS" panose="030F0702030302020204" pitchFamily="66" charset="0"/>
              </a:rPr>
              <a:t>F</a:t>
            </a:r>
            <a:r>
              <a:rPr lang="en-US" sz="2400" b="1" dirty="0" smtClean="0">
                <a:latin typeface="Comic Sans MS" panose="030F0702030302020204" pitchFamily="66" charset="0"/>
              </a:rPr>
              <a:t> </a:t>
            </a:r>
            <a:r>
              <a:rPr lang="el-GR" sz="2400" b="1" dirty="0" smtClean="0">
                <a:latin typeface="Comic Sans MS" panose="030F0702030302020204" pitchFamily="66" charset="0"/>
              </a:rPr>
              <a:t>που ασκείται σε ιδανικό ελατήριο </a:t>
            </a:r>
            <a:r>
              <a:rPr lang="el-GR" b="1" dirty="0" smtClean="0">
                <a:latin typeface="Comic Sans MS" panose="030F0702030302020204" pitchFamily="66" charset="0"/>
              </a:rPr>
              <a:t>(και το επιμηκύνει κατά </a:t>
            </a:r>
            <a:r>
              <a:rPr lang="en-US" b="1" dirty="0">
                <a:latin typeface="Cambria Math"/>
                <a:ea typeface="Cambria Math"/>
              </a:rPr>
              <a:t>𝑙</a:t>
            </a:r>
            <a:r>
              <a:rPr lang="en-US" b="1" baseline="-25000" dirty="0" smtClean="0">
                <a:latin typeface="Cambria Math"/>
                <a:ea typeface="Cambria Math"/>
              </a:rPr>
              <a:t>0</a:t>
            </a:r>
            <a:r>
              <a:rPr lang="el-GR" b="1" dirty="0" smtClean="0">
                <a:latin typeface="Comic Sans MS" panose="030F0702030302020204" pitchFamily="66" charset="0"/>
              </a:rPr>
              <a:t>) </a:t>
            </a:r>
            <a:endParaRPr lang="el-GR" b="1" dirty="0">
              <a:latin typeface="Comic Sans MS" panose="030F0702030302020204" pitchFamily="66" charset="0"/>
            </a:endParaRPr>
          </a:p>
        </p:txBody>
      </p:sp>
      <mc:AlternateContent xmlns:mc="http://schemas.openxmlformats.org/markup-compatibility/2006">
        <mc:Choice xmlns:a14="http://schemas.microsoft.com/office/drawing/2010/main" xmlns="" Requires="a14">
          <p:sp>
            <p:nvSpPr>
              <p:cNvPr id="13" name="TextBox 12"/>
              <p:cNvSpPr txBox="1"/>
              <p:nvPr/>
            </p:nvSpPr>
            <p:spPr>
              <a:xfrm>
                <a:off x="4713815" y="3765736"/>
                <a:ext cx="1173223" cy="8989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fPr>
                        <m:num>
                          <m:r>
                            <a:rPr lang="en-US" sz="2800" b="1" i="1" smtClean="0">
                              <a:solidFill>
                                <a:srgbClr val="FF0000"/>
                              </a:solidFill>
                              <a:effectLst>
                                <a:outerShdw blurRad="38100" dist="38100" dir="2700000" algn="tl">
                                  <a:srgbClr val="000000">
                                    <a:alpha val="43137"/>
                                  </a:srgbClr>
                                </a:outerShdw>
                              </a:effectLst>
                              <a:latin typeface="Cambria Math"/>
                            </a:rPr>
                            <m:t>𝟏</m:t>
                          </m:r>
                        </m:num>
                        <m:den>
                          <m:r>
                            <a:rPr lang="en-US" sz="2800" b="1" i="1" smtClean="0">
                              <a:solidFill>
                                <a:srgbClr val="FF0000"/>
                              </a:solidFill>
                              <a:effectLst>
                                <a:outerShdw blurRad="38100" dist="38100" dir="2700000" algn="tl">
                                  <a:srgbClr val="000000">
                                    <a:alpha val="43137"/>
                                  </a:srgbClr>
                                </a:outerShdw>
                              </a:effectLst>
                              <a:latin typeface="Cambria Math"/>
                            </a:rPr>
                            <m:t>𝟐</m:t>
                          </m:r>
                        </m:den>
                      </m:f>
                      <m:r>
                        <a:rPr lang="en-US" sz="2800" b="1" i="1" smtClean="0">
                          <a:solidFill>
                            <a:srgbClr val="FF0000"/>
                          </a:solidFill>
                          <a:effectLst>
                            <a:outerShdw blurRad="38100" dist="38100" dir="2700000" algn="tl">
                              <a:srgbClr val="000000">
                                <a:alpha val="43137"/>
                              </a:srgbClr>
                            </a:outerShdw>
                          </a:effectLst>
                          <a:latin typeface="Cambria Math"/>
                        </a:rPr>
                        <m:t> </m:t>
                      </m:r>
                      <m:r>
                        <a:rPr lang="en-US" sz="2800" b="1" i="1" smtClean="0">
                          <a:solidFill>
                            <a:srgbClr val="FF0000"/>
                          </a:solidFill>
                          <a:effectLst>
                            <a:outerShdw blurRad="38100" dist="38100" dir="2700000" algn="tl">
                              <a:srgbClr val="000000">
                                <a:alpha val="43137"/>
                              </a:srgbClr>
                            </a:outerShdw>
                          </a:effectLst>
                          <a:latin typeface="Cambria Math"/>
                        </a:rPr>
                        <m:t>𝒌</m:t>
                      </m:r>
                      <m:sSup>
                        <m:sSupPr>
                          <m:ctrlP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pPr>
                        <m:e>
                          <m:sSub>
                            <m:sSubPr>
                              <m:ctrlP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n-US" sz="2800" b="1" i="1" smtClean="0">
                                  <a:solidFill>
                                    <a:srgbClr val="FF0000"/>
                                  </a:solidFill>
                                  <a:effectLst>
                                    <a:outerShdw blurRad="38100" dist="38100" dir="2700000" algn="tl">
                                      <a:srgbClr val="000000">
                                        <a:alpha val="43137"/>
                                      </a:srgbClr>
                                    </a:outerShdw>
                                  </a:effectLst>
                                  <a:latin typeface="Cambria Math"/>
                                  <a:ea typeface="Cambria Math"/>
                                </a:rPr>
                                <m:t>𝒍</m:t>
                              </m:r>
                            </m:e>
                            <m:sub>
                              <m:r>
                                <a:rPr lang="en-US" sz="2800" b="1" i="1" smtClean="0">
                                  <a:solidFill>
                                    <a:srgbClr val="FF0000"/>
                                  </a:solidFill>
                                  <a:effectLst>
                                    <a:outerShdw blurRad="38100" dist="38100" dir="2700000" algn="tl">
                                      <a:srgbClr val="000000">
                                        <a:alpha val="43137"/>
                                      </a:srgbClr>
                                    </a:outerShdw>
                                  </a:effectLst>
                                  <a:latin typeface="Cambria Math"/>
                                </a:rPr>
                                <m:t>𝟎</m:t>
                              </m:r>
                            </m:sub>
                          </m:sSub>
                        </m:e>
                        <m:sup>
                          <m:r>
                            <a:rPr lang="en-US" sz="2800" b="1" i="1" smtClean="0">
                              <a:solidFill>
                                <a:srgbClr val="FF0000"/>
                              </a:solidFill>
                              <a:effectLst>
                                <a:outerShdw blurRad="38100" dist="38100" dir="2700000" algn="tl">
                                  <a:srgbClr val="000000">
                                    <a:alpha val="43137"/>
                                  </a:srgbClr>
                                </a:outerShdw>
                              </a:effectLst>
                              <a:latin typeface="Cambria Math"/>
                            </a:rPr>
                            <m:t>𝟐</m:t>
                          </m:r>
                        </m:sup>
                      </m:sSup>
                    </m:oMath>
                  </m:oMathPara>
                </a14:m>
                <a:endParaRPr lang="el-GR" sz="2800" b="1" dirty="0">
                  <a:solidFill>
                    <a:srgbClr val="FF0000"/>
                  </a:solidFill>
                  <a:effectLst>
                    <a:outerShdw blurRad="38100" dist="38100" dir="2700000" algn="tl">
                      <a:srgbClr val="000000">
                        <a:alpha val="43137"/>
                      </a:srgbClr>
                    </a:outerShdw>
                  </a:effectLst>
                </a:endParaRPr>
              </a:p>
            </p:txBody>
          </p:sp>
        </mc:Choice>
        <mc:Fallback>
          <p:sp>
            <p:nvSpPr>
              <p:cNvPr id="13" name="TextBox 12"/>
              <p:cNvSpPr txBox="1">
                <a:spLocks noRot="1" noChangeAspect="1" noMove="1" noResize="1" noEditPoints="1" noAdjustHandles="1" noChangeArrowheads="1" noChangeShapeType="1" noTextEdit="1"/>
              </p:cNvSpPr>
              <p:nvPr/>
            </p:nvSpPr>
            <p:spPr>
              <a:xfrm>
                <a:off x="4713815" y="3765736"/>
                <a:ext cx="1173223" cy="898964"/>
              </a:xfrm>
              <a:prstGeom prst="rect">
                <a:avLst/>
              </a:prstGeom>
              <a:blipFill rotWithShape="1">
                <a:blip r:embed="rId3"/>
                <a:stretch>
                  <a:fillRect b="-1361"/>
                </a:stretch>
              </a:blipFill>
            </p:spPr>
            <p:txBody>
              <a:bodyPr/>
              <a:lstStyle/>
              <a:p>
                <a:r>
                  <a:rPr lang="el-GR">
                    <a:noFill/>
                  </a:rPr>
                  <a:t> </a:t>
                </a:r>
              </a:p>
            </p:txBody>
          </p:sp>
        </mc:Fallback>
      </mc:AlternateContent>
      <p:sp>
        <p:nvSpPr>
          <p:cNvPr id="11" name="Ορθογώνιο 10"/>
          <p:cNvSpPr/>
          <p:nvPr/>
        </p:nvSpPr>
        <p:spPr>
          <a:xfrm>
            <a:off x="978669" y="4530369"/>
            <a:ext cx="6978649" cy="1200329"/>
          </a:xfrm>
          <a:prstGeom prst="rect">
            <a:avLst/>
          </a:prstGeom>
        </p:spPr>
        <p:txBody>
          <a:bodyPr wrap="square">
            <a:spAutoFit/>
          </a:bodyPr>
          <a:lstStyle/>
          <a:p>
            <a:pPr lvl="0" algn="just" fontAlgn="base">
              <a:lnSpc>
                <a:spcPct val="150000"/>
              </a:lnSpc>
              <a:spcBef>
                <a:spcPct val="50000"/>
              </a:spcBef>
              <a:spcAft>
                <a:spcPct val="0"/>
              </a:spcAft>
              <a:defRPr/>
            </a:pPr>
            <a:r>
              <a:rPr lang="el-GR" altLang="el-GR" sz="2400" b="1" dirty="0">
                <a:latin typeface="Comic Sans MS" pitchFamily="66" charset="0"/>
              </a:rPr>
              <a:t>Μια</a:t>
            </a:r>
            <a:r>
              <a:rPr lang="el-GR" altLang="el-GR" sz="2400" b="1" dirty="0">
                <a:solidFill>
                  <a:srgbClr val="FF0000"/>
                </a:solidFill>
                <a:latin typeface="Comic Sans MS" pitchFamily="66" charset="0"/>
              </a:rPr>
              <a:t> </a:t>
            </a:r>
            <a:r>
              <a:rPr lang="el-GR" altLang="el-GR" sz="2400" b="1" dirty="0">
                <a:latin typeface="Comic Sans MS" pitchFamily="66" charset="0"/>
              </a:rPr>
              <a:t>κίνηση</a:t>
            </a:r>
            <a:r>
              <a:rPr lang="el-GR" altLang="el-GR" sz="2400" b="1" dirty="0">
                <a:solidFill>
                  <a:srgbClr val="FF0000"/>
                </a:solidFill>
                <a:effectLst>
                  <a:outerShdw blurRad="38100" dist="38100" dir="2700000" algn="tl">
                    <a:srgbClr val="000000">
                      <a:alpha val="43137"/>
                    </a:srgbClr>
                  </a:outerShdw>
                </a:effectLst>
                <a:latin typeface="Comic Sans MS" pitchFamily="66" charset="0"/>
              </a:rPr>
              <a:t> </a:t>
            </a:r>
            <a:r>
              <a:rPr lang="el-GR" altLang="el-GR" sz="2400" b="1" dirty="0" smtClean="0">
                <a:solidFill>
                  <a:srgbClr val="000000"/>
                </a:solidFill>
                <a:latin typeface="Comic Sans MS" pitchFamily="66" charset="0"/>
              </a:rPr>
              <a:t>που </a:t>
            </a:r>
            <a:r>
              <a:rPr lang="el-GR" altLang="el-GR" sz="2400" b="1" dirty="0">
                <a:solidFill>
                  <a:srgbClr val="000000"/>
                </a:solidFill>
                <a:latin typeface="Comic Sans MS" pitchFamily="66" charset="0"/>
              </a:rPr>
              <a:t>επαναλαμβάνεται κατά τακτά χρονικά </a:t>
            </a:r>
            <a:r>
              <a:rPr lang="el-GR" altLang="el-GR" sz="2400" b="1" dirty="0" smtClean="0">
                <a:solidFill>
                  <a:srgbClr val="000000"/>
                </a:solidFill>
                <a:latin typeface="Comic Sans MS" pitchFamily="66" charset="0"/>
              </a:rPr>
              <a:t>διαστήματα λέμε ότι είναι </a:t>
            </a:r>
            <a:r>
              <a:rPr lang="el-GR" altLang="el-GR" sz="2400" b="1" dirty="0" smtClean="0">
                <a:latin typeface="Comic Sans MS" pitchFamily="66" charset="0"/>
              </a:rPr>
              <a:t>…………………</a:t>
            </a:r>
            <a:r>
              <a:rPr lang="el-GR" altLang="el-GR" sz="2400" b="1" dirty="0" smtClean="0">
                <a:solidFill>
                  <a:srgbClr val="000000"/>
                </a:solidFill>
                <a:latin typeface="Comic Sans MS" pitchFamily="66" charset="0"/>
              </a:rPr>
              <a:t>.</a:t>
            </a:r>
            <a:endParaRPr lang="el-GR" altLang="el-GR" sz="2400" b="1" dirty="0">
              <a:solidFill>
                <a:srgbClr val="000000"/>
              </a:solidFill>
              <a:latin typeface="Comic Sans MS" pitchFamily="66" charset="0"/>
            </a:endParaRPr>
          </a:p>
        </p:txBody>
      </p:sp>
      <p:sp>
        <p:nvSpPr>
          <p:cNvPr id="15" name="Ορθογώνιο 14"/>
          <p:cNvSpPr/>
          <p:nvPr/>
        </p:nvSpPr>
        <p:spPr>
          <a:xfrm>
            <a:off x="5887826" y="5124045"/>
            <a:ext cx="1516762" cy="461665"/>
          </a:xfrm>
          <a:prstGeom prst="rect">
            <a:avLst/>
          </a:prstGeom>
        </p:spPr>
        <p:txBody>
          <a:bodyPr wrap="none">
            <a:spAutoFit/>
          </a:bodyPr>
          <a:lstStyle/>
          <a:p>
            <a:r>
              <a:rPr lang="el-GR" altLang="el-GR" sz="2400" b="1" dirty="0" smtClean="0">
                <a:solidFill>
                  <a:srgbClr val="FF0000"/>
                </a:solidFill>
                <a:effectLst>
                  <a:outerShdw blurRad="38100" dist="38100" dir="2700000" algn="tl">
                    <a:srgbClr val="000000">
                      <a:alpha val="43137"/>
                    </a:srgbClr>
                  </a:outerShdw>
                </a:effectLst>
                <a:latin typeface="Comic Sans MS" pitchFamily="66" charset="0"/>
              </a:rPr>
              <a:t>περιοδική</a:t>
            </a:r>
            <a:endParaRPr lang="el-GR" sz="2400" dirty="0"/>
          </a:p>
        </p:txBody>
      </p:sp>
      <p:sp>
        <p:nvSpPr>
          <p:cNvPr id="6" name="TextBox 5"/>
          <p:cNvSpPr txBox="1"/>
          <p:nvPr/>
        </p:nvSpPr>
        <p:spPr>
          <a:xfrm>
            <a:off x="1547664" y="1047561"/>
            <a:ext cx="5451514" cy="1292662"/>
          </a:xfrm>
          <a:prstGeom prst="rect">
            <a:avLst/>
          </a:prstGeom>
          <a:noFill/>
        </p:spPr>
        <p:txBody>
          <a:bodyPr wrap="square" rtlCol="0">
            <a:spAutoFit/>
          </a:bodyPr>
          <a:lstStyle/>
          <a:p>
            <a:pPr algn="ctr"/>
            <a:r>
              <a:rPr lang="el-GR" sz="2400" b="1" dirty="0" smtClean="0">
                <a:latin typeface="Comic Sans MS" panose="030F0702030302020204" pitchFamily="66" charset="0"/>
              </a:rPr>
              <a:t>Νόμος του </a:t>
            </a:r>
            <a:r>
              <a:rPr lang="en-US" sz="2400" b="1" dirty="0" smtClean="0">
                <a:latin typeface="Comic Sans MS" panose="030F0702030302020204" pitchFamily="66" charset="0"/>
              </a:rPr>
              <a:t>Hooke </a:t>
            </a:r>
          </a:p>
          <a:p>
            <a:pPr algn="ctr">
              <a:lnSpc>
                <a:spcPct val="150000"/>
              </a:lnSpc>
            </a:pPr>
            <a:r>
              <a:rPr lang="el-GR" b="1" dirty="0" smtClean="0">
                <a:latin typeface="Comic Sans MS" panose="030F0702030302020204" pitchFamily="66" charset="0"/>
              </a:rPr>
              <a:t>όπου </a:t>
            </a:r>
            <a:r>
              <a:rPr lang="en-US" b="1" i="1" dirty="0" smtClean="0">
                <a:latin typeface="Comic Sans MS" panose="030F0702030302020204" pitchFamily="66" charset="0"/>
              </a:rPr>
              <a:t>F</a:t>
            </a:r>
            <a:r>
              <a:rPr lang="en-US" b="1" dirty="0" smtClean="0">
                <a:latin typeface="Comic Sans MS" panose="030F0702030302020204" pitchFamily="66" charset="0"/>
              </a:rPr>
              <a:t> </a:t>
            </a:r>
            <a:r>
              <a:rPr lang="el-GR" b="1" dirty="0" smtClean="0">
                <a:latin typeface="Comic Sans MS" panose="030F0702030302020204" pitchFamily="66" charset="0"/>
              </a:rPr>
              <a:t>η δύναμη που επιμηκύνει ιδανικό </a:t>
            </a:r>
            <a:endParaRPr lang="en-US" b="1" dirty="0" smtClean="0">
              <a:latin typeface="Comic Sans MS" panose="030F0702030302020204" pitchFamily="66" charset="0"/>
            </a:endParaRPr>
          </a:p>
          <a:p>
            <a:pPr algn="ctr">
              <a:lnSpc>
                <a:spcPct val="150000"/>
              </a:lnSpc>
            </a:pPr>
            <a:r>
              <a:rPr lang="el-GR" b="1" dirty="0" smtClean="0">
                <a:latin typeface="Comic Sans MS" panose="030F0702030302020204" pitchFamily="66" charset="0"/>
              </a:rPr>
              <a:t>ελατήριο κατά </a:t>
            </a:r>
            <a:r>
              <a:rPr lang="en-US" b="1" dirty="0">
                <a:latin typeface="Cambria Math"/>
                <a:ea typeface="Cambria Math"/>
              </a:rPr>
              <a:t>𝑙</a:t>
            </a:r>
            <a:r>
              <a:rPr lang="en-US" b="1" baseline="-25000" dirty="0" smtClean="0">
                <a:latin typeface="Cambria Math"/>
                <a:ea typeface="Cambria Math"/>
              </a:rPr>
              <a:t>0   </a:t>
            </a:r>
            <a:r>
              <a:rPr lang="el-GR" b="1" dirty="0" smtClean="0">
                <a:latin typeface="Comic Sans MS" panose="030F0702030302020204" pitchFamily="66" charset="0"/>
                <a:ea typeface="Cambria Math"/>
              </a:rPr>
              <a:t>και </a:t>
            </a:r>
            <a:r>
              <a:rPr lang="en-US" b="1" i="1" dirty="0" smtClean="0">
                <a:latin typeface="Comic Sans MS" panose="030F0702030302020204" pitchFamily="66" charset="0"/>
                <a:ea typeface="Cambria Math"/>
              </a:rPr>
              <a:t>k</a:t>
            </a:r>
            <a:r>
              <a:rPr lang="en-US" b="1" dirty="0" smtClean="0">
                <a:latin typeface="Comic Sans MS" panose="030F0702030302020204" pitchFamily="66" charset="0"/>
                <a:ea typeface="Cambria Math"/>
              </a:rPr>
              <a:t> </a:t>
            </a:r>
            <a:r>
              <a:rPr lang="el-GR" b="1" dirty="0" smtClean="0">
                <a:latin typeface="Comic Sans MS" panose="030F0702030302020204" pitchFamily="66" charset="0"/>
                <a:ea typeface="Cambria Math"/>
              </a:rPr>
              <a:t>η σταθερή του ελατηρίου  </a:t>
            </a:r>
            <a:endParaRPr lang="el-GR" b="1" dirty="0">
              <a:latin typeface="Comic Sans MS" panose="030F0702030302020204" pitchFamily="66" charset="0"/>
            </a:endParaRPr>
          </a:p>
        </p:txBody>
      </p:sp>
      <p:grpSp>
        <p:nvGrpSpPr>
          <p:cNvPr id="19" name="Ομάδα 18"/>
          <p:cNvGrpSpPr/>
          <p:nvPr/>
        </p:nvGrpSpPr>
        <p:grpSpPr>
          <a:xfrm>
            <a:off x="4541389" y="2227751"/>
            <a:ext cx="936104" cy="590651"/>
            <a:chOff x="6941288" y="366424"/>
            <a:chExt cx="936104" cy="590651"/>
          </a:xfrm>
        </p:grpSpPr>
        <p:sp>
          <p:nvSpPr>
            <p:cNvPr id="8" name="Ορθογώνιο 7"/>
            <p:cNvSpPr/>
            <p:nvPr/>
          </p:nvSpPr>
          <p:spPr>
            <a:xfrm>
              <a:off x="6955812" y="366424"/>
              <a:ext cx="774571" cy="523220"/>
            </a:xfrm>
            <a:prstGeom prst="rect">
              <a:avLst/>
            </a:prstGeom>
          </p:spPr>
          <p:txBody>
            <a:bodyPr wrap="none">
              <a:spAutoFit/>
            </a:bodyPr>
            <a:lstStyle/>
            <a:p>
              <a:r>
                <a:rPr lang="en-US" sz="2800" b="1" i="1" dirty="0">
                  <a:solidFill>
                    <a:srgbClr val="FF0000"/>
                  </a:solidFill>
                  <a:effectLst>
                    <a:outerShdw blurRad="38100" dist="38100" dir="2700000" algn="tl">
                      <a:srgbClr val="000000">
                        <a:alpha val="43137"/>
                      </a:srgbClr>
                    </a:outerShdw>
                  </a:effectLst>
                  <a:latin typeface="Comic Sans MS" panose="030F0702030302020204" pitchFamily="66" charset="0"/>
                </a:rPr>
                <a:t>k</a:t>
              </a:r>
              <a:r>
                <a:rPr lang="en-US" sz="2800" b="1" dirty="0">
                  <a:solidFill>
                    <a:srgbClr val="FF0000"/>
                  </a:solidFill>
                  <a:effectLst>
                    <a:outerShdw blurRad="38100" dist="38100" dir="2700000" algn="tl">
                      <a:srgbClr val="000000">
                        <a:alpha val="43137"/>
                      </a:srgbClr>
                    </a:outerShdw>
                  </a:effectLst>
                  <a:latin typeface="Comic Sans MS" panose="030F0702030302020204" pitchFamily="66" charset="0"/>
                </a:rPr>
                <a:t>.</a:t>
              </a:r>
              <a:r>
                <a:rPr lang="en-US" sz="2800" b="1" dirty="0">
                  <a:solidFill>
                    <a:srgbClr val="FF0000"/>
                  </a:solidFill>
                  <a:effectLst>
                    <a:outerShdw blurRad="38100" dist="38100" dir="2700000" algn="tl">
                      <a:srgbClr val="000000">
                        <a:alpha val="43137"/>
                      </a:srgbClr>
                    </a:outerShdw>
                  </a:effectLst>
                  <a:latin typeface="Cambria Math"/>
                  <a:ea typeface="Cambria Math"/>
                </a:rPr>
                <a:t>𝑙</a:t>
              </a:r>
              <a:r>
                <a:rPr lang="en-US" sz="2800" b="1" baseline="-25000" dirty="0">
                  <a:solidFill>
                    <a:srgbClr val="FF0000"/>
                  </a:solidFill>
                  <a:effectLst>
                    <a:outerShdw blurRad="38100" dist="38100" dir="2700000" algn="tl">
                      <a:srgbClr val="000000">
                        <a:alpha val="43137"/>
                      </a:srgbClr>
                    </a:outerShdw>
                  </a:effectLst>
                  <a:latin typeface="Cambria Math"/>
                  <a:ea typeface="Cambria Math"/>
                </a:rPr>
                <a:t>0</a:t>
              </a:r>
              <a:endParaRPr lang="el-GR" sz="2800" b="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
          <p:nvSpPr>
            <p:cNvPr id="16" name="TextBox 15"/>
            <p:cNvSpPr txBox="1"/>
            <p:nvPr/>
          </p:nvSpPr>
          <p:spPr>
            <a:xfrm>
              <a:off x="6941288" y="495410"/>
              <a:ext cx="936104" cy="461665"/>
            </a:xfrm>
            <a:prstGeom prst="rect">
              <a:avLst/>
            </a:prstGeom>
            <a:noFill/>
          </p:spPr>
          <p:txBody>
            <a:bodyPr wrap="square" rtlCol="0">
              <a:spAutoFit/>
            </a:bodyPr>
            <a:lstStyle/>
            <a:p>
              <a:r>
                <a:rPr lang="el-GR" sz="2400" b="1" dirty="0" smtClean="0">
                  <a:latin typeface="Comic Sans MS" panose="030F0702030302020204" pitchFamily="66" charset="0"/>
                </a:rPr>
                <a:t>………</a:t>
              </a:r>
              <a:endParaRPr lang="el-GR" sz="2400" b="1" dirty="0">
                <a:latin typeface="Comic Sans MS" panose="030F0702030302020204" pitchFamily="66" charset="0"/>
              </a:endParaRPr>
            </a:p>
          </p:txBody>
        </p:sp>
      </p:grpSp>
      <mc:AlternateContent xmlns:mc="http://schemas.openxmlformats.org/markup-compatibility/2006">
        <mc:Choice xmlns:a14="http://schemas.microsoft.com/office/drawing/2010/main" xmlns="" Requires="a14">
          <p:sp>
            <p:nvSpPr>
              <p:cNvPr id="7" name="Ορθογώνιο 6"/>
              <p:cNvSpPr/>
              <p:nvPr/>
            </p:nvSpPr>
            <p:spPr>
              <a:xfrm>
                <a:off x="3602721" y="3973230"/>
                <a:ext cx="1168140"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sz="2800" b="1" i="1">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n-US" sz="2800" b="1" i="1">
                              <a:solidFill>
                                <a:srgbClr val="FF0000"/>
                              </a:solidFill>
                              <a:effectLst>
                                <a:outerShdw blurRad="38100" dist="38100" dir="2700000" algn="tl">
                                  <a:srgbClr val="000000">
                                    <a:alpha val="43137"/>
                                  </a:srgbClr>
                                </a:outerShdw>
                              </a:effectLst>
                              <a:latin typeface="Cambria Math"/>
                            </a:rPr>
                            <m:t>𝑾</m:t>
                          </m:r>
                        </m:e>
                        <m:sub>
                          <m:r>
                            <a:rPr lang="en-US" sz="2800" b="1" i="1">
                              <a:solidFill>
                                <a:srgbClr val="FF0000"/>
                              </a:solidFill>
                              <a:effectLst>
                                <a:outerShdw blurRad="38100" dist="38100" dir="2700000" algn="tl">
                                  <a:srgbClr val="000000">
                                    <a:alpha val="43137"/>
                                  </a:srgbClr>
                                </a:outerShdw>
                              </a:effectLst>
                              <a:latin typeface="Cambria Math"/>
                            </a:rPr>
                            <m:t>𝑭</m:t>
                          </m:r>
                        </m:sub>
                      </m:sSub>
                      <m:r>
                        <a:rPr lang="en-US" sz="2800" b="1" i="1">
                          <a:solidFill>
                            <a:srgbClr val="FF0000"/>
                          </a:solidFill>
                          <a:effectLst>
                            <a:outerShdw blurRad="38100" dist="38100" dir="2700000" algn="tl">
                              <a:srgbClr val="000000">
                                <a:alpha val="43137"/>
                              </a:srgbClr>
                            </a:outerShdw>
                          </a:effectLst>
                          <a:latin typeface="Cambria Math"/>
                        </a:rPr>
                        <m:t>=</m:t>
                      </m:r>
                    </m:oMath>
                  </m:oMathPara>
                </a14:m>
                <a:endParaRPr lang="el-GR" sz="2800" dirty="0"/>
              </a:p>
            </p:txBody>
          </p:sp>
        </mc:Choice>
        <mc:Fallback>
          <p:sp>
            <p:nvSpPr>
              <p:cNvPr id="7" name="Ορθογώνιο 6"/>
              <p:cNvSpPr>
                <a:spLocks noRot="1" noChangeAspect="1" noMove="1" noResize="1" noEditPoints="1" noAdjustHandles="1" noChangeArrowheads="1" noChangeShapeType="1" noTextEdit="1"/>
              </p:cNvSpPr>
              <p:nvPr/>
            </p:nvSpPr>
            <p:spPr>
              <a:xfrm>
                <a:off x="3602721" y="3973230"/>
                <a:ext cx="1168140" cy="523220"/>
              </a:xfrm>
              <a:prstGeom prst="rect">
                <a:avLst/>
              </a:prstGeom>
              <a:blipFill rotWithShape="1">
                <a:blip r:embed="rId4"/>
                <a:stretch>
                  <a:fillRect/>
                </a:stretch>
              </a:blipFill>
            </p:spPr>
            <p:txBody>
              <a:bodyPr/>
              <a:lstStyle/>
              <a:p>
                <a:r>
                  <a:rPr lang="el-GR">
                    <a:noFill/>
                  </a:rPr>
                  <a:t> </a:t>
                </a:r>
              </a:p>
            </p:txBody>
          </p:sp>
        </mc:Fallback>
      </mc:AlternateContent>
      <mc:AlternateContent xmlns:mc="http://schemas.openxmlformats.org/markup-compatibility/2006">
        <mc:Choice xmlns:a14="http://schemas.microsoft.com/office/drawing/2010/main" xmlns="" Requires="a14">
          <p:sp>
            <p:nvSpPr>
              <p:cNvPr id="14" name="TextBox 13"/>
              <p:cNvSpPr txBox="1"/>
              <p:nvPr/>
            </p:nvSpPr>
            <p:spPr>
              <a:xfrm>
                <a:off x="3700497" y="2346099"/>
                <a:ext cx="997134"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solidFill>
                            <a:srgbClr val="FF0000"/>
                          </a:solidFill>
                          <a:effectLst>
                            <a:outerShdw blurRad="38100" dist="38100" dir="2700000" algn="tl">
                              <a:srgbClr val="000000">
                                <a:alpha val="43137"/>
                              </a:srgbClr>
                            </a:outerShdw>
                          </a:effectLst>
                          <a:latin typeface="Cambria Math"/>
                        </a:rPr>
                        <m:t>𝑭</m:t>
                      </m:r>
                      <m:r>
                        <a:rPr lang="en-US" sz="2800" b="1" i="1" smtClean="0">
                          <a:solidFill>
                            <a:srgbClr val="FF0000"/>
                          </a:solidFill>
                          <a:effectLst>
                            <a:outerShdw blurRad="38100" dist="38100" dir="2700000" algn="tl">
                              <a:srgbClr val="000000">
                                <a:alpha val="43137"/>
                              </a:srgbClr>
                            </a:outerShdw>
                          </a:effectLst>
                          <a:latin typeface="Cambria Math"/>
                        </a:rPr>
                        <m:t>= </m:t>
                      </m:r>
                    </m:oMath>
                  </m:oMathPara>
                </a14:m>
                <a:endParaRPr lang="el-GR" sz="2800" b="1" dirty="0">
                  <a:solidFill>
                    <a:srgbClr val="FF0000"/>
                  </a:solidFill>
                  <a:effectLst>
                    <a:outerShdw blurRad="38100" dist="38100" dir="2700000" algn="tl">
                      <a:srgbClr val="000000">
                        <a:alpha val="43137"/>
                      </a:srgbClr>
                    </a:outerShdw>
                  </a:effectLst>
                </a:endParaRPr>
              </a:p>
            </p:txBody>
          </p:sp>
        </mc:Choice>
        <mc:Fallback>
          <p:sp>
            <p:nvSpPr>
              <p:cNvPr id="14" name="TextBox 13"/>
              <p:cNvSpPr txBox="1">
                <a:spLocks noRot="1" noChangeAspect="1" noMove="1" noResize="1" noEditPoints="1" noAdjustHandles="1" noChangeArrowheads="1" noChangeShapeType="1" noTextEdit="1"/>
              </p:cNvSpPr>
              <p:nvPr/>
            </p:nvSpPr>
            <p:spPr>
              <a:xfrm>
                <a:off x="3700497" y="2346099"/>
                <a:ext cx="997134" cy="523220"/>
              </a:xfrm>
              <a:prstGeom prst="rect">
                <a:avLst/>
              </a:prstGeom>
              <a:blipFill rotWithShape="1">
                <a:blip r:embed="rId5"/>
                <a:stretch>
                  <a:fillRect/>
                </a:stretch>
              </a:blipFill>
            </p:spPr>
            <p:txBody>
              <a:bodyPr/>
              <a:lstStyle/>
              <a:p>
                <a:r>
                  <a:rPr lang="el-GR">
                    <a:noFill/>
                  </a:rPr>
                  <a:t> </a:t>
                </a:r>
              </a:p>
            </p:txBody>
          </p:sp>
        </mc:Fallback>
      </mc:AlternateContent>
      <p:grpSp>
        <p:nvGrpSpPr>
          <p:cNvPr id="30" name="Ομάδα 29"/>
          <p:cNvGrpSpPr/>
          <p:nvPr/>
        </p:nvGrpSpPr>
        <p:grpSpPr>
          <a:xfrm>
            <a:off x="6711146" y="289351"/>
            <a:ext cx="2113440" cy="1821698"/>
            <a:chOff x="6801127" y="229661"/>
            <a:chExt cx="2113440" cy="1821698"/>
          </a:xfrm>
        </p:grpSpPr>
        <p:pic>
          <p:nvPicPr>
            <p:cNvPr id="17" name="Picture 2" descr="C:\Users\Merkouris\Desktop\1.pn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7180031" y="229661"/>
              <a:ext cx="1734536" cy="182169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4" name="Ομάδα 23"/>
            <p:cNvGrpSpPr/>
            <p:nvPr/>
          </p:nvGrpSpPr>
          <p:grpSpPr>
            <a:xfrm>
              <a:off x="7264253" y="1104564"/>
              <a:ext cx="342783" cy="307777"/>
              <a:chOff x="7264253" y="1104564"/>
              <a:chExt cx="342783" cy="307777"/>
            </a:xfrm>
          </p:grpSpPr>
          <p:sp>
            <p:nvSpPr>
              <p:cNvPr id="18" name="TextBox 17"/>
              <p:cNvSpPr txBox="1"/>
              <p:nvPr/>
            </p:nvSpPr>
            <p:spPr>
              <a:xfrm>
                <a:off x="7264253" y="1104564"/>
                <a:ext cx="342783" cy="307777"/>
              </a:xfrm>
              <a:prstGeom prst="rect">
                <a:avLst/>
              </a:prstGeom>
              <a:noFill/>
            </p:spPr>
            <p:txBody>
              <a:bodyPr wrap="square" rtlCol="0">
                <a:spAutoFit/>
              </a:bodyPr>
              <a:lstStyle/>
              <a:p>
                <a:r>
                  <a:rPr lang="el-GR" sz="1400" b="1" dirty="0" err="1" smtClean="0">
                    <a:latin typeface="Cambria Math"/>
                    <a:ea typeface="Cambria Math"/>
                  </a:rPr>
                  <a:t>𝑙</a:t>
                </a:r>
                <a:r>
                  <a:rPr lang="en-US" sz="1400" b="1" baseline="-25000" dirty="0">
                    <a:latin typeface="Cambria Math"/>
                    <a:ea typeface="Cambria Math"/>
                  </a:rPr>
                  <a:t>0</a:t>
                </a:r>
                <a:endParaRPr lang="el-GR" sz="1400" b="1" baseline="-25000" dirty="0"/>
              </a:p>
            </p:txBody>
          </p:sp>
          <p:cxnSp>
            <p:nvCxnSpPr>
              <p:cNvPr id="22" name="Ευθύγραμμο βέλος σύνδεσης 21"/>
              <p:cNvCxnSpPr/>
              <p:nvPr/>
            </p:nvCxnSpPr>
            <p:spPr>
              <a:xfrm>
                <a:off x="7601343" y="1104564"/>
                <a:ext cx="5693" cy="264563"/>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29" name="Ομάδα 28"/>
            <p:cNvGrpSpPr/>
            <p:nvPr/>
          </p:nvGrpSpPr>
          <p:grpSpPr>
            <a:xfrm>
              <a:off x="6801127" y="1111236"/>
              <a:ext cx="576064" cy="550629"/>
              <a:chOff x="6801127" y="1111236"/>
              <a:chExt cx="576064" cy="550629"/>
            </a:xfrm>
          </p:grpSpPr>
          <p:sp>
            <p:nvSpPr>
              <p:cNvPr id="20" name="TextBox 19"/>
              <p:cNvSpPr txBox="1"/>
              <p:nvPr/>
            </p:nvSpPr>
            <p:spPr>
              <a:xfrm>
                <a:off x="6801127" y="1236845"/>
                <a:ext cx="576064" cy="338554"/>
              </a:xfrm>
              <a:prstGeom prst="rect">
                <a:avLst/>
              </a:prstGeom>
              <a:noFill/>
            </p:spPr>
            <p:txBody>
              <a:bodyPr wrap="square" rtlCol="0">
                <a:spAutoFit/>
              </a:bodyPr>
              <a:lstStyle/>
              <a:p>
                <a:r>
                  <a:rPr lang="en-US" sz="1600" b="1" dirty="0" smtClean="0">
                    <a:latin typeface="Cambria Math"/>
                    <a:ea typeface="Cambria Math"/>
                  </a:rPr>
                  <a:t>2</a:t>
                </a:r>
                <a:r>
                  <a:rPr lang="el-GR" sz="1600" b="1" dirty="0" err="1" smtClean="0">
                    <a:latin typeface="Cambria Math"/>
                    <a:ea typeface="Cambria Math"/>
                  </a:rPr>
                  <a:t>𝑙</a:t>
                </a:r>
                <a:r>
                  <a:rPr lang="en-US" sz="1600" b="1" baseline="-25000" dirty="0">
                    <a:latin typeface="Cambria Math"/>
                    <a:ea typeface="Cambria Math"/>
                  </a:rPr>
                  <a:t>0</a:t>
                </a:r>
                <a:endParaRPr lang="el-GR" sz="1600" b="1" baseline="-25000" dirty="0"/>
              </a:p>
            </p:txBody>
          </p:sp>
          <p:cxnSp>
            <p:nvCxnSpPr>
              <p:cNvPr id="27" name="Ευθύγραμμο βέλος σύνδεσης 26"/>
              <p:cNvCxnSpPr/>
              <p:nvPr/>
            </p:nvCxnSpPr>
            <p:spPr>
              <a:xfrm>
                <a:off x="7264253" y="1111236"/>
                <a:ext cx="0" cy="550629"/>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xmlns="" val="3177757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25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500"/>
                            </p:stCondLst>
                            <p:childTnLst>
                              <p:par>
                                <p:cTn id="18" presetID="10" presetClass="entr" presetSubtype="0" fill="hold" nodeType="afterEffect">
                                  <p:stCondLst>
                                    <p:cond delay="25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childTnLst>
                          </p:cTn>
                        </p:par>
                        <p:par>
                          <p:cTn id="21" fill="hold">
                            <p:stCondLst>
                              <p:cond delay="1250"/>
                            </p:stCondLst>
                            <p:childTnLst>
                              <p:par>
                                <p:cTn id="22" presetID="16" presetClass="entr" presetSubtype="21"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dissolve">
                                      <p:cBhvr>
                                        <p:cTn id="36" dur="500"/>
                                        <p:tgtEl>
                                          <p:spTgt spid="9"/>
                                        </p:tgtEl>
                                      </p:cBhvr>
                                    </p:animEffect>
                                  </p:childTnLst>
                                </p:cTn>
                              </p:par>
                            </p:childTnLst>
                          </p:cTn>
                        </p:par>
                        <p:par>
                          <p:cTn id="37" fill="hold">
                            <p:stCondLst>
                              <p:cond delay="500"/>
                            </p:stCondLst>
                            <p:childTnLst>
                              <p:par>
                                <p:cTn id="38" presetID="16" presetClass="entr" presetSubtype="21" fill="hold" grpId="0" nodeType="afterEffect">
                                  <p:stCondLst>
                                    <p:cond delay="250"/>
                                  </p:stCondLst>
                                  <p:childTnLst>
                                    <p:set>
                                      <p:cBhvr>
                                        <p:cTn id="39" dur="1" fill="hold">
                                          <p:stCondLst>
                                            <p:cond delay="0"/>
                                          </p:stCondLst>
                                        </p:cTn>
                                        <p:tgtEl>
                                          <p:spTgt spid="7"/>
                                        </p:tgtEl>
                                        <p:attrNameLst>
                                          <p:attrName>style.visibility</p:attrName>
                                        </p:attrNameLst>
                                      </p:cBhvr>
                                      <p:to>
                                        <p:strVal val="visible"/>
                                      </p:to>
                                    </p:set>
                                    <p:animEffect transition="in" filter="barn(inVertical)">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1000"/>
                                        <p:tgtEl>
                                          <p:spTgt spid="13"/>
                                        </p:tgtEl>
                                      </p:cBhvr>
                                    </p:animEffect>
                                    <p:anim calcmode="lin" valueType="num">
                                      <p:cBhvr>
                                        <p:cTn id="46" dur="1000" fill="hold"/>
                                        <p:tgtEl>
                                          <p:spTgt spid="13"/>
                                        </p:tgtEl>
                                        <p:attrNameLst>
                                          <p:attrName>ppt_x</p:attrName>
                                        </p:attrNameLst>
                                      </p:cBhvr>
                                      <p:tavLst>
                                        <p:tav tm="0">
                                          <p:val>
                                            <p:strVal val="#ppt_x"/>
                                          </p:val>
                                        </p:tav>
                                        <p:tav tm="100000">
                                          <p:val>
                                            <p:strVal val="#ppt_x"/>
                                          </p:val>
                                        </p:tav>
                                      </p:tavLst>
                                    </p:anim>
                                    <p:anim calcmode="lin" valueType="num">
                                      <p:cBhvr>
                                        <p:cTn id="4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dissolve">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1000"/>
                                        <p:tgtEl>
                                          <p:spTgt spid="15"/>
                                        </p:tgtEl>
                                      </p:cBhvr>
                                    </p:animEffect>
                                    <p:anim calcmode="lin" valueType="num">
                                      <p:cBhvr>
                                        <p:cTn id="58" dur="1000" fill="hold"/>
                                        <p:tgtEl>
                                          <p:spTgt spid="15"/>
                                        </p:tgtEl>
                                        <p:attrNameLst>
                                          <p:attrName>ppt_x</p:attrName>
                                        </p:attrNameLst>
                                      </p:cBhvr>
                                      <p:tavLst>
                                        <p:tav tm="0">
                                          <p:val>
                                            <p:strVal val="#ppt_x"/>
                                          </p:val>
                                        </p:tav>
                                        <p:tav tm="100000">
                                          <p:val>
                                            <p:strVal val="#ppt_x"/>
                                          </p:val>
                                        </p:tav>
                                      </p:tavLst>
                                    </p:anim>
                                    <p:anim calcmode="lin" valueType="num">
                                      <p:cBhvr>
                                        <p:cTn id="5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animBg="1"/>
      <p:bldP spid="11" grpId="0"/>
      <p:bldP spid="15" grpId="0"/>
      <p:bldP spid="6" grpId="0"/>
      <p:bldP spid="7"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20</a:t>
            </a:fld>
            <a:endParaRPr lang="el-GR" dirty="0">
              <a:solidFill>
                <a:schemeClr val="tx1"/>
              </a:solidFill>
            </a:endParaRPr>
          </a:p>
        </p:txBody>
      </p:sp>
      <p:sp>
        <p:nvSpPr>
          <p:cNvPr id="6" name="Rectangle 2"/>
          <p:cNvSpPr txBox="1">
            <a:spLocks noChangeArrowheads="1"/>
          </p:cNvSpPr>
          <p:nvPr/>
        </p:nvSpPr>
        <p:spPr>
          <a:xfrm>
            <a:off x="1331913" y="333375"/>
            <a:ext cx="6264275" cy="558800"/>
          </a:xfrm>
          <a:prstGeom prst="rect">
            <a:avLst/>
          </a:prstGeom>
          <a:effectLst/>
        </p:spPr>
        <p:txBody>
          <a:bodyPr rtlCol="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l-GR" altLang="el-GR" sz="2800" b="1" dirty="0" smtClean="0">
                <a:solidFill>
                  <a:srgbClr val="800000"/>
                </a:solidFill>
                <a:effectLst>
                  <a:outerShdw blurRad="38100" dist="38100" dir="2700000" algn="tl">
                    <a:srgbClr val="000000"/>
                  </a:outerShdw>
                </a:effectLst>
                <a:latin typeface="Comic Sans MS" pitchFamily="66" charset="0"/>
              </a:rPr>
              <a:t>Β.  Δυναμική προσέγγιση</a:t>
            </a:r>
            <a:endParaRPr lang="el-GR" altLang="el-GR" sz="2800" b="1" dirty="0">
              <a:solidFill>
                <a:srgbClr val="800000"/>
              </a:solidFill>
              <a:effectLst>
                <a:outerShdw blurRad="38100" dist="38100" dir="2700000" algn="tl">
                  <a:srgbClr val="000000"/>
                </a:outerShdw>
              </a:effectLst>
              <a:latin typeface="Comic Sans MS" pitchFamily="66" charset="0"/>
            </a:endParaRPr>
          </a:p>
        </p:txBody>
      </p:sp>
      <p:sp>
        <p:nvSpPr>
          <p:cNvPr id="5" name="TextBox 4"/>
          <p:cNvSpPr txBox="1"/>
          <p:nvPr/>
        </p:nvSpPr>
        <p:spPr>
          <a:xfrm>
            <a:off x="899592" y="1108558"/>
            <a:ext cx="6948129" cy="400110"/>
          </a:xfrm>
          <a:prstGeom prst="rect">
            <a:avLst/>
          </a:prstGeom>
          <a:noFill/>
        </p:spPr>
        <p:txBody>
          <a:bodyPr wrap="square" rtlCol="0">
            <a:spAutoFit/>
          </a:bodyPr>
          <a:lstStyle/>
          <a:p>
            <a:r>
              <a:rPr lang="el-GR" sz="2000" b="1" dirty="0" smtClean="0">
                <a:latin typeface="Comic Sans MS" panose="030F0702030302020204" pitchFamily="66" charset="0"/>
              </a:rPr>
              <a:t>Αν στο σώμα μάζας </a:t>
            </a:r>
            <a:r>
              <a:rPr lang="en-US" sz="2000" b="1" i="1" dirty="0" smtClean="0">
                <a:latin typeface="Comic Sans MS" panose="030F0702030302020204" pitchFamily="66" charset="0"/>
              </a:rPr>
              <a:t>m</a:t>
            </a:r>
            <a:r>
              <a:rPr lang="en-US" sz="2000" b="1" dirty="0" smtClean="0">
                <a:latin typeface="Comic Sans MS" panose="030F0702030302020204" pitchFamily="66" charset="0"/>
              </a:rPr>
              <a:t> </a:t>
            </a:r>
            <a:r>
              <a:rPr lang="el-GR" sz="2000" b="1" dirty="0" smtClean="0">
                <a:latin typeface="Comic Sans MS" panose="030F0702030302020204" pitchFamily="66" charset="0"/>
              </a:rPr>
              <a:t>δρα συνισταμένη δύναμη </a:t>
            </a:r>
            <a:r>
              <a:rPr lang="en-US" sz="2000" b="1" i="1" dirty="0" smtClean="0">
                <a:latin typeface="Comic Sans MS" panose="030F0702030302020204" pitchFamily="66" charset="0"/>
              </a:rPr>
              <a:t>F</a:t>
            </a:r>
            <a:r>
              <a:rPr lang="en-US" sz="2000" b="1" dirty="0" smtClean="0">
                <a:latin typeface="Comic Sans MS" panose="030F0702030302020204" pitchFamily="66" charset="0"/>
              </a:rPr>
              <a:t>, </a:t>
            </a:r>
            <a:r>
              <a:rPr lang="el-GR" sz="2000" b="1" dirty="0" smtClean="0">
                <a:latin typeface="Comic Sans MS" panose="030F0702030302020204" pitchFamily="66" charset="0"/>
              </a:rPr>
              <a:t>τότε</a:t>
            </a:r>
            <a:endParaRPr lang="el-GR" sz="2000" b="1" dirty="0">
              <a:latin typeface="Comic Sans MS" panose="030F0702030302020204" pitchFamily="66" charset="0"/>
            </a:endParaRPr>
          </a:p>
        </p:txBody>
      </p:sp>
      <p:sp>
        <p:nvSpPr>
          <p:cNvPr id="8" name="TextBox 7"/>
          <p:cNvSpPr txBox="1"/>
          <p:nvPr/>
        </p:nvSpPr>
        <p:spPr>
          <a:xfrm>
            <a:off x="576199" y="1786014"/>
            <a:ext cx="1619537" cy="523220"/>
          </a:xfrm>
          <a:prstGeom prst="rect">
            <a:avLst/>
          </a:prstGeom>
          <a:noFill/>
        </p:spPr>
        <p:txBody>
          <a:bodyPr wrap="square" rtlCol="0">
            <a:spAutoFit/>
          </a:bodyPr>
          <a:lstStyle/>
          <a:p>
            <a:r>
              <a:rPr lang="en-US" sz="28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F</a:t>
            </a:r>
            <a:r>
              <a:rPr lang="en-US" sz="2800" b="1" dirty="0" smtClean="0">
                <a:solidFill>
                  <a:srgbClr val="FF0000"/>
                </a:solidFill>
                <a:effectLst>
                  <a:outerShdw blurRad="38100" dist="38100" dir="2700000" algn="tl">
                    <a:srgbClr val="000000">
                      <a:alpha val="43137"/>
                    </a:srgbClr>
                  </a:outerShdw>
                </a:effectLst>
                <a:latin typeface="Comic Sans MS" panose="030F0702030302020204" pitchFamily="66" charset="0"/>
              </a:rPr>
              <a:t> = </a:t>
            </a:r>
            <a:r>
              <a:rPr lang="en-US" sz="2800" b="1" i="1" dirty="0" err="1" smtClean="0">
                <a:solidFill>
                  <a:srgbClr val="FF0000"/>
                </a:solidFill>
                <a:effectLst>
                  <a:outerShdw blurRad="38100" dist="38100" dir="2700000" algn="tl">
                    <a:srgbClr val="000000">
                      <a:alpha val="43137"/>
                    </a:srgbClr>
                  </a:outerShdw>
                </a:effectLst>
                <a:latin typeface="Comic Sans MS" panose="030F0702030302020204" pitchFamily="66" charset="0"/>
              </a:rPr>
              <a:t>m.a</a:t>
            </a:r>
            <a:endParaRPr lang="el-GR" sz="2800" b="1" i="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
        <p:nvSpPr>
          <p:cNvPr id="11" name="Rectangle 4"/>
          <p:cNvSpPr>
            <a:spLocks noChangeArrowheads="1"/>
          </p:cNvSpPr>
          <p:nvPr/>
        </p:nvSpPr>
        <p:spPr bwMode="auto">
          <a:xfrm>
            <a:off x="1872510" y="2348778"/>
            <a:ext cx="5544281"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p>
            <a:pPr>
              <a:spcBef>
                <a:spcPct val="20000"/>
              </a:spcBef>
              <a:buClr>
                <a:schemeClr val="hlink"/>
              </a:buClr>
              <a:buSzPct val="65000"/>
              <a:buFont typeface="Wingdings" pitchFamily="2" charset="2"/>
              <a:buNone/>
              <a:defRPr/>
            </a:pPr>
            <a:r>
              <a:rPr lang="el-GR" altLang="el-GR" sz="2000" b="1" dirty="0" smtClean="0">
                <a:solidFill>
                  <a:srgbClr val="000000"/>
                </a:solidFill>
                <a:latin typeface="Comic Sans MS" pitchFamily="66" charset="0"/>
              </a:rPr>
              <a:t>αντικαθιστούμε</a:t>
            </a:r>
            <a:r>
              <a:rPr lang="el-GR" altLang="el-GR" sz="2000" b="1" dirty="0" smtClean="0">
                <a:solidFill>
                  <a:srgbClr val="000000"/>
                </a:solidFill>
                <a:effectLst>
                  <a:outerShdw blurRad="38100" dist="38100" dir="2700000" algn="tl">
                    <a:srgbClr val="FFFFFF"/>
                  </a:outerShdw>
                </a:effectLst>
                <a:latin typeface="Comic Sans MS" pitchFamily="66" charset="0"/>
              </a:rPr>
              <a:t>  </a:t>
            </a:r>
            <a:r>
              <a:rPr lang="en-US" altLang="el-GR" sz="2400" b="1" i="1" dirty="0" smtClean="0">
                <a:solidFill>
                  <a:srgbClr val="FF0000"/>
                </a:solidFill>
                <a:effectLst>
                  <a:outerShdw blurRad="38100" dist="38100" dir="2700000" algn="tl">
                    <a:srgbClr val="000000">
                      <a:alpha val="43137"/>
                    </a:srgbClr>
                  </a:outerShdw>
                </a:effectLst>
                <a:latin typeface="Comic Sans MS" pitchFamily="66" charset="0"/>
              </a:rPr>
              <a:t>m</a:t>
            </a:r>
            <a:r>
              <a:rPr lang="el-GR" altLang="el-GR" sz="2400" b="1" i="1" dirty="0" smtClean="0">
                <a:solidFill>
                  <a:srgbClr val="FF0000"/>
                </a:solidFill>
                <a:effectLst>
                  <a:outerShdw blurRad="38100" dist="38100" dir="2700000" algn="tl">
                    <a:srgbClr val="000000">
                      <a:alpha val="43137"/>
                    </a:srgbClr>
                  </a:outerShdw>
                </a:effectLst>
                <a:latin typeface="Comic Sans MS" pitchFamily="66" charset="0"/>
              </a:rPr>
              <a:t>ω</a:t>
            </a:r>
            <a:r>
              <a:rPr lang="el-GR" altLang="el-GR" sz="2400" b="1" baseline="30000" dirty="0" smtClean="0">
                <a:solidFill>
                  <a:srgbClr val="FF0000"/>
                </a:solidFill>
                <a:effectLst>
                  <a:outerShdw blurRad="38100" dist="38100" dir="2700000" algn="tl">
                    <a:srgbClr val="000000">
                      <a:alpha val="43137"/>
                    </a:srgbClr>
                  </a:outerShdw>
                </a:effectLst>
                <a:latin typeface="Comic Sans MS" pitchFamily="66" charset="0"/>
              </a:rPr>
              <a:t>2 </a:t>
            </a:r>
            <a:r>
              <a:rPr lang="el-GR" altLang="el-GR" sz="2400" b="1" dirty="0" smtClean="0">
                <a:solidFill>
                  <a:srgbClr val="FF0000"/>
                </a:solidFill>
                <a:effectLst>
                  <a:outerShdw blurRad="38100" dist="38100" dir="2700000" algn="tl">
                    <a:srgbClr val="000000">
                      <a:alpha val="43137"/>
                    </a:srgbClr>
                  </a:outerShdw>
                </a:effectLst>
                <a:latin typeface="Comic Sans MS" pitchFamily="66" charset="0"/>
              </a:rPr>
              <a:t>= </a:t>
            </a:r>
            <a:r>
              <a:rPr lang="en-US" altLang="el-GR" sz="2400" b="1" i="1" dirty="0" smtClean="0">
                <a:solidFill>
                  <a:srgbClr val="FF0000"/>
                </a:solidFill>
                <a:effectLst>
                  <a:outerShdw blurRad="38100" dist="38100" dir="2700000" algn="tl">
                    <a:srgbClr val="000000">
                      <a:alpha val="43137"/>
                    </a:srgbClr>
                  </a:outerShdw>
                </a:effectLst>
                <a:latin typeface="Comic Sans MS" pitchFamily="66" charset="0"/>
              </a:rPr>
              <a:t>D</a:t>
            </a:r>
            <a:r>
              <a:rPr lang="el-GR" altLang="el-GR" sz="2000" b="1" dirty="0" smtClean="0">
                <a:solidFill>
                  <a:srgbClr val="000000"/>
                </a:solidFill>
                <a:latin typeface="Comic Sans MS" pitchFamily="66" charset="0"/>
              </a:rPr>
              <a:t>, </a:t>
            </a:r>
            <a:r>
              <a:rPr lang="el-GR" altLang="el-GR" sz="2000" b="1" dirty="0">
                <a:solidFill>
                  <a:srgbClr val="000000"/>
                </a:solidFill>
                <a:latin typeface="Comic Sans MS" pitchFamily="66" charset="0"/>
              </a:rPr>
              <a:t>οπότε</a:t>
            </a:r>
            <a:endParaRPr lang="el-GR" altLang="el-GR" sz="2000" b="1" baseline="30000" dirty="0">
              <a:solidFill>
                <a:srgbClr val="FF0000"/>
              </a:solidFill>
              <a:latin typeface="Comic Sans MS" pitchFamily="66" charset="0"/>
            </a:endParaRPr>
          </a:p>
        </p:txBody>
      </p:sp>
      <p:sp>
        <p:nvSpPr>
          <p:cNvPr id="9" name="Δεξιό βέλος 8"/>
          <p:cNvSpPr/>
          <p:nvPr/>
        </p:nvSpPr>
        <p:spPr>
          <a:xfrm>
            <a:off x="2195736" y="2054053"/>
            <a:ext cx="432048" cy="98430"/>
          </a:xfrm>
          <a:prstGeom prst="rightArrow">
            <a:avLst/>
          </a:prstGeom>
          <a:solidFill>
            <a:schemeClr val="tx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Ορθογώνιο 9"/>
          <p:cNvSpPr/>
          <p:nvPr/>
        </p:nvSpPr>
        <p:spPr>
          <a:xfrm>
            <a:off x="2633706" y="1786014"/>
            <a:ext cx="2929007" cy="523220"/>
          </a:xfrm>
          <a:prstGeom prst="rect">
            <a:avLst/>
          </a:prstGeom>
        </p:spPr>
        <p:txBody>
          <a:bodyPr wrap="none">
            <a:spAutoFit/>
          </a:bodyPr>
          <a:lstStyle/>
          <a:p>
            <a:r>
              <a:rPr lang="en-US" sz="2800" b="1" i="1" dirty="0">
                <a:solidFill>
                  <a:srgbClr val="FF0000"/>
                </a:solidFill>
                <a:effectLst>
                  <a:outerShdw blurRad="38100" dist="38100" dir="2700000" algn="tl">
                    <a:srgbClr val="000000">
                      <a:alpha val="43137"/>
                    </a:srgbClr>
                  </a:outerShdw>
                </a:effectLst>
                <a:latin typeface="Comic Sans MS" panose="030F0702030302020204" pitchFamily="66" charset="0"/>
              </a:rPr>
              <a:t>F</a:t>
            </a:r>
            <a:r>
              <a:rPr lang="en-US" sz="2800" b="1" dirty="0">
                <a:solidFill>
                  <a:srgbClr val="FF0000"/>
                </a:solidFill>
                <a:effectLst>
                  <a:outerShdw blurRad="38100" dist="38100" dir="2700000" algn="tl">
                    <a:srgbClr val="000000">
                      <a:alpha val="43137"/>
                    </a:srgbClr>
                  </a:outerShdw>
                </a:effectLst>
                <a:latin typeface="Comic Sans MS" panose="030F0702030302020204" pitchFamily="66" charset="0"/>
              </a:rPr>
              <a:t> = -</a:t>
            </a:r>
            <a:r>
              <a:rPr lang="en-US" sz="2800" b="1" i="1" dirty="0">
                <a:solidFill>
                  <a:srgbClr val="FF0000"/>
                </a:solidFill>
                <a:effectLst>
                  <a:outerShdw blurRad="38100" dist="38100" dir="2700000" algn="tl">
                    <a:srgbClr val="000000">
                      <a:alpha val="43137"/>
                    </a:srgbClr>
                  </a:outerShdw>
                </a:effectLst>
                <a:latin typeface="Comic Sans MS" panose="030F0702030302020204" pitchFamily="66" charset="0"/>
              </a:rPr>
              <a:t>m</a:t>
            </a:r>
            <a:r>
              <a:rPr lang="el-GR" sz="28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ω</a:t>
            </a:r>
            <a:r>
              <a:rPr lang="el-GR" sz="2800" b="1" baseline="30000" dirty="0" smtClean="0">
                <a:solidFill>
                  <a:srgbClr val="FF0000"/>
                </a:solidFill>
                <a:effectLst>
                  <a:outerShdw blurRad="38100" dist="38100" dir="2700000" algn="tl">
                    <a:srgbClr val="000000">
                      <a:alpha val="43137"/>
                    </a:srgbClr>
                  </a:outerShdw>
                </a:effectLst>
                <a:latin typeface="Comic Sans MS" panose="030F0702030302020204" pitchFamily="66" charset="0"/>
              </a:rPr>
              <a:t>2</a:t>
            </a:r>
            <a:r>
              <a:rPr lang="el-GR" sz="28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Α</a:t>
            </a:r>
            <a:r>
              <a:rPr lang="el-GR" sz="2800" b="1" dirty="0" smtClean="0">
                <a:solidFill>
                  <a:srgbClr val="FF0000"/>
                </a:solidFill>
                <a:effectLst>
                  <a:outerShdw blurRad="38100" dist="38100" dir="2700000" algn="tl">
                    <a:srgbClr val="000000">
                      <a:alpha val="43137"/>
                    </a:srgbClr>
                  </a:outerShdw>
                </a:effectLst>
                <a:latin typeface="Comic Sans MS" panose="030F0702030302020204" pitchFamily="66" charset="0"/>
              </a:rPr>
              <a:t>ημ</a:t>
            </a:r>
            <a:r>
              <a:rPr lang="el-GR" sz="28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ω</a:t>
            </a:r>
            <a:r>
              <a:rPr lang="en-US" sz="2800" b="1" i="1" dirty="0">
                <a:solidFill>
                  <a:srgbClr val="FF0000"/>
                </a:solidFill>
                <a:effectLst>
                  <a:outerShdw blurRad="38100" dist="38100" dir="2700000" algn="tl">
                    <a:srgbClr val="000000">
                      <a:alpha val="43137"/>
                    </a:srgbClr>
                  </a:outerShdw>
                </a:effectLst>
                <a:latin typeface="Comic Sans MS" panose="030F0702030302020204" pitchFamily="66" charset="0"/>
              </a:rPr>
              <a:t>t</a:t>
            </a:r>
            <a:endParaRPr lang="el-GR" sz="2800" b="1" i="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
        <p:nvSpPr>
          <p:cNvPr id="14" name="TextBox 13"/>
          <p:cNvSpPr txBox="1"/>
          <p:nvPr/>
        </p:nvSpPr>
        <p:spPr>
          <a:xfrm>
            <a:off x="2987824" y="3088136"/>
            <a:ext cx="2376264" cy="646331"/>
          </a:xfrm>
          <a:prstGeom prst="rect">
            <a:avLst/>
          </a:prstGeom>
          <a:blipFill>
            <a:blip r:embed="rId2">
              <a:duotone>
                <a:schemeClr val="accent5">
                  <a:shade val="45000"/>
                  <a:satMod val="135000"/>
                </a:schemeClr>
                <a:prstClr val="white"/>
              </a:duotone>
              <a:extLst>
                <a:ext uri="{BEBA8EAE-BF5A-486C-A8C5-ECC9F3942E4B}">
                  <a14:imgProps xmlns:a14="http://schemas.microsoft.com/office/drawing/2010/main" xmlns="">
                    <a14:imgLayer r:embed="rId3">
                      <a14:imgEffect>
                        <a14:artisticPhotocopy/>
                      </a14:imgEffect>
                      <a14:imgEffect>
                        <a14:brightnessContrast bright="40000"/>
                      </a14:imgEffect>
                    </a14:imgLayer>
                  </a14:imgProps>
                </a:ext>
              </a:extLst>
            </a:blip>
            <a:tile tx="0" ty="0" sx="100000" sy="100000" flip="none" algn="tl"/>
          </a:blipFill>
          <a:ln w="28575">
            <a:noFill/>
          </a:ln>
          <a:effectLst>
            <a:glow rad="63500">
              <a:schemeClr val="accent1">
                <a:satMod val="175000"/>
                <a:alpha val="40000"/>
              </a:schemeClr>
            </a:glow>
            <a:outerShdw blurRad="184150" dist="241300" dir="11520000" sx="110000" sy="110000" algn="ctr">
              <a:srgbClr val="000000">
                <a:alpha val="18000"/>
              </a:srgbClr>
            </a:outerShdw>
          </a:effectLst>
          <a:scene3d>
            <a:camera prst="perspectiveFront"/>
            <a:lightRig rig="flood" dir="t">
              <a:rot lat="0" lon="0" rev="13800000"/>
            </a:lightRig>
          </a:scene3d>
          <a:sp3d extrusionH="107950" prstMaterial="plastic">
            <a:bevelT w="82550" h="63500" prst="divot"/>
            <a:bevelB/>
          </a:sp3d>
        </p:spPr>
        <p:txBody>
          <a:bodyPr wrap="square" rtlCol="0">
            <a:spAutoFit/>
          </a:bodyPr>
          <a:lstStyle/>
          <a:p>
            <a:r>
              <a:rPr lang="en-US" sz="36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F</a:t>
            </a:r>
            <a:r>
              <a:rPr lang="en-US" sz="3600" b="1" dirty="0" smtClean="0">
                <a:solidFill>
                  <a:srgbClr val="FF0000"/>
                </a:solidFill>
                <a:effectLst>
                  <a:outerShdw blurRad="38100" dist="38100" dir="2700000" algn="tl">
                    <a:srgbClr val="000000">
                      <a:alpha val="43137"/>
                    </a:srgbClr>
                  </a:outerShdw>
                </a:effectLst>
                <a:latin typeface="Comic Sans MS" panose="030F0702030302020204" pitchFamily="66" charset="0"/>
              </a:rPr>
              <a:t> = -</a:t>
            </a:r>
            <a:r>
              <a:rPr lang="en-US" sz="3600" b="1" i="1" dirty="0" err="1" smtClean="0">
                <a:solidFill>
                  <a:srgbClr val="FF0000"/>
                </a:solidFill>
                <a:effectLst>
                  <a:outerShdw blurRad="38100" dist="38100" dir="2700000" algn="tl">
                    <a:srgbClr val="000000">
                      <a:alpha val="43137"/>
                    </a:srgbClr>
                  </a:outerShdw>
                </a:effectLst>
                <a:latin typeface="Comic Sans MS" panose="030F0702030302020204" pitchFamily="66" charset="0"/>
              </a:rPr>
              <a:t>D.x</a:t>
            </a:r>
            <a:endParaRPr lang="el-GR" sz="3600" b="1" i="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
        <p:nvSpPr>
          <p:cNvPr id="16" name="Ορθογώνιο 15"/>
          <p:cNvSpPr/>
          <p:nvPr/>
        </p:nvSpPr>
        <p:spPr>
          <a:xfrm>
            <a:off x="6271675" y="1825558"/>
            <a:ext cx="2061783" cy="523220"/>
          </a:xfrm>
          <a:prstGeom prst="rect">
            <a:avLst/>
          </a:prstGeom>
        </p:spPr>
        <p:txBody>
          <a:bodyPr wrap="none">
            <a:spAutoFit/>
          </a:bodyPr>
          <a:lstStyle/>
          <a:p>
            <a:r>
              <a:rPr lang="en-US" sz="2800" b="1" i="1" dirty="0">
                <a:solidFill>
                  <a:srgbClr val="FF0000"/>
                </a:solidFill>
                <a:effectLst>
                  <a:outerShdw blurRad="38100" dist="38100" dir="2700000" algn="tl">
                    <a:srgbClr val="000000">
                      <a:alpha val="43137"/>
                    </a:srgbClr>
                  </a:outerShdw>
                </a:effectLst>
                <a:latin typeface="Comic Sans MS" panose="030F0702030302020204" pitchFamily="66" charset="0"/>
              </a:rPr>
              <a:t>F</a:t>
            </a:r>
            <a:r>
              <a:rPr lang="en-US" sz="2800" b="1" dirty="0">
                <a:solidFill>
                  <a:srgbClr val="FF0000"/>
                </a:solidFill>
                <a:effectLst>
                  <a:outerShdw blurRad="38100" dist="38100" dir="2700000" algn="tl">
                    <a:srgbClr val="000000">
                      <a:alpha val="43137"/>
                    </a:srgbClr>
                  </a:outerShdw>
                </a:effectLst>
                <a:latin typeface="Comic Sans MS" panose="030F0702030302020204" pitchFamily="66" charset="0"/>
              </a:rPr>
              <a:t> = -</a:t>
            </a:r>
            <a:r>
              <a:rPr lang="en-US" sz="2800" b="1" i="1" dirty="0">
                <a:solidFill>
                  <a:srgbClr val="FF0000"/>
                </a:solidFill>
                <a:effectLst>
                  <a:outerShdw blurRad="38100" dist="38100" dir="2700000" algn="tl">
                    <a:srgbClr val="000000">
                      <a:alpha val="43137"/>
                    </a:srgbClr>
                  </a:outerShdw>
                </a:effectLst>
                <a:latin typeface="Comic Sans MS" panose="030F0702030302020204" pitchFamily="66" charset="0"/>
              </a:rPr>
              <a:t>m</a:t>
            </a:r>
            <a:r>
              <a:rPr lang="el-GR" sz="28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ω</a:t>
            </a:r>
            <a:r>
              <a:rPr lang="el-GR" sz="2800" b="1" baseline="30000" dirty="0" smtClean="0">
                <a:solidFill>
                  <a:srgbClr val="FF0000"/>
                </a:solidFill>
                <a:effectLst>
                  <a:outerShdw blurRad="38100" dist="38100" dir="2700000" algn="tl">
                    <a:srgbClr val="000000">
                      <a:alpha val="43137"/>
                    </a:srgbClr>
                  </a:outerShdw>
                </a:effectLst>
                <a:latin typeface="Comic Sans MS" panose="030F0702030302020204" pitchFamily="66" charset="0"/>
              </a:rPr>
              <a:t>2</a:t>
            </a:r>
            <a:r>
              <a:rPr lang="en-US" sz="28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x</a:t>
            </a:r>
            <a:endParaRPr lang="el-GR" sz="2800" b="1" i="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
        <p:nvSpPr>
          <p:cNvPr id="17" name="Δεξιό βέλος 16"/>
          <p:cNvSpPr/>
          <p:nvPr/>
        </p:nvSpPr>
        <p:spPr>
          <a:xfrm>
            <a:off x="5783004" y="2037953"/>
            <a:ext cx="432048" cy="98430"/>
          </a:xfrm>
          <a:prstGeom prst="rightArrow">
            <a:avLst/>
          </a:prstGeom>
          <a:solidFill>
            <a:schemeClr val="tx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TextBox 17"/>
          <p:cNvSpPr txBox="1"/>
          <p:nvPr/>
        </p:nvSpPr>
        <p:spPr>
          <a:xfrm>
            <a:off x="1583730" y="4986426"/>
            <a:ext cx="5760640" cy="964623"/>
          </a:xfrm>
          <a:prstGeom prst="rect">
            <a:avLst/>
          </a:prstGeom>
          <a:noFill/>
        </p:spPr>
        <p:txBody>
          <a:bodyPr wrap="square" rtlCol="0">
            <a:spAutoFit/>
          </a:bodyPr>
          <a:lstStyle/>
          <a:p>
            <a:pPr algn="just">
              <a:lnSpc>
                <a:spcPct val="150000"/>
              </a:lnSpc>
            </a:pPr>
            <a:r>
              <a:rPr lang="el-GR" sz="2000" b="1" dirty="0" smtClean="0">
                <a:latin typeface="Comic Sans MS" panose="030F0702030302020204" pitchFamily="66" charset="0"/>
              </a:rPr>
              <a:t>Η δύναμη </a:t>
            </a:r>
            <a:r>
              <a:rPr lang="en-US" sz="2000" b="1" i="1" dirty="0" smtClean="0">
                <a:latin typeface="Comic Sans MS" panose="030F0702030302020204" pitchFamily="66" charset="0"/>
              </a:rPr>
              <a:t>F</a:t>
            </a:r>
            <a:r>
              <a:rPr lang="el-GR" sz="2000" b="1" dirty="0" smtClean="0">
                <a:latin typeface="Comic Sans MS" panose="030F0702030302020204" pitchFamily="66" charset="0"/>
              </a:rPr>
              <a:t> ονομάζεται δύναμη επαναφοράς,   η σταθερή </a:t>
            </a:r>
            <a:r>
              <a:rPr lang="en-US" sz="2000" b="1" i="1" dirty="0" smtClean="0">
                <a:latin typeface="Comic Sans MS" panose="030F0702030302020204" pitchFamily="66" charset="0"/>
              </a:rPr>
              <a:t>D</a:t>
            </a:r>
            <a:r>
              <a:rPr lang="en-US" sz="2000" b="1" dirty="0" smtClean="0">
                <a:latin typeface="Comic Sans MS" panose="030F0702030302020204" pitchFamily="66" charset="0"/>
              </a:rPr>
              <a:t> </a:t>
            </a:r>
            <a:r>
              <a:rPr lang="el-GR" sz="2000" b="1" dirty="0" smtClean="0">
                <a:latin typeface="Comic Sans MS" panose="030F0702030302020204" pitchFamily="66" charset="0"/>
              </a:rPr>
              <a:t>ονομάζεται σταθερή επαναφοράς.</a:t>
            </a:r>
            <a:endParaRPr lang="el-GR" sz="2000" b="1" dirty="0">
              <a:latin typeface="Comic Sans MS" panose="030F0702030302020204" pitchFamily="66" charset="0"/>
            </a:endParaRPr>
          </a:p>
        </p:txBody>
      </p:sp>
      <p:sp>
        <p:nvSpPr>
          <p:cNvPr id="4" name="TextBox 3"/>
          <p:cNvSpPr txBox="1"/>
          <p:nvPr/>
        </p:nvSpPr>
        <p:spPr>
          <a:xfrm>
            <a:off x="1349758" y="3884084"/>
            <a:ext cx="6246206" cy="1015663"/>
          </a:xfrm>
          <a:prstGeom prst="rect">
            <a:avLst/>
          </a:prstGeom>
          <a:noFill/>
        </p:spPr>
        <p:txBody>
          <a:bodyPr wrap="square" rtlCol="0">
            <a:spAutoFit/>
          </a:bodyPr>
          <a:lstStyle/>
          <a:p>
            <a:pPr algn="just">
              <a:lnSpc>
                <a:spcPct val="150000"/>
              </a:lnSpc>
            </a:pPr>
            <a:r>
              <a:rPr lang="el-GR" sz="2000" b="1" dirty="0" smtClean="0">
                <a:solidFill>
                  <a:srgbClr val="0000FF"/>
                </a:solidFill>
                <a:effectLst>
                  <a:outerShdw blurRad="38100" dist="38100" dir="2700000" algn="tl">
                    <a:srgbClr val="000000">
                      <a:alpha val="43137"/>
                    </a:srgbClr>
                  </a:outerShdw>
                </a:effectLst>
                <a:latin typeface="Comic Sans MS" panose="030F0702030302020204" pitchFamily="66" charset="0"/>
              </a:rPr>
              <a:t>Η παραπάνω σχέση αποτελεί την ικανή και αναγκαία συνθήκη για να κάνει ένα σώμα ΑΑΤ.</a:t>
            </a:r>
            <a:endParaRPr lang="el-GR" sz="2000" b="1" i="1" dirty="0">
              <a:solidFill>
                <a:srgbClr val="0000FF"/>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xmlns="" val="1918436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par>
                          <p:cTn id="15" fill="hold">
                            <p:stCondLst>
                              <p:cond delay="500"/>
                            </p:stCondLst>
                            <p:childTnLst>
                              <p:par>
                                <p:cTn id="16" presetID="2" presetClass="entr" presetSubtype="8" fill="hold" grpId="0" nodeType="afterEffect">
                                  <p:stCondLst>
                                    <p:cond delay="25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1500" fill="hold"/>
                                        <p:tgtEl>
                                          <p:spTgt spid="8"/>
                                        </p:tgtEl>
                                        <p:attrNameLst>
                                          <p:attrName>ppt_x</p:attrName>
                                        </p:attrNameLst>
                                      </p:cBhvr>
                                      <p:tavLst>
                                        <p:tav tm="0">
                                          <p:val>
                                            <p:strVal val="0-#ppt_w/2"/>
                                          </p:val>
                                        </p:tav>
                                        <p:tav tm="100000">
                                          <p:val>
                                            <p:strVal val="#ppt_x"/>
                                          </p:val>
                                        </p:tav>
                                      </p:tavLst>
                                    </p:anim>
                                    <p:anim calcmode="lin" valueType="num">
                                      <p:cBhvr additive="base">
                                        <p:cTn id="19" dur="1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par>
                          <p:cTn id="25" fill="hold">
                            <p:stCondLst>
                              <p:cond delay="500"/>
                            </p:stCondLst>
                            <p:childTnLst>
                              <p:par>
                                <p:cTn id="26" presetID="22" presetClass="entr" presetSubtype="8" fill="hold" grpId="0" nodeType="afterEffect">
                                  <p:stCondLst>
                                    <p:cond delay="25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10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left)">
                                      <p:cBhvr>
                                        <p:cTn id="33" dur="500"/>
                                        <p:tgtEl>
                                          <p:spTgt spid="17"/>
                                        </p:tgtEl>
                                      </p:cBhvr>
                                    </p:animEffect>
                                  </p:childTnLst>
                                </p:cTn>
                              </p:par>
                            </p:childTnLst>
                          </p:cTn>
                        </p:par>
                        <p:par>
                          <p:cTn id="34" fill="hold">
                            <p:stCondLst>
                              <p:cond delay="500"/>
                            </p:stCondLst>
                            <p:childTnLst>
                              <p:par>
                                <p:cTn id="35" presetID="22" presetClass="entr" presetSubtype="8" fill="hold" grpId="0" nodeType="afterEffect">
                                  <p:stCondLst>
                                    <p:cond delay="50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10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dissolve">
                                      <p:cBhvr>
                                        <p:cTn id="42" dur="500"/>
                                        <p:tgtEl>
                                          <p:spTgt spid="11"/>
                                        </p:tgtEl>
                                      </p:cBhvr>
                                    </p:animEffect>
                                  </p:childTnLst>
                                </p:cTn>
                              </p:par>
                            </p:childTnLst>
                          </p:cTn>
                        </p:par>
                        <p:par>
                          <p:cTn id="43" fill="hold">
                            <p:stCondLst>
                              <p:cond delay="500"/>
                            </p:stCondLst>
                            <p:childTnLst>
                              <p:par>
                                <p:cTn id="44" presetID="22" presetClass="entr" presetSubtype="8" fill="hold" grpId="0" nodeType="afterEffect">
                                  <p:stCondLst>
                                    <p:cond delay="500"/>
                                  </p:stCondLst>
                                  <p:childTnLst>
                                    <p:set>
                                      <p:cBhvr>
                                        <p:cTn id="45" dur="1" fill="hold">
                                          <p:stCondLst>
                                            <p:cond delay="0"/>
                                          </p:stCondLst>
                                        </p:cTn>
                                        <p:tgtEl>
                                          <p:spTgt spid="14"/>
                                        </p:tgtEl>
                                        <p:attrNameLst>
                                          <p:attrName>style.visibility</p:attrName>
                                        </p:attrNameLst>
                                      </p:cBhvr>
                                      <p:to>
                                        <p:strVal val="visible"/>
                                      </p:to>
                                    </p:set>
                                    <p:animEffect transition="in" filter="wipe(left)">
                                      <p:cBhvr>
                                        <p:cTn id="46" dur="1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dissolve">
                                      <p:cBhvr>
                                        <p:cTn id="51" dur="500"/>
                                        <p:tgtEl>
                                          <p:spTgt spid="4"/>
                                        </p:tgtEl>
                                      </p:cBhvr>
                                    </p:animEffect>
                                  </p:childTnLst>
                                </p:cTn>
                              </p:par>
                            </p:childTnLst>
                          </p:cTn>
                        </p:par>
                        <p:par>
                          <p:cTn id="52" fill="hold">
                            <p:stCondLst>
                              <p:cond delay="500"/>
                            </p:stCondLst>
                            <p:childTnLst>
                              <p:par>
                                <p:cTn id="53" presetID="9" presetClass="entr" presetSubtype="0" fill="hold" grpId="0" nodeType="afterEffect">
                                  <p:stCondLst>
                                    <p:cond delay="500"/>
                                  </p:stCondLst>
                                  <p:childTnLst>
                                    <p:set>
                                      <p:cBhvr>
                                        <p:cTn id="54" dur="1" fill="hold">
                                          <p:stCondLst>
                                            <p:cond delay="0"/>
                                          </p:stCondLst>
                                        </p:cTn>
                                        <p:tgtEl>
                                          <p:spTgt spid="18"/>
                                        </p:tgtEl>
                                        <p:attrNameLst>
                                          <p:attrName>style.visibility</p:attrName>
                                        </p:attrNameLst>
                                      </p:cBhvr>
                                      <p:to>
                                        <p:strVal val="visible"/>
                                      </p:to>
                                    </p:set>
                                    <p:animEffect transition="in" filter="dissolve">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8" grpId="0"/>
      <p:bldP spid="11" grpId="0"/>
      <p:bldP spid="9" grpId="0" animBg="1"/>
      <p:bldP spid="10" grpId="0"/>
      <p:bldP spid="14" grpId="0" animBg="1"/>
      <p:bldP spid="16" grpId="0"/>
      <p:bldP spid="17" grpId="0" animBg="1"/>
      <p:bldP spid="18"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21</a:t>
            </a:fld>
            <a:endParaRPr lang="el-GR" dirty="0">
              <a:solidFill>
                <a:schemeClr val="tx1"/>
              </a:solidFill>
            </a:endParaRPr>
          </a:p>
        </p:txBody>
      </p:sp>
      <p:sp>
        <p:nvSpPr>
          <p:cNvPr id="4" name="Text Box 17"/>
          <p:cNvSpPr txBox="1">
            <a:spLocks noChangeArrowheads="1"/>
          </p:cNvSpPr>
          <p:nvPr/>
        </p:nvSpPr>
        <p:spPr bwMode="auto">
          <a:xfrm>
            <a:off x="2123728" y="1052736"/>
            <a:ext cx="5040561"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spcBef>
                <a:spcPct val="50000"/>
              </a:spcBef>
              <a:defRPr/>
            </a:pPr>
            <a:r>
              <a:rPr lang="el-GR" altLang="el-GR" sz="3600" b="1" dirty="0">
                <a:solidFill>
                  <a:srgbClr val="800000"/>
                </a:solidFill>
                <a:effectLst>
                  <a:outerShdw blurRad="38100" dist="38100" dir="2700000" algn="tl">
                    <a:srgbClr val="000000"/>
                  </a:outerShdw>
                </a:effectLst>
                <a:latin typeface="Comic Sans MS" pitchFamily="66" charset="0"/>
              </a:rPr>
              <a:t>Γραφικές παραστάσεις</a:t>
            </a:r>
          </a:p>
        </p:txBody>
      </p:sp>
      <p:grpSp>
        <p:nvGrpSpPr>
          <p:cNvPr id="10" name="Ομάδα 9"/>
          <p:cNvGrpSpPr/>
          <p:nvPr/>
        </p:nvGrpSpPr>
        <p:grpSpPr>
          <a:xfrm>
            <a:off x="2242932" y="2061974"/>
            <a:ext cx="4905333" cy="2943200"/>
            <a:chOff x="2242932" y="2061974"/>
            <a:chExt cx="4905333" cy="2943200"/>
          </a:xfrm>
        </p:grpSpPr>
        <p:pic>
          <p:nvPicPr>
            <p:cNvPr id="5" name="Εικόνα 4"/>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xmlns="" val="0"/>
                </a:ext>
              </a:extLst>
            </a:blip>
            <a:stretch>
              <a:fillRect/>
            </a:stretch>
          </p:blipFill>
          <p:spPr>
            <a:xfrm>
              <a:off x="2242932" y="2061974"/>
              <a:ext cx="4905333" cy="2943200"/>
            </a:xfrm>
            <a:prstGeom prst="rect">
              <a:avLst/>
            </a:prstGeom>
          </p:spPr>
        </p:pic>
        <p:sp>
          <p:nvSpPr>
            <p:cNvPr id="6" name="TextBox 5"/>
            <p:cNvSpPr txBox="1"/>
            <p:nvPr/>
          </p:nvSpPr>
          <p:spPr>
            <a:xfrm>
              <a:off x="4008512" y="2204864"/>
              <a:ext cx="1584176" cy="369332"/>
            </a:xfrm>
            <a:prstGeom prst="rect">
              <a:avLst/>
            </a:prstGeom>
            <a:solidFill>
              <a:srgbClr val="FFFFCC"/>
            </a:solidFill>
            <a:ln>
              <a:noFill/>
            </a:ln>
          </p:spPr>
          <p:txBody>
            <a:bodyPr wrap="square" rtlCol="0">
              <a:spAutoFit/>
            </a:bodyPr>
            <a:lstStyle/>
            <a:p>
              <a:pPr algn="ctr"/>
              <a:r>
                <a:rPr lang="el-GR" b="1" dirty="0" smtClean="0">
                  <a:latin typeface="Comic Sans MS" panose="030F0702030302020204" pitchFamily="66" charset="0"/>
                </a:rPr>
                <a:t>Θ.Ι.</a:t>
              </a:r>
              <a:endParaRPr lang="el-GR" b="1" dirty="0">
                <a:latin typeface="Comic Sans MS" panose="030F0702030302020204" pitchFamily="66" charset="0"/>
              </a:endParaRPr>
            </a:p>
          </p:txBody>
        </p:sp>
        <p:sp>
          <p:nvSpPr>
            <p:cNvPr id="7" name="TextBox 6"/>
            <p:cNvSpPr txBox="1"/>
            <p:nvPr/>
          </p:nvSpPr>
          <p:spPr>
            <a:xfrm>
              <a:off x="5796136" y="2389530"/>
              <a:ext cx="1296144" cy="369332"/>
            </a:xfrm>
            <a:prstGeom prst="rect">
              <a:avLst/>
            </a:prstGeom>
            <a:solidFill>
              <a:srgbClr val="FFFFCC"/>
            </a:solidFill>
            <a:ln>
              <a:noFill/>
            </a:ln>
          </p:spPr>
          <p:txBody>
            <a:bodyPr wrap="square" rtlCol="0">
              <a:spAutoFit/>
            </a:bodyPr>
            <a:lstStyle/>
            <a:p>
              <a:pPr algn="ctr"/>
              <a:r>
                <a:rPr lang="en-US" b="1" i="1" dirty="0" smtClean="0">
                  <a:latin typeface="Comic Sans MS" panose="030F0702030302020204" pitchFamily="66" charset="0"/>
                </a:rPr>
                <a:t>F</a:t>
              </a:r>
              <a:r>
                <a:rPr lang="en-US" b="1" dirty="0" smtClean="0">
                  <a:latin typeface="Comic Sans MS" panose="030F0702030302020204" pitchFamily="66" charset="0"/>
                </a:rPr>
                <a:t> = -</a:t>
              </a:r>
              <a:r>
                <a:rPr lang="en-US" b="1" i="1" dirty="0" err="1" smtClean="0">
                  <a:latin typeface="Comic Sans MS" panose="030F0702030302020204" pitchFamily="66" charset="0"/>
                </a:rPr>
                <a:t>k.x</a:t>
              </a:r>
              <a:endParaRPr lang="el-GR" b="1" i="1" dirty="0">
                <a:latin typeface="Comic Sans MS" panose="030F0702030302020204" pitchFamily="66" charset="0"/>
              </a:endParaRPr>
            </a:p>
          </p:txBody>
        </p:sp>
        <p:sp>
          <p:nvSpPr>
            <p:cNvPr id="8" name="TextBox 7"/>
            <p:cNvSpPr txBox="1"/>
            <p:nvPr/>
          </p:nvSpPr>
          <p:spPr>
            <a:xfrm>
              <a:off x="2250944" y="2751114"/>
              <a:ext cx="2113044" cy="307777"/>
            </a:xfrm>
            <a:prstGeom prst="rect">
              <a:avLst/>
            </a:prstGeom>
            <a:solidFill>
              <a:srgbClr val="FFFFCC"/>
            </a:solidFill>
            <a:ln>
              <a:noFill/>
            </a:ln>
          </p:spPr>
          <p:txBody>
            <a:bodyPr wrap="square" rtlCol="0">
              <a:spAutoFit/>
            </a:bodyPr>
            <a:lstStyle/>
            <a:p>
              <a:pPr algn="ctr"/>
              <a:r>
                <a:rPr lang="el-GR" sz="1400" b="1" dirty="0" smtClean="0">
                  <a:solidFill>
                    <a:srgbClr val="FF0000"/>
                  </a:solidFill>
                  <a:latin typeface="Comic Sans MS" panose="030F0702030302020204" pitchFamily="66" charset="0"/>
                </a:rPr>
                <a:t>Δύναμη επαναφοράς</a:t>
              </a:r>
              <a:endParaRPr lang="el-GR" sz="1400" b="1" dirty="0">
                <a:solidFill>
                  <a:srgbClr val="FF0000"/>
                </a:solidFill>
                <a:latin typeface="Comic Sans MS" panose="030F0702030302020204" pitchFamily="66" charset="0"/>
              </a:endParaRPr>
            </a:p>
          </p:txBody>
        </p:sp>
        <p:sp>
          <p:nvSpPr>
            <p:cNvPr id="9" name="TextBox 8"/>
            <p:cNvSpPr txBox="1"/>
            <p:nvPr/>
          </p:nvSpPr>
          <p:spPr>
            <a:xfrm>
              <a:off x="2386988" y="3156723"/>
              <a:ext cx="1104892" cy="307777"/>
            </a:xfrm>
            <a:prstGeom prst="rect">
              <a:avLst/>
            </a:prstGeom>
            <a:solidFill>
              <a:srgbClr val="FFFFCC"/>
            </a:solidFill>
            <a:ln>
              <a:noFill/>
            </a:ln>
          </p:spPr>
          <p:txBody>
            <a:bodyPr wrap="square" rtlCol="0">
              <a:spAutoFit/>
            </a:bodyPr>
            <a:lstStyle/>
            <a:p>
              <a:pPr algn="ctr"/>
              <a:r>
                <a:rPr lang="el-GR" sz="1400" b="1" dirty="0" smtClean="0">
                  <a:solidFill>
                    <a:srgbClr val="0033CC"/>
                  </a:solidFill>
                  <a:latin typeface="Comic Sans MS" panose="030F0702030302020204" pitchFamily="66" charset="0"/>
                </a:rPr>
                <a:t>Θέση</a:t>
              </a:r>
              <a:endParaRPr lang="el-GR" sz="1400" b="1" dirty="0">
                <a:solidFill>
                  <a:srgbClr val="0033CC"/>
                </a:solidFill>
                <a:latin typeface="Comic Sans MS" panose="030F0702030302020204" pitchFamily="66" charset="0"/>
              </a:endParaRPr>
            </a:p>
          </p:txBody>
        </p:sp>
      </p:grpSp>
    </p:spTree>
    <p:extLst>
      <p:ext uri="{BB962C8B-B14F-4D97-AF65-F5344CB8AC3E}">
        <p14:creationId xmlns:p14="http://schemas.microsoft.com/office/powerpoint/2010/main" xmlns="" val="45058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par>
                          <p:cTn id="10" fill="hold">
                            <p:stCondLst>
                              <p:cond delay="1000"/>
                            </p:stCondLst>
                            <p:childTnLst>
                              <p:par>
                                <p:cTn id="11" presetID="10" presetClass="entr" presetSubtype="0" fill="hold" nodeType="afterEffect">
                                  <p:stCondLst>
                                    <p:cond delay="25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22</a:t>
            </a:fld>
            <a:endParaRPr lang="el-GR" dirty="0">
              <a:solidFill>
                <a:schemeClr val="tx1"/>
              </a:solidFill>
            </a:endParaRPr>
          </a:p>
        </p:txBody>
      </p:sp>
      <p:sp>
        <p:nvSpPr>
          <p:cNvPr id="4" name="Text Box 18"/>
          <p:cNvSpPr txBox="1">
            <a:spLocks noChangeArrowheads="1"/>
          </p:cNvSpPr>
          <p:nvPr/>
        </p:nvSpPr>
        <p:spPr bwMode="auto">
          <a:xfrm>
            <a:off x="1835696" y="424771"/>
            <a:ext cx="5112568" cy="4619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342900" indent="-342900" algn="ctr" eaLnBrk="1" hangingPunct="1">
              <a:spcBef>
                <a:spcPct val="50000"/>
              </a:spcBef>
              <a:buFont typeface="Wingdings" panose="05000000000000000000" pitchFamily="2" charset="2"/>
              <a:buChar char="Ø"/>
            </a:pPr>
            <a:r>
              <a:rPr lang="en-US" altLang="el-GR" sz="2400" b="1" dirty="0" smtClean="0">
                <a:solidFill>
                  <a:srgbClr val="800000"/>
                </a:solidFill>
                <a:effectLst>
                  <a:outerShdw blurRad="38100" dist="38100" dir="2700000" algn="tl">
                    <a:srgbClr val="000000">
                      <a:alpha val="43137"/>
                    </a:srgbClr>
                  </a:outerShdw>
                </a:effectLst>
                <a:latin typeface="Comic Sans MS" pitchFamily="66" charset="0"/>
              </a:rPr>
              <a:t>  </a:t>
            </a:r>
            <a:r>
              <a:rPr lang="el-GR" altLang="el-GR" sz="2400" b="1" dirty="0" smtClean="0">
                <a:solidFill>
                  <a:srgbClr val="800000"/>
                </a:solidFill>
                <a:effectLst>
                  <a:outerShdw blurRad="38100" dist="38100" dir="2700000" algn="tl">
                    <a:srgbClr val="000000">
                      <a:alpha val="43137"/>
                    </a:srgbClr>
                  </a:outerShdw>
                </a:effectLst>
                <a:latin typeface="Comic Sans MS" pitchFamily="66" charset="0"/>
              </a:rPr>
              <a:t>Δύναμη – Χρόνος</a:t>
            </a:r>
            <a:r>
              <a:rPr lang="en-US" altLang="el-GR" sz="2400" b="1" dirty="0" smtClean="0">
                <a:solidFill>
                  <a:srgbClr val="800000"/>
                </a:solidFill>
                <a:effectLst>
                  <a:outerShdw blurRad="38100" dist="38100" dir="2700000" algn="tl">
                    <a:srgbClr val="000000">
                      <a:alpha val="43137"/>
                    </a:srgbClr>
                  </a:outerShdw>
                </a:effectLst>
                <a:latin typeface="Comic Sans MS" pitchFamily="66" charset="0"/>
              </a:rPr>
              <a:t> </a:t>
            </a:r>
            <a:r>
              <a:rPr lang="en-US" altLang="el-GR" sz="2400" b="1" dirty="0">
                <a:solidFill>
                  <a:srgbClr val="800000"/>
                </a:solidFill>
                <a:effectLst>
                  <a:outerShdw blurRad="38100" dist="38100" dir="2700000" algn="tl">
                    <a:srgbClr val="000000">
                      <a:alpha val="43137"/>
                    </a:srgbClr>
                  </a:outerShdw>
                </a:effectLst>
                <a:latin typeface="Comic Sans MS" pitchFamily="66" charset="0"/>
              </a:rPr>
              <a:t>(</a:t>
            </a:r>
            <a:r>
              <a:rPr lang="el-GR" altLang="el-GR" sz="2400" b="1" i="1" dirty="0" smtClean="0">
                <a:solidFill>
                  <a:srgbClr val="800000"/>
                </a:solidFill>
                <a:effectLst>
                  <a:outerShdw blurRad="38100" dist="38100" dir="2700000" algn="tl">
                    <a:srgbClr val="000000">
                      <a:alpha val="43137"/>
                    </a:srgbClr>
                  </a:outerShdw>
                </a:effectLst>
                <a:latin typeface="Comic Sans MS" pitchFamily="66" charset="0"/>
              </a:rPr>
              <a:t>φ</a:t>
            </a:r>
            <a:r>
              <a:rPr lang="el-GR" altLang="el-GR" sz="2000" b="1" baseline="-25000" dirty="0" smtClean="0">
                <a:solidFill>
                  <a:srgbClr val="800000"/>
                </a:solidFill>
                <a:effectLst>
                  <a:outerShdw blurRad="38100" dist="38100" dir="2700000" algn="tl">
                    <a:srgbClr val="000000">
                      <a:alpha val="43137"/>
                    </a:srgbClr>
                  </a:outerShdw>
                </a:effectLst>
                <a:latin typeface="Comic Sans MS" pitchFamily="66" charset="0"/>
              </a:rPr>
              <a:t>0</a:t>
            </a:r>
            <a:r>
              <a:rPr lang="en-US" altLang="el-GR" sz="2400" b="1" baseline="-25000" dirty="0" smtClean="0">
                <a:solidFill>
                  <a:srgbClr val="800000"/>
                </a:solidFill>
                <a:effectLst>
                  <a:outerShdw blurRad="38100" dist="38100" dir="2700000" algn="tl">
                    <a:srgbClr val="000000">
                      <a:alpha val="43137"/>
                    </a:srgbClr>
                  </a:outerShdw>
                </a:effectLst>
                <a:latin typeface="Comic Sans MS" pitchFamily="66" charset="0"/>
              </a:rPr>
              <a:t> </a:t>
            </a:r>
            <a:r>
              <a:rPr lang="el-GR" altLang="el-GR" sz="2400" b="1" dirty="0" smtClean="0">
                <a:solidFill>
                  <a:srgbClr val="800000"/>
                </a:solidFill>
                <a:effectLst>
                  <a:outerShdw blurRad="38100" dist="38100" dir="2700000" algn="tl">
                    <a:srgbClr val="000000">
                      <a:alpha val="43137"/>
                    </a:srgbClr>
                  </a:outerShdw>
                </a:effectLst>
                <a:latin typeface="Comic Sans MS" pitchFamily="66" charset="0"/>
              </a:rPr>
              <a:t>=</a:t>
            </a:r>
            <a:r>
              <a:rPr lang="en-US" altLang="el-GR" sz="2400" b="1" dirty="0" smtClean="0">
                <a:solidFill>
                  <a:srgbClr val="800000"/>
                </a:solidFill>
                <a:effectLst>
                  <a:outerShdw blurRad="38100" dist="38100" dir="2700000" algn="tl">
                    <a:srgbClr val="000000">
                      <a:alpha val="43137"/>
                    </a:srgbClr>
                  </a:outerShdw>
                </a:effectLst>
                <a:latin typeface="Comic Sans MS" pitchFamily="66" charset="0"/>
              </a:rPr>
              <a:t> </a:t>
            </a:r>
            <a:r>
              <a:rPr lang="el-GR" altLang="el-GR" sz="2400" b="1" dirty="0" smtClean="0">
                <a:solidFill>
                  <a:srgbClr val="800000"/>
                </a:solidFill>
                <a:effectLst>
                  <a:outerShdw blurRad="38100" dist="38100" dir="2700000" algn="tl">
                    <a:srgbClr val="000000">
                      <a:alpha val="43137"/>
                    </a:srgbClr>
                  </a:outerShdw>
                </a:effectLst>
                <a:latin typeface="Comic Sans MS" pitchFamily="66" charset="0"/>
              </a:rPr>
              <a:t>0</a:t>
            </a:r>
            <a:r>
              <a:rPr lang="el-GR" altLang="el-GR" sz="2400" b="1" dirty="0">
                <a:solidFill>
                  <a:srgbClr val="800000"/>
                </a:solidFill>
                <a:effectLst>
                  <a:outerShdw blurRad="38100" dist="38100" dir="2700000" algn="tl">
                    <a:srgbClr val="000000">
                      <a:alpha val="43137"/>
                    </a:srgbClr>
                  </a:outerShdw>
                </a:effectLst>
                <a:latin typeface="Comic Sans MS" pitchFamily="66" charset="0"/>
              </a:rPr>
              <a:t>)</a:t>
            </a:r>
          </a:p>
        </p:txBody>
      </p:sp>
      <p:graphicFrame>
        <p:nvGraphicFramePr>
          <p:cNvPr id="5" name="Αντικείμενο 4"/>
          <p:cNvGraphicFramePr>
            <a:graphicFrameLocks noChangeAspect="1"/>
          </p:cNvGraphicFramePr>
          <p:nvPr>
            <p:extLst>
              <p:ext uri="{D42A27DB-BD31-4B8C-83A1-F6EECF244321}">
                <p14:modId xmlns:p14="http://schemas.microsoft.com/office/powerpoint/2010/main" xmlns="" val="3630974168"/>
              </p:ext>
            </p:extLst>
          </p:nvPr>
        </p:nvGraphicFramePr>
        <p:xfrm>
          <a:off x="826215" y="1484784"/>
          <a:ext cx="7131529" cy="3888432"/>
        </p:xfrm>
        <a:graphic>
          <a:graphicData uri="http://schemas.openxmlformats.org/presentationml/2006/ole">
            <p:oleObj spid="_x0000_s6545" name="Γράφημα" r:id="rId3" imgW="4667098" imgH="2543089" progId="">
              <p:embed/>
            </p:oleObj>
          </a:graphicData>
        </a:graphic>
      </p:graphicFrame>
      <p:sp>
        <p:nvSpPr>
          <p:cNvPr id="6" name="AutoShape 3"/>
          <p:cNvSpPr>
            <a:spLocks noChangeArrowheads="1"/>
          </p:cNvSpPr>
          <p:nvPr/>
        </p:nvSpPr>
        <p:spPr bwMode="auto">
          <a:xfrm>
            <a:off x="3347864" y="4260019"/>
            <a:ext cx="2376735" cy="433214"/>
          </a:xfrm>
          <a:prstGeom prst="wedgeRectCallout">
            <a:avLst>
              <a:gd name="adj1" fmla="val -57639"/>
              <a:gd name="adj2" fmla="val -127778"/>
            </a:avLst>
          </a:prstGeom>
          <a:solidFill>
            <a:srgbClr val="CCFFFF"/>
          </a:solidFill>
          <a:ln w="9525">
            <a:solidFill>
              <a:srgbClr val="333399"/>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a:defRPr/>
            </a:pPr>
            <a:r>
              <a:rPr lang="en-US" altLang="el-GR" b="1" i="1" dirty="0" smtClean="0">
                <a:latin typeface="Comic Sans MS" pitchFamily="66" charset="0"/>
              </a:rPr>
              <a:t>F</a:t>
            </a:r>
            <a:r>
              <a:rPr lang="el-GR" altLang="el-GR" b="1" i="1" dirty="0" smtClean="0">
                <a:latin typeface="Comic Sans MS" pitchFamily="66" charset="0"/>
              </a:rPr>
              <a:t> </a:t>
            </a:r>
            <a:r>
              <a:rPr lang="el-GR" altLang="el-GR" b="1" dirty="0" smtClean="0">
                <a:latin typeface="Comic Sans MS" pitchFamily="66" charset="0"/>
              </a:rPr>
              <a:t>= -</a:t>
            </a:r>
            <a:r>
              <a:rPr lang="en-US" altLang="el-GR" b="1" i="1" dirty="0" smtClean="0">
                <a:latin typeface="Comic Sans MS" pitchFamily="66" charset="0"/>
              </a:rPr>
              <a:t>m.</a:t>
            </a:r>
            <a:r>
              <a:rPr lang="el-GR" altLang="el-GR" b="1" i="1" dirty="0" smtClean="0">
                <a:latin typeface="Comic Sans MS" pitchFamily="66" charset="0"/>
              </a:rPr>
              <a:t>ω</a:t>
            </a:r>
            <a:r>
              <a:rPr lang="el-GR" altLang="el-GR" b="1" baseline="30000" dirty="0" smtClean="0">
                <a:latin typeface="Comic Sans MS" pitchFamily="66" charset="0"/>
              </a:rPr>
              <a:t>2</a:t>
            </a:r>
            <a:r>
              <a:rPr lang="el-GR" altLang="el-GR" b="1" dirty="0" smtClean="0">
                <a:latin typeface="Comic Sans MS" pitchFamily="66" charset="0"/>
              </a:rPr>
              <a:t>.</a:t>
            </a:r>
            <a:r>
              <a:rPr lang="el-GR" altLang="el-GR" b="1" i="1" dirty="0" smtClean="0">
                <a:latin typeface="Comic Sans MS" pitchFamily="66" charset="0"/>
              </a:rPr>
              <a:t>Α.</a:t>
            </a:r>
            <a:r>
              <a:rPr lang="el-GR" altLang="el-GR" b="1" dirty="0" smtClean="0">
                <a:latin typeface="Comic Sans MS" pitchFamily="66" charset="0"/>
              </a:rPr>
              <a:t>ημ</a:t>
            </a:r>
            <a:r>
              <a:rPr lang="el-GR" altLang="el-GR" b="1" i="1" dirty="0" smtClean="0">
                <a:latin typeface="Comic Sans MS" pitchFamily="66" charset="0"/>
              </a:rPr>
              <a:t>ω</a:t>
            </a:r>
            <a:r>
              <a:rPr lang="en-US" altLang="el-GR" b="1" i="1" dirty="0">
                <a:latin typeface="Comic Sans MS" pitchFamily="66" charset="0"/>
              </a:rPr>
              <a:t>t</a:t>
            </a:r>
            <a:endParaRPr lang="el-GR" altLang="el-GR" b="1" i="1" dirty="0">
              <a:latin typeface="Comic Sans MS" pitchFamily="66" charset="0"/>
            </a:endParaRPr>
          </a:p>
        </p:txBody>
      </p:sp>
    </p:spTree>
    <p:extLst>
      <p:ext uri="{BB962C8B-B14F-4D97-AF65-F5344CB8AC3E}">
        <p14:creationId xmlns:p14="http://schemas.microsoft.com/office/powerpoint/2010/main" xmlns="" val="1427943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par>
                          <p:cTn id="14" fill="hold">
                            <p:stCondLst>
                              <p:cond delay="500"/>
                            </p:stCondLst>
                            <p:childTnLst>
                              <p:par>
                                <p:cTn id="15" presetID="10" presetClass="entr" presetSubtype="0" fill="hold" grpId="0" nodeType="afterEffect">
                                  <p:stCondLst>
                                    <p:cond delay="25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OleChart spid="5" grpId="0"/>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Αντικείμενο 4"/>
          <p:cNvGraphicFramePr>
            <a:graphicFrameLocks noChangeAspect="1"/>
          </p:cNvGraphicFramePr>
          <p:nvPr>
            <p:extLst>
              <p:ext uri="{D42A27DB-BD31-4B8C-83A1-F6EECF244321}">
                <p14:modId xmlns:p14="http://schemas.microsoft.com/office/powerpoint/2010/main" xmlns="" val="3286303578"/>
              </p:ext>
            </p:extLst>
          </p:nvPr>
        </p:nvGraphicFramePr>
        <p:xfrm>
          <a:off x="726728" y="1556792"/>
          <a:ext cx="7402512" cy="4033837"/>
        </p:xfrm>
        <a:graphic>
          <a:graphicData uri="http://schemas.openxmlformats.org/presentationml/2006/ole">
            <p:oleObj spid="_x0000_s7567" name="Γράφημα" r:id="rId3" imgW="4667098" imgH="2543089" progId="">
              <p:embed/>
            </p:oleObj>
          </a:graphicData>
        </a:graphic>
      </p:graphicFrame>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23</a:t>
            </a:fld>
            <a:endParaRPr lang="el-GR" dirty="0">
              <a:solidFill>
                <a:schemeClr val="tx1"/>
              </a:solidFill>
            </a:endParaRPr>
          </a:p>
        </p:txBody>
      </p:sp>
      <p:sp>
        <p:nvSpPr>
          <p:cNvPr id="4" name="Text Box 18"/>
          <p:cNvSpPr txBox="1">
            <a:spLocks noChangeArrowheads="1"/>
          </p:cNvSpPr>
          <p:nvPr/>
        </p:nvSpPr>
        <p:spPr bwMode="auto">
          <a:xfrm>
            <a:off x="1619672" y="424771"/>
            <a:ext cx="5616624" cy="4619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342900" indent="-342900" algn="ctr" eaLnBrk="1" hangingPunct="1">
              <a:spcBef>
                <a:spcPct val="50000"/>
              </a:spcBef>
              <a:buFont typeface="Wingdings" panose="05000000000000000000" pitchFamily="2" charset="2"/>
              <a:buChar char="Ø"/>
            </a:pPr>
            <a:r>
              <a:rPr lang="en-US" altLang="el-GR" sz="2400" b="1" dirty="0" smtClean="0">
                <a:solidFill>
                  <a:srgbClr val="800000"/>
                </a:solidFill>
                <a:effectLst>
                  <a:outerShdw blurRad="38100" dist="38100" dir="2700000" algn="tl">
                    <a:srgbClr val="000000">
                      <a:alpha val="43137"/>
                    </a:srgbClr>
                  </a:outerShdw>
                </a:effectLst>
                <a:latin typeface="Comic Sans MS" pitchFamily="66" charset="0"/>
              </a:rPr>
              <a:t>  </a:t>
            </a:r>
            <a:r>
              <a:rPr lang="el-GR" altLang="el-GR" sz="2400" b="1" dirty="0" smtClean="0">
                <a:solidFill>
                  <a:srgbClr val="800000"/>
                </a:solidFill>
                <a:effectLst>
                  <a:outerShdw blurRad="38100" dist="38100" dir="2700000" algn="tl">
                    <a:srgbClr val="000000">
                      <a:alpha val="43137"/>
                    </a:srgbClr>
                  </a:outerShdw>
                </a:effectLst>
                <a:latin typeface="Comic Sans MS" pitchFamily="66" charset="0"/>
              </a:rPr>
              <a:t>Δύναμη – Απομάκρυνση </a:t>
            </a:r>
            <a:r>
              <a:rPr lang="en-US" altLang="el-GR" sz="2400" b="1" dirty="0" smtClean="0">
                <a:solidFill>
                  <a:srgbClr val="800000"/>
                </a:solidFill>
                <a:effectLst>
                  <a:outerShdw blurRad="38100" dist="38100" dir="2700000" algn="tl">
                    <a:srgbClr val="000000">
                      <a:alpha val="43137"/>
                    </a:srgbClr>
                  </a:outerShdw>
                </a:effectLst>
                <a:latin typeface="Comic Sans MS" pitchFamily="66" charset="0"/>
              </a:rPr>
              <a:t> </a:t>
            </a:r>
            <a:r>
              <a:rPr lang="en-US" altLang="el-GR" sz="2400" b="1" dirty="0">
                <a:solidFill>
                  <a:srgbClr val="800000"/>
                </a:solidFill>
                <a:effectLst>
                  <a:outerShdw blurRad="38100" dist="38100" dir="2700000" algn="tl">
                    <a:srgbClr val="000000">
                      <a:alpha val="43137"/>
                    </a:srgbClr>
                  </a:outerShdw>
                </a:effectLst>
                <a:latin typeface="Comic Sans MS" pitchFamily="66" charset="0"/>
              </a:rPr>
              <a:t>(</a:t>
            </a:r>
            <a:r>
              <a:rPr lang="el-GR" altLang="el-GR" sz="2400" b="1" i="1" dirty="0" smtClean="0">
                <a:solidFill>
                  <a:srgbClr val="800000"/>
                </a:solidFill>
                <a:effectLst>
                  <a:outerShdw blurRad="38100" dist="38100" dir="2700000" algn="tl">
                    <a:srgbClr val="000000">
                      <a:alpha val="43137"/>
                    </a:srgbClr>
                  </a:outerShdw>
                </a:effectLst>
                <a:latin typeface="Comic Sans MS" pitchFamily="66" charset="0"/>
              </a:rPr>
              <a:t>φ</a:t>
            </a:r>
            <a:r>
              <a:rPr lang="el-GR" altLang="el-GR" sz="2000" b="1" baseline="-25000" dirty="0" smtClean="0">
                <a:solidFill>
                  <a:srgbClr val="800000"/>
                </a:solidFill>
                <a:effectLst>
                  <a:outerShdw blurRad="38100" dist="38100" dir="2700000" algn="tl">
                    <a:srgbClr val="000000">
                      <a:alpha val="43137"/>
                    </a:srgbClr>
                  </a:outerShdw>
                </a:effectLst>
                <a:latin typeface="Comic Sans MS" pitchFamily="66" charset="0"/>
              </a:rPr>
              <a:t>0</a:t>
            </a:r>
            <a:r>
              <a:rPr lang="en-US" altLang="el-GR" sz="2400" b="1" baseline="-25000" dirty="0" smtClean="0">
                <a:solidFill>
                  <a:srgbClr val="800000"/>
                </a:solidFill>
                <a:effectLst>
                  <a:outerShdw blurRad="38100" dist="38100" dir="2700000" algn="tl">
                    <a:srgbClr val="000000">
                      <a:alpha val="43137"/>
                    </a:srgbClr>
                  </a:outerShdw>
                </a:effectLst>
                <a:latin typeface="Comic Sans MS" pitchFamily="66" charset="0"/>
              </a:rPr>
              <a:t> </a:t>
            </a:r>
            <a:r>
              <a:rPr lang="el-GR" altLang="el-GR" sz="2400" b="1" dirty="0" smtClean="0">
                <a:solidFill>
                  <a:srgbClr val="800000"/>
                </a:solidFill>
                <a:effectLst>
                  <a:outerShdw blurRad="38100" dist="38100" dir="2700000" algn="tl">
                    <a:srgbClr val="000000">
                      <a:alpha val="43137"/>
                    </a:srgbClr>
                  </a:outerShdw>
                </a:effectLst>
                <a:latin typeface="Comic Sans MS" pitchFamily="66" charset="0"/>
              </a:rPr>
              <a:t>=</a:t>
            </a:r>
            <a:r>
              <a:rPr lang="en-US" altLang="el-GR" sz="2400" b="1" dirty="0" smtClean="0">
                <a:solidFill>
                  <a:srgbClr val="800000"/>
                </a:solidFill>
                <a:effectLst>
                  <a:outerShdw blurRad="38100" dist="38100" dir="2700000" algn="tl">
                    <a:srgbClr val="000000">
                      <a:alpha val="43137"/>
                    </a:srgbClr>
                  </a:outerShdw>
                </a:effectLst>
                <a:latin typeface="Comic Sans MS" pitchFamily="66" charset="0"/>
              </a:rPr>
              <a:t> </a:t>
            </a:r>
            <a:r>
              <a:rPr lang="el-GR" altLang="el-GR" sz="2400" b="1" dirty="0" smtClean="0">
                <a:solidFill>
                  <a:srgbClr val="800000"/>
                </a:solidFill>
                <a:effectLst>
                  <a:outerShdw blurRad="38100" dist="38100" dir="2700000" algn="tl">
                    <a:srgbClr val="000000">
                      <a:alpha val="43137"/>
                    </a:srgbClr>
                  </a:outerShdw>
                </a:effectLst>
                <a:latin typeface="Comic Sans MS" pitchFamily="66" charset="0"/>
              </a:rPr>
              <a:t>0</a:t>
            </a:r>
            <a:r>
              <a:rPr lang="el-GR" altLang="el-GR" sz="2400" b="1" dirty="0">
                <a:solidFill>
                  <a:srgbClr val="800000"/>
                </a:solidFill>
                <a:effectLst>
                  <a:outerShdw blurRad="38100" dist="38100" dir="2700000" algn="tl">
                    <a:srgbClr val="000000">
                      <a:alpha val="43137"/>
                    </a:srgbClr>
                  </a:outerShdw>
                </a:effectLst>
                <a:latin typeface="Comic Sans MS" pitchFamily="66" charset="0"/>
              </a:rPr>
              <a:t>)</a:t>
            </a:r>
          </a:p>
        </p:txBody>
      </p:sp>
      <p:grpSp>
        <p:nvGrpSpPr>
          <p:cNvPr id="15" name="Ομάδα 14"/>
          <p:cNvGrpSpPr/>
          <p:nvPr/>
        </p:nvGrpSpPr>
        <p:grpSpPr>
          <a:xfrm>
            <a:off x="2239860" y="2989263"/>
            <a:ext cx="4647834" cy="304800"/>
            <a:chOff x="2239860" y="2989263"/>
            <a:chExt cx="4647834" cy="304800"/>
          </a:xfrm>
        </p:grpSpPr>
        <p:sp>
          <p:nvSpPr>
            <p:cNvPr id="7" name="Text Box 12"/>
            <p:cNvSpPr txBox="1">
              <a:spLocks noChangeArrowheads="1"/>
            </p:cNvSpPr>
            <p:nvPr/>
          </p:nvSpPr>
          <p:spPr bwMode="auto">
            <a:xfrm>
              <a:off x="2239860" y="2989263"/>
              <a:ext cx="4318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defRPr/>
              </a:pPr>
              <a:r>
                <a:rPr lang="en-US" altLang="el-GR" sz="1400" b="1" i="1" dirty="0">
                  <a:solidFill>
                    <a:srgbClr val="FF0000"/>
                  </a:solidFill>
                  <a:effectLst>
                    <a:outerShdw blurRad="38100" dist="38100" dir="2700000" algn="tl">
                      <a:srgbClr val="000000"/>
                    </a:outerShdw>
                  </a:effectLst>
                  <a:latin typeface="Comic Sans MS" pitchFamily="66" charset="0"/>
                </a:rPr>
                <a:t>-A</a:t>
              </a:r>
              <a:endParaRPr lang="el-GR" altLang="el-GR" sz="1400" b="1" i="1" dirty="0">
                <a:solidFill>
                  <a:srgbClr val="FF0000"/>
                </a:solidFill>
                <a:effectLst>
                  <a:outerShdw blurRad="38100" dist="38100" dir="2700000" algn="tl">
                    <a:srgbClr val="000000"/>
                  </a:outerShdw>
                </a:effectLst>
                <a:latin typeface="Comic Sans MS" pitchFamily="66" charset="0"/>
              </a:endParaRPr>
            </a:p>
          </p:txBody>
        </p:sp>
        <p:sp>
          <p:nvSpPr>
            <p:cNvPr id="8" name="Text Box 13"/>
            <p:cNvSpPr txBox="1">
              <a:spLocks noChangeArrowheads="1"/>
            </p:cNvSpPr>
            <p:nvPr/>
          </p:nvSpPr>
          <p:spPr bwMode="auto">
            <a:xfrm>
              <a:off x="6455894" y="2989263"/>
              <a:ext cx="4318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defRPr/>
              </a:pPr>
              <a:r>
                <a:rPr lang="en-US" altLang="el-GR" sz="1400" b="1" i="1" dirty="0">
                  <a:solidFill>
                    <a:srgbClr val="FF0000"/>
                  </a:solidFill>
                  <a:effectLst>
                    <a:outerShdw blurRad="38100" dist="38100" dir="2700000" algn="tl">
                      <a:srgbClr val="000000"/>
                    </a:outerShdw>
                  </a:effectLst>
                  <a:latin typeface="Comic Sans MS" pitchFamily="66" charset="0"/>
                </a:rPr>
                <a:t>+A</a:t>
              </a:r>
              <a:endParaRPr lang="el-GR" altLang="el-GR" sz="1400" b="1" i="1" dirty="0">
                <a:solidFill>
                  <a:srgbClr val="FF0000"/>
                </a:solidFill>
                <a:effectLst>
                  <a:outerShdw blurRad="38100" dist="38100" dir="2700000" algn="tl">
                    <a:srgbClr val="000000"/>
                  </a:outerShdw>
                </a:effectLst>
                <a:latin typeface="Comic Sans MS" pitchFamily="66" charset="0"/>
              </a:endParaRPr>
            </a:p>
          </p:txBody>
        </p:sp>
      </p:grpSp>
      <p:grpSp>
        <p:nvGrpSpPr>
          <p:cNvPr id="14" name="Ομάδα 13"/>
          <p:cNvGrpSpPr/>
          <p:nvPr/>
        </p:nvGrpSpPr>
        <p:grpSpPr>
          <a:xfrm>
            <a:off x="2639544" y="2098448"/>
            <a:ext cx="4032250" cy="2232025"/>
            <a:chOff x="2639544" y="2098448"/>
            <a:chExt cx="4032250" cy="2232025"/>
          </a:xfrm>
        </p:grpSpPr>
        <p:sp>
          <p:nvSpPr>
            <p:cNvPr id="9" name="Line 10"/>
            <p:cNvSpPr>
              <a:spLocks noChangeShapeType="1"/>
            </p:cNvSpPr>
            <p:nvPr/>
          </p:nvSpPr>
          <p:spPr bwMode="auto">
            <a:xfrm flipV="1">
              <a:off x="6671794" y="3177948"/>
              <a:ext cx="0" cy="1152525"/>
            </a:xfrm>
            <a:prstGeom prst="line">
              <a:avLst/>
            </a:prstGeom>
            <a:noFill/>
            <a:ln w="9525">
              <a:solidFill>
                <a:srgbClr val="00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sp>
          <p:nvSpPr>
            <p:cNvPr id="10" name="Line 11"/>
            <p:cNvSpPr>
              <a:spLocks noChangeShapeType="1"/>
            </p:cNvSpPr>
            <p:nvPr/>
          </p:nvSpPr>
          <p:spPr bwMode="auto">
            <a:xfrm flipV="1">
              <a:off x="2639544" y="2098448"/>
              <a:ext cx="0" cy="1152525"/>
            </a:xfrm>
            <a:prstGeom prst="line">
              <a:avLst/>
            </a:prstGeom>
            <a:noFill/>
            <a:ln w="9525">
              <a:solidFill>
                <a:srgbClr val="00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grpSp>
      <p:sp>
        <p:nvSpPr>
          <p:cNvPr id="6" name="AutoShape 3"/>
          <p:cNvSpPr>
            <a:spLocks noChangeArrowheads="1"/>
          </p:cNvSpPr>
          <p:nvPr/>
        </p:nvSpPr>
        <p:spPr bwMode="auto">
          <a:xfrm>
            <a:off x="4932040" y="4472849"/>
            <a:ext cx="1656184" cy="396311"/>
          </a:xfrm>
          <a:prstGeom prst="wedgeRectCallout">
            <a:avLst>
              <a:gd name="adj1" fmla="val -5714"/>
              <a:gd name="adj2" fmla="val -183059"/>
            </a:avLst>
          </a:prstGeom>
          <a:solidFill>
            <a:srgbClr val="CCFFFF"/>
          </a:solidFill>
          <a:ln w="9525">
            <a:solidFill>
              <a:srgbClr val="333399"/>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a:defRPr/>
            </a:pPr>
            <a:r>
              <a:rPr lang="en-US" altLang="el-GR" b="1" i="1" dirty="0" smtClean="0">
                <a:latin typeface="Comic Sans MS" pitchFamily="66" charset="0"/>
              </a:rPr>
              <a:t>F</a:t>
            </a:r>
            <a:r>
              <a:rPr lang="el-GR" altLang="el-GR" b="1" i="1" dirty="0" smtClean="0">
                <a:latin typeface="Comic Sans MS" pitchFamily="66" charset="0"/>
              </a:rPr>
              <a:t> </a:t>
            </a:r>
            <a:r>
              <a:rPr lang="el-GR" altLang="el-GR" b="1" dirty="0" smtClean="0">
                <a:latin typeface="Comic Sans MS" pitchFamily="66" charset="0"/>
              </a:rPr>
              <a:t>= -</a:t>
            </a:r>
            <a:r>
              <a:rPr lang="en-US" altLang="el-GR" b="1" i="1" dirty="0" smtClean="0">
                <a:latin typeface="Comic Sans MS" pitchFamily="66" charset="0"/>
              </a:rPr>
              <a:t>m.</a:t>
            </a:r>
            <a:r>
              <a:rPr lang="el-GR" altLang="el-GR" b="1" i="1" dirty="0" smtClean="0">
                <a:latin typeface="Comic Sans MS" pitchFamily="66" charset="0"/>
              </a:rPr>
              <a:t>ω</a:t>
            </a:r>
            <a:r>
              <a:rPr lang="el-GR" altLang="el-GR" b="1" baseline="30000" dirty="0" smtClean="0">
                <a:latin typeface="Comic Sans MS" pitchFamily="66" charset="0"/>
              </a:rPr>
              <a:t>2</a:t>
            </a:r>
            <a:r>
              <a:rPr lang="el-GR" altLang="el-GR" b="1" dirty="0" smtClean="0">
                <a:latin typeface="Comic Sans MS" pitchFamily="66" charset="0"/>
              </a:rPr>
              <a:t>.</a:t>
            </a:r>
            <a:r>
              <a:rPr lang="en-US" altLang="el-GR" b="1" i="1" dirty="0">
                <a:latin typeface="Comic Sans MS" pitchFamily="66" charset="0"/>
              </a:rPr>
              <a:t>x</a:t>
            </a:r>
            <a:endParaRPr lang="el-GR" altLang="el-GR" b="1" i="1" dirty="0">
              <a:latin typeface="Comic Sans MS" pitchFamily="66" charset="0"/>
            </a:endParaRPr>
          </a:p>
        </p:txBody>
      </p:sp>
    </p:spTree>
    <p:extLst>
      <p:ext uri="{BB962C8B-B14F-4D97-AF65-F5344CB8AC3E}">
        <p14:creationId xmlns:p14="http://schemas.microsoft.com/office/powerpoint/2010/main" xmlns="" val="920501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par>
                          <p:cTn id="14" fill="hold">
                            <p:stCondLst>
                              <p:cond delay="500"/>
                            </p:stCondLst>
                            <p:childTnLst>
                              <p:par>
                                <p:cTn id="15" presetID="10" presetClass="entr" presetSubtype="0" fill="hold" grpId="0" nodeType="afterEffect">
                                  <p:stCondLst>
                                    <p:cond delay="25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1250"/>
                            </p:stCondLst>
                            <p:childTnLst>
                              <p:par>
                                <p:cTn id="19" presetID="10" presetClass="entr" presetSubtype="0" fill="hold" nodeType="afterEffect">
                                  <p:stCondLst>
                                    <p:cond delay="25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par>
                          <p:cTn id="22" fill="hold">
                            <p:stCondLst>
                              <p:cond delay="2000"/>
                            </p:stCondLst>
                            <p:childTnLst>
                              <p:par>
                                <p:cTn id="23" presetID="10" presetClass="entr" presetSubtype="0" fill="hold" nodeType="afterEffect">
                                  <p:stCondLst>
                                    <p:cond delay="25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5" grpId="0"/>
      <p:bldP spid="4" grpId="0"/>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24</a:t>
            </a:fld>
            <a:endParaRPr lang="el-GR" dirty="0">
              <a:solidFill>
                <a:schemeClr val="tx1"/>
              </a:solidFill>
            </a:endParaRPr>
          </a:p>
        </p:txBody>
      </p:sp>
      <p:sp>
        <p:nvSpPr>
          <p:cNvPr id="4" name="TextBox 3"/>
          <p:cNvSpPr txBox="1"/>
          <p:nvPr/>
        </p:nvSpPr>
        <p:spPr>
          <a:xfrm>
            <a:off x="1938192" y="142059"/>
            <a:ext cx="5112841" cy="523220"/>
          </a:xfrm>
          <a:prstGeom prst="rect">
            <a:avLst/>
          </a:prstGeom>
          <a:noFill/>
        </p:spPr>
        <p:txBody>
          <a:bodyPr wrap="square" rtlCol="0">
            <a:spAutoFit/>
          </a:bodyPr>
          <a:lstStyle/>
          <a:p>
            <a:pPr algn="ctr"/>
            <a:r>
              <a:rPr lang="el-GR" sz="2800" b="1" dirty="0" smtClean="0">
                <a:solidFill>
                  <a:srgbClr val="800000"/>
                </a:solidFill>
                <a:effectLst>
                  <a:outerShdw blurRad="38100" dist="38100" dir="2700000" algn="tl">
                    <a:srgbClr val="000000">
                      <a:alpha val="43137"/>
                    </a:srgbClr>
                  </a:outerShdw>
                </a:effectLst>
                <a:latin typeface="Comic Sans MS" panose="030F0702030302020204" pitchFamily="66" charset="0"/>
              </a:rPr>
              <a:t>Παρατηρήσεις στις Δυνάμεις</a:t>
            </a:r>
            <a:endParaRPr lang="el-GR" sz="2800" b="1" dirty="0">
              <a:solidFill>
                <a:srgbClr val="800000"/>
              </a:solidFill>
              <a:effectLst>
                <a:outerShdw blurRad="38100" dist="38100" dir="2700000" algn="tl">
                  <a:srgbClr val="000000">
                    <a:alpha val="43137"/>
                  </a:srgbClr>
                </a:outerShdw>
              </a:effectLst>
              <a:latin typeface="Comic Sans MS" panose="030F0702030302020204" pitchFamily="66" charset="0"/>
            </a:endParaRPr>
          </a:p>
        </p:txBody>
      </p:sp>
      <p:sp>
        <p:nvSpPr>
          <p:cNvPr id="5" name="TextBox 4"/>
          <p:cNvSpPr txBox="1"/>
          <p:nvPr/>
        </p:nvSpPr>
        <p:spPr>
          <a:xfrm>
            <a:off x="556778" y="678062"/>
            <a:ext cx="5418116" cy="5539978"/>
          </a:xfrm>
          <a:prstGeom prst="rect">
            <a:avLst/>
          </a:prstGeom>
          <a:noFill/>
        </p:spPr>
        <p:txBody>
          <a:bodyPr wrap="square" rtlCol="0">
            <a:spAutoFit/>
          </a:bodyPr>
          <a:lstStyle/>
          <a:p>
            <a:pPr marL="342900" indent="-342900" algn="ctr">
              <a:buFont typeface="Wingdings" panose="05000000000000000000" pitchFamily="2" charset="2"/>
              <a:buChar char="Ø"/>
            </a:pPr>
            <a:r>
              <a:rPr lang="el-GR" sz="2400" b="1" dirty="0" smtClean="0">
                <a:solidFill>
                  <a:srgbClr val="800000"/>
                </a:solidFill>
                <a:effectLst>
                  <a:outerShdw blurRad="38100" dist="38100" dir="2700000" algn="tl">
                    <a:srgbClr val="000000">
                      <a:alpha val="43137"/>
                    </a:srgbClr>
                  </a:outerShdw>
                </a:effectLst>
                <a:latin typeface="Comic Sans MS" panose="030F0702030302020204" pitchFamily="66" charset="0"/>
              </a:rPr>
              <a:t> Δύναμη επαναφοράς</a:t>
            </a:r>
            <a:endParaRPr lang="el-GR" sz="1000" b="1" dirty="0" smtClean="0">
              <a:solidFill>
                <a:srgbClr val="800000"/>
              </a:solidFill>
              <a:effectLst>
                <a:outerShdw blurRad="38100" dist="38100" dir="2700000" algn="tl">
                  <a:srgbClr val="000000">
                    <a:alpha val="43137"/>
                  </a:srgbClr>
                </a:outerShdw>
              </a:effectLst>
              <a:latin typeface="Comic Sans MS" panose="030F0702030302020204" pitchFamily="66" charset="0"/>
            </a:endParaRPr>
          </a:p>
          <a:p>
            <a:pPr marL="342900" indent="-342900" algn="just">
              <a:lnSpc>
                <a:spcPct val="150000"/>
              </a:lnSpc>
              <a:buFont typeface="Arial" panose="020B0604020202020204" pitchFamily="34" charset="0"/>
              <a:buChar char="•"/>
            </a:pPr>
            <a:r>
              <a:rPr lang="el-GR" sz="2000" b="1" dirty="0" smtClean="0">
                <a:latin typeface="Comic Sans MS" panose="030F0702030302020204" pitchFamily="66" charset="0"/>
              </a:rPr>
              <a:t>Είναι η </a:t>
            </a:r>
            <a:r>
              <a:rPr lang="el-GR" sz="2000" b="1" dirty="0" smtClean="0">
                <a:solidFill>
                  <a:srgbClr val="FF0000"/>
                </a:solidFill>
                <a:effectLst>
                  <a:outerShdw blurRad="38100" dist="38100" dir="2700000" algn="tl">
                    <a:srgbClr val="000000">
                      <a:alpha val="43137"/>
                    </a:srgbClr>
                  </a:outerShdw>
                </a:effectLst>
                <a:latin typeface="Comic Sans MS" panose="030F0702030302020204" pitchFamily="66" charset="0"/>
              </a:rPr>
              <a:t>συνισταμένη των δυνάμεων</a:t>
            </a:r>
            <a:r>
              <a:rPr lang="el-GR" sz="2000" b="1" dirty="0" smtClean="0">
                <a:solidFill>
                  <a:srgbClr val="FF0000"/>
                </a:solidFill>
                <a:latin typeface="Comic Sans MS" panose="030F0702030302020204" pitchFamily="66" charset="0"/>
              </a:rPr>
              <a:t> </a:t>
            </a:r>
            <a:r>
              <a:rPr lang="el-GR" sz="2000" b="1" dirty="0" smtClean="0">
                <a:latin typeface="Comic Sans MS" panose="030F0702030302020204" pitchFamily="66" charset="0"/>
              </a:rPr>
              <a:t>που δρα στη μάζα που κάνει ΑΑΤ στη διεύθυνση κίνησης. Δεν είναι μια επιπλέον δύναμη που δρα σ’ αυτή. </a:t>
            </a:r>
          </a:p>
          <a:p>
            <a:pPr algn="just"/>
            <a:endParaRPr lang="el-GR" sz="1000" b="1" dirty="0" smtClean="0">
              <a:latin typeface="Comic Sans MS" panose="030F0702030302020204" pitchFamily="66" charset="0"/>
            </a:endParaRPr>
          </a:p>
          <a:p>
            <a:pPr algn="just"/>
            <a:endParaRPr lang="el-GR" sz="1000" b="1" dirty="0">
              <a:latin typeface="Comic Sans MS" panose="030F0702030302020204" pitchFamily="66" charset="0"/>
            </a:endParaRPr>
          </a:p>
          <a:p>
            <a:pPr algn="just"/>
            <a:endParaRPr lang="el-GR" sz="1000" b="1" dirty="0" smtClean="0">
              <a:latin typeface="Comic Sans MS" panose="030F0702030302020204" pitchFamily="66" charset="0"/>
            </a:endParaRPr>
          </a:p>
          <a:p>
            <a:pPr marL="342900" indent="-342900" algn="just">
              <a:lnSpc>
                <a:spcPct val="150000"/>
              </a:lnSpc>
              <a:buFont typeface="Arial" panose="020B0604020202020204" pitchFamily="34" charset="0"/>
              <a:buChar char="•"/>
            </a:pPr>
            <a:r>
              <a:rPr lang="el-GR" sz="2000" b="1" dirty="0" smtClean="0">
                <a:latin typeface="Comic Sans MS" panose="030F0702030302020204" pitchFamily="66" charset="0"/>
              </a:rPr>
              <a:t>Το </a:t>
            </a:r>
            <a:r>
              <a:rPr lang="el-GR" sz="2000" b="1" dirty="0">
                <a:latin typeface="Comic Sans MS" panose="030F0702030302020204" pitchFamily="66" charset="0"/>
              </a:rPr>
              <a:t>(-) στη σχέση </a:t>
            </a:r>
            <a:r>
              <a:rPr lang="en-US" sz="2000" b="1" i="1" dirty="0">
                <a:latin typeface="Comic Sans MS" panose="030F0702030302020204" pitchFamily="66" charset="0"/>
              </a:rPr>
              <a:t>F</a:t>
            </a:r>
            <a:r>
              <a:rPr lang="el-GR" sz="2000" b="1" baseline="-25000" dirty="0" err="1">
                <a:latin typeface="Comic Sans MS" panose="030F0702030302020204" pitchFamily="66" charset="0"/>
              </a:rPr>
              <a:t>επ</a:t>
            </a:r>
            <a:r>
              <a:rPr lang="en-US" sz="2000" b="1" dirty="0">
                <a:latin typeface="Comic Sans MS" panose="030F0702030302020204" pitchFamily="66" charset="0"/>
              </a:rPr>
              <a:t>=-</a:t>
            </a:r>
            <a:r>
              <a:rPr lang="en-US" sz="2000" b="1" i="1" dirty="0" err="1" smtClean="0">
                <a:latin typeface="Comic Sans MS" panose="030F0702030302020204" pitchFamily="66" charset="0"/>
              </a:rPr>
              <a:t>D</a:t>
            </a:r>
            <a:r>
              <a:rPr lang="en-US" sz="2000" b="1" dirty="0" err="1" smtClean="0">
                <a:latin typeface="Comic Sans MS" panose="030F0702030302020204" pitchFamily="66" charset="0"/>
              </a:rPr>
              <a:t>.</a:t>
            </a:r>
            <a:r>
              <a:rPr lang="en-US" sz="2000" b="1" i="1" dirty="0" err="1" smtClean="0">
                <a:latin typeface="Comic Sans MS" panose="030F0702030302020204" pitchFamily="66" charset="0"/>
              </a:rPr>
              <a:t>x</a:t>
            </a:r>
            <a:r>
              <a:rPr lang="en-US" sz="2000" b="1" dirty="0" smtClean="0">
                <a:latin typeface="Comic Sans MS" panose="030F0702030302020204" pitchFamily="66" charset="0"/>
              </a:rPr>
              <a:t> </a:t>
            </a:r>
            <a:r>
              <a:rPr lang="el-GR" sz="2000" b="1" dirty="0" smtClean="0">
                <a:latin typeface="Comic Sans MS" panose="030F0702030302020204" pitchFamily="66" charset="0"/>
              </a:rPr>
              <a:t> </a:t>
            </a:r>
            <a:r>
              <a:rPr lang="el-GR" sz="2000" b="1" dirty="0">
                <a:latin typeface="Comic Sans MS" panose="030F0702030302020204" pitchFamily="66" charset="0"/>
              </a:rPr>
              <a:t>σημαίνει ότι η κατεύθυνση της </a:t>
            </a:r>
            <a:r>
              <a:rPr lang="en-US" sz="2000" b="1" i="1" dirty="0">
                <a:latin typeface="Comic Sans MS" panose="030F0702030302020204" pitchFamily="66" charset="0"/>
              </a:rPr>
              <a:t>F</a:t>
            </a:r>
            <a:r>
              <a:rPr lang="el-GR" sz="2000" b="1" baseline="-25000" dirty="0" err="1">
                <a:latin typeface="Comic Sans MS" panose="030F0702030302020204" pitchFamily="66" charset="0"/>
              </a:rPr>
              <a:t>επ</a:t>
            </a:r>
            <a:r>
              <a:rPr lang="el-GR" sz="2000" b="1" baseline="-25000" dirty="0">
                <a:latin typeface="Comic Sans MS" panose="030F0702030302020204" pitchFamily="66" charset="0"/>
              </a:rPr>
              <a:t> </a:t>
            </a:r>
            <a:r>
              <a:rPr lang="el-GR" sz="2000" b="1" dirty="0">
                <a:latin typeface="Comic Sans MS" panose="030F0702030302020204" pitchFamily="66" charset="0"/>
              </a:rPr>
              <a:t>είναι αντίθετη από αυτή της απομάκρυνσης </a:t>
            </a:r>
            <a:r>
              <a:rPr lang="en-US" sz="2000" b="1" i="1" dirty="0" smtClean="0">
                <a:latin typeface="Comic Sans MS" panose="030F0702030302020204" pitchFamily="66" charset="0"/>
              </a:rPr>
              <a:t>x</a:t>
            </a:r>
            <a:r>
              <a:rPr lang="el-GR" sz="2000" b="1" dirty="0" smtClean="0">
                <a:latin typeface="Comic Sans MS" panose="030F0702030302020204" pitchFamily="66" charset="0"/>
              </a:rPr>
              <a:t>.</a:t>
            </a:r>
            <a:endParaRPr lang="en-US" sz="2000" b="1" dirty="0" smtClean="0">
              <a:latin typeface="Comic Sans MS" panose="030F0702030302020204" pitchFamily="66" charset="0"/>
            </a:endParaRPr>
          </a:p>
          <a:p>
            <a:pPr algn="just"/>
            <a:endParaRPr lang="en-US" sz="2000" b="1" dirty="0">
              <a:latin typeface="Comic Sans MS" panose="030F0702030302020204" pitchFamily="66" charset="0"/>
            </a:endParaRPr>
          </a:p>
          <a:p>
            <a:pPr algn="just"/>
            <a:endParaRPr lang="el-GR" sz="1000" b="1" dirty="0" smtClean="0">
              <a:latin typeface="Comic Sans MS" panose="030F0702030302020204" pitchFamily="66" charset="0"/>
            </a:endParaRPr>
          </a:p>
          <a:p>
            <a:pPr marL="342900" indent="-342900" algn="just">
              <a:lnSpc>
                <a:spcPct val="150000"/>
              </a:lnSpc>
              <a:buFont typeface="Arial" panose="020B0604020202020204" pitchFamily="34" charset="0"/>
              <a:buChar char="•"/>
            </a:pPr>
            <a:r>
              <a:rPr lang="el-GR" sz="2000" b="1" dirty="0" smtClean="0">
                <a:latin typeface="Comic Sans MS" panose="030F0702030302020204" pitchFamily="66" charset="0"/>
              </a:rPr>
              <a:t>Γι’ αυτό, </a:t>
            </a:r>
            <a:r>
              <a:rPr lang="el-GR" sz="2000" b="1" dirty="0" smtClean="0">
                <a:solidFill>
                  <a:srgbClr val="FF0000"/>
                </a:solidFill>
                <a:effectLst>
                  <a:outerShdw blurRad="38100" dist="38100" dir="2700000" algn="tl">
                    <a:srgbClr val="000000">
                      <a:alpha val="43137"/>
                    </a:srgbClr>
                  </a:outerShdw>
                </a:effectLst>
                <a:latin typeface="Comic Sans MS" panose="030F0702030302020204" pitchFamily="66" charset="0"/>
              </a:rPr>
              <a:t>η δύναμη επαναφοράς τείνει να επαναφέρει το σώμα στη ΘΙ.</a:t>
            </a:r>
            <a:r>
              <a:rPr lang="el-GR" sz="2000" b="1" dirty="0" smtClean="0">
                <a:solidFill>
                  <a:srgbClr val="FF0000"/>
                </a:solidFill>
                <a:latin typeface="Comic Sans MS" panose="030F0702030302020204" pitchFamily="66" charset="0"/>
              </a:rPr>
              <a:t> </a:t>
            </a:r>
            <a:endParaRPr lang="el-GR" sz="2000" b="1" dirty="0">
              <a:solidFill>
                <a:srgbClr val="FF0000"/>
              </a:solidFill>
              <a:latin typeface="Comic Sans MS" panose="030F0702030302020204" pitchFamily="66" charset="0"/>
            </a:endParaRPr>
          </a:p>
        </p:txBody>
      </p:sp>
      <p:grpSp>
        <p:nvGrpSpPr>
          <p:cNvPr id="6" name="Group 8"/>
          <p:cNvGrpSpPr>
            <a:grpSpLocks/>
          </p:cNvGrpSpPr>
          <p:nvPr/>
        </p:nvGrpSpPr>
        <p:grpSpPr bwMode="auto">
          <a:xfrm>
            <a:off x="6084168" y="1232695"/>
            <a:ext cx="1368425" cy="3743325"/>
            <a:chOff x="1837" y="709"/>
            <a:chExt cx="862" cy="2358"/>
          </a:xfrm>
        </p:grpSpPr>
        <p:grpSp>
          <p:nvGrpSpPr>
            <p:cNvPr id="7" name="Group 9"/>
            <p:cNvGrpSpPr>
              <a:grpSpLocks/>
            </p:cNvGrpSpPr>
            <p:nvPr/>
          </p:nvGrpSpPr>
          <p:grpSpPr bwMode="auto">
            <a:xfrm>
              <a:off x="1837" y="709"/>
              <a:ext cx="862" cy="2358"/>
              <a:chOff x="1837" y="709"/>
              <a:chExt cx="862" cy="2358"/>
            </a:xfrm>
          </p:grpSpPr>
          <p:sp>
            <p:nvSpPr>
              <p:cNvPr id="9" name="Oval 10"/>
              <p:cNvSpPr>
                <a:spLocks noChangeArrowheads="1"/>
              </p:cNvSpPr>
              <p:nvPr/>
            </p:nvSpPr>
            <p:spPr bwMode="auto">
              <a:xfrm>
                <a:off x="2245" y="2976"/>
                <a:ext cx="90" cy="9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2400">
                  <a:latin typeface="Times New Roman" pitchFamily="18" charset="0"/>
                </a:endParaRPr>
              </a:p>
            </p:txBody>
          </p:sp>
          <p:grpSp>
            <p:nvGrpSpPr>
              <p:cNvPr id="10" name="Group 11"/>
              <p:cNvGrpSpPr>
                <a:grpSpLocks/>
              </p:cNvGrpSpPr>
              <p:nvPr/>
            </p:nvGrpSpPr>
            <p:grpSpPr bwMode="auto">
              <a:xfrm>
                <a:off x="1837" y="709"/>
                <a:ext cx="862" cy="2267"/>
                <a:chOff x="1837" y="709"/>
                <a:chExt cx="862" cy="2267"/>
              </a:xfrm>
            </p:grpSpPr>
            <p:pic>
              <p:nvPicPr>
                <p:cNvPr id="11" name="Picture 12" descr="Fail:Ressort de compression.jpg">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109" y="1253"/>
                  <a:ext cx="363" cy="17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 Box 13"/>
                <p:cNvSpPr txBox="1">
                  <a:spLocks noChangeArrowheads="1"/>
                </p:cNvSpPr>
                <p:nvPr/>
              </p:nvSpPr>
              <p:spPr bwMode="auto">
                <a:xfrm>
                  <a:off x="1837" y="709"/>
                  <a:ext cx="862" cy="5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lgn="ctr">
                    <a:spcBef>
                      <a:spcPct val="50000"/>
                    </a:spcBef>
                    <a:defRPr/>
                  </a:pPr>
                  <a:r>
                    <a:rPr lang="el-GR" altLang="el-GR" sz="1600" b="1" dirty="0">
                      <a:latin typeface="Comic Sans MS" pitchFamily="66" charset="0"/>
                    </a:rPr>
                    <a:t>Θέση Ισορροπίας (ΘΙ)</a:t>
                  </a:r>
                </a:p>
              </p:txBody>
            </p:sp>
          </p:grpSp>
        </p:grpSp>
        <p:sp>
          <p:nvSpPr>
            <p:cNvPr id="8" name="Line 14"/>
            <p:cNvSpPr>
              <a:spLocks noChangeShapeType="1"/>
            </p:cNvSpPr>
            <p:nvPr/>
          </p:nvSpPr>
          <p:spPr bwMode="auto">
            <a:xfrm>
              <a:off x="2290" y="2840"/>
              <a:ext cx="0" cy="136"/>
            </a:xfrm>
            <a:prstGeom prst="line">
              <a:avLst/>
            </a:prstGeom>
            <a:noFill/>
            <a:ln w="57150">
              <a:solidFill>
                <a:srgbClr val="4D4D4D"/>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grpSp>
      <p:grpSp>
        <p:nvGrpSpPr>
          <p:cNvPr id="45" name="Ομάδα 44"/>
          <p:cNvGrpSpPr/>
          <p:nvPr/>
        </p:nvGrpSpPr>
        <p:grpSpPr>
          <a:xfrm>
            <a:off x="6155683" y="3973163"/>
            <a:ext cx="1892300" cy="1722788"/>
            <a:chOff x="6155683" y="3973163"/>
            <a:chExt cx="1892300" cy="1722788"/>
          </a:xfrm>
        </p:grpSpPr>
        <p:grpSp>
          <p:nvGrpSpPr>
            <p:cNvPr id="13" name="Group 25"/>
            <p:cNvGrpSpPr>
              <a:grpSpLocks/>
            </p:cNvGrpSpPr>
            <p:nvPr/>
          </p:nvGrpSpPr>
          <p:grpSpPr bwMode="auto">
            <a:xfrm>
              <a:off x="6731946" y="4321176"/>
              <a:ext cx="503238" cy="1374775"/>
              <a:chOff x="2244" y="2659"/>
              <a:chExt cx="317" cy="866"/>
            </a:xfrm>
          </p:grpSpPr>
          <p:sp>
            <p:nvSpPr>
              <p:cNvPr id="15" name="Line 27"/>
              <p:cNvSpPr>
                <a:spLocks noChangeShapeType="1"/>
              </p:cNvSpPr>
              <p:nvPr/>
            </p:nvSpPr>
            <p:spPr bwMode="auto">
              <a:xfrm>
                <a:off x="2290" y="3067"/>
                <a:ext cx="0" cy="317"/>
              </a:xfrm>
              <a:prstGeom prst="line">
                <a:avLst/>
              </a:prstGeom>
              <a:noFill/>
              <a:ln w="57150">
                <a:solidFill>
                  <a:srgbClr val="00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xmlns="">
                    <a:noFill/>
                  </a14:hiddenFill>
                </a:ext>
              </a:extLst>
            </p:spPr>
            <p:txBody>
              <a:bodyPr/>
              <a:lstStyle/>
              <a:p>
                <a:endParaRPr lang="el-GR"/>
              </a:p>
            </p:txBody>
          </p:sp>
          <p:sp>
            <p:nvSpPr>
              <p:cNvPr id="16" name="Line 28"/>
              <p:cNvSpPr>
                <a:spLocks noChangeShapeType="1"/>
              </p:cNvSpPr>
              <p:nvPr/>
            </p:nvSpPr>
            <p:spPr bwMode="auto">
              <a:xfrm flipV="1">
                <a:off x="2290" y="2659"/>
                <a:ext cx="0" cy="317"/>
              </a:xfrm>
              <a:prstGeom prst="line">
                <a:avLst/>
              </a:prstGeom>
              <a:noFill/>
              <a:ln w="5715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l-GR"/>
              </a:p>
            </p:txBody>
          </p:sp>
          <p:sp>
            <p:nvSpPr>
              <p:cNvPr id="17" name="Text Box 29"/>
              <p:cNvSpPr txBox="1">
                <a:spLocks noChangeArrowheads="1"/>
              </p:cNvSpPr>
              <p:nvPr/>
            </p:nvSpPr>
            <p:spPr bwMode="auto">
              <a:xfrm>
                <a:off x="2244" y="3294"/>
                <a:ext cx="317"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defRPr/>
                </a:pPr>
                <a:r>
                  <a:rPr lang="en-US" altLang="el-GR" sz="1800" b="1" i="1" dirty="0">
                    <a:solidFill>
                      <a:srgbClr val="000000"/>
                    </a:solidFill>
                    <a:effectLst>
                      <a:outerShdw blurRad="38100" dist="38100" dir="2700000" algn="tl">
                        <a:srgbClr val="FFFFFF"/>
                      </a:outerShdw>
                    </a:effectLst>
                    <a:latin typeface="Comic Sans MS" pitchFamily="66" charset="0"/>
                  </a:rPr>
                  <a:t>mg</a:t>
                </a:r>
                <a:endParaRPr lang="el-GR" altLang="el-GR" sz="1800" b="1" i="1" dirty="0">
                  <a:solidFill>
                    <a:srgbClr val="000000"/>
                  </a:solidFill>
                  <a:effectLst>
                    <a:outerShdw blurRad="38100" dist="38100" dir="2700000" algn="tl">
                      <a:srgbClr val="FFFFFF"/>
                    </a:outerShdw>
                  </a:effectLst>
                  <a:latin typeface="Comic Sans MS" pitchFamily="66" charset="0"/>
                </a:endParaRPr>
              </a:p>
            </p:txBody>
          </p:sp>
        </p:grpSp>
        <p:grpSp>
          <p:nvGrpSpPr>
            <p:cNvPr id="18" name="Group 31"/>
            <p:cNvGrpSpPr>
              <a:grpSpLocks/>
            </p:cNvGrpSpPr>
            <p:nvPr/>
          </p:nvGrpSpPr>
          <p:grpSpPr bwMode="auto">
            <a:xfrm>
              <a:off x="6155683" y="4833152"/>
              <a:ext cx="1892300" cy="433388"/>
              <a:chOff x="1882" y="2659"/>
              <a:chExt cx="1192" cy="273"/>
            </a:xfrm>
          </p:grpSpPr>
          <p:sp>
            <p:nvSpPr>
              <p:cNvPr id="19" name="Line 32"/>
              <p:cNvSpPr>
                <a:spLocks noChangeShapeType="1"/>
              </p:cNvSpPr>
              <p:nvPr/>
            </p:nvSpPr>
            <p:spPr bwMode="auto">
              <a:xfrm flipV="1">
                <a:off x="1882" y="2925"/>
                <a:ext cx="1192" cy="7"/>
              </a:xfrm>
              <a:prstGeom prst="line">
                <a:avLst/>
              </a:prstGeom>
              <a:noFill/>
              <a:ln w="38100">
                <a:solidFill>
                  <a:srgbClr val="FF33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grpSp>
            <p:nvGrpSpPr>
              <p:cNvPr id="20" name="Group 33"/>
              <p:cNvGrpSpPr>
                <a:grpSpLocks/>
              </p:cNvGrpSpPr>
              <p:nvPr/>
            </p:nvGrpSpPr>
            <p:grpSpPr bwMode="auto">
              <a:xfrm>
                <a:off x="1882" y="2659"/>
                <a:ext cx="953" cy="242"/>
                <a:chOff x="1882" y="2659"/>
                <a:chExt cx="953" cy="242"/>
              </a:xfrm>
            </p:grpSpPr>
            <p:sp>
              <p:nvSpPr>
                <p:cNvPr id="22" name="Line 35"/>
                <p:cNvSpPr>
                  <a:spLocks noChangeShapeType="1"/>
                </p:cNvSpPr>
                <p:nvPr/>
              </p:nvSpPr>
              <p:spPr bwMode="auto">
                <a:xfrm>
                  <a:off x="2472" y="2727"/>
                  <a:ext cx="0" cy="135"/>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sp>
              <p:nvSpPr>
                <p:cNvPr id="23" name="Line 36"/>
                <p:cNvSpPr>
                  <a:spLocks noChangeShapeType="1"/>
                </p:cNvSpPr>
                <p:nvPr/>
              </p:nvSpPr>
              <p:spPr bwMode="auto">
                <a:xfrm>
                  <a:off x="1882" y="2659"/>
                  <a:ext cx="953" cy="0"/>
                </a:xfrm>
                <a:prstGeom prst="line">
                  <a:avLst/>
                </a:prstGeom>
                <a:noFill/>
                <a:ln w="38100">
                  <a:solidFill>
                    <a:srgbClr val="FF33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sp>
              <p:nvSpPr>
                <p:cNvPr id="24" name="Text Box 37"/>
                <p:cNvSpPr txBox="1">
                  <a:spLocks noChangeArrowheads="1"/>
                </p:cNvSpPr>
                <p:nvPr/>
              </p:nvSpPr>
              <p:spPr bwMode="auto">
                <a:xfrm>
                  <a:off x="2446" y="2688"/>
                  <a:ext cx="317" cy="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defRPr/>
                  </a:pPr>
                  <a:r>
                    <a:rPr lang="en-US" altLang="el-GR" sz="1600" b="1" i="1" dirty="0" smtClean="0">
                      <a:solidFill>
                        <a:srgbClr val="000000"/>
                      </a:solidFill>
                      <a:effectLst>
                        <a:outerShdw blurRad="38100" dist="38100" dir="2700000" algn="tl">
                          <a:srgbClr val="FFFFFF"/>
                        </a:outerShdw>
                      </a:effectLst>
                      <a:latin typeface="Comic Sans MS" pitchFamily="66" charset="0"/>
                    </a:rPr>
                    <a:t>x</a:t>
                  </a:r>
                  <a:endParaRPr lang="el-GR" altLang="el-GR" sz="1600" b="1" dirty="0">
                    <a:solidFill>
                      <a:srgbClr val="000000"/>
                    </a:solidFill>
                    <a:effectLst>
                      <a:outerShdw blurRad="38100" dist="38100" dir="2700000" algn="tl">
                        <a:srgbClr val="FFFFFF"/>
                      </a:outerShdw>
                    </a:effectLst>
                    <a:latin typeface="Comic Sans MS" pitchFamily="66" charset="0"/>
                  </a:endParaRPr>
                </a:p>
              </p:txBody>
            </p:sp>
          </p:grpSp>
        </p:grpSp>
        <p:sp>
          <p:nvSpPr>
            <p:cNvPr id="25" name="TextBox 24"/>
            <p:cNvSpPr txBox="1"/>
            <p:nvPr/>
          </p:nvSpPr>
          <p:spPr>
            <a:xfrm>
              <a:off x="6622715" y="3973163"/>
              <a:ext cx="504056" cy="369332"/>
            </a:xfrm>
            <a:prstGeom prst="rect">
              <a:avLst/>
            </a:prstGeom>
            <a:noFill/>
            <a:ln>
              <a:noFill/>
            </a:ln>
          </p:spPr>
          <p:txBody>
            <a:bodyPr wrap="square" rtlCol="0">
              <a:spAutoFit/>
            </a:bodyPr>
            <a:lstStyle/>
            <a:p>
              <a:r>
                <a:rPr lang="en-US"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F</a:t>
              </a:r>
              <a:r>
                <a:rPr lang="el-GR" b="1" baseline="-25000" dirty="0" smtClean="0">
                  <a:solidFill>
                    <a:srgbClr val="FF0000"/>
                  </a:solidFill>
                  <a:effectLst>
                    <a:outerShdw blurRad="38100" dist="38100" dir="2700000" algn="tl">
                      <a:srgbClr val="000000">
                        <a:alpha val="43137"/>
                      </a:srgbClr>
                    </a:outerShdw>
                  </a:effectLst>
                  <a:latin typeface="Comic Sans MS" panose="030F0702030302020204" pitchFamily="66" charset="0"/>
                </a:rPr>
                <a:t>ελ</a:t>
              </a:r>
              <a:endParaRPr lang="el-GR" b="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grpSp>
      <p:grpSp>
        <p:nvGrpSpPr>
          <p:cNvPr id="26" name="Group 52"/>
          <p:cNvGrpSpPr>
            <a:grpSpLocks/>
          </p:cNvGrpSpPr>
          <p:nvPr/>
        </p:nvGrpSpPr>
        <p:grpSpPr bwMode="auto">
          <a:xfrm>
            <a:off x="7365095" y="1519238"/>
            <a:ext cx="935037" cy="3889375"/>
            <a:chOff x="2426" y="436"/>
            <a:chExt cx="589" cy="2450"/>
          </a:xfrm>
        </p:grpSpPr>
        <p:grpSp>
          <p:nvGrpSpPr>
            <p:cNvPr id="27" name="Group 53"/>
            <p:cNvGrpSpPr>
              <a:grpSpLocks/>
            </p:cNvGrpSpPr>
            <p:nvPr/>
          </p:nvGrpSpPr>
          <p:grpSpPr bwMode="auto">
            <a:xfrm>
              <a:off x="2426" y="436"/>
              <a:ext cx="589" cy="2450"/>
              <a:chOff x="2154" y="935"/>
              <a:chExt cx="589" cy="2450"/>
            </a:xfrm>
          </p:grpSpPr>
          <p:sp>
            <p:nvSpPr>
              <p:cNvPr id="29" name="Text Box 54"/>
              <p:cNvSpPr txBox="1">
                <a:spLocks noChangeArrowheads="1"/>
              </p:cNvSpPr>
              <p:nvPr/>
            </p:nvSpPr>
            <p:spPr bwMode="auto">
              <a:xfrm>
                <a:off x="2154" y="935"/>
                <a:ext cx="589" cy="3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lgn="ctr">
                  <a:spcBef>
                    <a:spcPct val="50000"/>
                  </a:spcBef>
                  <a:defRPr/>
                </a:pPr>
                <a:r>
                  <a:rPr lang="el-GR" altLang="el-GR" sz="1600" b="1" dirty="0">
                    <a:latin typeface="Comic Sans MS" pitchFamily="66" charset="0"/>
                  </a:rPr>
                  <a:t>Τυχαία θέση</a:t>
                </a:r>
              </a:p>
            </p:txBody>
          </p:sp>
          <p:pic>
            <p:nvPicPr>
              <p:cNvPr id="30" name="Picture 55" descr="Fail:Ressort de compression.jpg">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90" y="1298"/>
                <a:ext cx="363" cy="1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 name="Oval 56"/>
              <p:cNvSpPr>
                <a:spLocks noChangeArrowheads="1"/>
              </p:cNvSpPr>
              <p:nvPr/>
            </p:nvSpPr>
            <p:spPr bwMode="auto">
              <a:xfrm>
                <a:off x="2381" y="3294"/>
                <a:ext cx="91" cy="91"/>
              </a:xfrm>
              <a:prstGeom prst="ellipse">
                <a:avLst/>
              </a:prstGeom>
              <a:solidFill>
                <a:schemeClr val="accent1"/>
              </a:solidFill>
              <a:ln w="9525">
                <a:solidFill>
                  <a:schemeClr val="hlink"/>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2400">
                  <a:latin typeface="Times New Roman" pitchFamily="18" charset="0"/>
                </a:endParaRPr>
              </a:p>
            </p:txBody>
          </p:sp>
        </p:grpSp>
        <p:sp>
          <p:nvSpPr>
            <p:cNvPr id="28" name="Line 57"/>
            <p:cNvSpPr>
              <a:spLocks noChangeShapeType="1"/>
            </p:cNvSpPr>
            <p:nvPr/>
          </p:nvSpPr>
          <p:spPr bwMode="auto">
            <a:xfrm>
              <a:off x="2699" y="2659"/>
              <a:ext cx="0" cy="136"/>
            </a:xfrm>
            <a:prstGeom prst="line">
              <a:avLst/>
            </a:prstGeom>
            <a:noFill/>
            <a:ln w="57150">
              <a:solidFill>
                <a:srgbClr val="777777"/>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grpSp>
      <p:grpSp>
        <p:nvGrpSpPr>
          <p:cNvPr id="46" name="Ομάδα 45"/>
          <p:cNvGrpSpPr/>
          <p:nvPr/>
        </p:nvGrpSpPr>
        <p:grpSpPr>
          <a:xfrm>
            <a:off x="7580052" y="4178177"/>
            <a:ext cx="720080" cy="1955924"/>
            <a:chOff x="7580052" y="4178177"/>
            <a:chExt cx="720080" cy="1955924"/>
          </a:xfrm>
        </p:grpSpPr>
        <p:grpSp>
          <p:nvGrpSpPr>
            <p:cNvPr id="33" name="Group 58"/>
            <p:cNvGrpSpPr>
              <a:grpSpLocks/>
            </p:cNvGrpSpPr>
            <p:nvPr/>
          </p:nvGrpSpPr>
          <p:grpSpPr bwMode="auto">
            <a:xfrm>
              <a:off x="7796895" y="4543426"/>
              <a:ext cx="503237" cy="1590675"/>
              <a:chOff x="2426" y="2840"/>
              <a:chExt cx="317" cy="1002"/>
            </a:xfrm>
          </p:grpSpPr>
          <p:sp>
            <p:nvSpPr>
              <p:cNvPr id="36" name="Line 60"/>
              <p:cNvSpPr>
                <a:spLocks noChangeShapeType="1"/>
              </p:cNvSpPr>
              <p:nvPr/>
            </p:nvSpPr>
            <p:spPr bwMode="auto">
              <a:xfrm>
                <a:off x="2426" y="3384"/>
                <a:ext cx="0" cy="317"/>
              </a:xfrm>
              <a:prstGeom prst="line">
                <a:avLst/>
              </a:prstGeom>
              <a:noFill/>
              <a:ln w="5715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sp>
            <p:nvSpPr>
              <p:cNvPr id="37" name="Line 61"/>
              <p:cNvSpPr>
                <a:spLocks noChangeShapeType="1"/>
              </p:cNvSpPr>
              <p:nvPr/>
            </p:nvSpPr>
            <p:spPr bwMode="auto">
              <a:xfrm flipV="1">
                <a:off x="2426" y="2840"/>
                <a:ext cx="0" cy="453"/>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sp>
            <p:nvSpPr>
              <p:cNvPr id="38" name="Text Box 62"/>
              <p:cNvSpPr txBox="1">
                <a:spLocks noChangeArrowheads="1"/>
              </p:cNvSpPr>
              <p:nvPr/>
            </p:nvSpPr>
            <p:spPr bwMode="auto">
              <a:xfrm>
                <a:off x="2426" y="3611"/>
                <a:ext cx="317"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l-GR" sz="1800" b="1" i="1">
                    <a:solidFill>
                      <a:srgbClr val="000000"/>
                    </a:solidFill>
                    <a:latin typeface="Comic Sans MS" pitchFamily="66" charset="0"/>
                  </a:rPr>
                  <a:t>mg</a:t>
                </a:r>
                <a:endParaRPr lang="el-GR" altLang="el-GR" sz="1800" b="1" i="1">
                  <a:solidFill>
                    <a:srgbClr val="000000"/>
                  </a:solidFill>
                  <a:latin typeface="Comic Sans MS" pitchFamily="66" charset="0"/>
                </a:endParaRPr>
              </a:p>
            </p:txBody>
          </p:sp>
        </p:grpSp>
        <p:sp>
          <p:nvSpPr>
            <p:cNvPr id="39" name="TextBox 38"/>
            <p:cNvSpPr txBox="1"/>
            <p:nvPr/>
          </p:nvSpPr>
          <p:spPr>
            <a:xfrm>
              <a:off x="7580052" y="4178177"/>
              <a:ext cx="720080" cy="369332"/>
            </a:xfrm>
            <a:prstGeom prst="rect">
              <a:avLst/>
            </a:prstGeom>
            <a:noFill/>
          </p:spPr>
          <p:txBody>
            <a:bodyPr wrap="square" rtlCol="0">
              <a:spAutoFit/>
            </a:bodyPr>
            <a:lstStyle/>
            <a:p>
              <a:r>
                <a:rPr lang="en-US"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F</a:t>
              </a:r>
              <a:r>
                <a:rPr lang="el-GR"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a:t>
              </a:r>
              <a:r>
                <a:rPr lang="el-GR" b="1" baseline="-25000" dirty="0" smtClean="0">
                  <a:solidFill>
                    <a:srgbClr val="FF0000"/>
                  </a:solidFill>
                  <a:effectLst>
                    <a:outerShdw blurRad="38100" dist="38100" dir="2700000" algn="tl">
                      <a:srgbClr val="000000">
                        <a:alpha val="43137"/>
                      </a:srgbClr>
                    </a:outerShdw>
                  </a:effectLst>
                  <a:latin typeface="Comic Sans MS" panose="030F0702030302020204" pitchFamily="66" charset="0"/>
                </a:rPr>
                <a:t>ελ</a:t>
              </a:r>
              <a:endParaRPr lang="el-GR" b="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grpSp>
      <p:sp>
        <p:nvSpPr>
          <p:cNvPr id="40" name="TextBox 39"/>
          <p:cNvSpPr txBox="1"/>
          <p:nvPr/>
        </p:nvSpPr>
        <p:spPr>
          <a:xfrm>
            <a:off x="1852821" y="2867760"/>
            <a:ext cx="2808312" cy="461665"/>
          </a:xfrm>
          <a:prstGeom prst="rect">
            <a:avLst/>
          </a:prstGeom>
          <a:noFill/>
        </p:spPr>
        <p:txBody>
          <a:bodyPr wrap="square" rtlCol="0">
            <a:spAutoFit/>
          </a:bodyPr>
          <a:lstStyle/>
          <a:p>
            <a:r>
              <a:rPr lang="en-US" sz="2400" b="1" i="1" dirty="0" smtClean="0">
                <a:solidFill>
                  <a:srgbClr val="0000FF"/>
                </a:solidFill>
                <a:effectLst>
                  <a:outerShdw blurRad="38100" dist="38100" dir="2700000" algn="tl">
                    <a:srgbClr val="000000">
                      <a:alpha val="43137"/>
                    </a:srgbClr>
                  </a:outerShdw>
                </a:effectLst>
                <a:latin typeface="Comic Sans MS" panose="030F0702030302020204" pitchFamily="66" charset="0"/>
              </a:rPr>
              <a:t>F</a:t>
            </a:r>
            <a:r>
              <a:rPr lang="el-GR" sz="2400" b="1" baseline="-25000" dirty="0" err="1" smtClean="0">
                <a:solidFill>
                  <a:srgbClr val="0000FF"/>
                </a:solidFill>
                <a:effectLst>
                  <a:outerShdw blurRad="38100" dist="38100" dir="2700000" algn="tl">
                    <a:srgbClr val="000000">
                      <a:alpha val="43137"/>
                    </a:srgbClr>
                  </a:outerShdw>
                </a:effectLst>
                <a:latin typeface="Comic Sans MS" panose="030F0702030302020204" pitchFamily="66" charset="0"/>
              </a:rPr>
              <a:t>επ</a:t>
            </a:r>
            <a:r>
              <a:rPr lang="en-US" sz="2400" b="1" dirty="0" smtClean="0">
                <a:solidFill>
                  <a:srgbClr val="0000FF"/>
                </a:solidFill>
                <a:effectLst>
                  <a:outerShdw blurRad="38100" dist="38100" dir="2700000" algn="tl">
                    <a:srgbClr val="000000">
                      <a:alpha val="43137"/>
                    </a:srgbClr>
                  </a:outerShdw>
                </a:effectLst>
                <a:latin typeface="Comic Sans MS" panose="030F0702030302020204" pitchFamily="66" charset="0"/>
              </a:rPr>
              <a:t> = </a:t>
            </a:r>
            <a:r>
              <a:rPr lang="en-US" sz="2400" b="1" i="1" dirty="0" err="1" smtClean="0">
                <a:solidFill>
                  <a:srgbClr val="0000FF"/>
                </a:solidFill>
                <a:effectLst>
                  <a:outerShdw blurRad="38100" dist="38100" dir="2700000" algn="tl">
                    <a:srgbClr val="000000">
                      <a:alpha val="43137"/>
                    </a:srgbClr>
                  </a:outerShdw>
                </a:effectLst>
                <a:latin typeface="Comic Sans MS" panose="030F0702030302020204" pitchFamily="66" charset="0"/>
              </a:rPr>
              <a:t>m.g</a:t>
            </a:r>
            <a:r>
              <a:rPr lang="el-GR" sz="2400" b="1" i="1" dirty="0" smtClean="0">
                <a:solidFill>
                  <a:srgbClr val="0000FF"/>
                </a:solidFill>
                <a:effectLst>
                  <a:outerShdw blurRad="38100" dist="38100" dir="2700000" algn="tl">
                    <a:srgbClr val="000000">
                      <a:alpha val="43137"/>
                    </a:srgbClr>
                  </a:outerShdw>
                </a:effectLst>
                <a:latin typeface="Comic Sans MS" panose="030F0702030302020204" pitchFamily="66" charset="0"/>
              </a:rPr>
              <a:t> </a:t>
            </a:r>
            <a:r>
              <a:rPr lang="en-US" sz="2400" b="1" dirty="0" smtClean="0">
                <a:solidFill>
                  <a:srgbClr val="0000FF"/>
                </a:solidFill>
                <a:effectLst>
                  <a:outerShdw blurRad="38100" dist="38100" dir="2700000" algn="tl">
                    <a:srgbClr val="000000">
                      <a:alpha val="43137"/>
                    </a:srgbClr>
                  </a:outerShdw>
                </a:effectLst>
                <a:latin typeface="Comic Sans MS" panose="030F0702030302020204" pitchFamily="66" charset="0"/>
              </a:rPr>
              <a:t>–</a:t>
            </a:r>
            <a:r>
              <a:rPr lang="el-GR" sz="2400" b="1" i="1" dirty="0">
                <a:solidFill>
                  <a:srgbClr val="0000FF"/>
                </a:solidFill>
                <a:effectLst>
                  <a:outerShdw blurRad="38100" dist="38100" dir="2700000" algn="tl">
                    <a:srgbClr val="000000">
                      <a:alpha val="43137"/>
                    </a:srgbClr>
                  </a:outerShdw>
                </a:effectLst>
                <a:latin typeface="Comic Sans MS" panose="030F0702030302020204" pitchFamily="66" charset="0"/>
              </a:rPr>
              <a:t> </a:t>
            </a:r>
            <a:r>
              <a:rPr lang="en-US" sz="2400" b="1" i="1" dirty="0" smtClean="0">
                <a:solidFill>
                  <a:srgbClr val="0000FF"/>
                </a:solidFill>
                <a:effectLst>
                  <a:outerShdw blurRad="38100" dist="38100" dir="2700000" algn="tl">
                    <a:srgbClr val="000000">
                      <a:alpha val="43137"/>
                    </a:srgbClr>
                  </a:outerShdw>
                </a:effectLst>
                <a:latin typeface="Comic Sans MS" panose="030F0702030302020204" pitchFamily="66" charset="0"/>
              </a:rPr>
              <a:t>F</a:t>
            </a:r>
            <a:r>
              <a:rPr lang="el-GR" sz="2400" b="1" baseline="-25000" dirty="0" smtClean="0">
                <a:solidFill>
                  <a:srgbClr val="0000FF"/>
                </a:solidFill>
                <a:effectLst>
                  <a:outerShdw blurRad="38100" dist="38100" dir="2700000" algn="tl">
                    <a:srgbClr val="000000">
                      <a:alpha val="43137"/>
                    </a:srgbClr>
                  </a:outerShdw>
                </a:effectLst>
                <a:latin typeface="Comic Sans MS" panose="030F0702030302020204" pitchFamily="66" charset="0"/>
              </a:rPr>
              <a:t>ελ</a:t>
            </a:r>
            <a:r>
              <a:rPr lang="en-US" sz="2400" b="1" dirty="0" smtClean="0">
                <a:solidFill>
                  <a:srgbClr val="0000FF"/>
                </a:solidFill>
                <a:effectLst>
                  <a:outerShdw blurRad="38100" dist="38100" dir="2700000" algn="tl">
                    <a:srgbClr val="000000">
                      <a:alpha val="43137"/>
                    </a:srgbClr>
                  </a:outerShdw>
                </a:effectLst>
                <a:latin typeface="Comic Sans MS" panose="030F0702030302020204" pitchFamily="66" charset="0"/>
              </a:rPr>
              <a:t>’</a:t>
            </a:r>
            <a:endParaRPr lang="el-GR" sz="2400" b="1" i="1" dirty="0">
              <a:solidFill>
                <a:srgbClr val="0000FF"/>
              </a:solidFill>
              <a:effectLst>
                <a:outerShdw blurRad="38100" dist="38100" dir="2700000" algn="tl">
                  <a:srgbClr val="000000">
                    <a:alpha val="43137"/>
                  </a:srgbClr>
                </a:outerShdw>
              </a:effectLst>
              <a:latin typeface="Comic Sans MS" panose="030F0702030302020204" pitchFamily="66" charset="0"/>
            </a:endParaRPr>
          </a:p>
        </p:txBody>
      </p:sp>
      <p:grpSp>
        <p:nvGrpSpPr>
          <p:cNvPr id="44" name="Ομάδα 43"/>
          <p:cNvGrpSpPr/>
          <p:nvPr/>
        </p:nvGrpSpPr>
        <p:grpSpPr>
          <a:xfrm>
            <a:off x="8236508" y="4718329"/>
            <a:ext cx="595035" cy="537102"/>
            <a:chOff x="8236508" y="4718329"/>
            <a:chExt cx="595035" cy="537102"/>
          </a:xfrm>
        </p:grpSpPr>
        <p:cxnSp>
          <p:nvCxnSpPr>
            <p:cNvPr id="42" name="Ευθύγραμμο βέλος σύνδεσης 41"/>
            <p:cNvCxnSpPr/>
            <p:nvPr/>
          </p:nvCxnSpPr>
          <p:spPr>
            <a:xfrm flipV="1">
              <a:off x="8300132" y="4968876"/>
              <a:ext cx="0" cy="28655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3" name="Ορθογώνιο 42"/>
            <p:cNvSpPr/>
            <p:nvPr/>
          </p:nvSpPr>
          <p:spPr>
            <a:xfrm>
              <a:off x="8236508" y="4718329"/>
              <a:ext cx="595035" cy="369332"/>
            </a:xfrm>
            <a:prstGeom prst="rect">
              <a:avLst/>
            </a:prstGeom>
          </p:spPr>
          <p:txBody>
            <a:bodyPr wrap="none">
              <a:spAutoFit/>
            </a:bodyPr>
            <a:lstStyle/>
            <a:p>
              <a:r>
                <a:rPr lang="en-US" b="1" i="1" dirty="0">
                  <a:solidFill>
                    <a:srgbClr val="FF0000"/>
                  </a:solidFill>
                  <a:effectLst>
                    <a:outerShdw blurRad="38100" dist="38100" dir="2700000" algn="tl">
                      <a:srgbClr val="000000">
                        <a:alpha val="43137"/>
                      </a:srgbClr>
                    </a:outerShdw>
                  </a:effectLst>
                  <a:latin typeface="Comic Sans MS" panose="030F0702030302020204" pitchFamily="66" charset="0"/>
                </a:rPr>
                <a:t>F</a:t>
              </a:r>
              <a:r>
                <a:rPr lang="el-GR" b="1" baseline="-25000" dirty="0" err="1">
                  <a:solidFill>
                    <a:srgbClr val="FF0000"/>
                  </a:solidFill>
                  <a:effectLst>
                    <a:outerShdw blurRad="38100" dist="38100" dir="2700000" algn="tl">
                      <a:srgbClr val="000000">
                        <a:alpha val="43137"/>
                      </a:srgbClr>
                    </a:outerShdw>
                  </a:effectLst>
                  <a:latin typeface="Comic Sans MS" panose="030F0702030302020204" pitchFamily="66" charset="0"/>
                </a:rPr>
                <a:t>επ</a:t>
              </a:r>
              <a:r>
                <a:rPr lang="en-US" b="1" dirty="0">
                  <a:solidFill>
                    <a:srgbClr val="FF0000"/>
                  </a:solidFill>
                  <a:effectLst>
                    <a:outerShdw blurRad="38100" dist="38100" dir="2700000" algn="tl">
                      <a:srgbClr val="000000">
                        <a:alpha val="43137"/>
                      </a:srgbClr>
                    </a:outerShdw>
                  </a:effectLst>
                  <a:latin typeface="Comic Sans MS" panose="030F0702030302020204" pitchFamily="66" charset="0"/>
                </a:rPr>
                <a:t> </a:t>
              </a:r>
              <a:endParaRPr lang="el-GR" dirty="0"/>
            </a:p>
          </p:txBody>
        </p:sp>
      </p:grpSp>
      <p:grpSp>
        <p:nvGrpSpPr>
          <p:cNvPr id="50" name="Ομάδα 49"/>
          <p:cNvGrpSpPr/>
          <p:nvPr/>
        </p:nvGrpSpPr>
        <p:grpSpPr>
          <a:xfrm>
            <a:off x="8300132" y="2564904"/>
            <a:ext cx="297518" cy="596101"/>
            <a:chOff x="8300132" y="2564904"/>
            <a:chExt cx="297518" cy="596101"/>
          </a:xfrm>
        </p:grpSpPr>
        <p:cxnSp>
          <p:nvCxnSpPr>
            <p:cNvPr id="48" name="Ευθύγραμμο βέλος σύνδεσης 47"/>
            <p:cNvCxnSpPr/>
            <p:nvPr/>
          </p:nvCxnSpPr>
          <p:spPr>
            <a:xfrm flipV="1">
              <a:off x="8300132" y="2564904"/>
              <a:ext cx="0" cy="596101"/>
            </a:xfrm>
            <a:prstGeom prst="straightConnector1">
              <a:avLst/>
            </a:prstGeom>
            <a:ln w="3810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8300132" y="2678288"/>
              <a:ext cx="297518" cy="369332"/>
            </a:xfrm>
            <a:prstGeom prst="rect">
              <a:avLst/>
            </a:prstGeom>
            <a:noFill/>
          </p:spPr>
          <p:txBody>
            <a:bodyPr wrap="square" rtlCol="0">
              <a:spAutoFit/>
            </a:bodyPr>
            <a:lstStyle/>
            <a:p>
              <a:r>
                <a:rPr lang="el-GR" b="1" dirty="0" smtClean="0">
                  <a:solidFill>
                    <a:srgbClr val="FF0000"/>
                  </a:solidFill>
                  <a:effectLst>
                    <a:outerShdw blurRad="38100" dist="38100" dir="2700000" algn="tl">
                      <a:srgbClr val="000000">
                        <a:alpha val="43137"/>
                      </a:srgbClr>
                    </a:outerShdw>
                  </a:effectLst>
                  <a:latin typeface="Comic Sans MS" panose="030F0702030302020204" pitchFamily="66" charset="0"/>
                </a:rPr>
                <a:t>+</a:t>
              </a:r>
              <a:endParaRPr lang="el-GR" b="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grpSp>
      <p:sp>
        <p:nvSpPr>
          <p:cNvPr id="47" name="TextBox 46"/>
          <p:cNvSpPr txBox="1"/>
          <p:nvPr/>
        </p:nvSpPr>
        <p:spPr>
          <a:xfrm>
            <a:off x="2275268" y="4710269"/>
            <a:ext cx="1963417" cy="461665"/>
          </a:xfrm>
          <a:prstGeom prst="rect">
            <a:avLst/>
          </a:prstGeom>
          <a:noFill/>
        </p:spPr>
        <p:txBody>
          <a:bodyPr wrap="square" rtlCol="0">
            <a:spAutoFit/>
          </a:bodyPr>
          <a:lstStyle/>
          <a:p>
            <a:r>
              <a:rPr lang="en-US" sz="2400" b="1" i="1" dirty="0" smtClean="0">
                <a:solidFill>
                  <a:srgbClr val="0000FF"/>
                </a:solidFill>
                <a:effectLst>
                  <a:outerShdw blurRad="38100" dist="38100" dir="2700000" algn="tl">
                    <a:srgbClr val="000000">
                      <a:alpha val="43137"/>
                    </a:srgbClr>
                  </a:outerShdw>
                </a:effectLst>
                <a:latin typeface="Comic Sans MS" panose="030F0702030302020204" pitchFamily="66" charset="0"/>
              </a:rPr>
              <a:t>F</a:t>
            </a:r>
            <a:r>
              <a:rPr lang="el-GR" sz="2400" b="1" baseline="-25000" dirty="0" err="1" smtClean="0">
                <a:solidFill>
                  <a:srgbClr val="0000FF"/>
                </a:solidFill>
                <a:effectLst>
                  <a:outerShdw blurRad="38100" dist="38100" dir="2700000" algn="tl">
                    <a:srgbClr val="000000">
                      <a:alpha val="43137"/>
                    </a:srgbClr>
                  </a:outerShdw>
                </a:effectLst>
                <a:latin typeface="Comic Sans MS" panose="030F0702030302020204" pitchFamily="66" charset="0"/>
              </a:rPr>
              <a:t>επ</a:t>
            </a:r>
            <a:r>
              <a:rPr lang="en-US" sz="2400" b="1" dirty="0" smtClean="0">
                <a:solidFill>
                  <a:srgbClr val="0000FF"/>
                </a:solidFill>
                <a:effectLst>
                  <a:outerShdw blurRad="38100" dist="38100" dir="2700000" algn="tl">
                    <a:srgbClr val="000000">
                      <a:alpha val="43137"/>
                    </a:srgbClr>
                  </a:outerShdw>
                </a:effectLst>
                <a:latin typeface="Comic Sans MS" panose="030F0702030302020204" pitchFamily="66" charset="0"/>
              </a:rPr>
              <a:t> = </a:t>
            </a:r>
            <a:r>
              <a:rPr lang="en-US" sz="2400" b="1" i="1" dirty="0" smtClean="0">
                <a:solidFill>
                  <a:srgbClr val="0000FF"/>
                </a:solidFill>
                <a:effectLst>
                  <a:outerShdw blurRad="38100" dist="38100" dir="2700000" algn="tl">
                    <a:srgbClr val="000000">
                      <a:alpha val="43137"/>
                    </a:srgbClr>
                  </a:outerShdw>
                </a:effectLst>
                <a:latin typeface="Comic Sans MS" panose="030F0702030302020204" pitchFamily="66" charset="0"/>
              </a:rPr>
              <a:t>-</a:t>
            </a:r>
            <a:r>
              <a:rPr lang="en-US" sz="2400" b="1" i="1" dirty="0" err="1" smtClean="0">
                <a:solidFill>
                  <a:srgbClr val="0000FF"/>
                </a:solidFill>
                <a:effectLst>
                  <a:outerShdw blurRad="38100" dist="38100" dir="2700000" algn="tl">
                    <a:srgbClr val="000000">
                      <a:alpha val="43137"/>
                    </a:srgbClr>
                  </a:outerShdw>
                </a:effectLst>
                <a:latin typeface="Comic Sans MS" panose="030F0702030302020204" pitchFamily="66" charset="0"/>
              </a:rPr>
              <a:t>D.x</a:t>
            </a:r>
            <a:endParaRPr lang="el-GR" sz="2400" b="1" i="1" dirty="0">
              <a:solidFill>
                <a:srgbClr val="0000FF"/>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xmlns="" val="78271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20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dissolve">
                                      <p:cBhvr>
                                        <p:cTn id="19" dur="500"/>
                                        <p:tgtEl>
                                          <p:spTgt spid="5">
                                            <p:txEl>
                                              <p:pRg st="1" end="1"/>
                                            </p:txEl>
                                          </p:spTgt>
                                        </p:tgtEl>
                                      </p:cBhvr>
                                    </p:animEffect>
                                  </p:childTnLst>
                                </p:cTn>
                              </p:par>
                            </p:childTnLst>
                          </p:cTn>
                        </p:par>
                        <p:par>
                          <p:cTn id="20" fill="hold">
                            <p:stCondLst>
                              <p:cond delay="500"/>
                            </p:stCondLst>
                            <p:childTnLst>
                              <p:par>
                                <p:cTn id="21" presetID="10" presetClass="entr" presetSubtype="0" fill="hold" nodeType="afterEffect">
                                  <p:stCondLst>
                                    <p:cond delay="25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1250"/>
                            </p:stCondLst>
                            <p:childTnLst>
                              <p:par>
                                <p:cTn id="25" presetID="10" presetClass="entr" presetSubtype="0" fill="hold" nodeType="afterEffect">
                                  <p:stCondLst>
                                    <p:cond delay="25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par>
                          <p:cTn id="28" fill="hold">
                            <p:stCondLst>
                              <p:cond delay="2000"/>
                            </p:stCondLst>
                            <p:childTnLst>
                              <p:par>
                                <p:cTn id="29" presetID="10" presetClass="entr" presetSubtype="0" fill="hold" nodeType="afterEffect">
                                  <p:stCondLst>
                                    <p:cond delay="25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childTnLst>
                                </p:cTn>
                              </p:par>
                            </p:childTnLst>
                          </p:cTn>
                        </p:par>
                        <p:par>
                          <p:cTn id="32" fill="hold">
                            <p:stCondLst>
                              <p:cond delay="2750"/>
                            </p:stCondLst>
                            <p:childTnLst>
                              <p:par>
                                <p:cTn id="33" presetID="10" presetClass="entr" presetSubtype="0" fill="hold" nodeType="afterEffect">
                                  <p:stCondLst>
                                    <p:cond delay="25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500"/>
                                        <p:tgtEl>
                                          <p:spTgt spid="50"/>
                                        </p:tgtEl>
                                      </p:cBhvr>
                                    </p:animEffect>
                                  </p:childTnLst>
                                </p:cTn>
                              </p:par>
                            </p:childTnLst>
                          </p:cTn>
                        </p:par>
                        <p:par>
                          <p:cTn id="36" fill="hold">
                            <p:stCondLst>
                              <p:cond delay="3500"/>
                            </p:stCondLst>
                            <p:childTnLst>
                              <p:par>
                                <p:cTn id="37" presetID="2" presetClass="entr" presetSubtype="8" fill="hold" grpId="0" nodeType="afterEffect">
                                  <p:stCondLst>
                                    <p:cond delay="500"/>
                                  </p:stCondLst>
                                  <p:childTnLst>
                                    <p:set>
                                      <p:cBhvr>
                                        <p:cTn id="38" dur="1" fill="hold">
                                          <p:stCondLst>
                                            <p:cond delay="0"/>
                                          </p:stCondLst>
                                        </p:cTn>
                                        <p:tgtEl>
                                          <p:spTgt spid="40"/>
                                        </p:tgtEl>
                                        <p:attrNameLst>
                                          <p:attrName>style.visibility</p:attrName>
                                        </p:attrNameLst>
                                      </p:cBhvr>
                                      <p:to>
                                        <p:strVal val="visible"/>
                                      </p:to>
                                    </p:set>
                                    <p:anim calcmode="lin" valueType="num">
                                      <p:cBhvr additive="base">
                                        <p:cTn id="39" dur="2000" fill="hold"/>
                                        <p:tgtEl>
                                          <p:spTgt spid="40"/>
                                        </p:tgtEl>
                                        <p:attrNameLst>
                                          <p:attrName>ppt_x</p:attrName>
                                        </p:attrNameLst>
                                      </p:cBhvr>
                                      <p:tavLst>
                                        <p:tav tm="0">
                                          <p:val>
                                            <p:strVal val="0-#ppt_w/2"/>
                                          </p:val>
                                        </p:tav>
                                        <p:tav tm="100000">
                                          <p:val>
                                            <p:strVal val="#ppt_x"/>
                                          </p:val>
                                        </p:tav>
                                      </p:tavLst>
                                    </p:anim>
                                    <p:anim calcmode="lin" valueType="num">
                                      <p:cBhvr additive="base">
                                        <p:cTn id="40" dur="20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5">
                                            <p:txEl>
                                              <p:pRg st="5" end="5"/>
                                            </p:txEl>
                                          </p:spTgt>
                                        </p:tgtEl>
                                        <p:attrNameLst>
                                          <p:attrName>style.visibility</p:attrName>
                                        </p:attrNameLst>
                                      </p:cBhvr>
                                      <p:to>
                                        <p:strVal val="visible"/>
                                      </p:to>
                                    </p:set>
                                    <p:animEffect transition="in" filter="dissolve">
                                      <p:cBhvr>
                                        <p:cTn id="45" dur="500"/>
                                        <p:tgtEl>
                                          <p:spTgt spid="5">
                                            <p:txEl>
                                              <p:pRg st="5" end="5"/>
                                            </p:txEl>
                                          </p:spTgt>
                                        </p:tgtEl>
                                      </p:cBhvr>
                                    </p:animEffect>
                                  </p:childTnLst>
                                </p:cTn>
                              </p:par>
                            </p:childTnLst>
                          </p:cTn>
                        </p:par>
                        <p:par>
                          <p:cTn id="46" fill="hold">
                            <p:stCondLst>
                              <p:cond delay="1250"/>
                            </p:stCondLst>
                            <p:childTnLst>
                              <p:par>
                                <p:cTn id="47" presetID="10" presetClass="entr" presetSubtype="0" fill="hold" nodeType="afterEffect">
                                  <p:stCondLst>
                                    <p:cond delay="25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500"/>
                                        <p:tgtEl>
                                          <p:spTgt spid="45"/>
                                        </p:tgtEl>
                                      </p:cBhvr>
                                    </p:animEffect>
                                  </p:childTnLst>
                                </p:cTn>
                              </p:par>
                            </p:childTnLst>
                          </p:cTn>
                        </p:par>
                        <p:par>
                          <p:cTn id="50" fill="hold">
                            <p:stCondLst>
                              <p:cond delay="2000"/>
                            </p:stCondLst>
                            <p:childTnLst>
                              <p:par>
                                <p:cTn id="51" presetID="10" presetClass="entr" presetSubtype="0" fill="hold" nodeType="afterEffect">
                                  <p:stCondLst>
                                    <p:cond delay="25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500"/>
                                        <p:tgtEl>
                                          <p:spTgt spid="44"/>
                                        </p:tgtEl>
                                      </p:cBhvr>
                                    </p:animEffect>
                                  </p:childTnLst>
                                </p:cTn>
                              </p:par>
                            </p:childTnLst>
                          </p:cTn>
                        </p:par>
                        <p:par>
                          <p:cTn id="54" fill="hold">
                            <p:stCondLst>
                              <p:cond delay="2750"/>
                            </p:stCondLst>
                            <p:childTnLst>
                              <p:par>
                                <p:cTn id="55" presetID="2" presetClass="entr" presetSubtype="8" fill="hold" grpId="0" nodeType="afterEffect">
                                  <p:stCondLst>
                                    <p:cond delay="250"/>
                                  </p:stCondLst>
                                  <p:childTnLst>
                                    <p:set>
                                      <p:cBhvr>
                                        <p:cTn id="56" dur="1" fill="hold">
                                          <p:stCondLst>
                                            <p:cond delay="0"/>
                                          </p:stCondLst>
                                        </p:cTn>
                                        <p:tgtEl>
                                          <p:spTgt spid="47"/>
                                        </p:tgtEl>
                                        <p:attrNameLst>
                                          <p:attrName>style.visibility</p:attrName>
                                        </p:attrNameLst>
                                      </p:cBhvr>
                                      <p:to>
                                        <p:strVal val="visible"/>
                                      </p:to>
                                    </p:set>
                                    <p:anim calcmode="lin" valueType="num">
                                      <p:cBhvr additive="base">
                                        <p:cTn id="57" dur="2000" fill="hold"/>
                                        <p:tgtEl>
                                          <p:spTgt spid="47"/>
                                        </p:tgtEl>
                                        <p:attrNameLst>
                                          <p:attrName>ppt_x</p:attrName>
                                        </p:attrNameLst>
                                      </p:cBhvr>
                                      <p:tavLst>
                                        <p:tav tm="0">
                                          <p:val>
                                            <p:strVal val="0-#ppt_w/2"/>
                                          </p:val>
                                        </p:tav>
                                        <p:tav tm="100000">
                                          <p:val>
                                            <p:strVal val="#ppt_x"/>
                                          </p:val>
                                        </p:tav>
                                      </p:tavLst>
                                    </p:anim>
                                    <p:anim calcmode="lin" valueType="num">
                                      <p:cBhvr additive="base">
                                        <p:cTn id="58" dur="20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nodeType="clickEffect">
                                  <p:stCondLst>
                                    <p:cond delay="0"/>
                                  </p:stCondLst>
                                  <p:childTnLst>
                                    <p:set>
                                      <p:cBhvr>
                                        <p:cTn id="62" dur="1" fill="hold">
                                          <p:stCondLst>
                                            <p:cond delay="0"/>
                                          </p:stCondLst>
                                        </p:cTn>
                                        <p:tgtEl>
                                          <p:spTgt spid="5">
                                            <p:txEl>
                                              <p:pRg st="8" end="8"/>
                                            </p:txEl>
                                          </p:spTgt>
                                        </p:tgtEl>
                                        <p:attrNameLst>
                                          <p:attrName>style.visibility</p:attrName>
                                        </p:attrNameLst>
                                      </p:cBhvr>
                                      <p:to>
                                        <p:strVal val="visible"/>
                                      </p:to>
                                    </p:set>
                                    <p:animEffect transition="in" filter="dissolve">
                                      <p:cBhvr>
                                        <p:cTn id="63"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0" grpId="0"/>
      <p:bldP spid="4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25</a:t>
            </a:fld>
            <a:endParaRPr lang="el-GR" dirty="0">
              <a:solidFill>
                <a:schemeClr val="tx1"/>
              </a:solidFill>
            </a:endParaRPr>
          </a:p>
        </p:txBody>
      </p:sp>
      <p:sp>
        <p:nvSpPr>
          <p:cNvPr id="4" name="TextBox 3"/>
          <p:cNvSpPr txBox="1"/>
          <p:nvPr/>
        </p:nvSpPr>
        <p:spPr>
          <a:xfrm>
            <a:off x="456359" y="76011"/>
            <a:ext cx="5184576" cy="6124754"/>
          </a:xfrm>
          <a:prstGeom prst="rect">
            <a:avLst/>
          </a:prstGeom>
          <a:noFill/>
        </p:spPr>
        <p:txBody>
          <a:bodyPr wrap="square" rtlCol="0">
            <a:spAutoFit/>
          </a:bodyPr>
          <a:lstStyle/>
          <a:p>
            <a:pPr marL="342900" indent="-342900" algn="ctr">
              <a:buFont typeface="Wingdings" panose="05000000000000000000" pitchFamily="2" charset="2"/>
              <a:buChar char="Ø"/>
            </a:pPr>
            <a:r>
              <a:rPr lang="en-US" sz="2400" b="1" dirty="0" smtClean="0">
                <a:solidFill>
                  <a:srgbClr val="800000"/>
                </a:solidFill>
                <a:effectLst>
                  <a:outerShdw blurRad="38100" dist="38100" dir="2700000" algn="tl">
                    <a:srgbClr val="000000">
                      <a:alpha val="43137"/>
                    </a:srgbClr>
                  </a:outerShdw>
                </a:effectLst>
                <a:latin typeface="Comic Sans MS" panose="030F0702030302020204" pitchFamily="66" charset="0"/>
              </a:rPr>
              <a:t> </a:t>
            </a:r>
            <a:r>
              <a:rPr lang="el-GR" sz="2400" b="1" dirty="0" smtClean="0">
                <a:solidFill>
                  <a:srgbClr val="800000"/>
                </a:solidFill>
                <a:effectLst>
                  <a:outerShdw blurRad="38100" dist="38100" dir="2700000" algn="tl">
                    <a:srgbClr val="000000">
                      <a:alpha val="43137"/>
                    </a:srgbClr>
                  </a:outerShdw>
                </a:effectLst>
                <a:latin typeface="Comic Sans MS" panose="030F0702030302020204" pitchFamily="66" charset="0"/>
              </a:rPr>
              <a:t> Δύναμη ελατηρίου</a:t>
            </a:r>
            <a:endParaRPr lang="el-GR" sz="1400" b="1" dirty="0" smtClean="0">
              <a:solidFill>
                <a:srgbClr val="800000"/>
              </a:solidFill>
              <a:effectLst>
                <a:outerShdw blurRad="38100" dist="38100" dir="2700000" algn="tl">
                  <a:srgbClr val="000000">
                    <a:alpha val="43137"/>
                  </a:srgbClr>
                </a:outerShdw>
              </a:effectLst>
              <a:latin typeface="Comic Sans MS" panose="030F0702030302020204" pitchFamily="66" charset="0"/>
            </a:endParaRPr>
          </a:p>
          <a:p>
            <a:pPr marL="342900" indent="-342900" algn="just">
              <a:lnSpc>
                <a:spcPct val="150000"/>
              </a:lnSpc>
              <a:buFont typeface="Arial" panose="020B0604020202020204" pitchFamily="34" charset="0"/>
              <a:buChar char="•"/>
            </a:pPr>
            <a:r>
              <a:rPr lang="el-GR" b="1" dirty="0" smtClean="0">
                <a:latin typeface="Comic Sans MS" panose="030F0702030302020204" pitchFamily="66" charset="0"/>
              </a:rPr>
              <a:t>Δρα από το ελατήριο στο σώμα που το αναγκάζει να παραμορφωθεί (επιμήκυνση ή συσπείρωση</a:t>
            </a:r>
            <a:r>
              <a:rPr lang="en-US" b="1" dirty="0" smtClean="0">
                <a:latin typeface="Comic Sans MS" panose="030F0702030302020204" pitchFamily="66" charset="0"/>
              </a:rPr>
              <a:t>)</a:t>
            </a:r>
            <a:r>
              <a:rPr lang="el-GR" b="1" dirty="0" smtClean="0">
                <a:latin typeface="Comic Sans MS" panose="030F0702030302020204" pitchFamily="66" charset="0"/>
              </a:rPr>
              <a:t>.</a:t>
            </a:r>
          </a:p>
          <a:p>
            <a:pPr algn="just"/>
            <a:endParaRPr lang="el-GR" sz="1000" b="1" dirty="0" smtClean="0">
              <a:latin typeface="Comic Sans MS" panose="030F0702030302020204" pitchFamily="66" charset="0"/>
            </a:endParaRPr>
          </a:p>
          <a:p>
            <a:pPr marL="342900" indent="-342900" algn="just">
              <a:lnSpc>
                <a:spcPct val="150000"/>
              </a:lnSpc>
              <a:buFont typeface="Arial" panose="020B0604020202020204" pitchFamily="34" charset="0"/>
              <a:buChar char="•"/>
            </a:pPr>
            <a:r>
              <a:rPr lang="el-GR" b="1" dirty="0" smtClean="0">
                <a:latin typeface="Comic Sans MS" panose="030F0702030302020204" pitchFamily="66" charset="0"/>
              </a:rPr>
              <a:t>Γι’ αυτό, </a:t>
            </a:r>
            <a:r>
              <a:rPr lang="el-GR" b="1" dirty="0" smtClean="0">
                <a:solidFill>
                  <a:srgbClr val="FF0000"/>
                </a:solidFill>
                <a:effectLst>
                  <a:outerShdw blurRad="38100" dist="38100" dir="2700000" algn="tl">
                    <a:srgbClr val="000000">
                      <a:alpha val="43137"/>
                    </a:srgbClr>
                  </a:outerShdw>
                </a:effectLst>
                <a:latin typeface="Comic Sans MS" panose="030F0702030302020204" pitchFamily="66" charset="0"/>
              </a:rPr>
              <a:t>η δύναμη ελατηρίου τείνει να επαναφέρει το ελατήριο στη Θέση Φυσικού Μήκους.</a:t>
            </a:r>
            <a:r>
              <a:rPr lang="el-GR" b="1" dirty="0" smtClean="0">
                <a:solidFill>
                  <a:srgbClr val="FF0000"/>
                </a:solidFill>
                <a:latin typeface="Comic Sans MS" panose="030F0702030302020204" pitchFamily="66" charset="0"/>
              </a:rPr>
              <a:t> </a:t>
            </a:r>
          </a:p>
          <a:p>
            <a:pPr algn="just"/>
            <a:endParaRPr lang="el-GR" sz="1000" b="1" dirty="0">
              <a:solidFill>
                <a:srgbClr val="FF0000"/>
              </a:solidFill>
              <a:latin typeface="Comic Sans MS" panose="030F0702030302020204" pitchFamily="66" charset="0"/>
            </a:endParaRPr>
          </a:p>
          <a:p>
            <a:pPr marL="342900" indent="-342900" algn="just">
              <a:lnSpc>
                <a:spcPct val="150000"/>
              </a:lnSpc>
              <a:buFont typeface="Arial" panose="020B0604020202020204" pitchFamily="34" charset="0"/>
              <a:buChar char="•"/>
            </a:pPr>
            <a:r>
              <a:rPr lang="el-GR" b="1" dirty="0" smtClean="0">
                <a:latin typeface="Comic Sans MS" panose="030F0702030302020204" pitchFamily="66" charset="0"/>
              </a:rPr>
              <a:t>Όταν το ελατήριο βρίσκεται σε οριζόντια θέση και μόνο η δύναμη του ελατηρίου δρα στο σώμα, τότε αυτή συμπίπτει με τη δύναμη επαναφοράς.</a:t>
            </a:r>
            <a:endParaRPr lang="en-US" b="1" dirty="0" smtClean="0">
              <a:latin typeface="Comic Sans MS" panose="030F0702030302020204" pitchFamily="66" charset="0"/>
            </a:endParaRPr>
          </a:p>
          <a:p>
            <a:pPr algn="just"/>
            <a:endParaRPr lang="en-US" sz="1000" b="1" dirty="0">
              <a:latin typeface="Comic Sans MS" panose="030F0702030302020204" pitchFamily="66" charset="0"/>
            </a:endParaRPr>
          </a:p>
          <a:p>
            <a:pPr marL="342900" indent="-342900" algn="just">
              <a:lnSpc>
                <a:spcPct val="150000"/>
              </a:lnSpc>
              <a:buFont typeface="Arial" panose="020B0604020202020204" pitchFamily="34" charset="0"/>
              <a:buChar char="•"/>
            </a:pPr>
            <a:r>
              <a:rPr lang="el-GR" b="1" dirty="0">
                <a:latin typeface="Comic Sans MS" panose="030F0702030302020204" pitchFamily="66" charset="0"/>
              </a:rPr>
              <a:t>Σε κάθε άλλη περίπτωση οι δύο δυνάμεις δεν ταυτίζονται. </a:t>
            </a:r>
            <a:r>
              <a:rPr lang="el-GR" b="1" dirty="0" smtClean="0">
                <a:latin typeface="Comic Sans MS" panose="030F0702030302020204" pitchFamily="66" charset="0"/>
              </a:rPr>
              <a:t> </a:t>
            </a:r>
            <a:endParaRPr lang="el-GR" b="1" dirty="0">
              <a:latin typeface="Comic Sans MS" panose="030F0702030302020204" pitchFamily="66" charset="0"/>
            </a:endParaRPr>
          </a:p>
        </p:txBody>
      </p:sp>
      <p:grpSp>
        <p:nvGrpSpPr>
          <p:cNvPr id="105" name="Ομάδα 104"/>
          <p:cNvGrpSpPr/>
          <p:nvPr/>
        </p:nvGrpSpPr>
        <p:grpSpPr>
          <a:xfrm>
            <a:off x="5826672" y="-18078"/>
            <a:ext cx="2715494" cy="2125300"/>
            <a:chOff x="5826672" y="-18078"/>
            <a:chExt cx="2715494" cy="2125300"/>
          </a:xfrm>
        </p:grpSpPr>
        <p:sp>
          <p:nvSpPr>
            <p:cNvPr id="10" name="TextBox 9"/>
            <p:cNvSpPr txBox="1"/>
            <p:nvPr/>
          </p:nvSpPr>
          <p:spPr>
            <a:xfrm>
              <a:off x="7302424" y="1206327"/>
              <a:ext cx="605340" cy="276999"/>
            </a:xfrm>
            <a:prstGeom prst="rect">
              <a:avLst/>
            </a:prstGeom>
            <a:noFill/>
          </p:spPr>
          <p:txBody>
            <a:bodyPr wrap="square" rtlCol="0">
              <a:spAutoFit/>
            </a:bodyPr>
            <a:lstStyle/>
            <a:p>
              <a:r>
                <a:rPr lang="en-US" sz="1200" b="1" i="1" dirty="0" smtClean="0">
                  <a:latin typeface="Comic Sans MS" panose="030F0702030302020204" pitchFamily="66" charset="0"/>
                </a:rPr>
                <a:t>x </a:t>
              </a:r>
              <a:r>
                <a:rPr lang="en-US" sz="1200" b="1" dirty="0" smtClean="0">
                  <a:latin typeface="Comic Sans MS" panose="030F0702030302020204" pitchFamily="66" charset="0"/>
                </a:rPr>
                <a:t>= 0</a:t>
              </a:r>
              <a:endParaRPr lang="el-GR" sz="1200" b="1" i="1" dirty="0">
                <a:latin typeface="Comic Sans MS" panose="030F0702030302020204" pitchFamily="66" charset="0"/>
              </a:endParaRPr>
            </a:p>
          </p:txBody>
        </p:sp>
        <p:grpSp>
          <p:nvGrpSpPr>
            <p:cNvPr id="51" name="Ομάδα 50"/>
            <p:cNvGrpSpPr/>
            <p:nvPr/>
          </p:nvGrpSpPr>
          <p:grpSpPr>
            <a:xfrm>
              <a:off x="5826672" y="-18078"/>
              <a:ext cx="2715494" cy="2125300"/>
              <a:chOff x="5960962" y="529516"/>
              <a:chExt cx="2715494" cy="2125300"/>
            </a:xfrm>
          </p:grpSpPr>
          <p:sp>
            <p:nvSpPr>
              <p:cNvPr id="17" name="TextBox 16"/>
              <p:cNvSpPr txBox="1"/>
              <p:nvPr/>
            </p:nvSpPr>
            <p:spPr>
              <a:xfrm>
                <a:off x="7303238" y="529516"/>
                <a:ext cx="677590" cy="523220"/>
              </a:xfrm>
              <a:prstGeom prst="rect">
                <a:avLst/>
              </a:prstGeom>
              <a:noFill/>
            </p:spPr>
            <p:txBody>
              <a:bodyPr wrap="square" rtlCol="0">
                <a:spAutoFit/>
              </a:bodyPr>
              <a:lstStyle/>
              <a:p>
                <a:r>
                  <a:rPr lang="el-GR" sz="1400" dirty="0" smtClean="0">
                    <a:latin typeface="Comic Sans MS" panose="030F0702030302020204" pitchFamily="66" charset="0"/>
                  </a:rPr>
                  <a:t>ΘΙ  ή</a:t>
                </a:r>
              </a:p>
              <a:p>
                <a:r>
                  <a:rPr lang="el-GR" sz="1400" dirty="0" smtClean="0">
                    <a:latin typeface="Comic Sans MS" panose="030F0702030302020204" pitchFamily="66" charset="0"/>
                  </a:rPr>
                  <a:t>ΘΦΜ</a:t>
                </a:r>
                <a:endParaRPr lang="el-GR" sz="1400" dirty="0">
                  <a:latin typeface="Comic Sans MS" panose="030F0702030302020204" pitchFamily="66" charset="0"/>
                </a:endParaRPr>
              </a:p>
            </p:txBody>
          </p:sp>
          <p:grpSp>
            <p:nvGrpSpPr>
              <p:cNvPr id="20" name="Ομάδα 19"/>
              <p:cNvGrpSpPr/>
              <p:nvPr/>
            </p:nvGrpSpPr>
            <p:grpSpPr>
              <a:xfrm>
                <a:off x="5960962" y="1340768"/>
                <a:ext cx="1850654" cy="576263"/>
                <a:chOff x="5960962" y="1340768"/>
                <a:chExt cx="1850654" cy="576263"/>
              </a:xfrm>
            </p:grpSpPr>
            <p:sp>
              <p:nvSpPr>
                <p:cNvPr id="24" name="Oval 10"/>
                <p:cNvSpPr>
                  <a:spLocks noChangeArrowheads="1"/>
                </p:cNvSpPr>
                <p:nvPr/>
              </p:nvSpPr>
              <p:spPr bwMode="auto">
                <a:xfrm rot="16200000">
                  <a:off x="7667947" y="1557462"/>
                  <a:ext cx="142875"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2400">
                    <a:latin typeface="Times New Roman" pitchFamily="18" charset="0"/>
                  </a:endParaRPr>
                </a:p>
              </p:txBody>
            </p:sp>
            <p:grpSp>
              <p:nvGrpSpPr>
                <p:cNvPr id="19" name="Ομάδα 18"/>
                <p:cNvGrpSpPr/>
                <p:nvPr/>
              </p:nvGrpSpPr>
              <p:grpSpPr>
                <a:xfrm>
                  <a:off x="5960962" y="1340768"/>
                  <a:ext cx="1698625" cy="576263"/>
                  <a:chOff x="5960962" y="1340768"/>
                  <a:chExt cx="1698625" cy="576263"/>
                </a:xfrm>
              </p:grpSpPr>
              <p:pic>
                <p:nvPicPr>
                  <p:cNvPr id="26" name="Picture 12" descr="Fail:Ressort de compression.jpg">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6200000">
                    <a:off x="6449118" y="852612"/>
                    <a:ext cx="576263" cy="155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 name="Line 14"/>
                  <p:cNvSpPr>
                    <a:spLocks noChangeShapeType="1"/>
                  </p:cNvSpPr>
                  <p:nvPr/>
                </p:nvSpPr>
                <p:spPr bwMode="auto">
                  <a:xfrm rot="16200000">
                    <a:off x="7551637" y="1521743"/>
                    <a:ext cx="0" cy="215900"/>
                  </a:xfrm>
                  <a:prstGeom prst="line">
                    <a:avLst/>
                  </a:prstGeom>
                  <a:noFill/>
                  <a:ln w="57150">
                    <a:solidFill>
                      <a:srgbClr val="4D4D4D"/>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grpSp>
          </p:grpSp>
          <p:grpSp>
            <p:nvGrpSpPr>
              <p:cNvPr id="28" name="Ομάδα 27"/>
              <p:cNvGrpSpPr/>
              <p:nvPr/>
            </p:nvGrpSpPr>
            <p:grpSpPr>
              <a:xfrm>
                <a:off x="5984594" y="2060648"/>
                <a:ext cx="2630828" cy="576263"/>
                <a:chOff x="5984594" y="2060648"/>
                <a:chExt cx="2630828" cy="576263"/>
              </a:xfrm>
            </p:grpSpPr>
            <p:grpSp>
              <p:nvGrpSpPr>
                <p:cNvPr id="29" name="Ομάδα 28"/>
                <p:cNvGrpSpPr/>
                <p:nvPr/>
              </p:nvGrpSpPr>
              <p:grpSpPr>
                <a:xfrm>
                  <a:off x="5984594" y="2060648"/>
                  <a:ext cx="2486366" cy="576263"/>
                  <a:chOff x="5960962" y="1340768"/>
                  <a:chExt cx="1705847" cy="576263"/>
                </a:xfrm>
              </p:grpSpPr>
              <p:pic>
                <p:nvPicPr>
                  <p:cNvPr id="30" name="Picture 12" descr="Fail:Ressort de compression.jpg">
                    <a:hlinkClick r:id="rId2"/>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16200000">
                    <a:off x="6449118" y="852612"/>
                    <a:ext cx="576263" cy="155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 name="Line 14"/>
                  <p:cNvSpPr>
                    <a:spLocks noChangeShapeType="1"/>
                  </p:cNvSpPr>
                  <p:nvPr/>
                </p:nvSpPr>
                <p:spPr bwMode="auto">
                  <a:xfrm rot="16200000">
                    <a:off x="7590173" y="1553057"/>
                    <a:ext cx="0" cy="153272"/>
                  </a:xfrm>
                  <a:prstGeom prst="line">
                    <a:avLst/>
                  </a:prstGeom>
                  <a:noFill/>
                  <a:ln w="57150">
                    <a:solidFill>
                      <a:srgbClr val="4D4D4D"/>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grpSp>
            <p:sp>
              <p:nvSpPr>
                <p:cNvPr id="33" name="Oval 10"/>
                <p:cNvSpPr>
                  <a:spLocks noChangeArrowheads="1"/>
                </p:cNvSpPr>
                <p:nvPr/>
              </p:nvSpPr>
              <p:spPr bwMode="auto">
                <a:xfrm rot="16200000">
                  <a:off x="8471753" y="2277341"/>
                  <a:ext cx="142875"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2400">
                    <a:latin typeface="Times New Roman" pitchFamily="18" charset="0"/>
                  </a:endParaRPr>
                </a:p>
              </p:txBody>
            </p:sp>
          </p:grpSp>
          <p:grpSp>
            <p:nvGrpSpPr>
              <p:cNvPr id="47" name="Ομάδα 46"/>
              <p:cNvGrpSpPr/>
              <p:nvPr/>
            </p:nvGrpSpPr>
            <p:grpSpPr>
              <a:xfrm>
                <a:off x="7659587" y="1052736"/>
                <a:ext cx="832528" cy="1372887"/>
                <a:chOff x="7659587" y="1052736"/>
                <a:chExt cx="832528" cy="1372887"/>
              </a:xfrm>
            </p:grpSpPr>
            <p:grpSp>
              <p:nvGrpSpPr>
                <p:cNvPr id="15" name="Ομάδα 14"/>
                <p:cNvGrpSpPr/>
                <p:nvPr/>
              </p:nvGrpSpPr>
              <p:grpSpPr>
                <a:xfrm>
                  <a:off x="7681011" y="1231861"/>
                  <a:ext cx="789948" cy="307777"/>
                  <a:chOff x="7512063" y="1124744"/>
                  <a:chExt cx="789948" cy="307777"/>
                </a:xfrm>
              </p:grpSpPr>
              <p:sp>
                <p:nvSpPr>
                  <p:cNvPr id="9" name="TextBox 8"/>
                  <p:cNvSpPr txBox="1"/>
                  <p:nvPr/>
                </p:nvSpPr>
                <p:spPr>
                  <a:xfrm>
                    <a:off x="7788596" y="1124744"/>
                    <a:ext cx="325692" cy="307777"/>
                  </a:xfrm>
                  <a:prstGeom prst="rect">
                    <a:avLst/>
                  </a:prstGeom>
                  <a:noFill/>
                </p:spPr>
                <p:txBody>
                  <a:bodyPr wrap="square" rtlCol="0">
                    <a:spAutoFit/>
                  </a:bodyPr>
                  <a:lstStyle/>
                  <a:p>
                    <a:r>
                      <a:rPr lang="en-US" sz="1400" b="1" i="1" dirty="0" smtClean="0">
                        <a:latin typeface="Comic Sans MS" panose="030F0702030302020204" pitchFamily="66" charset="0"/>
                      </a:rPr>
                      <a:t>x</a:t>
                    </a:r>
                    <a:endParaRPr lang="el-GR" sz="1400" b="1" i="1" dirty="0">
                      <a:latin typeface="Comic Sans MS" panose="030F0702030302020204" pitchFamily="66" charset="0"/>
                    </a:endParaRPr>
                  </a:p>
                </p:txBody>
              </p:sp>
              <p:cxnSp>
                <p:nvCxnSpPr>
                  <p:cNvPr id="7" name="Ευθύγραμμο βέλος σύνδεσης 6"/>
                  <p:cNvCxnSpPr>
                    <a:endCxn id="9" idx="1"/>
                  </p:cNvCxnSpPr>
                  <p:nvPr/>
                </p:nvCxnSpPr>
                <p:spPr>
                  <a:xfrm flipV="1">
                    <a:off x="7512063" y="1278633"/>
                    <a:ext cx="276533" cy="50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Ευθύγραμμο βέλος σύνδεσης 11"/>
                  <p:cNvCxnSpPr/>
                  <p:nvPr/>
                </p:nvCxnSpPr>
                <p:spPr>
                  <a:xfrm flipH="1">
                    <a:off x="8044660" y="1296081"/>
                    <a:ext cx="257351"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6" name="Ομάδα 45"/>
                <p:cNvGrpSpPr/>
                <p:nvPr/>
              </p:nvGrpSpPr>
              <p:grpSpPr>
                <a:xfrm>
                  <a:off x="7659587" y="1052736"/>
                  <a:ext cx="832528" cy="1372887"/>
                  <a:chOff x="7659587" y="1052736"/>
                  <a:chExt cx="832528" cy="1372887"/>
                </a:xfrm>
              </p:grpSpPr>
              <p:cxnSp>
                <p:nvCxnSpPr>
                  <p:cNvPr id="34" name="Ευθεία γραμμή σύνδεσης 33"/>
                  <p:cNvCxnSpPr/>
                  <p:nvPr/>
                </p:nvCxnSpPr>
                <p:spPr>
                  <a:xfrm>
                    <a:off x="7659587" y="1052736"/>
                    <a:ext cx="0" cy="100791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0" name="Ευθεία γραμμή σύνδεσης 39"/>
                  <p:cNvCxnSpPr/>
                  <p:nvPr/>
                </p:nvCxnSpPr>
                <p:spPr>
                  <a:xfrm>
                    <a:off x="8492115" y="1078273"/>
                    <a:ext cx="0" cy="134735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50" name="Ομάδα 49"/>
              <p:cNvGrpSpPr/>
              <p:nvPr/>
            </p:nvGrpSpPr>
            <p:grpSpPr>
              <a:xfrm>
                <a:off x="7957544" y="2347039"/>
                <a:ext cx="718912" cy="307777"/>
                <a:chOff x="7957544" y="2347039"/>
                <a:chExt cx="718912" cy="307777"/>
              </a:xfrm>
            </p:grpSpPr>
            <p:sp>
              <p:nvSpPr>
                <p:cNvPr id="5" name="TextBox 4"/>
                <p:cNvSpPr txBox="1"/>
                <p:nvPr/>
              </p:nvSpPr>
              <p:spPr>
                <a:xfrm>
                  <a:off x="8183374" y="2347039"/>
                  <a:ext cx="493082" cy="307777"/>
                </a:xfrm>
                <a:prstGeom prst="rect">
                  <a:avLst/>
                </a:prstGeom>
                <a:noFill/>
              </p:spPr>
              <p:txBody>
                <a:bodyPr wrap="square" rtlCol="0">
                  <a:spAutoFit/>
                </a:bodyPr>
                <a:lstStyle/>
                <a:p>
                  <a:r>
                    <a:rPr lang="en-US" sz="14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F</a:t>
                  </a:r>
                  <a:r>
                    <a:rPr lang="el-GR" sz="1400" b="1" baseline="-25000" dirty="0" smtClean="0">
                      <a:solidFill>
                        <a:srgbClr val="FF0000"/>
                      </a:solidFill>
                      <a:effectLst>
                        <a:outerShdw blurRad="38100" dist="38100" dir="2700000" algn="tl">
                          <a:srgbClr val="000000">
                            <a:alpha val="43137"/>
                          </a:srgbClr>
                        </a:outerShdw>
                      </a:effectLst>
                      <a:latin typeface="Comic Sans MS" panose="030F0702030302020204" pitchFamily="66" charset="0"/>
                    </a:rPr>
                    <a:t>ελ</a:t>
                  </a:r>
                  <a:endParaRPr lang="el-GR" sz="1400" b="1" i="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cxnSp>
              <p:nvCxnSpPr>
                <p:cNvPr id="49" name="Ευθύγραμμο βέλος σύνδεσης 48"/>
                <p:cNvCxnSpPr>
                  <a:stCxn id="31" idx="1"/>
                </p:cNvCxnSpPr>
                <p:nvPr/>
              </p:nvCxnSpPr>
              <p:spPr>
                <a:xfrm flipH="1" flipV="1">
                  <a:off x="7957544" y="2348780"/>
                  <a:ext cx="513416" cy="79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grpSp>
      <p:grpSp>
        <p:nvGrpSpPr>
          <p:cNvPr id="54" name="Group 8"/>
          <p:cNvGrpSpPr>
            <a:grpSpLocks/>
          </p:cNvGrpSpPr>
          <p:nvPr/>
        </p:nvGrpSpPr>
        <p:grpSpPr bwMode="auto">
          <a:xfrm>
            <a:off x="6395304" y="2276841"/>
            <a:ext cx="1368425" cy="3219450"/>
            <a:chOff x="1814" y="1039"/>
            <a:chExt cx="862" cy="2028"/>
          </a:xfrm>
        </p:grpSpPr>
        <p:grpSp>
          <p:nvGrpSpPr>
            <p:cNvPr id="55" name="Group 9"/>
            <p:cNvGrpSpPr>
              <a:grpSpLocks/>
            </p:cNvGrpSpPr>
            <p:nvPr/>
          </p:nvGrpSpPr>
          <p:grpSpPr bwMode="auto">
            <a:xfrm>
              <a:off x="1814" y="1039"/>
              <a:ext cx="862" cy="2028"/>
              <a:chOff x="1814" y="1039"/>
              <a:chExt cx="862" cy="2028"/>
            </a:xfrm>
          </p:grpSpPr>
          <p:sp>
            <p:nvSpPr>
              <p:cNvPr id="57" name="Oval 10"/>
              <p:cNvSpPr>
                <a:spLocks noChangeArrowheads="1"/>
              </p:cNvSpPr>
              <p:nvPr/>
            </p:nvSpPr>
            <p:spPr bwMode="auto">
              <a:xfrm>
                <a:off x="2245" y="2976"/>
                <a:ext cx="90" cy="9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2400">
                  <a:latin typeface="Times New Roman" pitchFamily="18" charset="0"/>
                </a:endParaRPr>
              </a:p>
            </p:txBody>
          </p:sp>
          <p:grpSp>
            <p:nvGrpSpPr>
              <p:cNvPr id="58" name="Group 11"/>
              <p:cNvGrpSpPr>
                <a:grpSpLocks/>
              </p:cNvGrpSpPr>
              <p:nvPr/>
            </p:nvGrpSpPr>
            <p:grpSpPr bwMode="auto">
              <a:xfrm>
                <a:off x="1814" y="1039"/>
                <a:ext cx="862" cy="1937"/>
                <a:chOff x="1814" y="1039"/>
                <a:chExt cx="862" cy="1937"/>
              </a:xfrm>
            </p:grpSpPr>
            <p:pic>
              <p:nvPicPr>
                <p:cNvPr id="59" name="Picture 12" descr="Fail:Ressort de compression.jpg">
                  <a:hlinkClick r:id="rId2"/>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109" y="1253"/>
                  <a:ext cx="363" cy="17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0" name="Text Box 13"/>
                <p:cNvSpPr txBox="1">
                  <a:spLocks noChangeArrowheads="1"/>
                </p:cNvSpPr>
                <p:nvPr/>
              </p:nvSpPr>
              <p:spPr bwMode="auto">
                <a:xfrm>
                  <a:off x="1814" y="1039"/>
                  <a:ext cx="862" cy="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lgn="ctr">
                    <a:spcBef>
                      <a:spcPct val="50000"/>
                    </a:spcBef>
                    <a:defRPr/>
                  </a:pPr>
                  <a:r>
                    <a:rPr lang="el-GR" altLang="el-GR" sz="1600" dirty="0" smtClean="0">
                      <a:latin typeface="Comic Sans MS" pitchFamily="66" charset="0"/>
                    </a:rPr>
                    <a:t>(</a:t>
                  </a:r>
                  <a:r>
                    <a:rPr lang="el-GR" altLang="el-GR" sz="1600" dirty="0">
                      <a:latin typeface="Comic Sans MS" pitchFamily="66" charset="0"/>
                    </a:rPr>
                    <a:t>ΘΙ)</a:t>
                  </a:r>
                </a:p>
              </p:txBody>
            </p:sp>
          </p:grpSp>
        </p:grpSp>
        <p:sp>
          <p:nvSpPr>
            <p:cNvPr id="56" name="Line 14"/>
            <p:cNvSpPr>
              <a:spLocks noChangeShapeType="1"/>
            </p:cNvSpPr>
            <p:nvPr/>
          </p:nvSpPr>
          <p:spPr bwMode="auto">
            <a:xfrm>
              <a:off x="2290" y="2840"/>
              <a:ext cx="0" cy="136"/>
            </a:xfrm>
            <a:prstGeom prst="line">
              <a:avLst/>
            </a:prstGeom>
            <a:noFill/>
            <a:ln w="57150">
              <a:solidFill>
                <a:srgbClr val="4D4D4D"/>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grpSp>
      <p:grpSp>
        <p:nvGrpSpPr>
          <p:cNvPr id="61" name="Group 52"/>
          <p:cNvGrpSpPr>
            <a:grpSpLocks/>
          </p:cNvGrpSpPr>
          <p:nvPr/>
        </p:nvGrpSpPr>
        <p:grpSpPr bwMode="auto">
          <a:xfrm>
            <a:off x="7307930" y="2142696"/>
            <a:ext cx="935037" cy="3786188"/>
            <a:chOff x="2398" y="501"/>
            <a:chExt cx="589" cy="2385"/>
          </a:xfrm>
        </p:grpSpPr>
        <p:grpSp>
          <p:nvGrpSpPr>
            <p:cNvPr id="62" name="Group 53"/>
            <p:cNvGrpSpPr>
              <a:grpSpLocks/>
            </p:cNvGrpSpPr>
            <p:nvPr/>
          </p:nvGrpSpPr>
          <p:grpSpPr bwMode="auto">
            <a:xfrm>
              <a:off x="2398" y="501"/>
              <a:ext cx="589" cy="2385"/>
              <a:chOff x="2126" y="1000"/>
              <a:chExt cx="589" cy="2385"/>
            </a:xfrm>
          </p:grpSpPr>
          <p:sp>
            <p:nvSpPr>
              <p:cNvPr id="64" name="Text Box 54"/>
              <p:cNvSpPr txBox="1">
                <a:spLocks noChangeArrowheads="1"/>
              </p:cNvSpPr>
              <p:nvPr/>
            </p:nvSpPr>
            <p:spPr bwMode="auto">
              <a:xfrm>
                <a:off x="2126" y="1000"/>
                <a:ext cx="589" cy="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lgn="ctr">
                  <a:spcBef>
                    <a:spcPct val="50000"/>
                  </a:spcBef>
                  <a:defRPr/>
                </a:pPr>
                <a:r>
                  <a:rPr lang="el-GR" altLang="el-GR" sz="1400" dirty="0">
                    <a:latin typeface="Comic Sans MS" pitchFamily="66" charset="0"/>
                  </a:rPr>
                  <a:t>Τυχαία θέση</a:t>
                </a:r>
              </a:p>
            </p:txBody>
          </p:sp>
          <p:pic>
            <p:nvPicPr>
              <p:cNvPr id="65" name="Picture 55" descr="Fail:Ressort de compression.jpg">
                <a:hlinkClick r:id="rId2"/>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290" y="1298"/>
                <a:ext cx="363" cy="1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6" name="Oval 56"/>
              <p:cNvSpPr>
                <a:spLocks noChangeArrowheads="1"/>
              </p:cNvSpPr>
              <p:nvPr/>
            </p:nvSpPr>
            <p:spPr bwMode="auto">
              <a:xfrm>
                <a:off x="2381" y="3294"/>
                <a:ext cx="91" cy="91"/>
              </a:xfrm>
              <a:prstGeom prst="ellipse">
                <a:avLst/>
              </a:prstGeom>
              <a:solidFill>
                <a:schemeClr val="accent1"/>
              </a:solidFill>
              <a:ln w="9525">
                <a:solidFill>
                  <a:schemeClr val="hlink"/>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2400">
                  <a:latin typeface="Times New Roman" pitchFamily="18" charset="0"/>
                </a:endParaRPr>
              </a:p>
            </p:txBody>
          </p:sp>
        </p:grpSp>
        <p:sp>
          <p:nvSpPr>
            <p:cNvPr id="63" name="Line 57"/>
            <p:cNvSpPr>
              <a:spLocks noChangeShapeType="1"/>
            </p:cNvSpPr>
            <p:nvPr/>
          </p:nvSpPr>
          <p:spPr bwMode="auto">
            <a:xfrm>
              <a:off x="2699" y="2659"/>
              <a:ext cx="0" cy="136"/>
            </a:xfrm>
            <a:prstGeom prst="line">
              <a:avLst/>
            </a:prstGeom>
            <a:noFill/>
            <a:ln w="57150">
              <a:solidFill>
                <a:srgbClr val="777777"/>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grpSp>
      <p:grpSp>
        <p:nvGrpSpPr>
          <p:cNvPr id="67" name="Group 8"/>
          <p:cNvGrpSpPr>
            <a:grpSpLocks/>
          </p:cNvGrpSpPr>
          <p:nvPr/>
        </p:nvGrpSpPr>
        <p:grpSpPr bwMode="auto">
          <a:xfrm>
            <a:off x="6058756" y="2276841"/>
            <a:ext cx="804863" cy="2479675"/>
            <a:chOff x="2033" y="1039"/>
            <a:chExt cx="507" cy="1562"/>
          </a:xfrm>
        </p:grpSpPr>
        <p:grpSp>
          <p:nvGrpSpPr>
            <p:cNvPr id="71" name="Group 11"/>
            <p:cNvGrpSpPr>
              <a:grpSpLocks/>
            </p:cNvGrpSpPr>
            <p:nvPr/>
          </p:nvGrpSpPr>
          <p:grpSpPr bwMode="auto">
            <a:xfrm>
              <a:off x="2033" y="1039"/>
              <a:ext cx="507" cy="1505"/>
              <a:chOff x="2033" y="1039"/>
              <a:chExt cx="507" cy="1505"/>
            </a:xfrm>
          </p:grpSpPr>
          <p:pic>
            <p:nvPicPr>
              <p:cNvPr id="72" name="Picture 12" descr="Fail:Ressort de compression.jpg">
                <a:hlinkClick r:id="rId2"/>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109" y="1253"/>
                <a:ext cx="363" cy="1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3" name="Text Box 13"/>
              <p:cNvSpPr txBox="1">
                <a:spLocks noChangeArrowheads="1"/>
              </p:cNvSpPr>
              <p:nvPr/>
            </p:nvSpPr>
            <p:spPr bwMode="auto">
              <a:xfrm>
                <a:off x="2033" y="1039"/>
                <a:ext cx="507" cy="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p>
                <a:pPr algn="ctr">
                  <a:spcBef>
                    <a:spcPct val="50000"/>
                  </a:spcBef>
                  <a:defRPr/>
                </a:pPr>
                <a:r>
                  <a:rPr lang="el-GR" altLang="el-GR" sz="1600" dirty="0" smtClean="0">
                    <a:latin typeface="Comic Sans MS" pitchFamily="66" charset="0"/>
                  </a:rPr>
                  <a:t>(ΘΦΜ)</a:t>
                </a:r>
                <a:endParaRPr lang="el-GR" altLang="el-GR" sz="1600" dirty="0">
                  <a:latin typeface="Comic Sans MS" pitchFamily="66" charset="0"/>
                </a:endParaRPr>
              </a:p>
            </p:txBody>
          </p:sp>
        </p:grpSp>
        <p:sp>
          <p:nvSpPr>
            <p:cNvPr id="69" name="Line 14"/>
            <p:cNvSpPr>
              <a:spLocks noChangeShapeType="1"/>
            </p:cNvSpPr>
            <p:nvPr/>
          </p:nvSpPr>
          <p:spPr bwMode="auto">
            <a:xfrm>
              <a:off x="2290" y="2465"/>
              <a:ext cx="0" cy="136"/>
            </a:xfrm>
            <a:prstGeom prst="line">
              <a:avLst/>
            </a:prstGeom>
            <a:noFill/>
            <a:ln w="57150">
              <a:solidFill>
                <a:srgbClr val="4D4D4D"/>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grpSp>
      <p:grpSp>
        <p:nvGrpSpPr>
          <p:cNvPr id="102" name="Ομάδα 101"/>
          <p:cNvGrpSpPr/>
          <p:nvPr/>
        </p:nvGrpSpPr>
        <p:grpSpPr>
          <a:xfrm>
            <a:off x="6680363" y="4838430"/>
            <a:ext cx="807143" cy="1187683"/>
            <a:chOff x="6706203" y="5349994"/>
            <a:chExt cx="807143" cy="1187683"/>
          </a:xfrm>
        </p:grpSpPr>
        <p:grpSp>
          <p:nvGrpSpPr>
            <p:cNvPr id="75" name="Group 25"/>
            <p:cNvGrpSpPr>
              <a:grpSpLocks/>
            </p:cNvGrpSpPr>
            <p:nvPr/>
          </p:nvGrpSpPr>
          <p:grpSpPr bwMode="auto">
            <a:xfrm>
              <a:off x="7010108" y="5534377"/>
              <a:ext cx="503238" cy="1003300"/>
              <a:chOff x="2190" y="2796"/>
              <a:chExt cx="317" cy="632"/>
            </a:xfrm>
          </p:grpSpPr>
          <p:sp>
            <p:nvSpPr>
              <p:cNvPr id="83" name="Line 27"/>
              <p:cNvSpPr>
                <a:spLocks noChangeShapeType="1"/>
              </p:cNvSpPr>
              <p:nvPr/>
            </p:nvSpPr>
            <p:spPr bwMode="auto">
              <a:xfrm>
                <a:off x="2290" y="3067"/>
                <a:ext cx="0" cy="227"/>
              </a:xfrm>
              <a:prstGeom prst="line">
                <a:avLst/>
              </a:prstGeom>
              <a:noFill/>
              <a:ln w="57150">
                <a:solidFill>
                  <a:srgbClr val="00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xmlns="">
                    <a:noFill/>
                  </a14:hiddenFill>
                </a:ext>
              </a:extLst>
            </p:spPr>
            <p:txBody>
              <a:bodyPr/>
              <a:lstStyle/>
              <a:p>
                <a:endParaRPr lang="el-GR"/>
              </a:p>
            </p:txBody>
          </p:sp>
          <p:sp>
            <p:nvSpPr>
              <p:cNvPr id="84" name="Line 28"/>
              <p:cNvSpPr>
                <a:spLocks noChangeShapeType="1"/>
              </p:cNvSpPr>
              <p:nvPr/>
            </p:nvSpPr>
            <p:spPr bwMode="auto">
              <a:xfrm flipH="1" flipV="1">
                <a:off x="2290" y="2796"/>
                <a:ext cx="5" cy="207"/>
              </a:xfrm>
              <a:prstGeom prst="line">
                <a:avLst/>
              </a:prstGeom>
              <a:noFill/>
              <a:ln w="5715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l-GR"/>
              </a:p>
            </p:txBody>
          </p:sp>
          <p:sp>
            <p:nvSpPr>
              <p:cNvPr id="85" name="Text Box 29"/>
              <p:cNvSpPr txBox="1">
                <a:spLocks noChangeArrowheads="1"/>
              </p:cNvSpPr>
              <p:nvPr/>
            </p:nvSpPr>
            <p:spPr bwMode="auto">
              <a:xfrm>
                <a:off x="2190" y="3215"/>
                <a:ext cx="317" cy="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defRPr/>
                </a:pPr>
                <a:r>
                  <a:rPr lang="en-US" altLang="el-GR" sz="1600" i="1" dirty="0">
                    <a:solidFill>
                      <a:srgbClr val="000000"/>
                    </a:solidFill>
                    <a:latin typeface="Comic Sans MS" pitchFamily="66" charset="0"/>
                  </a:rPr>
                  <a:t>mg</a:t>
                </a:r>
                <a:endParaRPr lang="el-GR" altLang="el-GR" sz="1600" i="1" dirty="0">
                  <a:solidFill>
                    <a:srgbClr val="000000"/>
                  </a:solidFill>
                  <a:latin typeface="Comic Sans MS" pitchFamily="66" charset="0"/>
                </a:endParaRPr>
              </a:p>
            </p:txBody>
          </p:sp>
        </p:grpSp>
        <p:sp>
          <p:nvSpPr>
            <p:cNvPr id="77" name="TextBox 76"/>
            <p:cNvSpPr txBox="1"/>
            <p:nvPr/>
          </p:nvSpPr>
          <p:spPr>
            <a:xfrm>
              <a:off x="6706203" y="5349994"/>
              <a:ext cx="504056" cy="369332"/>
            </a:xfrm>
            <a:prstGeom prst="rect">
              <a:avLst/>
            </a:prstGeom>
            <a:noFill/>
          </p:spPr>
          <p:txBody>
            <a:bodyPr wrap="square" rtlCol="0">
              <a:spAutoFit/>
            </a:bodyPr>
            <a:lstStyle/>
            <a:p>
              <a:r>
                <a:rPr lang="en-US"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F</a:t>
              </a:r>
              <a:r>
                <a:rPr lang="el-GR" b="1" baseline="-25000" dirty="0" smtClean="0">
                  <a:solidFill>
                    <a:srgbClr val="FF0000"/>
                  </a:solidFill>
                  <a:effectLst>
                    <a:outerShdw blurRad="38100" dist="38100" dir="2700000" algn="tl">
                      <a:srgbClr val="000000">
                        <a:alpha val="43137"/>
                      </a:srgbClr>
                    </a:outerShdw>
                  </a:effectLst>
                  <a:latin typeface="Comic Sans MS" panose="030F0702030302020204" pitchFamily="66" charset="0"/>
                </a:rPr>
                <a:t>ελ</a:t>
              </a:r>
              <a:endParaRPr lang="el-GR" b="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grpSp>
      <p:grpSp>
        <p:nvGrpSpPr>
          <p:cNvPr id="94" name="Ομάδα 93"/>
          <p:cNvGrpSpPr/>
          <p:nvPr/>
        </p:nvGrpSpPr>
        <p:grpSpPr>
          <a:xfrm>
            <a:off x="5783574" y="4756516"/>
            <a:ext cx="2867042" cy="588573"/>
            <a:chOff x="5809414" y="5268080"/>
            <a:chExt cx="2867042" cy="588573"/>
          </a:xfrm>
        </p:grpSpPr>
        <p:sp>
          <p:nvSpPr>
            <p:cNvPr id="87" name="Line 32"/>
            <p:cNvSpPr>
              <a:spLocks noChangeShapeType="1"/>
            </p:cNvSpPr>
            <p:nvPr/>
          </p:nvSpPr>
          <p:spPr bwMode="auto">
            <a:xfrm flipV="1">
              <a:off x="5919316" y="5828071"/>
              <a:ext cx="2757140" cy="28582"/>
            </a:xfrm>
            <a:prstGeom prst="line">
              <a:avLst/>
            </a:prstGeom>
            <a:noFill/>
            <a:ln w="38100">
              <a:solidFill>
                <a:srgbClr val="FF33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sp>
          <p:nvSpPr>
            <p:cNvPr id="90" name="Line 36"/>
            <p:cNvSpPr>
              <a:spLocks noChangeShapeType="1"/>
            </p:cNvSpPr>
            <p:nvPr/>
          </p:nvSpPr>
          <p:spPr bwMode="auto">
            <a:xfrm>
              <a:off x="5809414" y="5268080"/>
              <a:ext cx="2867041" cy="0"/>
            </a:xfrm>
            <a:prstGeom prst="line">
              <a:avLst/>
            </a:prstGeom>
            <a:noFill/>
            <a:ln w="38100">
              <a:solidFill>
                <a:srgbClr val="FF33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grpSp>
          <p:nvGrpSpPr>
            <p:cNvPr id="53" name="Ομάδα 52"/>
            <p:cNvGrpSpPr/>
            <p:nvPr/>
          </p:nvGrpSpPr>
          <p:grpSpPr>
            <a:xfrm>
              <a:off x="6235408" y="5268080"/>
              <a:ext cx="503238" cy="588573"/>
              <a:chOff x="6235408" y="5268080"/>
              <a:chExt cx="503238" cy="588573"/>
            </a:xfrm>
          </p:grpSpPr>
          <p:sp>
            <p:nvSpPr>
              <p:cNvPr id="91" name="Text Box 37"/>
              <p:cNvSpPr txBox="1">
                <a:spLocks noChangeArrowheads="1"/>
              </p:cNvSpPr>
              <p:nvPr/>
            </p:nvSpPr>
            <p:spPr bwMode="auto">
              <a:xfrm>
                <a:off x="6235408" y="5381983"/>
                <a:ext cx="503238" cy="338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defRPr/>
                </a:pPr>
                <a:r>
                  <a:rPr lang="en-US" altLang="el-GR" sz="1600" b="1" i="1" dirty="0" smtClean="0">
                    <a:solidFill>
                      <a:srgbClr val="000000"/>
                    </a:solidFill>
                    <a:effectLst>
                      <a:outerShdw blurRad="38100" dist="38100" dir="2700000" algn="tl">
                        <a:srgbClr val="FFFFFF"/>
                      </a:outerShdw>
                    </a:effectLst>
                    <a:latin typeface="Cambria Math"/>
                    <a:ea typeface="Cambria Math"/>
                  </a:rPr>
                  <a:t>𝑙</a:t>
                </a:r>
                <a:r>
                  <a:rPr lang="el-GR" altLang="el-GR" sz="1600" b="1" baseline="-25000" dirty="0" smtClean="0">
                    <a:solidFill>
                      <a:srgbClr val="000000"/>
                    </a:solidFill>
                    <a:latin typeface="Cambria Math"/>
                    <a:ea typeface="Cambria Math"/>
                  </a:rPr>
                  <a:t>0</a:t>
                </a:r>
                <a:endParaRPr lang="el-GR" altLang="el-GR" sz="1600" b="1" dirty="0">
                  <a:solidFill>
                    <a:srgbClr val="000000"/>
                  </a:solidFill>
                  <a:effectLst>
                    <a:outerShdw blurRad="38100" dist="38100" dir="2700000" algn="tl">
                      <a:srgbClr val="FFFFFF"/>
                    </a:outerShdw>
                  </a:effectLst>
                  <a:latin typeface="Comic Sans MS" pitchFamily="66" charset="0"/>
                </a:endParaRPr>
              </a:p>
            </p:txBody>
          </p:sp>
          <p:grpSp>
            <p:nvGrpSpPr>
              <p:cNvPr id="52" name="Ομάδα 51"/>
              <p:cNvGrpSpPr/>
              <p:nvPr/>
            </p:nvGrpSpPr>
            <p:grpSpPr>
              <a:xfrm>
                <a:off x="6487027" y="5268080"/>
                <a:ext cx="8310" cy="588573"/>
                <a:chOff x="6487027" y="5268080"/>
                <a:chExt cx="8310" cy="588573"/>
              </a:xfrm>
            </p:grpSpPr>
            <p:sp>
              <p:nvSpPr>
                <p:cNvPr id="89" name="Line 35"/>
                <p:cNvSpPr>
                  <a:spLocks noChangeShapeType="1"/>
                </p:cNvSpPr>
                <p:nvPr/>
              </p:nvSpPr>
              <p:spPr bwMode="auto">
                <a:xfrm>
                  <a:off x="6487027" y="5268080"/>
                  <a:ext cx="0" cy="214313"/>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sp>
              <p:nvSpPr>
                <p:cNvPr id="92" name="Line 35"/>
                <p:cNvSpPr>
                  <a:spLocks noChangeShapeType="1"/>
                </p:cNvSpPr>
                <p:nvPr/>
              </p:nvSpPr>
              <p:spPr bwMode="auto">
                <a:xfrm>
                  <a:off x="6495337" y="5642340"/>
                  <a:ext cx="0" cy="214313"/>
                </a:xfrm>
                <a:prstGeom prst="line">
                  <a:avLst/>
                </a:prstGeom>
                <a:noFill/>
                <a:ln w="28575">
                  <a:solidFill>
                    <a:srgbClr val="000000"/>
                  </a:solidFill>
                  <a:round/>
                  <a:headEnd type="triangle" w="med" len="med"/>
                  <a:tailEnd type="non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grpSp>
        </p:grpSp>
      </p:grpSp>
      <p:grpSp>
        <p:nvGrpSpPr>
          <p:cNvPr id="96" name="Ομάδα 95"/>
          <p:cNvGrpSpPr/>
          <p:nvPr/>
        </p:nvGrpSpPr>
        <p:grpSpPr>
          <a:xfrm>
            <a:off x="7417846" y="5100605"/>
            <a:ext cx="1447165" cy="863203"/>
            <a:chOff x="7443686" y="5612169"/>
            <a:chExt cx="1447165" cy="863203"/>
          </a:xfrm>
        </p:grpSpPr>
        <p:sp>
          <p:nvSpPr>
            <p:cNvPr id="78" name="Line 32"/>
            <p:cNvSpPr>
              <a:spLocks noChangeShapeType="1"/>
            </p:cNvSpPr>
            <p:nvPr/>
          </p:nvSpPr>
          <p:spPr bwMode="auto">
            <a:xfrm flipV="1">
              <a:off x="7443686" y="6268328"/>
              <a:ext cx="1447165" cy="27657"/>
            </a:xfrm>
            <a:prstGeom prst="line">
              <a:avLst/>
            </a:prstGeom>
            <a:noFill/>
            <a:ln w="38100">
              <a:solidFill>
                <a:srgbClr val="FF33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grpSp>
          <p:nvGrpSpPr>
            <p:cNvPr id="93" name="Ομάδα 92"/>
            <p:cNvGrpSpPr/>
            <p:nvPr/>
          </p:nvGrpSpPr>
          <p:grpSpPr>
            <a:xfrm>
              <a:off x="8219340" y="5612169"/>
              <a:ext cx="503238" cy="863203"/>
              <a:chOff x="8219340" y="5612169"/>
              <a:chExt cx="503238" cy="863203"/>
            </a:xfrm>
          </p:grpSpPr>
          <p:sp>
            <p:nvSpPr>
              <p:cNvPr id="80" name="Line 35"/>
              <p:cNvSpPr>
                <a:spLocks noChangeShapeType="1"/>
              </p:cNvSpPr>
              <p:nvPr/>
            </p:nvSpPr>
            <p:spPr bwMode="auto">
              <a:xfrm>
                <a:off x="8359259" y="5612169"/>
                <a:ext cx="0" cy="214313"/>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sp>
            <p:nvSpPr>
              <p:cNvPr id="82" name="Text Box 37"/>
              <p:cNvSpPr txBox="1">
                <a:spLocks noChangeArrowheads="1"/>
              </p:cNvSpPr>
              <p:nvPr/>
            </p:nvSpPr>
            <p:spPr bwMode="auto">
              <a:xfrm>
                <a:off x="8219340" y="5863393"/>
                <a:ext cx="503238" cy="338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defRPr/>
                </a:pPr>
                <a:r>
                  <a:rPr lang="en-US" altLang="el-GR" sz="1600" b="1" i="1" dirty="0" smtClean="0">
                    <a:solidFill>
                      <a:srgbClr val="000000"/>
                    </a:solidFill>
                    <a:effectLst>
                      <a:outerShdw blurRad="38100" dist="38100" dir="2700000" algn="tl">
                        <a:srgbClr val="FFFFFF"/>
                      </a:outerShdw>
                    </a:effectLst>
                    <a:latin typeface="Comic Sans MS" pitchFamily="66" charset="0"/>
                  </a:rPr>
                  <a:t>x</a:t>
                </a:r>
                <a:endParaRPr lang="el-GR" altLang="el-GR" sz="1600" b="1" dirty="0">
                  <a:solidFill>
                    <a:srgbClr val="000000"/>
                  </a:solidFill>
                  <a:effectLst>
                    <a:outerShdw blurRad="38100" dist="38100" dir="2700000" algn="tl">
                      <a:srgbClr val="FFFFFF"/>
                    </a:outerShdw>
                  </a:effectLst>
                  <a:latin typeface="Comic Sans MS" pitchFamily="66" charset="0"/>
                </a:endParaRPr>
              </a:p>
            </p:txBody>
          </p:sp>
          <p:sp>
            <p:nvSpPr>
              <p:cNvPr id="95" name="Line 35"/>
              <p:cNvSpPr>
                <a:spLocks noChangeShapeType="1"/>
              </p:cNvSpPr>
              <p:nvPr/>
            </p:nvSpPr>
            <p:spPr bwMode="auto">
              <a:xfrm>
                <a:off x="8429915" y="6261059"/>
                <a:ext cx="0" cy="214313"/>
              </a:xfrm>
              <a:prstGeom prst="line">
                <a:avLst/>
              </a:prstGeom>
              <a:noFill/>
              <a:ln w="28575">
                <a:solidFill>
                  <a:srgbClr val="000000"/>
                </a:solidFill>
                <a:round/>
                <a:headEnd type="triangle" w="med" len="med"/>
                <a:tailEnd type="non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grpSp>
      </p:grpSp>
      <p:grpSp>
        <p:nvGrpSpPr>
          <p:cNvPr id="101" name="Ομάδα 100"/>
          <p:cNvGrpSpPr/>
          <p:nvPr/>
        </p:nvGrpSpPr>
        <p:grpSpPr>
          <a:xfrm>
            <a:off x="7451412" y="4915939"/>
            <a:ext cx="674048" cy="1595162"/>
            <a:chOff x="7477252" y="5427503"/>
            <a:chExt cx="674048" cy="1595162"/>
          </a:xfrm>
        </p:grpSpPr>
        <p:grpSp>
          <p:nvGrpSpPr>
            <p:cNvPr id="97" name="Group 25"/>
            <p:cNvGrpSpPr>
              <a:grpSpLocks/>
            </p:cNvGrpSpPr>
            <p:nvPr/>
          </p:nvGrpSpPr>
          <p:grpSpPr bwMode="auto">
            <a:xfrm>
              <a:off x="7648062" y="5668526"/>
              <a:ext cx="503238" cy="1354139"/>
              <a:chOff x="2190" y="2575"/>
              <a:chExt cx="317" cy="853"/>
            </a:xfrm>
          </p:grpSpPr>
          <p:sp>
            <p:nvSpPr>
              <p:cNvPr id="98" name="Line 27"/>
              <p:cNvSpPr>
                <a:spLocks noChangeShapeType="1"/>
              </p:cNvSpPr>
              <p:nvPr/>
            </p:nvSpPr>
            <p:spPr bwMode="auto">
              <a:xfrm>
                <a:off x="2290" y="3067"/>
                <a:ext cx="0" cy="227"/>
              </a:xfrm>
              <a:prstGeom prst="line">
                <a:avLst/>
              </a:prstGeom>
              <a:noFill/>
              <a:ln w="57150">
                <a:solidFill>
                  <a:srgbClr val="00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xmlns="">
                    <a:noFill/>
                  </a14:hiddenFill>
                </a:ext>
              </a:extLst>
            </p:spPr>
            <p:txBody>
              <a:bodyPr/>
              <a:lstStyle/>
              <a:p>
                <a:endParaRPr lang="el-GR"/>
              </a:p>
            </p:txBody>
          </p:sp>
          <p:sp>
            <p:nvSpPr>
              <p:cNvPr id="99" name="Line 28"/>
              <p:cNvSpPr>
                <a:spLocks noChangeShapeType="1"/>
              </p:cNvSpPr>
              <p:nvPr/>
            </p:nvSpPr>
            <p:spPr bwMode="auto">
              <a:xfrm flipH="1" flipV="1">
                <a:off x="2290" y="2575"/>
                <a:ext cx="5" cy="395"/>
              </a:xfrm>
              <a:prstGeom prst="line">
                <a:avLst/>
              </a:prstGeom>
              <a:noFill/>
              <a:ln w="5715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l-GR"/>
              </a:p>
            </p:txBody>
          </p:sp>
          <p:sp>
            <p:nvSpPr>
              <p:cNvPr id="100" name="Text Box 29"/>
              <p:cNvSpPr txBox="1">
                <a:spLocks noChangeArrowheads="1"/>
              </p:cNvSpPr>
              <p:nvPr/>
            </p:nvSpPr>
            <p:spPr bwMode="auto">
              <a:xfrm>
                <a:off x="2190" y="3215"/>
                <a:ext cx="317" cy="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defRPr/>
                </a:pPr>
                <a:r>
                  <a:rPr lang="en-US" altLang="el-GR" sz="1600" i="1" dirty="0">
                    <a:solidFill>
                      <a:srgbClr val="000000"/>
                    </a:solidFill>
                    <a:latin typeface="Comic Sans MS" pitchFamily="66" charset="0"/>
                  </a:rPr>
                  <a:t>mg</a:t>
                </a:r>
                <a:endParaRPr lang="el-GR" altLang="el-GR" sz="1600" i="1" dirty="0">
                  <a:solidFill>
                    <a:srgbClr val="000000"/>
                  </a:solidFill>
                  <a:latin typeface="Comic Sans MS" pitchFamily="66" charset="0"/>
                </a:endParaRPr>
              </a:p>
            </p:txBody>
          </p:sp>
        </p:grpSp>
        <p:sp>
          <p:nvSpPr>
            <p:cNvPr id="103" name="TextBox 102"/>
            <p:cNvSpPr txBox="1"/>
            <p:nvPr/>
          </p:nvSpPr>
          <p:spPr>
            <a:xfrm>
              <a:off x="7477252" y="5427503"/>
              <a:ext cx="648072" cy="369332"/>
            </a:xfrm>
            <a:prstGeom prst="rect">
              <a:avLst/>
            </a:prstGeom>
            <a:noFill/>
          </p:spPr>
          <p:txBody>
            <a:bodyPr wrap="square" rtlCol="0">
              <a:spAutoFit/>
            </a:bodyPr>
            <a:lstStyle/>
            <a:p>
              <a:r>
                <a:rPr lang="en-US"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F</a:t>
              </a:r>
              <a:r>
                <a:rPr lang="el-GR"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 </a:t>
              </a:r>
              <a:r>
                <a:rPr lang="el-GR" b="1" dirty="0" smtClean="0">
                  <a:solidFill>
                    <a:srgbClr val="FF0000"/>
                  </a:solidFill>
                  <a:effectLst>
                    <a:outerShdw blurRad="38100" dist="38100" dir="2700000" algn="tl">
                      <a:srgbClr val="000000">
                        <a:alpha val="43137"/>
                      </a:srgbClr>
                    </a:outerShdw>
                  </a:effectLst>
                  <a:latin typeface="Comic Sans MS" panose="030F0702030302020204" pitchFamily="66" charset="0"/>
                </a:rPr>
                <a:t>’</a:t>
              </a:r>
              <a:r>
                <a:rPr lang="el-GR" b="1" baseline="-25000" dirty="0" smtClean="0">
                  <a:solidFill>
                    <a:srgbClr val="FF0000"/>
                  </a:solidFill>
                  <a:effectLst>
                    <a:outerShdw blurRad="38100" dist="38100" dir="2700000" algn="tl">
                      <a:srgbClr val="000000">
                        <a:alpha val="43137"/>
                      </a:srgbClr>
                    </a:outerShdw>
                  </a:effectLst>
                  <a:latin typeface="Comic Sans MS" panose="030F0702030302020204" pitchFamily="66" charset="0"/>
                </a:rPr>
                <a:t>ελ</a:t>
              </a:r>
              <a:endParaRPr lang="el-GR" b="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grpSp>
      <p:sp>
        <p:nvSpPr>
          <p:cNvPr id="6" name="TextBox 5"/>
          <p:cNvSpPr txBox="1"/>
          <p:nvPr/>
        </p:nvSpPr>
        <p:spPr>
          <a:xfrm>
            <a:off x="2915816" y="1369437"/>
            <a:ext cx="1656184" cy="461665"/>
          </a:xfrm>
          <a:prstGeom prst="rect">
            <a:avLst/>
          </a:prstGeom>
          <a:noFill/>
        </p:spPr>
        <p:txBody>
          <a:bodyPr wrap="square" rtlCol="0">
            <a:spAutoFit/>
          </a:bodyPr>
          <a:lstStyle/>
          <a:p>
            <a:r>
              <a:rPr lang="en-US" sz="2400" b="1" i="1" dirty="0" smtClean="0">
                <a:solidFill>
                  <a:srgbClr val="0000FF"/>
                </a:solidFill>
                <a:effectLst>
                  <a:outerShdw blurRad="38100" dist="38100" dir="2700000" algn="tl">
                    <a:srgbClr val="000000">
                      <a:alpha val="43137"/>
                    </a:srgbClr>
                  </a:outerShdw>
                </a:effectLst>
                <a:latin typeface="Comic Sans MS" panose="030F0702030302020204" pitchFamily="66" charset="0"/>
              </a:rPr>
              <a:t>F</a:t>
            </a:r>
            <a:r>
              <a:rPr lang="el-GR" sz="2400" b="1" baseline="-25000" dirty="0" smtClean="0">
                <a:solidFill>
                  <a:srgbClr val="0000FF"/>
                </a:solidFill>
                <a:effectLst>
                  <a:outerShdw blurRad="38100" dist="38100" dir="2700000" algn="tl">
                    <a:srgbClr val="000000">
                      <a:alpha val="43137"/>
                    </a:srgbClr>
                  </a:outerShdw>
                </a:effectLst>
                <a:latin typeface="Comic Sans MS" panose="030F0702030302020204" pitchFamily="66" charset="0"/>
              </a:rPr>
              <a:t>ελ </a:t>
            </a:r>
            <a:r>
              <a:rPr lang="el-GR" sz="2400" b="1" dirty="0" smtClean="0">
                <a:solidFill>
                  <a:srgbClr val="0000FF"/>
                </a:solidFill>
                <a:effectLst>
                  <a:outerShdw blurRad="38100" dist="38100" dir="2700000" algn="tl">
                    <a:srgbClr val="000000">
                      <a:alpha val="43137"/>
                    </a:srgbClr>
                  </a:outerShdw>
                </a:effectLst>
                <a:latin typeface="Comic Sans MS" panose="030F0702030302020204" pitchFamily="66" charset="0"/>
              </a:rPr>
              <a:t>= -</a:t>
            </a:r>
            <a:r>
              <a:rPr lang="en-US" sz="2400" b="1" i="1" dirty="0" err="1" smtClean="0">
                <a:solidFill>
                  <a:srgbClr val="0000FF"/>
                </a:solidFill>
                <a:effectLst>
                  <a:outerShdw blurRad="38100" dist="38100" dir="2700000" algn="tl">
                    <a:srgbClr val="000000">
                      <a:alpha val="43137"/>
                    </a:srgbClr>
                  </a:outerShdw>
                </a:effectLst>
                <a:latin typeface="Comic Sans MS" panose="030F0702030302020204" pitchFamily="66" charset="0"/>
              </a:rPr>
              <a:t>k</a:t>
            </a:r>
            <a:r>
              <a:rPr lang="en-US" sz="2400" b="1" dirty="0" err="1" smtClean="0">
                <a:solidFill>
                  <a:srgbClr val="0000FF"/>
                </a:solidFill>
                <a:effectLst>
                  <a:outerShdw blurRad="38100" dist="38100" dir="2700000" algn="tl">
                    <a:srgbClr val="000000">
                      <a:alpha val="43137"/>
                    </a:srgbClr>
                  </a:outerShdw>
                </a:effectLst>
                <a:latin typeface="Comic Sans MS" panose="030F0702030302020204" pitchFamily="66" charset="0"/>
              </a:rPr>
              <a:t>.</a:t>
            </a:r>
            <a:r>
              <a:rPr lang="en-US" altLang="el-GR" sz="2400" b="1" i="1" dirty="0" err="1" smtClean="0">
                <a:solidFill>
                  <a:srgbClr val="0000FF"/>
                </a:solidFill>
                <a:effectLst>
                  <a:outerShdw blurRad="38100" dist="38100" dir="2700000" algn="tl">
                    <a:srgbClr val="000000">
                      <a:alpha val="43137"/>
                    </a:srgbClr>
                  </a:outerShdw>
                </a:effectLst>
                <a:latin typeface="Comic Sans MS" panose="030F0702030302020204" pitchFamily="66" charset="0"/>
                <a:ea typeface="Cambria Math"/>
              </a:rPr>
              <a:t>x</a:t>
            </a:r>
            <a:endParaRPr lang="el-GR" altLang="el-GR" sz="2400" b="1" dirty="0">
              <a:solidFill>
                <a:srgbClr val="0000FF"/>
              </a:solidFill>
              <a:effectLst>
                <a:outerShdw blurRad="38100" dist="38100" dir="2700000" algn="tl">
                  <a:srgbClr val="000000">
                    <a:alpha val="43137"/>
                  </a:srgbClr>
                </a:outerShdw>
              </a:effectLst>
              <a:latin typeface="Comic Sans MS" pitchFamily="66" charset="0"/>
            </a:endParaRPr>
          </a:p>
        </p:txBody>
      </p:sp>
      <p:sp>
        <p:nvSpPr>
          <p:cNvPr id="76" name="TextBox 75"/>
          <p:cNvSpPr txBox="1"/>
          <p:nvPr/>
        </p:nvSpPr>
        <p:spPr>
          <a:xfrm>
            <a:off x="2764028" y="5676471"/>
            <a:ext cx="2693640" cy="461665"/>
          </a:xfrm>
          <a:prstGeom prst="rect">
            <a:avLst/>
          </a:prstGeom>
          <a:noFill/>
        </p:spPr>
        <p:txBody>
          <a:bodyPr wrap="square" rtlCol="0">
            <a:spAutoFit/>
          </a:bodyPr>
          <a:lstStyle/>
          <a:p>
            <a:r>
              <a:rPr lang="en-US" sz="2400" b="1" i="1" dirty="0" smtClean="0">
                <a:solidFill>
                  <a:srgbClr val="0000FF"/>
                </a:solidFill>
                <a:effectLst>
                  <a:outerShdw blurRad="38100" dist="38100" dir="2700000" algn="tl">
                    <a:srgbClr val="000000">
                      <a:alpha val="43137"/>
                    </a:srgbClr>
                  </a:outerShdw>
                </a:effectLst>
                <a:latin typeface="Comic Sans MS" panose="030F0702030302020204" pitchFamily="66" charset="0"/>
              </a:rPr>
              <a:t>F’</a:t>
            </a:r>
            <a:r>
              <a:rPr lang="el-GR" sz="2400" b="1" baseline="-25000" dirty="0" smtClean="0">
                <a:solidFill>
                  <a:srgbClr val="0000FF"/>
                </a:solidFill>
                <a:effectLst>
                  <a:outerShdw blurRad="38100" dist="38100" dir="2700000" algn="tl">
                    <a:srgbClr val="000000">
                      <a:alpha val="43137"/>
                    </a:srgbClr>
                  </a:outerShdw>
                </a:effectLst>
                <a:latin typeface="Comic Sans MS" panose="030F0702030302020204" pitchFamily="66" charset="0"/>
              </a:rPr>
              <a:t>ελ </a:t>
            </a:r>
            <a:r>
              <a:rPr lang="el-GR" sz="2400" b="1" dirty="0" smtClean="0">
                <a:solidFill>
                  <a:srgbClr val="0000FF"/>
                </a:solidFill>
                <a:effectLst>
                  <a:outerShdw blurRad="38100" dist="38100" dir="2700000" algn="tl">
                    <a:srgbClr val="000000">
                      <a:alpha val="43137"/>
                    </a:srgbClr>
                  </a:outerShdw>
                </a:effectLst>
                <a:latin typeface="Comic Sans MS" panose="030F0702030302020204" pitchFamily="66" charset="0"/>
              </a:rPr>
              <a:t>= -</a:t>
            </a:r>
            <a:r>
              <a:rPr lang="en-US" sz="2400" b="1" i="1" dirty="0" smtClean="0">
                <a:solidFill>
                  <a:srgbClr val="0000FF"/>
                </a:solidFill>
                <a:effectLst>
                  <a:outerShdw blurRad="38100" dist="38100" dir="2700000" algn="tl">
                    <a:srgbClr val="000000">
                      <a:alpha val="43137"/>
                    </a:srgbClr>
                  </a:outerShdw>
                </a:effectLst>
                <a:latin typeface="Comic Sans MS" panose="030F0702030302020204" pitchFamily="66" charset="0"/>
              </a:rPr>
              <a:t>k</a:t>
            </a:r>
            <a:r>
              <a:rPr lang="en-US" sz="2400" b="1" dirty="0" smtClean="0">
                <a:solidFill>
                  <a:srgbClr val="0000FF"/>
                </a:solidFill>
                <a:effectLst>
                  <a:outerShdw blurRad="38100" dist="38100" dir="2700000" algn="tl">
                    <a:srgbClr val="000000">
                      <a:alpha val="43137"/>
                    </a:srgbClr>
                  </a:outerShdw>
                </a:effectLst>
                <a:latin typeface="Comic Sans MS" panose="030F0702030302020204" pitchFamily="66" charset="0"/>
              </a:rPr>
              <a:t>.(</a:t>
            </a:r>
            <a:r>
              <a:rPr lang="en-US" altLang="el-GR" sz="2400" b="1" i="1" dirty="0">
                <a:solidFill>
                  <a:srgbClr val="0000FF"/>
                </a:solidFill>
                <a:effectLst>
                  <a:outerShdw blurRad="38100" dist="38100" dir="2700000" algn="tl">
                    <a:srgbClr val="000000">
                      <a:alpha val="43137"/>
                    </a:srgbClr>
                  </a:outerShdw>
                </a:effectLst>
                <a:latin typeface="Comic Sans MS" panose="030F0702030302020204" pitchFamily="66" charset="0"/>
                <a:ea typeface="Cambria Math"/>
              </a:rPr>
              <a:t>𝑙</a:t>
            </a:r>
            <a:r>
              <a:rPr lang="el-GR" altLang="el-GR" sz="2400" b="1" baseline="-25000" dirty="0" smtClean="0">
                <a:solidFill>
                  <a:srgbClr val="0000FF"/>
                </a:solidFill>
                <a:effectLst>
                  <a:outerShdw blurRad="38100" dist="38100" dir="2700000" algn="tl">
                    <a:srgbClr val="000000">
                      <a:alpha val="43137"/>
                    </a:srgbClr>
                  </a:outerShdw>
                </a:effectLst>
                <a:latin typeface="Comic Sans MS" panose="030F0702030302020204" pitchFamily="66" charset="0"/>
                <a:ea typeface="Cambria Math"/>
              </a:rPr>
              <a:t>0</a:t>
            </a:r>
            <a:r>
              <a:rPr lang="en-US" altLang="el-GR" sz="2400" b="1" baseline="-25000" dirty="0" smtClean="0">
                <a:solidFill>
                  <a:srgbClr val="0000FF"/>
                </a:solidFill>
                <a:effectLst>
                  <a:outerShdw blurRad="38100" dist="38100" dir="2700000" algn="tl">
                    <a:srgbClr val="000000">
                      <a:alpha val="43137"/>
                    </a:srgbClr>
                  </a:outerShdw>
                </a:effectLst>
                <a:latin typeface="Comic Sans MS" panose="030F0702030302020204" pitchFamily="66" charset="0"/>
                <a:ea typeface="Cambria Math"/>
              </a:rPr>
              <a:t> </a:t>
            </a:r>
            <a:r>
              <a:rPr lang="en-US" altLang="el-GR" sz="2400" b="1" dirty="0" smtClean="0">
                <a:solidFill>
                  <a:srgbClr val="0000FF"/>
                </a:solidFill>
                <a:effectLst>
                  <a:outerShdw blurRad="38100" dist="38100" dir="2700000" algn="tl">
                    <a:srgbClr val="000000">
                      <a:alpha val="43137"/>
                    </a:srgbClr>
                  </a:outerShdw>
                </a:effectLst>
                <a:latin typeface="Comic Sans MS" panose="030F0702030302020204" pitchFamily="66" charset="0"/>
                <a:ea typeface="Cambria Math"/>
              </a:rPr>
              <a:t>+ </a:t>
            </a:r>
            <a:r>
              <a:rPr lang="en-US" altLang="el-GR" sz="2400" b="1" i="1" dirty="0" smtClean="0">
                <a:solidFill>
                  <a:srgbClr val="0000FF"/>
                </a:solidFill>
                <a:effectLst>
                  <a:outerShdw blurRad="38100" dist="38100" dir="2700000" algn="tl">
                    <a:srgbClr val="000000">
                      <a:alpha val="43137"/>
                    </a:srgbClr>
                  </a:outerShdw>
                </a:effectLst>
                <a:latin typeface="Comic Sans MS" panose="030F0702030302020204" pitchFamily="66" charset="0"/>
                <a:ea typeface="Cambria Math"/>
              </a:rPr>
              <a:t>x</a:t>
            </a:r>
            <a:r>
              <a:rPr lang="en-US" altLang="el-GR" sz="2400" b="1" dirty="0" smtClean="0">
                <a:solidFill>
                  <a:srgbClr val="0000FF"/>
                </a:solidFill>
                <a:effectLst>
                  <a:outerShdw blurRad="38100" dist="38100" dir="2700000" algn="tl">
                    <a:srgbClr val="000000">
                      <a:alpha val="43137"/>
                    </a:srgbClr>
                  </a:outerShdw>
                </a:effectLst>
                <a:latin typeface="Comic Sans MS" panose="030F0702030302020204" pitchFamily="66" charset="0"/>
                <a:ea typeface="Cambria Math"/>
              </a:rPr>
              <a:t>)</a:t>
            </a:r>
            <a:endParaRPr lang="el-GR" altLang="el-GR" sz="2400" b="1" dirty="0">
              <a:solidFill>
                <a:srgbClr val="0000FF"/>
              </a:solidFill>
              <a:effectLst>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xmlns="" val="2782221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1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dissolve">
                                      <p:cBhvr>
                                        <p:cTn id="13" dur="500"/>
                                        <p:tgtEl>
                                          <p:spTgt spid="4">
                                            <p:txEl>
                                              <p:pRg st="1" end="1"/>
                                            </p:txEl>
                                          </p:spTgt>
                                        </p:tgtEl>
                                      </p:cBhvr>
                                    </p:animEffect>
                                  </p:childTnLst>
                                </p:cTn>
                              </p:par>
                            </p:childTnLst>
                          </p:cTn>
                        </p:par>
                        <p:par>
                          <p:cTn id="14" fill="hold">
                            <p:stCondLst>
                              <p:cond delay="500"/>
                            </p:stCondLst>
                            <p:childTnLst>
                              <p:par>
                                <p:cTn id="15" presetID="10" presetClass="entr" presetSubtype="0" fill="hold" nodeType="afterEffect">
                                  <p:stCondLst>
                                    <p:cond delay="250"/>
                                  </p:stCondLst>
                                  <p:childTnLst>
                                    <p:set>
                                      <p:cBhvr>
                                        <p:cTn id="16" dur="1" fill="hold">
                                          <p:stCondLst>
                                            <p:cond delay="0"/>
                                          </p:stCondLst>
                                        </p:cTn>
                                        <p:tgtEl>
                                          <p:spTgt spid="105"/>
                                        </p:tgtEl>
                                        <p:attrNameLst>
                                          <p:attrName>style.visibility</p:attrName>
                                        </p:attrNameLst>
                                      </p:cBhvr>
                                      <p:to>
                                        <p:strVal val="visible"/>
                                      </p:to>
                                    </p:set>
                                    <p:animEffect transition="in" filter="fade">
                                      <p:cBhvr>
                                        <p:cTn id="17" dur="500"/>
                                        <p:tgtEl>
                                          <p:spTgt spid="105"/>
                                        </p:tgtEl>
                                      </p:cBhvr>
                                    </p:animEffect>
                                  </p:childTnLst>
                                </p:cTn>
                              </p:par>
                            </p:childTnLst>
                          </p:cTn>
                        </p:par>
                        <p:par>
                          <p:cTn id="18" fill="hold">
                            <p:stCondLst>
                              <p:cond delay="1250"/>
                            </p:stCondLst>
                            <p:childTnLst>
                              <p:par>
                                <p:cTn id="19" presetID="47" presetClass="entr" presetSubtype="0" fill="hold" grpId="0" nodeType="afterEffect">
                                  <p:stCondLst>
                                    <p:cond delay="50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dissolve">
                                      <p:cBhvr>
                                        <p:cTn id="28" dur="500"/>
                                        <p:tgtEl>
                                          <p:spTgt spid="4">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animEffect transition="in" filter="dissolve">
                                      <p:cBhvr>
                                        <p:cTn id="33" dur="500"/>
                                        <p:tgtEl>
                                          <p:spTgt spid="4">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4">
                                            <p:txEl>
                                              <p:pRg st="7" end="7"/>
                                            </p:txEl>
                                          </p:spTgt>
                                        </p:tgtEl>
                                        <p:attrNameLst>
                                          <p:attrName>style.visibility</p:attrName>
                                        </p:attrNameLst>
                                      </p:cBhvr>
                                      <p:to>
                                        <p:strVal val="visible"/>
                                      </p:to>
                                    </p:set>
                                    <p:animEffect transition="in" filter="dissolve">
                                      <p:cBhvr>
                                        <p:cTn id="38" dur="500"/>
                                        <p:tgtEl>
                                          <p:spTgt spid="4">
                                            <p:txEl>
                                              <p:pRg st="7" end="7"/>
                                            </p:txEl>
                                          </p:spTgt>
                                        </p:tgtEl>
                                      </p:cBhvr>
                                    </p:animEffect>
                                  </p:childTnLst>
                                </p:cTn>
                              </p:par>
                            </p:childTnLst>
                          </p:cTn>
                        </p:par>
                        <p:par>
                          <p:cTn id="39" fill="hold">
                            <p:stCondLst>
                              <p:cond delay="500"/>
                            </p:stCondLst>
                            <p:childTnLst>
                              <p:par>
                                <p:cTn id="40" presetID="10" presetClass="entr" presetSubtype="0" fill="hold" nodeType="afterEffect">
                                  <p:stCondLst>
                                    <p:cond delay="250"/>
                                  </p:stCondLst>
                                  <p:childTnLst>
                                    <p:set>
                                      <p:cBhvr>
                                        <p:cTn id="41" dur="1" fill="hold">
                                          <p:stCondLst>
                                            <p:cond delay="0"/>
                                          </p:stCondLst>
                                        </p:cTn>
                                        <p:tgtEl>
                                          <p:spTgt spid="67"/>
                                        </p:tgtEl>
                                        <p:attrNameLst>
                                          <p:attrName>style.visibility</p:attrName>
                                        </p:attrNameLst>
                                      </p:cBhvr>
                                      <p:to>
                                        <p:strVal val="visible"/>
                                      </p:to>
                                    </p:set>
                                    <p:animEffect transition="in" filter="fade">
                                      <p:cBhvr>
                                        <p:cTn id="42" dur="500"/>
                                        <p:tgtEl>
                                          <p:spTgt spid="67"/>
                                        </p:tgtEl>
                                      </p:cBhvr>
                                    </p:animEffect>
                                  </p:childTnLst>
                                </p:cTn>
                              </p:par>
                            </p:childTnLst>
                          </p:cTn>
                        </p:par>
                        <p:par>
                          <p:cTn id="43" fill="hold">
                            <p:stCondLst>
                              <p:cond delay="1250"/>
                            </p:stCondLst>
                            <p:childTnLst>
                              <p:par>
                                <p:cTn id="44" presetID="10" presetClass="entr" presetSubtype="0" fill="hold" nodeType="afterEffect">
                                  <p:stCondLst>
                                    <p:cond delay="250"/>
                                  </p:stCondLst>
                                  <p:childTnLst>
                                    <p:set>
                                      <p:cBhvr>
                                        <p:cTn id="45" dur="1" fill="hold">
                                          <p:stCondLst>
                                            <p:cond delay="0"/>
                                          </p:stCondLst>
                                        </p:cTn>
                                        <p:tgtEl>
                                          <p:spTgt spid="54"/>
                                        </p:tgtEl>
                                        <p:attrNameLst>
                                          <p:attrName>style.visibility</p:attrName>
                                        </p:attrNameLst>
                                      </p:cBhvr>
                                      <p:to>
                                        <p:strVal val="visible"/>
                                      </p:to>
                                    </p:set>
                                    <p:animEffect transition="in" filter="fade">
                                      <p:cBhvr>
                                        <p:cTn id="46" dur="500"/>
                                        <p:tgtEl>
                                          <p:spTgt spid="54"/>
                                        </p:tgtEl>
                                      </p:cBhvr>
                                    </p:animEffect>
                                  </p:childTnLst>
                                </p:cTn>
                              </p:par>
                            </p:childTnLst>
                          </p:cTn>
                        </p:par>
                        <p:par>
                          <p:cTn id="47" fill="hold">
                            <p:stCondLst>
                              <p:cond delay="2000"/>
                            </p:stCondLst>
                            <p:childTnLst>
                              <p:par>
                                <p:cTn id="48" presetID="10" presetClass="entr" presetSubtype="0" fill="hold" nodeType="afterEffect">
                                  <p:stCondLst>
                                    <p:cond delay="250"/>
                                  </p:stCondLst>
                                  <p:childTnLst>
                                    <p:set>
                                      <p:cBhvr>
                                        <p:cTn id="49" dur="1" fill="hold">
                                          <p:stCondLst>
                                            <p:cond delay="0"/>
                                          </p:stCondLst>
                                        </p:cTn>
                                        <p:tgtEl>
                                          <p:spTgt spid="102"/>
                                        </p:tgtEl>
                                        <p:attrNameLst>
                                          <p:attrName>style.visibility</p:attrName>
                                        </p:attrNameLst>
                                      </p:cBhvr>
                                      <p:to>
                                        <p:strVal val="visible"/>
                                      </p:to>
                                    </p:set>
                                    <p:animEffect transition="in" filter="fade">
                                      <p:cBhvr>
                                        <p:cTn id="50" dur="500"/>
                                        <p:tgtEl>
                                          <p:spTgt spid="102"/>
                                        </p:tgtEl>
                                      </p:cBhvr>
                                    </p:animEffect>
                                  </p:childTnLst>
                                </p:cTn>
                              </p:par>
                            </p:childTnLst>
                          </p:cTn>
                        </p:par>
                        <p:par>
                          <p:cTn id="51" fill="hold">
                            <p:stCondLst>
                              <p:cond delay="2750"/>
                            </p:stCondLst>
                            <p:childTnLst>
                              <p:par>
                                <p:cTn id="52" presetID="10" presetClass="entr" presetSubtype="0" fill="hold" nodeType="afterEffect">
                                  <p:stCondLst>
                                    <p:cond delay="250"/>
                                  </p:stCondLst>
                                  <p:childTnLst>
                                    <p:set>
                                      <p:cBhvr>
                                        <p:cTn id="53" dur="1" fill="hold">
                                          <p:stCondLst>
                                            <p:cond delay="0"/>
                                          </p:stCondLst>
                                        </p:cTn>
                                        <p:tgtEl>
                                          <p:spTgt spid="94"/>
                                        </p:tgtEl>
                                        <p:attrNameLst>
                                          <p:attrName>style.visibility</p:attrName>
                                        </p:attrNameLst>
                                      </p:cBhvr>
                                      <p:to>
                                        <p:strVal val="visible"/>
                                      </p:to>
                                    </p:set>
                                    <p:animEffect transition="in" filter="fade">
                                      <p:cBhvr>
                                        <p:cTn id="54" dur="500"/>
                                        <p:tgtEl>
                                          <p:spTgt spid="94"/>
                                        </p:tgtEl>
                                      </p:cBhvr>
                                    </p:animEffect>
                                  </p:childTnLst>
                                </p:cTn>
                              </p:par>
                            </p:childTnLst>
                          </p:cTn>
                        </p:par>
                        <p:par>
                          <p:cTn id="55" fill="hold">
                            <p:stCondLst>
                              <p:cond delay="3500"/>
                            </p:stCondLst>
                            <p:childTnLst>
                              <p:par>
                                <p:cTn id="56" presetID="10" presetClass="entr" presetSubtype="0" fill="hold" nodeType="afterEffect">
                                  <p:stCondLst>
                                    <p:cond delay="250"/>
                                  </p:stCondLst>
                                  <p:childTnLst>
                                    <p:set>
                                      <p:cBhvr>
                                        <p:cTn id="57" dur="1" fill="hold">
                                          <p:stCondLst>
                                            <p:cond delay="0"/>
                                          </p:stCondLst>
                                        </p:cTn>
                                        <p:tgtEl>
                                          <p:spTgt spid="61"/>
                                        </p:tgtEl>
                                        <p:attrNameLst>
                                          <p:attrName>style.visibility</p:attrName>
                                        </p:attrNameLst>
                                      </p:cBhvr>
                                      <p:to>
                                        <p:strVal val="visible"/>
                                      </p:to>
                                    </p:set>
                                    <p:animEffect transition="in" filter="fade">
                                      <p:cBhvr>
                                        <p:cTn id="58" dur="500"/>
                                        <p:tgtEl>
                                          <p:spTgt spid="61"/>
                                        </p:tgtEl>
                                      </p:cBhvr>
                                    </p:animEffect>
                                  </p:childTnLst>
                                </p:cTn>
                              </p:par>
                            </p:childTnLst>
                          </p:cTn>
                        </p:par>
                        <p:par>
                          <p:cTn id="59" fill="hold">
                            <p:stCondLst>
                              <p:cond delay="4250"/>
                            </p:stCondLst>
                            <p:childTnLst>
                              <p:par>
                                <p:cTn id="60" presetID="10" presetClass="entr" presetSubtype="0" fill="hold" nodeType="afterEffect">
                                  <p:stCondLst>
                                    <p:cond delay="250"/>
                                  </p:stCondLst>
                                  <p:childTnLst>
                                    <p:set>
                                      <p:cBhvr>
                                        <p:cTn id="61" dur="1" fill="hold">
                                          <p:stCondLst>
                                            <p:cond delay="0"/>
                                          </p:stCondLst>
                                        </p:cTn>
                                        <p:tgtEl>
                                          <p:spTgt spid="101"/>
                                        </p:tgtEl>
                                        <p:attrNameLst>
                                          <p:attrName>style.visibility</p:attrName>
                                        </p:attrNameLst>
                                      </p:cBhvr>
                                      <p:to>
                                        <p:strVal val="visible"/>
                                      </p:to>
                                    </p:set>
                                    <p:animEffect transition="in" filter="fade">
                                      <p:cBhvr>
                                        <p:cTn id="62" dur="500"/>
                                        <p:tgtEl>
                                          <p:spTgt spid="101"/>
                                        </p:tgtEl>
                                      </p:cBhvr>
                                    </p:animEffect>
                                  </p:childTnLst>
                                </p:cTn>
                              </p:par>
                            </p:childTnLst>
                          </p:cTn>
                        </p:par>
                        <p:par>
                          <p:cTn id="63" fill="hold">
                            <p:stCondLst>
                              <p:cond delay="5000"/>
                            </p:stCondLst>
                            <p:childTnLst>
                              <p:par>
                                <p:cTn id="64" presetID="10" presetClass="entr" presetSubtype="0" fill="hold" nodeType="afterEffect">
                                  <p:stCondLst>
                                    <p:cond delay="25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500"/>
                                        <p:tgtEl>
                                          <p:spTgt spid="96"/>
                                        </p:tgtEl>
                                      </p:cBhvr>
                                    </p:animEffect>
                                  </p:childTnLst>
                                </p:cTn>
                              </p:par>
                            </p:childTnLst>
                          </p:cTn>
                        </p:par>
                        <p:par>
                          <p:cTn id="67" fill="hold">
                            <p:stCondLst>
                              <p:cond delay="5750"/>
                            </p:stCondLst>
                            <p:childTnLst>
                              <p:par>
                                <p:cTn id="68" presetID="47" presetClass="entr" presetSubtype="0" fill="hold" grpId="0" nodeType="afterEffect">
                                  <p:stCondLst>
                                    <p:cond delay="500"/>
                                  </p:stCondLst>
                                  <p:childTnLst>
                                    <p:set>
                                      <p:cBhvr>
                                        <p:cTn id="69" dur="1" fill="hold">
                                          <p:stCondLst>
                                            <p:cond delay="0"/>
                                          </p:stCondLst>
                                        </p:cTn>
                                        <p:tgtEl>
                                          <p:spTgt spid="76"/>
                                        </p:tgtEl>
                                        <p:attrNameLst>
                                          <p:attrName>style.visibility</p:attrName>
                                        </p:attrNameLst>
                                      </p:cBhvr>
                                      <p:to>
                                        <p:strVal val="visible"/>
                                      </p:to>
                                    </p:set>
                                    <p:animEffect transition="in" filter="fade">
                                      <p:cBhvr>
                                        <p:cTn id="70" dur="1000"/>
                                        <p:tgtEl>
                                          <p:spTgt spid="76"/>
                                        </p:tgtEl>
                                      </p:cBhvr>
                                    </p:animEffect>
                                    <p:anim calcmode="lin" valueType="num">
                                      <p:cBhvr>
                                        <p:cTn id="71" dur="1000" fill="hold"/>
                                        <p:tgtEl>
                                          <p:spTgt spid="76"/>
                                        </p:tgtEl>
                                        <p:attrNameLst>
                                          <p:attrName>ppt_x</p:attrName>
                                        </p:attrNameLst>
                                      </p:cBhvr>
                                      <p:tavLst>
                                        <p:tav tm="0">
                                          <p:val>
                                            <p:strVal val="#ppt_x"/>
                                          </p:val>
                                        </p:tav>
                                        <p:tav tm="100000">
                                          <p:val>
                                            <p:strVal val="#ppt_x"/>
                                          </p:val>
                                        </p:tav>
                                      </p:tavLst>
                                    </p:anim>
                                    <p:anim calcmode="lin" valueType="num">
                                      <p:cBhvr>
                                        <p:cTn id="72"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Θέση υποσέλιδου 2"/>
          <p:cNvSpPr>
            <a:spLocks noGrp="1"/>
          </p:cNvSpPr>
          <p:nvPr>
            <p:ph type="ftr" sz="quarter" idx="11"/>
          </p:nvPr>
        </p:nvSpPr>
        <p:spPr/>
        <p:txBody>
          <a:bodyPr/>
          <a:lstStyle/>
          <a:p>
            <a:pPr>
              <a:defRPr/>
            </a:pPr>
            <a:r>
              <a:rPr lang="el-GR" altLang="el-GR" dirty="0" err="1">
                <a:solidFill>
                  <a:schemeClr val="tx1"/>
                </a:solidFill>
              </a:rPr>
              <a:t>Μερκ</a:t>
            </a:r>
            <a:r>
              <a:rPr lang="el-GR" altLang="el-GR" dirty="0">
                <a:solidFill>
                  <a:schemeClr val="tx1"/>
                </a:solidFill>
              </a:rPr>
              <a:t>. Παναγιωτόπουλος - Φυσικός              </a:t>
            </a:r>
            <a:r>
              <a:rPr lang="el-GR" altLang="el-GR" dirty="0" err="1">
                <a:solidFill>
                  <a:schemeClr val="tx1"/>
                </a:solidFill>
              </a:rPr>
              <a:t>www.merkopanas.blogspot.gr</a:t>
            </a:r>
            <a:endParaRPr lang="el-GR" altLang="el-GR" dirty="0">
              <a:solidFill>
                <a:schemeClr val="tx1"/>
              </a:solidFill>
            </a:endParaRPr>
          </a:p>
        </p:txBody>
      </p:sp>
      <p:sp>
        <p:nvSpPr>
          <p:cNvPr id="61" name="Θέση αριθμού διαφάνειας 3"/>
          <p:cNvSpPr>
            <a:spLocks noGrp="1"/>
          </p:cNvSpPr>
          <p:nvPr>
            <p:ph type="sldNum" sz="quarter" idx="12"/>
          </p:nvPr>
        </p:nvSpPr>
        <p:spPr/>
        <p:txBody>
          <a:bodyPr/>
          <a:lstStyle/>
          <a:p>
            <a:pPr>
              <a:defRPr/>
            </a:pPr>
            <a:fld id="{B84BA8F0-CE0A-4E2B-B6E5-4DA0BAA4FB35}" type="slidenum">
              <a:rPr lang="el-GR" altLang="el-GR">
                <a:solidFill>
                  <a:schemeClr val="tx1"/>
                </a:solidFill>
              </a:rPr>
              <a:pPr>
                <a:defRPr/>
              </a:pPr>
              <a:t>26</a:t>
            </a:fld>
            <a:endParaRPr lang="el-GR" altLang="el-GR" dirty="0">
              <a:solidFill>
                <a:schemeClr val="tx1"/>
              </a:solidFill>
            </a:endParaRPr>
          </a:p>
        </p:txBody>
      </p:sp>
      <p:grpSp>
        <p:nvGrpSpPr>
          <p:cNvPr id="31746" name="Group 2"/>
          <p:cNvGrpSpPr>
            <a:grpSpLocks/>
          </p:cNvGrpSpPr>
          <p:nvPr/>
        </p:nvGrpSpPr>
        <p:grpSpPr bwMode="auto">
          <a:xfrm>
            <a:off x="2948100" y="857654"/>
            <a:ext cx="935038" cy="3889375"/>
            <a:chOff x="2426" y="436"/>
            <a:chExt cx="589" cy="2450"/>
          </a:xfrm>
        </p:grpSpPr>
        <p:grpSp>
          <p:nvGrpSpPr>
            <p:cNvPr id="2" name="Group 3"/>
            <p:cNvGrpSpPr>
              <a:grpSpLocks/>
            </p:cNvGrpSpPr>
            <p:nvPr/>
          </p:nvGrpSpPr>
          <p:grpSpPr bwMode="auto">
            <a:xfrm>
              <a:off x="2426" y="436"/>
              <a:ext cx="589" cy="2450"/>
              <a:chOff x="2154" y="935"/>
              <a:chExt cx="589" cy="2450"/>
            </a:xfrm>
          </p:grpSpPr>
          <p:sp>
            <p:nvSpPr>
              <p:cNvPr id="3" name="Text Box 4"/>
              <p:cNvSpPr txBox="1">
                <a:spLocks noChangeArrowheads="1"/>
              </p:cNvSpPr>
              <p:nvPr/>
            </p:nvSpPr>
            <p:spPr bwMode="auto">
              <a:xfrm>
                <a:off x="2154" y="935"/>
                <a:ext cx="589" cy="36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l-GR" altLang="el-GR" sz="1600" b="1">
                    <a:latin typeface="Comic Sans MS" pitchFamily="66" charset="0"/>
                  </a:rPr>
                  <a:t>Τυχαία θέση</a:t>
                </a:r>
              </a:p>
            </p:txBody>
          </p:sp>
          <p:pic>
            <p:nvPicPr>
              <p:cNvPr id="4" name="Picture 5" descr="Fail:Ressort de compression.jpg">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90" y="1298"/>
                <a:ext cx="363" cy="1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805" name="Oval 6"/>
              <p:cNvSpPr>
                <a:spLocks noChangeArrowheads="1"/>
              </p:cNvSpPr>
              <p:nvPr/>
            </p:nvSpPr>
            <p:spPr bwMode="auto">
              <a:xfrm>
                <a:off x="2381" y="3294"/>
                <a:ext cx="91" cy="91"/>
              </a:xfrm>
              <a:prstGeom prst="ellipse">
                <a:avLst/>
              </a:prstGeom>
              <a:solidFill>
                <a:srgbClr val="0070C0"/>
              </a:solidFill>
              <a:ln w="9525">
                <a:solidFill>
                  <a:schemeClr val="hlink"/>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2400">
                  <a:latin typeface="Times New Roman" pitchFamily="18" charset="0"/>
                </a:endParaRPr>
              </a:p>
            </p:txBody>
          </p:sp>
        </p:grpSp>
        <p:sp>
          <p:nvSpPr>
            <p:cNvPr id="5" name="Line 7"/>
            <p:cNvSpPr>
              <a:spLocks noChangeShapeType="1"/>
            </p:cNvSpPr>
            <p:nvPr/>
          </p:nvSpPr>
          <p:spPr bwMode="auto">
            <a:xfrm>
              <a:off x="2699" y="2659"/>
              <a:ext cx="0" cy="136"/>
            </a:xfrm>
            <a:prstGeom prst="line">
              <a:avLst/>
            </a:prstGeom>
            <a:noFill/>
            <a:ln w="57150">
              <a:solidFill>
                <a:srgbClr val="777777"/>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grpSp>
      <p:sp>
        <p:nvSpPr>
          <p:cNvPr id="31752" name="Text Box 8"/>
          <p:cNvSpPr txBox="1">
            <a:spLocks noChangeArrowheads="1"/>
          </p:cNvSpPr>
          <p:nvPr/>
        </p:nvSpPr>
        <p:spPr bwMode="auto">
          <a:xfrm>
            <a:off x="539750" y="333375"/>
            <a:ext cx="8135938"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defRPr/>
            </a:pPr>
            <a:r>
              <a:rPr lang="el-GR" altLang="el-GR" sz="2800" b="1" dirty="0">
                <a:solidFill>
                  <a:srgbClr val="800000"/>
                </a:solidFill>
                <a:effectLst>
                  <a:outerShdw blurRad="38100" dist="38100" dir="2700000" algn="tl">
                    <a:srgbClr val="000000"/>
                  </a:outerShdw>
                </a:effectLst>
                <a:latin typeface="Comic Sans MS" pitchFamily="66" charset="0"/>
                <a:hlinkClick r:id="rId4"/>
              </a:rPr>
              <a:t>Ταλάντωση σώματος σε κατακόρυφο ελατήριο</a:t>
            </a:r>
            <a:endParaRPr lang="el-GR" altLang="el-GR" sz="2800" b="1" dirty="0">
              <a:solidFill>
                <a:srgbClr val="800000"/>
              </a:solidFill>
              <a:effectLst>
                <a:outerShdw blurRad="38100" dist="38100" dir="2700000" algn="tl">
                  <a:srgbClr val="000000"/>
                </a:outerShdw>
              </a:effectLst>
              <a:latin typeface="Comic Sans MS" pitchFamily="66" charset="0"/>
            </a:endParaRPr>
          </a:p>
        </p:txBody>
      </p:sp>
      <p:grpSp>
        <p:nvGrpSpPr>
          <p:cNvPr id="31753" name="Group 9"/>
          <p:cNvGrpSpPr>
            <a:grpSpLocks/>
          </p:cNvGrpSpPr>
          <p:nvPr/>
        </p:nvGrpSpPr>
        <p:grpSpPr bwMode="auto">
          <a:xfrm>
            <a:off x="392226" y="1084666"/>
            <a:ext cx="1008062" cy="2581275"/>
            <a:chOff x="1043" y="1033"/>
            <a:chExt cx="635" cy="1626"/>
          </a:xfrm>
        </p:grpSpPr>
        <p:grpSp>
          <p:nvGrpSpPr>
            <p:cNvPr id="31797" name="Group 10"/>
            <p:cNvGrpSpPr>
              <a:grpSpLocks/>
            </p:cNvGrpSpPr>
            <p:nvPr/>
          </p:nvGrpSpPr>
          <p:grpSpPr bwMode="auto">
            <a:xfrm>
              <a:off x="1043" y="1033"/>
              <a:ext cx="635" cy="1626"/>
              <a:chOff x="1043" y="1033"/>
              <a:chExt cx="635" cy="1626"/>
            </a:xfrm>
          </p:grpSpPr>
          <p:pic>
            <p:nvPicPr>
              <p:cNvPr id="31799" name="Picture 11" descr="Fail:Ressort de compression.jpg">
                <a:hlinkClick r:id="rId2"/>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202" y="1253"/>
                <a:ext cx="363" cy="14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800" name="Text Box 12"/>
              <p:cNvSpPr txBox="1">
                <a:spLocks noChangeArrowheads="1"/>
              </p:cNvSpPr>
              <p:nvPr/>
            </p:nvSpPr>
            <p:spPr bwMode="auto">
              <a:xfrm>
                <a:off x="1043" y="1033"/>
                <a:ext cx="635" cy="2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l-GR" altLang="el-GR" sz="1600" b="1" dirty="0" smtClean="0">
                    <a:latin typeface="Comic Sans MS" pitchFamily="66" charset="0"/>
                  </a:rPr>
                  <a:t>ΘΦΜ</a:t>
                </a:r>
                <a:endParaRPr lang="el-GR" altLang="el-GR" sz="1600" b="1" dirty="0">
                  <a:latin typeface="Comic Sans MS" pitchFamily="66" charset="0"/>
                </a:endParaRPr>
              </a:p>
            </p:txBody>
          </p:sp>
        </p:grpSp>
        <p:sp>
          <p:nvSpPr>
            <p:cNvPr id="6" name="Line 13"/>
            <p:cNvSpPr>
              <a:spLocks noChangeShapeType="1"/>
            </p:cNvSpPr>
            <p:nvPr/>
          </p:nvSpPr>
          <p:spPr bwMode="auto">
            <a:xfrm>
              <a:off x="1383" y="2568"/>
              <a:ext cx="0" cy="91"/>
            </a:xfrm>
            <a:prstGeom prst="line">
              <a:avLst/>
            </a:prstGeom>
            <a:noFill/>
            <a:ln w="57150">
              <a:solidFill>
                <a:srgbClr val="4D4D4D"/>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grpSp>
      <p:grpSp>
        <p:nvGrpSpPr>
          <p:cNvPr id="31758" name="Group 14"/>
          <p:cNvGrpSpPr>
            <a:grpSpLocks/>
          </p:cNvGrpSpPr>
          <p:nvPr/>
        </p:nvGrpSpPr>
        <p:grpSpPr bwMode="auto">
          <a:xfrm>
            <a:off x="1543163" y="1078316"/>
            <a:ext cx="1368425" cy="3235325"/>
            <a:chOff x="1859" y="1029"/>
            <a:chExt cx="862" cy="2038"/>
          </a:xfrm>
        </p:grpSpPr>
        <p:grpSp>
          <p:nvGrpSpPr>
            <p:cNvPr id="31791" name="Group 15"/>
            <p:cNvGrpSpPr>
              <a:grpSpLocks/>
            </p:cNvGrpSpPr>
            <p:nvPr/>
          </p:nvGrpSpPr>
          <p:grpSpPr bwMode="auto">
            <a:xfrm>
              <a:off x="1859" y="1029"/>
              <a:ext cx="862" cy="2038"/>
              <a:chOff x="1859" y="1029"/>
              <a:chExt cx="862" cy="2038"/>
            </a:xfrm>
          </p:grpSpPr>
          <p:sp>
            <p:nvSpPr>
              <p:cNvPr id="31793" name="Oval 16"/>
              <p:cNvSpPr>
                <a:spLocks noChangeArrowheads="1"/>
              </p:cNvSpPr>
              <p:nvPr/>
            </p:nvSpPr>
            <p:spPr bwMode="auto">
              <a:xfrm>
                <a:off x="2245" y="2976"/>
                <a:ext cx="90" cy="91"/>
              </a:xfrm>
              <a:prstGeom prst="ellipse">
                <a:avLst/>
              </a:prstGeom>
              <a:solidFill>
                <a:srgbClr val="0070C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2400">
                  <a:latin typeface="Times New Roman" pitchFamily="18" charset="0"/>
                </a:endParaRPr>
              </a:p>
            </p:txBody>
          </p:sp>
          <p:grpSp>
            <p:nvGrpSpPr>
              <p:cNvPr id="7" name="Group 17"/>
              <p:cNvGrpSpPr>
                <a:grpSpLocks/>
              </p:cNvGrpSpPr>
              <p:nvPr/>
            </p:nvGrpSpPr>
            <p:grpSpPr bwMode="auto">
              <a:xfrm>
                <a:off x="1859" y="1029"/>
                <a:ext cx="862" cy="1947"/>
                <a:chOff x="1859" y="1029"/>
                <a:chExt cx="862" cy="1947"/>
              </a:xfrm>
            </p:grpSpPr>
            <p:pic>
              <p:nvPicPr>
                <p:cNvPr id="31795" name="Picture 18" descr="Fail:Ressort de compression.jpg">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109" y="1253"/>
                  <a:ext cx="363" cy="17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796" name="Text Box 19"/>
                <p:cNvSpPr txBox="1">
                  <a:spLocks noChangeArrowheads="1"/>
                </p:cNvSpPr>
                <p:nvPr/>
              </p:nvSpPr>
              <p:spPr bwMode="auto">
                <a:xfrm>
                  <a:off x="1859" y="1029"/>
                  <a:ext cx="862" cy="2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l-GR" altLang="el-GR" sz="1600" b="1" dirty="0" smtClean="0">
                      <a:latin typeface="Comic Sans MS" pitchFamily="66" charset="0"/>
                    </a:rPr>
                    <a:t>ΘΙ</a:t>
                  </a:r>
                  <a:endParaRPr lang="el-GR" altLang="el-GR" sz="1600" b="1" dirty="0">
                    <a:latin typeface="Comic Sans MS" pitchFamily="66" charset="0"/>
                  </a:endParaRPr>
                </a:p>
              </p:txBody>
            </p:sp>
          </p:grpSp>
        </p:grpSp>
        <p:sp>
          <p:nvSpPr>
            <p:cNvPr id="31792" name="Line 20"/>
            <p:cNvSpPr>
              <a:spLocks noChangeShapeType="1"/>
            </p:cNvSpPr>
            <p:nvPr/>
          </p:nvSpPr>
          <p:spPr bwMode="auto">
            <a:xfrm>
              <a:off x="2290" y="2840"/>
              <a:ext cx="0" cy="136"/>
            </a:xfrm>
            <a:prstGeom prst="line">
              <a:avLst/>
            </a:prstGeom>
            <a:noFill/>
            <a:ln w="57150">
              <a:solidFill>
                <a:srgbClr val="4D4D4D"/>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grpSp>
      <p:grpSp>
        <p:nvGrpSpPr>
          <p:cNvPr id="31765" name="Group 21"/>
          <p:cNvGrpSpPr>
            <a:grpSpLocks/>
          </p:cNvGrpSpPr>
          <p:nvPr/>
        </p:nvGrpSpPr>
        <p:grpSpPr bwMode="auto">
          <a:xfrm>
            <a:off x="1220900" y="3450041"/>
            <a:ext cx="3816350" cy="935038"/>
            <a:chOff x="1066" y="2568"/>
            <a:chExt cx="2404" cy="589"/>
          </a:xfrm>
        </p:grpSpPr>
        <p:sp>
          <p:nvSpPr>
            <p:cNvPr id="31786" name="Line 22"/>
            <p:cNvSpPr>
              <a:spLocks noChangeShapeType="1"/>
            </p:cNvSpPr>
            <p:nvPr/>
          </p:nvSpPr>
          <p:spPr bwMode="auto">
            <a:xfrm flipV="1">
              <a:off x="1066" y="3022"/>
              <a:ext cx="2404" cy="0"/>
            </a:xfrm>
            <a:prstGeom prst="line">
              <a:avLst/>
            </a:prstGeom>
            <a:noFill/>
            <a:ln w="38100">
              <a:solidFill>
                <a:srgbClr val="FF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sp>
          <p:nvSpPr>
            <p:cNvPr id="31787" name="Line 23"/>
            <p:cNvSpPr>
              <a:spLocks noChangeShapeType="1"/>
            </p:cNvSpPr>
            <p:nvPr/>
          </p:nvSpPr>
          <p:spPr bwMode="auto">
            <a:xfrm flipV="1">
              <a:off x="1315" y="3021"/>
              <a:ext cx="0" cy="136"/>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sp>
          <p:nvSpPr>
            <p:cNvPr id="31788" name="Line 24"/>
            <p:cNvSpPr>
              <a:spLocks noChangeShapeType="1"/>
            </p:cNvSpPr>
            <p:nvPr/>
          </p:nvSpPr>
          <p:spPr bwMode="auto">
            <a:xfrm>
              <a:off x="1315" y="2568"/>
              <a:ext cx="0" cy="135"/>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sp>
          <p:nvSpPr>
            <p:cNvPr id="31789" name="Line 25"/>
            <p:cNvSpPr>
              <a:spLocks noChangeShapeType="1"/>
            </p:cNvSpPr>
            <p:nvPr/>
          </p:nvSpPr>
          <p:spPr bwMode="auto">
            <a:xfrm>
              <a:off x="1066" y="2704"/>
              <a:ext cx="522" cy="0"/>
            </a:xfrm>
            <a:prstGeom prst="line">
              <a:avLst/>
            </a:prstGeom>
            <a:noFill/>
            <a:ln w="38100">
              <a:solidFill>
                <a:srgbClr val="FF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sp>
          <p:nvSpPr>
            <p:cNvPr id="8" name="Text Box 26"/>
            <p:cNvSpPr txBox="1">
              <a:spLocks noChangeArrowheads="1"/>
            </p:cNvSpPr>
            <p:nvPr/>
          </p:nvSpPr>
          <p:spPr bwMode="auto">
            <a:xfrm>
              <a:off x="1179" y="2704"/>
              <a:ext cx="317"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l-GR" altLang="el-GR" sz="2400" b="1" i="1" dirty="0">
                  <a:solidFill>
                    <a:srgbClr val="000000"/>
                  </a:solidFill>
                  <a:latin typeface="Comic Sans MS" pitchFamily="66" charset="0"/>
                </a:rPr>
                <a:t>ℓ</a:t>
              </a:r>
              <a:r>
                <a:rPr lang="en-US" altLang="el-GR" sz="2400" b="1" baseline="-25000" dirty="0">
                  <a:solidFill>
                    <a:srgbClr val="000000"/>
                  </a:solidFill>
                  <a:latin typeface="Comic Sans MS" pitchFamily="66" charset="0"/>
                </a:rPr>
                <a:t>0</a:t>
              </a:r>
              <a:endParaRPr lang="el-GR" altLang="el-GR" sz="2400" b="1" dirty="0">
                <a:solidFill>
                  <a:srgbClr val="000000"/>
                </a:solidFill>
                <a:latin typeface="Comic Sans MS" pitchFamily="66" charset="0"/>
              </a:endParaRPr>
            </a:p>
          </p:txBody>
        </p:sp>
      </p:grpSp>
      <p:grpSp>
        <p:nvGrpSpPr>
          <p:cNvPr id="31771" name="Group 27"/>
          <p:cNvGrpSpPr>
            <a:grpSpLocks/>
          </p:cNvGrpSpPr>
          <p:nvPr/>
        </p:nvGrpSpPr>
        <p:grpSpPr bwMode="auto">
          <a:xfrm>
            <a:off x="2660763" y="3881841"/>
            <a:ext cx="2447925" cy="1009650"/>
            <a:chOff x="1973" y="2840"/>
            <a:chExt cx="1542" cy="636"/>
          </a:xfrm>
        </p:grpSpPr>
        <p:sp>
          <p:nvSpPr>
            <p:cNvPr id="9" name="Line 28"/>
            <p:cNvSpPr>
              <a:spLocks noChangeShapeType="1"/>
            </p:cNvSpPr>
            <p:nvPr/>
          </p:nvSpPr>
          <p:spPr bwMode="auto">
            <a:xfrm>
              <a:off x="1973" y="3294"/>
              <a:ext cx="1542" cy="0"/>
            </a:xfrm>
            <a:prstGeom prst="line">
              <a:avLst/>
            </a:prstGeom>
            <a:noFill/>
            <a:ln w="38100">
              <a:solidFill>
                <a:srgbClr val="FF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sp>
          <p:nvSpPr>
            <p:cNvPr id="31783" name="Text Box 29"/>
            <p:cNvSpPr txBox="1">
              <a:spLocks noChangeArrowheads="1"/>
            </p:cNvSpPr>
            <p:nvPr/>
          </p:nvSpPr>
          <p:spPr bwMode="auto">
            <a:xfrm>
              <a:off x="2789" y="3022"/>
              <a:ext cx="227"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l-GR" sz="1800" b="1" i="1" dirty="0">
                  <a:solidFill>
                    <a:srgbClr val="000000"/>
                  </a:solidFill>
                  <a:latin typeface="Comic Sans MS" pitchFamily="66" charset="0"/>
                </a:rPr>
                <a:t>x</a:t>
              </a:r>
              <a:endParaRPr lang="el-GR" altLang="el-GR" sz="1800" b="1" i="1" dirty="0">
                <a:solidFill>
                  <a:srgbClr val="000000"/>
                </a:solidFill>
                <a:latin typeface="Comic Sans MS" pitchFamily="66" charset="0"/>
              </a:endParaRPr>
            </a:p>
          </p:txBody>
        </p:sp>
        <p:sp>
          <p:nvSpPr>
            <p:cNvPr id="31784" name="Line 30"/>
            <p:cNvSpPr>
              <a:spLocks noChangeShapeType="1"/>
            </p:cNvSpPr>
            <p:nvPr/>
          </p:nvSpPr>
          <p:spPr bwMode="auto">
            <a:xfrm>
              <a:off x="2880" y="2840"/>
              <a:ext cx="0" cy="182"/>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sp>
          <p:nvSpPr>
            <p:cNvPr id="10" name="Line 31"/>
            <p:cNvSpPr>
              <a:spLocks noChangeShapeType="1"/>
            </p:cNvSpPr>
            <p:nvPr/>
          </p:nvSpPr>
          <p:spPr bwMode="auto">
            <a:xfrm flipV="1">
              <a:off x="2880" y="3294"/>
              <a:ext cx="0" cy="182"/>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grpSp>
      <p:sp>
        <p:nvSpPr>
          <p:cNvPr id="31776" name="Text Box 32"/>
          <p:cNvSpPr txBox="1">
            <a:spLocks noChangeArrowheads="1"/>
          </p:cNvSpPr>
          <p:nvPr/>
        </p:nvSpPr>
        <p:spPr bwMode="auto">
          <a:xfrm>
            <a:off x="347662" y="4985116"/>
            <a:ext cx="1728787" cy="15696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l-GR" sz="2400" b="1" i="1" dirty="0">
                <a:latin typeface="Comic Sans MS" pitchFamily="66" charset="0"/>
              </a:rPr>
              <a:t>mg</a:t>
            </a:r>
            <a:r>
              <a:rPr lang="el-GR" altLang="el-GR" sz="2400" b="1" i="1" dirty="0">
                <a:latin typeface="Comic Sans MS" pitchFamily="66" charset="0"/>
              </a:rPr>
              <a:t> </a:t>
            </a:r>
            <a:r>
              <a:rPr lang="en-US" altLang="el-GR" sz="2400" b="1" dirty="0">
                <a:latin typeface="Comic Sans MS" pitchFamily="66" charset="0"/>
              </a:rPr>
              <a:t>=</a:t>
            </a:r>
            <a:r>
              <a:rPr lang="el-GR" altLang="el-GR" sz="2400" b="1" dirty="0">
                <a:latin typeface="Comic Sans MS" pitchFamily="66" charset="0"/>
              </a:rPr>
              <a:t> </a:t>
            </a:r>
            <a:r>
              <a:rPr lang="en-US" altLang="el-GR" sz="2400" b="1" i="1" dirty="0">
                <a:latin typeface="Comic Sans MS" pitchFamily="66" charset="0"/>
              </a:rPr>
              <a:t>F</a:t>
            </a:r>
            <a:r>
              <a:rPr lang="el-GR" altLang="el-GR" sz="2400" b="1" baseline="-25000" dirty="0">
                <a:latin typeface="Comic Sans MS" pitchFamily="66" charset="0"/>
              </a:rPr>
              <a:t>ελ</a:t>
            </a:r>
          </a:p>
          <a:p>
            <a:pPr eaLnBrk="1" hangingPunct="1">
              <a:spcBef>
                <a:spcPct val="50000"/>
              </a:spcBef>
              <a:buNone/>
            </a:pPr>
            <a:r>
              <a:rPr lang="en-US" altLang="el-GR" sz="2400" b="1" i="1" dirty="0">
                <a:latin typeface="Comic Sans MS" pitchFamily="66" charset="0"/>
              </a:rPr>
              <a:t>F</a:t>
            </a:r>
            <a:r>
              <a:rPr lang="el-GR" altLang="el-GR" sz="2400" b="1" baseline="-25000" dirty="0">
                <a:latin typeface="Comic Sans MS" pitchFamily="66" charset="0"/>
              </a:rPr>
              <a:t>ελ</a:t>
            </a:r>
            <a:r>
              <a:rPr lang="el-GR" altLang="el-GR" sz="2400" b="1" i="1" dirty="0">
                <a:latin typeface="Comic Sans MS" pitchFamily="66" charset="0"/>
              </a:rPr>
              <a:t> </a:t>
            </a:r>
            <a:r>
              <a:rPr lang="el-GR" altLang="el-GR" sz="2400" b="1" dirty="0">
                <a:latin typeface="Comic Sans MS" pitchFamily="66" charset="0"/>
              </a:rPr>
              <a:t>=</a:t>
            </a:r>
            <a:r>
              <a:rPr lang="el-GR" altLang="el-GR" sz="2400" b="1" i="1" dirty="0">
                <a:latin typeface="Comic Sans MS" pitchFamily="66" charset="0"/>
              </a:rPr>
              <a:t> </a:t>
            </a:r>
            <a:r>
              <a:rPr lang="en-US" altLang="el-GR" sz="2400" b="1" i="1" dirty="0" smtClean="0">
                <a:latin typeface="Comic Sans MS" pitchFamily="66" charset="0"/>
              </a:rPr>
              <a:t>kℓ</a:t>
            </a:r>
            <a:r>
              <a:rPr lang="en-US" altLang="el-GR" sz="2400" b="1" baseline="-25000" dirty="0" smtClean="0">
                <a:latin typeface="Comic Sans MS" pitchFamily="66" charset="0"/>
              </a:rPr>
              <a:t>0</a:t>
            </a:r>
            <a:endParaRPr lang="en-US" altLang="el-GR" sz="2400" b="1" i="1" dirty="0" smtClean="0">
              <a:latin typeface="Comic Sans MS" pitchFamily="66" charset="0"/>
            </a:endParaRPr>
          </a:p>
          <a:p>
            <a:pPr eaLnBrk="1" hangingPunct="1">
              <a:spcBef>
                <a:spcPct val="50000"/>
              </a:spcBef>
              <a:buFontTx/>
              <a:buNone/>
            </a:pPr>
            <a:r>
              <a:rPr lang="en-US" altLang="el-GR" sz="2400" b="1" i="1" dirty="0" smtClean="0">
                <a:latin typeface="Comic Sans MS" pitchFamily="66" charset="0"/>
              </a:rPr>
              <a:t>mg </a:t>
            </a:r>
            <a:r>
              <a:rPr lang="en-US" altLang="el-GR" sz="2400" b="1" dirty="0">
                <a:latin typeface="Comic Sans MS" pitchFamily="66" charset="0"/>
              </a:rPr>
              <a:t>= </a:t>
            </a:r>
            <a:r>
              <a:rPr lang="en-US" altLang="el-GR" sz="2400" b="1" i="1" dirty="0" smtClean="0">
                <a:latin typeface="Comic Sans MS" pitchFamily="66" charset="0"/>
              </a:rPr>
              <a:t>kℓ</a:t>
            </a:r>
            <a:r>
              <a:rPr lang="en-US" altLang="el-GR" sz="2400" b="1" baseline="-25000" dirty="0" smtClean="0">
                <a:latin typeface="Comic Sans MS" pitchFamily="66" charset="0"/>
              </a:rPr>
              <a:t>0</a:t>
            </a:r>
            <a:endParaRPr lang="en-US" altLang="el-GR" sz="2400" b="1" i="1" baseline="-25000" dirty="0">
              <a:latin typeface="Comic Sans MS" pitchFamily="66" charset="0"/>
            </a:endParaRPr>
          </a:p>
        </p:txBody>
      </p:sp>
      <p:grpSp>
        <p:nvGrpSpPr>
          <p:cNvPr id="31782" name="Group 38"/>
          <p:cNvGrpSpPr>
            <a:grpSpLocks/>
          </p:cNvGrpSpPr>
          <p:nvPr/>
        </p:nvGrpSpPr>
        <p:grpSpPr bwMode="auto">
          <a:xfrm>
            <a:off x="3920444" y="2730111"/>
            <a:ext cx="360363" cy="576262"/>
            <a:chOff x="3243" y="3430"/>
            <a:chExt cx="227" cy="318"/>
          </a:xfrm>
        </p:grpSpPr>
        <p:sp>
          <p:nvSpPr>
            <p:cNvPr id="11" name="Line 39"/>
            <p:cNvSpPr>
              <a:spLocks noChangeShapeType="1"/>
            </p:cNvSpPr>
            <p:nvPr/>
          </p:nvSpPr>
          <p:spPr bwMode="auto">
            <a:xfrm>
              <a:off x="3243" y="3430"/>
              <a:ext cx="0" cy="31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xmlns="">
                  <a:noFill/>
                </a14:hiddenFill>
              </a:ext>
            </a:extLst>
          </p:spPr>
          <p:txBody>
            <a:bodyPr/>
            <a:lstStyle/>
            <a:p>
              <a:endParaRPr lang="el-GR"/>
            </a:p>
          </p:txBody>
        </p:sp>
        <p:sp>
          <p:nvSpPr>
            <p:cNvPr id="12" name="Text Box 40"/>
            <p:cNvSpPr txBox="1">
              <a:spLocks noChangeArrowheads="1"/>
            </p:cNvSpPr>
            <p:nvPr/>
          </p:nvSpPr>
          <p:spPr bwMode="auto">
            <a:xfrm>
              <a:off x="3243" y="3475"/>
              <a:ext cx="227" cy="202"/>
            </a:xfrm>
            <a:prstGeom prst="rect">
              <a:avLst/>
            </a:prstGeom>
            <a:noFill/>
            <a:ln w="9525">
              <a:noFill/>
              <a:miter lim="800000"/>
              <a:headEnd/>
              <a:tailEnd/>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l-GR" altLang="el-GR" sz="1800" dirty="0">
                  <a:solidFill>
                    <a:srgbClr val="FF0000"/>
                  </a:solidFill>
                  <a:latin typeface="Comic Sans MS" pitchFamily="66" charset="0"/>
                </a:rPr>
                <a:t>+</a:t>
              </a:r>
            </a:p>
          </p:txBody>
        </p:sp>
      </p:grpSp>
      <p:grpSp>
        <p:nvGrpSpPr>
          <p:cNvPr id="31798" name="Group 54"/>
          <p:cNvGrpSpPr>
            <a:grpSpLocks/>
          </p:cNvGrpSpPr>
          <p:nvPr/>
        </p:nvGrpSpPr>
        <p:grpSpPr bwMode="auto">
          <a:xfrm>
            <a:off x="5724128" y="3095159"/>
            <a:ext cx="1656184" cy="576263"/>
            <a:chOff x="3787" y="2160"/>
            <a:chExt cx="953" cy="363"/>
          </a:xfrm>
        </p:grpSpPr>
        <p:sp>
          <p:nvSpPr>
            <p:cNvPr id="14" name="Line 55"/>
            <p:cNvSpPr>
              <a:spLocks noChangeShapeType="1"/>
            </p:cNvSpPr>
            <p:nvPr/>
          </p:nvSpPr>
          <p:spPr bwMode="auto">
            <a:xfrm flipH="1">
              <a:off x="3787" y="2205"/>
              <a:ext cx="408" cy="318"/>
            </a:xfrm>
            <a:prstGeom prst="line">
              <a:avLst/>
            </a:prstGeom>
            <a:noFill/>
            <a:ln w="19050">
              <a:solidFill>
                <a:schemeClr val="tx1"/>
              </a:solidFill>
              <a:round/>
              <a:headEnd/>
              <a:tailEnd/>
            </a:ln>
            <a:effectLst>
              <a:outerShdw dist="35921" dir="2700000" algn="ctr" rotWithShape="0">
                <a:schemeClr val="bg2"/>
              </a:outerShdw>
            </a:effectLst>
            <a:extLst>
              <a:ext uri="{909E8E84-426E-40DD-AFC4-6F175D3DCCD1}">
                <a14:hiddenFill xmlns:a14="http://schemas.microsoft.com/office/drawing/2010/main" xmlns="">
                  <a:noFill/>
                </a14:hiddenFill>
              </a:ext>
            </a:extLst>
          </p:spPr>
          <p:txBody>
            <a:bodyPr/>
            <a:lstStyle/>
            <a:p>
              <a:endParaRPr lang="el-GR"/>
            </a:p>
          </p:txBody>
        </p:sp>
        <p:sp>
          <p:nvSpPr>
            <p:cNvPr id="31766" name="Line 56"/>
            <p:cNvSpPr>
              <a:spLocks noChangeShapeType="1"/>
            </p:cNvSpPr>
            <p:nvPr/>
          </p:nvSpPr>
          <p:spPr bwMode="auto">
            <a:xfrm flipH="1">
              <a:off x="4332" y="2160"/>
              <a:ext cx="408" cy="318"/>
            </a:xfrm>
            <a:prstGeom prst="line">
              <a:avLst/>
            </a:prstGeom>
            <a:noFill/>
            <a:ln w="19050">
              <a:solidFill>
                <a:schemeClr val="tx1"/>
              </a:solidFill>
              <a:round/>
              <a:headEnd/>
              <a:tailEnd/>
            </a:ln>
            <a:effectLst>
              <a:outerShdw dist="35921" dir="2700000" algn="ctr" rotWithShape="0">
                <a:schemeClr val="bg2"/>
              </a:outerShdw>
            </a:effectLst>
            <a:extLst>
              <a:ext uri="{909E8E84-426E-40DD-AFC4-6F175D3DCCD1}">
                <a14:hiddenFill xmlns:a14="http://schemas.microsoft.com/office/drawing/2010/main" xmlns="">
                  <a:noFill/>
                </a14:hiddenFill>
              </a:ext>
            </a:extLst>
          </p:spPr>
          <p:txBody>
            <a:bodyPr/>
            <a:lstStyle/>
            <a:p>
              <a:endParaRPr lang="el-GR"/>
            </a:p>
          </p:txBody>
        </p:sp>
      </p:grpSp>
      <mc:AlternateContent xmlns:mc="http://schemas.openxmlformats.org/markup-compatibility/2006">
        <mc:Choice xmlns:a14="http://schemas.microsoft.com/office/drawing/2010/main" xmlns="" Requires="a14">
          <p:sp>
            <p:nvSpPr>
              <p:cNvPr id="31804" name="Text Box 60"/>
              <p:cNvSpPr txBox="1">
                <a:spLocks noChangeArrowheads="1"/>
              </p:cNvSpPr>
              <p:nvPr/>
            </p:nvSpPr>
            <p:spPr bwMode="auto">
              <a:xfrm>
                <a:off x="5612845" y="4629881"/>
                <a:ext cx="2664296" cy="5232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wrap="square">
                <a:spAutoFit/>
              </a:bodyPr>
              <a:lstStyle/>
              <a:p>
                <a:pPr>
                  <a:spcBef>
                    <a:spcPct val="50000"/>
                  </a:spcBef>
                  <a:defRPr/>
                </a:pPr>
                <a:r>
                  <a:rPr lang="el-GR" altLang="el-GR" sz="2000" b="1" dirty="0">
                    <a:latin typeface="Comic Sans MS" pitchFamily="66" charset="0"/>
                  </a:rPr>
                  <a:t>Συνεπώς</a:t>
                </a:r>
                <a:r>
                  <a:rPr lang="el-GR" altLang="el-GR" sz="2000" b="1" dirty="0">
                    <a:effectLst>
                      <a:outerShdw blurRad="38100" dist="38100" dir="2700000" algn="tl">
                        <a:srgbClr val="FFFFFF"/>
                      </a:outerShdw>
                    </a:effectLst>
                    <a:latin typeface="Comic Sans MS" pitchFamily="66" charset="0"/>
                  </a:rPr>
                  <a:t/>
                </a:r>
                <a:r>
                  <a:rPr lang="en-US" altLang="el-GR" sz="2800" b="1" i="1" dirty="0" smtClean="0">
                    <a:solidFill>
                      <a:srgbClr val="FF0000"/>
                    </a:solidFill>
                    <a:effectLst>
                      <a:outerShdw blurRad="38100" dist="38100" dir="2700000" algn="tl">
                        <a:srgbClr val="000000"/>
                      </a:outerShdw>
                    </a:effectLst>
                    <a:latin typeface="Comic Sans MS" pitchFamily="66" charset="0"/>
                  </a:rPr>
                  <a:t>D </a:t>
                </a:r>
                <a14:m>
                  <m:oMath xmlns:m="http://schemas.openxmlformats.org/officeDocument/2006/math">
                    <m:r>
                      <a:rPr lang="en-US" altLang="el-GR" sz="2800" b="1" i="1" dirty="0" smtClean="0">
                        <a:solidFill>
                          <a:srgbClr val="FF0000"/>
                        </a:solidFill>
                        <a:effectLst>
                          <a:outerShdw blurRad="38100" dist="38100" dir="2700000" algn="tl">
                            <a:srgbClr val="000000"/>
                          </a:outerShdw>
                        </a:effectLst>
                        <a:latin typeface="Cambria Math"/>
                        <a:ea typeface="Cambria Math"/>
                      </a:rPr>
                      <m:t>≡</m:t>
                    </m:r>
                  </m:oMath>
                </a14:m>
                <a:r>
                  <a:rPr lang="en-US" altLang="el-GR" sz="2800" b="1" dirty="0" smtClean="0">
                    <a:solidFill>
                      <a:srgbClr val="FF0000"/>
                    </a:solidFill>
                    <a:effectLst>
                      <a:outerShdw blurRad="38100" dist="38100" dir="2700000" algn="tl">
                        <a:srgbClr val="000000"/>
                      </a:outerShdw>
                    </a:effectLst>
                    <a:latin typeface="Comic Sans MS" pitchFamily="66" charset="0"/>
                  </a:rPr>
                  <a:t/>
                </a:r>
                <a:r>
                  <a:rPr lang="en-US" altLang="el-GR" sz="2800" b="1" i="1" dirty="0" smtClean="0">
                    <a:solidFill>
                      <a:srgbClr val="FF0000"/>
                    </a:solidFill>
                    <a:effectLst>
                      <a:outerShdw blurRad="38100" dist="38100" dir="2700000" algn="tl">
                        <a:srgbClr val="000000"/>
                      </a:outerShdw>
                    </a:effectLst>
                    <a:latin typeface="Comic Sans MS" pitchFamily="66" charset="0"/>
                  </a:rPr>
                  <a:t>k</a:t>
                </a:r>
                <a:endParaRPr lang="el-GR" altLang="el-GR" sz="2800" b="1" dirty="0">
                  <a:solidFill>
                    <a:srgbClr val="FF0000"/>
                  </a:solidFill>
                  <a:effectLst>
                    <a:outerShdw blurRad="38100" dist="38100" dir="2700000" algn="tl">
                      <a:srgbClr val="FFFFFF"/>
                    </a:outerShdw>
                  </a:effectLst>
                  <a:latin typeface="Comic Sans MS" pitchFamily="66" charset="0"/>
                </a:endParaRPr>
              </a:p>
            </p:txBody>
          </p:sp>
        </mc:Choice>
        <mc:Fallback>
          <p:sp>
            <p:nvSpPr>
              <p:cNvPr id="31804" name="Text Box 60"/>
              <p:cNvSpPr txBox="1">
                <a:spLocks noRot="1" noChangeAspect="1" noMove="1" noResize="1" noEditPoints="1" noAdjustHandles="1" noChangeArrowheads="1" noChangeShapeType="1" noTextEdit="1"/>
              </p:cNvSpPr>
              <p:nvPr/>
            </p:nvSpPr>
            <p:spPr bwMode="auto">
              <a:xfrm>
                <a:off x="5612845" y="4629881"/>
                <a:ext cx="2664296" cy="523220"/>
              </a:xfrm>
              <a:prstGeom prst="rect">
                <a:avLst/>
              </a:prstGeom>
              <a:blipFill rotWithShape="1">
                <a:blip r:embed="rId6"/>
                <a:stretch>
                  <a:fillRect l="-2517" t="-11628" b="-38372"/>
                </a:stretch>
              </a:blip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p>
                <a:r>
                  <a:rPr lang="el-GR">
                    <a:noFill/>
                  </a:rPr>
                  <a:t> </a:t>
                </a:r>
              </a:p>
            </p:txBody>
          </p:sp>
        </mc:Fallback>
      </mc:AlternateContent>
      <p:grpSp>
        <p:nvGrpSpPr>
          <p:cNvPr id="15" name="Ομάδα 14"/>
          <p:cNvGrpSpPr/>
          <p:nvPr/>
        </p:nvGrpSpPr>
        <p:grpSpPr>
          <a:xfrm>
            <a:off x="2192450" y="3409044"/>
            <a:ext cx="538167" cy="1631672"/>
            <a:chOff x="2663825" y="4035703"/>
            <a:chExt cx="538167" cy="1631672"/>
          </a:xfrm>
        </p:grpSpPr>
        <p:grpSp>
          <p:nvGrpSpPr>
            <p:cNvPr id="31777" name="Group 33"/>
            <p:cNvGrpSpPr>
              <a:grpSpLocks/>
            </p:cNvGrpSpPr>
            <p:nvPr/>
          </p:nvGrpSpPr>
          <p:grpSpPr bwMode="auto">
            <a:xfrm>
              <a:off x="2698754" y="4292600"/>
              <a:ext cx="503238" cy="1374775"/>
              <a:chOff x="2290" y="2659"/>
              <a:chExt cx="317" cy="866"/>
            </a:xfrm>
          </p:grpSpPr>
          <p:sp>
            <p:nvSpPr>
              <p:cNvPr id="31779" name="Line 35"/>
              <p:cNvSpPr>
                <a:spLocks noChangeShapeType="1"/>
              </p:cNvSpPr>
              <p:nvPr/>
            </p:nvSpPr>
            <p:spPr bwMode="auto">
              <a:xfrm>
                <a:off x="2290" y="3067"/>
                <a:ext cx="0" cy="317"/>
              </a:xfrm>
              <a:prstGeom prst="line">
                <a:avLst/>
              </a:prstGeom>
              <a:noFill/>
              <a:ln w="5715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sp>
            <p:nvSpPr>
              <p:cNvPr id="31780" name="Line 36"/>
              <p:cNvSpPr>
                <a:spLocks noChangeShapeType="1"/>
              </p:cNvSpPr>
              <p:nvPr/>
            </p:nvSpPr>
            <p:spPr bwMode="auto">
              <a:xfrm flipV="1">
                <a:off x="2290" y="2659"/>
                <a:ext cx="0" cy="317"/>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sp>
            <p:nvSpPr>
              <p:cNvPr id="31781" name="Text Box 37"/>
              <p:cNvSpPr txBox="1">
                <a:spLocks noChangeArrowheads="1"/>
              </p:cNvSpPr>
              <p:nvPr/>
            </p:nvSpPr>
            <p:spPr bwMode="auto">
              <a:xfrm>
                <a:off x="2290" y="3294"/>
                <a:ext cx="317"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l-GR" sz="1800" b="1" i="1">
                    <a:solidFill>
                      <a:srgbClr val="000000"/>
                    </a:solidFill>
                    <a:latin typeface="Comic Sans MS" pitchFamily="66" charset="0"/>
                  </a:rPr>
                  <a:t>mg</a:t>
                </a:r>
                <a:endParaRPr lang="el-GR" altLang="el-GR" sz="1800" b="1" i="1">
                  <a:solidFill>
                    <a:srgbClr val="000000"/>
                  </a:solidFill>
                  <a:latin typeface="Comic Sans MS" pitchFamily="66" charset="0"/>
                </a:endParaRPr>
              </a:p>
            </p:txBody>
          </p:sp>
        </p:grpSp>
        <p:sp>
          <p:nvSpPr>
            <p:cNvPr id="62" name="TextBox 61"/>
            <p:cNvSpPr txBox="1"/>
            <p:nvPr/>
          </p:nvSpPr>
          <p:spPr>
            <a:xfrm>
              <a:off x="2663825" y="4035703"/>
              <a:ext cx="504056" cy="369332"/>
            </a:xfrm>
            <a:prstGeom prst="rect">
              <a:avLst/>
            </a:prstGeom>
            <a:noFill/>
          </p:spPr>
          <p:txBody>
            <a:bodyPr wrap="square" rtlCol="0">
              <a:spAutoFit/>
            </a:bodyPr>
            <a:lstStyle/>
            <a:p>
              <a:r>
                <a:rPr lang="en-US"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F</a:t>
              </a:r>
              <a:r>
                <a:rPr lang="el-GR" b="1" baseline="-25000" dirty="0" smtClean="0">
                  <a:solidFill>
                    <a:srgbClr val="FF0000"/>
                  </a:solidFill>
                  <a:effectLst>
                    <a:outerShdw blurRad="38100" dist="38100" dir="2700000" algn="tl">
                      <a:srgbClr val="000000">
                        <a:alpha val="43137"/>
                      </a:srgbClr>
                    </a:outerShdw>
                  </a:effectLst>
                  <a:latin typeface="Comic Sans MS" panose="030F0702030302020204" pitchFamily="66" charset="0"/>
                </a:rPr>
                <a:t>ελ</a:t>
              </a:r>
              <a:endParaRPr lang="el-GR" b="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grpSp>
      <p:grpSp>
        <p:nvGrpSpPr>
          <p:cNvPr id="16" name="Ομάδα 15"/>
          <p:cNvGrpSpPr/>
          <p:nvPr/>
        </p:nvGrpSpPr>
        <p:grpSpPr>
          <a:xfrm>
            <a:off x="3345883" y="3593710"/>
            <a:ext cx="648072" cy="1878806"/>
            <a:chOff x="3825789" y="4220369"/>
            <a:chExt cx="648072" cy="1878806"/>
          </a:xfrm>
        </p:grpSpPr>
        <p:grpSp>
          <p:nvGrpSpPr>
            <p:cNvPr id="31785" name="Group 41"/>
            <p:cNvGrpSpPr>
              <a:grpSpLocks/>
            </p:cNvGrpSpPr>
            <p:nvPr/>
          </p:nvGrpSpPr>
          <p:grpSpPr bwMode="auto">
            <a:xfrm>
              <a:off x="3851275" y="4508500"/>
              <a:ext cx="503238" cy="1590675"/>
              <a:chOff x="2426" y="2840"/>
              <a:chExt cx="317" cy="1002"/>
            </a:xfrm>
          </p:grpSpPr>
          <p:sp>
            <p:nvSpPr>
              <p:cNvPr id="31773" name="Line 43"/>
              <p:cNvSpPr>
                <a:spLocks noChangeShapeType="1"/>
              </p:cNvSpPr>
              <p:nvPr/>
            </p:nvSpPr>
            <p:spPr bwMode="auto">
              <a:xfrm>
                <a:off x="2426" y="3384"/>
                <a:ext cx="0" cy="317"/>
              </a:xfrm>
              <a:prstGeom prst="line">
                <a:avLst/>
              </a:prstGeom>
              <a:noFill/>
              <a:ln w="5715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sp>
            <p:nvSpPr>
              <p:cNvPr id="31774" name="Line 44"/>
              <p:cNvSpPr>
                <a:spLocks noChangeShapeType="1"/>
              </p:cNvSpPr>
              <p:nvPr/>
            </p:nvSpPr>
            <p:spPr bwMode="auto">
              <a:xfrm flipV="1">
                <a:off x="2426" y="2840"/>
                <a:ext cx="0" cy="453"/>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sp>
            <p:nvSpPr>
              <p:cNvPr id="31775" name="Text Box 45"/>
              <p:cNvSpPr txBox="1">
                <a:spLocks noChangeArrowheads="1"/>
              </p:cNvSpPr>
              <p:nvPr/>
            </p:nvSpPr>
            <p:spPr bwMode="auto">
              <a:xfrm>
                <a:off x="2426" y="3611"/>
                <a:ext cx="317" cy="23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l-GR" sz="1800" b="1" i="1">
                    <a:solidFill>
                      <a:srgbClr val="000000"/>
                    </a:solidFill>
                    <a:latin typeface="Comic Sans MS" pitchFamily="66" charset="0"/>
                  </a:rPr>
                  <a:t>mg</a:t>
                </a:r>
                <a:endParaRPr lang="el-GR" altLang="el-GR" sz="1800" b="1" i="1">
                  <a:solidFill>
                    <a:srgbClr val="000000"/>
                  </a:solidFill>
                  <a:latin typeface="Comic Sans MS" pitchFamily="66" charset="0"/>
                </a:endParaRPr>
              </a:p>
            </p:txBody>
          </p:sp>
        </p:grpSp>
        <p:sp>
          <p:nvSpPr>
            <p:cNvPr id="64" name="TextBox 63"/>
            <p:cNvSpPr txBox="1"/>
            <p:nvPr/>
          </p:nvSpPr>
          <p:spPr>
            <a:xfrm>
              <a:off x="3825789" y="4220369"/>
              <a:ext cx="648072" cy="369332"/>
            </a:xfrm>
            <a:prstGeom prst="rect">
              <a:avLst/>
            </a:prstGeom>
            <a:noFill/>
          </p:spPr>
          <p:txBody>
            <a:bodyPr wrap="square" rtlCol="0">
              <a:spAutoFit/>
            </a:bodyPr>
            <a:lstStyle/>
            <a:p>
              <a:r>
                <a:rPr lang="en-US"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F</a:t>
              </a:r>
              <a:r>
                <a:rPr lang="el-GR"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 </a:t>
              </a:r>
              <a:r>
                <a:rPr lang="el-GR" b="1" dirty="0" smtClean="0">
                  <a:solidFill>
                    <a:srgbClr val="FF0000"/>
                  </a:solidFill>
                  <a:effectLst>
                    <a:outerShdw blurRad="38100" dist="38100" dir="2700000" algn="tl">
                      <a:srgbClr val="000000">
                        <a:alpha val="43137"/>
                      </a:srgbClr>
                    </a:outerShdw>
                  </a:effectLst>
                  <a:latin typeface="Comic Sans MS" panose="030F0702030302020204" pitchFamily="66" charset="0"/>
                </a:rPr>
                <a:t>’</a:t>
              </a:r>
              <a:r>
                <a:rPr lang="el-GR" b="1" baseline="-25000" dirty="0" smtClean="0">
                  <a:solidFill>
                    <a:srgbClr val="FF0000"/>
                  </a:solidFill>
                  <a:effectLst>
                    <a:outerShdw blurRad="38100" dist="38100" dir="2700000" algn="tl">
                      <a:srgbClr val="000000">
                        <a:alpha val="43137"/>
                      </a:srgbClr>
                    </a:outerShdw>
                  </a:effectLst>
                  <a:latin typeface="Comic Sans MS" panose="030F0702030302020204" pitchFamily="66" charset="0"/>
                </a:rPr>
                <a:t>ελ</a:t>
              </a:r>
              <a:endParaRPr lang="el-GR" b="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grpSp>
      <p:sp>
        <p:nvSpPr>
          <p:cNvPr id="17" name="TextBox 16"/>
          <p:cNvSpPr txBox="1"/>
          <p:nvPr/>
        </p:nvSpPr>
        <p:spPr>
          <a:xfrm>
            <a:off x="514009" y="4570653"/>
            <a:ext cx="1225549" cy="400110"/>
          </a:xfrm>
          <a:prstGeom prst="rect">
            <a:avLst/>
          </a:prstGeom>
          <a:noFill/>
        </p:spPr>
        <p:txBody>
          <a:bodyPr wrap="square" rtlCol="0">
            <a:spAutoFit/>
          </a:bodyPr>
          <a:lstStyle/>
          <a:p>
            <a:r>
              <a:rPr lang="el-GR" sz="2000" b="1" dirty="0" smtClean="0">
                <a:solidFill>
                  <a:srgbClr val="0000FF"/>
                </a:solidFill>
                <a:effectLst>
                  <a:outerShdw blurRad="38100" dist="38100" dir="2700000" algn="tl">
                    <a:srgbClr val="000000">
                      <a:alpha val="43137"/>
                    </a:srgbClr>
                  </a:outerShdw>
                </a:effectLst>
                <a:latin typeface="Comic Sans MS" panose="030F0702030302020204" pitchFamily="66" charset="0"/>
              </a:rPr>
              <a:t>Για  ΘΙ</a:t>
            </a:r>
            <a:endParaRPr lang="el-GR" sz="2000" b="1" dirty="0">
              <a:solidFill>
                <a:srgbClr val="0000FF"/>
              </a:solidFill>
              <a:effectLst>
                <a:outerShdw blurRad="38100" dist="38100" dir="2700000" algn="tl">
                  <a:srgbClr val="000000">
                    <a:alpha val="43137"/>
                  </a:srgbClr>
                </a:outerShdw>
              </a:effectLst>
              <a:latin typeface="Comic Sans MS" panose="030F0702030302020204" pitchFamily="66" charset="0"/>
            </a:endParaRPr>
          </a:p>
        </p:txBody>
      </p:sp>
      <p:sp>
        <p:nvSpPr>
          <p:cNvPr id="67" name="TextBox 66"/>
          <p:cNvSpPr txBox="1"/>
          <p:nvPr/>
        </p:nvSpPr>
        <p:spPr>
          <a:xfrm>
            <a:off x="5385098" y="1067063"/>
            <a:ext cx="2413397" cy="400110"/>
          </a:xfrm>
          <a:prstGeom prst="rect">
            <a:avLst/>
          </a:prstGeom>
          <a:noFill/>
        </p:spPr>
        <p:txBody>
          <a:bodyPr wrap="square" rtlCol="0">
            <a:spAutoFit/>
          </a:bodyPr>
          <a:lstStyle/>
          <a:p>
            <a:r>
              <a:rPr lang="el-GR" sz="2000" b="1" dirty="0" smtClean="0">
                <a:solidFill>
                  <a:srgbClr val="0000FF"/>
                </a:solidFill>
                <a:effectLst>
                  <a:outerShdw blurRad="38100" dist="38100" dir="2700000" algn="tl">
                    <a:srgbClr val="000000">
                      <a:alpha val="43137"/>
                    </a:srgbClr>
                  </a:outerShdw>
                </a:effectLst>
                <a:latin typeface="Comic Sans MS" panose="030F0702030302020204" pitchFamily="66" charset="0"/>
              </a:rPr>
              <a:t>Για  Τυχαία θέση</a:t>
            </a:r>
            <a:endParaRPr lang="el-GR" sz="2000" b="1" dirty="0">
              <a:solidFill>
                <a:srgbClr val="0000FF"/>
              </a:solidFill>
              <a:effectLst>
                <a:outerShdw blurRad="38100" dist="38100" dir="2700000" algn="tl">
                  <a:srgbClr val="000000">
                    <a:alpha val="43137"/>
                  </a:srgbClr>
                </a:outerShdw>
              </a:effectLst>
              <a:latin typeface="Comic Sans MS" panose="030F0702030302020204" pitchFamily="66" charset="0"/>
            </a:endParaRPr>
          </a:p>
        </p:txBody>
      </p:sp>
      <mc:AlternateContent xmlns:mc="http://schemas.openxmlformats.org/markup-compatibility/2006">
        <mc:Choice xmlns:a14="http://schemas.microsoft.com/office/drawing/2010/main" xmlns="" Requires="a14">
          <p:sp>
            <p:nvSpPr>
              <p:cNvPr id="18" name="TextBox 17"/>
              <p:cNvSpPr txBox="1"/>
              <p:nvPr/>
            </p:nvSpPr>
            <p:spPr>
              <a:xfrm>
                <a:off x="5031165" y="1542118"/>
                <a:ext cx="3229474" cy="523220"/>
              </a:xfrm>
              <a:prstGeom prst="rect">
                <a:avLst/>
              </a:prstGeom>
              <a:noFill/>
            </p:spPr>
            <p:txBody>
              <a:bodyPr wrap="none" rtlCol="0">
                <a:spAutoFit/>
              </a:bodyPr>
              <a:lstStyle/>
              <a:p>
                <a14:m>
                  <m:oMath xmlns:m="http://schemas.openxmlformats.org/officeDocument/2006/math">
                    <m:sSub>
                      <m:sSubPr>
                        <m:ctrlPr>
                          <a:rPr lang="el-GR" sz="2800" b="1" i="1" smtClean="0">
                            <a:latin typeface="Cambria Math" panose="02040503050406030204" pitchFamily="18" charset="0"/>
                          </a:rPr>
                        </m:ctrlPr>
                      </m:sSubPr>
                      <m:e>
                        <m:r>
                          <a:rPr lang="en-US" sz="2800" b="1" i="1" smtClean="0">
                            <a:latin typeface="Cambria Math"/>
                          </a:rPr>
                          <m:t>𝑭</m:t>
                        </m:r>
                      </m:e>
                      <m:sub>
                        <m:r>
                          <a:rPr lang="el-GR" sz="2800" b="1" i="0" smtClean="0">
                            <a:latin typeface="Cambria Math"/>
                          </a:rPr>
                          <m:t>𝛆𝛑</m:t>
                        </m:r>
                      </m:sub>
                    </m:sSub>
                  </m:oMath>
                </a14:m>
                <a:r>
                  <a:rPr lang="en-US" sz="2800" b="1" dirty="0" smtClean="0"/>
                  <a:t> = </a:t>
                </a:r>
                <a14:m>
                  <m:oMath xmlns:m="http://schemas.openxmlformats.org/officeDocument/2006/math">
                    <m:r>
                      <a:rPr lang="en-US" sz="2800" b="1" i="1" smtClean="0">
                        <a:latin typeface="Cambria Math"/>
                      </a:rPr>
                      <m:t>𝒎</m:t>
                    </m:r>
                    <m:r>
                      <a:rPr lang="en-US" sz="2800" b="1" i="1" smtClean="0">
                        <a:latin typeface="Cambria Math"/>
                      </a:rPr>
                      <m:t>.</m:t>
                    </m:r>
                    <m:r>
                      <a:rPr lang="en-US" sz="2800" b="1" i="1" smtClean="0">
                        <a:latin typeface="Cambria Math"/>
                      </a:rPr>
                      <m:t>𝒈</m:t>
                    </m:r>
                    <m:r>
                      <a:rPr lang="en-US" sz="2800" b="1" i="1" smtClean="0">
                        <a:latin typeface="Cambria Math"/>
                      </a:rPr>
                      <m:t> − </m:t>
                    </m:r>
                    <m:d>
                      <m:dPr>
                        <m:begChr m:val="|"/>
                        <m:endChr m:val="|"/>
                        <m:ctrlPr>
                          <a:rPr lang="en-US" sz="2800" b="1" i="1" smtClean="0">
                            <a:latin typeface="Cambria Math" panose="02040503050406030204" pitchFamily="18" charset="0"/>
                          </a:rPr>
                        </m:ctrlPr>
                      </m:dPr>
                      <m:e>
                        <m:sSub>
                          <m:sSubPr>
                            <m:ctrlPr>
                              <a:rPr lang="en-US" sz="2800" b="1" i="1" smtClean="0">
                                <a:latin typeface="Cambria Math" panose="02040503050406030204" pitchFamily="18" charset="0"/>
                              </a:rPr>
                            </m:ctrlPr>
                          </m:sSubPr>
                          <m:e>
                            <m:sSup>
                              <m:sSupPr>
                                <m:ctrlPr>
                                  <a:rPr lang="en-US" sz="2800" b="1" i="1" smtClean="0">
                                    <a:latin typeface="Cambria Math" panose="02040503050406030204" pitchFamily="18" charset="0"/>
                                  </a:rPr>
                                </m:ctrlPr>
                              </m:sSupPr>
                              <m:e>
                                <m:r>
                                  <a:rPr lang="en-US" sz="2800" b="1" i="1" smtClean="0">
                                    <a:latin typeface="Cambria Math"/>
                                  </a:rPr>
                                  <m:t>𝑭</m:t>
                                </m:r>
                              </m:e>
                              <m:sup>
                                <m:r>
                                  <a:rPr lang="el-GR" sz="2800" b="1" i="1" smtClean="0">
                                    <a:latin typeface="Cambria Math"/>
                                  </a:rPr>
                                  <m:t>′</m:t>
                                </m:r>
                              </m:sup>
                            </m:sSup>
                          </m:e>
                          <m:sub>
                            <m:r>
                              <a:rPr lang="el-GR" sz="2800" b="1" i="0" smtClean="0">
                                <a:latin typeface="Cambria Math"/>
                              </a:rPr>
                              <m:t>𝛆𝛌</m:t>
                            </m:r>
                          </m:sub>
                        </m:sSub>
                      </m:e>
                    </m:d>
                  </m:oMath>
                </a14:m>
                <a:endParaRPr lang="el-GR" sz="2800" b="1" dirty="0"/>
              </a:p>
            </p:txBody>
          </p:sp>
        </mc:Choice>
        <mc:Fallback>
          <p:sp>
            <p:nvSpPr>
              <p:cNvPr id="18" name="TextBox 17"/>
              <p:cNvSpPr txBox="1">
                <a:spLocks noRot="1" noChangeAspect="1" noMove="1" noResize="1" noEditPoints="1" noAdjustHandles="1" noChangeArrowheads="1" noChangeShapeType="1" noTextEdit="1"/>
              </p:cNvSpPr>
              <p:nvPr/>
            </p:nvSpPr>
            <p:spPr>
              <a:xfrm>
                <a:off x="5031165" y="1542118"/>
                <a:ext cx="3229474" cy="523220"/>
              </a:xfrm>
              <a:prstGeom prst="rect">
                <a:avLst/>
              </a:prstGeom>
              <a:blipFill rotWithShape="1">
                <a:blip r:embed="rId7"/>
                <a:stretch>
                  <a:fillRect t="-10465" b="-32558"/>
                </a:stretch>
              </a:blipFill>
            </p:spPr>
            <p:txBody>
              <a:bodyPr/>
              <a:lstStyle/>
              <a:p>
                <a:r>
                  <a:rPr lang="el-GR">
                    <a:noFill/>
                  </a:rPr>
                  <a:t> </a:t>
                </a:r>
              </a:p>
            </p:txBody>
          </p:sp>
        </mc:Fallback>
      </mc:AlternateContent>
      <mc:AlternateContent xmlns:mc="http://schemas.openxmlformats.org/markup-compatibility/2006">
        <mc:Choice xmlns:a14="http://schemas.microsoft.com/office/drawing/2010/main" xmlns="" Requires="a14">
          <p:sp>
            <p:nvSpPr>
              <p:cNvPr id="19" name="TextBox 18"/>
              <p:cNvSpPr txBox="1"/>
              <p:nvPr/>
            </p:nvSpPr>
            <p:spPr>
              <a:xfrm>
                <a:off x="5148263" y="2391028"/>
                <a:ext cx="3495893" cy="523220"/>
              </a:xfrm>
              <a:prstGeom prst="rect">
                <a:avLst/>
              </a:prstGeom>
              <a:noFill/>
            </p:spPr>
            <p:txBody>
              <a:bodyPr wrap="none" rtlCol="0">
                <a:spAutoFit/>
              </a:bodyPr>
              <a:lstStyle/>
              <a:p>
                <a14:m>
                  <m:oMath xmlns:m="http://schemas.openxmlformats.org/officeDocument/2006/math">
                    <m:d>
                      <m:dPr>
                        <m:begChr m:val="|"/>
                        <m:endChr m:val="|"/>
                        <m:ctrlPr>
                          <a:rPr lang="el-GR" sz="2800" b="1" i="1" smtClean="0">
                            <a:latin typeface="Cambria Math" panose="02040503050406030204" pitchFamily="18" charset="0"/>
                          </a:rPr>
                        </m:ctrlPr>
                      </m:dPr>
                      <m:e>
                        <m:sSub>
                          <m:sSubPr>
                            <m:ctrlPr>
                              <a:rPr lang="el-GR" sz="2800" b="1" i="1" smtClean="0">
                                <a:latin typeface="Cambria Math" panose="02040503050406030204" pitchFamily="18" charset="0"/>
                              </a:rPr>
                            </m:ctrlPr>
                          </m:sSubPr>
                          <m:e>
                            <m:sSup>
                              <m:sSupPr>
                                <m:ctrlPr>
                                  <a:rPr lang="el-GR" sz="2800" b="1" i="1" smtClean="0">
                                    <a:latin typeface="Cambria Math" panose="02040503050406030204" pitchFamily="18" charset="0"/>
                                  </a:rPr>
                                </m:ctrlPr>
                              </m:sSupPr>
                              <m:e>
                                <m:r>
                                  <a:rPr lang="en-US" sz="2800" b="1" i="1" smtClean="0">
                                    <a:latin typeface="Cambria Math"/>
                                  </a:rPr>
                                  <m:t>𝑭</m:t>
                                </m:r>
                              </m:e>
                              <m:sup>
                                <m:r>
                                  <a:rPr lang="el-GR" sz="2800" b="1" i="1" smtClean="0">
                                    <a:latin typeface="Cambria Math"/>
                                  </a:rPr>
                                  <m:t>′</m:t>
                                </m:r>
                              </m:sup>
                            </m:sSup>
                          </m:e>
                          <m:sub>
                            <m:r>
                              <a:rPr lang="el-GR" sz="2800" b="1" i="0" smtClean="0">
                                <a:latin typeface="Cambria Math"/>
                              </a:rPr>
                              <m:t>𝛆𝛌</m:t>
                            </m:r>
                          </m:sub>
                        </m:sSub>
                      </m:e>
                    </m:d>
                    <m:r>
                      <a:rPr lang="en-US" sz="2800" b="1" i="1" smtClean="0">
                        <a:latin typeface="Cambria Math"/>
                      </a:rPr>
                      <m:t>= </m:t>
                    </m:r>
                    <m:r>
                      <a:rPr lang="en-US" sz="2800" b="1" i="1" smtClean="0">
                        <a:latin typeface="Cambria Math"/>
                      </a:rPr>
                      <m:t>𝒌</m:t>
                    </m:r>
                    <m:r>
                      <a:rPr lang="en-US" sz="2800" b="1" i="1" smtClean="0">
                        <a:latin typeface="Cambria Math"/>
                      </a:rPr>
                      <m:t>.(</m:t>
                    </m:r>
                    <m:r>
                      <a:rPr lang="en-US" sz="2800" b="1" i="1" smtClean="0">
                        <a:latin typeface="Cambria Math"/>
                        <a:ea typeface="Cambria Math"/>
                      </a:rPr>
                      <m:t>𝒍</m:t>
                    </m:r>
                    <m:r>
                      <a:rPr lang="en-US" sz="2800" b="1" i="0" baseline="-25000" smtClean="0">
                        <a:latin typeface="Cambria Math"/>
                        <a:ea typeface="Cambria Math"/>
                      </a:rPr>
                      <m:t>𝟎</m:t>
                    </m:r>
                    <m:r>
                      <a:rPr lang="en-US" sz="2800" b="1" i="0" baseline="-25000" smtClean="0">
                        <a:latin typeface="Cambria Math"/>
                        <a:ea typeface="Cambria Math"/>
                      </a:rPr>
                      <m:t> </m:t>
                    </m:r>
                    <m:r>
                      <a:rPr lang="en-US" sz="2800" b="1" i="1" smtClean="0">
                        <a:latin typeface="Cambria Math"/>
                        <a:ea typeface="Cambria Math"/>
                      </a:rPr>
                      <m:t>+ </m:t>
                    </m:r>
                    <m:r>
                      <a:rPr lang="en-US" sz="2800" b="1" i="1" smtClean="0">
                        <a:latin typeface="Cambria Math"/>
                        <a:ea typeface="Cambria Math"/>
                      </a:rPr>
                      <m:t>𝒙</m:t>
                    </m:r>
                    <m:r>
                      <a:rPr lang="en-US" sz="2800" b="1" i="1" smtClean="0">
                        <a:latin typeface="Cambria Math"/>
                        <a:ea typeface="Cambria Math"/>
                      </a:rPr>
                      <m:t>)</m:t>
                    </m:r>
                  </m:oMath>
                </a14:m>
                <a:r>
                  <a:rPr lang="en-US" sz="2800" b="1" dirty="0" smtClean="0"/>
                  <a:t/>
                </a:r>
                <a:endParaRPr lang="el-GR" sz="2800" b="1" dirty="0"/>
              </a:p>
            </p:txBody>
          </p:sp>
        </mc:Choice>
        <mc:Fallback>
          <p:sp>
            <p:nvSpPr>
              <p:cNvPr id="19" name="TextBox 18"/>
              <p:cNvSpPr txBox="1">
                <a:spLocks noRot="1" noChangeAspect="1" noMove="1" noResize="1" noEditPoints="1" noAdjustHandles="1" noChangeArrowheads="1" noChangeShapeType="1" noTextEdit="1"/>
              </p:cNvSpPr>
              <p:nvPr/>
            </p:nvSpPr>
            <p:spPr>
              <a:xfrm>
                <a:off x="5148263" y="2391028"/>
                <a:ext cx="3495893" cy="523220"/>
              </a:xfrm>
              <a:prstGeom prst="rect">
                <a:avLst/>
              </a:prstGeom>
              <a:blipFill rotWithShape="1">
                <a:blip r:embed="rId8"/>
                <a:stretch>
                  <a:fillRect/>
                </a:stretch>
              </a:blipFill>
            </p:spPr>
            <p:txBody>
              <a:bodyPr/>
              <a:lstStyle/>
              <a:p>
                <a:r>
                  <a:rPr lang="el-GR">
                    <a:noFill/>
                  </a:rPr>
                  <a:t> </a:t>
                </a:r>
              </a:p>
            </p:txBody>
          </p:sp>
        </mc:Fallback>
      </mc:AlternateContent>
      <mc:AlternateContent xmlns:mc="http://schemas.openxmlformats.org/markup-compatibility/2006">
        <mc:Choice xmlns:a14="http://schemas.microsoft.com/office/drawing/2010/main" xmlns="" Requires="a14">
          <p:sp>
            <p:nvSpPr>
              <p:cNvPr id="70" name="TextBox 69"/>
              <p:cNvSpPr txBox="1"/>
              <p:nvPr/>
            </p:nvSpPr>
            <p:spPr>
              <a:xfrm>
                <a:off x="4787901" y="3121681"/>
                <a:ext cx="3887787" cy="523220"/>
              </a:xfrm>
              <a:prstGeom prst="rect">
                <a:avLst/>
              </a:prstGeom>
              <a:noFill/>
            </p:spPr>
            <p:txBody>
              <a:bodyPr wrap="square" rtlCol="0">
                <a:spAutoFit/>
              </a:bodyPr>
              <a:lstStyle/>
              <a:p>
                <a14:m>
                  <m:oMath xmlns:m="http://schemas.openxmlformats.org/officeDocument/2006/math">
                    <m:sSub>
                      <m:sSubPr>
                        <m:ctrlPr>
                          <a:rPr lang="el-GR" sz="2800" b="1" i="1" smtClean="0">
                            <a:latin typeface="Cambria Math" panose="02040503050406030204" pitchFamily="18" charset="0"/>
                          </a:rPr>
                        </m:ctrlPr>
                      </m:sSubPr>
                      <m:e>
                        <m:r>
                          <a:rPr lang="en-US" sz="2800" b="1" i="1" smtClean="0">
                            <a:latin typeface="Cambria Math"/>
                          </a:rPr>
                          <m:t>𝑭</m:t>
                        </m:r>
                      </m:e>
                      <m:sub>
                        <m:r>
                          <a:rPr lang="el-GR" sz="2800" b="1" i="0" smtClean="0">
                            <a:latin typeface="Cambria Math"/>
                          </a:rPr>
                          <m:t>𝛆𝛑</m:t>
                        </m:r>
                      </m:sub>
                    </m:sSub>
                  </m:oMath>
                </a14:m>
                <a:r>
                  <a:rPr lang="en-US" sz="2800" b="1" dirty="0" smtClean="0"/>
                  <a:t> = </a:t>
                </a:r>
                <a14:m>
                  <m:oMath xmlns:m="http://schemas.openxmlformats.org/officeDocument/2006/math">
                    <m:r>
                      <a:rPr lang="en-US" sz="2800" b="1" i="1" smtClean="0">
                        <a:latin typeface="Cambria Math"/>
                      </a:rPr>
                      <m:t>𝒌</m:t>
                    </m:r>
                    <m:r>
                      <a:rPr lang="en-US" sz="2800" b="1" i="1" smtClean="0">
                        <a:latin typeface="Cambria Math"/>
                      </a:rPr>
                      <m:t>.</m:t>
                    </m:r>
                    <m:r>
                      <a:rPr lang="en-US" sz="2800" b="1" i="1">
                        <a:latin typeface="Cambria Math"/>
                        <a:ea typeface="Cambria Math"/>
                      </a:rPr>
                      <m:t>𝒍</m:t>
                    </m:r>
                    <m:r>
                      <a:rPr lang="en-US" sz="2800" b="1" baseline="-25000">
                        <a:latin typeface="Cambria Math"/>
                        <a:ea typeface="Cambria Math"/>
                      </a:rPr>
                      <m:t>𝟎</m:t>
                    </m:r>
                    <m:r>
                      <a:rPr lang="en-US" sz="2800" b="1" i="1" smtClean="0">
                        <a:latin typeface="Cambria Math"/>
                      </a:rPr>
                      <m:t>−</m:t>
                    </m:r>
                    <m:r>
                      <a:rPr lang="en-US" sz="2800" b="1" i="1">
                        <a:latin typeface="Cambria Math"/>
                      </a:rPr>
                      <m:t>𝒌</m:t>
                    </m:r>
                    <m:r>
                      <a:rPr lang="en-US" sz="2800" b="1" i="1">
                        <a:latin typeface="Cambria Math"/>
                      </a:rPr>
                      <m:t>.</m:t>
                    </m:r>
                    <m:r>
                      <a:rPr lang="en-US" sz="2800" b="1" i="1">
                        <a:latin typeface="Cambria Math"/>
                        <a:ea typeface="Cambria Math"/>
                      </a:rPr>
                      <m:t>𝒍</m:t>
                    </m:r>
                    <m:r>
                      <a:rPr lang="en-US" sz="2800" b="1" baseline="-25000">
                        <a:latin typeface="Cambria Math"/>
                        <a:ea typeface="Cambria Math"/>
                      </a:rPr>
                      <m:t>𝟎</m:t>
                    </m:r>
                    <m:r>
                      <a:rPr lang="en-US" sz="2800" b="1" i="0" baseline="-25000" smtClean="0">
                        <a:latin typeface="Cambria Math"/>
                        <a:ea typeface="Cambria Math"/>
                      </a:rPr>
                      <m:t> </m:t>
                    </m:r>
                    <m:r>
                      <a:rPr lang="en-US" sz="2800" b="1" i="0" smtClean="0">
                        <a:latin typeface="Cambria Math"/>
                        <a:ea typeface="Cambria Math"/>
                      </a:rPr>
                      <m:t>−</m:t>
                    </m:r>
                    <m:r>
                      <a:rPr lang="en-US" sz="2800" b="1" i="1">
                        <a:latin typeface="Cambria Math"/>
                      </a:rPr>
                      <m:t>𝒌</m:t>
                    </m:r>
                  </m:oMath>
                </a14:m>
                <a:r>
                  <a:rPr lang="el-GR" sz="2800" b="1" dirty="0" smtClean="0"/>
                  <a:t>.</a:t>
                </a:r>
                <a:r>
                  <a:rPr lang="en-US" sz="2800" b="1" dirty="0">
                    <a:ea typeface="Cambria Math"/>
                  </a:rPr>
                  <a:t/>
                </a:r>
                <a14:m>
                  <m:oMath xmlns:m="http://schemas.openxmlformats.org/officeDocument/2006/math">
                    <m:r>
                      <a:rPr lang="en-US" sz="2800" b="1" i="1">
                        <a:latin typeface="Cambria Math"/>
                        <a:ea typeface="Cambria Math"/>
                      </a:rPr>
                      <m:t>𝒙</m:t>
                    </m:r>
                  </m:oMath>
                </a14:m>
                <a:endParaRPr lang="el-GR" sz="2800" b="1" dirty="0"/>
              </a:p>
            </p:txBody>
          </p:sp>
        </mc:Choice>
        <mc:Fallback>
          <p:sp>
            <p:nvSpPr>
              <p:cNvPr id="70" name="TextBox 69"/>
              <p:cNvSpPr txBox="1">
                <a:spLocks noRot="1" noChangeAspect="1" noMove="1" noResize="1" noEditPoints="1" noAdjustHandles="1" noChangeArrowheads="1" noChangeShapeType="1" noTextEdit="1"/>
              </p:cNvSpPr>
              <p:nvPr/>
            </p:nvSpPr>
            <p:spPr>
              <a:xfrm>
                <a:off x="4787901" y="3121681"/>
                <a:ext cx="3887787" cy="523220"/>
              </a:xfrm>
              <a:prstGeom prst="rect">
                <a:avLst/>
              </a:prstGeom>
              <a:blipFill rotWithShape="1">
                <a:blip r:embed="rId9"/>
                <a:stretch>
                  <a:fillRect t="-10465" b="-32558"/>
                </a:stretch>
              </a:blipFill>
            </p:spPr>
            <p:txBody>
              <a:bodyPr/>
              <a:lstStyle/>
              <a:p>
                <a:r>
                  <a:rPr lang="el-GR">
                    <a:noFill/>
                  </a:rPr>
                  <a:t> </a:t>
                </a:r>
              </a:p>
            </p:txBody>
          </p:sp>
        </mc:Fallback>
      </mc:AlternateContent>
      <mc:AlternateContent xmlns:mc="http://schemas.openxmlformats.org/markup-compatibility/2006">
        <mc:Choice xmlns:a14="http://schemas.microsoft.com/office/drawing/2010/main" xmlns="" Requires="a14">
          <p:sp>
            <p:nvSpPr>
              <p:cNvPr id="71" name="TextBox 70"/>
              <p:cNvSpPr txBox="1"/>
              <p:nvPr/>
            </p:nvSpPr>
            <p:spPr>
              <a:xfrm>
                <a:off x="5696272" y="3815236"/>
                <a:ext cx="2858272" cy="707886"/>
              </a:xfrm>
              <a:prstGeom prst="rect">
                <a:avLst/>
              </a:prstGeom>
              <a:noFill/>
            </p:spPr>
            <p:txBody>
              <a:bodyPr wrap="square" rtlCol="0">
                <a:spAutoFit/>
              </a:bodyPr>
              <a:lstStyle/>
              <a:p>
                <a14:m>
                  <m:oMath xmlns:m="http://schemas.openxmlformats.org/officeDocument/2006/math">
                    <m:sSub>
                      <m:sSubPr>
                        <m:ctrlPr>
                          <a:rPr lang="el-GR" sz="40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n-US" sz="4000" b="1" i="1" smtClean="0">
                            <a:solidFill>
                              <a:srgbClr val="FF0000"/>
                            </a:solidFill>
                            <a:effectLst>
                              <a:outerShdw blurRad="38100" dist="38100" dir="2700000" algn="tl">
                                <a:srgbClr val="000000">
                                  <a:alpha val="43137"/>
                                </a:srgbClr>
                              </a:outerShdw>
                            </a:effectLst>
                            <a:latin typeface="Cambria Math"/>
                          </a:rPr>
                          <m:t>𝑭</m:t>
                        </m:r>
                      </m:e>
                      <m:sub>
                        <m:r>
                          <a:rPr lang="el-GR" sz="4000" b="1" i="0" smtClean="0">
                            <a:solidFill>
                              <a:srgbClr val="FF0000"/>
                            </a:solidFill>
                            <a:effectLst>
                              <a:outerShdw blurRad="38100" dist="38100" dir="2700000" algn="tl">
                                <a:srgbClr val="000000">
                                  <a:alpha val="43137"/>
                                </a:srgbClr>
                              </a:outerShdw>
                            </a:effectLst>
                            <a:latin typeface="Cambria Math"/>
                          </a:rPr>
                          <m:t>𝛆𝛑</m:t>
                        </m:r>
                      </m:sub>
                    </m:sSub>
                  </m:oMath>
                </a14:m>
                <a:r>
                  <a:rPr lang="en-US" sz="4000" b="1" dirty="0" smtClean="0">
                    <a:solidFill>
                      <a:srgbClr val="FF0000"/>
                    </a:solidFill>
                    <a:effectLst>
                      <a:outerShdw blurRad="38100" dist="38100" dir="2700000" algn="tl">
                        <a:srgbClr val="000000">
                          <a:alpha val="43137"/>
                        </a:srgbClr>
                      </a:outerShdw>
                    </a:effectLst>
                  </a:rPr>
                  <a:t> = </a:t>
                </a:r>
                <a14:m>
                  <m:oMath xmlns:m="http://schemas.openxmlformats.org/officeDocument/2006/math">
                    <m:r>
                      <a:rPr lang="en-US" sz="4000" b="1" i="0" smtClean="0">
                        <a:solidFill>
                          <a:srgbClr val="FF0000"/>
                        </a:solidFill>
                        <a:effectLst>
                          <a:outerShdw blurRad="38100" dist="38100" dir="2700000" algn="tl">
                            <a:srgbClr val="000000">
                              <a:alpha val="43137"/>
                            </a:srgbClr>
                          </a:outerShdw>
                        </a:effectLst>
                        <a:latin typeface="Cambria Math"/>
                        <a:ea typeface="Cambria Math"/>
                      </a:rPr>
                      <m:t>−</m:t>
                    </m:r>
                    <m:r>
                      <a:rPr lang="en-US" sz="4000" b="1" i="1">
                        <a:solidFill>
                          <a:srgbClr val="FF0000"/>
                        </a:solidFill>
                        <a:effectLst>
                          <a:outerShdw blurRad="38100" dist="38100" dir="2700000" algn="tl">
                            <a:srgbClr val="000000">
                              <a:alpha val="43137"/>
                            </a:srgbClr>
                          </a:outerShdw>
                        </a:effectLst>
                        <a:latin typeface="Cambria Math"/>
                      </a:rPr>
                      <m:t>𝒌</m:t>
                    </m:r>
                  </m:oMath>
                </a14:m>
                <a:r>
                  <a:rPr lang="el-GR" sz="4000" b="1" dirty="0" smtClean="0">
                    <a:solidFill>
                      <a:srgbClr val="FF0000"/>
                    </a:solidFill>
                    <a:effectLst>
                      <a:outerShdw blurRad="38100" dist="38100" dir="2700000" algn="tl">
                        <a:srgbClr val="000000">
                          <a:alpha val="43137"/>
                        </a:srgbClr>
                      </a:outerShdw>
                    </a:effectLst>
                  </a:rPr>
                  <a:t>.</a:t>
                </a:r>
                <a:r>
                  <a:rPr lang="en-US" sz="4000" b="1" dirty="0">
                    <a:solidFill>
                      <a:srgbClr val="FF0000"/>
                    </a:solidFill>
                    <a:effectLst>
                      <a:outerShdw blurRad="38100" dist="38100" dir="2700000" algn="tl">
                        <a:srgbClr val="000000">
                          <a:alpha val="43137"/>
                        </a:srgbClr>
                      </a:outerShdw>
                    </a:effectLst>
                    <a:ea typeface="Cambria Math"/>
                  </a:rPr>
                  <a:t/>
                </a:r>
                <a14:m>
                  <m:oMath xmlns:m="http://schemas.openxmlformats.org/officeDocument/2006/math">
                    <m:r>
                      <a:rPr lang="en-US" sz="4000" b="1" i="1">
                        <a:solidFill>
                          <a:srgbClr val="FF0000"/>
                        </a:solidFill>
                        <a:effectLst>
                          <a:outerShdw blurRad="38100" dist="38100" dir="2700000" algn="tl">
                            <a:srgbClr val="000000">
                              <a:alpha val="43137"/>
                            </a:srgbClr>
                          </a:outerShdw>
                        </a:effectLst>
                        <a:latin typeface="Cambria Math"/>
                        <a:ea typeface="Cambria Math"/>
                      </a:rPr>
                      <m:t>𝒙</m:t>
                    </m:r>
                  </m:oMath>
                </a14:m>
                <a:endParaRPr lang="el-GR" sz="4000" b="1" dirty="0">
                  <a:solidFill>
                    <a:srgbClr val="FF0000"/>
                  </a:solidFill>
                  <a:effectLst>
                    <a:outerShdw blurRad="38100" dist="38100" dir="2700000" algn="tl">
                      <a:srgbClr val="000000">
                        <a:alpha val="43137"/>
                      </a:srgbClr>
                    </a:outerShdw>
                  </a:effectLst>
                </a:endParaRPr>
              </a:p>
            </p:txBody>
          </p:sp>
        </mc:Choice>
        <mc:Fallback>
          <p:sp>
            <p:nvSpPr>
              <p:cNvPr id="71" name="TextBox 70"/>
              <p:cNvSpPr txBox="1">
                <a:spLocks noRot="1" noChangeAspect="1" noMove="1" noResize="1" noEditPoints="1" noAdjustHandles="1" noChangeArrowheads="1" noChangeShapeType="1" noTextEdit="1"/>
              </p:cNvSpPr>
              <p:nvPr/>
            </p:nvSpPr>
            <p:spPr>
              <a:xfrm>
                <a:off x="5696272" y="3815236"/>
                <a:ext cx="2858272" cy="707886"/>
              </a:xfrm>
              <a:prstGeom prst="rect">
                <a:avLst/>
              </a:prstGeom>
              <a:blipFill rotWithShape="1">
                <a:blip r:embed="rId10"/>
                <a:stretch>
                  <a:fillRect t="-16379" b="-42241"/>
                </a:stretch>
              </a:blipFill>
            </p:spPr>
            <p:txBody>
              <a:bodyPr/>
              <a:lstStyle/>
              <a:p>
                <a:r>
                  <a:rPr lang="el-GR">
                    <a:noFill/>
                  </a:rPr>
                  <a:t> </a:t>
                </a:r>
              </a:p>
            </p:txBody>
          </p:sp>
        </mc:Fallback>
      </mc:AlternateContent>
      <p:sp>
        <p:nvSpPr>
          <p:cNvPr id="20" name="TextBox 19"/>
          <p:cNvSpPr txBox="1"/>
          <p:nvPr/>
        </p:nvSpPr>
        <p:spPr>
          <a:xfrm>
            <a:off x="4499993" y="5153101"/>
            <a:ext cx="4175696" cy="923330"/>
          </a:xfrm>
          <a:prstGeom prst="rect">
            <a:avLst/>
          </a:prstGeom>
          <a:noFill/>
        </p:spPr>
        <p:txBody>
          <a:bodyPr wrap="square" rtlCol="0">
            <a:spAutoFit/>
          </a:bodyPr>
          <a:lstStyle/>
          <a:p>
            <a:pPr algn="just"/>
            <a:r>
              <a:rPr lang="el-GR" dirty="0" smtClean="0">
                <a:latin typeface="Comic Sans MS" panose="030F0702030302020204" pitchFamily="66" charset="0"/>
              </a:rPr>
              <a:t>Για το σύστημα «ελατήριο-μάζα», η σταθερή επαναφοράς συμπίπτει με τη σταθερή του ελατηρίου.</a:t>
            </a:r>
            <a:endParaRPr lang="el-GR" dirty="0">
              <a:latin typeface="Comic Sans MS" panose="030F0702030302020204" pitchFamily="66" charset="0"/>
            </a:endParaRPr>
          </a:p>
        </p:txBody>
      </p:sp>
    </p:spTree>
    <p:extLst>
      <p:ext uri="{BB962C8B-B14F-4D97-AF65-F5344CB8AC3E}">
        <p14:creationId xmlns:p14="http://schemas.microsoft.com/office/powerpoint/2010/main" xmlns="" val="18741206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1752"/>
                                        </p:tgtEl>
                                        <p:attrNameLst>
                                          <p:attrName>style.visibility</p:attrName>
                                        </p:attrNameLst>
                                      </p:cBhvr>
                                      <p:to>
                                        <p:strVal val="visible"/>
                                      </p:to>
                                    </p:set>
                                    <p:anim calcmode="lin" valueType="num">
                                      <p:cBhvr>
                                        <p:cTn id="7" dur="1500" fill="hold"/>
                                        <p:tgtEl>
                                          <p:spTgt spid="31752"/>
                                        </p:tgtEl>
                                        <p:attrNameLst>
                                          <p:attrName>ppt_x</p:attrName>
                                        </p:attrNameLst>
                                      </p:cBhvr>
                                      <p:tavLst>
                                        <p:tav tm="0">
                                          <p:val>
                                            <p:strVal val="#ppt_x-.2"/>
                                          </p:val>
                                        </p:tav>
                                        <p:tav tm="100000">
                                          <p:val>
                                            <p:strVal val="#ppt_x"/>
                                          </p:val>
                                        </p:tav>
                                      </p:tavLst>
                                    </p:anim>
                                    <p:anim calcmode="lin" valueType="num">
                                      <p:cBhvr>
                                        <p:cTn id="8" dur="1500" fill="hold"/>
                                        <p:tgtEl>
                                          <p:spTgt spid="31752"/>
                                        </p:tgtEl>
                                        <p:attrNameLst>
                                          <p:attrName>ppt_y</p:attrName>
                                        </p:attrNameLst>
                                      </p:cBhvr>
                                      <p:tavLst>
                                        <p:tav tm="0">
                                          <p:val>
                                            <p:strVal val="#ppt_y"/>
                                          </p:val>
                                        </p:tav>
                                        <p:tav tm="100000">
                                          <p:val>
                                            <p:strVal val="#ppt_y"/>
                                          </p:val>
                                        </p:tav>
                                      </p:tavLst>
                                    </p:anim>
                                    <p:animEffect transition="in" filter="wipe(right)" prLst="gradientSize: 0.1">
                                      <p:cBhvr>
                                        <p:cTn id="9" dur="1500"/>
                                        <p:tgtEl>
                                          <p:spTgt spid="3175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nodeType="clickEffect">
                                  <p:stCondLst>
                                    <p:cond delay="0"/>
                                  </p:stCondLst>
                                  <p:childTnLst>
                                    <p:set>
                                      <p:cBhvr>
                                        <p:cTn id="13" dur="1" fill="hold">
                                          <p:stCondLst>
                                            <p:cond delay="0"/>
                                          </p:stCondLst>
                                        </p:cTn>
                                        <p:tgtEl>
                                          <p:spTgt spid="31753"/>
                                        </p:tgtEl>
                                        <p:attrNameLst>
                                          <p:attrName>style.visibility</p:attrName>
                                        </p:attrNameLst>
                                      </p:cBhvr>
                                      <p:to>
                                        <p:strVal val="visible"/>
                                      </p:to>
                                    </p:set>
                                    <p:animEffect transition="in" filter="dissolve">
                                      <p:cBhvr>
                                        <p:cTn id="14" dur="500"/>
                                        <p:tgtEl>
                                          <p:spTgt spid="3175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31758"/>
                                        </p:tgtEl>
                                        <p:attrNameLst>
                                          <p:attrName>style.visibility</p:attrName>
                                        </p:attrNameLst>
                                      </p:cBhvr>
                                      <p:to>
                                        <p:strVal val="visible"/>
                                      </p:to>
                                    </p:set>
                                    <p:animEffect transition="in" filter="dissolve">
                                      <p:cBhvr>
                                        <p:cTn id="19" dur="500"/>
                                        <p:tgtEl>
                                          <p:spTgt spid="31758"/>
                                        </p:tgtEl>
                                      </p:cBhvr>
                                    </p:animEffect>
                                  </p:childTnLst>
                                </p:cTn>
                              </p:par>
                            </p:childTnLst>
                          </p:cTn>
                        </p:par>
                        <p:par>
                          <p:cTn id="20" fill="hold">
                            <p:stCondLst>
                              <p:cond delay="500"/>
                            </p:stCondLst>
                            <p:childTnLst>
                              <p:par>
                                <p:cTn id="21" presetID="10" presetClass="entr" presetSubtype="0" fill="hold" nodeType="afterEffect">
                                  <p:stCondLst>
                                    <p:cond delay="25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9" presetClass="entr" presetSubtype="0" fill="hold" nodeType="withEffect">
                                  <p:stCondLst>
                                    <p:cond delay="0"/>
                                  </p:stCondLst>
                                  <p:childTnLst>
                                    <p:set>
                                      <p:cBhvr>
                                        <p:cTn id="25" dur="1" fill="hold">
                                          <p:stCondLst>
                                            <p:cond delay="0"/>
                                          </p:stCondLst>
                                        </p:cTn>
                                        <p:tgtEl>
                                          <p:spTgt spid="31765"/>
                                        </p:tgtEl>
                                        <p:attrNameLst>
                                          <p:attrName>style.visibility</p:attrName>
                                        </p:attrNameLst>
                                      </p:cBhvr>
                                      <p:to>
                                        <p:strVal val="visible"/>
                                      </p:to>
                                    </p:set>
                                    <p:animEffect transition="in" filter="dissolve">
                                      <p:cBhvr>
                                        <p:cTn id="26" dur="500"/>
                                        <p:tgtEl>
                                          <p:spTgt spid="31765"/>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0-#ppt_w/2"/>
                                          </p:val>
                                        </p:tav>
                                        <p:tav tm="100000">
                                          <p:val>
                                            <p:strVal val="#ppt_x"/>
                                          </p:val>
                                        </p:tav>
                                      </p:tavLst>
                                    </p:anim>
                                    <p:anim calcmode="lin" valueType="num">
                                      <p:cBhvr additive="base">
                                        <p:cTn id="32" dur="1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31776">
                                            <p:txEl>
                                              <p:pRg st="0" end="0"/>
                                            </p:txEl>
                                          </p:spTgt>
                                        </p:tgtEl>
                                        <p:attrNameLst>
                                          <p:attrName>style.visibility</p:attrName>
                                        </p:attrNameLst>
                                      </p:cBhvr>
                                      <p:to>
                                        <p:strVal val="visible"/>
                                      </p:to>
                                    </p:set>
                                    <p:animEffect transition="in" filter="dissolve">
                                      <p:cBhvr>
                                        <p:cTn id="37" dur="500"/>
                                        <p:tgtEl>
                                          <p:spTgt spid="3177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1776">
                                            <p:txEl>
                                              <p:pRg st="1" end="1"/>
                                            </p:txEl>
                                          </p:spTgt>
                                        </p:tgtEl>
                                        <p:attrNameLst>
                                          <p:attrName>style.visibility</p:attrName>
                                        </p:attrNameLst>
                                      </p:cBhvr>
                                      <p:to>
                                        <p:strVal val="visible"/>
                                      </p:to>
                                    </p:set>
                                    <p:animEffect transition="in" filter="dissolve">
                                      <p:cBhvr>
                                        <p:cTn id="42" dur="500"/>
                                        <p:tgtEl>
                                          <p:spTgt spid="31776">
                                            <p:txEl>
                                              <p:pRg st="1" end="1"/>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31776">
                                            <p:txEl>
                                              <p:pRg st="2" end="2"/>
                                            </p:txEl>
                                          </p:spTgt>
                                        </p:tgtEl>
                                        <p:attrNameLst>
                                          <p:attrName>style.visibility</p:attrName>
                                        </p:attrNameLst>
                                      </p:cBhvr>
                                      <p:to>
                                        <p:strVal val="visible"/>
                                      </p:to>
                                    </p:set>
                                    <p:animEffect transition="in" filter="dissolve">
                                      <p:cBhvr>
                                        <p:cTn id="47" dur="500"/>
                                        <p:tgtEl>
                                          <p:spTgt spid="31776">
                                            <p:txEl>
                                              <p:pRg st="2" end="2"/>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nodeType="clickEffect">
                                  <p:stCondLst>
                                    <p:cond delay="0"/>
                                  </p:stCondLst>
                                  <p:childTnLst>
                                    <p:set>
                                      <p:cBhvr>
                                        <p:cTn id="51" dur="1" fill="hold">
                                          <p:stCondLst>
                                            <p:cond delay="0"/>
                                          </p:stCondLst>
                                        </p:cTn>
                                        <p:tgtEl>
                                          <p:spTgt spid="31746"/>
                                        </p:tgtEl>
                                        <p:attrNameLst>
                                          <p:attrName>style.visibility</p:attrName>
                                        </p:attrNameLst>
                                      </p:cBhvr>
                                      <p:to>
                                        <p:strVal val="visible"/>
                                      </p:to>
                                    </p:set>
                                    <p:animEffect transition="in" filter="dissolve">
                                      <p:cBhvr>
                                        <p:cTn id="52" dur="500"/>
                                        <p:tgtEl>
                                          <p:spTgt spid="31746"/>
                                        </p:tgtEl>
                                      </p:cBhvr>
                                    </p:animEffect>
                                  </p:childTnLst>
                                </p:cTn>
                              </p:par>
                            </p:childTnLst>
                          </p:cTn>
                        </p:par>
                        <p:par>
                          <p:cTn id="53" fill="hold">
                            <p:stCondLst>
                              <p:cond delay="500"/>
                            </p:stCondLst>
                            <p:childTnLst>
                              <p:par>
                                <p:cTn id="54" presetID="10" presetClass="entr" presetSubtype="0" fill="hold" nodeType="afterEffect">
                                  <p:stCondLst>
                                    <p:cond delay="25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childTnLst>
                                </p:cTn>
                              </p:par>
                              <p:par>
                                <p:cTn id="57" presetID="9" presetClass="entr" presetSubtype="0" fill="hold" nodeType="withEffect">
                                  <p:stCondLst>
                                    <p:cond delay="0"/>
                                  </p:stCondLst>
                                  <p:childTnLst>
                                    <p:set>
                                      <p:cBhvr>
                                        <p:cTn id="58" dur="1" fill="hold">
                                          <p:stCondLst>
                                            <p:cond delay="0"/>
                                          </p:stCondLst>
                                        </p:cTn>
                                        <p:tgtEl>
                                          <p:spTgt spid="31771"/>
                                        </p:tgtEl>
                                        <p:attrNameLst>
                                          <p:attrName>style.visibility</p:attrName>
                                        </p:attrNameLst>
                                      </p:cBhvr>
                                      <p:to>
                                        <p:strVal val="visible"/>
                                      </p:to>
                                    </p:set>
                                    <p:animEffect transition="in" filter="dissolve">
                                      <p:cBhvr>
                                        <p:cTn id="59" dur="500"/>
                                        <p:tgtEl>
                                          <p:spTgt spid="31771"/>
                                        </p:tgtEl>
                                      </p:cBhvr>
                                    </p:animEffect>
                                  </p:childTnLst>
                                </p:cTn>
                              </p:par>
                            </p:childTnLst>
                          </p:cTn>
                        </p:par>
                        <p:par>
                          <p:cTn id="60" fill="hold">
                            <p:stCondLst>
                              <p:cond delay="1250"/>
                            </p:stCondLst>
                            <p:childTnLst>
                              <p:par>
                                <p:cTn id="61" presetID="9" presetClass="entr" presetSubtype="0" fill="hold" nodeType="afterEffect">
                                  <p:stCondLst>
                                    <p:cond delay="250"/>
                                  </p:stCondLst>
                                  <p:childTnLst>
                                    <p:set>
                                      <p:cBhvr>
                                        <p:cTn id="62" dur="1" fill="hold">
                                          <p:stCondLst>
                                            <p:cond delay="0"/>
                                          </p:stCondLst>
                                        </p:cTn>
                                        <p:tgtEl>
                                          <p:spTgt spid="31782"/>
                                        </p:tgtEl>
                                        <p:attrNameLst>
                                          <p:attrName>style.visibility</p:attrName>
                                        </p:attrNameLst>
                                      </p:cBhvr>
                                      <p:to>
                                        <p:strVal val="visible"/>
                                      </p:to>
                                    </p:set>
                                    <p:animEffect transition="in" filter="dissolve">
                                      <p:cBhvr>
                                        <p:cTn id="63" dur="500"/>
                                        <p:tgtEl>
                                          <p:spTgt spid="31782"/>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67"/>
                                        </p:tgtEl>
                                        <p:attrNameLst>
                                          <p:attrName>style.visibility</p:attrName>
                                        </p:attrNameLst>
                                      </p:cBhvr>
                                      <p:to>
                                        <p:strVal val="visible"/>
                                      </p:to>
                                    </p:set>
                                    <p:animEffect transition="in" filter="wipe(left)">
                                      <p:cBhvr>
                                        <p:cTn id="68" dur="1000"/>
                                        <p:tgtEl>
                                          <p:spTgt spid="67"/>
                                        </p:tgtEl>
                                      </p:cBhvr>
                                    </p:animEffect>
                                  </p:childTnLst>
                                </p:cTn>
                              </p:par>
                            </p:childTnLst>
                          </p:cTn>
                        </p:par>
                      </p:childTnLst>
                    </p:cTn>
                  </p:par>
                  <p:par>
                    <p:cTn id="69" fill="hold">
                      <p:stCondLst>
                        <p:cond delay="indefinite"/>
                      </p:stCondLst>
                      <p:childTnLst>
                        <p:par>
                          <p:cTn id="70" fill="hold">
                            <p:stCondLst>
                              <p:cond delay="0"/>
                            </p:stCondLst>
                            <p:childTnLst>
                              <p:par>
                                <p:cTn id="71" presetID="9" presetClass="entr" presetSubtype="0" fill="hold" grpId="0" nodeType="click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dissolve">
                                      <p:cBhvr>
                                        <p:cTn id="73" dur="500"/>
                                        <p:tgtEl>
                                          <p:spTgt spid="18"/>
                                        </p:tgtEl>
                                      </p:cBhvr>
                                    </p:animEffect>
                                  </p:childTnLst>
                                </p:cTn>
                              </p:par>
                            </p:childTnLst>
                          </p:cTn>
                        </p:par>
                      </p:childTnLst>
                    </p:cTn>
                  </p:par>
                  <p:par>
                    <p:cTn id="74" fill="hold">
                      <p:stCondLst>
                        <p:cond delay="indefinite"/>
                      </p:stCondLst>
                      <p:childTnLst>
                        <p:par>
                          <p:cTn id="75" fill="hold">
                            <p:stCondLst>
                              <p:cond delay="0"/>
                            </p:stCondLst>
                            <p:childTnLst>
                              <p:par>
                                <p:cTn id="76" presetID="9" presetClass="entr" presetSubtype="0" fill="hold" grpId="0" nodeType="click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dissolve">
                                      <p:cBhvr>
                                        <p:cTn id="78" dur="500"/>
                                        <p:tgtEl>
                                          <p:spTgt spid="19"/>
                                        </p:tgtEl>
                                      </p:cBhvr>
                                    </p:animEffect>
                                  </p:childTnLst>
                                </p:cTn>
                              </p:par>
                            </p:childTnLst>
                          </p:cTn>
                        </p:par>
                      </p:childTnLst>
                    </p:cTn>
                  </p:par>
                  <p:par>
                    <p:cTn id="79" fill="hold">
                      <p:stCondLst>
                        <p:cond delay="indefinite"/>
                      </p:stCondLst>
                      <p:childTnLst>
                        <p:par>
                          <p:cTn id="80" fill="hold">
                            <p:stCondLst>
                              <p:cond delay="0"/>
                            </p:stCondLst>
                            <p:childTnLst>
                              <p:par>
                                <p:cTn id="81" presetID="9" presetClass="entr" presetSubtype="0" fill="hold" grpId="0" nodeType="clickEffect">
                                  <p:stCondLst>
                                    <p:cond delay="0"/>
                                  </p:stCondLst>
                                  <p:childTnLst>
                                    <p:set>
                                      <p:cBhvr>
                                        <p:cTn id="82" dur="1" fill="hold">
                                          <p:stCondLst>
                                            <p:cond delay="0"/>
                                          </p:stCondLst>
                                        </p:cTn>
                                        <p:tgtEl>
                                          <p:spTgt spid="70"/>
                                        </p:tgtEl>
                                        <p:attrNameLst>
                                          <p:attrName>style.visibility</p:attrName>
                                        </p:attrNameLst>
                                      </p:cBhvr>
                                      <p:to>
                                        <p:strVal val="visible"/>
                                      </p:to>
                                    </p:set>
                                    <p:animEffect transition="in" filter="dissolve">
                                      <p:cBhvr>
                                        <p:cTn id="83" dur="500"/>
                                        <p:tgtEl>
                                          <p:spTgt spid="70"/>
                                        </p:tgtEl>
                                      </p:cBhvr>
                                    </p:animEffect>
                                  </p:childTnLst>
                                </p:cTn>
                              </p:par>
                            </p:childTnLst>
                          </p:cTn>
                        </p:par>
                        <p:par>
                          <p:cTn id="84" fill="hold">
                            <p:stCondLst>
                              <p:cond delay="500"/>
                            </p:stCondLst>
                            <p:childTnLst>
                              <p:par>
                                <p:cTn id="85" presetID="9" presetClass="entr" presetSubtype="0" fill="hold" nodeType="afterEffect">
                                  <p:stCondLst>
                                    <p:cond delay="500"/>
                                  </p:stCondLst>
                                  <p:childTnLst>
                                    <p:set>
                                      <p:cBhvr>
                                        <p:cTn id="86" dur="1" fill="hold">
                                          <p:stCondLst>
                                            <p:cond delay="0"/>
                                          </p:stCondLst>
                                        </p:cTn>
                                        <p:tgtEl>
                                          <p:spTgt spid="31798"/>
                                        </p:tgtEl>
                                        <p:attrNameLst>
                                          <p:attrName>style.visibility</p:attrName>
                                        </p:attrNameLst>
                                      </p:cBhvr>
                                      <p:to>
                                        <p:strVal val="visible"/>
                                      </p:to>
                                    </p:set>
                                    <p:animEffect transition="in" filter="dissolve">
                                      <p:cBhvr>
                                        <p:cTn id="87" dur="500"/>
                                        <p:tgtEl>
                                          <p:spTgt spid="31798"/>
                                        </p:tgtEl>
                                      </p:cBhvr>
                                    </p:animEffect>
                                  </p:childTnLst>
                                </p:cTn>
                              </p:par>
                            </p:childTnLst>
                          </p:cTn>
                        </p:par>
                      </p:childTnLst>
                    </p:cTn>
                  </p:par>
                  <p:par>
                    <p:cTn id="88" fill="hold">
                      <p:stCondLst>
                        <p:cond delay="indefinite"/>
                      </p:stCondLst>
                      <p:childTnLst>
                        <p:par>
                          <p:cTn id="89" fill="hold">
                            <p:stCondLst>
                              <p:cond delay="0"/>
                            </p:stCondLst>
                            <p:childTnLst>
                              <p:par>
                                <p:cTn id="90" presetID="2" presetClass="entr" presetSubtype="2" fill="hold" grpId="0" nodeType="clickEffect">
                                  <p:stCondLst>
                                    <p:cond delay="0"/>
                                  </p:stCondLst>
                                  <p:childTnLst>
                                    <p:set>
                                      <p:cBhvr>
                                        <p:cTn id="91" dur="1" fill="hold">
                                          <p:stCondLst>
                                            <p:cond delay="0"/>
                                          </p:stCondLst>
                                        </p:cTn>
                                        <p:tgtEl>
                                          <p:spTgt spid="71"/>
                                        </p:tgtEl>
                                        <p:attrNameLst>
                                          <p:attrName>style.visibility</p:attrName>
                                        </p:attrNameLst>
                                      </p:cBhvr>
                                      <p:to>
                                        <p:strVal val="visible"/>
                                      </p:to>
                                    </p:set>
                                    <p:anim calcmode="lin" valueType="num">
                                      <p:cBhvr additive="base">
                                        <p:cTn id="92" dur="1500" fill="hold"/>
                                        <p:tgtEl>
                                          <p:spTgt spid="71"/>
                                        </p:tgtEl>
                                        <p:attrNameLst>
                                          <p:attrName>ppt_x</p:attrName>
                                        </p:attrNameLst>
                                      </p:cBhvr>
                                      <p:tavLst>
                                        <p:tav tm="0">
                                          <p:val>
                                            <p:strVal val="1+#ppt_w/2"/>
                                          </p:val>
                                        </p:tav>
                                        <p:tav tm="100000">
                                          <p:val>
                                            <p:strVal val="#ppt_x"/>
                                          </p:val>
                                        </p:tav>
                                      </p:tavLst>
                                    </p:anim>
                                    <p:anim calcmode="lin" valueType="num">
                                      <p:cBhvr additive="base">
                                        <p:cTn id="93" dur="1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94" fill="hold" nodeType="clickPar">
                      <p:stCondLst>
                        <p:cond delay="indefinite"/>
                      </p:stCondLst>
                      <p:childTnLst>
                        <p:par>
                          <p:cTn id="95" fill="hold" nodeType="withGroup">
                            <p:stCondLst>
                              <p:cond delay="0"/>
                            </p:stCondLst>
                            <p:childTnLst>
                              <p:par>
                                <p:cTn id="96" presetID="9" presetClass="entr" presetSubtype="0" fill="hold" grpId="0" nodeType="clickEffect">
                                  <p:stCondLst>
                                    <p:cond delay="0"/>
                                  </p:stCondLst>
                                  <p:childTnLst>
                                    <p:set>
                                      <p:cBhvr>
                                        <p:cTn id="97" dur="1" fill="hold">
                                          <p:stCondLst>
                                            <p:cond delay="0"/>
                                          </p:stCondLst>
                                        </p:cTn>
                                        <p:tgtEl>
                                          <p:spTgt spid="31804"/>
                                        </p:tgtEl>
                                        <p:attrNameLst>
                                          <p:attrName>style.visibility</p:attrName>
                                        </p:attrNameLst>
                                      </p:cBhvr>
                                      <p:to>
                                        <p:strVal val="visible"/>
                                      </p:to>
                                    </p:set>
                                    <p:animEffect transition="in" filter="dissolve">
                                      <p:cBhvr>
                                        <p:cTn id="98" dur="500"/>
                                        <p:tgtEl>
                                          <p:spTgt spid="31804"/>
                                        </p:tgtEl>
                                      </p:cBhvr>
                                    </p:animEffect>
                                  </p:childTnLst>
                                </p:cTn>
                              </p:par>
                            </p:childTnLst>
                          </p:cTn>
                        </p:par>
                        <p:par>
                          <p:cTn id="99" fill="hold">
                            <p:stCondLst>
                              <p:cond delay="500"/>
                            </p:stCondLst>
                            <p:childTnLst>
                              <p:par>
                                <p:cTn id="100" presetID="9" presetClass="entr" presetSubtype="0" fill="hold" grpId="0" nodeType="afterEffect">
                                  <p:stCondLst>
                                    <p:cond delay="250"/>
                                  </p:stCondLst>
                                  <p:childTnLst>
                                    <p:set>
                                      <p:cBhvr>
                                        <p:cTn id="101" dur="1" fill="hold">
                                          <p:stCondLst>
                                            <p:cond delay="0"/>
                                          </p:stCondLst>
                                        </p:cTn>
                                        <p:tgtEl>
                                          <p:spTgt spid="20"/>
                                        </p:tgtEl>
                                        <p:attrNameLst>
                                          <p:attrName>style.visibility</p:attrName>
                                        </p:attrNameLst>
                                      </p:cBhvr>
                                      <p:to>
                                        <p:strVal val="visible"/>
                                      </p:to>
                                    </p:set>
                                    <p:animEffect transition="in" filter="dissolve">
                                      <p:cBhvr>
                                        <p:cTn id="10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2" grpId="0"/>
      <p:bldP spid="31804" grpId="0" animBg="1"/>
      <p:bldP spid="17" grpId="0"/>
      <p:bldP spid="67" grpId="0"/>
      <p:bldP spid="18" grpId="0" animBg="1"/>
      <p:bldP spid="19" grpId="0" animBg="1"/>
      <p:bldP spid="70" grpId="0" animBg="1"/>
      <p:bldP spid="71" grpId="0" animBg="1"/>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27</a:t>
            </a:fld>
            <a:endParaRPr lang="el-GR" dirty="0">
              <a:solidFill>
                <a:schemeClr val="tx1"/>
              </a:solidFill>
            </a:endParaRPr>
          </a:p>
        </p:txBody>
      </p:sp>
      <p:sp>
        <p:nvSpPr>
          <p:cNvPr id="4" name="Text Box 2"/>
          <p:cNvSpPr txBox="1">
            <a:spLocks noChangeArrowheads="1"/>
          </p:cNvSpPr>
          <p:nvPr/>
        </p:nvSpPr>
        <p:spPr bwMode="auto">
          <a:xfrm>
            <a:off x="1161035" y="544084"/>
            <a:ext cx="6480175"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defRPr/>
            </a:pPr>
            <a:r>
              <a:rPr lang="el-GR" altLang="el-GR" sz="2800" b="1" dirty="0">
                <a:solidFill>
                  <a:srgbClr val="800000"/>
                </a:solidFill>
                <a:effectLst>
                  <a:outerShdw blurRad="38100" dist="38100" dir="2700000" algn="tl">
                    <a:srgbClr val="000000"/>
                  </a:outerShdw>
                </a:effectLst>
                <a:latin typeface="Comic Sans MS" pitchFamily="66" charset="0"/>
              </a:rPr>
              <a:t>Υπολογισμός </a:t>
            </a:r>
            <a:r>
              <a:rPr lang="el-GR" altLang="el-GR" sz="2800" b="1" dirty="0" smtClean="0">
                <a:solidFill>
                  <a:srgbClr val="800000"/>
                </a:solidFill>
                <a:effectLst>
                  <a:outerShdw blurRad="38100" dist="38100" dir="2700000" algn="tl">
                    <a:srgbClr val="000000"/>
                  </a:outerShdw>
                </a:effectLst>
                <a:latin typeface="Comic Sans MS" pitchFamily="66" charset="0"/>
              </a:rPr>
              <a:t>της περιόδου </a:t>
            </a:r>
            <a:r>
              <a:rPr lang="el-GR" altLang="el-GR" sz="2800" b="1" dirty="0">
                <a:solidFill>
                  <a:srgbClr val="800000"/>
                </a:solidFill>
                <a:effectLst>
                  <a:outerShdw blurRad="38100" dist="38100" dir="2700000" algn="tl">
                    <a:srgbClr val="000000"/>
                  </a:outerShdw>
                </a:effectLst>
                <a:latin typeface="Comic Sans MS" pitchFamily="66" charset="0"/>
              </a:rPr>
              <a:t>στην ΑΑΤ</a:t>
            </a:r>
          </a:p>
        </p:txBody>
      </p:sp>
      <mc:AlternateContent xmlns:mc="http://schemas.openxmlformats.org/markup-compatibility/2006">
        <mc:Choice xmlns:a14="http://schemas.microsoft.com/office/drawing/2010/main" xmlns="" Requires="a14">
          <p:sp>
            <p:nvSpPr>
              <p:cNvPr id="15" name="TextBox 14"/>
              <p:cNvSpPr txBox="1"/>
              <p:nvPr/>
            </p:nvSpPr>
            <p:spPr>
              <a:xfrm>
                <a:off x="1571937" y="1450292"/>
                <a:ext cx="2178097" cy="5959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1" i="1" smtClean="0">
                          <a:solidFill>
                            <a:schemeClr val="tx1"/>
                          </a:solidFill>
                          <a:latin typeface="Cambria Math"/>
                        </a:rPr>
                        <m:t>𝑫</m:t>
                      </m:r>
                      <m:r>
                        <a:rPr lang="en-US" sz="3200" b="1" i="1" smtClean="0">
                          <a:solidFill>
                            <a:schemeClr val="tx1"/>
                          </a:solidFill>
                          <a:latin typeface="Cambria Math"/>
                        </a:rPr>
                        <m:t>=</m:t>
                      </m:r>
                      <m:r>
                        <a:rPr lang="en-US" sz="3200" b="1" i="1" smtClean="0">
                          <a:solidFill>
                            <a:schemeClr val="tx1"/>
                          </a:solidFill>
                          <a:latin typeface="Cambria Math"/>
                        </a:rPr>
                        <m:t>𝒎</m:t>
                      </m:r>
                      <m:r>
                        <a:rPr lang="en-US" sz="3200" b="1" i="1" smtClean="0">
                          <a:solidFill>
                            <a:schemeClr val="tx1"/>
                          </a:solidFill>
                          <a:latin typeface="Cambria Math"/>
                        </a:rPr>
                        <m:t>.</m:t>
                      </m:r>
                      <m:sSup>
                        <m:sSupPr>
                          <m:ctrlPr>
                            <a:rPr lang="en-US" sz="3200" b="1" i="1" smtClean="0">
                              <a:solidFill>
                                <a:schemeClr val="tx1"/>
                              </a:solidFill>
                              <a:latin typeface="Cambria Math" panose="02040503050406030204" pitchFamily="18" charset="0"/>
                            </a:rPr>
                          </m:ctrlPr>
                        </m:sSupPr>
                        <m:e>
                          <m:r>
                            <a:rPr lang="el-GR" sz="3200" b="1" i="1" smtClean="0">
                              <a:solidFill>
                                <a:schemeClr val="tx1"/>
                              </a:solidFill>
                              <a:latin typeface="Cambria Math"/>
                            </a:rPr>
                            <m:t>𝝎</m:t>
                          </m:r>
                        </m:e>
                        <m:sup>
                          <m:r>
                            <a:rPr lang="en-US" sz="3200" b="1" i="1" smtClean="0">
                              <a:solidFill>
                                <a:schemeClr val="tx1"/>
                              </a:solidFill>
                              <a:latin typeface="Cambria Math"/>
                            </a:rPr>
                            <m:t>𝟐</m:t>
                          </m:r>
                        </m:sup>
                      </m:sSup>
                    </m:oMath>
                  </m:oMathPara>
                </a14:m>
                <a:endParaRPr lang="el-GR" sz="3200" b="1" dirty="0">
                  <a:solidFill>
                    <a:schemeClr val="tx1"/>
                  </a:solidFill>
                </a:endParaRPr>
              </a:p>
            </p:txBody>
          </p:sp>
        </mc:Choice>
        <mc:Fallback>
          <p:sp>
            <p:nvSpPr>
              <p:cNvPr id="15" name="TextBox 14"/>
              <p:cNvSpPr txBox="1">
                <a:spLocks noRot="1" noChangeAspect="1" noMove="1" noResize="1" noEditPoints="1" noAdjustHandles="1" noChangeArrowheads="1" noChangeShapeType="1" noTextEdit="1"/>
              </p:cNvSpPr>
              <p:nvPr/>
            </p:nvSpPr>
            <p:spPr>
              <a:xfrm>
                <a:off x="1571937" y="1450292"/>
                <a:ext cx="2178097" cy="595932"/>
              </a:xfrm>
              <a:prstGeom prst="rect">
                <a:avLst/>
              </a:prstGeom>
              <a:blipFill rotWithShape="1">
                <a:blip r:embed="rId2"/>
                <a:stretch>
                  <a:fillRect/>
                </a:stretch>
              </a:blipFill>
            </p:spPr>
            <p:txBody>
              <a:bodyPr/>
              <a:lstStyle/>
              <a:p>
                <a:r>
                  <a:rPr lang="el-GR">
                    <a:noFill/>
                  </a:rPr>
                  <a:t> </a:t>
                </a:r>
              </a:p>
            </p:txBody>
          </p:sp>
        </mc:Fallback>
      </mc:AlternateContent>
      <p:sp>
        <p:nvSpPr>
          <p:cNvPr id="16" name="Δεξιό βέλος 15"/>
          <p:cNvSpPr/>
          <p:nvPr/>
        </p:nvSpPr>
        <p:spPr>
          <a:xfrm>
            <a:off x="3773428" y="1743392"/>
            <a:ext cx="504056" cy="6207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mc:AlternateContent xmlns:mc="http://schemas.openxmlformats.org/markup-compatibility/2006">
        <mc:Choice xmlns:a14="http://schemas.microsoft.com/office/drawing/2010/main" xmlns="" Requires="a14">
          <p:sp>
            <p:nvSpPr>
              <p:cNvPr id="19" name="TextBox 18"/>
              <p:cNvSpPr txBox="1"/>
              <p:nvPr/>
            </p:nvSpPr>
            <p:spPr>
              <a:xfrm>
                <a:off x="4425395" y="1236233"/>
                <a:ext cx="2716706" cy="10143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1" i="1" smtClean="0">
                          <a:solidFill>
                            <a:schemeClr val="tx1"/>
                          </a:solidFill>
                          <a:latin typeface="Cambria Math"/>
                        </a:rPr>
                        <m:t>𝑫</m:t>
                      </m:r>
                      <m:r>
                        <a:rPr lang="en-US" sz="3200" b="1" i="1" smtClean="0">
                          <a:solidFill>
                            <a:schemeClr val="tx1"/>
                          </a:solidFill>
                          <a:latin typeface="Cambria Math"/>
                        </a:rPr>
                        <m:t>=</m:t>
                      </m:r>
                      <m:r>
                        <a:rPr lang="en-US" sz="3200" b="1" i="1" smtClean="0">
                          <a:solidFill>
                            <a:schemeClr val="tx1"/>
                          </a:solidFill>
                          <a:latin typeface="Cambria Math"/>
                        </a:rPr>
                        <m:t>𝒎</m:t>
                      </m:r>
                      <m:r>
                        <a:rPr lang="en-US" sz="3200" b="1" i="1" smtClean="0">
                          <a:solidFill>
                            <a:schemeClr val="tx1"/>
                          </a:solidFill>
                          <a:latin typeface="Cambria Math"/>
                        </a:rPr>
                        <m:t>.</m:t>
                      </m:r>
                      <m:sSup>
                        <m:sSupPr>
                          <m:ctrlPr>
                            <a:rPr lang="en-US" sz="3200" b="1" i="1" smtClean="0">
                              <a:solidFill>
                                <a:schemeClr val="tx1"/>
                              </a:solidFill>
                              <a:latin typeface="Cambria Math" panose="02040503050406030204" pitchFamily="18" charset="0"/>
                            </a:rPr>
                          </m:ctrlPr>
                        </m:sSupPr>
                        <m:e>
                          <m:r>
                            <a:rPr lang="el-GR" sz="3200" b="1" i="1" smtClean="0">
                              <a:solidFill>
                                <a:schemeClr val="tx1"/>
                              </a:solidFill>
                              <a:latin typeface="Cambria Math"/>
                            </a:rPr>
                            <m:t>(</m:t>
                          </m:r>
                          <m:f>
                            <m:fPr>
                              <m:ctrlPr>
                                <a:rPr lang="en-US" sz="3200" b="1" i="1" smtClean="0">
                                  <a:solidFill>
                                    <a:schemeClr val="tx1"/>
                                  </a:solidFill>
                                  <a:latin typeface="Cambria Math" panose="02040503050406030204" pitchFamily="18" charset="0"/>
                                </a:rPr>
                              </m:ctrlPr>
                            </m:fPr>
                            <m:num>
                              <m:r>
                                <a:rPr lang="el-GR" sz="3200" b="1" i="1" smtClean="0">
                                  <a:solidFill>
                                    <a:schemeClr val="tx1"/>
                                  </a:solidFill>
                                  <a:latin typeface="Cambria Math"/>
                                </a:rPr>
                                <m:t>𝟐</m:t>
                              </m:r>
                              <m:r>
                                <a:rPr lang="el-GR" sz="3200" b="1" i="0" smtClean="0">
                                  <a:solidFill>
                                    <a:schemeClr val="tx1"/>
                                  </a:solidFill>
                                  <a:latin typeface="Cambria Math"/>
                                </a:rPr>
                                <m:t>𝛑</m:t>
                              </m:r>
                            </m:num>
                            <m:den>
                              <m:r>
                                <a:rPr lang="en-US" sz="3200" b="1" i="1" smtClean="0">
                                  <a:solidFill>
                                    <a:schemeClr val="tx1"/>
                                  </a:solidFill>
                                  <a:latin typeface="Cambria Math"/>
                                </a:rPr>
                                <m:t>𝑻</m:t>
                              </m:r>
                            </m:den>
                          </m:f>
                          <m:r>
                            <a:rPr lang="el-GR" sz="3200" b="1" i="1" smtClean="0">
                              <a:solidFill>
                                <a:schemeClr val="tx1"/>
                              </a:solidFill>
                              <a:latin typeface="Cambria Math"/>
                            </a:rPr>
                            <m:t>)</m:t>
                          </m:r>
                        </m:e>
                        <m:sup>
                          <m:r>
                            <a:rPr lang="en-US" sz="3200" b="1" i="1" smtClean="0">
                              <a:solidFill>
                                <a:schemeClr val="tx1"/>
                              </a:solidFill>
                              <a:latin typeface="Cambria Math"/>
                            </a:rPr>
                            <m:t>𝟐</m:t>
                          </m:r>
                        </m:sup>
                      </m:sSup>
                    </m:oMath>
                  </m:oMathPara>
                </a14:m>
                <a:endParaRPr lang="el-GR" sz="3200" b="1" dirty="0">
                  <a:solidFill>
                    <a:schemeClr val="tx1"/>
                  </a:solidFill>
                </a:endParaRPr>
              </a:p>
            </p:txBody>
          </p:sp>
        </mc:Choice>
        <mc:Fallback>
          <p:sp>
            <p:nvSpPr>
              <p:cNvPr id="19" name="TextBox 18"/>
              <p:cNvSpPr txBox="1">
                <a:spLocks noRot="1" noChangeAspect="1" noMove="1" noResize="1" noEditPoints="1" noAdjustHandles="1" noChangeArrowheads="1" noChangeShapeType="1" noTextEdit="1"/>
              </p:cNvSpPr>
              <p:nvPr/>
            </p:nvSpPr>
            <p:spPr>
              <a:xfrm>
                <a:off x="4425395" y="1236233"/>
                <a:ext cx="2716706" cy="1014317"/>
              </a:xfrm>
              <a:prstGeom prst="rect">
                <a:avLst/>
              </a:prstGeom>
              <a:blipFill>
                <a:blip r:embed="rId3"/>
                <a:stretch>
                  <a:fillRect/>
                </a:stretch>
              </a:blipFill>
            </p:spPr>
            <p:txBody>
              <a:bodyPr/>
              <a:lstStyle/>
              <a:p>
                <a:r>
                  <a:rPr lang="el-GR">
                    <a:noFill/>
                  </a:rPr>
                  <a:t> </a:t>
                </a:r>
              </a:p>
            </p:txBody>
          </p:sp>
        </mc:Fallback>
      </mc:AlternateContent>
      <mc:AlternateContent xmlns:mc="http://schemas.openxmlformats.org/markup-compatibility/2006">
        <mc:Choice xmlns:a14="http://schemas.microsoft.com/office/drawing/2010/main" xmlns="" Requires="a14">
          <p:sp>
            <p:nvSpPr>
              <p:cNvPr id="20" name="TextBox 19"/>
              <p:cNvSpPr txBox="1"/>
              <p:nvPr/>
            </p:nvSpPr>
            <p:spPr>
              <a:xfrm>
                <a:off x="1914650" y="2198417"/>
                <a:ext cx="2376868" cy="108985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1" i="1" smtClean="0">
                          <a:solidFill>
                            <a:schemeClr val="tx1"/>
                          </a:solidFill>
                          <a:latin typeface="Cambria Math"/>
                        </a:rPr>
                        <m:t>𝑫</m:t>
                      </m:r>
                      <m:r>
                        <a:rPr lang="en-US" sz="3200" b="1" i="1" smtClean="0">
                          <a:solidFill>
                            <a:schemeClr val="tx1"/>
                          </a:solidFill>
                          <a:latin typeface="Cambria Math"/>
                        </a:rPr>
                        <m:t>=</m:t>
                      </m:r>
                      <m:r>
                        <a:rPr lang="en-US" sz="3200" b="1" i="1" smtClean="0">
                          <a:solidFill>
                            <a:schemeClr val="tx1"/>
                          </a:solidFill>
                          <a:latin typeface="Cambria Math"/>
                        </a:rPr>
                        <m:t>𝒎</m:t>
                      </m:r>
                      <m:r>
                        <a:rPr lang="en-US" sz="3200" b="1" i="1" smtClean="0">
                          <a:solidFill>
                            <a:schemeClr val="tx1"/>
                          </a:solidFill>
                          <a:latin typeface="Cambria Math"/>
                        </a:rPr>
                        <m:t>.</m:t>
                      </m:r>
                      <m:f>
                        <m:fPr>
                          <m:ctrlPr>
                            <a:rPr lang="en-US" sz="3200" b="1" i="1" smtClean="0">
                              <a:solidFill>
                                <a:schemeClr val="tx1"/>
                              </a:solidFill>
                              <a:latin typeface="Cambria Math" panose="02040503050406030204" pitchFamily="18" charset="0"/>
                            </a:rPr>
                          </m:ctrlPr>
                        </m:fPr>
                        <m:num>
                          <m:r>
                            <a:rPr lang="el-GR" sz="3200" b="1" i="1" smtClean="0">
                              <a:solidFill>
                                <a:schemeClr val="tx1"/>
                              </a:solidFill>
                              <a:latin typeface="Cambria Math"/>
                            </a:rPr>
                            <m:t>𝟒</m:t>
                          </m:r>
                          <m:sSup>
                            <m:sSupPr>
                              <m:ctrlPr>
                                <a:rPr lang="el-GR" sz="3200" b="1" i="1" smtClean="0">
                                  <a:solidFill>
                                    <a:schemeClr val="tx1"/>
                                  </a:solidFill>
                                  <a:latin typeface="Cambria Math" panose="02040503050406030204" pitchFamily="18" charset="0"/>
                                </a:rPr>
                              </m:ctrlPr>
                            </m:sSupPr>
                            <m:e>
                              <m:r>
                                <a:rPr lang="el-GR" sz="3200" b="1" i="0" smtClean="0">
                                  <a:solidFill>
                                    <a:schemeClr val="tx1"/>
                                  </a:solidFill>
                                  <a:latin typeface="Cambria Math"/>
                                </a:rPr>
                                <m:t>𝛑</m:t>
                              </m:r>
                            </m:e>
                            <m:sup>
                              <m:r>
                                <a:rPr lang="el-GR" sz="3200" b="1" i="1" smtClean="0">
                                  <a:solidFill>
                                    <a:schemeClr val="tx1"/>
                                  </a:solidFill>
                                  <a:latin typeface="Cambria Math"/>
                                </a:rPr>
                                <m:t>𝟐</m:t>
                              </m:r>
                            </m:sup>
                          </m:sSup>
                        </m:num>
                        <m:den>
                          <m:sSup>
                            <m:sSupPr>
                              <m:ctrlPr>
                                <a:rPr lang="en-US" sz="3200" b="1" i="1" smtClean="0">
                                  <a:solidFill>
                                    <a:schemeClr val="tx1"/>
                                  </a:solidFill>
                                  <a:latin typeface="Cambria Math" panose="02040503050406030204" pitchFamily="18" charset="0"/>
                                </a:rPr>
                              </m:ctrlPr>
                            </m:sSupPr>
                            <m:e>
                              <m:r>
                                <a:rPr lang="el-GR" sz="3200" b="1" i="1" smtClean="0">
                                  <a:solidFill>
                                    <a:schemeClr val="tx1"/>
                                  </a:solidFill>
                                  <a:latin typeface="Cambria Math"/>
                                </a:rPr>
                                <m:t>𝜯</m:t>
                              </m:r>
                            </m:e>
                            <m:sup>
                              <m:r>
                                <a:rPr lang="el-GR" sz="3200" b="1" i="1" smtClean="0">
                                  <a:solidFill>
                                    <a:schemeClr val="tx1"/>
                                  </a:solidFill>
                                  <a:latin typeface="Cambria Math"/>
                                </a:rPr>
                                <m:t>𝟐</m:t>
                              </m:r>
                            </m:sup>
                          </m:sSup>
                        </m:den>
                      </m:f>
                    </m:oMath>
                  </m:oMathPara>
                </a14:m>
                <a:endParaRPr lang="el-GR" sz="3200" b="1" dirty="0">
                  <a:solidFill>
                    <a:schemeClr val="tx1"/>
                  </a:solidFill>
                </a:endParaRPr>
              </a:p>
            </p:txBody>
          </p:sp>
        </mc:Choice>
        <mc:Fallback>
          <p:sp>
            <p:nvSpPr>
              <p:cNvPr id="20" name="TextBox 19"/>
              <p:cNvSpPr txBox="1">
                <a:spLocks noRot="1" noChangeAspect="1" noMove="1" noResize="1" noEditPoints="1" noAdjustHandles="1" noChangeArrowheads="1" noChangeShapeType="1" noTextEdit="1"/>
              </p:cNvSpPr>
              <p:nvPr/>
            </p:nvSpPr>
            <p:spPr>
              <a:xfrm>
                <a:off x="1914650" y="2198417"/>
                <a:ext cx="2376868" cy="1089850"/>
              </a:xfrm>
              <a:prstGeom prst="rect">
                <a:avLst/>
              </a:prstGeom>
              <a:blipFill>
                <a:blip r:embed="rId4"/>
                <a:stretch>
                  <a:fillRect/>
                </a:stretch>
              </a:blipFill>
            </p:spPr>
            <p:txBody>
              <a:bodyPr/>
              <a:lstStyle/>
              <a:p>
                <a:r>
                  <a:rPr lang="el-GR">
                    <a:noFill/>
                  </a:rPr>
                  <a:t> </a:t>
                </a:r>
              </a:p>
            </p:txBody>
          </p:sp>
        </mc:Fallback>
      </mc:AlternateContent>
      <p:sp>
        <p:nvSpPr>
          <p:cNvPr id="21" name="Δεξιό βέλος 20"/>
          <p:cNvSpPr/>
          <p:nvPr/>
        </p:nvSpPr>
        <p:spPr>
          <a:xfrm>
            <a:off x="1386837" y="2805416"/>
            <a:ext cx="504056" cy="6207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mc:AlternateContent xmlns:mc="http://schemas.openxmlformats.org/markup-compatibility/2006">
        <mc:Choice xmlns:a14="http://schemas.microsoft.com/office/drawing/2010/main" xmlns="" Requires="a14">
          <p:sp>
            <p:nvSpPr>
              <p:cNvPr id="22" name="TextBox 21"/>
              <p:cNvSpPr txBox="1"/>
              <p:nvPr/>
            </p:nvSpPr>
            <p:spPr>
              <a:xfrm>
                <a:off x="5216828" y="2389472"/>
                <a:ext cx="2424382" cy="93955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l-GR" sz="3200" i="1" smtClean="0">
                              <a:latin typeface="Cambria Math" panose="02040503050406030204" pitchFamily="18" charset="0"/>
                            </a:rPr>
                          </m:ctrlPr>
                        </m:sSupPr>
                        <m:e>
                          <m:r>
                            <a:rPr lang="el-GR" sz="3200" b="1" i="1" smtClean="0">
                              <a:latin typeface="Cambria Math"/>
                            </a:rPr>
                            <m:t>𝜯</m:t>
                          </m:r>
                        </m:e>
                        <m:sup>
                          <m:r>
                            <a:rPr lang="el-GR" sz="3200" b="1" i="0" smtClean="0">
                              <a:latin typeface="Cambria Math"/>
                            </a:rPr>
                            <m:t>𝟐</m:t>
                          </m:r>
                        </m:sup>
                      </m:sSup>
                      <m:r>
                        <a:rPr lang="el-GR" sz="3200" b="0" i="1" smtClean="0">
                          <a:latin typeface="Cambria Math"/>
                        </a:rPr>
                        <m:t>=</m:t>
                      </m:r>
                      <m:r>
                        <a:rPr lang="el-GR" sz="3200" b="1" i="1" smtClean="0">
                          <a:latin typeface="Cambria Math"/>
                        </a:rPr>
                        <m:t>𝟒</m:t>
                      </m:r>
                      <m:sSup>
                        <m:sSupPr>
                          <m:ctrlPr>
                            <a:rPr lang="el-GR" sz="3200" b="1" i="1" smtClean="0">
                              <a:latin typeface="Cambria Math" panose="02040503050406030204" pitchFamily="18" charset="0"/>
                            </a:rPr>
                          </m:ctrlPr>
                        </m:sSupPr>
                        <m:e>
                          <m:r>
                            <a:rPr lang="el-GR" sz="3200" b="1" i="0" smtClean="0">
                              <a:latin typeface="Cambria Math"/>
                            </a:rPr>
                            <m:t>𝛑</m:t>
                          </m:r>
                        </m:e>
                        <m:sup>
                          <m:r>
                            <a:rPr lang="el-GR" sz="3200" b="1" i="1" smtClean="0">
                              <a:latin typeface="Cambria Math"/>
                            </a:rPr>
                            <m:t>𝟐</m:t>
                          </m:r>
                        </m:sup>
                      </m:sSup>
                      <m:f>
                        <m:fPr>
                          <m:ctrlPr>
                            <a:rPr lang="el-GR" sz="3200" b="1" i="1" smtClean="0">
                              <a:latin typeface="Cambria Math" panose="02040503050406030204" pitchFamily="18" charset="0"/>
                            </a:rPr>
                          </m:ctrlPr>
                        </m:fPr>
                        <m:num>
                          <m:r>
                            <a:rPr lang="en-US" sz="3200" b="1" i="1" smtClean="0">
                              <a:latin typeface="Cambria Math"/>
                            </a:rPr>
                            <m:t>𝒎</m:t>
                          </m:r>
                        </m:num>
                        <m:den>
                          <m:r>
                            <a:rPr lang="en-US" sz="3200" b="1" i="1" smtClean="0">
                              <a:latin typeface="Cambria Math"/>
                            </a:rPr>
                            <m:t>𝑫</m:t>
                          </m:r>
                        </m:den>
                      </m:f>
                    </m:oMath>
                  </m:oMathPara>
                </a14:m>
                <a:endParaRPr lang="el-GR" sz="3200" b="1" dirty="0"/>
              </a:p>
            </p:txBody>
          </p:sp>
        </mc:Choice>
        <mc:Fallback>
          <p:sp>
            <p:nvSpPr>
              <p:cNvPr id="22" name="TextBox 21"/>
              <p:cNvSpPr txBox="1">
                <a:spLocks noRot="1" noChangeAspect="1" noMove="1" noResize="1" noEditPoints="1" noAdjustHandles="1" noChangeArrowheads="1" noChangeShapeType="1" noTextEdit="1"/>
              </p:cNvSpPr>
              <p:nvPr/>
            </p:nvSpPr>
            <p:spPr>
              <a:xfrm>
                <a:off x="5216828" y="2389472"/>
                <a:ext cx="2424382" cy="939553"/>
              </a:xfrm>
              <a:prstGeom prst="rect">
                <a:avLst/>
              </a:prstGeom>
              <a:blipFill>
                <a:blip r:embed="rId5"/>
                <a:stretch>
                  <a:fillRect/>
                </a:stretch>
              </a:blipFill>
            </p:spPr>
            <p:txBody>
              <a:bodyPr/>
              <a:lstStyle/>
              <a:p>
                <a:r>
                  <a:rPr lang="el-GR">
                    <a:noFill/>
                  </a:rPr>
                  <a:t> </a:t>
                </a:r>
              </a:p>
            </p:txBody>
          </p:sp>
        </mc:Fallback>
      </mc:AlternateContent>
      <p:sp>
        <p:nvSpPr>
          <p:cNvPr id="23" name="Δεξιό βέλος 22"/>
          <p:cNvSpPr/>
          <p:nvPr/>
        </p:nvSpPr>
        <p:spPr>
          <a:xfrm>
            <a:off x="4542927" y="2828212"/>
            <a:ext cx="504056" cy="6207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mc:AlternateContent xmlns:mc="http://schemas.openxmlformats.org/markup-compatibility/2006">
        <mc:Choice xmlns:a14="http://schemas.microsoft.com/office/drawing/2010/main" xmlns="" Requires="a14">
          <p:sp>
            <p:nvSpPr>
              <p:cNvPr id="24" name="TextBox 23"/>
              <p:cNvSpPr txBox="1"/>
              <p:nvPr/>
            </p:nvSpPr>
            <p:spPr>
              <a:xfrm>
                <a:off x="2968752" y="3251201"/>
                <a:ext cx="2645532" cy="121969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FF0000"/>
                          </a:solidFill>
                          <a:effectLst>
                            <a:outerShdw blurRad="38100" dist="38100" dir="2700000" algn="tl">
                              <a:srgbClr val="000000">
                                <a:alpha val="43137"/>
                              </a:srgbClr>
                            </a:outerShdw>
                          </a:effectLst>
                          <a:latin typeface="Cambria Math"/>
                        </a:rPr>
                        <m:t>𝑻</m:t>
                      </m:r>
                      <m:r>
                        <a:rPr lang="en-US" sz="3600" b="1" i="1" smtClean="0">
                          <a:solidFill>
                            <a:srgbClr val="FF0000"/>
                          </a:solidFill>
                          <a:effectLst>
                            <a:outerShdw blurRad="38100" dist="38100" dir="2700000" algn="tl">
                              <a:srgbClr val="000000">
                                <a:alpha val="43137"/>
                              </a:srgbClr>
                            </a:outerShdw>
                          </a:effectLst>
                          <a:latin typeface="Cambria Math"/>
                        </a:rPr>
                        <m:t>=</m:t>
                      </m:r>
                      <m:r>
                        <a:rPr lang="el-GR" sz="3600" b="1" i="1" smtClean="0">
                          <a:solidFill>
                            <a:srgbClr val="FF0000"/>
                          </a:solidFill>
                          <a:effectLst>
                            <a:outerShdw blurRad="38100" dist="38100" dir="2700000" algn="tl">
                              <a:srgbClr val="000000">
                                <a:alpha val="43137"/>
                              </a:srgbClr>
                            </a:outerShdw>
                          </a:effectLst>
                          <a:latin typeface="Cambria Math"/>
                        </a:rPr>
                        <m:t>𝟐</m:t>
                      </m:r>
                      <m:r>
                        <a:rPr lang="el-GR" sz="3600" b="1" i="1" smtClean="0">
                          <a:solidFill>
                            <a:srgbClr val="FF0000"/>
                          </a:solidFill>
                          <a:effectLst>
                            <a:outerShdw blurRad="38100" dist="38100" dir="2700000" algn="tl">
                              <a:srgbClr val="000000">
                                <a:alpha val="43137"/>
                              </a:srgbClr>
                            </a:outerShdw>
                          </a:effectLst>
                          <a:latin typeface="Cambria Math"/>
                        </a:rPr>
                        <m:t>𝝅</m:t>
                      </m:r>
                      <m:r>
                        <a:rPr lang="el-GR" sz="3600" b="1" i="1" smtClean="0">
                          <a:solidFill>
                            <a:srgbClr val="FF0000"/>
                          </a:solidFill>
                          <a:effectLst>
                            <a:outerShdw blurRad="38100" dist="38100" dir="2700000" algn="tl">
                              <a:srgbClr val="000000">
                                <a:alpha val="43137"/>
                              </a:srgbClr>
                            </a:outerShdw>
                          </a:effectLst>
                          <a:latin typeface="Cambria Math"/>
                        </a:rPr>
                        <m:t> </m:t>
                      </m:r>
                      <m:rad>
                        <m:radPr>
                          <m:degHide m:val="on"/>
                          <m:ctrlPr>
                            <a:rPr lang="el-GR" sz="36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radPr>
                        <m:deg/>
                        <m:e>
                          <m:f>
                            <m:fPr>
                              <m:ctrlPr>
                                <a:rPr lang="el-GR" sz="36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fPr>
                            <m:num>
                              <m:r>
                                <a:rPr lang="en-US" sz="3600" b="1" i="1" smtClean="0">
                                  <a:solidFill>
                                    <a:srgbClr val="FF0000"/>
                                  </a:solidFill>
                                  <a:effectLst>
                                    <a:outerShdw blurRad="38100" dist="38100" dir="2700000" algn="tl">
                                      <a:srgbClr val="000000">
                                        <a:alpha val="43137"/>
                                      </a:srgbClr>
                                    </a:outerShdw>
                                  </a:effectLst>
                                  <a:latin typeface="Cambria Math"/>
                                </a:rPr>
                                <m:t>𝒎</m:t>
                              </m:r>
                            </m:num>
                            <m:den>
                              <m:r>
                                <a:rPr lang="en-US" sz="3600" b="1" i="1" smtClean="0">
                                  <a:solidFill>
                                    <a:srgbClr val="FF0000"/>
                                  </a:solidFill>
                                  <a:effectLst>
                                    <a:outerShdw blurRad="38100" dist="38100" dir="2700000" algn="tl">
                                      <a:srgbClr val="000000">
                                        <a:alpha val="43137"/>
                                      </a:srgbClr>
                                    </a:outerShdw>
                                  </a:effectLst>
                                  <a:latin typeface="Cambria Math"/>
                                </a:rPr>
                                <m:t>𝑫</m:t>
                              </m:r>
                            </m:den>
                          </m:f>
                        </m:e>
                      </m:rad>
                    </m:oMath>
                  </m:oMathPara>
                </a14:m>
                <a:endParaRPr lang="el-GR" sz="3600" b="1" dirty="0"/>
              </a:p>
            </p:txBody>
          </p:sp>
        </mc:Choice>
        <mc:Fallback>
          <p:sp>
            <p:nvSpPr>
              <p:cNvPr id="24" name="TextBox 23"/>
              <p:cNvSpPr txBox="1">
                <a:spLocks noRot="1" noChangeAspect="1" noMove="1" noResize="1" noEditPoints="1" noAdjustHandles="1" noChangeArrowheads="1" noChangeShapeType="1" noTextEdit="1"/>
              </p:cNvSpPr>
              <p:nvPr/>
            </p:nvSpPr>
            <p:spPr>
              <a:xfrm>
                <a:off x="2968752" y="3251201"/>
                <a:ext cx="2645532" cy="1219693"/>
              </a:xfrm>
              <a:prstGeom prst="rect">
                <a:avLst/>
              </a:prstGeom>
              <a:blipFill rotWithShape="1">
                <a:blip r:embed="rId6"/>
                <a:stretch>
                  <a:fillRect b="-1000"/>
                </a:stretch>
              </a:blipFill>
            </p:spPr>
            <p:txBody>
              <a:bodyPr/>
              <a:lstStyle/>
              <a:p>
                <a:r>
                  <a:rPr lang="el-GR">
                    <a:noFill/>
                  </a:rPr>
                  <a:t> </a:t>
                </a:r>
              </a:p>
            </p:txBody>
          </p:sp>
        </mc:Fallback>
      </mc:AlternateContent>
      <mc:AlternateContent xmlns:mc="http://schemas.openxmlformats.org/markup-compatibility/2006">
        <mc:Choice xmlns:a14="http://schemas.microsoft.com/office/drawing/2010/main" xmlns="" Requires="a14">
          <p:sp>
            <p:nvSpPr>
              <p:cNvPr id="30" name="Text Box 9"/>
              <p:cNvSpPr txBox="1">
                <a:spLocks noChangeArrowheads="1"/>
              </p:cNvSpPr>
              <p:nvPr/>
            </p:nvSpPr>
            <p:spPr bwMode="auto">
              <a:xfrm>
                <a:off x="1103544" y="4797152"/>
                <a:ext cx="3114882" cy="769441"/>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l-GR" altLang="el-GR" sz="2000" dirty="0">
                    <a:solidFill>
                      <a:srgbClr val="000000"/>
                    </a:solidFill>
                    <a:latin typeface="Comic Sans MS" pitchFamily="66" charset="0"/>
                  </a:rPr>
                  <a:t>Ειδικά για</a:t>
                </a:r>
                <a:r>
                  <a:rPr lang="en-US" altLang="el-GR" sz="2000" dirty="0">
                    <a:solidFill>
                      <a:srgbClr val="000000"/>
                    </a:solidFill>
                    <a:latin typeface="Comic Sans MS" pitchFamily="66" charset="0"/>
                  </a:rPr>
                  <a:t/>
                </a:r>
                <a:r>
                  <a:rPr lang="el-GR" altLang="el-GR" sz="2000" dirty="0">
                    <a:solidFill>
                      <a:srgbClr val="000000"/>
                    </a:solidFill>
                    <a:latin typeface="Comic Sans MS" pitchFamily="66" charset="0"/>
                  </a:rPr>
                  <a:t>το σύστημα ελατήριο-μάζα</a:t>
                </a:r>
                <a:r>
                  <a:rPr lang="en-US" altLang="el-GR" sz="2000" dirty="0">
                    <a:solidFill>
                      <a:srgbClr val="000000"/>
                    </a:solidFill>
                    <a:latin typeface="Comic Sans MS" pitchFamily="66" charset="0"/>
                  </a:rPr>
                  <a:t>:</a:t>
                </a:r>
                <a:r>
                  <a:rPr lang="el-GR" altLang="el-GR" sz="2000" dirty="0">
                    <a:solidFill>
                      <a:srgbClr val="000000"/>
                    </a:solidFill>
                    <a:latin typeface="Comic Sans MS" pitchFamily="66" charset="0"/>
                  </a:rPr>
                  <a:t/>
                </a:r>
                <a:r>
                  <a:rPr lang="en-US" altLang="el-GR" sz="2400" i="1" dirty="0">
                    <a:solidFill>
                      <a:srgbClr val="000000"/>
                    </a:solidFill>
                    <a:latin typeface="Comic Sans MS" pitchFamily="66" charset="0"/>
                  </a:rPr>
                  <a:t>D</a:t>
                </a:r>
                <a:r>
                  <a:rPr lang="en-US" altLang="el-GR" sz="2400" dirty="0">
                    <a:solidFill>
                      <a:srgbClr val="000000"/>
                    </a:solidFill>
                    <a:latin typeface="Comic Sans MS" pitchFamily="66" charset="0"/>
                  </a:rPr>
                  <a:t/>
                </a:r>
                <a14:m>
                  <m:oMath xmlns:m="http://schemas.openxmlformats.org/officeDocument/2006/math">
                    <m:r>
                      <a:rPr lang="en-US" altLang="el-GR" sz="2400" i="1" smtClean="0">
                        <a:solidFill>
                          <a:srgbClr val="000000"/>
                        </a:solidFill>
                        <a:latin typeface="Cambria Math"/>
                        <a:ea typeface="Cambria Math"/>
                      </a:rPr>
                      <m:t>≡</m:t>
                    </m:r>
                  </m:oMath>
                </a14:m>
                <a:r>
                  <a:rPr lang="en-US" altLang="el-GR" sz="2400" dirty="0" smtClean="0">
                    <a:solidFill>
                      <a:srgbClr val="000000"/>
                    </a:solidFill>
                    <a:latin typeface="Comic Sans MS" pitchFamily="66" charset="0"/>
                  </a:rPr>
                  <a:t/>
                </a:r>
                <a:r>
                  <a:rPr lang="en-US" altLang="el-GR" sz="2400" i="1" dirty="0" smtClean="0">
                    <a:solidFill>
                      <a:srgbClr val="000000"/>
                    </a:solidFill>
                    <a:latin typeface="Comic Sans MS" pitchFamily="66" charset="0"/>
                  </a:rPr>
                  <a:t>k</a:t>
                </a:r>
                <a:endParaRPr lang="el-GR" altLang="el-GR" sz="2400" i="1" dirty="0">
                  <a:solidFill>
                    <a:srgbClr val="000000"/>
                  </a:solidFill>
                  <a:latin typeface="Comic Sans MS" pitchFamily="66" charset="0"/>
                </a:endParaRPr>
              </a:p>
            </p:txBody>
          </p:sp>
        </mc:Choice>
        <mc:Fallback>
          <p:sp>
            <p:nvSpPr>
              <p:cNvPr id="30" name="Text Box 9"/>
              <p:cNvSpPr txBox="1">
                <a:spLocks noRot="1" noChangeAspect="1" noMove="1" noResize="1" noEditPoints="1" noAdjustHandles="1" noChangeArrowheads="1" noChangeShapeType="1" noTextEdit="1"/>
              </p:cNvSpPr>
              <p:nvPr/>
            </p:nvSpPr>
            <p:spPr bwMode="auto">
              <a:xfrm>
                <a:off x="1103544" y="4797152"/>
                <a:ext cx="3114882" cy="769441"/>
              </a:xfrm>
              <a:prstGeom prst="rect">
                <a:avLst/>
              </a:prstGeom>
              <a:blipFill rotWithShape="1">
                <a:blip r:embed="rId7"/>
                <a:stretch>
                  <a:fillRect t="-3968" b="-17460"/>
                </a:stretch>
              </a:blip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p>
                <a:r>
                  <a:rPr lang="el-GR">
                    <a:noFill/>
                  </a:rPr>
                  <a:t> </a:t>
                </a:r>
              </a:p>
            </p:txBody>
          </p:sp>
        </mc:Fallback>
      </mc:AlternateContent>
      <mc:AlternateContent xmlns:mc="http://schemas.openxmlformats.org/markup-compatibility/2006">
        <mc:Choice xmlns:a14="http://schemas.microsoft.com/office/drawing/2010/main" xmlns="" Requires="a14">
          <p:sp>
            <p:nvSpPr>
              <p:cNvPr id="32" name="TextBox 31"/>
              <p:cNvSpPr txBox="1"/>
              <p:nvPr/>
            </p:nvSpPr>
            <p:spPr>
              <a:xfrm>
                <a:off x="4974468" y="4572025"/>
                <a:ext cx="2645532" cy="121969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FF0000"/>
                          </a:solidFill>
                          <a:effectLst>
                            <a:outerShdw blurRad="38100" dist="38100" dir="2700000" algn="tl">
                              <a:srgbClr val="000000">
                                <a:alpha val="43137"/>
                              </a:srgbClr>
                            </a:outerShdw>
                          </a:effectLst>
                          <a:latin typeface="Cambria Math"/>
                        </a:rPr>
                        <m:t>𝑻</m:t>
                      </m:r>
                      <m:r>
                        <a:rPr lang="en-US" sz="3600" b="1" i="1" smtClean="0">
                          <a:solidFill>
                            <a:srgbClr val="FF0000"/>
                          </a:solidFill>
                          <a:effectLst>
                            <a:outerShdw blurRad="38100" dist="38100" dir="2700000" algn="tl">
                              <a:srgbClr val="000000">
                                <a:alpha val="43137"/>
                              </a:srgbClr>
                            </a:outerShdw>
                          </a:effectLst>
                          <a:latin typeface="Cambria Math"/>
                        </a:rPr>
                        <m:t>=</m:t>
                      </m:r>
                      <m:r>
                        <a:rPr lang="el-GR" sz="3600" b="1" i="1" smtClean="0">
                          <a:solidFill>
                            <a:srgbClr val="FF0000"/>
                          </a:solidFill>
                          <a:effectLst>
                            <a:outerShdw blurRad="38100" dist="38100" dir="2700000" algn="tl">
                              <a:srgbClr val="000000">
                                <a:alpha val="43137"/>
                              </a:srgbClr>
                            </a:outerShdw>
                          </a:effectLst>
                          <a:latin typeface="Cambria Math"/>
                        </a:rPr>
                        <m:t>𝟐</m:t>
                      </m:r>
                      <m:r>
                        <a:rPr lang="el-GR" sz="3600" b="1" i="1" smtClean="0">
                          <a:solidFill>
                            <a:srgbClr val="FF0000"/>
                          </a:solidFill>
                          <a:effectLst>
                            <a:outerShdw blurRad="38100" dist="38100" dir="2700000" algn="tl">
                              <a:srgbClr val="000000">
                                <a:alpha val="43137"/>
                              </a:srgbClr>
                            </a:outerShdw>
                          </a:effectLst>
                          <a:latin typeface="Cambria Math"/>
                        </a:rPr>
                        <m:t>𝝅</m:t>
                      </m:r>
                      <m:r>
                        <a:rPr lang="el-GR" sz="3600" b="1" i="1" smtClean="0">
                          <a:solidFill>
                            <a:srgbClr val="FF0000"/>
                          </a:solidFill>
                          <a:effectLst>
                            <a:outerShdw blurRad="38100" dist="38100" dir="2700000" algn="tl">
                              <a:srgbClr val="000000">
                                <a:alpha val="43137"/>
                              </a:srgbClr>
                            </a:outerShdw>
                          </a:effectLst>
                          <a:latin typeface="Cambria Math"/>
                        </a:rPr>
                        <m:t> </m:t>
                      </m:r>
                      <m:rad>
                        <m:radPr>
                          <m:degHide m:val="on"/>
                          <m:ctrlPr>
                            <a:rPr lang="el-GR" sz="36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radPr>
                        <m:deg/>
                        <m:e>
                          <m:f>
                            <m:fPr>
                              <m:ctrlPr>
                                <a:rPr lang="el-GR" sz="36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fPr>
                            <m:num>
                              <m:r>
                                <a:rPr lang="en-US" sz="3600" b="1" i="1" smtClean="0">
                                  <a:solidFill>
                                    <a:srgbClr val="FF0000"/>
                                  </a:solidFill>
                                  <a:effectLst>
                                    <a:outerShdw blurRad="38100" dist="38100" dir="2700000" algn="tl">
                                      <a:srgbClr val="000000">
                                        <a:alpha val="43137"/>
                                      </a:srgbClr>
                                    </a:outerShdw>
                                  </a:effectLst>
                                  <a:latin typeface="Cambria Math"/>
                                </a:rPr>
                                <m:t>𝒎</m:t>
                              </m:r>
                            </m:num>
                            <m:den>
                              <m:r>
                                <a:rPr lang="en-US" sz="3600" b="1" i="1" smtClean="0">
                                  <a:solidFill>
                                    <a:srgbClr val="FF0000"/>
                                  </a:solidFill>
                                  <a:effectLst>
                                    <a:outerShdw blurRad="38100" dist="38100" dir="2700000" algn="tl">
                                      <a:srgbClr val="000000">
                                        <a:alpha val="43137"/>
                                      </a:srgbClr>
                                    </a:outerShdw>
                                  </a:effectLst>
                                  <a:latin typeface="Cambria Math"/>
                                </a:rPr>
                                <m:t>𝒌</m:t>
                              </m:r>
                            </m:den>
                          </m:f>
                        </m:e>
                      </m:rad>
                    </m:oMath>
                  </m:oMathPara>
                </a14:m>
                <a:endParaRPr lang="el-GR" sz="3600" b="1" dirty="0"/>
              </a:p>
            </p:txBody>
          </p:sp>
        </mc:Choice>
        <mc:Fallback>
          <p:sp>
            <p:nvSpPr>
              <p:cNvPr id="32" name="TextBox 31"/>
              <p:cNvSpPr txBox="1">
                <a:spLocks noRot="1" noChangeAspect="1" noMove="1" noResize="1" noEditPoints="1" noAdjustHandles="1" noChangeArrowheads="1" noChangeShapeType="1" noTextEdit="1"/>
              </p:cNvSpPr>
              <p:nvPr/>
            </p:nvSpPr>
            <p:spPr>
              <a:xfrm>
                <a:off x="4974468" y="4572025"/>
                <a:ext cx="2645532" cy="1219693"/>
              </a:xfrm>
              <a:prstGeom prst="rect">
                <a:avLst/>
              </a:prstGeom>
              <a:blipFill>
                <a:blip r:embed="rId8"/>
                <a:stretch>
                  <a:fillRect b="-1000"/>
                </a:stretch>
              </a:blipFill>
            </p:spPr>
            <p:txBody>
              <a:bodyPr/>
              <a:lstStyle/>
              <a:p>
                <a:r>
                  <a:rPr lang="el-GR">
                    <a:noFill/>
                  </a:rPr>
                  <a:t> </a:t>
                </a:r>
              </a:p>
            </p:txBody>
          </p:sp>
        </mc:Fallback>
      </mc:AlternateContent>
    </p:spTree>
    <p:extLst>
      <p:ext uri="{BB962C8B-B14F-4D97-AF65-F5344CB8AC3E}">
        <p14:creationId xmlns:p14="http://schemas.microsoft.com/office/powerpoint/2010/main" xmlns="" val="86148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0" fill="hold"/>
                                        <p:tgtEl>
                                          <p:spTgt spid="4"/>
                                        </p:tgtEl>
                                        <p:attrNameLst>
                                          <p:attrName>ppt_x</p:attrName>
                                        </p:attrNameLst>
                                      </p:cBhvr>
                                      <p:tavLst>
                                        <p:tav tm="0">
                                          <p:val>
                                            <p:strVal val="#ppt_x-.2"/>
                                          </p:val>
                                        </p:tav>
                                        <p:tav tm="100000">
                                          <p:val>
                                            <p:strVal val="#ppt_x"/>
                                          </p:val>
                                        </p:tav>
                                      </p:tavLst>
                                    </p:anim>
                                    <p:anim calcmode="lin" valueType="num">
                                      <p:cBhvr>
                                        <p:cTn id="8" dur="1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500"/>
                            </p:stCondLst>
                            <p:childTnLst>
                              <p:par>
                                <p:cTn id="21" presetID="22" presetClass="entr" presetSubtype="8" fill="hold" grpId="0" nodeType="afterEffect">
                                  <p:stCondLst>
                                    <p:cond delay="25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left)">
                                      <p:cBhvr>
                                        <p:cTn id="28" dur="500"/>
                                        <p:tgtEl>
                                          <p:spTgt spid="21"/>
                                        </p:tgtEl>
                                      </p:cBhvr>
                                    </p:animEffect>
                                  </p:childTnLst>
                                </p:cTn>
                              </p:par>
                            </p:childTnLst>
                          </p:cTn>
                        </p:par>
                        <p:par>
                          <p:cTn id="29" fill="hold">
                            <p:stCondLst>
                              <p:cond delay="500"/>
                            </p:stCondLst>
                            <p:childTnLst>
                              <p:par>
                                <p:cTn id="30" presetID="22" presetClass="entr" presetSubtype="8" fill="hold" grpId="0" nodeType="afterEffect">
                                  <p:stCondLst>
                                    <p:cond delay="25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10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left)">
                                      <p:cBhvr>
                                        <p:cTn id="37" dur="500"/>
                                        <p:tgtEl>
                                          <p:spTgt spid="23"/>
                                        </p:tgtEl>
                                      </p:cBhvr>
                                    </p:animEffect>
                                  </p:childTnLst>
                                </p:cTn>
                              </p:par>
                            </p:childTnLst>
                          </p:cTn>
                        </p:par>
                        <p:par>
                          <p:cTn id="38" fill="hold">
                            <p:stCondLst>
                              <p:cond delay="500"/>
                            </p:stCondLst>
                            <p:childTnLst>
                              <p:par>
                                <p:cTn id="39" presetID="22" presetClass="entr" presetSubtype="8" fill="hold" grpId="0" nodeType="afterEffect">
                                  <p:stCondLst>
                                    <p:cond delay="250"/>
                                  </p:stCondLst>
                                  <p:childTnLst>
                                    <p:set>
                                      <p:cBhvr>
                                        <p:cTn id="40" dur="1" fill="hold">
                                          <p:stCondLst>
                                            <p:cond delay="0"/>
                                          </p:stCondLst>
                                        </p:cTn>
                                        <p:tgtEl>
                                          <p:spTgt spid="22"/>
                                        </p:tgtEl>
                                        <p:attrNameLst>
                                          <p:attrName>style.visibility</p:attrName>
                                        </p:attrNameLst>
                                      </p:cBhvr>
                                      <p:to>
                                        <p:strVal val="visible"/>
                                      </p:to>
                                    </p:set>
                                    <p:animEffect transition="in" filter="wipe(left)">
                                      <p:cBhvr>
                                        <p:cTn id="41" dur="1000"/>
                                        <p:tgtEl>
                                          <p:spTgt spid="22"/>
                                        </p:tgtEl>
                                      </p:cBhvr>
                                    </p:animEffect>
                                  </p:childTnLst>
                                </p:cTn>
                              </p:par>
                            </p:childTnLst>
                          </p:cTn>
                        </p:par>
                        <p:par>
                          <p:cTn id="42" fill="hold">
                            <p:stCondLst>
                              <p:cond delay="1750"/>
                            </p:stCondLst>
                            <p:childTnLst>
                              <p:par>
                                <p:cTn id="43" presetID="2" presetClass="entr" presetSubtype="8" fill="hold" grpId="0" nodeType="afterEffect">
                                  <p:stCondLst>
                                    <p:cond delay="500"/>
                                  </p:stCondLst>
                                  <p:childTnLst>
                                    <p:set>
                                      <p:cBhvr>
                                        <p:cTn id="44" dur="1" fill="hold">
                                          <p:stCondLst>
                                            <p:cond delay="0"/>
                                          </p:stCondLst>
                                        </p:cTn>
                                        <p:tgtEl>
                                          <p:spTgt spid="24"/>
                                        </p:tgtEl>
                                        <p:attrNameLst>
                                          <p:attrName>style.visibility</p:attrName>
                                        </p:attrNameLst>
                                      </p:cBhvr>
                                      <p:to>
                                        <p:strVal val="visible"/>
                                      </p:to>
                                    </p:set>
                                    <p:anim calcmode="lin" valueType="num">
                                      <p:cBhvr additive="base">
                                        <p:cTn id="45" dur="2000" fill="hold"/>
                                        <p:tgtEl>
                                          <p:spTgt spid="24"/>
                                        </p:tgtEl>
                                        <p:attrNameLst>
                                          <p:attrName>ppt_x</p:attrName>
                                        </p:attrNameLst>
                                      </p:cBhvr>
                                      <p:tavLst>
                                        <p:tav tm="0">
                                          <p:val>
                                            <p:strVal val="0-#ppt_w/2"/>
                                          </p:val>
                                        </p:tav>
                                        <p:tav tm="100000">
                                          <p:val>
                                            <p:strVal val="#ppt_x"/>
                                          </p:val>
                                        </p:tav>
                                      </p:tavLst>
                                    </p:anim>
                                    <p:anim calcmode="lin" valueType="num">
                                      <p:cBhvr additive="base">
                                        <p:cTn id="46" dur="20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dissolve">
                                      <p:cBhvr>
                                        <p:cTn id="51" dur="500"/>
                                        <p:tgtEl>
                                          <p:spTgt spid="30"/>
                                        </p:tgtEl>
                                      </p:cBhvr>
                                    </p:animEffect>
                                  </p:childTnLst>
                                </p:cTn>
                              </p:par>
                            </p:childTnLst>
                          </p:cTn>
                        </p:par>
                        <p:par>
                          <p:cTn id="52" fill="hold">
                            <p:stCondLst>
                              <p:cond delay="500"/>
                            </p:stCondLst>
                            <p:childTnLst>
                              <p:par>
                                <p:cTn id="53" presetID="2" presetClass="entr" presetSubtype="2" fill="hold" grpId="0" nodeType="afterEffect">
                                  <p:stCondLst>
                                    <p:cond delay="25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1+#ppt_w/2"/>
                                          </p:val>
                                        </p:tav>
                                        <p:tav tm="100000">
                                          <p:val>
                                            <p:strVal val="#ppt_x"/>
                                          </p:val>
                                        </p:tav>
                                      </p:tavLst>
                                    </p:anim>
                                    <p:anim calcmode="lin" valueType="num">
                                      <p:cBhvr additive="base">
                                        <p:cTn id="56" dur="1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animBg="1"/>
      <p:bldP spid="16" grpId="0" animBg="1"/>
      <p:bldP spid="19" grpId="0" animBg="1"/>
      <p:bldP spid="20" grpId="0" animBg="1"/>
      <p:bldP spid="21" grpId="0" animBg="1"/>
      <p:bldP spid="22" grpId="0" animBg="1"/>
      <p:bldP spid="23" grpId="0" animBg="1"/>
      <p:bldP spid="24" grpId="0" animBg="1"/>
      <p:bldP spid="30" grpId="0" animBg="1"/>
      <p:bldP spid="3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28</a:t>
            </a:fld>
            <a:endParaRPr lang="el-GR" dirty="0">
              <a:solidFill>
                <a:schemeClr val="tx1"/>
              </a:solidFill>
            </a:endParaRPr>
          </a:p>
        </p:txBody>
      </p:sp>
      <p:sp>
        <p:nvSpPr>
          <p:cNvPr id="4" name="Rectangle 2"/>
          <p:cNvSpPr txBox="1">
            <a:spLocks noChangeArrowheads="1"/>
          </p:cNvSpPr>
          <p:nvPr/>
        </p:nvSpPr>
        <p:spPr>
          <a:xfrm>
            <a:off x="1377482" y="535214"/>
            <a:ext cx="6408712" cy="666750"/>
          </a:xfrm>
          <a:prstGeom prst="rect">
            <a:avLst/>
          </a:prstGeom>
          <a:effectLst/>
        </p:spPr>
        <p:txBody>
          <a:bodyPr rtlCol="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l-GR" altLang="el-GR" sz="3200" b="1" dirty="0" smtClean="0">
                <a:solidFill>
                  <a:srgbClr val="800000"/>
                </a:solidFill>
                <a:effectLst>
                  <a:outerShdw blurRad="38100" dist="38100" dir="2700000" algn="tl">
                    <a:srgbClr val="000000"/>
                  </a:outerShdw>
                </a:effectLst>
                <a:latin typeface="Comic Sans MS" pitchFamily="66" charset="0"/>
              </a:rPr>
              <a:t>Γ.  </a:t>
            </a:r>
            <a:r>
              <a:rPr lang="el-GR" altLang="el-GR" sz="3200" b="1" dirty="0" smtClean="0">
                <a:solidFill>
                  <a:srgbClr val="800000"/>
                </a:solidFill>
                <a:effectLst>
                  <a:outerShdw blurRad="38100" dist="38100" dir="2700000" algn="tl">
                    <a:srgbClr val="000000"/>
                  </a:outerShdw>
                </a:effectLst>
                <a:latin typeface="Comic Sans MS" pitchFamily="66" charset="0"/>
                <a:hlinkClick r:id="rId2"/>
              </a:rPr>
              <a:t>Ενεργειακή προσέγγιση</a:t>
            </a:r>
            <a:endParaRPr lang="el-GR" altLang="el-GR" sz="3200" b="1" dirty="0">
              <a:solidFill>
                <a:srgbClr val="800000"/>
              </a:solidFill>
              <a:effectLst>
                <a:outerShdw blurRad="38100" dist="38100" dir="2700000" algn="tl">
                  <a:srgbClr val="000000"/>
                </a:outerShdw>
              </a:effectLst>
              <a:latin typeface="Comic Sans MS" pitchFamily="66" charset="0"/>
            </a:endParaRPr>
          </a:p>
        </p:txBody>
      </p:sp>
      <p:sp>
        <p:nvSpPr>
          <p:cNvPr id="5" name="TextBox 4"/>
          <p:cNvSpPr txBox="1"/>
          <p:nvPr/>
        </p:nvSpPr>
        <p:spPr>
          <a:xfrm>
            <a:off x="899592" y="1412776"/>
            <a:ext cx="7128792" cy="4308872"/>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l-GR" b="1" dirty="0" smtClean="0">
                <a:latin typeface="Comic Sans MS" panose="030F0702030302020204" pitchFamily="66" charset="0"/>
              </a:rPr>
              <a:t>Για να ξεκινήσει το σώμα, στο σύστημα «ελατήριο - μάζα», να κάνει ΑΑΤ χρειάζεται να δράσει (απ’ έξω) μια δύναμη σ’ αυτό, μέσω της οποίας θα προσφερθεί στο σύστημα ενέργεια. </a:t>
            </a:r>
          </a:p>
          <a:p>
            <a:pPr algn="just"/>
            <a:endParaRPr lang="el-GR" sz="1400" b="1" dirty="0" smtClean="0">
              <a:latin typeface="Comic Sans MS" panose="030F0702030302020204" pitchFamily="66" charset="0"/>
            </a:endParaRPr>
          </a:p>
          <a:p>
            <a:pPr marL="342900" indent="-342900" algn="just">
              <a:lnSpc>
                <a:spcPct val="150000"/>
              </a:lnSpc>
              <a:buFont typeface="Arial" panose="020B0604020202020204" pitchFamily="34" charset="0"/>
              <a:buChar char="•"/>
            </a:pPr>
            <a:r>
              <a:rPr lang="el-GR" b="1" dirty="0" smtClean="0">
                <a:latin typeface="Comic Sans MS" panose="030F0702030302020204" pitchFamily="66" charset="0"/>
              </a:rPr>
              <a:t>Η δύναμη αυτή θ’ αναγκάσει το ελατήριο να επιμηκυνθεί ή να συσπειρωθεί ως προς τη ΘΙ κατά κάποια απόσταση, που θα αποτελεί το πλάτος της ταλάντωσης.</a:t>
            </a:r>
          </a:p>
          <a:p>
            <a:pPr algn="just"/>
            <a:endParaRPr lang="el-GR" sz="1400" b="1" dirty="0" smtClean="0">
              <a:latin typeface="Comic Sans MS" panose="030F0702030302020204" pitchFamily="66" charset="0"/>
            </a:endParaRPr>
          </a:p>
          <a:p>
            <a:pPr marL="342900" indent="-342900" algn="just">
              <a:lnSpc>
                <a:spcPct val="150000"/>
              </a:lnSpc>
              <a:buFont typeface="Arial" panose="020B0604020202020204" pitchFamily="34" charset="0"/>
              <a:buChar char="•"/>
            </a:pPr>
            <a:r>
              <a:rPr lang="el-GR" b="1" dirty="0" smtClean="0">
                <a:latin typeface="Comic Sans MS" panose="030F0702030302020204" pitchFamily="66" charset="0"/>
              </a:rPr>
              <a:t>Η ενέργεια που θα προσφερθεί μέσω της δύναμης και θ’ αποθηκευτεί από το σύστημα θα είναι η μέγιστη ενέργεια του συστήματος και ονομάζεται </a:t>
            </a:r>
            <a:r>
              <a:rPr lang="el-GR" sz="2000" b="1" dirty="0" smtClean="0">
                <a:solidFill>
                  <a:srgbClr val="FF0000"/>
                </a:solidFill>
                <a:effectLst>
                  <a:outerShdw blurRad="38100" dist="38100" dir="2700000" algn="tl">
                    <a:srgbClr val="000000">
                      <a:alpha val="43137"/>
                    </a:srgbClr>
                  </a:outerShdw>
                </a:effectLst>
                <a:latin typeface="Comic Sans MS" panose="030F0702030302020204" pitchFamily="66" charset="0"/>
              </a:rPr>
              <a:t>Ενέργεια Ταλάντωσης</a:t>
            </a:r>
            <a:r>
              <a:rPr lang="el-GR" b="1" dirty="0" smtClean="0">
                <a:solidFill>
                  <a:srgbClr val="FF0000"/>
                </a:solidFill>
                <a:latin typeface="Comic Sans MS" panose="030F0702030302020204" pitchFamily="66" charset="0"/>
              </a:rPr>
              <a:t>.</a:t>
            </a:r>
            <a:r>
              <a:rPr lang="el-GR" b="1" dirty="0" smtClean="0">
                <a:latin typeface="Comic Sans MS" panose="030F0702030302020204" pitchFamily="66" charset="0"/>
              </a:rPr>
              <a:t>  </a:t>
            </a:r>
            <a:r>
              <a:rPr lang="el-GR" dirty="0" smtClean="0"/>
              <a:t> </a:t>
            </a:r>
            <a:endParaRPr lang="el-GR" dirty="0"/>
          </a:p>
        </p:txBody>
      </p:sp>
    </p:spTree>
    <p:extLst>
      <p:ext uri="{BB962C8B-B14F-4D97-AF65-F5344CB8AC3E}">
        <p14:creationId xmlns:p14="http://schemas.microsoft.com/office/powerpoint/2010/main" xmlns="" val="3594088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0" fill="hold"/>
                                        <p:tgtEl>
                                          <p:spTgt spid="4"/>
                                        </p:tgtEl>
                                        <p:attrNameLst>
                                          <p:attrName>ppt_x</p:attrName>
                                        </p:attrNameLst>
                                      </p:cBhvr>
                                      <p:tavLst>
                                        <p:tav tm="0">
                                          <p:val>
                                            <p:strVal val="#ppt_x-.2"/>
                                          </p:val>
                                        </p:tav>
                                        <p:tav tm="100000">
                                          <p:val>
                                            <p:strVal val="#ppt_x"/>
                                          </p:val>
                                        </p:tav>
                                      </p:tavLst>
                                    </p:anim>
                                    <p:anim calcmode="lin" valueType="num">
                                      <p:cBhvr>
                                        <p:cTn id="8" dur="1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dissolve">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dissolve">
                                      <p:cBhvr>
                                        <p:cTn id="19" dur="500"/>
                                        <p:tgtEl>
                                          <p:spTgt spid="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dissolve">
                                      <p:cBhvr>
                                        <p:cTn id="24"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29</a:t>
            </a:fld>
            <a:endParaRPr lang="el-GR" dirty="0">
              <a:solidFill>
                <a:schemeClr val="tx1"/>
              </a:solidFill>
            </a:endParaRPr>
          </a:p>
        </p:txBody>
      </p:sp>
      <p:sp>
        <p:nvSpPr>
          <p:cNvPr id="4" name="Text Box 7"/>
          <p:cNvSpPr txBox="1">
            <a:spLocks noChangeArrowheads="1"/>
          </p:cNvSpPr>
          <p:nvPr/>
        </p:nvSpPr>
        <p:spPr bwMode="auto">
          <a:xfrm>
            <a:off x="971550" y="272192"/>
            <a:ext cx="698500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lgn="ctr">
              <a:spcBef>
                <a:spcPct val="50000"/>
              </a:spcBef>
              <a:defRPr/>
            </a:pPr>
            <a:r>
              <a:rPr lang="el-GR" altLang="el-GR" sz="2800" b="1" dirty="0">
                <a:solidFill>
                  <a:srgbClr val="800000"/>
                </a:solidFill>
                <a:effectLst>
                  <a:outerShdw blurRad="38100" dist="38100" dir="2700000" algn="tl">
                    <a:srgbClr val="000000">
                      <a:alpha val="43137"/>
                    </a:srgbClr>
                  </a:outerShdw>
                </a:effectLst>
                <a:latin typeface="Comic Sans MS" pitchFamily="66" charset="0"/>
              </a:rPr>
              <a:t>Υπολογισμός Ενέργειας Ταλάντωσης</a:t>
            </a:r>
          </a:p>
        </p:txBody>
      </p:sp>
      <p:grpSp>
        <p:nvGrpSpPr>
          <p:cNvPr id="68" name="Ομάδα 67"/>
          <p:cNvGrpSpPr/>
          <p:nvPr/>
        </p:nvGrpSpPr>
        <p:grpSpPr>
          <a:xfrm>
            <a:off x="4192689" y="851630"/>
            <a:ext cx="2041693" cy="889514"/>
            <a:chOff x="4192689" y="851630"/>
            <a:chExt cx="2041693" cy="889514"/>
          </a:xfrm>
        </p:grpSpPr>
        <p:sp>
          <p:nvSpPr>
            <p:cNvPr id="8" name="TextBox 7"/>
            <p:cNvSpPr txBox="1"/>
            <p:nvPr/>
          </p:nvSpPr>
          <p:spPr>
            <a:xfrm>
              <a:off x="5707840" y="851630"/>
              <a:ext cx="526542" cy="338554"/>
            </a:xfrm>
            <a:prstGeom prst="rect">
              <a:avLst/>
            </a:prstGeom>
            <a:noFill/>
          </p:spPr>
          <p:txBody>
            <a:bodyPr wrap="square" rtlCol="0">
              <a:spAutoFit/>
            </a:bodyPr>
            <a:lstStyle/>
            <a:p>
              <a:r>
                <a:rPr lang="el-GR" sz="1600" dirty="0" smtClean="0">
                  <a:latin typeface="Comic Sans MS" panose="030F0702030302020204" pitchFamily="66" charset="0"/>
                </a:rPr>
                <a:t>ΘΙ</a:t>
              </a:r>
              <a:endParaRPr lang="el-GR" sz="1600" dirty="0">
                <a:latin typeface="Comic Sans MS" panose="030F0702030302020204" pitchFamily="66" charset="0"/>
              </a:endParaRPr>
            </a:p>
          </p:txBody>
        </p:sp>
        <p:grpSp>
          <p:nvGrpSpPr>
            <p:cNvPr id="9" name="Ομάδα 8"/>
            <p:cNvGrpSpPr/>
            <p:nvPr/>
          </p:nvGrpSpPr>
          <p:grpSpPr>
            <a:xfrm>
              <a:off x="4192689" y="1164881"/>
              <a:ext cx="1850654" cy="576263"/>
              <a:chOff x="5960962" y="1340768"/>
              <a:chExt cx="1850654" cy="576263"/>
            </a:xfrm>
          </p:grpSpPr>
          <p:sp>
            <p:nvSpPr>
              <p:cNvPr id="26" name="Oval 10"/>
              <p:cNvSpPr>
                <a:spLocks noChangeArrowheads="1"/>
              </p:cNvSpPr>
              <p:nvPr/>
            </p:nvSpPr>
            <p:spPr bwMode="auto">
              <a:xfrm rot="16200000">
                <a:off x="7667947" y="1557462"/>
                <a:ext cx="142875"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2400">
                  <a:latin typeface="Times New Roman" pitchFamily="18" charset="0"/>
                </a:endParaRPr>
              </a:p>
            </p:txBody>
          </p:sp>
          <p:grpSp>
            <p:nvGrpSpPr>
              <p:cNvPr id="27" name="Ομάδα 26"/>
              <p:cNvGrpSpPr/>
              <p:nvPr/>
            </p:nvGrpSpPr>
            <p:grpSpPr>
              <a:xfrm>
                <a:off x="5960962" y="1340768"/>
                <a:ext cx="1698625" cy="576263"/>
                <a:chOff x="5960962" y="1340768"/>
                <a:chExt cx="1698625" cy="576263"/>
              </a:xfrm>
            </p:grpSpPr>
            <p:pic>
              <p:nvPicPr>
                <p:cNvPr id="28" name="Picture 12" descr="Fail:Ressort de compression.jpg">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6200000">
                  <a:off x="6449118" y="852612"/>
                  <a:ext cx="576263" cy="155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 name="Line 14"/>
                <p:cNvSpPr>
                  <a:spLocks noChangeShapeType="1"/>
                </p:cNvSpPr>
                <p:nvPr/>
              </p:nvSpPr>
              <p:spPr bwMode="auto">
                <a:xfrm rot="16200000">
                  <a:off x="7551637" y="1521743"/>
                  <a:ext cx="0" cy="215900"/>
                </a:xfrm>
                <a:prstGeom prst="line">
                  <a:avLst/>
                </a:prstGeom>
                <a:noFill/>
                <a:ln w="57150">
                  <a:solidFill>
                    <a:srgbClr val="4D4D4D"/>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grpSp>
        </p:grpSp>
      </p:grpSp>
      <p:grpSp>
        <p:nvGrpSpPr>
          <p:cNvPr id="73" name="Ομάδα 72"/>
          <p:cNvGrpSpPr/>
          <p:nvPr/>
        </p:nvGrpSpPr>
        <p:grpSpPr>
          <a:xfrm>
            <a:off x="4210720" y="1190184"/>
            <a:ext cx="2741779" cy="1692586"/>
            <a:chOff x="4210720" y="1190184"/>
            <a:chExt cx="2741779" cy="1692586"/>
          </a:xfrm>
        </p:grpSpPr>
        <p:grpSp>
          <p:nvGrpSpPr>
            <p:cNvPr id="70" name="Ομάδα 69"/>
            <p:cNvGrpSpPr/>
            <p:nvPr/>
          </p:nvGrpSpPr>
          <p:grpSpPr>
            <a:xfrm>
              <a:off x="4210720" y="1783287"/>
              <a:ext cx="2630828" cy="576263"/>
              <a:chOff x="5398875" y="4171402"/>
              <a:chExt cx="2630828" cy="576263"/>
            </a:xfrm>
          </p:grpSpPr>
          <p:grpSp>
            <p:nvGrpSpPr>
              <p:cNvPr id="22" name="Ομάδα 21"/>
              <p:cNvGrpSpPr/>
              <p:nvPr/>
            </p:nvGrpSpPr>
            <p:grpSpPr>
              <a:xfrm>
                <a:off x="5398875" y="4171402"/>
                <a:ext cx="2486366" cy="576263"/>
                <a:chOff x="5960962" y="1340768"/>
                <a:chExt cx="1705847" cy="576263"/>
              </a:xfrm>
            </p:grpSpPr>
            <p:pic>
              <p:nvPicPr>
                <p:cNvPr id="24" name="Picture 12" descr="Fail:Ressort de compression.jpg">
                  <a:hlinkClick r:id="rId2"/>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16200000">
                  <a:off x="6449118" y="852612"/>
                  <a:ext cx="576263" cy="155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 name="Line 14"/>
                <p:cNvSpPr>
                  <a:spLocks noChangeShapeType="1"/>
                </p:cNvSpPr>
                <p:nvPr/>
              </p:nvSpPr>
              <p:spPr bwMode="auto">
                <a:xfrm rot="16200000">
                  <a:off x="7590173" y="1553057"/>
                  <a:ext cx="0" cy="153272"/>
                </a:xfrm>
                <a:prstGeom prst="line">
                  <a:avLst/>
                </a:prstGeom>
                <a:noFill/>
                <a:ln w="57150">
                  <a:solidFill>
                    <a:srgbClr val="4D4D4D"/>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grpSp>
          <p:sp>
            <p:nvSpPr>
              <p:cNvPr id="23" name="Oval 10"/>
              <p:cNvSpPr>
                <a:spLocks noChangeArrowheads="1"/>
              </p:cNvSpPr>
              <p:nvPr/>
            </p:nvSpPr>
            <p:spPr bwMode="auto">
              <a:xfrm rot="16200000">
                <a:off x="7886034" y="4388095"/>
                <a:ext cx="142875"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2400">
                  <a:latin typeface="Times New Roman" pitchFamily="18" charset="0"/>
                </a:endParaRPr>
              </a:p>
            </p:txBody>
          </p:sp>
        </p:grpSp>
        <p:grpSp>
          <p:nvGrpSpPr>
            <p:cNvPr id="48" name="Ομάδα 47"/>
            <p:cNvGrpSpPr/>
            <p:nvPr/>
          </p:nvGrpSpPr>
          <p:grpSpPr>
            <a:xfrm>
              <a:off x="5891314" y="1190184"/>
              <a:ext cx="1061185" cy="1692586"/>
              <a:chOff x="5891314" y="1190184"/>
              <a:chExt cx="1061185" cy="1692586"/>
            </a:xfrm>
          </p:grpSpPr>
          <p:grpSp>
            <p:nvGrpSpPr>
              <p:cNvPr id="11" name="Ομάδα 10"/>
              <p:cNvGrpSpPr/>
              <p:nvPr/>
            </p:nvGrpSpPr>
            <p:grpSpPr>
              <a:xfrm>
                <a:off x="5891314" y="1190184"/>
                <a:ext cx="822975" cy="1471495"/>
                <a:chOff x="7647984" y="928591"/>
                <a:chExt cx="822975" cy="1471495"/>
              </a:xfrm>
            </p:grpSpPr>
            <p:grpSp>
              <p:nvGrpSpPr>
                <p:cNvPr id="15" name="Ομάδα 14"/>
                <p:cNvGrpSpPr/>
                <p:nvPr/>
              </p:nvGrpSpPr>
              <p:grpSpPr>
                <a:xfrm>
                  <a:off x="7671835" y="1191419"/>
                  <a:ext cx="799124" cy="307777"/>
                  <a:chOff x="7502887" y="1084302"/>
                  <a:chExt cx="799124" cy="307777"/>
                </a:xfrm>
              </p:grpSpPr>
              <p:sp>
                <p:nvSpPr>
                  <p:cNvPr id="19" name="TextBox 18"/>
                  <p:cNvSpPr txBox="1"/>
                  <p:nvPr/>
                </p:nvSpPr>
                <p:spPr>
                  <a:xfrm>
                    <a:off x="7779420" y="1084302"/>
                    <a:ext cx="325692" cy="307777"/>
                  </a:xfrm>
                  <a:prstGeom prst="rect">
                    <a:avLst/>
                  </a:prstGeom>
                  <a:noFill/>
                </p:spPr>
                <p:txBody>
                  <a:bodyPr wrap="square" rtlCol="0">
                    <a:spAutoFit/>
                  </a:bodyPr>
                  <a:lstStyle/>
                  <a:p>
                    <a:r>
                      <a:rPr lang="en-US" sz="1400" b="1" i="1" dirty="0" smtClean="0">
                        <a:latin typeface="Comic Sans MS" panose="030F0702030302020204" pitchFamily="66" charset="0"/>
                      </a:rPr>
                      <a:t>x</a:t>
                    </a:r>
                    <a:endParaRPr lang="el-GR" sz="1400" b="1" i="1" dirty="0">
                      <a:latin typeface="Comic Sans MS" panose="030F0702030302020204" pitchFamily="66" charset="0"/>
                    </a:endParaRPr>
                  </a:p>
                </p:txBody>
              </p:sp>
              <p:cxnSp>
                <p:nvCxnSpPr>
                  <p:cNvPr id="20" name="Ευθύγραμμο βέλος σύνδεσης 19"/>
                  <p:cNvCxnSpPr/>
                  <p:nvPr/>
                </p:nvCxnSpPr>
                <p:spPr>
                  <a:xfrm flipV="1">
                    <a:off x="7502887" y="1267023"/>
                    <a:ext cx="276533" cy="50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Ευθύγραμμο βέλος σύνδεσης 20"/>
                  <p:cNvCxnSpPr/>
                  <p:nvPr/>
                </p:nvCxnSpPr>
                <p:spPr>
                  <a:xfrm flipH="1">
                    <a:off x="8044660" y="1267023"/>
                    <a:ext cx="257351"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6" name="Ομάδα 15"/>
                <p:cNvGrpSpPr/>
                <p:nvPr/>
              </p:nvGrpSpPr>
              <p:grpSpPr>
                <a:xfrm>
                  <a:off x="7647984" y="928591"/>
                  <a:ext cx="809277" cy="1471495"/>
                  <a:chOff x="7647984" y="928591"/>
                  <a:chExt cx="809277" cy="1471495"/>
                </a:xfrm>
              </p:grpSpPr>
              <p:cxnSp>
                <p:nvCxnSpPr>
                  <p:cNvPr id="17" name="Ευθεία γραμμή σύνδεσης 16"/>
                  <p:cNvCxnSpPr/>
                  <p:nvPr/>
                </p:nvCxnSpPr>
                <p:spPr>
                  <a:xfrm>
                    <a:off x="7647984" y="928591"/>
                    <a:ext cx="11603" cy="113205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p:cNvCxnSpPr/>
                  <p:nvPr/>
                </p:nvCxnSpPr>
                <p:spPr>
                  <a:xfrm>
                    <a:off x="8457261" y="1052736"/>
                    <a:ext cx="0" cy="134735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sp>
            <p:nvSpPr>
              <p:cNvPr id="31" name="TextBox 30"/>
              <p:cNvSpPr txBox="1"/>
              <p:nvPr/>
            </p:nvSpPr>
            <p:spPr>
              <a:xfrm>
                <a:off x="6182208" y="2359550"/>
                <a:ext cx="770291" cy="523220"/>
              </a:xfrm>
              <a:prstGeom prst="rect">
                <a:avLst/>
              </a:prstGeom>
              <a:noFill/>
            </p:spPr>
            <p:txBody>
              <a:bodyPr wrap="square" rtlCol="0">
                <a:spAutoFit/>
              </a:bodyPr>
              <a:lstStyle/>
              <a:p>
                <a:pPr algn="ctr"/>
                <a:r>
                  <a:rPr lang="el-GR" sz="1400" dirty="0" smtClean="0">
                    <a:latin typeface="Comic Sans MS" panose="030F0702030302020204" pitchFamily="66" charset="0"/>
                  </a:rPr>
                  <a:t>Τυχαία Θέση</a:t>
                </a:r>
                <a:endParaRPr lang="el-GR" sz="1400" dirty="0">
                  <a:latin typeface="Comic Sans MS" panose="030F0702030302020204" pitchFamily="66" charset="0"/>
                </a:endParaRPr>
              </a:p>
            </p:txBody>
          </p:sp>
        </p:grpSp>
      </p:grpSp>
      <p:grpSp>
        <p:nvGrpSpPr>
          <p:cNvPr id="50" name="Ομάδα 49"/>
          <p:cNvGrpSpPr/>
          <p:nvPr/>
        </p:nvGrpSpPr>
        <p:grpSpPr>
          <a:xfrm>
            <a:off x="5915165" y="986051"/>
            <a:ext cx="1859799" cy="1865328"/>
            <a:chOff x="5915165" y="986051"/>
            <a:chExt cx="1859799" cy="1865328"/>
          </a:xfrm>
        </p:grpSpPr>
        <p:grpSp>
          <p:nvGrpSpPr>
            <p:cNvPr id="49" name="Ομάδα 48"/>
            <p:cNvGrpSpPr/>
            <p:nvPr/>
          </p:nvGrpSpPr>
          <p:grpSpPr>
            <a:xfrm>
              <a:off x="5915165" y="1020907"/>
              <a:ext cx="1203268" cy="307777"/>
              <a:chOff x="5915165" y="1020907"/>
              <a:chExt cx="1203268" cy="307777"/>
            </a:xfrm>
          </p:grpSpPr>
          <p:cxnSp>
            <p:nvCxnSpPr>
              <p:cNvPr id="38" name="Ευθύγραμμο βέλος σύνδεσης 37"/>
              <p:cNvCxnSpPr/>
              <p:nvPr/>
            </p:nvCxnSpPr>
            <p:spPr>
              <a:xfrm flipV="1">
                <a:off x="5915165" y="1165382"/>
                <a:ext cx="439379" cy="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Ευθύγραμμο βέλος σύνδεσης 39"/>
              <p:cNvCxnSpPr/>
              <p:nvPr/>
            </p:nvCxnSpPr>
            <p:spPr>
              <a:xfrm flipV="1">
                <a:off x="6679054" y="1173426"/>
                <a:ext cx="439379" cy="1"/>
              </a:xfrm>
              <a:prstGeom prst="straightConnector1">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6354544" y="1020907"/>
                <a:ext cx="325692" cy="307777"/>
              </a:xfrm>
              <a:prstGeom prst="rect">
                <a:avLst/>
              </a:prstGeom>
              <a:noFill/>
            </p:spPr>
            <p:txBody>
              <a:bodyPr wrap="square" rtlCol="0">
                <a:spAutoFit/>
              </a:bodyPr>
              <a:lstStyle/>
              <a:p>
                <a:r>
                  <a:rPr lang="el-GR" sz="1400" i="1" dirty="0" smtClean="0">
                    <a:latin typeface="Comic Sans MS" panose="030F0702030302020204" pitchFamily="66" charset="0"/>
                  </a:rPr>
                  <a:t>Α</a:t>
                </a:r>
                <a:endParaRPr lang="el-GR" sz="1400" i="1" dirty="0">
                  <a:latin typeface="Comic Sans MS" panose="030F0702030302020204" pitchFamily="66" charset="0"/>
                </a:endParaRPr>
              </a:p>
            </p:txBody>
          </p:sp>
        </p:grpSp>
        <p:grpSp>
          <p:nvGrpSpPr>
            <p:cNvPr id="47" name="Ομάδα 46"/>
            <p:cNvGrpSpPr/>
            <p:nvPr/>
          </p:nvGrpSpPr>
          <p:grpSpPr>
            <a:xfrm>
              <a:off x="7004673" y="986051"/>
              <a:ext cx="770291" cy="1865328"/>
              <a:chOff x="7004673" y="986051"/>
              <a:chExt cx="770291" cy="1865328"/>
            </a:xfrm>
          </p:grpSpPr>
          <p:cxnSp>
            <p:nvCxnSpPr>
              <p:cNvPr id="35" name="Ευθεία γραμμή σύνδεσης 34"/>
              <p:cNvCxnSpPr/>
              <p:nvPr/>
            </p:nvCxnSpPr>
            <p:spPr>
              <a:xfrm>
                <a:off x="7124835" y="986051"/>
                <a:ext cx="0" cy="139998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7004673" y="2328159"/>
                <a:ext cx="770291" cy="523220"/>
              </a:xfrm>
              <a:prstGeom prst="rect">
                <a:avLst/>
              </a:prstGeom>
              <a:noFill/>
            </p:spPr>
            <p:txBody>
              <a:bodyPr wrap="square" rtlCol="0">
                <a:spAutoFit/>
              </a:bodyPr>
              <a:lstStyle/>
              <a:p>
                <a:pPr algn="ctr"/>
                <a:r>
                  <a:rPr lang="el-GR" sz="1400" dirty="0" smtClean="0">
                    <a:latin typeface="Comic Sans MS" panose="030F0702030302020204" pitchFamily="66" charset="0"/>
                  </a:rPr>
                  <a:t>Ακραία Θέση</a:t>
                </a:r>
                <a:endParaRPr lang="el-GR" sz="1400" dirty="0">
                  <a:latin typeface="Comic Sans MS" panose="030F0702030302020204" pitchFamily="66" charset="0"/>
                </a:endParaRPr>
              </a:p>
            </p:txBody>
          </p:sp>
        </p:grpSp>
      </p:grpSp>
      <p:grpSp>
        <p:nvGrpSpPr>
          <p:cNvPr id="46" name="Ομάδα 45"/>
          <p:cNvGrpSpPr/>
          <p:nvPr/>
        </p:nvGrpSpPr>
        <p:grpSpPr>
          <a:xfrm>
            <a:off x="6823517" y="1750430"/>
            <a:ext cx="812842" cy="338554"/>
            <a:chOff x="6823517" y="1750430"/>
            <a:chExt cx="812842" cy="338554"/>
          </a:xfrm>
        </p:grpSpPr>
        <p:sp>
          <p:nvSpPr>
            <p:cNvPr id="43" name="TextBox 42"/>
            <p:cNvSpPr txBox="1"/>
            <p:nvPr/>
          </p:nvSpPr>
          <p:spPr>
            <a:xfrm>
              <a:off x="7143277" y="1750430"/>
              <a:ext cx="493082" cy="338554"/>
            </a:xfrm>
            <a:prstGeom prst="rect">
              <a:avLst/>
            </a:prstGeom>
            <a:noFill/>
          </p:spPr>
          <p:txBody>
            <a:bodyPr wrap="square" rtlCol="0">
              <a:spAutoFit/>
            </a:bodyPr>
            <a:lstStyle/>
            <a:p>
              <a:r>
                <a:rPr lang="en-US" sz="16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F</a:t>
              </a:r>
              <a:r>
                <a:rPr lang="el-GR" sz="1600" b="1" baseline="-25000" dirty="0" smtClean="0">
                  <a:solidFill>
                    <a:srgbClr val="FF0000"/>
                  </a:solidFill>
                  <a:effectLst>
                    <a:outerShdw blurRad="38100" dist="38100" dir="2700000" algn="tl">
                      <a:srgbClr val="000000">
                        <a:alpha val="43137"/>
                      </a:srgbClr>
                    </a:outerShdw>
                  </a:effectLst>
                  <a:latin typeface="Comic Sans MS" panose="030F0702030302020204" pitchFamily="66" charset="0"/>
                </a:rPr>
                <a:t>εξ</a:t>
              </a:r>
              <a:endParaRPr lang="el-GR" sz="1600" b="1" i="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cxnSp>
          <p:nvCxnSpPr>
            <p:cNvPr id="44" name="Ευθύγραμμο βέλος σύνδεσης 43"/>
            <p:cNvCxnSpPr/>
            <p:nvPr/>
          </p:nvCxnSpPr>
          <p:spPr>
            <a:xfrm flipH="1" flipV="1">
              <a:off x="6823517" y="2074713"/>
              <a:ext cx="513416" cy="792"/>
            </a:xfrm>
            <a:prstGeom prst="straightConnector1">
              <a:avLst/>
            </a:prstGeom>
            <a:ln w="3810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51" name="TextBox 50"/>
          <p:cNvSpPr txBox="1"/>
          <p:nvPr/>
        </p:nvSpPr>
        <p:spPr>
          <a:xfrm>
            <a:off x="208141" y="1474194"/>
            <a:ext cx="3869161" cy="861774"/>
          </a:xfrm>
          <a:prstGeom prst="rect">
            <a:avLst/>
          </a:prstGeom>
          <a:noFill/>
        </p:spPr>
        <p:txBody>
          <a:bodyPr wrap="square" rtlCol="0">
            <a:spAutoFit/>
          </a:bodyPr>
          <a:lstStyle/>
          <a:p>
            <a:pPr algn="ctr"/>
            <a:r>
              <a:rPr lang="el-GR" sz="2000" b="1" dirty="0" smtClean="0">
                <a:latin typeface="Comic Sans MS" panose="030F0702030302020204" pitchFamily="66" charset="0"/>
              </a:rPr>
              <a:t>Πρέπει να ισχύει</a:t>
            </a:r>
            <a:endParaRPr lang="en-US" sz="2000" b="1" dirty="0" smtClean="0">
              <a:latin typeface="Comic Sans MS" panose="030F0702030302020204" pitchFamily="66" charset="0"/>
            </a:endParaRPr>
          </a:p>
          <a:p>
            <a:pPr algn="ctr"/>
            <a:endParaRPr lang="el-GR" sz="1000" b="1" dirty="0" smtClean="0">
              <a:latin typeface="Comic Sans MS" panose="030F0702030302020204" pitchFamily="66" charset="0"/>
            </a:endParaRPr>
          </a:p>
          <a:p>
            <a:pPr algn="ctr"/>
            <a:r>
              <a:rPr lang="en-US" sz="2000" b="1" i="1" dirty="0" smtClean="0">
                <a:latin typeface="Comic Sans MS" panose="030F0702030302020204" pitchFamily="66" charset="0"/>
              </a:rPr>
              <a:t>F</a:t>
            </a:r>
            <a:r>
              <a:rPr lang="el-GR" sz="2000" b="1" baseline="-25000" dirty="0" smtClean="0">
                <a:latin typeface="Comic Sans MS" panose="030F0702030302020204" pitchFamily="66" charset="0"/>
              </a:rPr>
              <a:t>εξ</a:t>
            </a:r>
            <a:r>
              <a:rPr lang="el-GR" sz="2000" b="1" dirty="0" smtClean="0">
                <a:latin typeface="Comic Sans MS" panose="030F0702030302020204" pitchFamily="66" charset="0"/>
              </a:rPr>
              <a:t> = -</a:t>
            </a:r>
            <a:r>
              <a:rPr lang="en-US" sz="2000" b="1" i="1" dirty="0" smtClean="0">
                <a:latin typeface="Comic Sans MS" panose="030F0702030302020204" pitchFamily="66" charset="0"/>
              </a:rPr>
              <a:t>F</a:t>
            </a:r>
            <a:r>
              <a:rPr lang="el-GR" sz="2000" b="1" baseline="-25000" dirty="0" err="1" smtClean="0">
                <a:latin typeface="Comic Sans MS" panose="030F0702030302020204" pitchFamily="66" charset="0"/>
              </a:rPr>
              <a:t>επ</a:t>
            </a:r>
            <a:r>
              <a:rPr lang="el-GR" sz="2000" b="1" baseline="-25000" dirty="0" smtClean="0">
                <a:latin typeface="Comic Sans MS" panose="030F0702030302020204" pitchFamily="66" charset="0"/>
              </a:rPr>
              <a:t> </a:t>
            </a:r>
            <a:r>
              <a:rPr lang="el-GR" sz="2000" b="1" dirty="0" smtClean="0">
                <a:latin typeface="Comic Sans MS" panose="030F0702030302020204" pitchFamily="66" charset="0"/>
              </a:rPr>
              <a:t>= -(-</a:t>
            </a:r>
            <a:r>
              <a:rPr lang="en-US" sz="2000" b="1" i="1" dirty="0" err="1" smtClean="0">
                <a:latin typeface="Comic Sans MS" panose="030F0702030302020204" pitchFamily="66" charset="0"/>
              </a:rPr>
              <a:t>D</a:t>
            </a:r>
            <a:r>
              <a:rPr lang="en-US" sz="2000" b="1" dirty="0" err="1" smtClean="0">
                <a:latin typeface="Comic Sans MS" panose="030F0702030302020204" pitchFamily="66" charset="0"/>
              </a:rPr>
              <a:t>.</a:t>
            </a:r>
            <a:r>
              <a:rPr lang="en-US" sz="2000" b="1" i="1" dirty="0" err="1" smtClean="0">
                <a:latin typeface="Comic Sans MS" panose="030F0702030302020204" pitchFamily="66" charset="0"/>
              </a:rPr>
              <a:t>x</a:t>
            </a:r>
            <a:r>
              <a:rPr lang="en-US" sz="2000" b="1" i="1" dirty="0" smtClean="0">
                <a:latin typeface="Comic Sans MS" panose="030F0702030302020204" pitchFamily="66" charset="0"/>
              </a:rPr>
              <a:t> </a:t>
            </a:r>
            <a:r>
              <a:rPr lang="el-GR" sz="2000" b="1" dirty="0" smtClean="0">
                <a:latin typeface="Comic Sans MS" panose="030F0702030302020204" pitchFamily="66" charset="0"/>
              </a:rPr>
              <a:t>) </a:t>
            </a:r>
            <a:r>
              <a:rPr lang="en-US" sz="2000" b="1" dirty="0" smtClean="0">
                <a:latin typeface="Comic Sans MS" panose="030F0702030302020204" pitchFamily="66" charset="0"/>
              </a:rPr>
              <a:t>= </a:t>
            </a:r>
            <a:r>
              <a:rPr lang="en-US" sz="2000" b="1" i="1" dirty="0" err="1" smtClean="0">
                <a:latin typeface="Comic Sans MS" panose="030F0702030302020204" pitchFamily="66" charset="0"/>
              </a:rPr>
              <a:t>D.x</a:t>
            </a:r>
            <a:r>
              <a:rPr lang="en-US" sz="2000" b="1" i="1" dirty="0" smtClean="0">
                <a:latin typeface="Comic Sans MS" panose="030F0702030302020204" pitchFamily="66" charset="0"/>
              </a:rPr>
              <a:t> </a:t>
            </a:r>
            <a:r>
              <a:rPr lang="el-GR" sz="2000" b="1" dirty="0" smtClean="0">
                <a:latin typeface="Comic Sans MS" panose="030F0702030302020204" pitchFamily="66" charset="0"/>
              </a:rPr>
              <a:t> </a:t>
            </a:r>
            <a:endParaRPr lang="el-GR" sz="2000" b="1" dirty="0">
              <a:latin typeface="Comic Sans MS" panose="030F0702030302020204" pitchFamily="66" charset="0"/>
            </a:endParaRPr>
          </a:p>
        </p:txBody>
      </p:sp>
      <p:sp>
        <p:nvSpPr>
          <p:cNvPr id="53" name="TextBox 52"/>
          <p:cNvSpPr txBox="1"/>
          <p:nvPr/>
        </p:nvSpPr>
        <p:spPr>
          <a:xfrm>
            <a:off x="323529" y="2589769"/>
            <a:ext cx="5575351" cy="400110"/>
          </a:xfrm>
          <a:prstGeom prst="rect">
            <a:avLst/>
          </a:prstGeom>
          <a:noFill/>
        </p:spPr>
        <p:txBody>
          <a:bodyPr wrap="square" rtlCol="0">
            <a:spAutoFit/>
          </a:bodyPr>
          <a:lstStyle/>
          <a:p>
            <a:r>
              <a:rPr lang="el-GR" sz="2000" b="1" dirty="0" smtClean="0">
                <a:latin typeface="Comic Sans MS" panose="030F0702030302020204" pitchFamily="66" charset="0"/>
              </a:rPr>
              <a:t>Η</a:t>
            </a:r>
            <a:r>
              <a:rPr lang="el-GR" dirty="0" smtClean="0"/>
              <a:t>  </a:t>
            </a:r>
            <a:r>
              <a:rPr lang="en-US" b="1" i="1" dirty="0" smtClean="0">
                <a:latin typeface="Comic Sans MS" panose="030F0702030302020204" pitchFamily="66" charset="0"/>
              </a:rPr>
              <a:t>F</a:t>
            </a:r>
            <a:r>
              <a:rPr lang="el-GR" b="1" baseline="-25000" dirty="0" err="1" smtClean="0">
                <a:latin typeface="Comic Sans MS" panose="030F0702030302020204" pitchFamily="66" charset="0"/>
              </a:rPr>
              <a:t>επ</a:t>
            </a:r>
            <a:r>
              <a:rPr lang="el-GR" b="1" baseline="-25000" dirty="0" smtClean="0">
                <a:latin typeface="Comic Sans MS" panose="030F0702030302020204" pitchFamily="66" charset="0"/>
              </a:rPr>
              <a:t>  </a:t>
            </a:r>
            <a:r>
              <a:rPr lang="el-GR" b="1" dirty="0" smtClean="0">
                <a:latin typeface="Comic Sans MS" panose="030F0702030302020204" pitchFamily="66" charset="0"/>
              </a:rPr>
              <a:t>όπως και η  </a:t>
            </a:r>
            <a:r>
              <a:rPr lang="en-US" b="1" i="1" dirty="0" smtClean="0">
                <a:latin typeface="Comic Sans MS" panose="030F0702030302020204" pitchFamily="66" charset="0"/>
              </a:rPr>
              <a:t>F</a:t>
            </a:r>
            <a:r>
              <a:rPr lang="el-GR" b="1" baseline="-25000" dirty="0" smtClean="0">
                <a:latin typeface="Comic Sans MS" panose="030F0702030302020204" pitchFamily="66" charset="0"/>
              </a:rPr>
              <a:t>εξ  </a:t>
            </a:r>
            <a:r>
              <a:rPr lang="el-GR" b="1" dirty="0" smtClean="0">
                <a:latin typeface="Comic Sans MS" panose="030F0702030302020204" pitchFamily="66" charset="0"/>
              </a:rPr>
              <a:t>είναι μεταβλητές δυνάμεις. </a:t>
            </a:r>
            <a:r>
              <a:rPr lang="el-GR" b="1" baseline="-25000" dirty="0" smtClean="0">
                <a:latin typeface="Comic Sans MS" panose="030F0702030302020204" pitchFamily="66" charset="0"/>
              </a:rPr>
              <a:t> </a:t>
            </a:r>
            <a:r>
              <a:rPr lang="el-GR" dirty="0" smtClean="0"/>
              <a:t> </a:t>
            </a:r>
            <a:endParaRPr lang="el-GR" dirty="0"/>
          </a:p>
        </p:txBody>
      </p:sp>
      <p:grpSp>
        <p:nvGrpSpPr>
          <p:cNvPr id="67" name="Ομάδα 66"/>
          <p:cNvGrpSpPr/>
          <p:nvPr/>
        </p:nvGrpSpPr>
        <p:grpSpPr>
          <a:xfrm>
            <a:off x="776381" y="3063745"/>
            <a:ext cx="3707843" cy="2814637"/>
            <a:chOff x="1560152" y="3091903"/>
            <a:chExt cx="3707843" cy="2814637"/>
          </a:xfrm>
        </p:grpSpPr>
        <p:sp>
          <p:nvSpPr>
            <p:cNvPr id="54" name="Text Box 2"/>
            <p:cNvSpPr txBox="1">
              <a:spLocks noChangeArrowheads="1"/>
            </p:cNvSpPr>
            <p:nvPr/>
          </p:nvSpPr>
          <p:spPr bwMode="auto">
            <a:xfrm>
              <a:off x="4786983" y="5539828"/>
              <a:ext cx="481012"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l-GR" sz="1800" b="1" i="1" dirty="0">
                  <a:latin typeface="Comic Sans MS" pitchFamily="66" charset="0"/>
                </a:rPr>
                <a:t>x</a:t>
              </a:r>
              <a:endParaRPr lang="el-GR" altLang="el-GR" sz="1800" b="1" i="1" dirty="0">
                <a:latin typeface="Comic Sans MS" pitchFamily="66" charset="0"/>
              </a:endParaRPr>
            </a:p>
          </p:txBody>
        </p:sp>
        <p:sp>
          <p:nvSpPr>
            <p:cNvPr id="57" name="Text Box 5"/>
            <p:cNvSpPr txBox="1">
              <a:spLocks noChangeArrowheads="1"/>
            </p:cNvSpPr>
            <p:nvPr/>
          </p:nvSpPr>
          <p:spPr bwMode="auto">
            <a:xfrm>
              <a:off x="1743284" y="5539828"/>
              <a:ext cx="372031"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l-GR" sz="1600" b="1" dirty="0">
                  <a:latin typeface="Comic Sans MS" pitchFamily="66" charset="0"/>
                </a:rPr>
                <a:t>O</a:t>
              </a:r>
              <a:endParaRPr lang="el-GR" altLang="el-GR" sz="1600" b="1" dirty="0">
                <a:latin typeface="Comic Sans MS" pitchFamily="66" charset="0"/>
              </a:endParaRPr>
            </a:p>
          </p:txBody>
        </p:sp>
        <p:sp>
          <p:nvSpPr>
            <p:cNvPr id="59" name="Line 8"/>
            <p:cNvSpPr>
              <a:spLocks noChangeShapeType="1"/>
            </p:cNvSpPr>
            <p:nvPr/>
          </p:nvSpPr>
          <p:spPr bwMode="auto">
            <a:xfrm flipV="1">
              <a:off x="2050133" y="3163340"/>
              <a:ext cx="0" cy="244792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sp>
          <p:nvSpPr>
            <p:cNvPr id="60" name="Line 9"/>
            <p:cNvSpPr>
              <a:spLocks noChangeShapeType="1"/>
            </p:cNvSpPr>
            <p:nvPr/>
          </p:nvSpPr>
          <p:spPr bwMode="auto">
            <a:xfrm>
              <a:off x="2050133" y="5611265"/>
              <a:ext cx="309721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sp>
          <p:nvSpPr>
            <p:cNvPr id="63" name="Text Box 13"/>
            <p:cNvSpPr txBox="1">
              <a:spLocks noChangeArrowheads="1"/>
            </p:cNvSpPr>
            <p:nvPr/>
          </p:nvSpPr>
          <p:spPr bwMode="auto">
            <a:xfrm>
              <a:off x="1560152" y="3091903"/>
              <a:ext cx="503237"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sz="1800" b="1" i="1" dirty="0">
                  <a:latin typeface="Comic Sans MS" panose="030F0702030302020204" pitchFamily="66" charset="0"/>
                </a:rPr>
                <a:t>F</a:t>
              </a:r>
              <a:r>
                <a:rPr lang="el-GR" sz="1800" b="1" baseline="-25000" dirty="0">
                  <a:latin typeface="Comic Sans MS" panose="030F0702030302020204" pitchFamily="66" charset="0"/>
                </a:rPr>
                <a:t>εξ</a:t>
              </a:r>
              <a:endParaRPr lang="el-GR" altLang="el-GR" sz="1800" b="1" i="1" dirty="0">
                <a:latin typeface="Comic Sans MS" pitchFamily="66" charset="0"/>
              </a:endParaRPr>
            </a:p>
          </p:txBody>
        </p:sp>
      </p:grpSp>
      <p:grpSp>
        <p:nvGrpSpPr>
          <p:cNvPr id="85" name="Ομάδα 84"/>
          <p:cNvGrpSpPr/>
          <p:nvPr/>
        </p:nvGrpSpPr>
        <p:grpSpPr>
          <a:xfrm>
            <a:off x="600850" y="3468466"/>
            <a:ext cx="3307112" cy="2500404"/>
            <a:chOff x="600850" y="3468466"/>
            <a:chExt cx="3307112" cy="2500404"/>
          </a:xfrm>
        </p:grpSpPr>
        <p:grpSp>
          <p:nvGrpSpPr>
            <p:cNvPr id="84" name="Ομάδα 83"/>
            <p:cNvGrpSpPr/>
            <p:nvPr/>
          </p:nvGrpSpPr>
          <p:grpSpPr>
            <a:xfrm>
              <a:off x="600850" y="3468466"/>
              <a:ext cx="3091212" cy="2500404"/>
              <a:chOff x="600850" y="3468466"/>
              <a:chExt cx="3091212" cy="2500404"/>
            </a:xfrm>
          </p:grpSpPr>
          <p:sp>
            <p:nvSpPr>
              <p:cNvPr id="58" name="Text Box 6"/>
              <p:cNvSpPr txBox="1">
                <a:spLocks noChangeArrowheads="1"/>
              </p:cNvSpPr>
              <p:nvPr/>
            </p:nvSpPr>
            <p:spPr bwMode="auto">
              <a:xfrm>
                <a:off x="3170217" y="3468466"/>
                <a:ext cx="481013"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l-GR" sz="1600" b="1" dirty="0">
                    <a:latin typeface="Comic Sans MS" pitchFamily="66" charset="0"/>
                  </a:rPr>
                  <a:t>A</a:t>
                </a:r>
                <a:endParaRPr lang="el-GR" altLang="el-GR" sz="1600" b="1" dirty="0">
                  <a:latin typeface="Comic Sans MS" pitchFamily="66" charset="0"/>
                </a:endParaRPr>
              </a:p>
            </p:txBody>
          </p:sp>
          <p:grpSp>
            <p:nvGrpSpPr>
              <p:cNvPr id="83" name="Ομάδα 82"/>
              <p:cNvGrpSpPr/>
              <p:nvPr/>
            </p:nvGrpSpPr>
            <p:grpSpPr>
              <a:xfrm>
                <a:off x="600850" y="3624785"/>
                <a:ext cx="3091212" cy="2344085"/>
                <a:chOff x="600850" y="3624785"/>
                <a:chExt cx="3091212" cy="2344085"/>
              </a:xfrm>
            </p:grpSpPr>
            <p:sp>
              <p:nvSpPr>
                <p:cNvPr id="61" name="Line 10"/>
                <p:cNvSpPr>
                  <a:spLocks noChangeShapeType="1"/>
                </p:cNvSpPr>
                <p:nvPr/>
              </p:nvSpPr>
              <p:spPr bwMode="auto">
                <a:xfrm>
                  <a:off x="3426949" y="3855907"/>
                  <a:ext cx="0" cy="1727200"/>
                </a:xfrm>
                <a:prstGeom prst="line">
                  <a:avLst/>
                </a:prstGeom>
                <a:noFill/>
                <a:ln w="19050">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grpSp>
              <p:nvGrpSpPr>
                <p:cNvPr id="75" name="Ομάδα 74"/>
                <p:cNvGrpSpPr/>
                <p:nvPr/>
              </p:nvGrpSpPr>
              <p:grpSpPr>
                <a:xfrm>
                  <a:off x="600850" y="3624785"/>
                  <a:ext cx="3091212" cy="2344085"/>
                  <a:chOff x="1384621" y="3652943"/>
                  <a:chExt cx="3091212" cy="2344085"/>
                </a:xfrm>
              </p:grpSpPr>
              <p:sp>
                <p:nvSpPr>
                  <p:cNvPr id="56" name="Text Box 4"/>
                  <p:cNvSpPr txBox="1">
                    <a:spLocks noChangeArrowheads="1"/>
                  </p:cNvSpPr>
                  <p:nvPr/>
                </p:nvSpPr>
                <p:spPr bwMode="auto">
                  <a:xfrm>
                    <a:off x="3994820" y="5539828"/>
                    <a:ext cx="48101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l-GR" sz="2400" b="1" i="1">
                        <a:solidFill>
                          <a:schemeClr val="hlink"/>
                        </a:solidFill>
                        <a:latin typeface="Comic Sans MS" pitchFamily="66" charset="0"/>
                      </a:rPr>
                      <a:t>x</a:t>
                    </a:r>
                    <a:endParaRPr lang="el-GR" altLang="el-GR" sz="2400" b="1" i="1">
                      <a:solidFill>
                        <a:schemeClr val="hlink"/>
                      </a:solidFill>
                      <a:latin typeface="Comic Sans MS" pitchFamily="66" charset="0"/>
                    </a:endParaRPr>
                  </a:p>
                </p:txBody>
              </p:sp>
              <p:grpSp>
                <p:nvGrpSpPr>
                  <p:cNvPr id="74" name="Ομάδα 73"/>
                  <p:cNvGrpSpPr/>
                  <p:nvPr/>
                </p:nvGrpSpPr>
                <p:grpSpPr>
                  <a:xfrm>
                    <a:off x="1384621" y="3652943"/>
                    <a:ext cx="2826099" cy="400110"/>
                    <a:chOff x="1384621" y="3652943"/>
                    <a:chExt cx="2826099" cy="400110"/>
                  </a:xfrm>
                </p:grpSpPr>
                <p:sp>
                  <p:nvSpPr>
                    <p:cNvPr id="55" name="Text Box 3"/>
                    <p:cNvSpPr txBox="1">
                      <a:spLocks noChangeArrowheads="1"/>
                    </p:cNvSpPr>
                    <p:nvPr/>
                  </p:nvSpPr>
                  <p:spPr bwMode="auto">
                    <a:xfrm>
                      <a:off x="1384621" y="3652943"/>
                      <a:ext cx="649287"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l-GR" sz="2000" b="1" i="1" dirty="0" smtClean="0">
                          <a:solidFill>
                            <a:schemeClr val="hlink"/>
                          </a:solidFill>
                          <a:latin typeface="Comic Sans MS" pitchFamily="66" charset="0"/>
                        </a:rPr>
                        <a:t>D</a:t>
                      </a:r>
                      <a:r>
                        <a:rPr lang="el-GR" altLang="el-GR" sz="2000" b="1" i="1" dirty="0" smtClean="0">
                          <a:solidFill>
                            <a:schemeClr val="hlink"/>
                          </a:solidFill>
                          <a:latin typeface="Comic Sans MS" pitchFamily="66" charset="0"/>
                        </a:rPr>
                        <a:t>.</a:t>
                      </a:r>
                      <a:r>
                        <a:rPr lang="en-US" altLang="el-GR" sz="2000" b="1" i="1" dirty="0" smtClean="0">
                          <a:solidFill>
                            <a:schemeClr val="hlink"/>
                          </a:solidFill>
                          <a:latin typeface="Comic Sans MS" pitchFamily="66" charset="0"/>
                        </a:rPr>
                        <a:t>x</a:t>
                      </a:r>
                      <a:endParaRPr lang="el-GR" altLang="el-GR" sz="2000" b="1" i="1" dirty="0">
                        <a:solidFill>
                          <a:schemeClr val="hlink"/>
                        </a:solidFill>
                        <a:latin typeface="Comic Sans MS" pitchFamily="66" charset="0"/>
                      </a:endParaRPr>
                    </a:p>
                  </p:txBody>
                </p:sp>
                <p:sp>
                  <p:nvSpPr>
                    <p:cNvPr id="62" name="Line 12"/>
                    <p:cNvSpPr>
                      <a:spLocks noChangeShapeType="1"/>
                    </p:cNvSpPr>
                    <p:nvPr/>
                  </p:nvSpPr>
                  <p:spPr bwMode="auto">
                    <a:xfrm flipH="1">
                      <a:off x="2050133" y="3884065"/>
                      <a:ext cx="2160587" cy="0"/>
                    </a:xfrm>
                    <a:prstGeom prst="line">
                      <a:avLst/>
                    </a:prstGeom>
                    <a:noFill/>
                    <a:ln w="19050">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grpSp>
            </p:grpSp>
          </p:grpSp>
        </p:grpSp>
        <p:sp>
          <p:nvSpPr>
            <p:cNvPr id="64" name="Text Box 16"/>
            <p:cNvSpPr txBox="1">
              <a:spLocks noChangeArrowheads="1"/>
            </p:cNvSpPr>
            <p:nvPr/>
          </p:nvSpPr>
          <p:spPr bwMode="auto">
            <a:xfrm>
              <a:off x="3426949" y="5243289"/>
              <a:ext cx="481013"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l-GR" altLang="el-GR" sz="1600" b="1" dirty="0">
                  <a:latin typeface="Comic Sans MS" pitchFamily="66" charset="0"/>
                </a:rPr>
                <a:t>Γ</a:t>
              </a:r>
            </a:p>
          </p:txBody>
        </p:sp>
      </p:grpSp>
      <p:sp>
        <p:nvSpPr>
          <p:cNvPr id="66" name="Line 11"/>
          <p:cNvSpPr>
            <a:spLocks noChangeShapeType="1"/>
          </p:cNvSpPr>
          <p:nvPr/>
        </p:nvSpPr>
        <p:spPr bwMode="auto">
          <a:xfrm flipH="1">
            <a:off x="1250137" y="3828499"/>
            <a:ext cx="2160587" cy="1727200"/>
          </a:xfrm>
          <a:prstGeom prst="line">
            <a:avLst/>
          </a:prstGeom>
          <a:noFill/>
          <a:ln w="57150">
            <a:solidFill>
              <a:srgbClr val="FF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grpSp>
        <p:nvGrpSpPr>
          <p:cNvPr id="72" name="Ομάδα 71"/>
          <p:cNvGrpSpPr/>
          <p:nvPr/>
        </p:nvGrpSpPr>
        <p:grpSpPr>
          <a:xfrm>
            <a:off x="5980602" y="2075505"/>
            <a:ext cx="716484" cy="354094"/>
            <a:chOff x="5972604" y="3737381"/>
            <a:chExt cx="716484" cy="354094"/>
          </a:xfrm>
        </p:grpSpPr>
        <p:sp>
          <p:nvSpPr>
            <p:cNvPr id="30" name="TextBox 29"/>
            <p:cNvSpPr txBox="1"/>
            <p:nvPr/>
          </p:nvSpPr>
          <p:spPr>
            <a:xfrm>
              <a:off x="5972604" y="3752921"/>
              <a:ext cx="493082" cy="338554"/>
            </a:xfrm>
            <a:prstGeom prst="rect">
              <a:avLst/>
            </a:prstGeom>
            <a:noFill/>
          </p:spPr>
          <p:txBody>
            <a:bodyPr wrap="square" rtlCol="0">
              <a:spAutoFit/>
            </a:bodyPr>
            <a:lstStyle/>
            <a:p>
              <a:r>
                <a:rPr lang="en-US" sz="16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F</a:t>
              </a:r>
              <a:r>
                <a:rPr lang="el-GR" sz="1600" b="1" baseline="-25000" dirty="0" err="1" smtClean="0">
                  <a:solidFill>
                    <a:srgbClr val="FF0000"/>
                  </a:solidFill>
                  <a:effectLst>
                    <a:outerShdw blurRad="38100" dist="38100" dir="2700000" algn="tl">
                      <a:srgbClr val="000000">
                        <a:alpha val="43137"/>
                      </a:srgbClr>
                    </a:outerShdw>
                  </a:effectLst>
                  <a:latin typeface="Comic Sans MS" panose="030F0702030302020204" pitchFamily="66" charset="0"/>
                </a:rPr>
                <a:t>επ</a:t>
              </a:r>
              <a:endParaRPr lang="el-GR" sz="1600" b="1" i="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cxnSp>
          <p:nvCxnSpPr>
            <p:cNvPr id="71" name="Ευθύγραμμο βέλος σύνδεσης 70"/>
            <p:cNvCxnSpPr/>
            <p:nvPr/>
          </p:nvCxnSpPr>
          <p:spPr>
            <a:xfrm flipH="1" flipV="1">
              <a:off x="6175672" y="3737381"/>
              <a:ext cx="513416" cy="792"/>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a14="http://schemas.microsoft.com/office/drawing/2010/main" xmlns="" Requires="a14">
          <p:sp>
            <p:nvSpPr>
              <p:cNvPr id="77" name="TextBox 76"/>
              <p:cNvSpPr txBox="1"/>
              <p:nvPr/>
            </p:nvSpPr>
            <p:spPr>
              <a:xfrm>
                <a:off x="4322595" y="3223585"/>
                <a:ext cx="4177705" cy="801310"/>
              </a:xfrm>
              <a:prstGeom prst="rect">
                <a:avLst/>
              </a:prstGeom>
              <a:noFill/>
            </p:spPr>
            <p:txBody>
              <a:bodyPr wrap="square" rtlCol="0">
                <a:spAutoFit/>
              </a:bodyPr>
              <a:lstStyle/>
              <a:p>
                <a14:m>
                  <m:oMath xmlns:m="http://schemas.openxmlformats.org/officeDocument/2006/math">
                    <m:sSub>
                      <m:sSubPr>
                        <m:ctrlPr>
                          <a:rPr lang="el-GR" sz="32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n-US" sz="3200" b="1" i="1" smtClean="0">
                            <a:solidFill>
                              <a:srgbClr val="FF0000"/>
                            </a:solidFill>
                            <a:effectLst>
                              <a:outerShdw blurRad="38100" dist="38100" dir="2700000" algn="tl">
                                <a:srgbClr val="000000">
                                  <a:alpha val="43137"/>
                                </a:srgbClr>
                              </a:outerShdw>
                            </a:effectLst>
                            <a:latin typeface="Cambria Math"/>
                          </a:rPr>
                          <m:t>𝑾</m:t>
                        </m:r>
                      </m:e>
                      <m:sub>
                        <m:r>
                          <a:rPr lang="en-US" sz="3200" b="1" i="1" smtClean="0">
                            <a:solidFill>
                              <a:srgbClr val="FF0000"/>
                            </a:solidFill>
                            <a:effectLst>
                              <a:outerShdw blurRad="38100" dist="38100" dir="2700000" algn="tl">
                                <a:srgbClr val="000000">
                                  <a:alpha val="43137"/>
                                </a:srgbClr>
                              </a:outerShdw>
                            </a:effectLst>
                            <a:latin typeface="Cambria Math"/>
                          </a:rPr>
                          <m:t>𝑭</m:t>
                        </m:r>
                        <m:r>
                          <a:rPr lang="el-GR" sz="3200" b="1" i="0" baseline="-25000" smtClean="0">
                            <a:solidFill>
                              <a:srgbClr val="FF0000"/>
                            </a:solidFill>
                            <a:effectLst>
                              <a:outerShdw blurRad="38100" dist="38100" dir="2700000" algn="tl">
                                <a:srgbClr val="000000">
                                  <a:alpha val="43137"/>
                                </a:srgbClr>
                              </a:outerShdw>
                            </a:effectLst>
                            <a:latin typeface="Cambria Math"/>
                          </a:rPr>
                          <m:t>𝛆𝛏</m:t>
                        </m:r>
                      </m:sub>
                    </m:sSub>
                    <m:r>
                      <a:rPr lang="en-US" sz="3200" b="1" i="1" smtClean="0">
                        <a:solidFill>
                          <a:srgbClr val="FF0000"/>
                        </a:solidFill>
                        <a:effectLst>
                          <a:outerShdw blurRad="38100" dist="38100" dir="2700000" algn="tl">
                            <a:srgbClr val="000000">
                              <a:alpha val="43137"/>
                            </a:srgbClr>
                          </a:outerShdw>
                        </a:effectLst>
                        <a:latin typeface="Cambria Math"/>
                      </a:rPr>
                      <m:t>=</m:t>
                    </m:r>
                    <m:r>
                      <a:rPr lang="en-US" sz="3200" b="1" i="1" smtClean="0">
                        <a:solidFill>
                          <a:srgbClr val="FF0000"/>
                        </a:solidFill>
                        <a:effectLst>
                          <a:outerShdw blurRad="38100" dist="38100" dir="2700000" algn="tl">
                            <a:srgbClr val="000000">
                              <a:alpha val="43137"/>
                            </a:srgbClr>
                          </a:outerShdw>
                        </a:effectLst>
                        <a:latin typeface="Cambria Math"/>
                      </a:rPr>
                      <m:t>𝑬</m:t>
                    </m:r>
                    <m:r>
                      <a:rPr lang="el-GR" sz="3200" b="1" i="0" baseline="-25000" smtClean="0">
                        <a:solidFill>
                          <a:srgbClr val="FF0000"/>
                        </a:solidFill>
                        <a:effectLst>
                          <a:outerShdw blurRad="38100" dist="38100" dir="2700000" algn="tl">
                            <a:srgbClr val="000000">
                              <a:alpha val="43137"/>
                            </a:srgbClr>
                          </a:outerShdw>
                        </a:effectLst>
                        <a:latin typeface="Cambria Math"/>
                      </a:rPr>
                      <m:t>𝚶𝚨𝚪</m:t>
                    </m:r>
                    <m:r>
                      <a:rPr lang="el-GR" sz="3200" b="1" i="0" baseline="-25000" smtClean="0">
                        <a:solidFill>
                          <a:srgbClr val="FF0000"/>
                        </a:solidFill>
                        <a:effectLst>
                          <a:outerShdw blurRad="38100" dist="38100" dir="2700000" algn="tl">
                            <a:srgbClr val="000000">
                              <a:alpha val="43137"/>
                            </a:srgbClr>
                          </a:outerShdw>
                        </a:effectLst>
                        <a:latin typeface="Cambria Math"/>
                      </a:rPr>
                      <m:t> = </m:t>
                    </m:r>
                    <m:f>
                      <m:fPr>
                        <m:ctrlPr>
                          <a:rPr lang="el-GR" sz="32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fPr>
                      <m:num>
                        <m:r>
                          <a:rPr lang="el-GR" sz="3200" b="1" i="1" smtClean="0">
                            <a:solidFill>
                              <a:srgbClr val="FF0000"/>
                            </a:solidFill>
                            <a:effectLst>
                              <a:outerShdw blurRad="38100" dist="38100" dir="2700000" algn="tl">
                                <a:srgbClr val="000000">
                                  <a:alpha val="43137"/>
                                </a:srgbClr>
                              </a:outerShdw>
                            </a:effectLst>
                            <a:latin typeface="Cambria Math"/>
                          </a:rPr>
                          <m:t>𝟏</m:t>
                        </m:r>
                      </m:num>
                      <m:den>
                        <m:r>
                          <a:rPr lang="el-GR" sz="3200" b="1" i="1" smtClean="0">
                            <a:solidFill>
                              <a:srgbClr val="FF0000"/>
                            </a:solidFill>
                            <a:effectLst>
                              <a:outerShdw blurRad="38100" dist="38100" dir="2700000" algn="tl">
                                <a:srgbClr val="000000">
                                  <a:alpha val="43137"/>
                                </a:srgbClr>
                              </a:outerShdw>
                            </a:effectLst>
                            <a:latin typeface="Cambria Math"/>
                          </a:rPr>
                          <m:t>𝟐</m:t>
                        </m:r>
                      </m:den>
                    </m:f>
                    <m:r>
                      <a:rPr lang="en-US" sz="3200" b="1" i="1" smtClean="0">
                        <a:solidFill>
                          <a:srgbClr val="FF0000"/>
                        </a:solidFill>
                        <a:effectLst>
                          <a:outerShdw blurRad="38100" dist="38100" dir="2700000" algn="tl">
                            <a:srgbClr val="000000">
                              <a:alpha val="43137"/>
                            </a:srgbClr>
                          </a:outerShdw>
                        </a:effectLst>
                        <a:latin typeface="Cambria Math"/>
                      </a:rPr>
                      <m:t>𝑫</m:t>
                    </m:r>
                    <m:r>
                      <a:rPr lang="en-US" sz="3200" b="1" i="1" smtClean="0">
                        <a:solidFill>
                          <a:srgbClr val="FF0000"/>
                        </a:solidFill>
                        <a:effectLst>
                          <a:outerShdw blurRad="38100" dist="38100" dir="2700000" algn="tl">
                            <a:srgbClr val="000000">
                              <a:alpha val="43137"/>
                            </a:srgbClr>
                          </a:outerShdw>
                        </a:effectLst>
                        <a:latin typeface="Cambria Math"/>
                      </a:rPr>
                      <m:t>.</m:t>
                    </m:r>
                    <m:sSup>
                      <m:sSupPr>
                        <m:ctrlPr>
                          <a:rPr lang="en-US" sz="32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pPr>
                      <m:e>
                        <m:r>
                          <a:rPr lang="en-US" sz="3200" b="1" i="1" smtClean="0">
                            <a:solidFill>
                              <a:srgbClr val="FF0000"/>
                            </a:solidFill>
                            <a:effectLst>
                              <a:outerShdw blurRad="38100" dist="38100" dir="2700000" algn="tl">
                                <a:srgbClr val="000000">
                                  <a:alpha val="43137"/>
                                </a:srgbClr>
                              </a:outerShdw>
                            </a:effectLst>
                            <a:latin typeface="Cambria Math"/>
                          </a:rPr>
                          <m:t>𝒙</m:t>
                        </m:r>
                      </m:e>
                      <m:sup>
                        <m:r>
                          <a:rPr lang="en-US" sz="3200" b="1" i="1" smtClean="0">
                            <a:solidFill>
                              <a:srgbClr val="FF0000"/>
                            </a:solidFill>
                            <a:effectLst>
                              <a:outerShdw blurRad="38100" dist="38100" dir="2700000" algn="tl">
                                <a:srgbClr val="000000">
                                  <a:alpha val="43137"/>
                                </a:srgbClr>
                              </a:outerShdw>
                            </a:effectLst>
                            <a:latin typeface="Cambria Math"/>
                          </a:rPr>
                          <m:t>𝟐</m:t>
                        </m:r>
                      </m:sup>
                    </m:sSup>
                  </m:oMath>
                </a14:m>
                <a:r>
                  <a:rPr lang="el-GR" sz="3200" b="1" baseline="-25000" dirty="0" smtClean="0">
                    <a:solidFill>
                      <a:srgbClr val="FF0000"/>
                    </a:solidFill>
                    <a:effectLst>
                      <a:outerShdw blurRad="38100" dist="38100" dir="2700000" algn="tl">
                        <a:srgbClr val="000000">
                          <a:alpha val="43137"/>
                        </a:srgbClr>
                      </a:outerShdw>
                    </a:effectLst>
                  </a:rPr>
                  <a:t/>
                </a:r>
                <a:r>
                  <a:rPr lang="el-GR" sz="3200" b="1" dirty="0" smtClean="0">
                    <a:solidFill>
                      <a:srgbClr val="FF0000"/>
                    </a:solidFill>
                    <a:effectLst>
                      <a:outerShdw blurRad="38100" dist="38100" dir="2700000" algn="tl">
                        <a:srgbClr val="000000">
                          <a:alpha val="43137"/>
                        </a:srgbClr>
                      </a:outerShdw>
                    </a:effectLst>
                  </a:rPr>
                  <a:t/>
                </a:r>
                <a:endParaRPr lang="el-GR" sz="3200" b="1" baseline="-25000" dirty="0">
                  <a:solidFill>
                    <a:srgbClr val="FF0000"/>
                  </a:solidFill>
                  <a:effectLst>
                    <a:outerShdw blurRad="38100" dist="38100" dir="2700000" algn="tl">
                      <a:srgbClr val="000000">
                        <a:alpha val="43137"/>
                      </a:srgbClr>
                    </a:outerShdw>
                  </a:effectLst>
                </a:endParaRPr>
              </a:p>
            </p:txBody>
          </p:sp>
        </mc:Choice>
        <mc:Fallback>
          <p:sp>
            <p:nvSpPr>
              <p:cNvPr id="77" name="TextBox 76"/>
              <p:cNvSpPr txBox="1">
                <a:spLocks noRot="1" noChangeAspect="1" noMove="1" noResize="1" noEditPoints="1" noAdjustHandles="1" noChangeArrowheads="1" noChangeShapeType="1" noTextEdit="1"/>
              </p:cNvSpPr>
              <p:nvPr/>
            </p:nvSpPr>
            <p:spPr>
              <a:xfrm>
                <a:off x="4322595" y="3223585"/>
                <a:ext cx="4177705" cy="801310"/>
              </a:xfrm>
              <a:prstGeom prst="rect">
                <a:avLst/>
              </a:prstGeom>
              <a:blipFill rotWithShape="1">
                <a:blip r:embed="rId5"/>
                <a:stretch>
                  <a:fillRect b="-2290"/>
                </a:stretch>
              </a:blipFill>
            </p:spPr>
            <p:txBody>
              <a:bodyPr/>
              <a:lstStyle/>
              <a:p>
                <a:r>
                  <a:rPr lang="el-GR">
                    <a:noFill/>
                  </a:rPr>
                  <a:t> </a:t>
                </a:r>
              </a:p>
            </p:txBody>
          </p:sp>
        </mc:Fallback>
      </mc:AlternateContent>
      <p:sp>
        <p:nvSpPr>
          <p:cNvPr id="65" name="AutoShape 17"/>
          <p:cNvSpPr>
            <a:spLocks noChangeArrowheads="1"/>
          </p:cNvSpPr>
          <p:nvPr/>
        </p:nvSpPr>
        <p:spPr bwMode="auto">
          <a:xfrm rot="16200000">
            <a:off x="1483850" y="3640008"/>
            <a:ext cx="1727199" cy="2158998"/>
          </a:xfrm>
          <a:prstGeom prst="rtTriangle">
            <a:avLst/>
          </a:prstGeom>
          <a:solidFill>
            <a:srgbClr val="CCFFCC"/>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2400">
              <a:latin typeface="Times New Roman" pitchFamily="18" charset="0"/>
            </a:endParaRPr>
          </a:p>
        </p:txBody>
      </p:sp>
      <mc:AlternateContent xmlns:mc="http://schemas.openxmlformats.org/markup-compatibility/2006">
        <mc:Choice xmlns:a14="http://schemas.microsoft.com/office/drawing/2010/main" xmlns="" Requires="a14">
          <p:sp>
            <p:nvSpPr>
              <p:cNvPr id="78" name="Ορθογώνιο 77"/>
              <p:cNvSpPr/>
              <p:nvPr/>
            </p:nvSpPr>
            <p:spPr>
              <a:xfrm>
                <a:off x="1902115" y="4869847"/>
                <a:ext cx="1604798" cy="491096"/>
              </a:xfrm>
              <a:prstGeom prst="rect">
                <a:avLst/>
              </a:prstGeom>
            </p:spPr>
            <p:txBody>
              <a:bodyPr wrap="none">
                <a:spAutoFit/>
              </a:bodyPr>
              <a:lstStyle/>
              <a:p>
                <a14:m>
                  <m:oMath xmlns:m="http://schemas.openxmlformats.org/officeDocument/2006/math">
                    <m:sSub>
                      <m:sSubPr>
                        <m:ctrlPr>
                          <a:rPr lang="el-GR" b="1" i="1" smtClean="0">
                            <a:solidFill>
                              <a:srgbClr val="0000FF"/>
                            </a:solidFill>
                            <a:effectLst>
                              <a:outerShdw blurRad="38100" dist="38100" dir="2700000" algn="tl">
                                <a:srgbClr val="000000">
                                  <a:alpha val="43137"/>
                                </a:srgbClr>
                              </a:outerShdw>
                            </a:effectLst>
                            <a:latin typeface="Cambria Math" panose="02040503050406030204" pitchFamily="18" charset="0"/>
                          </a:rPr>
                        </m:ctrlPr>
                      </m:sSubPr>
                      <m:e>
                        <m:r>
                          <a:rPr lang="en-US" b="1" i="1">
                            <a:solidFill>
                              <a:srgbClr val="0000FF"/>
                            </a:solidFill>
                            <a:effectLst>
                              <a:outerShdw blurRad="38100" dist="38100" dir="2700000" algn="tl">
                                <a:srgbClr val="000000">
                                  <a:alpha val="43137"/>
                                </a:srgbClr>
                              </a:outerShdw>
                            </a:effectLst>
                            <a:latin typeface="Cambria Math"/>
                          </a:rPr>
                          <m:t>𝑾</m:t>
                        </m:r>
                      </m:e>
                      <m:sub>
                        <m:r>
                          <a:rPr lang="en-US" b="1" i="1">
                            <a:solidFill>
                              <a:srgbClr val="0000FF"/>
                            </a:solidFill>
                            <a:effectLst>
                              <a:outerShdw blurRad="38100" dist="38100" dir="2700000" algn="tl">
                                <a:srgbClr val="000000">
                                  <a:alpha val="43137"/>
                                </a:srgbClr>
                              </a:outerShdw>
                            </a:effectLst>
                            <a:latin typeface="Cambria Math"/>
                          </a:rPr>
                          <m:t>𝑭</m:t>
                        </m:r>
                        <m:r>
                          <a:rPr lang="el-GR" b="1" baseline="-25000">
                            <a:solidFill>
                              <a:srgbClr val="0000FF"/>
                            </a:solidFill>
                            <a:effectLst>
                              <a:outerShdw blurRad="38100" dist="38100" dir="2700000" algn="tl">
                                <a:srgbClr val="000000">
                                  <a:alpha val="43137"/>
                                </a:srgbClr>
                              </a:outerShdw>
                            </a:effectLst>
                            <a:latin typeface="Cambria Math"/>
                          </a:rPr>
                          <m:t>𝛆𝛏</m:t>
                        </m:r>
                      </m:sub>
                    </m:sSub>
                    <m:r>
                      <a:rPr lang="en-US" b="1" i="1">
                        <a:solidFill>
                          <a:srgbClr val="0000FF"/>
                        </a:solidFill>
                        <a:effectLst>
                          <a:outerShdw blurRad="38100" dist="38100" dir="2700000" algn="tl">
                            <a:srgbClr val="000000">
                              <a:alpha val="43137"/>
                            </a:srgbClr>
                          </a:outerShdw>
                        </a:effectLst>
                        <a:latin typeface="Cambria Math"/>
                      </a:rPr>
                      <m:t>=</m:t>
                    </m:r>
                  </m:oMath>
                </a14:m>
                <a:r>
                  <a:rPr lang="el-GR" b="1" dirty="0">
                    <a:solidFill>
                      <a:srgbClr val="0000FF"/>
                    </a:solidFill>
                    <a:effectLst>
                      <a:outerShdw blurRad="38100" dist="38100" dir="2700000" algn="tl">
                        <a:srgbClr val="000000">
                          <a:alpha val="43137"/>
                        </a:srgbClr>
                      </a:outerShdw>
                    </a:effectLst>
                  </a:rPr>
                  <a:t/>
                </a:r>
                <a14:m>
                  <m:oMath xmlns:m="http://schemas.openxmlformats.org/officeDocument/2006/math">
                    <m:f>
                      <m:fPr>
                        <m:ctrlPr>
                          <a:rPr lang="el-GR" b="1" i="1">
                            <a:solidFill>
                              <a:srgbClr val="0000FF"/>
                            </a:solidFill>
                            <a:effectLst>
                              <a:outerShdw blurRad="38100" dist="38100" dir="2700000" algn="tl">
                                <a:srgbClr val="000000">
                                  <a:alpha val="43137"/>
                                </a:srgbClr>
                              </a:outerShdw>
                            </a:effectLst>
                            <a:latin typeface="Cambria Math" panose="02040503050406030204" pitchFamily="18" charset="0"/>
                          </a:rPr>
                        </m:ctrlPr>
                      </m:fPr>
                      <m:num>
                        <m:r>
                          <a:rPr lang="el-GR" b="1" i="1">
                            <a:solidFill>
                              <a:srgbClr val="0000FF"/>
                            </a:solidFill>
                            <a:effectLst>
                              <a:outerShdw blurRad="38100" dist="38100" dir="2700000" algn="tl">
                                <a:srgbClr val="000000">
                                  <a:alpha val="43137"/>
                                </a:srgbClr>
                              </a:outerShdw>
                            </a:effectLst>
                            <a:latin typeface="Cambria Math"/>
                          </a:rPr>
                          <m:t>𝟏</m:t>
                        </m:r>
                      </m:num>
                      <m:den>
                        <m:r>
                          <a:rPr lang="el-GR" b="1" i="1">
                            <a:solidFill>
                              <a:srgbClr val="0000FF"/>
                            </a:solidFill>
                            <a:effectLst>
                              <a:outerShdw blurRad="38100" dist="38100" dir="2700000" algn="tl">
                                <a:srgbClr val="000000">
                                  <a:alpha val="43137"/>
                                </a:srgbClr>
                              </a:outerShdw>
                            </a:effectLst>
                            <a:latin typeface="Cambria Math"/>
                          </a:rPr>
                          <m:t>𝟐</m:t>
                        </m:r>
                      </m:den>
                    </m:f>
                    <m:r>
                      <a:rPr lang="en-US" b="1" i="1">
                        <a:solidFill>
                          <a:srgbClr val="0000FF"/>
                        </a:solidFill>
                        <a:effectLst>
                          <a:outerShdw blurRad="38100" dist="38100" dir="2700000" algn="tl">
                            <a:srgbClr val="000000">
                              <a:alpha val="43137"/>
                            </a:srgbClr>
                          </a:outerShdw>
                        </a:effectLst>
                        <a:latin typeface="Cambria Math"/>
                      </a:rPr>
                      <m:t>𝑫</m:t>
                    </m:r>
                    <m:r>
                      <a:rPr lang="en-US" b="1" i="1">
                        <a:solidFill>
                          <a:srgbClr val="0000FF"/>
                        </a:solidFill>
                        <a:effectLst>
                          <a:outerShdw blurRad="38100" dist="38100" dir="2700000" algn="tl">
                            <a:srgbClr val="000000">
                              <a:alpha val="43137"/>
                            </a:srgbClr>
                          </a:outerShdw>
                        </a:effectLst>
                        <a:latin typeface="Cambria Math"/>
                      </a:rPr>
                      <m:t>.</m:t>
                    </m:r>
                    <m:sSup>
                      <m:sSupPr>
                        <m:ctrlPr>
                          <a:rPr lang="en-US" b="1" i="1">
                            <a:solidFill>
                              <a:srgbClr val="0000FF"/>
                            </a:solidFill>
                            <a:effectLst>
                              <a:outerShdw blurRad="38100" dist="38100" dir="2700000" algn="tl">
                                <a:srgbClr val="000000">
                                  <a:alpha val="43137"/>
                                </a:srgbClr>
                              </a:outerShdw>
                            </a:effectLst>
                            <a:latin typeface="Cambria Math" panose="02040503050406030204" pitchFamily="18" charset="0"/>
                          </a:rPr>
                        </m:ctrlPr>
                      </m:sSupPr>
                      <m:e>
                        <m:r>
                          <a:rPr lang="en-US" b="1" i="1">
                            <a:solidFill>
                              <a:srgbClr val="0000FF"/>
                            </a:solidFill>
                            <a:effectLst>
                              <a:outerShdw blurRad="38100" dist="38100" dir="2700000" algn="tl">
                                <a:srgbClr val="000000">
                                  <a:alpha val="43137"/>
                                </a:srgbClr>
                              </a:outerShdw>
                            </a:effectLst>
                            <a:latin typeface="Cambria Math"/>
                          </a:rPr>
                          <m:t>𝒙</m:t>
                        </m:r>
                      </m:e>
                      <m:sup>
                        <m:r>
                          <a:rPr lang="en-US" b="1" i="1">
                            <a:solidFill>
                              <a:srgbClr val="0000FF"/>
                            </a:solidFill>
                            <a:effectLst>
                              <a:outerShdw blurRad="38100" dist="38100" dir="2700000" algn="tl">
                                <a:srgbClr val="000000">
                                  <a:alpha val="43137"/>
                                </a:srgbClr>
                              </a:outerShdw>
                            </a:effectLst>
                            <a:latin typeface="Cambria Math"/>
                          </a:rPr>
                          <m:t>𝟐</m:t>
                        </m:r>
                      </m:sup>
                    </m:sSup>
                  </m:oMath>
                </a14:m>
                <a:r>
                  <a:rPr lang="el-GR" b="1" baseline="-25000" dirty="0">
                    <a:solidFill>
                      <a:srgbClr val="0000FF"/>
                    </a:solidFill>
                    <a:effectLst>
                      <a:outerShdw blurRad="38100" dist="38100" dir="2700000" algn="tl">
                        <a:srgbClr val="000000">
                          <a:alpha val="43137"/>
                        </a:srgbClr>
                      </a:outerShdw>
                    </a:effectLst>
                  </a:rPr>
                  <a:t/>
                </a:r>
                <a:endParaRPr lang="el-GR" dirty="0">
                  <a:solidFill>
                    <a:srgbClr val="0000FF"/>
                  </a:solidFill>
                </a:endParaRPr>
              </a:p>
            </p:txBody>
          </p:sp>
        </mc:Choice>
        <mc:Fallback>
          <p:sp>
            <p:nvSpPr>
              <p:cNvPr id="78" name="Ορθογώνιο 77"/>
              <p:cNvSpPr>
                <a:spLocks noRot="1" noChangeAspect="1" noMove="1" noResize="1" noEditPoints="1" noAdjustHandles="1" noChangeArrowheads="1" noChangeShapeType="1" noTextEdit="1"/>
              </p:cNvSpPr>
              <p:nvPr/>
            </p:nvSpPr>
            <p:spPr>
              <a:xfrm>
                <a:off x="1902115" y="4869847"/>
                <a:ext cx="1604798" cy="491096"/>
              </a:xfrm>
              <a:prstGeom prst="rect">
                <a:avLst/>
              </a:prstGeom>
              <a:blipFill rotWithShape="1">
                <a:blip r:embed="rId6"/>
                <a:stretch>
                  <a:fillRect b="-8750"/>
                </a:stretch>
              </a:blipFill>
            </p:spPr>
            <p:txBody>
              <a:bodyPr/>
              <a:lstStyle/>
              <a:p>
                <a:r>
                  <a:rPr lang="el-GR">
                    <a:noFill/>
                  </a:rPr>
                  <a:t> </a:t>
                </a:r>
              </a:p>
            </p:txBody>
          </p:sp>
        </mc:Fallback>
      </mc:AlternateContent>
      <p:sp>
        <p:nvSpPr>
          <p:cNvPr id="79" name="TextBox 78"/>
          <p:cNvSpPr txBox="1"/>
          <p:nvPr/>
        </p:nvSpPr>
        <p:spPr>
          <a:xfrm>
            <a:off x="4962860" y="4024895"/>
            <a:ext cx="3200167" cy="923330"/>
          </a:xfrm>
          <a:prstGeom prst="rect">
            <a:avLst/>
          </a:prstGeom>
          <a:noFill/>
        </p:spPr>
        <p:txBody>
          <a:bodyPr wrap="square" rtlCol="0">
            <a:spAutoFit/>
          </a:bodyPr>
          <a:lstStyle/>
          <a:p>
            <a:pPr>
              <a:lnSpc>
                <a:spcPct val="150000"/>
              </a:lnSpc>
            </a:pPr>
            <a:r>
              <a:rPr lang="el-GR" b="1" dirty="0" smtClean="0">
                <a:latin typeface="Comic Sans MS" panose="030F0702030302020204" pitchFamily="66" charset="0"/>
              </a:rPr>
              <a:t>Για  </a:t>
            </a:r>
            <a:r>
              <a:rPr lang="en-US" b="1" i="1" dirty="0" smtClean="0">
                <a:latin typeface="Comic Sans MS" panose="030F0702030302020204" pitchFamily="66" charset="0"/>
              </a:rPr>
              <a:t>x</a:t>
            </a:r>
            <a:r>
              <a:rPr lang="en-US" b="1" dirty="0" smtClean="0">
                <a:latin typeface="Comic Sans MS" panose="030F0702030302020204" pitchFamily="66" charset="0"/>
              </a:rPr>
              <a:t> = </a:t>
            </a:r>
            <a:r>
              <a:rPr lang="en-US" b="1" i="1" dirty="0" smtClean="0">
                <a:latin typeface="Comic Sans MS" panose="030F0702030302020204" pitchFamily="66" charset="0"/>
              </a:rPr>
              <a:t>A</a:t>
            </a:r>
            <a:r>
              <a:rPr lang="en-US" b="1" dirty="0" smtClean="0">
                <a:latin typeface="Comic Sans MS" panose="030F0702030302020204" pitchFamily="66" charset="0"/>
              </a:rPr>
              <a:t> </a:t>
            </a:r>
            <a:r>
              <a:rPr lang="el-GR" b="1" dirty="0" smtClean="0">
                <a:latin typeface="Comic Sans MS" panose="030F0702030302020204" pitchFamily="66" charset="0"/>
              </a:rPr>
              <a:t>υπολογίζουμε την Ενέργεια Ταλάντωσης.</a:t>
            </a:r>
            <a:endParaRPr lang="el-GR" b="1" dirty="0">
              <a:latin typeface="Comic Sans MS" panose="030F0702030302020204" pitchFamily="66" charset="0"/>
            </a:endParaRPr>
          </a:p>
        </p:txBody>
      </p:sp>
      <mc:AlternateContent xmlns:mc="http://schemas.openxmlformats.org/markup-compatibility/2006">
        <mc:Choice xmlns:a14="http://schemas.microsoft.com/office/drawing/2010/main" xmlns="" Requires="a14">
          <p:sp>
            <p:nvSpPr>
              <p:cNvPr id="80" name="Ορθογώνιο 79"/>
              <p:cNvSpPr/>
              <p:nvPr/>
            </p:nvSpPr>
            <p:spPr>
              <a:xfrm>
                <a:off x="5127553" y="4915981"/>
                <a:ext cx="2916119" cy="889924"/>
              </a:xfrm>
              <a:prstGeom prst="rect">
                <a:avLst/>
              </a:prstGeom>
            </p:spPr>
            <p:txBody>
              <a:bodyPr wrap="none">
                <a:spAutoFit/>
              </a:bodyPr>
              <a:lstStyle/>
              <a:p>
                <a14:m>
                  <m:oMath xmlns:m="http://schemas.openxmlformats.org/officeDocument/2006/math">
                    <m:r>
                      <a:rPr lang="el-GR" sz="3600" b="1" i="1" smtClean="0">
                        <a:solidFill>
                          <a:srgbClr val="FF0000"/>
                        </a:solidFill>
                        <a:effectLst>
                          <a:outerShdw blurRad="38100" dist="38100" dir="2700000" algn="tl">
                            <a:srgbClr val="000000">
                              <a:alpha val="43137"/>
                            </a:srgbClr>
                          </a:outerShdw>
                        </a:effectLst>
                        <a:latin typeface="Cambria Math"/>
                      </a:rPr>
                      <m:t>𝜠</m:t>
                    </m:r>
                    <m:r>
                      <a:rPr lang="el-GR" sz="3600" b="1" i="0" baseline="-25000" smtClean="0">
                        <a:solidFill>
                          <a:srgbClr val="FF0000"/>
                        </a:solidFill>
                        <a:effectLst>
                          <a:outerShdw blurRad="38100" dist="38100" dir="2700000" algn="tl">
                            <a:srgbClr val="000000">
                              <a:alpha val="43137"/>
                            </a:srgbClr>
                          </a:outerShdw>
                        </a:effectLst>
                        <a:latin typeface="Cambria Math"/>
                      </a:rPr>
                      <m:t>𝛕𝛂𝛌</m:t>
                    </m:r>
                    <m:r>
                      <a:rPr lang="en-US" sz="3600" b="1" i="1">
                        <a:solidFill>
                          <a:srgbClr val="FF0000"/>
                        </a:solidFill>
                        <a:effectLst>
                          <a:outerShdw blurRad="38100" dist="38100" dir="2700000" algn="tl">
                            <a:srgbClr val="000000">
                              <a:alpha val="43137"/>
                            </a:srgbClr>
                          </a:outerShdw>
                        </a:effectLst>
                        <a:latin typeface="Cambria Math"/>
                      </a:rPr>
                      <m:t>=</m:t>
                    </m:r>
                  </m:oMath>
                </a14:m>
                <a:r>
                  <a:rPr lang="el-GR" sz="3600" b="1" dirty="0">
                    <a:solidFill>
                      <a:srgbClr val="FF0000"/>
                    </a:solidFill>
                    <a:effectLst>
                      <a:outerShdw blurRad="38100" dist="38100" dir="2700000" algn="tl">
                        <a:srgbClr val="000000">
                          <a:alpha val="43137"/>
                        </a:srgbClr>
                      </a:outerShdw>
                    </a:effectLst>
                  </a:rPr>
                  <a:t/>
                </a:r>
                <a14:m>
                  <m:oMath xmlns:m="http://schemas.openxmlformats.org/officeDocument/2006/math">
                    <m:f>
                      <m:fPr>
                        <m:ctrlPr>
                          <a:rPr lang="el-GR" sz="3600" b="1" i="1">
                            <a:solidFill>
                              <a:srgbClr val="FF0000"/>
                            </a:solidFill>
                            <a:effectLst>
                              <a:outerShdw blurRad="38100" dist="38100" dir="2700000" algn="tl">
                                <a:srgbClr val="000000">
                                  <a:alpha val="43137"/>
                                </a:srgbClr>
                              </a:outerShdw>
                            </a:effectLst>
                            <a:latin typeface="Cambria Math" panose="02040503050406030204" pitchFamily="18" charset="0"/>
                          </a:rPr>
                        </m:ctrlPr>
                      </m:fPr>
                      <m:num>
                        <m:r>
                          <a:rPr lang="el-GR" sz="3600" b="1" i="1">
                            <a:solidFill>
                              <a:srgbClr val="FF0000"/>
                            </a:solidFill>
                            <a:effectLst>
                              <a:outerShdw blurRad="38100" dist="38100" dir="2700000" algn="tl">
                                <a:srgbClr val="000000">
                                  <a:alpha val="43137"/>
                                </a:srgbClr>
                              </a:outerShdw>
                            </a:effectLst>
                            <a:latin typeface="Cambria Math"/>
                          </a:rPr>
                          <m:t>𝟏</m:t>
                        </m:r>
                      </m:num>
                      <m:den>
                        <m:r>
                          <a:rPr lang="el-GR" sz="3600" b="1" i="1">
                            <a:solidFill>
                              <a:srgbClr val="FF0000"/>
                            </a:solidFill>
                            <a:effectLst>
                              <a:outerShdw blurRad="38100" dist="38100" dir="2700000" algn="tl">
                                <a:srgbClr val="000000">
                                  <a:alpha val="43137"/>
                                </a:srgbClr>
                              </a:outerShdw>
                            </a:effectLst>
                            <a:latin typeface="Cambria Math"/>
                          </a:rPr>
                          <m:t>𝟐</m:t>
                        </m:r>
                      </m:den>
                    </m:f>
                    <m:r>
                      <a:rPr lang="en-US" sz="3600" b="1" i="1">
                        <a:solidFill>
                          <a:srgbClr val="FF0000"/>
                        </a:solidFill>
                        <a:effectLst>
                          <a:outerShdw blurRad="38100" dist="38100" dir="2700000" algn="tl">
                            <a:srgbClr val="000000">
                              <a:alpha val="43137"/>
                            </a:srgbClr>
                          </a:outerShdw>
                        </a:effectLst>
                        <a:latin typeface="Cambria Math"/>
                      </a:rPr>
                      <m:t>𝑫</m:t>
                    </m:r>
                    <m:r>
                      <a:rPr lang="en-US" sz="3600" b="1" i="1">
                        <a:solidFill>
                          <a:srgbClr val="FF0000"/>
                        </a:solidFill>
                        <a:effectLst>
                          <a:outerShdw blurRad="38100" dist="38100" dir="2700000" algn="tl">
                            <a:srgbClr val="000000">
                              <a:alpha val="43137"/>
                            </a:srgbClr>
                          </a:outerShdw>
                        </a:effectLst>
                        <a:latin typeface="Cambria Math"/>
                      </a:rPr>
                      <m:t>.</m:t>
                    </m:r>
                    <m:sSup>
                      <m:sSupPr>
                        <m:ctrlPr>
                          <a:rPr lang="en-US" sz="3600" b="1" i="1">
                            <a:solidFill>
                              <a:srgbClr val="FF0000"/>
                            </a:solidFill>
                            <a:effectLst>
                              <a:outerShdw blurRad="38100" dist="38100" dir="2700000" algn="tl">
                                <a:srgbClr val="000000">
                                  <a:alpha val="43137"/>
                                </a:srgbClr>
                              </a:outerShdw>
                            </a:effectLst>
                            <a:latin typeface="Cambria Math" panose="02040503050406030204" pitchFamily="18" charset="0"/>
                          </a:rPr>
                        </m:ctrlPr>
                      </m:sSupPr>
                      <m:e>
                        <m:r>
                          <a:rPr lang="el-GR" sz="3600" b="1" i="1" smtClean="0">
                            <a:solidFill>
                              <a:srgbClr val="FF0000"/>
                            </a:solidFill>
                            <a:effectLst>
                              <a:outerShdw blurRad="38100" dist="38100" dir="2700000" algn="tl">
                                <a:srgbClr val="000000">
                                  <a:alpha val="43137"/>
                                </a:srgbClr>
                              </a:outerShdw>
                            </a:effectLst>
                            <a:latin typeface="Cambria Math"/>
                          </a:rPr>
                          <m:t>𝜜</m:t>
                        </m:r>
                      </m:e>
                      <m:sup>
                        <m:r>
                          <a:rPr lang="en-US" sz="3600" b="1" i="1">
                            <a:solidFill>
                              <a:srgbClr val="FF0000"/>
                            </a:solidFill>
                            <a:effectLst>
                              <a:outerShdw blurRad="38100" dist="38100" dir="2700000" algn="tl">
                                <a:srgbClr val="000000">
                                  <a:alpha val="43137"/>
                                </a:srgbClr>
                              </a:outerShdw>
                            </a:effectLst>
                            <a:latin typeface="Cambria Math"/>
                          </a:rPr>
                          <m:t>𝟐</m:t>
                        </m:r>
                      </m:sup>
                    </m:sSup>
                  </m:oMath>
                </a14:m>
                <a:endParaRPr lang="el-GR" sz="3600" dirty="0"/>
              </a:p>
            </p:txBody>
          </p:sp>
        </mc:Choice>
        <mc:Fallback>
          <p:sp>
            <p:nvSpPr>
              <p:cNvPr id="80" name="Ορθογώνιο 79"/>
              <p:cNvSpPr>
                <a:spLocks noRot="1" noChangeAspect="1" noMove="1" noResize="1" noEditPoints="1" noAdjustHandles="1" noChangeArrowheads="1" noChangeShapeType="1" noTextEdit="1"/>
              </p:cNvSpPr>
              <p:nvPr/>
            </p:nvSpPr>
            <p:spPr>
              <a:xfrm>
                <a:off x="5127553" y="4915981"/>
                <a:ext cx="2916119" cy="889924"/>
              </a:xfrm>
              <a:prstGeom prst="rect">
                <a:avLst/>
              </a:prstGeom>
              <a:blipFill rotWithShape="1">
                <a:blip r:embed="rId7"/>
                <a:stretch>
                  <a:fillRect/>
                </a:stretch>
              </a:blipFill>
            </p:spPr>
            <p:txBody>
              <a:bodyPr/>
              <a:lstStyle/>
              <a:p>
                <a:r>
                  <a:rPr lang="el-GR">
                    <a:noFill/>
                  </a:rPr>
                  <a:t> </a:t>
                </a:r>
              </a:p>
            </p:txBody>
          </p:sp>
        </mc:Fallback>
      </mc:AlternateContent>
    </p:spTree>
    <p:extLst>
      <p:ext uri="{BB962C8B-B14F-4D97-AF65-F5344CB8AC3E}">
        <p14:creationId xmlns:p14="http://schemas.microsoft.com/office/powerpoint/2010/main" xmlns="" val="2936848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0" fill="hold"/>
                                        <p:tgtEl>
                                          <p:spTgt spid="4"/>
                                        </p:tgtEl>
                                        <p:attrNameLst>
                                          <p:attrName>ppt_x</p:attrName>
                                        </p:attrNameLst>
                                      </p:cBhvr>
                                      <p:tavLst>
                                        <p:tav tm="0">
                                          <p:val>
                                            <p:strVal val="#ppt_x-.2"/>
                                          </p:val>
                                        </p:tav>
                                        <p:tav tm="100000">
                                          <p:val>
                                            <p:strVal val="#ppt_x"/>
                                          </p:val>
                                        </p:tav>
                                      </p:tavLst>
                                    </p:anim>
                                    <p:anim calcmode="lin" valueType="num">
                                      <p:cBhvr>
                                        <p:cTn id="8" dur="1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8"/>
                                        </p:tgtEl>
                                        <p:attrNameLst>
                                          <p:attrName>style.visibility</p:attrName>
                                        </p:attrNameLst>
                                      </p:cBhvr>
                                      <p:to>
                                        <p:strVal val="visible"/>
                                      </p:to>
                                    </p:set>
                                    <p:animEffect transition="in" filter="fade">
                                      <p:cBhvr>
                                        <p:cTn id="14" dur="500"/>
                                        <p:tgtEl>
                                          <p:spTgt spid="68"/>
                                        </p:tgtEl>
                                      </p:cBhvr>
                                    </p:animEffect>
                                  </p:childTnLst>
                                </p:cTn>
                              </p:par>
                            </p:childTnLst>
                          </p:cTn>
                        </p:par>
                        <p:par>
                          <p:cTn id="15" fill="hold">
                            <p:stCondLst>
                              <p:cond delay="500"/>
                            </p:stCondLst>
                            <p:childTnLst>
                              <p:par>
                                <p:cTn id="16" presetID="10" presetClass="entr" presetSubtype="0" fill="hold" nodeType="afterEffect">
                                  <p:stCondLst>
                                    <p:cond delay="50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500"/>
                                        <p:tgtEl>
                                          <p:spTgt spid="73"/>
                                        </p:tgtEl>
                                      </p:cBhvr>
                                    </p:animEffect>
                                  </p:childTnLst>
                                </p:cTn>
                              </p:par>
                            </p:childTnLst>
                          </p:cTn>
                        </p:par>
                        <p:par>
                          <p:cTn id="19" fill="hold">
                            <p:stCondLst>
                              <p:cond delay="1500"/>
                            </p:stCondLst>
                            <p:childTnLst>
                              <p:par>
                                <p:cTn id="20" presetID="10" presetClass="entr" presetSubtype="0" fill="hold" nodeType="afterEffect">
                                  <p:stCondLst>
                                    <p:cond delay="25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500"/>
                                        <p:tgtEl>
                                          <p:spTgt spid="46"/>
                                        </p:tgtEl>
                                      </p:cBhvr>
                                    </p:animEffect>
                                  </p:childTnLst>
                                </p:cTn>
                              </p:par>
                            </p:childTnLst>
                          </p:cTn>
                        </p:par>
                        <p:par>
                          <p:cTn id="23" fill="hold">
                            <p:stCondLst>
                              <p:cond delay="2250"/>
                            </p:stCondLst>
                            <p:childTnLst>
                              <p:par>
                                <p:cTn id="24" presetID="10" presetClass="entr" presetSubtype="0" fill="hold" nodeType="afterEffect">
                                  <p:stCondLst>
                                    <p:cond delay="250"/>
                                  </p:stCondLst>
                                  <p:childTnLst>
                                    <p:set>
                                      <p:cBhvr>
                                        <p:cTn id="25" dur="1" fill="hold">
                                          <p:stCondLst>
                                            <p:cond delay="0"/>
                                          </p:stCondLst>
                                        </p:cTn>
                                        <p:tgtEl>
                                          <p:spTgt spid="72"/>
                                        </p:tgtEl>
                                        <p:attrNameLst>
                                          <p:attrName>style.visibility</p:attrName>
                                        </p:attrNameLst>
                                      </p:cBhvr>
                                      <p:to>
                                        <p:strVal val="visible"/>
                                      </p:to>
                                    </p:set>
                                    <p:animEffect transition="in" filter="fade">
                                      <p:cBhvr>
                                        <p:cTn id="26" dur="500"/>
                                        <p:tgtEl>
                                          <p:spTgt spid="72"/>
                                        </p:tgtEl>
                                      </p:cBhvr>
                                    </p:animEffect>
                                  </p:childTnLst>
                                </p:cTn>
                              </p:par>
                            </p:childTnLst>
                          </p:cTn>
                        </p:par>
                        <p:par>
                          <p:cTn id="27" fill="hold">
                            <p:stCondLst>
                              <p:cond delay="3000"/>
                            </p:stCondLst>
                            <p:childTnLst>
                              <p:par>
                                <p:cTn id="28" presetID="10" presetClass="entr" presetSubtype="0" fill="hold" nodeType="afterEffect">
                                  <p:stCondLst>
                                    <p:cond delay="500"/>
                                  </p:stCondLst>
                                  <p:childTnLst>
                                    <p:set>
                                      <p:cBhvr>
                                        <p:cTn id="29" dur="1" fill="hold">
                                          <p:stCondLst>
                                            <p:cond delay="0"/>
                                          </p:stCondLst>
                                        </p:cTn>
                                        <p:tgtEl>
                                          <p:spTgt spid="50"/>
                                        </p:tgtEl>
                                        <p:attrNameLst>
                                          <p:attrName>style.visibility</p:attrName>
                                        </p:attrNameLst>
                                      </p:cBhvr>
                                      <p:to>
                                        <p:strVal val="visible"/>
                                      </p:to>
                                    </p:set>
                                    <p:animEffect transition="in" filter="fade">
                                      <p:cBhvr>
                                        <p:cTn id="30" dur="500"/>
                                        <p:tgtEl>
                                          <p:spTgt spid="5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1">
                                            <p:txEl>
                                              <p:pRg st="0" end="0"/>
                                            </p:txEl>
                                          </p:spTgt>
                                        </p:tgtEl>
                                        <p:attrNameLst>
                                          <p:attrName>style.visibility</p:attrName>
                                        </p:attrNameLst>
                                      </p:cBhvr>
                                      <p:to>
                                        <p:strVal val="visible"/>
                                      </p:to>
                                    </p:set>
                                    <p:animEffect transition="in" filter="fade">
                                      <p:cBhvr>
                                        <p:cTn id="35" dur="500"/>
                                        <p:tgtEl>
                                          <p:spTgt spid="51">
                                            <p:txEl>
                                              <p:pRg st="0" end="0"/>
                                            </p:txEl>
                                          </p:spTgt>
                                        </p:tgtEl>
                                      </p:cBhvr>
                                    </p:animEffect>
                                  </p:childTnLst>
                                </p:cTn>
                              </p:par>
                            </p:childTnLst>
                          </p:cTn>
                        </p:par>
                        <p:par>
                          <p:cTn id="36" fill="hold">
                            <p:stCondLst>
                              <p:cond delay="500"/>
                            </p:stCondLst>
                            <p:childTnLst>
                              <p:par>
                                <p:cTn id="37" presetID="10" presetClass="entr" presetSubtype="0" fill="hold" nodeType="afterEffect">
                                  <p:stCondLst>
                                    <p:cond delay="500"/>
                                  </p:stCondLst>
                                  <p:childTnLst>
                                    <p:set>
                                      <p:cBhvr>
                                        <p:cTn id="38" dur="1" fill="hold">
                                          <p:stCondLst>
                                            <p:cond delay="0"/>
                                          </p:stCondLst>
                                        </p:cTn>
                                        <p:tgtEl>
                                          <p:spTgt spid="51">
                                            <p:txEl>
                                              <p:pRg st="2" end="2"/>
                                            </p:txEl>
                                          </p:spTgt>
                                        </p:tgtEl>
                                        <p:attrNameLst>
                                          <p:attrName>style.visibility</p:attrName>
                                        </p:attrNameLst>
                                      </p:cBhvr>
                                      <p:to>
                                        <p:strVal val="visible"/>
                                      </p:to>
                                    </p:set>
                                    <p:animEffect transition="in" filter="fade">
                                      <p:cBhvr>
                                        <p:cTn id="39" dur="500"/>
                                        <p:tgtEl>
                                          <p:spTgt spid="51">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dissolve">
                                      <p:cBhvr>
                                        <p:cTn id="44" dur="500"/>
                                        <p:tgtEl>
                                          <p:spTgt spid="5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500"/>
                                        <p:tgtEl>
                                          <p:spTgt spid="6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down)">
                                      <p:cBhvr>
                                        <p:cTn id="54" dur="1000"/>
                                        <p:tgtEl>
                                          <p:spTgt spid="66"/>
                                        </p:tgtEl>
                                      </p:cBhvr>
                                    </p:animEffect>
                                  </p:childTnLst>
                                </p:cTn>
                              </p:par>
                            </p:childTnLst>
                          </p:cTn>
                        </p:par>
                        <p:par>
                          <p:cTn id="55" fill="hold">
                            <p:stCondLst>
                              <p:cond delay="1000"/>
                            </p:stCondLst>
                            <p:childTnLst>
                              <p:par>
                                <p:cTn id="56" presetID="10" presetClass="entr" presetSubtype="0" fill="hold" nodeType="afterEffect">
                                  <p:stCondLst>
                                    <p:cond delay="500"/>
                                  </p:stCondLst>
                                  <p:childTnLst>
                                    <p:set>
                                      <p:cBhvr>
                                        <p:cTn id="57" dur="1" fill="hold">
                                          <p:stCondLst>
                                            <p:cond delay="0"/>
                                          </p:stCondLst>
                                        </p:cTn>
                                        <p:tgtEl>
                                          <p:spTgt spid="85"/>
                                        </p:tgtEl>
                                        <p:attrNameLst>
                                          <p:attrName>style.visibility</p:attrName>
                                        </p:attrNameLst>
                                      </p:cBhvr>
                                      <p:to>
                                        <p:strVal val="visible"/>
                                      </p:to>
                                    </p:set>
                                    <p:animEffect transition="in" filter="fade">
                                      <p:cBhvr>
                                        <p:cTn id="58" dur="500"/>
                                        <p:tgtEl>
                                          <p:spTgt spid="85"/>
                                        </p:tgtEl>
                                      </p:cBhvr>
                                    </p:animEffect>
                                  </p:childTnLst>
                                </p:cTn>
                              </p:par>
                            </p:childTnLst>
                          </p:cTn>
                        </p:par>
                        <p:par>
                          <p:cTn id="59" fill="hold">
                            <p:stCondLst>
                              <p:cond delay="2000"/>
                            </p:stCondLst>
                            <p:childTnLst>
                              <p:par>
                                <p:cTn id="60" presetID="10" presetClass="entr" presetSubtype="0" fill="hold" grpId="0" nodeType="afterEffect">
                                  <p:stCondLst>
                                    <p:cond delay="500"/>
                                  </p:stCondLst>
                                  <p:childTnLst>
                                    <p:set>
                                      <p:cBhvr>
                                        <p:cTn id="61" dur="1" fill="hold">
                                          <p:stCondLst>
                                            <p:cond delay="0"/>
                                          </p:stCondLst>
                                        </p:cTn>
                                        <p:tgtEl>
                                          <p:spTgt spid="65"/>
                                        </p:tgtEl>
                                        <p:attrNameLst>
                                          <p:attrName>style.visibility</p:attrName>
                                        </p:attrNameLst>
                                      </p:cBhvr>
                                      <p:to>
                                        <p:strVal val="visible"/>
                                      </p:to>
                                    </p:set>
                                    <p:animEffect transition="in" filter="fade">
                                      <p:cBhvr>
                                        <p:cTn id="62" dur="500"/>
                                        <p:tgtEl>
                                          <p:spTgt spid="65"/>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77"/>
                                        </p:tgtEl>
                                        <p:attrNameLst>
                                          <p:attrName>style.visibility</p:attrName>
                                        </p:attrNameLst>
                                      </p:cBhvr>
                                      <p:to>
                                        <p:strVal val="visible"/>
                                      </p:to>
                                    </p:set>
                                    <p:anim calcmode="lin" valueType="num">
                                      <p:cBhvr additive="base">
                                        <p:cTn id="67" dur="1500" fill="hold"/>
                                        <p:tgtEl>
                                          <p:spTgt spid="77"/>
                                        </p:tgtEl>
                                        <p:attrNameLst>
                                          <p:attrName>ppt_x</p:attrName>
                                        </p:attrNameLst>
                                      </p:cBhvr>
                                      <p:tavLst>
                                        <p:tav tm="0">
                                          <p:val>
                                            <p:strVal val="1+#ppt_w/2"/>
                                          </p:val>
                                        </p:tav>
                                        <p:tav tm="100000">
                                          <p:val>
                                            <p:strVal val="#ppt_x"/>
                                          </p:val>
                                        </p:tav>
                                      </p:tavLst>
                                    </p:anim>
                                    <p:anim calcmode="lin" valueType="num">
                                      <p:cBhvr additive="base">
                                        <p:cTn id="68" dur="1500" fill="hold"/>
                                        <p:tgtEl>
                                          <p:spTgt spid="77"/>
                                        </p:tgtEl>
                                        <p:attrNameLst>
                                          <p:attrName>ppt_y</p:attrName>
                                        </p:attrNameLst>
                                      </p:cBhvr>
                                      <p:tavLst>
                                        <p:tav tm="0">
                                          <p:val>
                                            <p:strVal val="#ppt_y"/>
                                          </p:val>
                                        </p:tav>
                                        <p:tav tm="100000">
                                          <p:val>
                                            <p:strVal val="#ppt_y"/>
                                          </p:val>
                                        </p:tav>
                                      </p:tavLst>
                                    </p:anim>
                                  </p:childTnLst>
                                </p:cTn>
                              </p:par>
                            </p:childTnLst>
                          </p:cTn>
                        </p:par>
                        <p:par>
                          <p:cTn id="69" fill="hold">
                            <p:stCondLst>
                              <p:cond delay="1500"/>
                            </p:stCondLst>
                            <p:childTnLst>
                              <p:par>
                                <p:cTn id="70" presetID="10" presetClass="entr" presetSubtype="0" fill="hold" grpId="0" nodeType="afterEffect">
                                  <p:stCondLst>
                                    <p:cond delay="500"/>
                                  </p:stCondLst>
                                  <p:childTnLst>
                                    <p:set>
                                      <p:cBhvr>
                                        <p:cTn id="71" dur="1" fill="hold">
                                          <p:stCondLst>
                                            <p:cond delay="0"/>
                                          </p:stCondLst>
                                        </p:cTn>
                                        <p:tgtEl>
                                          <p:spTgt spid="78"/>
                                        </p:tgtEl>
                                        <p:attrNameLst>
                                          <p:attrName>style.visibility</p:attrName>
                                        </p:attrNameLst>
                                      </p:cBhvr>
                                      <p:to>
                                        <p:strVal val="visible"/>
                                      </p:to>
                                    </p:set>
                                    <p:animEffect transition="in" filter="fade">
                                      <p:cBhvr>
                                        <p:cTn id="72" dur="500"/>
                                        <p:tgtEl>
                                          <p:spTgt spid="78"/>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dissolve">
                                      <p:cBhvr>
                                        <p:cTn id="77" dur="500"/>
                                        <p:tgtEl>
                                          <p:spTgt spid="79"/>
                                        </p:tgtEl>
                                      </p:cBhvr>
                                    </p:animEffect>
                                  </p:childTnLst>
                                </p:cTn>
                              </p:par>
                            </p:childTnLst>
                          </p:cTn>
                        </p:par>
                        <p:par>
                          <p:cTn id="78" fill="hold">
                            <p:stCondLst>
                              <p:cond delay="500"/>
                            </p:stCondLst>
                            <p:childTnLst>
                              <p:par>
                                <p:cTn id="79" presetID="2" presetClass="entr" presetSubtype="2" fill="hold" grpId="0" nodeType="afterEffect">
                                  <p:stCondLst>
                                    <p:cond delay="500"/>
                                  </p:stCondLst>
                                  <p:childTnLst>
                                    <p:set>
                                      <p:cBhvr>
                                        <p:cTn id="80" dur="1" fill="hold">
                                          <p:stCondLst>
                                            <p:cond delay="0"/>
                                          </p:stCondLst>
                                        </p:cTn>
                                        <p:tgtEl>
                                          <p:spTgt spid="80"/>
                                        </p:tgtEl>
                                        <p:attrNameLst>
                                          <p:attrName>style.visibility</p:attrName>
                                        </p:attrNameLst>
                                      </p:cBhvr>
                                      <p:to>
                                        <p:strVal val="visible"/>
                                      </p:to>
                                    </p:set>
                                    <p:anim calcmode="lin" valueType="num">
                                      <p:cBhvr additive="base">
                                        <p:cTn id="81" dur="1500" fill="hold"/>
                                        <p:tgtEl>
                                          <p:spTgt spid="80"/>
                                        </p:tgtEl>
                                        <p:attrNameLst>
                                          <p:attrName>ppt_x</p:attrName>
                                        </p:attrNameLst>
                                      </p:cBhvr>
                                      <p:tavLst>
                                        <p:tav tm="0">
                                          <p:val>
                                            <p:strVal val="1+#ppt_w/2"/>
                                          </p:val>
                                        </p:tav>
                                        <p:tav tm="100000">
                                          <p:val>
                                            <p:strVal val="#ppt_x"/>
                                          </p:val>
                                        </p:tav>
                                      </p:tavLst>
                                    </p:anim>
                                    <p:anim calcmode="lin" valueType="num">
                                      <p:cBhvr additive="base">
                                        <p:cTn id="82" dur="1500" fill="hold"/>
                                        <p:tgtEl>
                                          <p:spTgt spid="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3" grpId="0"/>
      <p:bldP spid="66" grpId="0" animBg="1"/>
      <p:bldP spid="77" grpId="0" animBg="1"/>
      <p:bldP spid="65" grpId="0" animBg="1"/>
      <p:bldP spid="78" grpId="0" animBg="1"/>
      <p:bldP spid="79" grpId="0"/>
      <p:bldP spid="8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3</a:t>
            </a:fld>
            <a:endParaRPr lang="el-GR" dirty="0">
              <a:solidFill>
                <a:schemeClr val="tx1"/>
              </a:solidFill>
            </a:endParaRPr>
          </a:p>
        </p:txBody>
      </p:sp>
      <p:sp>
        <p:nvSpPr>
          <p:cNvPr id="5" name="Επεξήγηση με σύννεφο 4"/>
          <p:cNvSpPr/>
          <p:nvPr/>
        </p:nvSpPr>
        <p:spPr>
          <a:xfrm>
            <a:off x="4860032" y="116632"/>
            <a:ext cx="2357958" cy="1188352"/>
          </a:xfrm>
          <a:prstGeom prst="cloudCallout">
            <a:avLst>
              <a:gd name="adj1" fmla="val 81170"/>
              <a:gd name="adj2" fmla="val 3363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smtClean="0">
                <a:solidFill>
                  <a:schemeClr val="tx1"/>
                </a:solidFill>
                <a:latin typeface="Comic Sans MS" panose="030F0702030302020204" pitchFamily="66" charset="0"/>
              </a:rPr>
              <a:t>Τι είναι μια ταλάντωση</a:t>
            </a:r>
            <a:r>
              <a:rPr lang="en-US" sz="2000" b="1" dirty="0" smtClean="0">
                <a:solidFill>
                  <a:schemeClr val="tx1"/>
                </a:solidFill>
                <a:latin typeface="Comic Sans MS" panose="030F0702030302020204" pitchFamily="66" charset="0"/>
              </a:rPr>
              <a:t>;</a:t>
            </a:r>
            <a:r>
              <a:rPr lang="el-GR" sz="2000" b="1" dirty="0" smtClean="0">
                <a:solidFill>
                  <a:schemeClr val="tx1"/>
                </a:solidFill>
                <a:latin typeface="Comic Sans MS" panose="030F0702030302020204" pitchFamily="66" charset="0"/>
              </a:rPr>
              <a:t> </a:t>
            </a:r>
            <a:endParaRPr lang="el-GR" sz="2000" b="1" dirty="0">
              <a:solidFill>
                <a:schemeClr val="tx1"/>
              </a:solidFill>
              <a:latin typeface="Comic Sans MS" panose="030F0702030302020204" pitchFamily="66" charset="0"/>
            </a:endParaRPr>
          </a:p>
        </p:txBody>
      </p:sp>
      <p:pic>
        <p:nvPicPr>
          <p:cNvPr id="6" name="Picture 9"/>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8464" y="1671093"/>
            <a:ext cx="1219200" cy="1162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Ορθογώνιο 6"/>
          <p:cNvSpPr/>
          <p:nvPr/>
        </p:nvSpPr>
        <p:spPr>
          <a:xfrm>
            <a:off x="1547664" y="1249889"/>
            <a:ext cx="5904466" cy="2031325"/>
          </a:xfrm>
          <a:prstGeom prst="rect">
            <a:avLst/>
          </a:prstGeom>
        </p:spPr>
        <p:txBody>
          <a:bodyPr wrap="square">
            <a:spAutoFit/>
          </a:bodyPr>
          <a:lstStyle/>
          <a:p>
            <a:pPr algn="just">
              <a:lnSpc>
                <a:spcPct val="150000"/>
              </a:lnSpc>
            </a:pPr>
            <a:r>
              <a:rPr lang="el-GR" altLang="el-GR" sz="2400" b="1" dirty="0" smtClean="0">
                <a:solidFill>
                  <a:srgbClr val="FF0000"/>
                </a:solidFill>
                <a:effectLst>
                  <a:outerShdw blurRad="38100" dist="38100" dir="2700000" algn="tl">
                    <a:srgbClr val="000000">
                      <a:alpha val="43137"/>
                    </a:srgbClr>
                  </a:outerShdw>
                </a:effectLst>
                <a:latin typeface="Comic Sans MS" pitchFamily="66" charset="0"/>
              </a:rPr>
              <a:t>Ταλάντωση</a:t>
            </a:r>
            <a:r>
              <a:rPr lang="el-GR" altLang="el-GR" sz="2400" b="1" dirty="0" smtClean="0">
                <a:latin typeface="Comic Sans MS" pitchFamily="66" charset="0"/>
              </a:rPr>
              <a:t> </a:t>
            </a:r>
            <a:r>
              <a:rPr lang="el-GR" altLang="el-GR" sz="2000" b="1" dirty="0">
                <a:latin typeface="Comic Sans MS" pitchFamily="66" charset="0"/>
              </a:rPr>
              <a:t>λέγεται η περιοδική κίνηση που γίνεται παλινδρομικά, γύρω από μία θέση ευσταθούς ισορροπίας,</a:t>
            </a:r>
            <a:r>
              <a:rPr lang="en-US" altLang="el-GR" sz="2000" b="1" dirty="0">
                <a:latin typeface="Comic Sans MS" pitchFamily="66" charset="0"/>
              </a:rPr>
              <a:t> </a:t>
            </a:r>
            <a:r>
              <a:rPr lang="el-GR" altLang="el-GR" sz="2000" b="1" dirty="0">
                <a:latin typeface="Comic Sans MS" pitchFamily="66" charset="0"/>
              </a:rPr>
              <a:t>ανάμεσα σε δύο ακραίες θέσεις.</a:t>
            </a:r>
            <a:endParaRPr lang="en-US" altLang="el-GR" sz="2000" b="1" dirty="0">
              <a:latin typeface="Comic Sans MS" pitchFamily="66" charset="0"/>
            </a:endParaRPr>
          </a:p>
        </p:txBody>
      </p:sp>
      <p:sp>
        <p:nvSpPr>
          <p:cNvPr id="9" name="Ορθογώνιο 8"/>
          <p:cNvSpPr/>
          <p:nvPr/>
        </p:nvSpPr>
        <p:spPr>
          <a:xfrm>
            <a:off x="2435127" y="4883468"/>
            <a:ext cx="4597326" cy="1200329"/>
          </a:xfrm>
          <a:prstGeom prst="rect">
            <a:avLst/>
          </a:prstGeom>
        </p:spPr>
        <p:txBody>
          <a:bodyPr wrap="square">
            <a:spAutoFit/>
          </a:bodyPr>
          <a:lstStyle/>
          <a:p>
            <a:pPr algn="just">
              <a:lnSpc>
                <a:spcPct val="150000"/>
              </a:lnSpc>
              <a:spcBef>
                <a:spcPct val="50000"/>
              </a:spcBef>
            </a:pPr>
            <a:r>
              <a:rPr lang="el-GR" altLang="el-GR" sz="2000" b="1" dirty="0">
                <a:effectLst>
                  <a:outerShdw blurRad="38100" dist="38100" dir="2700000" algn="tl">
                    <a:srgbClr val="FFFFFF"/>
                  </a:outerShdw>
                </a:effectLst>
                <a:latin typeface="Comic Sans MS" pitchFamily="66" charset="0"/>
              </a:rPr>
              <a:t>Στη</a:t>
            </a:r>
            <a:r>
              <a:rPr lang="el-GR" altLang="el-GR" sz="2400" b="1" dirty="0">
                <a:effectLst>
                  <a:outerShdw blurRad="38100" dist="38100" dir="2700000" algn="tl">
                    <a:srgbClr val="FFFFFF"/>
                  </a:outerShdw>
                </a:effectLst>
                <a:latin typeface="Comic Sans MS" pitchFamily="66" charset="0"/>
              </a:rPr>
              <a:t> </a:t>
            </a:r>
            <a:r>
              <a:rPr lang="el-GR" altLang="el-GR" sz="2400" b="1" dirty="0">
                <a:solidFill>
                  <a:srgbClr val="FF0000"/>
                </a:solidFill>
                <a:effectLst>
                  <a:outerShdw blurRad="38100" dist="38100" dir="2700000" algn="tl">
                    <a:srgbClr val="000000"/>
                  </a:outerShdw>
                </a:effectLst>
                <a:latin typeface="Comic Sans MS" pitchFamily="66" charset="0"/>
              </a:rPr>
              <a:t>γραμμική</a:t>
            </a:r>
            <a:r>
              <a:rPr lang="el-GR" altLang="el-GR" sz="2400" b="1" dirty="0">
                <a:effectLst>
                  <a:outerShdw blurRad="38100" dist="38100" dir="2700000" algn="tl">
                    <a:srgbClr val="FFFFFF"/>
                  </a:outerShdw>
                </a:effectLst>
                <a:latin typeface="Comic Sans MS" pitchFamily="66" charset="0"/>
              </a:rPr>
              <a:t> </a:t>
            </a:r>
            <a:r>
              <a:rPr lang="el-GR" altLang="el-GR" sz="2400" b="1" dirty="0">
                <a:solidFill>
                  <a:srgbClr val="FF0000"/>
                </a:solidFill>
                <a:effectLst>
                  <a:outerShdw blurRad="38100" dist="38100" dir="2700000" algn="tl">
                    <a:srgbClr val="000000"/>
                  </a:outerShdw>
                </a:effectLst>
                <a:latin typeface="Comic Sans MS" pitchFamily="66" charset="0"/>
              </a:rPr>
              <a:t>ταλάντωση</a:t>
            </a:r>
            <a:r>
              <a:rPr lang="el-GR" altLang="el-GR" sz="2400" b="1" dirty="0">
                <a:effectLst>
                  <a:outerShdw blurRad="38100" dist="38100" dir="2700000" algn="tl">
                    <a:srgbClr val="FFFFFF"/>
                  </a:outerShdw>
                </a:effectLst>
                <a:latin typeface="Comic Sans MS" pitchFamily="66" charset="0"/>
              </a:rPr>
              <a:t> </a:t>
            </a:r>
            <a:r>
              <a:rPr lang="el-GR" altLang="el-GR" sz="2000" b="1" dirty="0">
                <a:effectLst>
                  <a:outerShdw blurRad="38100" dist="38100" dir="2700000" algn="tl">
                    <a:srgbClr val="FFFFFF"/>
                  </a:outerShdw>
                </a:effectLst>
                <a:latin typeface="Comic Sans MS" pitchFamily="66" charset="0"/>
              </a:rPr>
              <a:t>η κίνηση γίνεται σε</a:t>
            </a:r>
            <a:r>
              <a:rPr lang="el-GR" altLang="el-GR" sz="2400" b="1" dirty="0">
                <a:effectLst>
                  <a:outerShdw blurRad="38100" dist="38100" dir="2700000" algn="tl">
                    <a:srgbClr val="FFFFFF"/>
                  </a:outerShdw>
                </a:effectLst>
                <a:latin typeface="Comic Sans MS" pitchFamily="66" charset="0"/>
              </a:rPr>
              <a:t> </a:t>
            </a:r>
            <a:r>
              <a:rPr lang="el-GR" altLang="el-GR" sz="2400" b="1" dirty="0">
                <a:solidFill>
                  <a:srgbClr val="FF0000"/>
                </a:solidFill>
                <a:effectLst>
                  <a:outerShdw blurRad="38100" dist="38100" dir="2700000" algn="tl">
                    <a:srgbClr val="000000"/>
                  </a:outerShdw>
                </a:effectLst>
                <a:latin typeface="Comic Sans MS" pitchFamily="66" charset="0"/>
              </a:rPr>
              <a:t>ευθεία γραμμή</a:t>
            </a:r>
            <a:r>
              <a:rPr lang="el-GR" altLang="el-GR" sz="2000" b="1" dirty="0">
                <a:solidFill>
                  <a:srgbClr val="FF0000"/>
                </a:solidFill>
                <a:effectLst>
                  <a:outerShdw blurRad="38100" dist="38100" dir="2700000" algn="tl">
                    <a:srgbClr val="FFFFFF"/>
                  </a:outerShdw>
                </a:effectLst>
                <a:latin typeface="Comic Sans MS" pitchFamily="66" charset="0"/>
              </a:rPr>
              <a:t>.</a:t>
            </a:r>
          </a:p>
        </p:txBody>
      </p:sp>
      <p:grpSp>
        <p:nvGrpSpPr>
          <p:cNvPr id="23" name="Ομάδα 22"/>
          <p:cNvGrpSpPr/>
          <p:nvPr/>
        </p:nvGrpSpPr>
        <p:grpSpPr>
          <a:xfrm>
            <a:off x="3557737" y="3105739"/>
            <a:ext cx="1447830" cy="1996552"/>
            <a:chOff x="7372642" y="2527577"/>
            <a:chExt cx="1727966" cy="2376661"/>
          </a:xfrm>
        </p:grpSpPr>
        <p:pic>
          <p:nvPicPr>
            <p:cNvPr id="8" name="Picture 5" descr="spiral_s"/>
            <p:cNvPicPr>
              <a:picLocks noChangeAspect="1" noChangeArrowheads="1" noCrop="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xmlns="" val="0"/>
                </a:ext>
              </a:extLst>
            </a:blip>
            <a:srcRect/>
            <a:stretch>
              <a:fillRect/>
            </a:stretch>
          </p:blipFill>
          <p:spPr bwMode="auto">
            <a:xfrm>
              <a:off x="7372642" y="2527577"/>
              <a:ext cx="1727966" cy="2376661"/>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1" name="Ευθεία γραμμή σύνδεσης 10"/>
            <p:cNvCxnSpPr/>
            <p:nvPr/>
          </p:nvCxnSpPr>
          <p:spPr>
            <a:xfrm flipV="1">
              <a:off x="7578078" y="4079364"/>
              <a:ext cx="1242394" cy="34854"/>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p:cNvCxnSpPr/>
            <p:nvPr/>
          </p:nvCxnSpPr>
          <p:spPr>
            <a:xfrm flipV="1">
              <a:off x="7581408" y="3047021"/>
              <a:ext cx="1239064" cy="17427"/>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p:cNvCxnSpPr/>
            <p:nvPr/>
          </p:nvCxnSpPr>
          <p:spPr>
            <a:xfrm flipV="1">
              <a:off x="7537182" y="3555589"/>
              <a:ext cx="1239064" cy="17427"/>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grpSp>
        <p:nvGrpSpPr>
          <p:cNvPr id="22" name="Ομάδα 21"/>
          <p:cNvGrpSpPr/>
          <p:nvPr/>
        </p:nvGrpSpPr>
        <p:grpSpPr>
          <a:xfrm>
            <a:off x="2920114" y="3311273"/>
            <a:ext cx="2748000" cy="1395261"/>
            <a:chOff x="6959776" y="2949788"/>
            <a:chExt cx="2748000" cy="1395261"/>
          </a:xfrm>
        </p:grpSpPr>
        <p:sp>
          <p:nvSpPr>
            <p:cNvPr id="19" name="TextBox 18"/>
            <p:cNvSpPr txBox="1"/>
            <p:nvPr/>
          </p:nvSpPr>
          <p:spPr>
            <a:xfrm>
              <a:off x="7311288" y="3465531"/>
              <a:ext cx="423976" cy="276999"/>
            </a:xfrm>
            <a:prstGeom prst="rect">
              <a:avLst/>
            </a:prstGeom>
            <a:noFill/>
          </p:spPr>
          <p:txBody>
            <a:bodyPr wrap="square" rtlCol="0">
              <a:spAutoFit/>
            </a:bodyPr>
            <a:lstStyle/>
            <a:p>
              <a:r>
                <a:rPr lang="el-GR" sz="1200" dirty="0" smtClean="0">
                  <a:latin typeface="Comic Sans MS" panose="030F0702030302020204" pitchFamily="66" charset="0"/>
                </a:rPr>
                <a:t>ΘΙ</a:t>
              </a:r>
              <a:endParaRPr lang="el-GR" sz="1200" dirty="0">
                <a:latin typeface="Comic Sans MS" panose="030F0702030302020204" pitchFamily="66" charset="0"/>
              </a:endParaRPr>
            </a:p>
          </p:txBody>
        </p:sp>
        <p:sp>
          <p:nvSpPr>
            <p:cNvPr id="20" name="TextBox 19"/>
            <p:cNvSpPr txBox="1"/>
            <p:nvPr/>
          </p:nvSpPr>
          <p:spPr>
            <a:xfrm>
              <a:off x="8706394" y="2949788"/>
              <a:ext cx="1001382" cy="461665"/>
            </a:xfrm>
            <a:prstGeom prst="rect">
              <a:avLst/>
            </a:prstGeom>
            <a:noFill/>
          </p:spPr>
          <p:txBody>
            <a:bodyPr wrap="square" rtlCol="0">
              <a:spAutoFit/>
            </a:bodyPr>
            <a:lstStyle/>
            <a:p>
              <a:pPr algn="ctr"/>
              <a:r>
                <a:rPr lang="el-GR" sz="1200" dirty="0" smtClean="0">
                  <a:latin typeface="Comic Sans MS" panose="030F0702030302020204" pitchFamily="66" charset="0"/>
                </a:rPr>
                <a:t>Πάνω ακραία ΘΤ </a:t>
              </a:r>
              <a:endParaRPr lang="el-GR" sz="1200" dirty="0">
                <a:latin typeface="Comic Sans MS" panose="030F0702030302020204" pitchFamily="66" charset="0"/>
              </a:endParaRPr>
            </a:p>
          </p:txBody>
        </p:sp>
        <p:sp>
          <p:nvSpPr>
            <p:cNvPr id="21" name="TextBox 20"/>
            <p:cNvSpPr txBox="1"/>
            <p:nvPr/>
          </p:nvSpPr>
          <p:spPr>
            <a:xfrm>
              <a:off x="6959776" y="3883384"/>
              <a:ext cx="1001382" cy="461665"/>
            </a:xfrm>
            <a:prstGeom prst="rect">
              <a:avLst/>
            </a:prstGeom>
            <a:noFill/>
          </p:spPr>
          <p:txBody>
            <a:bodyPr wrap="square" rtlCol="0">
              <a:spAutoFit/>
            </a:bodyPr>
            <a:lstStyle/>
            <a:p>
              <a:pPr algn="ctr"/>
              <a:r>
                <a:rPr lang="el-GR" sz="1200" dirty="0" smtClean="0">
                  <a:latin typeface="Comic Sans MS" panose="030F0702030302020204" pitchFamily="66" charset="0"/>
                </a:rPr>
                <a:t>Κάτω ακραία ΘΤ </a:t>
              </a:r>
              <a:endParaRPr lang="el-GR" sz="1200" dirty="0">
                <a:latin typeface="Comic Sans MS" panose="030F0702030302020204" pitchFamily="66" charset="0"/>
              </a:endParaRPr>
            </a:p>
          </p:txBody>
        </p:sp>
      </p:grpSp>
      <p:pic>
        <p:nvPicPr>
          <p:cNvPr id="18"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997544" y="980728"/>
            <a:ext cx="720204" cy="10796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55296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childTnLst>
                          </p:cTn>
                        </p:par>
                        <p:par>
                          <p:cTn id="17" fill="hold">
                            <p:stCondLst>
                              <p:cond delay="500"/>
                            </p:stCondLst>
                            <p:childTnLst>
                              <p:par>
                                <p:cTn id="18" presetID="9" presetClass="entr" presetSubtype="0" fill="hold" grpId="0" nodeType="afterEffect">
                                  <p:stCondLst>
                                    <p:cond delay="25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childTnLst>
                          </p:cTn>
                        </p:par>
                        <p:par>
                          <p:cTn id="21" fill="hold">
                            <p:stCondLst>
                              <p:cond delay="1250"/>
                            </p:stCondLst>
                            <p:childTnLst>
                              <p:par>
                                <p:cTn id="22" presetID="10" presetClass="entr" presetSubtype="0"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par>
                          <p:cTn id="25" fill="hold">
                            <p:stCondLst>
                              <p:cond delay="1750"/>
                            </p:stCondLst>
                            <p:childTnLst>
                              <p:par>
                                <p:cTn id="26" presetID="10" presetClass="entr" presetSubtype="0" fill="hold"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par>
                          <p:cTn id="29" fill="hold">
                            <p:stCondLst>
                              <p:cond delay="2250"/>
                            </p:stCondLst>
                            <p:childTnLst>
                              <p:par>
                                <p:cTn id="30" presetID="9" presetClass="entr" presetSubtype="0" fill="hold" grpId="0" nodeType="afterEffect">
                                  <p:stCondLst>
                                    <p:cond delay="500"/>
                                  </p:stCondLst>
                                  <p:childTnLst>
                                    <p:set>
                                      <p:cBhvr>
                                        <p:cTn id="31" dur="1" fill="hold">
                                          <p:stCondLst>
                                            <p:cond delay="0"/>
                                          </p:stCondLst>
                                        </p:cTn>
                                        <p:tgtEl>
                                          <p:spTgt spid="9"/>
                                        </p:tgtEl>
                                        <p:attrNameLst>
                                          <p:attrName>style.visibility</p:attrName>
                                        </p:attrNameLst>
                                      </p:cBhvr>
                                      <p:to>
                                        <p:strVal val="visible"/>
                                      </p:to>
                                    </p:set>
                                    <p:animEffect transition="in" filter="dissolv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30</a:t>
            </a:fld>
            <a:endParaRPr lang="el-GR" dirty="0">
              <a:solidFill>
                <a:schemeClr val="tx1"/>
              </a:solidFill>
            </a:endParaRPr>
          </a:p>
        </p:txBody>
      </p:sp>
      <p:sp>
        <p:nvSpPr>
          <p:cNvPr id="4" name="TextBox 3"/>
          <p:cNvSpPr txBox="1"/>
          <p:nvPr/>
        </p:nvSpPr>
        <p:spPr>
          <a:xfrm>
            <a:off x="1763535" y="116632"/>
            <a:ext cx="6264849" cy="1046761"/>
          </a:xfrm>
          <a:prstGeom prst="rect">
            <a:avLst/>
          </a:prstGeom>
          <a:noFill/>
        </p:spPr>
        <p:txBody>
          <a:bodyPr wrap="square" rtlCol="0">
            <a:spAutoFit/>
          </a:bodyPr>
          <a:lstStyle/>
          <a:p>
            <a:pPr algn="ctr">
              <a:lnSpc>
                <a:spcPct val="150000"/>
              </a:lnSpc>
            </a:pPr>
            <a:r>
              <a:rPr lang="el-GR" sz="2000" b="1" dirty="0" smtClean="0">
                <a:latin typeface="Comic Sans MS" panose="030F0702030302020204" pitchFamily="66" charset="0"/>
              </a:rPr>
              <a:t>Σε κάθε θέση της ταλάντωσης ισχύει η </a:t>
            </a:r>
          </a:p>
          <a:p>
            <a:pPr algn="ctr">
              <a:lnSpc>
                <a:spcPct val="150000"/>
              </a:lnSpc>
            </a:pPr>
            <a:r>
              <a:rPr lang="el-GR" sz="2400" b="1" dirty="0" smtClean="0">
                <a:solidFill>
                  <a:srgbClr val="800000"/>
                </a:solidFill>
                <a:effectLst>
                  <a:outerShdw blurRad="38100" dist="38100" dir="2700000" algn="tl">
                    <a:srgbClr val="000000">
                      <a:alpha val="43137"/>
                    </a:srgbClr>
                  </a:outerShdw>
                </a:effectLst>
                <a:latin typeface="Comic Sans MS" panose="030F0702030302020204" pitchFamily="66" charset="0"/>
              </a:rPr>
              <a:t>Αρχή Διατήρησης Ενέργειας Ταλάντωσης.</a:t>
            </a:r>
            <a:endParaRPr lang="el-GR" sz="2400" b="1" dirty="0">
              <a:solidFill>
                <a:srgbClr val="800000"/>
              </a:solidFill>
              <a:effectLst>
                <a:outerShdw blurRad="38100" dist="38100" dir="2700000" algn="tl">
                  <a:srgbClr val="000000">
                    <a:alpha val="43137"/>
                  </a:srgbClr>
                </a:outerShdw>
              </a:effectLst>
              <a:latin typeface="Comic Sans MS" panose="030F0702030302020204" pitchFamily="66" charset="0"/>
            </a:endParaRPr>
          </a:p>
        </p:txBody>
      </p:sp>
      <mc:AlternateContent xmlns:mc="http://schemas.openxmlformats.org/markup-compatibility/2006">
        <mc:Choice xmlns:a14="http://schemas.microsoft.com/office/drawing/2010/main" xmlns="" Requires="a14">
          <p:sp>
            <p:nvSpPr>
              <p:cNvPr id="5" name="TextBox 4"/>
              <p:cNvSpPr txBox="1"/>
              <p:nvPr/>
            </p:nvSpPr>
            <p:spPr>
              <a:xfrm>
                <a:off x="2195736" y="1386196"/>
                <a:ext cx="4896469" cy="584775"/>
              </a:xfrm>
              <a:prstGeom prst="rect">
                <a:avLst/>
              </a:prstGeom>
              <a:noFill/>
            </p:spPr>
            <p:txBody>
              <a:bodyPr wrap="none" rtlCol="0">
                <a:spAutoFit/>
              </a:bodyPr>
              <a:lstStyle/>
              <a:p>
                <a14:m>
                  <m:oMath xmlns:m="http://schemas.openxmlformats.org/officeDocument/2006/math">
                    <m:r>
                      <a:rPr lang="el-GR" sz="3200" b="1" i="1" smtClean="0">
                        <a:solidFill>
                          <a:srgbClr val="006600"/>
                        </a:solidFill>
                        <a:effectLst>
                          <a:outerShdw blurRad="38100" dist="38100" dir="2700000" algn="tl">
                            <a:srgbClr val="000000">
                              <a:alpha val="43137"/>
                            </a:srgbClr>
                          </a:outerShdw>
                        </a:effectLst>
                        <a:latin typeface="Cambria Math"/>
                      </a:rPr>
                      <m:t>𝜠</m:t>
                    </m:r>
                    <m:r>
                      <a:rPr lang="el-GR" sz="3200" b="1" i="0" smtClean="0">
                        <a:solidFill>
                          <a:srgbClr val="006600"/>
                        </a:solidFill>
                        <a:effectLst>
                          <a:outerShdw blurRad="38100" dist="38100" dir="2700000" algn="tl">
                            <a:srgbClr val="000000">
                              <a:alpha val="43137"/>
                            </a:srgbClr>
                          </a:outerShdw>
                        </a:effectLst>
                        <a:latin typeface="Cambria Math"/>
                      </a:rPr>
                      <m:t>=</m:t>
                    </m:r>
                    <m:r>
                      <a:rPr lang="en-US" sz="3200" b="1" i="1" smtClean="0">
                        <a:solidFill>
                          <a:srgbClr val="006600"/>
                        </a:solidFill>
                        <a:effectLst>
                          <a:outerShdw blurRad="38100" dist="38100" dir="2700000" algn="tl">
                            <a:srgbClr val="000000">
                              <a:alpha val="43137"/>
                            </a:srgbClr>
                          </a:outerShdw>
                        </a:effectLst>
                        <a:latin typeface="Cambria Math"/>
                      </a:rPr>
                      <m:t>𝑼</m:t>
                    </m:r>
                    <m:r>
                      <a:rPr lang="en-US" sz="3200" b="1" i="0" smtClean="0">
                        <a:solidFill>
                          <a:srgbClr val="006600"/>
                        </a:solidFill>
                        <a:effectLst>
                          <a:outerShdw blurRad="38100" dist="38100" dir="2700000" algn="tl">
                            <a:srgbClr val="000000">
                              <a:alpha val="43137"/>
                            </a:srgbClr>
                          </a:outerShdw>
                        </a:effectLst>
                        <a:latin typeface="Cambria Math"/>
                      </a:rPr>
                      <m:t>+</m:t>
                    </m:r>
                    <m:r>
                      <a:rPr lang="en-US" sz="3200" b="1" i="1" smtClean="0">
                        <a:solidFill>
                          <a:srgbClr val="006600"/>
                        </a:solidFill>
                        <a:effectLst>
                          <a:outerShdw blurRad="38100" dist="38100" dir="2700000" algn="tl">
                            <a:srgbClr val="000000">
                              <a:alpha val="43137"/>
                            </a:srgbClr>
                          </a:outerShdw>
                        </a:effectLst>
                        <a:latin typeface="Cambria Math"/>
                      </a:rPr>
                      <m:t>𝑲</m:t>
                    </m:r>
                    <m:r>
                      <a:rPr lang="en-US" sz="3200" b="1" i="1" smtClean="0">
                        <a:solidFill>
                          <a:srgbClr val="006600"/>
                        </a:solidFill>
                        <a:effectLst>
                          <a:outerShdw blurRad="38100" dist="38100" dir="2700000" algn="tl">
                            <a:srgbClr val="000000">
                              <a:alpha val="43137"/>
                            </a:srgbClr>
                          </a:outerShdw>
                        </a:effectLst>
                        <a:latin typeface="Cambria Math"/>
                      </a:rPr>
                      <m:t>=</m:t>
                    </m:r>
                    <m:r>
                      <a:rPr lang="en-US" sz="3200" b="1" i="1" smtClean="0">
                        <a:solidFill>
                          <a:srgbClr val="006600"/>
                        </a:solidFill>
                        <a:effectLst>
                          <a:outerShdw blurRad="38100" dist="38100" dir="2700000" algn="tl">
                            <a:srgbClr val="000000">
                              <a:alpha val="43137"/>
                            </a:srgbClr>
                          </a:outerShdw>
                        </a:effectLst>
                        <a:latin typeface="Cambria Math"/>
                      </a:rPr>
                      <m:t>𝑬</m:t>
                    </m:r>
                    <m:r>
                      <a:rPr lang="el-GR" sz="3200" b="1" i="0" baseline="-25000" smtClean="0">
                        <a:solidFill>
                          <a:srgbClr val="006600"/>
                        </a:solidFill>
                        <a:effectLst>
                          <a:outerShdw blurRad="38100" dist="38100" dir="2700000" algn="tl">
                            <a:srgbClr val="000000">
                              <a:alpha val="43137"/>
                            </a:srgbClr>
                          </a:outerShdw>
                        </a:effectLst>
                        <a:latin typeface="Cambria Math"/>
                      </a:rPr>
                      <m:t>𝛕𝛂𝛌</m:t>
                    </m:r>
                  </m:oMath>
                </a14:m>
                <a:r>
                  <a:rPr lang="el-GR" sz="3200" b="1" baseline="-25000" dirty="0" smtClean="0">
                    <a:solidFill>
                      <a:srgbClr val="006600"/>
                    </a:solidFill>
                    <a:effectLst>
                      <a:outerShdw blurRad="38100" dist="38100" dir="2700000" algn="tl">
                        <a:srgbClr val="000000">
                          <a:alpha val="43137"/>
                        </a:srgbClr>
                      </a:outerShdw>
                    </a:effectLst>
                  </a:rPr>
                  <a:t/>
                </a:r>
                <a14:m>
                  <m:oMath xmlns:m="http://schemas.openxmlformats.org/officeDocument/2006/math">
                    <m:r>
                      <a:rPr lang="el-GR" sz="3200" b="1" i="1">
                        <a:solidFill>
                          <a:srgbClr val="006600"/>
                        </a:solidFill>
                        <a:effectLst>
                          <a:outerShdw blurRad="38100" dist="38100" dir="2700000" algn="tl">
                            <a:srgbClr val="000000">
                              <a:alpha val="43137"/>
                            </a:srgbClr>
                          </a:outerShdw>
                        </a:effectLst>
                        <a:latin typeface="Cambria Math"/>
                      </a:rPr>
                      <m:t>=</m:t>
                    </m:r>
                    <m:r>
                      <a:rPr lang="el-GR" sz="3200" b="1">
                        <a:solidFill>
                          <a:srgbClr val="006600"/>
                        </a:solidFill>
                        <a:effectLst>
                          <a:outerShdw blurRad="38100" dist="38100" dir="2700000" algn="tl">
                            <a:srgbClr val="000000">
                              <a:alpha val="43137"/>
                            </a:srgbClr>
                          </a:outerShdw>
                        </a:effectLst>
                        <a:latin typeface="Cambria Math"/>
                      </a:rPr>
                      <m:t>𝛔𝛕𝛂𝛉</m:t>
                    </m:r>
                    <m:r>
                      <a:rPr lang="el-GR" sz="3200" b="1">
                        <a:solidFill>
                          <a:srgbClr val="006600"/>
                        </a:solidFill>
                        <a:effectLst>
                          <a:outerShdw blurRad="38100" dist="38100" dir="2700000" algn="tl">
                            <a:srgbClr val="000000">
                              <a:alpha val="43137"/>
                            </a:srgbClr>
                          </a:outerShdw>
                        </a:effectLst>
                        <a:latin typeface="Cambria Math"/>
                      </a:rPr>
                      <m:t>.</m:t>
                    </m:r>
                  </m:oMath>
                </a14:m>
                <a:endParaRPr lang="el-GR" sz="3200" dirty="0"/>
              </a:p>
            </p:txBody>
          </p:sp>
        </mc:Choice>
        <mc:Fallback>
          <p:sp>
            <p:nvSpPr>
              <p:cNvPr id="5" name="TextBox 4"/>
              <p:cNvSpPr txBox="1">
                <a:spLocks noRot="1" noChangeAspect="1" noMove="1" noResize="1" noEditPoints="1" noAdjustHandles="1" noChangeArrowheads="1" noChangeShapeType="1" noTextEdit="1"/>
              </p:cNvSpPr>
              <p:nvPr/>
            </p:nvSpPr>
            <p:spPr>
              <a:xfrm>
                <a:off x="2195736" y="1386196"/>
                <a:ext cx="4896469" cy="584775"/>
              </a:xfrm>
              <a:prstGeom prst="rect">
                <a:avLst/>
              </a:prstGeom>
              <a:blipFill>
                <a:blip r:embed="rId2"/>
                <a:stretch>
                  <a:fillRect/>
                </a:stretch>
              </a:blipFill>
            </p:spPr>
            <p:txBody>
              <a:bodyPr/>
              <a:lstStyle/>
              <a:p>
                <a:r>
                  <a:rPr lang="el-GR">
                    <a:noFill/>
                  </a:rPr>
                  <a:t> </a:t>
                </a:r>
              </a:p>
            </p:txBody>
          </p:sp>
        </mc:Fallback>
      </mc:AlternateContent>
      <mc:AlternateContent xmlns:mc="http://schemas.openxmlformats.org/markup-compatibility/2006">
        <mc:Choice xmlns:a14="http://schemas.microsoft.com/office/drawing/2010/main" xmlns="" Requires="a14">
          <p:sp>
            <p:nvSpPr>
              <p:cNvPr id="6" name="Ορθογώνιο 5"/>
              <p:cNvSpPr/>
              <p:nvPr/>
            </p:nvSpPr>
            <p:spPr>
              <a:xfrm>
                <a:off x="1467620" y="2158539"/>
                <a:ext cx="5912580" cy="10143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l-GR" sz="3200" b="1" i="1" smtClean="0">
                          <a:solidFill>
                            <a:srgbClr val="006600"/>
                          </a:solidFill>
                          <a:effectLst>
                            <a:outerShdw blurRad="38100" dist="38100" dir="2700000" algn="tl">
                              <a:srgbClr val="000000">
                                <a:alpha val="43137"/>
                              </a:srgbClr>
                            </a:outerShdw>
                          </a:effectLst>
                          <a:latin typeface="Cambria Math"/>
                        </a:rPr>
                        <m:t>𝜠</m:t>
                      </m:r>
                      <m:r>
                        <a:rPr lang="el-GR" sz="3200" b="1">
                          <a:solidFill>
                            <a:srgbClr val="006600"/>
                          </a:solidFill>
                          <a:effectLst>
                            <a:outerShdw blurRad="38100" dist="38100" dir="2700000" algn="tl">
                              <a:srgbClr val="000000">
                                <a:alpha val="43137"/>
                              </a:srgbClr>
                            </a:outerShdw>
                          </a:effectLst>
                          <a:latin typeface="Cambria Math"/>
                        </a:rPr>
                        <m:t>=</m:t>
                      </m:r>
                      <m:f>
                        <m:fPr>
                          <m:ctrlPr>
                            <a:rPr lang="en-US" sz="3200" b="1" i="1" smtClean="0">
                              <a:solidFill>
                                <a:srgbClr val="006600"/>
                              </a:solidFill>
                              <a:effectLst>
                                <a:outerShdw blurRad="38100" dist="38100" dir="2700000" algn="tl">
                                  <a:srgbClr val="000000">
                                    <a:alpha val="43137"/>
                                  </a:srgbClr>
                                </a:outerShdw>
                              </a:effectLst>
                              <a:latin typeface="Cambria Math" panose="02040503050406030204" pitchFamily="18" charset="0"/>
                            </a:rPr>
                          </m:ctrlPr>
                        </m:fPr>
                        <m:num>
                          <m:r>
                            <a:rPr lang="en-US" sz="3200" b="1" i="1">
                              <a:solidFill>
                                <a:srgbClr val="006600"/>
                              </a:solidFill>
                              <a:effectLst>
                                <a:outerShdw blurRad="38100" dist="38100" dir="2700000" algn="tl">
                                  <a:srgbClr val="000000">
                                    <a:alpha val="43137"/>
                                  </a:srgbClr>
                                </a:outerShdw>
                              </a:effectLst>
                              <a:latin typeface="Cambria Math"/>
                            </a:rPr>
                            <m:t>𝟏</m:t>
                          </m:r>
                        </m:num>
                        <m:den>
                          <m:r>
                            <a:rPr lang="en-US" sz="3200" b="1" i="1">
                              <a:solidFill>
                                <a:srgbClr val="006600"/>
                              </a:solidFill>
                              <a:effectLst>
                                <a:outerShdw blurRad="38100" dist="38100" dir="2700000" algn="tl">
                                  <a:srgbClr val="000000">
                                    <a:alpha val="43137"/>
                                  </a:srgbClr>
                                </a:outerShdw>
                              </a:effectLst>
                              <a:latin typeface="Cambria Math"/>
                            </a:rPr>
                            <m:t>𝟐</m:t>
                          </m:r>
                        </m:den>
                      </m:f>
                      <m:r>
                        <a:rPr lang="en-US" sz="3200" b="1" i="1">
                          <a:solidFill>
                            <a:srgbClr val="006600"/>
                          </a:solidFill>
                          <a:effectLst>
                            <a:outerShdw blurRad="38100" dist="38100" dir="2700000" algn="tl">
                              <a:srgbClr val="000000">
                                <a:alpha val="43137"/>
                              </a:srgbClr>
                            </a:outerShdw>
                          </a:effectLst>
                          <a:latin typeface="Cambria Math"/>
                        </a:rPr>
                        <m:t> </m:t>
                      </m:r>
                      <m:r>
                        <a:rPr lang="en-US" sz="3200" b="1" i="1">
                          <a:solidFill>
                            <a:srgbClr val="006600"/>
                          </a:solidFill>
                          <a:effectLst>
                            <a:outerShdw blurRad="38100" dist="38100" dir="2700000" algn="tl">
                              <a:srgbClr val="000000">
                                <a:alpha val="43137"/>
                              </a:srgbClr>
                            </a:outerShdw>
                          </a:effectLst>
                          <a:latin typeface="Cambria Math"/>
                        </a:rPr>
                        <m:t>𝑫</m:t>
                      </m:r>
                      <m:r>
                        <a:rPr lang="en-US" sz="3200" b="1" i="1">
                          <a:solidFill>
                            <a:srgbClr val="006600"/>
                          </a:solidFill>
                          <a:effectLst>
                            <a:outerShdw blurRad="38100" dist="38100" dir="2700000" algn="tl">
                              <a:srgbClr val="000000">
                                <a:alpha val="43137"/>
                              </a:srgbClr>
                            </a:outerShdw>
                          </a:effectLst>
                          <a:latin typeface="Cambria Math"/>
                        </a:rPr>
                        <m:t>.</m:t>
                      </m:r>
                      <m:sSup>
                        <m:sSupPr>
                          <m:ctrlPr>
                            <a:rPr lang="en-US" sz="3200" b="1" i="1">
                              <a:solidFill>
                                <a:srgbClr val="006600"/>
                              </a:solidFill>
                              <a:effectLst>
                                <a:outerShdw blurRad="38100" dist="38100" dir="2700000" algn="tl">
                                  <a:srgbClr val="000000">
                                    <a:alpha val="43137"/>
                                  </a:srgbClr>
                                </a:outerShdw>
                              </a:effectLst>
                              <a:latin typeface="Cambria Math" panose="02040503050406030204" pitchFamily="18" charset="0"/>
                            </a:rPr>
                          </m:ctrlPr>
                        </m:sSupPr>
                        <m:e>
                          <m:r>
                            <a:rPr lang="en-US" sz="3200" b="1" i="1">
                              <a:solidFill>
                                <a:srgbClr val="006600"/>
                              </a:solidFill>
                              <a:effectLst>
                                <a:outerShdw blurRad="38100" dist="38100" dir="2700000" algn="tl">
                                  <a:srgbClr val="000000">
                                    <a:alpha val="43137"/>
                                  </a:srgbClr>
                                </a:outerShdw>
                              </a:effectLst>
                              <a:latin typeface="Cambria Math"/>
                            </a:rPr>
                            <m:t>𝒙</m:t>
                          </m:r>
                        </m:e>
                        <m:sup>
                          <m:r>
                            <a:rPr lang="en-US" sz="3200" b="1" i="1">
                              <a:solidFill>
                                <a:srgbClr val="006600"/>
                              </a:solidFill>
                              <a:effectLst>
                                <a:outerShdw blurRad="38100" dist="38100" dir="2700000" algn="tl">
                                  <a:srgbClr val="000000">
                                    <a:alpha val="43137"/>
                                  </a:srgbClr>
                                </a:outerShdw>
                              </a:effectLst>
                              <a:latin typeface="Cambria Math"/>
                            </a:rPr>
                            <m:t>𝟐</m:t>
                          </m:r>
                        </m:sup>
                      </m:sSup>
                      <m:r>
                        <a:rPr lang="el-GR" sz="3200" b="1" i="1" smtClean="0">
                          <a:solidFill>
                            <a:srgbClr val="006600"/>
                          </a:solidFill>
                          <a:effectLst>
                            <a:outerShdw blurRad="38100" dist="38100" dir="2700000" algn="tl">
                              <a:srgbClr val="000000">
                                <a:alpha val="43137"/>
                              </a:srgbClr>
                            </a:outerShdw>
                          </a:effectLst>
                          <a:latin typeface="Cambria Math"/>
                        </a:rPr>
                        <m:t>+ </m:t>
                      </m:r>
                      <m:f>
                        <m:fPr>
                          <m:ctrlPr>
                            <a:rPr lang="en-US" sz="3200" b="1" i="1" smtClean="0">
                              <a:solidFill>
                                <a:srgbClr val="006600"/>
                              </a:solidFill>
                              <a:effectLst>
                                <a:outerShdw blurRad="38100" dist="38100" dir="2700000" algn="tl">
                                  <a:srgbClr val="000000">
                                    <a:alpha val="43137"/>
                                  </a:srgbClr>
                                </a:outerShdw>
                              </a:effectLst>
                              <a:latin typeface="Cambria Math" panose="02040503050406030204" pitchFamily="18" charset="0"/>
                            </a:rPr>
                          </m:ctrlPr>
                        </m:fPr>
                        <m:num>
                          <m:r>
                            <a:rPr lang="en-US" sz="3200" b="1" i="1">
                              <a:solidFill>
                                <a:srgbClr val="006600"/>
                              </a:solidFill>
                              <a:effectLst>
                                <a:outerShdw blurRad="38100" dist="38100" dir="2700000" algn="tl">
                                  <a:srgbClr val="000000">
                                    <a:alpha val="43137"/>
                                  </a:srgbClr>
                                </a:outerShdw>
                              </a:effectLst>
                              <a:latin typeface="Cambria Math"/>
                            </a:rPr>
                            <m:t>𝟏</m:t>
                          </m:r>
                        </m:num>
                        <m:den>
                          <m:r>
                            <a:rPr lang="en-US" sz="3200" b="1" i="1">
                              <a:solidFill>
                                <a:srgbClr val="006600"/>
                              </a:solidFill>
                              <a:effectLst>
                                <a:outerShdw blurRad="38100" dist="38100" dir="2700000" algn="tl">
                                  <a:srgbClr val="000000">
                                    <a:alpha val="43137"/>
                                  </a:srgbClr>
                                </a:outerShdw>
                              </a:effectLst>
                              <a:latin typeface="Cambria Math"/>
                            </a:rPr>
                            <m:t>𝟐</m:t>
                          </m:r>
                        </m:den>
                      </m:f>
                      <m:r>
                        <a:rPr lang="en-US" sz="3200" b="1" i="1">
                          <a:solidFill>
                            <a:srgbClr val="006600"/>
                          </a:solidFill>
                          <a:effectLst>
                            <a:outerShdw blurRad="38100" dist="38100" dir="2700000" algn="tl">
                              <a:srgbClr val="000000">
                                <a:alpha val="43137"/>
                              </a:srgbClr>
                            </a:outerShdw>
                          </a:effectLst>
                          <a:latin typeface="Cambria Math"/>
                        </a:rPr>
                        <m:t> </m:t>
                      </m:r>
                      <m:r>
                        <a:rPr lang="en-US" sz="3200" b="1" i="1">
                          <a:solidFill>
                            <a:srgbClr val="006600"/>
                          </a:solidFill>
                          <a:effectLst>
                            <a:outerShdw blurRad="38100" dist="38100" dir="2700000" algn="tl">
                              <a:srgbClr val="000000">
                                <a:alpha val="43137"/>
                              </a:srgbClr>
                            </a:outerShdw>
                          </a:effectLst>
                          <a:latin typeface="Cambria Math"/>
                        </a:rPr>
                        <m:t>𝒎</m:t>
                      </m:r>
                      <m:r>
                        <a:rPr lang="en-US" sz="3200" b="1" i="1">
                          <a:solidFill>
                            <a:srgbClr val="006600"/>
                          </a:solidFill>
                          <a:effectLst>
                            <a:outerShdw blurRad="38100" dist="38100" dir="2700000" algn="tl">
                              <a:srgbClr val="000000">
                                <a:alpha val="43137"/>
                              </a:srgbClr>
                            </a:outerShdw>
                          </a:effectLst>
                          <a:latin typeface="Cambria Math"/>
                        </a:rPr>
                        <m:t>.</m:t>
                      </m:r>
                      <m:sSup>
                        <m:sSupPr>
                          <m:ctrlPr>
                            <a:rPr lang="en-US" sz="3200" b="1" i="1">
                              <a:solidFill>
                                <a:srgbClr val="006600"/>
                              </a:solidFill>
                              <a:effectLst>
                                <a:outerShdw blurRad="38100" dist="38100" dir="2700000" algn="tl">
                                  <a:srgbClr val="000000">
                                    <a:alpha val="43137"/>
                                  </a:srgbClr>
                                </a:outerShdw>
                              </a:effectLst>
                              <a:latin typeface="Cambria Math" panose="02040503050406030204" pitchFamily="18" charset="0"/>
                            </a:rPr>
                          </m:ctrlPr>
                        </m:sSupPr>
                        <m:e>
                          <m:r>
                            <a:rPr lang="el-GR" sz="3200" b="1" i="1">
                              <a:solidFill>
                                <a:srgbClr val="006600"/>
                              </a:solidFill>
                              <a:effectLst>
                                <a:outerShdw blurRad="38100" dist="38100" dir="2700000" algn="tl">
                                  <a:srgbClr val="000000">
                                    <a:alpha val="43137"/>
                                  </a:srgbClr>
                                </a:outerShdw>
                              </a:effectLst>
                              <a:latin typeface="Cambria Math"/>
                            </a:rPr>
                            <m:t>𝝊</m:t>
                          </m:r>
                        </m:e>
                        <m:sup>
                          <m:r>
                            <a:rPr lang="en-US" sz="3200" b="1" i="1">
                              <a:solidFill>
                                <a:srgbClr val="006600"/>
                              </a:solidFill>
                              <a:effectLst>
                                <a:outerShdw blurRad="38100" dist="38100" dir="2700000" algn="tl">
                                  <a:srgbClr val="000000">
                                    <a:alpha val="43137"/>
                                  </a:srgbClr>
                                </a:outerShdw>
                              </a:effectLst>
                              <a:latin typeface="Cambria Math"/>
                            </a:rPr>
                            <m:t>𝟐</m:t>
                          </m:r>
                        </m:sup>
                      </m:sSup>
                      <m:r>
                        <a:rPr lang="el-GR" sz="3200" b="1" i="1" smtClean="0">
                          <a:solidFill>
                            <a:srgbClr val="006600"/>
                          </a:solidFill>
                          <a:effectLst>
                            <a:outerShdw blurRad="38100" dist="38100" dir="2700000" algn="tl">
                              <a:srgbClr val="000000">
                                <a:alpha val="43137"/>
                              </a:srgbClr>
                            </a:outerShdw>
                          </a:effectLst>
                          <a:latin typeface="Cambria Math"/>
                        </a:rPr>
                        <m:t>=</m:t>
                      </m:r>
                      <m:r>
                        <a:rPr lang="el-GR" sz="3200" b="1" i="0" smtClean="0">
                          <a:solidFill>
                            <a:srgbClr val="006600"/>
                          </a:solidFill>
                          <a:effectLst>
                            <a:outerShdw blurRad="38100" dist="38100" dir="2700000" algn="tl">
                              <a:srgbClr val="000000">
                                <a:alpha val="43137"/>
                              </a:srgbClr>
                            </a:outerShdw>
                          </a:effectLst>
                          <a:latin typeface="Cambria Math"/>
                        </a:rPr>
                        <m:t>𝛔𝛕𝛂𝛉</m:t>
                      </m:r>
                      <m:r>
                        <a:rPr lang="el-GR" sz="3200" b="1" i="0" smtClean="0">
                          <a:solidFill>
                            <a:srgbClr val="006600"/>
                          </a:solidFill>
                          <a:effectLst>
                            <a:outerShdw blurRad="38100" dist="38100" dir="2700000" algn="tl">
                              <a:srgbClr val="000000">
                                <a:alpha val="43137"/>
                              </a:srgbClr>
                            </a:outerShdw>
                          </a:effectLst>
                          <a:latin typeface="Cambria Math"/>
                        </a:rPr>
                        <m:t>.</m:t>
                      </m:r>
                    </m:oMath>
                  </m:oMathPara>
                </a14:m>
                <a:endParaRPr lang="el-GR" sz="3200" dirty="0"/>
              </a:p>
            </p:txBody>
          </p:sp>
        </mc:Choice>
        <mc:Fallback>
          <p:sp>
            <p:nvSpPr>
              <p:cNvPr id="6" name="Ορθογώνιο 5"/>
              <p:cNvSpPr>
                <a:spLocks noRot="1" noChangeAspect="1" noMove="1" noResize="1" noEditPoints="1" noAdjustHandles="1" noChangeArrowheads="1" noChangeShapeType="1" noTextEdit="1"/>
              </p:cNvSpPr>
              <p:nvPr/>
            </p:nvSpPr>
            <p:spPr>
              <a:xfrm>
                <a:off x="1467620" y="2158539"/>
                <a:ext cx="5912580" cy="1014317"/>
              </a:xfrm>
              <a:prstGeom prst="rect">
                <a:avLst/>
              </a:prstGeom>
              <a:blipFill>
                <a:blip r:embed="rId3"/>
                <a:stretch>
                  <a:fillRect b="-1807"/>
                </a:stretch>
              </a:blipFill>
            </p:spPr>
            <p:txBody>
              <a:bodyPr/>
              <a:lstStyle/>
              <a:p>
                <a:r>
                  <a:rPr lang="el-GR">
                    <a:noFill/>
                  </a:rPr>
                  <a:t> </a:t>
                </a:r>
              </a:p>
            </p:txBody>
          </p:sp>
        </mc:Fallback>
      </mc:AlternateContent>
      <mc:AlternateContent xmlns:mc="http://schemas.openxmlformats.org/markup-compatibility/2006">
        <mc:Choice xmlns:a14="http://schemas.microsoft.com/office/drawing/2010/main" xmlns="" Requires="a14">
          <p:sp>
            <p:nvSpPr>
              <p:cNvPr id="7" name="Ορθογώνιο 6"/>
              <p:cNvSpPr/>
              <p:nvPr/>
            </p:nvSpPr>
            <p:spPr>
              <a:xfrm>
                <a:off x="1341695" y="4534454"/>
                <a:ext cx="6533712" cy="10143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l-GR" sz="3200" b="1" i="1" smtClean="0">
                          <a:solidFill>
                            <a:srgbClr val="006600"/>
                          </a:solidFill>
                          <a:effectLst>
                            <a:outerShdw blurRad="38100" dist="38100" dir="2700000" algn="tl">
                              <a:srgbClr val="000000">
                                <a:alpha val="43137"/>
                              </a:srgbClr>
                            </a:outerShdw>
                          </a:effectLst>
                          <a:latin typeface="Cambria Math"/>
                        </a:rPr>
                        <m:t>𝜠</m:t>
                      </m:r>
                      <m:r>
                        <a:rPr lang="el-GR" sz="3200" b="1">
                          <a:solidFill>
                            <a:srgbClr val="006600"/>
                          </a:solidFill>
                          <a:effectLst>
                            <a:outerShdw blurRad="38100" dist="38100" dir="2700000" algn="tl">
                              <a:srgbClr val="000000">
                                <a:alpha val="43137"/>
                              </a:srgbClr>
                            </a:outerShdw>
                          </a:effectLst>
                          <a:latin typeface="Cambria Math"/>
                        </a:rPr>
                        <m:t>=</m:t>
                      </m:r>
                      <m:f>
                        <m:fPr>
                          <m:ctrlPr>
                            <a:rPr lang="en-US" sz="3200" b="1" i="1" smtClean="0">
                              <a:solidFill>
                                <a:srgbClr val="006600"/>
                              </a:solidFill>
                              <a:effectLst>
                                <a:outerShdw blurRad="38100" dist="38100" dir="2700000" algn="tl">
                                  <a:srgbClr val="000000">
                                    <a:alpha val="43137"/>
                                  </a:srgbClr>
                                </a:outerShdw>
                              </a:effectLst>
                              <a:latin typeface="Cambria Math" panose="02040503050406030204" pitchFamily="18" charset="0"/>
                            </a:rPr>
                          </m:ctrlPr>
                        </m:fPr>
                        <m:num>
                          <m:r>
                            <a:rPr lang="en-US" sz="3200" b="1" i="1">
                              <a:solidFill>
                                <a:srgbClr val="006600"/>
                              </a:solidFill>
                              <a:effectLst>
                                <a:outerShdw blurRad="38100" dist="38100" dir="2700000" algn="tl">
                                  <a:srgbClr val="000000">
                                    <a:alpha val="43137"/>
                                  </a:srgbClr>
                                </a:outerShdw>
                              </a:effectLst>
                              <a:latin typeface="Cambria Math"/>
                            </a:rPr>
                            <m:t>𝟏</m:t>
                          </m:r>
                        </m:num>
                        <m:den>
                          <m:r>
                            <a:rPr lang="en-US" sz="3200" b="1" i="1">
                              <a:solidFill>
                                <a:srgbClr val="006600"/>
                              </a:solidFill>
                              <a:effectLst>
                                <a:outerShdw blurRad="38100" dist="38100" dir="2700000" algn="tl">
                                  <a:srgbClr val="000000">
                                    <a:alpha val="43137"/>
                                  </a:srgbClr>
                                </a:outerShdw>
                              </a:effectLst>
                              <a:latin typeface="Cambria Math"/>
                            </a:rPr>
                            <m:t>𝟐</m:t>
                          </m:r>
                        </m:den>
                      </m:f>
                      <m:r>
                        <a:rPr lang="en-US" sz="3200" b="1" i="1">
                          <a:solidFill>
                            <a:srgbClr val="006600"/>
                          </a:solidFill>
                          <a:effectLst>
                            <a:outerShdw blurRad="38100" dist="38100" dir="2700000" algn="tl">
                              <a:srgbClr val="000000">
                                <a:alpha val="43137"/>
                              </a:srgbClr>
                            </a:outerShdw>
                          </a:effectLst>
                          <a:latin typeface="Cambria Math"/>
                        </a:rPr>
                        <m:t> </m:t>
                      </m:r>
                      <m:r>
                        <a:rPr lang="en-US" sz="3200" b="1" i="1">
                          <a:solidFill>
                            <a:srgbClr val="006600"/>
                          </a:solidFill>
                          <a:effectLst>
                            <a:outerShdw blurRad="38100" dist="38100" dir="2700000" algn="tl">
                              <a:srgbClr val="000000">
                                <a:alpha val="43137"/>
                              </a:srgbClr>
                            </a:outerShdw>
                          </a:effectLst>
                          <a:latin typeface="Cambria Math"/>
                        </a:rPr>
                        <m:t>𝑫</m:t>
                      </m:r>
                      <m:r>
                        <a:rPr lang="en-US" sz="3200" b="1" i="1">
                          <a:solidFill>
                            <a:srgbClr val="006600"/>
                          </a:solidFill>
                          <a:effectLst>
                            <a:outerShdw blurRad="38100" dist="38100" dir="2700000" algn="tl">
                              <a:srgbClr val="000000">
                                <a:alpha val="43137"/>
                              </a:srgbClr>
                            </a:outerShdw>
                          </a:effectLst>
                          <a:latin typeface="Cambria Math"/>
                        </a:rPr>
                        <m:t>.</m:t>
                      </m:r>
                      <m:sSup>
                        <m:sSupPr>
                          <m:ctrlPr>
                            <a:rPr lang="en-US" sz="3200" b="1" i="1">
                              <a:solidFill>
                                <a:srgbClr val="006600"/>
                              </a:solidFill>
                              <a:effectLst>
                                <a:outerShdw blurRad="38100" dist="38100" dir="2700000" algn="tl">
                                  <a:srgbClr val="000000">
                                    <a:alpha val="43137"/>
                                  </a:srgbClr>
                                </a:outerShdw>
                              </a:effectLst>
                              <a:latin typeface="Cambria Math" panose="02040503050406030204" pitchFamily="18" charset="0"/>
                            </a:rPr>
                          </m:ctrlPr>
                        </m:sSupPr>
                        <m:e>
                          <m:r>
                            <a:rPr lang="el-GR" sz="3200" b="1" i="1" smtClean="0">
                              <a:solidFill>
                                <a:srgbClr val="006600"/>
                              </a:solidFill>
                              <a:effectLst>
                                <a:outerShdw blurRad="38100" dist="38100" dir="2700000" algn="tl">
                                  <a:srgbClr val="000000">
                                    <a:alpha val="43137"/>
                                  </a:srgbClr>
                                </a:outerShdw>
                              </a:effectLst>
                              <a:latin typeface="Cambria Math"/>
                            </a:rPr>
                            <m:t>𝜜</m:t>
                          </m:r>
                        </m:e>
                        <m:sup>
                          <m:r>
                            <a:rPr lang="en-US" sz="3200" b="1" i="1">
                              <a:solidFill>
                                <a:srgbClr val="006600"/>
                              </a:solidFill>
                              <a:effectLst>
                                <a:outerShdw blurRad="38100" dist="38100" dir="2700000" algn="tl">
                                  <a:srgbClr val="000000">
                                    <a:alpha val="43137"/>
                                  </a:srgbClr>
                                </a:outerShdw>
                              </a:effectLst>
                              <a:latin typeface="Cambria Math"/>
                            </a:rPr>
                            <m:t>𝟐</m:t>
                          </m:r>
                        </m:sup>
                      </m:sSup>
                      <m:r>
                        <a:rPr lang="el-GR" sz="3200" b="1" i="1" smtClean="0">
                          <a:solidFill>
                            <a:srgbClr val="006600"/>
                          </a:solidFill>
                          <a:effectLst>
                            <a:outerShdw blurRad="38100" dist="38100" dir="2700000" algn="tl">
                              <a:srgbClr val="000000">
                                <a:alpha val="43137"/>
                              </a:srgbClr>
                            </a:outerShdw>
                          </a:effectLst>
                          <a:latin typeface="Cambria Math"/>
                        </a:rPr>
                        <m:t>= </m:t>
                      </m:r>
                      <m:f>
                        <m:fPr>
                          <m:ctrlPr>
                            <a:rPr lang="en-US" sz="3200" b="1" i="1" smtClean="0">
                              <a:solidFill>
                                <a:srgbClr val="006600"/>
                              </a:solidFill>
                              <a:effectLst>
                                <a:outerShdw blurRad="38100" dist="38100" dir="2700000" algn="tl">
                                  <a:srgbClr val="000000">
                                    <a:alpha val="43137"/>
                                  </a:srgbClr>
                                </a:outerShdw>
                              </a:effectLst>
                              <a:latin typeface="Cambria Math" panose="02040503050406030204" pitchFamily="18" charset="0"/>
                            </a:rPr>
                          </m:ctrlPr>
                        </m:fPr>
                        <m:num>
                          <m:r>
                            <a:rPr lang="en-US" sz="3200" b="1" i="1">
                              <a:solidFill>
                                <a:srgbClr val="006600"/>
                              </a:solidFill>
                              <a:effectLst>
                                <a:outerShdw blurRad="38100" dist="38100" dir="2700000" algn="tl">
                                  <a:srgbClr val="000000">
                                    <a:alpha val="43137"/>
                                  </a:srgbClr>
                                </a:outerShdw>
                              </a:effectLst>
                              <a:latin typeface="Cambria Math"/>
                            </a:rPr>
                            <m:t>𝟏</m:t>
                          </m:r>
                        </m:num>
                        <m:den>
                          <m:r>
                            <a:rPr lang="en-US" sz="3200" b="1" i="1">
                              <a:solidFill>
                                <a:srgbClr val="006600"/>
                              </a:solidFill>
                              <a:effectLst>
                                <a:outerShdw blurRad="38100" dist="38100" dir="2700000" algn="tl">
                                  <a:srgbClr val="000000">
                                    <a:alpha val="43137"/>
                                  </a:srgbClr>
                                </a:outerShdw>
                              </a:effectLst>
                              <a:latin typeface="Cambria Math"/>
                            </a:rPr>
                            <m:t>𝟐</m:t>
                          </m:r>
                        </m:den>
                      </m:f>
                      <m:r>
                        <a:rPr lang="en-US" sz="3200" b="1" i="1" smtClean="0">
                          <a:solidFill>
                            <a:srgbClr val="006600"/>
                          </a:solidFill>
                          <a:effectLst>
                            <a:outerShdw blurRad="38100" dist="38100" dir="2700000" algn="tl">
                              <a:srgbClr val="000000">
                                <a:alpha val="43137"/>
                              </a:srgbClr>
                            </a:outerShdw>
                          </a:effectLst>
                          <a:latin typeface="Cambria Math"/>
                        </a:rPr>
                        <m:t> </m:t>
                      </m:r>
                      <m:r>
                        <a:rPr lang="en-US" sz="3200" b="1" i="1" smtClean="0">
                          <a:solidFill>
                            <a:srgbClr val="006600"/>
                          </a:solidFill>
                          <a:effectLst>
                            <a:outerShdw blurRad="38100" dist="38100" dir="2700000" algn="tl">
                              <a:srgbClr val="000000">
                                <a:alpha val="43137"/>
                              </a:srgbClr>
                            </a:outerShdw>
                          </a:effectLst>
                          <a:latin typeface="Cambria Math"/>
                        </a:rPr>
                        <m:t>𝒎</m:t>
                      </m:r>
                      <m:r>
                        <a:rPr lang="en-US" sz="3200" b="1" i="1" smtClean="0">
                          <a:solidFill>
                            <a:srgbClr val="006600"/>
                          </a:solidFill>
                          <a:effectLst>
                            <a:outerShdw blurRad="38100" dist="38100" dir="2700000" algn="tl">
                              <a:srgbClr val="000000">
                                <a:alpha val="43137"/>
                              </a:srgbClr>
                            </a:outerShdw>
                          </a:effectLst>
                          <a:latin typeface="Cambria Math"/>
                        </a:rPr>
                        <m:t>. </m:t>
                      </m:r>
                      <m:sSup>
                        <m:sSupPr>
                          <m:ctrlPr>
                            <a:rPr lang="el-GR" sz="3200" b="1" i="1" dirty="0" smtClean="0">
                              <a:solidFill>
                                <a:srgbClr val="006600"/>
                              </a:solidFill>
                              <a:effectLst>
                                <a:outerShdw blurRad="38100" dist="38100" dir="2700000" algn="tl">
                                  <a:srgbClr val="000000">
                                    <a:alpha val="43137"/>
                                  </a:srgbClr>
                                </a:outerShdw>
                              </a:effectLst>
                              <a:latin typeface="Cambria Math" panose="02040503050406030204" pitchFamily="18" charset="0"/>
                            </a:rPr>
                          </m:ctrlPr>
                        </m:sSupPr>
                        <m:e>
                          <m:r>
                            <a:rPr lang="el-GR" sz="3200" b="1" i="1" dirty="0" smtClean="0">
                              <a:solidFill>
                                <a:srgbClr val="006600"/>
                              </a:solidFill>
                              <a:effectLst>
                                <a:outerShdw blurRad="38100" dist="38100" dir="2700000" algn="tl">
                                  <a:srgbClr val="000000">
                                    <a:alpha val="43137"/>
                                  </a:srgbClr>
                                </a:outerShdw>
                              </a:effectLst>
                              <a:latin typeface="Cambria Math"/>
                            </a:rPr>
                            <m:t>𝝊</m:t>
                          </m:r>
                        </m:e>
                        <m:sup>
                          <m:r>
                            <a:rPr lang="el-GR" sz="3200" b="1" i="1" dirty="0" smtClean="0">
                              <a:solidFill>
                                <a:srgbClr val="006600"/>
                              </a:solidFill>
                              <a:effectLst>
                                <a:outerShdw blurRad="38100" dist="38100" dir="2700000" algn="tl">
                                  <a:srgbClr val="000000">
                                    <a:alpha val="43137"/>
                                  </a:srgbClr>
                                </a:outerShdw>
                              </a:effectLst>
                              <a:latin typeface="Cambria Math"/>
                            </a:rPr>
                            <m:t>𝟐</m:t>
                          </m:r>
                        </m:sup>
                      </m:sSup>
                      <m:r>
                        <a:rPr lang="en-US" sz="3200" b="1" i="0" baseline="-25000" dirty="0" smtClean="0">
                          <a:solidFill>
                            <a:srgbClr val="006600"/>
                          </a:solidFill>
                          <a:effectLst>
                            <a:outerShdw blurRad="38100" dist="38100" dir="2700000" algn="tl">
                              <a:srgbClr val="000000">
                                <a:alpha val="43137"/>
                              </a:srgbClr>
                            </a:outerShdw>
                          </a:effectLst>
                          <a:latin typeface="Cambria Math"/>
                        </a:rPr>
                        <m:t>𝐦𝐚𝐱</m:t>
                      </m:r>
                      <m:r>
                        <a:rPr lang="el-GR" sz="3200" b="1" i="1" smtClean="0">
                          <a:solidFill>
                            <a:srgbClr val="006600"/>
                          </a:solidFill>
                          <a:effectLst>
                            <a:outerShdw blurRad="38100" dist="38100" dir="2700000" algn="tl">
                              <a:srgbClr val="000000">
                                <a:alpha val="43137"/>
                              </a:srgbClr>
                            </a:outerShdw>
                          </a:effectLst>
                          <a:latin typeface="Cambria Math"/>
                        </a:rPr>
                        <m:t>=</m:t>
                      </m:r>
                      <m:r>
                        <a:rPr lang="el-GR" sz="3200" b="1" i="0" smtClean="0">
                          <a:solidFill>
                            <a:srgbClr val="006600"/>
                          </a:solidFill>
                          <a:effectLst>
                            <a:outerShdw blurRad="38100" dist="38100" dir="2700000" algn="tl">
                              <a:srgbClr val="000000">
                                <a:alpha val="43137"/>
                              </a:srgbClr>
                            </a:outerShdw>
                          </a:effectLst>
                          <a:latin typeface="Cambria Math"/>
                        </a:rPr>
                        <m:t>𝛔𝛕𝛂𝛉</m:t>
                      </m:r>
                      <m:r>
                        <a:rPr lang="el-GR" sz="3200" b="1" i="0" smtClean="0">
                          <a:solidFill>
                            <a:srgbClr val="006600"/>
                          </a:solidFill>
                          <a:effectLst>
                            <a:outerShdw blurRad="38100" dist="38100" dir="2700000" algn="tl">
                              <a:srgbClr val="000000">
                                <a:alpha val="43137"/>
                              </a:srgbClr>
                            </a:outerShdw>
                          </a:effectLst>
                          <a:latin typeface="Cambria Math"/>
                        </a:rPr>
                        <m:t>.</m:t>
                      </m:r>
                    </m:oMath>
                  </m:oMathPara>
                </a14:m>
                <a:endParaRPr lang="el-GR" sz="3200" dirty="0"/>
              </a:p>
            </p:txBody>
          </p:sp>
        </mc:Choice>
        <mc:Fallback>
          <p:sp>
            <p:nvSpPr>
              <p:cNvPr id="7" name="Ορθογώνιο 6"/>
              <p:cNvSpPr>
                <a:spLocks noRot="1" noChangeAspect="1" noMove="1" noResize="1" noEditPoints="1" noAdjustHandles="1" noChangeArrowheads="1" noChangeShapeType="1" noTextEdit="1"/>
              </p:cNvSpPr>
              <p:nvPr/>
            </p:nvSpPr>
            <p:spPr>
              <a:xfrm>
                <a:off x="1341695" y="4534454"/>
                <a:ext cx="6533712" cy="1014317"/>
              </a:xfrm>
              <a:prstGeom prst="rect">
                <a:avLst/>
              </a:prstGeom>
              <a:blipFill>
                <a:blip r:embed="rId4"/>
                <a:stretch>
                  <a:fillRect b="-1205"/>
                </a:stretch>
              </a:blipFill>
            </p:spPr>
            <p:txBody>
              <a:bodyPr/>
              <a:lstStyle/>
              <a:p>
                <a:r>
                  <a:rPr lang="el-GR">
                    <a:noFill/>
                  </a:rPr>
                  <a:t> </a:t>
                </a:r>
              </a:p>
            </p:txBody>
          </p:sp>
        </mc:Fallback>
      </mc:AlternateContent>
      <mc:AlternateContent xmlns:mc="http://schemas.openxmlformats.org/markup-compatibility/2006">
        <mc:Choice xmlns:a14="http://schemas.microsoft.com/office/drawing/2010/main" xmlns="" Requires="a14">
          <p:sp>
            <p:nvSpPr>
              <p:cNvPr id="8" name="TextBox 7"/>
              <p:cNvSpPr txBox="1"/>
              <p:nvPr/>
            </p:nvSpPr>
            <p:spPr>
              <a:xfrm>
                <a:off x="2361141" y="3540255"/>
                <a:ext cx="4720331" cy="584775"/>
              </a:xfrm>
              <a:prstGeom prst="rect">
                <a:avLst/>
              </a:prstGeom>
              <a:noFill/>
            </p:spPr>
            <p:txBody>
              <a:bodyPr wrap="none" rtlCol="0">
                <a:spAutoFit/>
              </a:bodyPr>
              <a:lstStyle/>
              <a:p>
                <a14:m>
                  <m:oMath xmlns:m="http://schemas.openxmlformats.org/officeDocument/2006/math">
                    <m:r>
                      <a:rPr lang="el-GR" sz="3200" b="1" i="1" smtClean="0">
                        <a:solidFill>
                          <a:srgbClr val="0066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𝜠</m:t>
                    </m:r>
                    <m:r>
                      <a:rPr lang="el-GR" sz="3200" b="1" i="0" smtClean="0">
                        <a:solidFill>
                          <a:srgbClr val="0066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en-US" sz="3200" b="1" i="1" smtClean="0">
                        <a:solidFill>
                          <a:srgbClr val="0066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𝑼</m:t>
                    </m:r>
                    <m:r>
                      <a:rPr lang="en-US" sz="3200" b="1" i="0" baseline="-25000" smtClean="0">
                        <a:solidFill>
                          <a:srgbClr val="0066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𝐦𝐚𝐱</m:t>
                    </m:r>
                    <m:r>
                      <a:rPr lang="en-US" sz="3200" b="1" i="0" smtClean="0">
                        <a:solidFill>
                          <a:srgbClr val="0066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en-US" sz="3200" b="1" i="1" smtClean="0">
                        <a:solidFill>
                          <a:srgbClr val="0066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𝑲</m:t>
                    </m:r>
                    <m:r>
                      <a:rPr lang="en-US" sz="3200" b="1" baseline="-25000">
                        <a:solidFill>
                          <a:srgbClr val="0066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𝐦𝐚𝐱</m:t>
                    </m:r>
                  </m:oMath>
                </a14:m>
                <a:r>
                  <a:rPr lang="en-US" sz="3200" b="1" baseline="-25000" dirty="0" smtClean="0">
                    <a:solidFill>
                      <a:srgbClr val="0066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a:r>
                <a:r>
                  <a:rPr lang="en-US" sz="3200" b="1" dirty="0" smtClean="0">
                    <a:solidFill>
                      <a:srgbClr val="0066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a:t>
                </a:r>
                <a14:m>
                  <m:oMath xmlns:m="http://schemas.openxmlformats.org/officeDocument/2006/math">
                    <m:r>
                      <a:rPr lang="el-GR" sz="3200" b="1">
                        <a:solidFill>
                          <a:srgbClr val="006600"/>
                        </a:solidFill>
                        <a:effectLst>
                          <a:outerShdw blurRad="38100" dist="38100" dir="2700000" algn="tl">
                            <a:srgbClr val="000000">
                              <a:alpha val="43137"/>
                            </a:srgbClr>
                          </a:outerShdw>
                        </a:effectLst>
                        <a:latin typeface="Cambria Math"/>
                      </a:rPr>
                      <m:t>𝛔𝛕𝛂𝛉</m:t>
                    </m:r>
                    <m:r>
                      <a:rPr lang="el-GR" sz="3200" b="1">
                        <a:solidFill>
                          <a:srgbClr val="006600"/>
                        </a:solidFill>
                        <a:effectLst>
                          <a:outerShdw blurRad="38100" dist="38100" dir="2700000" algn="tl">
                            <a:srgbClr val="000000">
                              <a:alpha val="43137"/>
                            </a:srgbClr>
                          </a:outerShdw>
                        </a:effectLst>
                        <a:latin typeface="Cambria Math"/>
                      </a:rPr>
                      <m:t>.</m:t>
                    </m:r>
                  </m:oMath>
                </a14:m>
                <a:endParaRPr lang="el-GR" sz="3200" b="1" dirty="0">
                  <a:solidFill>
                    <a:srgbClr val="0066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mc:Choice>
        <mc:Fallback>
          <p:sp>
            <p:nvSpPr>
              <p:cNvPr id="8" name="TextBox 7"/>
              <p:cNvSpPr txBox="1">
                <a:spLocks noRot="1" noChangeAspect="1" noMove="1" noResize="1" noEditPoints="1" noAdjustHandles="1" noChangeArrowheads="1" noChangeShapeType="1" noTextEdit="1"/>
              </p:cNvSpPr>
              <p:nvPr/>
            </p:nvSpPr>
            <p:spPr>
              <a:xfrm>
                <a:off x="2361141" y="3540255"/>
                <a:ext cx="4720331" cy="584775"/>
              </a:xfrm>
              <a:prstGeom prst="rect">
                <a:avLst/>
              </a:prstGeom>
              <a:blipFill>
                <a:blip r:embed="rId5"/>
                <a:stretch>
                  <a:fillRect t="-14583" b="-39583"/>
                </a:stretch>
              </a:blipFill>
            </p:spPr>
            <p:txBody>
              <a:bodyPr/>
              <a:lstStyle/>
              <a:p>
                <a:r>
                  <a:rPr lang="el-GR">
                    <a:noFill/>
                  </a:rPr>
                  <a:t> </a:t>
                </a:r>
              </a:p>
            </p:txBody>
          </p:sp>
        </mc:Fallback>
      </mc:AlternateContent>
    </p:spTree>
    <p:extLst>
      <p:ext uri="{BB962C8B-B14F-4D97-AF65-F5344CB8AC3E}">
        <p14:creationId xmlns:p14="http://schemas.microsoft.com/office/powerpoint/2010/main" xmlns="" val="1548061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50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1500"/>
                                        <p:tgtEl>
                                          <p:spTgt spid="4">
                                            <p:txEl>
                                              <p:pRg st="1" end="1"/>
                                            </p:txEl>
                                          </p:spTgt>
                                        </p:tgtEl>
                                      </p:cBhvr>
                                    </p:animEffect>
                                  </p:childTnLst>
                                </p:cTn>
                              </p:par>
                            </p:childTnLst>
                          </p:cTn>
                        </p:par>
                        <p:par>
                          <p:cTn id="12" fill="hold">
                            <p:stCondLst>
                              <p:cond delay="2500"/>
                            </p:stCondLst>
                            <p:childTnLst>
                              <p:par>
                                <p:cTn id="13" presetID="2" presetClass="entr" presetSubtype="8" fill="hold" grpId="0" nodeType="afterEffect">
                                  <p:stCondLst>
                                    <p:cond delay="5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2000" fill="hold"/>
                                        <p:tgtEl>
                                          <p:spTgt spid="5"/>
                                        </p:tgtEl>
                                        <p:attrNameLst>
                                          <p:attrName>ppt_x</p:attrName>
                                        </p:attrNameLst>
                                      </p:cBhvr>
                                      <p:tavLst>
                                        <p:tav tm="0">
                                          <p:val>
                                            <p:strVal val="0-#ppt_w/2"/>
                                          </p:val>
                                        </p:tav>
                                        <p:tav tm="100000">
                                          <p:val>
                                            <p:strVal val="#ppt_x"/>
                                          </p:val>
                                        </p:tav>
                                      </p:tavLst>
                                    </p:anim>
                                    <p:anim calcmode="lin" valueType="num">
                                      <p:cBhvr additive="base">
                                        <p:cTn id="16"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2000" fill="hold"/>
                                        <p:tgtEl>
                                          <p:spTgt spid="6"/>
                                        </p:tgtEl>
                                        <p:attrNameLst>
                                          <p:attrName>ppt_x</p:attrName>
                                        </p:attrNameLst>
                                      </p:cBhvr>
                                      <p:tavLst>
                                        <p:tav tm="0">
                                          <p:val>
                                            <p:strVal val="0-#ppt_w/2"/>
                                          </p:val>
                                        </p:tav>
                                        <p:tav tm="100000">
                                          <p:val>
                                            <p:strVal val="#ppt_x"/>
                                          </p:val>
                                        </p:tav>
                                      </p:tavLst>
                                    </p:anim>
                                    <p:anim calcmode="lin" valueType="num">
                                      <p:cBhvr additive="base">
                                        <p:cTn id="22"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2000" fill="hold"/>
                                        <p:tgtEl>
                                          <p:spTgt spid="8"/>
                                        </p:tgtEl>
                                        <p:attrNameLst>
                                          <p:attrName>ppt_x</p:attrName>
                                        </p:attrNameLst>
                                      </p:cBhvr>
                                      <p:tavLst>
                                        <p:tav tm="0">
                                          <p:val>
                                            <p:strVal val="0-#ppt_w/2"/>
                                          </p:val>
                                        </p:tav>
                                        <p:tav tm="100000">
                                          <p:val>
                                            <p:strVal val="#ppt_x"/>
                                          </p:val>
                                        </p:tav>
                                      </p:tavLst>
                                    </p:anim>
                                    <p:anim calcmode="lin" valueType="num">
                                      <p:cBhvr additive="base">
                                        <p:cTn id="28"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2000" fill="hold"/>
                                        <p:tgtEl>
                                          <p:spTgt spid="7"/>
                                        </p:tgtEl>
                                        <p:attrNameLst>
                                          <p:attrName>ppt_x</p:attrName>
                                        </p:attrNameLst>
                                      </p:cBhvr>
                                      <p:tavLst>
                                        <p:tav tm="0">
                                          <p:val>
                                            <p:strVal val="0-#ppt_w/2"/>
                                          </p:val>
                                        </p:tav>
                                        <p:tav tm="100000">
                                          <p:val>
                                            <p:strVal val="#ppt_x"/>
                                          </p:val>
                                        </p:tav>
                                      </p:tavLst>
                                    </p:anim>
                                    <p:anim calcmode="lin" valueType="num">
                                      <p:cBhvr additive="base">
                                        <p:cTn id="34" dur="2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31</a:t>
            </a:fld>
            <a:endParaRPr lang="el-GR" dirty="0">
              <a:solidFill>
                <a:schemeClr val="tx1"/>
              </a:solidFill>
            </a:endParaRPr>
          </a:p>
        </p:txBody>
      </p:sp>
      <p:sp>
        <p:nvSpPr>
          <p:cNvPr id="4" name="Text Box 2"/>
          <p:cNvSpPr txBox="1">
            <a:spLocks noChangeArrowheads="1"/>
          </p:cNvSpPr>
          <p:nvPr/>
        </p:nvSpPr>
        <p:spPr bwMode="auto">
          <a:xfrm>
            <a:off x="1319820" y="392617"/>
            <a:ext cx="640871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p>
            <a:pPr algn="ctr">
              <a:spcBef>
                <a:spcPct val="50000"/>
              </a:spcBef>
              <a:defRPr/>
            </a:pPr>
            <a:r>
              <a:rPr lang="el-GR" altLang="el-GR" sz="3200" b="1" dirty="0">
                <a:solidFill>
                  <a:srgbClr val="800000"/>
                </a:solidFill>
                <a:effectLst>
                  <a:outerShdw blurRad="38100" dist="38100" dir="2700000" algn="tl">
                    <a:srgbClr val="000000">
                      <a:alpha val="43137"/>
                    </a:srgbClr>
                  </a:outerShdw>
                </a:effectLst>
                <a:latin typeface="Comic Sans MS" pitchFamily="66" charset="0"/>
              </a:rPr>
              <a:t>Δυναμική Ενέργεια </a:t>
            </a:r>
            <a:r>
              <a:rPr lang="el-GR" altLang="el-GR" sz="3200" b="1" dirty="0" smtClean="0">
                <a:solidFill>
                  <a:srgbClr val="800000"/>
                </a:solidFill>
                <a:effectLst>
                  <a:outerShdw blurRad="38100" dist="38100" dir="2700000" algn="tl">
                    <a:srgbClr val="000000">
                      <a:alpha val="43137"/>
                    </a:srgbClr>
                  </a:outerShdw>
                </a:effectLst>
                <a:latin typeface="Comic Sans MS" pitchFamily="66" charset="0"/>
              </a:rPr>
              <a:t>Ταλάντωσης</a:t>
            </a:r>
            <a:endParaRPr lang="el-GR" altLang="el-GR" sz="3200" b="1" dirty="0">
              <a:solidFill>
                <a:srgbClr val="800000"/>
              </a:solidFill>
              <a:effectLst>
                <a:outerShdw blurRad="38100" dist="38100" dir="2700000" algn="tl">
                  <a:srgbClr val="000000">
                    <a:alpha val="43137"/>
                  </a:srgbClr>
                </a:outerShdw>
              </a:effectLst>
              <a:latin typeface="Comic Sans MS" pitchFamily="66" charset="0"/>
            </a:endParaRPr>
          </a:p>
        </p:txBody>
      </p:sp>
      <p:sp>
        <p:nvSpPr>
          <p:cNvPr id="5" name="TextBox 4"/>
          <p:cNvSpPr txBox="1"/>
          <p:nvPr/>
        </p:nvSpPr>
        <p:spPr>
          <a:xfrm>
            <a:off x="1082227" y="998002"/>
            <a:ext cx="6979541" cy="1015663"/>
          </a:xfrm>
          <a:prstGeom prst="rect">
            <a:avLst/>
          </a:prstGeom>
          <a:noFill/>
        </p:spPr>
        <p:txBody>
          <a:bodyPr wrap="square" rtlCol="0">
            <a:spAutoFit/>
          </a:bodyPr>
          <a:lstStyle/>
          <a:p>
            <a:pPr algn="just">
              <a:lnSpc>
                <a:spcPct val="150000"/>
              </a:lnSpc>
            </a:pPr>
            <a:r>
              <a:rPr lang="el-GR" sz="2000" b="1" dirty="0" smtClean="0">
                <a:latin typeface="Comic Sans MS" panose="030F0702030302020204" pitchFamily="66" charset="0"/>
              </a:rPr>
              <a:t>Η ενέργεια που προσφέρεται στο σύστημα που ταλαντώνεται αποθηκεύεται ως </a:t>
            </a:r>
            <a:r>
              <a:rPr lang="el-GR" sz="2000" b="1" dirty="0" smtClean="0">
                <a:solidFill>
                  <a:srgbClr val="0000FF"/>
                </a:solidFill>
                <a:effectLst>
                  <a:outerShdw blurRad="38100" dist="38100" dir="2700000" algn="tl">
                    <a:srgbClr val="000000">
                      <a:alpha val="43137"/>
                    </a:srgbClr>
                  </a:outerShdw>
                </a:effectLst>
                <a:latin typeface="Comic Sans MS" panose="030F0702030302020204" pitchFamily="66" charset="0"/>
              </a:rPr>
              <a:t>Δυναμική Ενέργεια (</a:t>
            </a:r>
            <a:r>
              <a:rPr lang="en-US" sz="2000" b="1" i="1" dirty="0" smtClean="0">
                <a:solidFill>
                  <a:srgbClr val="0000FF"/>
                </a:solidFill>
                <a:effectLst>
                  <a:outerShdw blurRad="38100" dist="38100" dir="2700000" algn="tl">
                    <a:srgbClr val="000000">
                      <a:alpha val="43137"/>
                    </a:srgbClr>
                  </a:outerShdw>
                </a:effectLst>
                <a:latin typeface="Comic Sans MS" panose="030F0702030302020204" pitchFamily="66" charset="0"/>
              </a:rPr>
              <a:t>U</a:t>
            </a:r>
            <a:r>
              <a:rPr lang="en-US" sz="2000" b="1" dirty="0" smtClean="0">
                <a:solidFill>
                  <a:srgbClr val="0000FF"/>
                </a:solidFill>
                <a:effectLst>
                  <a:outerShdw blurRad="38100" dist="38100" dir="2700000" algn="tl">
                    <a:srgbClr val="000000">
                      <a:alpha val="43137"/>
                    </a:srgbClr>
                  </a:outerShdw>
                </a:effectLst>
                <a:latin typeface="Comic Sans MS" panose="030F0702030302020204" pitchFamily="66" charset="0"/>
              </a:rPr>
              <a:t>)</a:t>
            </a:r>
            <a:r>
              <a:rPr lang="el-GR" sz="2000" b="1" dirty="0" smtClean="0">
                <a:solidFill>
                  <a:srgbClr val="0000FF"/>
                </a:solidFill>
                <a:effectLst>
                  <a:outerShdw blurRad="38100" dist="38100" dir="2700000" algn="tl">
                    <a:srgbClr val="000000">
                      <a:alpha val="43137"/>
                    </a:srgbClr>
                  </a:outerShdw>
                </a:effectLst>
                <a:latin typeface="Comic Sans MS" panose="030F0702030302020204" pitchFamily="66" charset="0"/>
              </a:rPr>
              <a:t>. </a:t>
            </a:r>
            <a:endParaRPr lang="el-GR" sz="3600" b="1" dirty="0">
              <a:latin typeface="Comic Sans MS" panose="030F0702030302020204" pitchFamily="66" charset="0"/>
            </a:endParaRPr>
          </a:p>
        </p:txBody>
      </p:sp>
      <mc:AlternateContent xmlns:mc="http://schemas.openxmlformats.org/markup-compatibility/2006">
        <mc:Choice xmlns:a14="http://schemas.microsoft.com/office/drawing/2010/main" xmlns="" Requires="a14">
          <p:sp>
            <p:nvSpPr>
              <p:cNvPr id="6" name="Ορθογώνιο 5"/>
              <p:cNvSpPr/>
              <p:nvPr/>
            </p:nvSpPr>
            <p:spPr>
              <a:xfrm>
                <a:off x="3363002" y="1964131"/>
                <a:ext cx="2498183" cy="10143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1" i="1" smtClean="0">
                          <a:solidFill>
                            <a:srgbClr val="0000FF"/>
                          </a:solidFill>
                          <a:effectLst>
                            <a:outerShdw blurRad="38100" dist="38100" dir="2700000" algn="tl">
                              <a:srgbClr val="000000">
                                <a:alpha val="43137"/>
                              </a:srgbClr>
                            </a:outerShdw>
                          </a:effectLst>
                          <a:latin typeface="Cambria Math"/>
                        </a:rPr>
                        <m:t>𝑼</m:t>
                      </m:r>
                      <m:r>
                        <a:rPr lang="en-US" sz="3200" b="1" i="1" smtClean="0">
                          <a:solidFill>
                            <a:srgbClr val="0000FF"/>
                          </a:solidFill>
                          <a:effectLst>
                            <a:outerShdw blurRad="38100" dist="38100" dir="2700000" algn="tl">
                              <a:srgbClr val="000000">
                                <a:alpha val="43137"/>
                              </a:srgbClr>
                            </a:outerShdw>
                          </a:effectLst>
                          <a:latin typeface="Cambria Math"/>
                        </a:rPr>
                        <m:t>= </m:t>
                      </m:r>
                      <m:f>
                        <m:fPr>
                          <m:ctrlPr>
                            <a:rPr lang="en-US" sz="3200" b="1" i="1">
                              <a:solidFill>
                                <a:srgbClr val="0000FF"/>
                              </a:solidFill>
                              <a:effectLst>
                                <a:outerShdw blurRad="38100" dist="38100" dir="2700000" algn="tl">
                                  <a:srgbClr val="000000">
                                    <a:alpha val="43137"/>
                                  </a:srgbClr>
                                </a:outerShdw>
                              </a:effectLst>
                              <a:latin typeface="Cambria Math" panose="02040503050406030204" pitchFamily="18" charset="0"/>
                            </a:rPr>
                          </m:ctrlPr>
                        </m:fPr>
                        <m:num>
                          <m:r>
                            <a:rPr lang="en-US" sz="3200" b="1" i="1">
                              <a:solidFill>
                                <a:srgbClr val="0000FF"/>
                              </a:solidFill>
                              <a:effectLst>
                                <a:outerShdw blurRad="38100" dist="38100" dir="2700000" algn="tl">
                                  <a:srgbClr val="000000">
                                    <a:alpha val="43137"/>
                                  </a:srgbClr>
                                </a:outerShdw>
                              </a:effectLst>
                              <a:latin typeface="Cambria Math"/>
                            </a:rPr>
                            <m:t>𝟏</m:t>
                          </m:r>
                        </m:num>
                        <m:den>
                          <m:r>
                            <a:rPr lang="en-US" sz="3200" b="1" i="1">
                              <a:solidFill>
                                <a:srgbClr val="0000FF"/>
                              </a:solidFill>
                              <a:effectLst>
                                <a:outerShdw blurRad="38100" dist="38100" dir="2700000" algn="tl">
                                  <a:srgbClr val="000000">
                                    <a:alpha val="43137"/>
                                  </a:srgbClr>
                                </a:outerShdw>
                              </a:effectLst>
                              <a:latin typeface="Cambria Math"/>
                            </a:rPr>
                            <m:t>𝟐</m:t>
                          </m:r>
                        </m:den>
                      </m:f>
                      <m:r>
                        <a:rPr lang="en-US" sz="3200" b="1" i="1">
                          <a:solidFill>
                            <a:srgbClr val="0000FF"/>
                          </a:solidFill>
                          <a:effectLst>
                            <a:outerShdw blurRad="38100" dist="38100" dir="2700000" algn="tl">
                              <a:srgbClr val="000000">
                                <a:alpha val="43137"/>
                              </a:srgbClr>
                            </a:outerShdw>
                          </a:effectLst>
                          <a:latin typeface="Cambria Math"/>
                        </a:rPr>
                        <m:t> </m:t>
                      </m:r>
                      <m:r>
                        <a:rPr lang="en-US" sz="3200" b="1" i="1">
                          <a:solidFill>
                            <a:srgbClr val="0000FF"/>
                          </a:solidFill>
                          <a:effectLst>
                            <a:outerShdw blurRad="38100" dist="38100" dir="2700000" algn="tl">
                              <a:srgbClr val="000000">
                                <a:alpha val="43137"/>
                              </a:srgbClr>
                            </a:outerShdw>
                          </a:effectLst>
                          <a:latin typeface="Cambria Math"/>
                        </a:rPr>
                        <m:t>𝑫</m:t>
                      </m:r>
                      <m:r>
                        <a:rPr lang="en-US" sz="3200" b="1" i="1">
                          <a:solidFill>
                            <a:srgbClr val="0000FF"/>
                          </a:solidFill>
                          <a:effectLst>
                            <a:outerShdw blurRad="38100" dist="38100" dir="2700000" algn="tl">
                              <a:srgbClr val="000000">
                                <a:alpha val="43137"/>
                              </a:srgbClr>
                            </a:outerShdw>
                          </a:effectLst>
                          <a:latin typeface="Cambria Math"/>
                        </a:rPr>
                        <m:t>.</m:t>
                      </m:r>
                      <m:sSup>
                        <m:sSupPr>
                          <m:ctrlPr>
                            <a:rPr lang="en-US" sz="3200" b="1" i="1">
                              <a:solidFill>
                                <a:srgbClr val="0000FF"/>
                              </a:solidFill>
                              <a:effectLst>
                                <a:outerShdw blurRad="38100" dist="38100" dir="2700000" algn="tl">
                                  <a:srgbClr val="000000">
                                    <a:alpha val="43137"/>
                                  </a:srgbClr>
                                </a:outerShdw>
                              </a:effectLst>
                              <a:latin typeface="Cambria Math" panose="02040503050406030204" pitchFamily="18" charset="0"/>
                            </a:rPr>
                          </m:ctrlPr>
                        </m:sSupPr>
                        <m:e>
                          <m:r>
                            <a:rPr lang="en-US" sz="3200" b="1" i="1">
                              <a:solidFill>
                                <a:srgbClr val="0000FF"/>
                              </a:solidFill>
                              <a:effectLst>
                                <a:outerShdw blurRad="38100" dist="38100" dir="2700000" algn="tl">
                                  <a:srgbClr val="000000">
                                    <a:alpha val="43137"/>
                                  </a:srgbClr>
                                </a:outerShdw>
                              </a:effectLst>
                              <a:latin typeface="Cambria Math"/>
                            </a:rPr>
                            <m:t>𝒙</m:t>
                          </m:r>
                        </m:e>
                        <m:sup>
                          <m:r>
                            <a:rPr lang="en-US" sz="3200" b="1" i="1">
                              <a:solidFill>
                                <a:srgbClr val="0000FF"/>
                              </a:solidFill>
                              <a:effectLst>
                                <a:outerShdw blurRad="38100" dist="38100" dir="2700000" algn="tl">
                                  <a:srgbClr val="000000">
                                    <a:alpha val="43137"/>
                                  </a:srgbClr>
                                </a:outerShdw>
                              </a:effectLst>
                              <a:latin typeface="Cambria Math"/>
                            </a:rPr>
                            <m:t>𝟐</m:t>
                          </m:r>
                        </m:sup>
                      </m:sSup>
                    </m:oMath>
                  </m:oMathPara>
                </a14:m>
                <a:endParaRPr lang="el-GR" sz="3200" dirty="0">
                  <a:solidFill>
                    <a:srgbClr val="0000FF"/>
                  </a:solidFill>
                </a:endParaRPr>
              </a:p>
            </p:txBody>
          </p:sp>
        </mc:Choice>
        <mc:Fallback>
          <p:sp>
            <p:nvSpPr>
              <p:cNvPr id="6" name="Ορθογώνιο 5"/>
              <p:cNvSpPr>
                <a:spLocks noRot="1" noChangeAspect="1" noMove="1" noResize="1" noEditPoints="1" noAdjustHandles="1" noChangeArrowheads="1" noChangeShapeType="1" noTextEdit="1"/>
              </p:cNvSpPr>
              <p:nvPr/>
            </p:nvSpPr>
            <p:spPr>
              <a:xfrm>
                <a:off x="3363002" y="1964131"/>
                <a:ext cx="2498183" cy="1014317"/>
              </a:xfrm>
              <a:prstGeom prst="rect">
                <a:avLst/>
              </a:prstGeom>
              <a:blipFill>
                <a:blip r:embed="rId2"/>
                <a:stretch>
                  <a:fillRect b="-1198"/>
                </a:stretch>
              </a:blipFill>
            </p:spPr>
            <p:txBody>
              <a:bodyPr/>
              <a:lstStyle/>
              <a:p>
                <a:r>
                  <a:rPr lang="el-GR">
                    <a:noFill/>
                  </a:rPr>
                  <a:t> </a:t>
                </a:r>
              </a:p>
            </p:txBody>
          </p:sp>
        </mc:Fallback>
      </mc:AlternateContent>
      <mc:AlternateContent xmlns:mc="http://schemas.openxmlformats.org/markup-compatibility/2006">
        <mc:Choice xmlns:a14="http://schemas.microsoft.com/office/drawing/2010/main" xmlns="" Requires="a14">
          <p:sp>
            <p:nvSpPr>
              <p:cNvPr id="7" name="Ορθογώνιο 6"/>
              <p:cNvSpPr/>
              <p:nvPr/>
            </p:nvSpPr>
            <p:spPr>
              <a:xfrm>
                <a:off x="917049" y="3145923"/>
                <a:ext cx="3706849" cy="10143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1" i="1" smtClean="0">
                          <a:solidFill>
                            <a:schemeClr val="tx1"/>
                          </a:solidFill>
                          <a:effectLst/>
                          <a:latin typeface="Cambria Math"/>
                        </a:rPr>
                        <m:t>𝑼</m:t>
                      </m:r>
                      <m:r>
                        <a:rPr lang="en-US" sz="3200" b="1" i="1" smtClean="0">
                          <a:solidFill>
                            <a:schemeClr val="tx1"/>
                          </a:solidFill>
                          <a:effectLst/>
                          <a:latin typeface="Cambria Math"/>
                        </a:rPr>
                        <m:t>= </m:t>
                      </m:r>
                      <m:f>
                        <m:fPr>
                          <m:ctrlPr>
                            <a:rPr lang="en-US" sz="3200" b="1" i="1">
                              <a:solidFill>
                                <a:schemeClr val="tx1"/>
                              </a:solidFill>
                              <a:effectLst/>
                              <a:latin typeface="Cambria Math" panose="02040503050406030204" pitchFamily="18" charset="0"/>
                            </a:rPr>
                          </m:ctrlPr>
                        </m:fPr>
                        <m:num>
                          <m:r>
                            <a:rPr lang="en-US" sz="3200" b="1" i="1">
                              <a:solidFill>
                                <a:schemeClr val="tx1"/>
                              </a:solidFill>
                              <a:effectLst/>
                              <a:latin typeface="Cambria Math"/>
                            </a:rPr>
                            <m:t>𝟏</m:t>
                          </m:r>
                        </m:num>
                        <m:den>
                          <m:r>
                            <a:rPr lang="en-US" sz="3200" b="1" i="1">
                              <a:solidFill>
                                <a:schemeClr val="tx1"/>
                              </a:solidFill>
                              <a:effectLst/>
                              <a:latin typeface="Cambria Math"/>
                            </a:rPr>
                            <m:t>𝟐</m:t>
                          </m:r>
                        </m:den>
                      </m:f>
                      <m:r>
                        <a:rPr lang="en-US" sz="3200" b="1" i="1">
                          <a:solidFill>
                            <a:schemeClr val="tx1"/>
                          </a:solidFill>
                          <a:effectLst/>
                          <a:latin typeface="Cambria Math"/>
                        </a:rPr>
                        <m:t> </m:t>
                      </m:r>
                      <m:r>
                        <a:rPr lang="en-US" sz="3200" b="1" i="1">
                          <a:solidFill>
                            <a:schemeClr val="tx1"/>
                          </a:solidFill>
                          <a:effectLst/>
                          <a:latin typeface="Cambria Math"/>
                        </a:rPr>
                        <m:t>𝑫</m:t>
                      </m:r>
                      <m:r>
                        <a:rPr lang="en-US" sz="3200" b="1" i="1">
                          <a:solidFill>
                            <a:schemeClr val="tx1"/>
                          </a:solidFill>
                          <a:effectLst/>
                          <a:latin typeface="Cambria Math"/>
                        </a:rPr>
                        <m:t>.</m:t>
                      </m:r>
                      <m:sSup>
                        <m:sSupPr>
                          <m:ctrlPr>
                            <a:rPr lang="en-US" sz="3200" b="1" i="1">
                              <a:solidFill>
                                <a:schemeClr val="tx1"/>
                              </a:solidFill>
                              <a:effectLst/>
                              <a:latin typeface="Cambria Math" panose="02040503050406030204" pitchFamily="18" charset="0"/>
                            </a:rPr>
                          </m:ctrlPr>
                        </m:sSupPr>
                        <m:e>
                          <m:r>
                            <a:rPr lang="el-GR" sz="3200" b="1" i="1" smtClean="0">
                              <a:solidFill>
                                <a:schemeClr val="tx1"/>
                              </a:solidFill>
                              <a:effectLst/>
                              <a:latin typeface="Cambria Math"/>
                            </a:rPr>
                            <m:t>𝜜</m:t>
                          </m:r>
                        </m:e>
                        <m:sup>
                          <m:r>
                            <a:rPr lang="en-US" sz="3200" b="1" i="1">
                              <a:solidFill>
                                <a:schemeClr val="tx1"/>
                              </a:solidFill>
                              <a:effectLst/>
                              <a:latin typeface="Cambria Math"/>
                            </a:rPr>
                            <m:t>𝟐</m:t>
                          </m:r>
                        </m:sup>
                      </m:sSup>
                      <m:r>
                        <a:rPr lang="el-GR" sz="3200" b="1" i="0" smtClean="0">
                          <a:solidFill>
                            <a:schemeClr val="tx1"/>
                          </a:solidFill>
                          <a:effectLst/>
                          <a:latin typeface="Cambria Math"/>
                        </a:rPr>
                        <m:t>𝛈𝛍</m:t>
                      </m:r>
                      <m:r>
                        <a:rPr lang="el-GR" sz="3200" b="1" i="1" baseline="30000" smtClean="0">
                          <a:solidFill>
                            <a:schemeClr val="tx1"/>
                          </a:solidFill>
                          <a:effectLst/>
                          <a:latin typeface="Cambria Math"/>
                        </a:rPr>
                        <m:t>𝟐</m:t>
                      </m:r>
                      <m:r>
                        <a:rPr lang="el-GR" sz="3200" b="1" i="1" smtClean="0">
                          <a:solidFill>
                            <a:schemeClr val="tx1"/>
                          </a:solidFill>
                          <a:effectLst/>
                          <a:latin typeface="Cambria Math"/>
                        </a:rPr>
                        <m:t>𝝎</m:t>
                      </m:r>
                      <m:r>
                        <a:rPr lang="en-US" sz="3200" b="1" i="1" smtClean="0">
                          <a:solidFill>
                            <a:schemeClr val="tx1"/>
                          </a:solidFill>
                          <a:effectLst/>
                          <a:latin typeface="Cambria Math"/>
                        </a:rPr>
                        <m:t>𝒕</m:t>
                      </m:r>
                    </m:oMath>
                  </m:oMathPara>
                </a14:m>
                <a:endParaRPr lang="el-GR" sz="3200" dirty="0">
                  <a:solidFill>
                    <a:schemeClr val="tx1"/>
                  </a:solidFill>
                  <a:effectLst/>
                </a:endParaRPr>
              </a:p>
            </p:txBody>
          </p:sp>
        </mc:Choice>
        <mc:Fallback>
          <p:sp>
            <p:nvSpPr>
              <p:cNvPr id="7" name="Ορθογώνιο 6"/>
              <p:cNvSpPr>
                <a:spLocks noRot="1" noChangeAspect="1" noMove="1" noResize="1" noEditPoints="1" noAdjustHandles="1" noChangeArrowheads="1" noChangeShapeType="1" noTextEdit="1"/>
              </p:cNvSpPr>
              <p:nvPr/>
            </p:nvSpPr>
            <p:spPr>
              <a:xfrm>
                <a:off x="917049" y="3145923"/>
                <a:ext cx="3706849" cy="1014317"/>
              </a:xfrm>
              <a:prstGeom prst="rect">
                <a:avLst/>
              </a:prstGeom>
              <a:blipFill>
                <a:blip r:embed="rId3"/>
                <a:stretch>
                  <a:fillRect/>
                </a:stretch>
              </a:blipFill>
            </p:spPr>
            <p:txBody>
              <a:bodyPr/>
              <a:lstStyle/>
              <a:p>
                <a:r>
                  <a:rPr lang="el-GR">
                    <a:noFill/>
                  </a:rPr>
                  <a:t> </a:t>
                </a:r>
              </a:p>
            </p:txBody>
          </p:sp>
        </mc:Fallback>
      </mc:AlternateContent>
      <p:sp>
        <p:nvSpPr>
          <p:cNvPr id="8" name="Δεξιό βέλος 7"/>
          <p:cNvSpPr/>
          <p:nvPr/>
        </p:nvSpPr>
        <p:spPr>
          <a:xfrm>
            <a:off x="4612093" y="3611851"/>
            <a:ext cx="576064" cy="14401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mc:AlternateContent xmlns:mc="http://schemas.openxmlformats.org/markup-compatibility/2006">
        <mc:Choice xmlns:a14="http://schemas.microsoft.com/office/drawing/2010/main" xmlns="" Requires="a14">
          <p:sp>
            <p:nvSpPr>
              <p:cNvPr id="9" name="Ορθογώνιο 8"/>
              <p:cNvSpPr/>
              <p:nvPr/>
            </p:nvSpPr>
            <p:spPr>
              <a:xfrm>
                <a:off x="5348265" y="3360693"/>
                <a:ext cx="2554289"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1" i="1" smtClean="0">
                          <a:solidFill>
                            <a:srgbClr val="0000FF"/>
                          </a:solidFill>
                          <a:effectLst>
                            <a:outerShdw blurRad="38100" dist="38100" dir="2700000" algn="tl">
                              <a:srgbClr val="000000">
                                <a:alpha val="43137"/>
                              </a:srgbClr>
                            </a:outerShdw>
                          </a:effectLst>
                          <a:latin typeface="Cambria Math"/>
                        </a:rPr>
                        <m:t>𝑼</m:t>
                      </m:r>
                      <m:r>
                        <a:rPr lang="en-US" sz="3200" b="1" i="1" smtClean="0">
                          <a:solidFill>
                            <a:srgbClr val="0000FF"/>
                          </a:solidFill>
                          <a:effectLst>
                            <a:outerShdw blurRad="38100" dist="38100" dir="2700000" algn="tl">
                              <a:srgbClr val="000000">
                                <a:alpha val="43137"/>
                              </a:srgbClr>
                            </a:outerShdw>
                          </a:effectLst>
                          <a:latin typeface="Cambria Math"/>
                        </a:rPr>
                        <m:t>=</m:t>
                      </m:r>
                      <m:r>
                        <a:rPr lang="en-US" sz="3200" b="1" i="1" smtClean="0">
                          <a:solidFill>
                            <a:srgbClr val="0000FF"/>
                          </a:solidFill>
                          <a:effectLst>
                            <a:outerShdw blurRad="38100" dist="38100" dir="2700000" algn="tl">
                              <a:srgbClr val="000000">
                                <a:alpha val="43137"/>
                              </a:srgbClr>
                            </a:outerShdw>
                          </a:effectLst>
                          <a:latin typeface="Cambria Math"/>
                        </a:rPr>
                        <m:t>𝑬</m:t>
                      </m:r>
                      <m:r>
                        <a:rPr lang="el-GR" sz="3200" b="1" i="0" smtClean="0">
                          <a:solidFill>
                            <a:srgbClr val="0000FF"/>
                          </a:solidFill>
                          <a:effectLst>
                            <a:outerShdw blurRad="38100" dist="38100" dir="2700000" algn="tl">
                              <a:srgbClr val="000000">
                                <a:alpha val="43137"/>
                              </a:srgbClr>
                            </a:outerShdw>
                          </a:effectLst>
                          <a:latin typeface="Cambria Math"/>
                        </a:rPr>
                        <m:t>𝛈𝛍</m:t>
                      </m:r>
                      <m:r>
                        <a:rPr lang="el-GR" sz="3200" b="1" i="1" baseline="30000" smtClean="0">
                          <a:solidFill>
                            <a:srgbClr val="0000FF"/>
                          </a:solidFill>
                          <a:effectLst>
                            <a:outerShdw blurRad="38100" dist="38100" dir="2700000" algn="tl">
                              <a:srgbClr val="000000">
                                <a:alpha val="43137"/>
                              </a:srgbClr>
                            </a:outerShdw>
                          </a:effectLst>
                          <a:latin typeface="Cambria Math"/>
                        </a:rPr>
                        <m:t>𝟐</m:t>
                      </m:r>
                      <m:r>
                        <a:rPr lang="el-GR" sz="3200" b="1" i="1" smtClean="0">
                          <a:solidFill>
                            <a:srgbClr val="0000FF"/>
                          </a:solidFill>
                          <a:effectLst>
                            <a:outerShdw blurRad="38100" dist="38100" dir="2700000" algn="tl">
                              <a:srgbClr val="000000">
                                <a:alpha val="43137"/>
                              </a:srgbClr>
                            </a:outerShdw>
                          </a:effectLst>
                          <a:latin typeface="Cambria Math"/>
                        </a:rPr>
                        <m:t>𝝎</m:t>
                      </m:r>
                      <m:r>
                        <a:rPr lang="en-US" sz="3200" b="1" i="1" smtClean="0">
                          <a:solidFill>
                            <a:srgbClr val="0000FF"/>
                          </a:solidFill>
                          <a:effectLst>
                            <a:outerShdw blurRad="38100" dist="38100" dir="2700000" algn="tl">
                              <a:srgbClr val="000000">
                                <a:alpha val="43137"/>
                              </a:srgbClr>
                            </a:outerShdw>
                          </a:effectLst>
                          <a:latin typeface="Cambria Math"/>
                        </a:rPr>
                        <m:t>𝒕</m:t>
                      </m:r>
                    </m:oMath>
                  </m:oMathPara>
                </a14:m>
                <a:endParaRPr lang="el-GR" sz="3200" dirty="0">
                  <a:solidFill>
                    <a:srgbClr val="0000FF"/>
                  </a:solidFill>
                </a:endParaRPr>
              </a:p>
            </p:txBody>
          </p:sp>
        </mc:Choice>
        <mc:Fallback>
          <p:sp>
            <p:nvSpPr>
              <p:cNvPr id="9" name="Ορθογώνιο 8"/>
              <p:cNvSpPr>
                <a:spLocks noRot="1" noChangeAspect="1" noMove="1" noResize="1" noEditPoints="1" noAdjustHandles="1" noChangeArrowheads="1" noChangeShapeType="1" noTextEdit="1"/>
              </p:cNvSpPr>
              <p:nvPr/>
            </p:nvSpPr>
            <p:spPr>
              <a:xfrm>
                <a:off x="5348265" y="3360693"/>
                <a:ext cx="2554289" cy="584775"/>
              </a:xfrm>
              <a:prstGeom prst="rect">
                <a:avLst/>
              </a:prstGeom>
              <a:blipFill>
                <a:blip r:embed="rId4"/>
                <a:stretch>
                  <a:fillRect/>
                </a:stretch>
              </a:blipFill>
            </p:spPr>
            <p:txBody>
              <a:bodyPr/>
              <a:lstStyle/>
              <a:p>
                <a:r>
                  <a:rPr lang="el-GR">
                    <a:noFill/>
                  </a:rPr>
                  <a:t> </a:t>
                </a:r>
              </a:p>
            </p:txBody>
          </p:sp>
        </mc:Fallback>
      </mc:AlternateContent>
      <mc:AlternateContent xmlns:mc="http://schemas.openxmlformats.org/markup-compatibility/2006">
        <mc:Choice xmlns:a14="http://schemas.microsoft.com/office/drawing/2010/main" xmlns="" Requires="a14">
          <p:sp>
            <p:nvSpPr>
              <p:cNvPr id="12" name="TextBox 11"/>
              <p:cNvSpPr txBox="1"/>
              <p:nvPr/>
            </p:nvSpPr>
            <p:spPr>
              <a:xfrm>
                <a:off x="1679469" y="4587172"/>
                <a:ext cx="2182008"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l-GR" sz="3200" b="1" i="1" smtClean="0">
                          <a:solidFill>
                            <a:schemeClr val="tx1"/>
                          </a:solidFill>
                          <a:effectLst/>
                          <a:latin typeface="Cambria Math"/>
                        </a:rPr>
                        <m:t>𝜠</m:t>
                      </m:r>
                      <m:r>
                        <a:rPr lang="el-GR" sz="3200" b="1" i="0" smtClean="0">
                          <a:solidFill>
                            <a:schemeClr val="tx1"/>
                          </a:solidFill>
                          <a:effectLst/>
                          <a:latin typeface="Cambria Math"/>
                        </a:rPr>
                        <m:t>=</m:t>
                      </m:r>
                      <m:r>
                        <a:rPr lang="en-US" sz="3200" b="1" i="1" smtClean="0">
                          <a:solidFill>
                            <a:schemeClr val="tx1"/>
                          </a:solidFill>
                          <a:effectLst/>
                          <a:latin typeface="Cambria Math"/>
                        </a:rPr>
                        <m:t>𝑼</m:t>
                      </m:r>
                      <m:r>
                        <a:rPr lang="en-US" sz="3200" b="1" i="0" smtClean="0">
                          <a:solidFill>
                            <a:schemeClr val="tx1"/>
                          </a:solidFill>
                          <a:effectLst/>
                          <a:latin typeface="Cambria Math"/>
                        </a:rPr>
                        <m:t>+</m:t>
                      </m:r>
                      <m:r>
                        <a:rPr lang="en-US" sz="3200" b="1" i="1" smtClean="0">
                          <a:solidFill>
                            <a:schemeClr val="tx1"/>
                          </a:solidFill>
                          <a:effectLst/>
                          <a:latin typeface="Cambria Math"/>
                        </a:rPr>
                        <m:t>𝑲</m:t>
                      </m:r>
                    </m:oMath>
                  </m:oMathPara>
                </a14:m>
                <a:endParaRPr lang="el-GR" sz="3200" b="1" i="1" dirty="0">
                  <a:solidFill>
                    <a:schemeClr val="tx1"/>
                  </a:solidFill>
                  <a:effectLst/>
                </a:endParaRPr>
              </a:p>
            </p:txBody>
          </p:sp>
        </mc:Choice>
        <mc:Fallback>
          <p:sp>
            <p:nvSpPr>
              <p:cNvPr id="12" name="TextBox 11"/>
              <p:cNvSpPr txBox="1">
                <a:spLocks noRot="1" noChangeAspect="1" noMove="1" noResize="1" noEditPoints="1" noAdjustHandles="1" noChangeArrowheads="1" noChangeShapeType="1" noTextEdit="1"/>
              </p:cNvSpPr>
              <p:nvPr/>
            </p:nvSpPr>
            <p:spPr>
              <a:xfrm>
                <a:off x="1679469" y="4587172"/>
                <a:ext cx="2182008" cy="584775"/>
              </a:xfrm>
              <a:prstGeom prst="rect">
                <a:avLst/>
              </a:prstGeom>
              <a:blipFill>
                <a:blip r:embed="rId5"/>
                <a:stretch>
                  <a:fillRect/>
                </a:stretch>
              </a:blipFill>
            </p:spPr>
            <p:txBody>
              <a:bodyPr/>
              <a:lstStyle/>
              <a:p>
                <a:r>
                  <a:rPr lang="el-GR">
                    <a:noFill/>
                  </a:rPr>
                  <a:t> </a:t>
                </a:r>
              </a:p>
            </p:txBody>
          </p:sp>
        </mc:Fallback>
      </mc:AlternateContent>
      <mc:AlternateContent xmlns:mc="http://schemas.openxmlformats.org/markup-compatibility/2006">
        <mc:Choice xmlns:a14="http://schemas.microsoft.com/office/drawing/2010/main" xmlns="" Requires="a14">
          <p:sp>
            <p:nvSpPr>
              <p:cNvPr id="10" name="Ορθογώνιο 9"/>
              <p:cNvSpPr/>
              <p:nvPr/>
            </p:nvSpPr>
            <p:spPr>
              <a:xfrm>
                <a:off x="4723616" y="4434598"/>
                <a:ext cx="2776081" cy="801310"/>
              </a:xfrm>
              <a:prstGeom prst="rect">
                <a:avLst/>
              </a:prstGeom>
            </p:spPr>
            <p:txBody>
              <a:bodyPr wrap="none">
                <a:spAutoFit/>
              </a:bodyPr>
              <a:lstStyle/>
              <a:p>
                <a14:m>
                  <m:oMath xmlns:m="http://schemas.openxmlformats.org/officeDocument/2006/math">
                    <m:r>
                      <a:rPr lang="en-US" sz="3200" b="1" i="1" smtClean="0">
                        <a:solidFill>
                          <a:srgbClr val="0000FF"/>
                        </a:solidFill>
                        <a:effectLst>
                          <a:outerShdw blurRad="38100" dist="38100" dir="2700000" algn="tl">
                            <a:srgbClr val="000000">
                              <a:alpha val="43137"/>
                            </a:srgbClr>
                          </a:outerShdw>
                        </a:effectLst>
                        <a:latin typeface="Cambria Math"/>
                      </a:rPr>
                      <m:t>𝑼</m:t>
                    </m:r>
                    <m:r>
                      <a:rPr lang="en-US" sz="3200" b="1" i="1" smtClean="0">
                        <a:solidFill>
                          <a:srgbClr val="0000FF"/>
                        </a:solidFill>
                        <a:effectLst>
                          <a:outerShdw blurRad="38100" dist="38100" dir="2700000" algn="tl">
                            <a:srgbClr val="000000">
                              <a:alpha val="43137"/>
                            </a:srgbClr>
                          </a:outerShdw>
                        </a:effectLst>
                        <a:latin typeface="Cambria Math"/>
                      </a:rPr>
                      <m:t>=</m:t>
                    </m:r>
                    <m:r>
                      <a:rPr lang="en-US" sz="3200" b="1" i="1" smtClean="0">
                        <a:solidFill>
                          <a:srgbClr val="0000FF"/>
                        </a:solidFill>
                        <a:effectLst>
                          <a:outerShdw blurRad="38100" dist="38100" dir="2700000" algn="tl">
                            <a:srgbClr val="000000">
                              <a:alpha val="43137"/>
                            </a:srgbClr>
                          </a:outerShdw>
                        </a:effectLst>
                        <a:latin typeface="Cambria Math"/>
                      </a:rPr>
                      <m:t>𝑬</m:t>
                    </m:r>
                  </m:oMath>
                </a14:m>
                <a:r>
                  <a:rPr lang="en-US" sz="3200" b="1" dirty="0" smtClean="0">
                    <a:solidFill>
                      <a:srgbClr val="0000FF"/>
                    </a:solidFill>
                    <a:effectLst>
                      <a:outerShdw blurRad="38100" dist="38100" dir="2700000" algn="tl">
                        <a:srgbClr val="000000">
                          <a:alpha val="43137"/>
                        </a:srgbClr>
                      </a:outerShdw>
                    </a:effectLst>
                  </a:rPr>
                  <a:t> - </a:t>
                </a:r>
                <a14:m>
                  <m:oMath xmlns:m="http://schemas.openxmlformats.org/officeDocument/2006/math">
                    <m:f>
                      <m:fPr>
                        <m:ctrlPr>
                          <a:rPr lang="en-US" sz="3200" b="1" i="1" smtClean="0">
                            <a:solidFill>
                              <a:srgbClr val="0000FF"/>
                            </a:solidFill>
                            <a:effectLst>
                              <a:outerShdw blurRad="38100" dist="38100" dir="2700000" algn="tl">
                                <a:srgbClr val="000000">
                                  <a:alpha val="43137"/>
                                </a:srgbClr>
                              </a:outerShdw>
                            </a:effectLst>
                            <a:latin typeface="Cambria Math" panose="02040503050406030204" pitchFamily="18" charset="0"/>
                          </a:rPr>
                        </m:ctrlPr>
                      </m:fPr>
                      <m:num>
                        <m:r>
                          <a:rPr lang="en-US" sz="3200" b="1" i="1" smtClean="0">
                            <a:solidFill>
                              <a:srgbClr val="0000FF"/>
                            </a:solidFill>
                            <a:effectLst>
                              <a:outerShdw blurRad="38100" dist="38100" dir="2700000" algn="tl">
                                <a:srgbClr val="000000">
                                  <a:alpha val="43137"/>
                                </a:srgbClr>
                              </a:outerShdw>
                            </a:effectLst>
                            <a:latin typeface="Cambria Math"/>
                          </a:rPr>
                          <m:t>𝟏</m:t>
                        </m:r>
                      </m:num>
                      <m:den>
                        <m:r>
                          <a:rPr lang="en-US" sz="3200" b="1" i="1" smtClean="0">
                            <a:solidFill>
                              <a:srgbClr val="0000FF"/>
                            </a:solidFill>
                            <a:effectLst>
                              <a:outerShdw blurRad="38100" dist="38100" dir="2700000" algn="tl">
                                <a:srgbClr val="000000">
                                  <a:alpha val="43137"/>
                                </a:srgbClr>
                              </a:outerShdw>
                            </a:effectLst>
                            <a:latin typeface="Cambria Math"/>
                          </a:rPr>
                          <m:t>𝟐</m:t>
                        </m:r>
                      </m:den>
                    </m:f>
                    <m:r>
                      <a:rPr lang="en-US" sz="3200" b="1" i="1" smtClean="0">
                        <a:solidFill>
                          <a:srgbClr val="0000FF"/>
                        </a:solidFill>
                        <a:effectLst>
                          <a:outerShdw blurRad="38100" dist="38100" dir="2700000" algn="tl">
                            <a:srgbClr val="000000">
                              <a:alpha val="43137"/>
                            </a:srgbClr>
                          </a:outerShdw>
                        </a:effectLst>
                        <a:latin typeface="Cambria Math"/>
                      </a:rPr>
                      <m:t>𝒎</m:t>
                    </m:r>
                    <m:r>
                      <a:rPr lang="en-US" sz="3200" b="1" i="1" smtClean="0">
                        <a:solidFill>
                          <a:srgbClr val="0000FF"/>
                        </a:solidFill>
                        <a:effectLst>
                          <a:outerShdw blurRad="38100" dist="38100" dir="2700000" algn="tl">
                            <a:srgbClr val="000000">
                              <a:alpha val="43137"/>
                            </a:srgbClr>
                          </a:outerShdw>
                        </a:effectLst>
                        <a:latin typeface="Cambria Math"/>
                      </a:rPr>
                      <m:t>.</m:t>
                    </m:r>
                    <m:r>
                      <a:rPr lang="el-GR" sz="3200" b="1" i="1" smtClean="0">
                        <a:solidFill>
                          <a:srgbClr val="0000FF"/>
                        </a:solidFill>
                        <a:effectLst>
                          <a:outerShdw blurRad="38100" dist="38100" dir="2700000" algn="tl">
                            <a:srgbClr val="000000">
                              <a:alpha val="43137"/>
                            </a:srgbClr>
                          </a:outerShdw>
                        </a:effectLst>
                        <a:latin typeface="Cambria Math"/>
                      </a:rPr>
                      <m:t>𝝊</m:t>
                    </m:r>
                    <m:r>
                      <a:rPr lang="el-GR" sz="3200" b="1" i="1" baseline="30000" smtClean="0">
                        <a:solidFill>
                          <a:srgbClr val="0000FF"/>
                        </a:solidFill>
                        <a:effectLst>
                          <a:outerShdw blurRad="38100" dist="38100" dir="2700000" algn="tl">
                            <a:srgbClr val="000000">
                              <a:alpha val="43137"/>
                            </a:srgbClr>
                          </a:outerShdw>
                        </a:effectLst>
                        <a:latin typeface="Cambria Math"/>
                      </a:rPr>
                      <m:t>𝟐</m:t>
                    </m:r>
                  </m:oMath>
                </a14:m>
                <a:endParaRPr lang="el-GR" sz="3200" b="1" baseline="30000" dirty="0">
                  <a:solidFill>
                    <a:srgbClr val="0000FF"/>
                  </a:solidFill>
                  <a:effectLst>
                    <a:outerShdw blurRad="38100" dist="38100" dir="2700000" algn="tl">
                      <a:srgbClr val="000000">
                        <a:alpha val="43137"/>
                      </a:srgbClr>
                    </a:outerShdw>
                  </a:effectLst>
                </a:endParaRPr>
              </a:p>
            </p:txBody>
          </p:sp>
        </mc:Choice>
        <mc:Fallback>
          <p:sp>
            <p:nvSpPr>
              <p:cNvPr id="10" name="Ορθογώνιο 9"/>
              <p:cNvSpPr>
                <a:spLocks noRot="1" noChangeAspect="1" noMove="1" noResize="1" noEditPoints="1" noAdjustHandles="1" noChangeArrowheads="1" noChangeShapeType="1" noTextEdit="1"/>
              </p:cNvSpPr>
              <p:nvPr/>
            </p:nvSpPr>
            <p:spPr>
              <a:xfrm>
                <a:off x="4723616" y="4434598"/>
                <a:ext cx="2776081" cy="801310"/>
              </a:xfrm>
              <a:prstGeom prst="rect">
                <a:avLst/>
              </a:prstGeom>
              <a:blipFill>
                <a:blip r:embed="rId6"/>
                <a:stretch>
                  <a:fillRect b="-18182"/>
                </a:stretch>
              </a:blipFill>
            </p:spPr>
            <p:txBody>
              <a:bodyPr/>
              <a:lstStyle/>
              <a:p>
                <a:r>
                  <a:rPr lang="el-GR">
                    <a:noFill/>
                  </a:rPr>
                  <a:t> </a:t>
                </a:r>
              </a:p>
            </p:txBody>
          </p:sp>
        </mc:Fallback>
      </mc:AlternateContent>
      <p:sp>
        <p:nvSpPr>
          <p:cNvPr id="13" name="Δεξιό βέλος 12"/>
          <p:cNvSpPr/>
          <p:nvPr/>
        </p:nvSpPr>
        <p:spPr>
          <a:xfrm>
            <a:off x="3995936" y="4807552"/>
            <a:ext cx="576064" cy="14401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3734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0" fill="hold"/>
                                        <p:tgtEl>
                                          <p:spTgt spid="4"/>
                                        </p:tgtEl>
                                        <p:attrNameLst>
                                          <p:attrName>ppt_x</p:attrName>
                                        </p:attrNameLst>
                                      </p:cBhvr>
                                      <p:tavLst>
                                        <p:tav tm="0">
                                          <p:val>
                                            <p:strVal val="#ppt_x-.2"/>
                                          </p:val>
                                        </p:tav>
                                        <p:tav tm="100000">
                                          <p:val>
                                            <p:strVal val="#ppt_x"/>
                                          </p:val>
                                        </p:tav>
                                      </p:tavLst>
                                    </p:anim>
                                    <p:anim calcmode="lin" valueType="num">
                                      <p:cBhvr>
                                        <p:cTn id="8" dur="1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par>
                          <p:cTn id="15" fill="hold">
                            <p:stCondLst>
                              <p:cond delay="500"/>
                            </p:stCondLst>
                            <p:childTnLst>
                              <p:par>
                                <p:cTn id="16" presetID="47" presetClass="entr" presetSubtype="0" fill="hold" grpId="0" nodeType="afterEffect">
                                  <p:stCondLst>
                                    <p:cond delay="50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par>
                          <p:cTn id="31" fill="hold">
                            <p:stCondLst>
                              <p:cond delay="500"/>
                            </p:stCondLst>
                            <p:childTnLst>
                              <p:par>
                                <p:cTn id="32" presetID="22" presetClass="entr" presetSubtype="8" fill="hold" grpId="0" nodeType="afterEffect">
                                  <p:stCondLst>
                                    <p:cond delay="25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10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left)">
                                      <p:cBhvr>
                                        <p:cTn id="44" dur="500"/>
                                        <p:tgtEl>
                                          <p:spTgt spid="13"/>
                                        </p:tgtEl>
                                      </p:cBhvr>
                                    </p:animEffect>
                                  </p:childTnLst>
                                </p:cTn>
                              </p:par>
                            </p:childTnLst>
                          </p:cTn>
                        </p:par>
                        <p:par>
                          <p:cTn id="45" fill="hold">
                            <p:stCondLst>
                              <p:cond delay="500"/>
                            </p:stCondLst>
                            <p:childTnLst>
                              <p:par>
                                <p:cTn id="46" presetID="22" presetClass="entr" presetSubtype="8" fill="hold" grpId="0" nodeType="afterEffect">
                                  <p:stCondLst>
                                    <p:cond delay="25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P spid="8" grpId="0" animBg="1"/>
      <p:bldP spid="9" grpId="0" animBg="1"/>
      <p:bldP spid="12" grpId="0" animBg="1"/>
      <p:bldP spid="10" grpId="0" animBg="1"/>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32</a:t>
            </a:fld>
            <a:endParaRPr lang="el-GR" dirty="0">
              <a:solidFill>
                <a:schemeClr val="tx1"/>
              </a:solidFill>
            </a:endParaRPr>
          </a:p>
        </p:txBody>
      </p:sp>
      <p:sp>
        <p:nvSpPr>
          <p:cNvPr id="4" name="Text Box 2"/>
          <p:cNvSpPr txBox="1">
            <a:spLocks noChangeArrowheads="1"/>
          </p:cNvSpPr>
          <p:nvPr/>
        </p:nvSpPr>
        <p:spPr bwMode="auto">
          <a:xfrm>
            <a:off x="1367644" y="265303"/>
            <a:ext cx="640871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p>
            <a:pPr algn="ctr">
              <a:spcBef>
                <a:spcPct val="50000"/>
              </a:spcBef>
              <a:defRPr/>
            </a:pPr>
            <a:r>
              <a:rPr lang="el-GR" altLang="el-GR" sz="3200" b="1" dirty="0" smtClean="0">
                <a:solidFill>
                  <a:srgbClr val="800000"/>
                </a:solidFill>
                <a:effectLst>
                  <a:outerShdw blurRad="38100" dist="38100" dir="2700000" algn="tl">
                    <a:srgbClr val="000000">
                      <a:alpha val="43137"/>
                    </a:srgbClr>
                  </a:outerShdw>
                </a:effectLst>
                <a:latin typeface="Comic Sans MS" pitchFamily="66" charset="0"/>
              </a:rPr>
              <a:t>Κινητική </a:t>
            </a:r>
            <a:r>
              <a:rPr lang="el-GR" altLang="el-GR" sz="3200" b="1" dirty="0">
                <a:solidFill>
                  <a:srgbClr val="800000"/>
                </a:solidFill>
                <a:effectLst>
                  <a:outerShdw blurRad="38100" dist="38100" dir="2700000" algn="tl">
                    <a:srgbClr val="000000">
                      <a:alpha val="43137"/>
                    </a:srgbClr>
                  </a:outerShdw>
                </a:effectLst>
                <a:latin typeface="Comic Sans MS" pitchFamily="66" charset="0"/>
              </a:rPr>
              <a:t>Ενέργεια </a:t>
            </a:r>
            <a:r>
              <a:rPr lang="el-GR" altLang="el-GR" sz="3200" b="1" dirty="0" smtClean="0">
                <a:solidFill>
                  <a:srgbClr val="800000"/>
                </a:solidFill>
                <a:effectLst>
                  <a:outerShdw blurRad="38100" dist="38100" dir="2700000" algn="tl">
                    <a:srgbClr val="000000">
                      <a:alpha val="43137"/>
                    </a:srgbClr>
                  </a:outerShdw>
                </a:effectLst>
                <a:latin typeface="Comic Sans MS" pitchFamily="66" charset="0"/>
              </a:rPr>
              <a:t>Μάζας</a:t>
            </a:r>
            <a:endParaRPr lang="el-GR" altLang="el-GR" sz="3200" b="1" dirty="0">
              <a:solidFill>
                <a:srgbClr val="800000"/>
              </a:solidFill>
              <a:effectLst>
                <a:outerShdw blurRad="38100" dist="38100" dir="2700000" algn="tl">
                  <a:srgbClr val="000000">
                    <a:alpha val="43137"/>
                  </a:srgbClr>
                </a:outerShdw>
              </a:effectLst>
              <a:latin typeface="Comic Sans MS" pitchFamily="66" charset="0"/>
            </a:endParaRPr>
          </a:p>
        </p:txBody>
      </p:sp>
      <p:sp>
        <p:nvSpPr>
          <p:cNvPr id="5" name="TextBox 4"/>
          <p:cNvSpPr txBox="1"/>
          <p:nvPr/>
        </p:nvSpPr>
        <p:spPr>
          <a:xfrm>
            <a:off x="2319913" y="861596"/>
            <a:ext cx="4397923" cy="1015663"/>
          </a:xfrm>
          <a:prstGeom prst="rect">
            <a:avLst/>
          </a:prstGeom>
          <a:noFill/>
        </p:spPr>
        <p:txBody>
          <a:bodyPr wrap="square" rtlCol="0">
            <a:spAutoFit/>
          </a:bodyPr>
          <a:lstStyle/>
          <a:p>
            <a:pPr algn="just">
              <a:lnSpc>
                <a:spcPct val="150000"/>
              </a:lnSpc>
            </a:pPr>
            <a:r>
              <a:rPr lang="el-GR" sz="2000" b="1" dirty="0" smtClean="0">
                <a:latin typeface="Comic Sans MS" panose="030F0702030302020204" pitchFamily="66" charset="0"/>
              </a:rPr>
              <a:t>Καθώς η μάζα ταλαντώνεται, κάθε στιγμή έχει </a:t>
            </a:r>
            <a:r>
              <a:rPr lang="el-GR" sz="2000" b="1" dirty="0" smtClean="0">
                <a:solidFill>
                  <a:srgbClr val="FF0000"/>
                </a:solidFill>
                <a:effectLst>
                  <a:outerShdw blurRad="38100" dist="38100" dir="2700000" algn="tl">
                    <a:srgbClr val="000000">
                      <a:alpha val="43137"/>
                    </a:srgbClr>
                  </a:outerShdw>
                </a:effectLst>
                <a:latin typeface="Comic Sans MS" panose="030F0702030302020204" pitchFamily="66" charset="0"/>
              </a:rPr>
              <a:t>Κινητική Ενέργεια (</a:t>
            </a:r>
            <a:r>
              <a:rPr lang="el-GR" sz="20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Κ</a:t>
            </a:r>
            <a:r>
              <a:rPr lang="el-GR" sz="2000" b="1" dirty="0" smtClean="0">
                <a:solidFill>
                  <a:srgbClr val="FF0000"/>
                </a:solidFill>
                <a:effectLst>
                  <a:outerShdw blurRad="38100" dist="38100" dir="2700000" algn="tl">
                    <a:srgbClr val="000000">
                      <a:alpha val="43137"/>
                    </a:srgbClr>
                  </a:outerShdw>
                </a:effectLst>
                <a:latin typeface="Comic Sans MS" panose="030F0702030302020204" pitchFamily="66" charset="0"/>
              </a:rPr>
              <a:t>) </a:t>
            </a:r>
            <a:endParaRPr lang="el-GR" sz="3600" b="1" dirty="0">
              <a:latin typeface="Comic Sans MS" panose="030F0702030302020204" pitchFamily="66" charset="0"/>
            </a:endParaRPr>
          </a:p>
        </p:txBody>
      </p:sp>
      <mc:AlternateContent xmlns:mc="http://schemas.openxmlformats.org/markup-compatibility/2006">
        <mc:Choice xmlns:a14="http://schemas.microsoft.com/office/drawing/2010/main" xmlns="" Requires="a14">
          <p:sp>
            <p:nvSpPr>
              <p:cNvPr id="6" name="Ορθογώνιο 5"/>
              <p:cNvSpPr/>
              <p:nvPr/>
            </p:nvSpPr>
            <p:spPr>
              <a:xfrm>
                <a:off x="3315472" y="1852828"/>
                <a:ext cx="2583143" cy="10143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l-GR" sz="3200" b="1" i="1" smtClean="0">
                          <a:solidFill>
                            <a:srgbClr val="FF0000"/>
                          </a:solidFill>
                          <a:effectLst>
                            <a:outerShdw blurRad="38100" dist="38100" dir="2700000" algn="tl">
                              <a:srgbClr val="000000">
                                <a:alpha val="43137"/>
                              </a:srgbClr>
                            </a:outerShdw>
                          </a:effectLst>
                          <a:latin typeface="Cambria Math"/>
                        </a:rPr>
                        <m:t>𝜥</m:t>
                      </m:r>
                      <m:r>
                        <a:rPr lang="en-US" sz="3200" b="1" i="1" smtClean="0">
                          <a:solidFill>
                            <a:srgbClr val="FF0000"/>
                          </a:solidFill>
                          <a:effectLst>
                            <a:outerShdw blurRad="38100" dist="38100" dir="2700000" algn="tl">
                              <a:srgbClr val="000000">
                                <a:alpha val="43137"/>
                              </a:srgbClr>
                            </a:outerShdw>
                          </a:effectLst>
                          <a:latin typeface="Cambria Math"/>
                        </a:rPr>
                        <m:t>= </m:t>
                      </m:r>
                      <m:f>
                        <m:fPr>
                          <m:ctrlPr>
                            <a:rPr lang="en-US" sz="3200" b="1" i="1">
                              <a:solidFill>
                                <a:srgbClr val="FF0000"/>
                              </a:solidFill>
                              <a:effectLst>
                                <a:outerShdw blurRad="38100" dist="38100" dir="2700000" algn="tl">
                                  <a:srgbClr val="000000">
                                    <a:alpha val="43137"/>
                                  </a:srgbClr>
                                </a:outerShdw>
                              </a:effectLst>
                              <a:latin typeface="Cambria Math" panose="02040503050406030204" pitchFamily="18" charset="0"/>
                            </a:rPr>
                          </m:ctrlPr>
                        </m:fPr>
                        <m:num>
                          <m:r>
                            <a:rPr lang="en-US" sz="3200" b="1" i="1">
                              <a:solidFill>
                                <a:srgbClr val="FF0000"/>
                              </a:solidFill>
                              <a:effectLst>
                                <a:outerShdw blurRad="38100" dist="38100" dir="2700000" algn="tl">
                                  <a:srgbClr val="000000">
                                    <a:alpha val="43137"/>
                                  </a:srgbClr>
                                </a:outerShdw>
                              </a:effectLst>
                              <a:latin typeface="Cambria Math"/>
                            </a:rPr>
                            <m:t>𝟏</m:t>
                          </m:r>
                        </m:num>
                        <m:den>
                          <m:r>
                            <a:rPr lang="en-US" sz="3200" b="1" i="1">
                              <a:solidFill>
                                <a:srgbClr val="FF0000"/>
                              </a:solidFill>
                              <a:effectLst>
                                <a:outerShdw blurRad="38100" dist="38100" dir="2700000" algn="tl">
                                  <a:srgbClr val="000000">
                                    <a:alpha val="43137"/>
                                  </a:srgbClr>
                                </a:outerShdw>
                              </a:effectLst>
                              <a:latin typeface="Cambria Math"/>
                            </a:rPr>
                            <m:t>𝟐</m:t>
                          </m:r>
                        </m:den>
                      </m:f>
                      <m:r>
                        <a:rPr lang="en-US" sz="3200" b="1" i="1">
                          <a:solidFill>
                            <a:srgbClr val="FF0000"/>
                          </a:solidFill>
                          <a:effectLst>
                            <a:outerShdw blurRad="38100" dist="38100" dir="2700000" algn="tl">
                              <a:srgbClr val="000000">
                                <a:alpha val="43137"/>
                              </a:srgbClr>
                            </a:outerShdw>
                          </a:effectLst>
                          <a:latin typeface="Cambria Math"/>
                        </a:rPr>
                        <m:t> </m:t>
                      </m:r>
                      <m:r>
                        <a:rPr lang="en-US" sz="3200" b="1" i="1" smtClean="0">
                          <a:solidFill>
                            <a:srgbClr val="FF0000"/>
                          </a:solidFill>
                          <a:effectLst>
                            <a:outerShdw blurRad="38100" dist="38100" dir="2700000" algn="tl">
                              <a:srgbClr val="000000">
                                <a:alpha val="43137"/>
                              </a:srgbClr>
                            </a:outerShdw>
                          </a:effectLst>
                          <a:latin typeface="Cambria Math"/>
                        </a:rPr>
                        <m:t>𝒎</m:t>
                      </m:r>
                      <m:r>
                        <a:rPr lang="en-US" sz="3200" b="1" i="1">
                          <a:solidFill>
                            <a:srgbClr val="FF0000"/>
                          </a:solidFill>
                          <a:effectLst>
                            <a:outerShdw blurRad="38100" dist="38100" dir="2700000" algn="tl">
                              <a:srgbClr val="000000">
                                <a:alpha val="43137"/>
                              </a:srgbClr>
                            </a:outerShdw>
                          </a:effectLst>
                          <a:latin typeface="Cambria Math"/>
                        </a:rPr>
                        <m:t>.</m:t>
                      </m:r>
                      <m:sSup>
                        <m:sSupPr>
                          <m:ctrlPr>
                            <a:rPr lang="en-US" sz="3200" b="1" i="1">
                              <a:solidFill>
                                <a:srgbClr val="FF0000"/>
                              </a:solidFill>
                              <a:effectLst>
                                <a:outerShdw blurRad="38100" dist="38100" dir="2700000" algn="tl">
                                  <a:srgbClr val="000000">
                                    <a:alpha val="43137"/>
                                  </a:srgbClr>
                                </a:outerShdw>
                              </a:effectLst>
                              <a:latin typeface="Cambria Math" panose="02040503050406030204" pitchFamily="18" charset="0"/>
                            </a:rPr>
                          </m:ctrlPr>
                        </m:sSupPr>
                        <m:e>
                          <m:r>
                            <a:rPr lang="el-GR" sz="3200" b="1" i="1" smtClean="0">
                              <a:solidFill>
                                <a:srgbClr val="FF0000"/>
                              </a:solidFill>
                              <a:effectLst>
                                <a:outerShdw blurRad="38100" dist="38100" dir="2700000" algn="tl">
                                  <a:srgbClr val="000000">
                                    <a:alpha val="43137"/>
                                  </a:srgbClr>
                                </a:outerShdw>
                              </a:effectLst>
                              <a:latin typeface="Cambria Math"/>
                            </a:rPr>
                            <m:t>𝝊</m:t>
                          </m:r>
                        </m:e>
                        <m:sup>
                          <m:r>
                            <a:rPr lang="en-US" sz="3200" b="1" i="1">
                              <a:solidFill>
                                <a:srgbClr val="FF0000"/>
                              </a:solidFill>
                              <a:effectLst>
                                <a:outerShdw blurRad="38100" dist="38100" dir="2700000" algn="tl">
                                  <a:srgbClr val="000000">
                                    <a:alpha val="43137"/>
                                  </a:srgbClr>
                                </a:outerShdw>
                              </a:effectLst>
                              <a:latin typeface="Cambria Math"/>
                            </a:rPr>
                            <m:t>𝟐</m:t>
                          </m:r>
                        </m:sup>
                      </m:sSup>
                    </m:oMath>
                  </m:oMathPara>
                </a14:m>
                <a:endParaRPr lang="el-GR" sz="3200" dirty="0">
                  <a:solidFill>
                    <a:srgbClr val="0000FF"/>
                  </a:solidFill>
                </a:endParaRPr>
              </a:p>
            </p:txBody>
          </p:sp>
        </mc:Choice>
        <mc:Fallback>
          <p:sp>
            <p:nvSpPr>
              <p:cNvPr id="6" name="Ορθογώνιο 5"/>
              <p:cNvSpPr>
                <a:spLocks noRot="1" noChangeAspect="1" noMove="1" noResize="1" noEditPoints="1" noAdjustHandles="1" noChangeArrowheads="1" noChangeShapeType="1" noTextEdit="1"/>
              </p:cNvSpPr>
              <p:nvPr/>
            </p:nvSpPr>
            <p:spPr>
              <a:xfrm>
                <a:off x="3315472" y="1852828"/>
                <a:ext cx="2583143" cy="1014317"/>
              </a:xfrm>
              <a:prstGeom prst="rect">
                <a:avLst/>
              </a:prstGeom>
              <a:blipFill>
                <a:blip r:embed="rId2"/>
                <a:stretch>
                  <a:fillRect b="-1807"/>
                </a:stretch>
              </a:blipFill>
            </p:spPr>
            <p:txBody>
              <a:bodyPr/>
              <a:lstStyle/>
              <a:p>
                <a:r>
                  <a:rPr lang="el-GR">
                    <a:noFill/>
                  </a:rPr>
                  <a:t> </a:t>
                </a:r>
              </a:p>
            </p:txBody>
          </p:sp>
        </mc:Fallback>
      </mc:AlternateContent>
      <mc:AlternateContent xmlns:mc="http://schemas.openxmlformats.org/markup-compatibility/2006">
        <mc:Choice xmlns:a14="http://schemas.microsoft.com/office/drawing/2010/main" xmlns="" Requires="a14">
          <p:sp>
            <p:nvSpPr>
              <p:cNvPr id="7" name="Ορθογώνιο 6"/>
              <p:cNvSpPr/>
              <p:nvPr/>
            </p:nvSpPr>
            <p:spPr>
              <a:xfrm>
                <a:off x="1173496" y="2828249"/>
                <a:ext cx="4548873" cy="10143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l-GR" sz="3200" b="1" i="1" smtClean="0">
                          <a:solidFill>
                            <a:schemeClr val="tx1"/>
                          </a:solidFill>
                          <a:effectLst/>
                          <a:latin typeface="Cambria Math"/>
                        </a:rPr>
                        <m:t>𝜥</m:t>
                      </m:r>
                      <m:r>
                        <a:rPr lang="en-US" sz="3200" b="1" i="1" smtClean="0">
                          <a:solidFill>
                            <a:schemeClr val="tx1"/>
                          </a:solidFill>
                          <a:effectLst/>
                          <a:latin typeface="Cambria Math"/>
                        </a:rPr>
                        <m:t>= </m:t>
                      </m:r>
                      <m:f>
                        <m:fPr>
                          <m:ctrlPr>
                            <a:rPr lang="en-US" sz="3200" b="1" i="1">
                              <a:solidFill>
                                <a:schemeClr val="tx1"/>
                              </a:solidFill>
                              <a:effectLst/>
                              <a:latin typeface="Cambria Math" panose="02040503050406030204" pitchFamily="18" charset="0"/>
                            </a:rPr>
                          </m:ctrlPr>
                        </m:fPr>
                        <m:num>
                          <m:r>
                            <a:rPr lang="en-US" sz="3200" b="1" i="1">
                              <a:solidFill>
                                <a:schemeClr val="tx1"/>
                              </a:solidFill>
                              <a:effectLst/>
                              <a:latin typeface="Cambria Math"/>
                            </a:rPr>
                            <m:t>𝟏</m:t>
                          </m:r>
                        </m:num>
                        <m:den>
                          <m:r>
                            <a:rPr lang="en-US" sz="3200" b="1" i="1">
                              <a:solidFill>
                                <a:schemeClr val="tx1"/>
                              </a:solidFill>
                              <a:effectLst/>
                              <a:latin typeface="Cambria Math"/>
                            </a:rPr>
                            <m:t>𝟐</m:t>
                          </m:r>
                        </m:den>
                      </m:f>
                      <m:r>
                        <a:rPr lang="en-US" sz="3200" b="1" i="1">
                          <a:solidFill>
                            <a:schemeClr val="tx1"/>
                          </a:solidFill>
                          <a:effectLst/>
                          <a:latin typeface="Cambria Math"/>
                        </a:rPr>
                        <m:t> </m:t>
                      </m:r>
                      <m:r>
                        <a:rPr lang="en-US" sz="3200" b="1" i="1" smtClean="0">
                          <a:solidFill>
                            <a:schemeClr val="tx1"/>
                          </a:solidFill>
                          <a:effectLst/>
                          <a:latin typeface="Cambria Math"/>
                        </a:rPr>
                        <m:t>𝒎</m:t>
                      </m:r>
                      <m:r>
                        <a:rPr lang="en-US" sz="3200" b="1" i="1">
                          <a:solidFill>
                            <a:schemeClr val="tx1"/>
                          </a:solidFill>
                          <a:effectLst/>
                          <a:latin typeface="Cambria Math"/>
                        </a:rPr>
                        <m:t>.</m:t>
                      </m:r>
                      <m:sSup>
                        <m:sSupPr>
                          <m:ctrlPr>
                            <a:rPr lang="en-US" sz="3200" b="1" i="1">
                              <a:solidFill>
                                <a:schemeClr val="tx1"/>
                              </a:solidFill>
                              <a:effectLst/>
                              <a:latin typeface="Cambria Math" panose="02040503050406030204" pitchFamily="18" charset="0"/>
                            </a:rPr>
                          </m:ctrlPr>
                        </m:sSupPr>
                        <m:e>
                          <m:sSup>
                            <m:sSupPr>
                              <m:ctrlPr>
                                <a:rPr lang="en-US" sz="3200" b="1" i="1" smtClean="0">
                                  <a:solidFill>
                                    <a:schemeClr val="tx1"/>
                                  </a:solidFill>
                                  <a:effectLst/>
                                  <a:latin typeface="Cambria Math" panose="02040503050406030204" pitchFamily="18" charset="0"/>
                                </a:rPr>
                              </m:ctrlPr>
                            </m:sSupPr>
                            <m:e>
                              <m:r>
                                <a:rPr lang="el-GR" sz="3200" b="1" i="1" smtClean="0">
                                  <a:solidFill>
                                    <a:schemeClr val="tx1"/>
                                  </a:solidFill>
                                  <a:effectLst/>
                                  <a:latin typeface="Cambria Math"/>
                                </a:rPr>
                                <m:t>𝝎</m:t>
                              </m:r>
                            </m:e>
                            <m:sup>
                              <m:r>
                                <a:rPr lang="el-GR" sz="3200" b="1" i="1" smtClean="0">
                                  <a:solidFill>
                                    <a:schemeClr val="tx1"/>
                                  </a:solidFill>
                                  <a:effectLst/>
                                  <a:latin typeface="Cambria Math"/>
                                </a:rPr>
                                <m:t>𝟐</m:t>
                              </m:r>
                            </m:sup>
                          </m:sSup>
                          <m:r>
                            <a:rPr lang="el-GR" sz="3200" b="1" i="1" smtClean="0">
                              <a:solidFill>
                                <a:schemeClr val="tx1"/>
                              </a:solidFill>
                              <a:effectLst/>
                              <a:latin typeface="Cambria Math"/>
                            </a:rPr>
                            <m:t>𝜜</m:t>
                          </m:r>
                        </m:e>
                        <m:sup>
                          <m:r>
                            <a:rPr lang="en-US" sz="3200" b="1" i="1">
                              <a:solidFill>
                                <a:schemeClr val="tx1"/>
                              </a:solidFill>
                              <a:effectLst/>
                              <a:latin typeface="Cambria Math"/>
                            </a:rPr>
                            <m:t>𝟐</m:t>
                          </m:r>
                        </m:sup>
                      </m:sSup>
                      <m:sSup>
                        <m:sSupPr>
                          <m:ctrlPr>
                            <a:rPr lang="en-US" sz="3200" b="1" i="1" smtClean="0">
                              <a:solidFill>
                                <a:schemeClr val="tx1"/>
                              </a:solidFill>
                              <a:effectLst/>
                              <a:latin typeface="Cambria Math" panose="02040503050406030204" pitchFamily="18" charset="0"/>
                            </a:rPr>
                          </m:ctrlPr>
                        </m:sSupPr>
                        <m:e>
                          <m:r>
                            <a:rPr lang="el-GR" sz="3200" b="1" i="0" smtClean="0">
                              <a:solidFill>
                                <a:schemeClr val="tx1"/>
                              </a:solidFill>
                              <a:effectLst/>
                              <a:latin typeface="Cambria Math"/>
                            </a:rPr>
                            <m:t>𝛔𝛖𝛎</m:t>
                          </m:r>
                        </m:e>
                        <m:sup>
                          <m:r>
                            <a:rPr lang="el-GR" sz="3200" b="1" i="1" smtClean="0">
                              <a:solidFill>
                                <a:schemeClr val="tx1"/>
                              </a:solidFill>
                              <a:effectLst/>
                              <a:latin typeface="Cambria Math"/>
                            </a:rPr>
                            <m:t>𝟐</m:t>
                          </m:r>
                        </m:sup>
                      </m:sSup>
                      <m:r>
                        <a:rPr lang="el-GR" sz="3200" b="1" i="1" smtClean="0">
                          <a:solidFill>
                            <a:schemeClr val="tx1"/>
                          </a:solidFill>
                          <a:effectLst/>
                          <a:latin typeface="Cambria Math"/>
                        </a:rPr>
                        <m:t>𝝎</m:t>
                      </m:r>
                      <m:r>
                        <a:rPr lang="en-US" sz="3200" b="1" i="1" smtClean="0">
                          <a:solidFill>
                            <a:schemeClr val="tx1"/>
                          </a:solidFill>
                          <a:effectLst/>
                          <a:latin typeface="Cambria Math"/>
                        </a:rPr>
                        <m:t>𝒕</m:t>
                      </m:r>
                    </m:oMath>
                  </m:oMathPara>
                </a14:m>
                <a:endParaRPr lang="el-GR" sz="3200" dirty="0">
                  <a:solidFill>
                    <a:schemeClr val="tx1"/>
                  </a:solidFill>
                  <a:effectLst/>
                </a:endParaRPr>
              </a:p>
            </p:txBody>
          </p:sp>
        </mc:Choice>
        <mc:Fallback>
          <p:sp>
            <p:nvSpPr>
              <p:cNvPr id="7" name="Ορθογώνιο 6"/>
              <p:cNvSpPr>
                <a:spLocks noRot="1" noChangeAspect="1" noMove="1" noResize="1" noEditPoints="1" noAdjustHandles="1" noChangeArrowheads="1" noChangeShapeType="1" noTextEdit="1"/>
              </p:cNvSpPr>
              <p:nvPr/>
            </p:nvSpPr>
            <p:spPr>
              <a:xfrm>
                <a:off x="1173496" y="2828249"/>
                <a:ext cx="4548873" cy="1014317"/>
              </a:xfrm>
              <a:prstGeom prst="rect">
                <a:avLst/>
              </a:prstGeom>
              <a:blipFill>
                <a:blip r:embed="rId3"/>
                <a:stretch>
                  <a:fillRect/>
                </a:stretch>
              </a:blipFill>
            </p:spPr>
            <p:txBody>
              <a:bodyPr/>
              <a:lstStyle/>
              <a:p>
                <a:r>
                  <a:rPr lang="el-GR">
                    <a:noFill/>
                  </a:rPr>
                  <a:t> </a:t>
                </a:r>
              </a:p>
            </p:txBody>
          </p:sp>
        </mc:Fallback>
      </mc:AlternateContent>
      <mc:AlternateContent xmlns:mc="http://schemas.openxmlformats.org/markup-compatibility/2006">
        <mc:Choice xmlns:a14="http://schemas.microsoft.com/office/drawing/2010/main" xmlns="" Requires="a14">
          <p:sp>
            <p:nvSpPr>
              <p:cNvPr id="9" name="Ορθογώνιο 8"/>
              <p:cNvSpPr/>
              <p:nvPr/>
            </p:nvSpPr>
            <p:spPr>
              <a:xfrm>
                <a:off x="5337803" y="4120235"/>
                <a:ext cx="2798971" cy="5959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l-GR" sz="3200" b="1" i="1" smtClean="0">
                          <a:solidFill>
                            <a:srgbClr val="FF0000"/>
                          </a:solidFill>
                          <a:effectLst>
                            <a:outerShdw blurRad="38100" dist="38100" dir="2700000" algn="tl">
                              <a:srgbClr val="000000">
                                <a:alpha val="43137"/>
                              </a:srgbClr>
                            </a:outerShdw>
                          </a:effectLst>
                          <a:latin typeface="Cambria Math"/>
                        </a:rPr>
                        <m:t>𝜥</m:t>
                      </m:r>
                      <m:r>
                        <a:rPr lang="en-US" sz="3200" b="1" i="1" smtClean="0">
                          <a:solidFill>
                            <a:srgbClr val="FF0000"/>
                          </a:solidFill>
                          <a:effectLst>
                            <a:outerShdw blurRad="38100" dist="38100" dir="2700000" algn="tl">
                              <a:srgbClr val="000000">
                                <a:alpha val="43137"/>
                              </a:srgbClr>
                            </a:outerShdw>
                          </a:effectLst>
                          <a:latin typeface="Cambria Math"/>
                        </a:rPr>
                        <m:t>=</m:t>
                      </m:r>
                      <m:r>
                        <a:rPr lang="en-US" sz="3200" b="1" i="1" smtClean="0">
                          <a:solidFill>
                            <a:srgbClr val="FF0000"/>
                          </a:solidFill>
                          <a:effectLst>
                            <a:outerShdw blurRad="38100" dist="38100" dir="2700000" algn="tl">
                              <a:srgbClr val="000000">
                                <a:alpha val="43137"/>
                              </a:srgbClr>
                            </a:outerShdw>
                          </a:effectLst>
                          <a:latin typeface="Cambria Math"/>
                        </a:rPr>
                        <m:t>𝑬</m:t>
                      </m:r>
                      <m:sSup>
                        <m:sSupPr>
                          <m:ctrlPr>
                            <a:rPr lang="en-US" sz="32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pPr>
                        <m:e>
                          <m:r>
                            <a:rPr lang="el-GR" sz="3200" b="1" i="0" smtClean="0">
                              <a:solidFill>
                                <a:srgbClr val="FF0000"/>
                              </a:solidFill>
                              <a:effectLst>
                                <a:outerShdw blurRad="38100" dist="38100" dir="2700000" algn="tl">
                                  <a:srgbClr val="000000">
                                    <a:alpha val="43137"/>
                                  </a:srgbClr>
                                </a:outerShdw>
                              </a:effectLst>
                              <a:latin typeface="Cambria Math"/>
                            </a:rPr>
                            <m:t>𝛔𝛖𝛎</m:t>
                          </m:r>
                        </m:e>
                        <m:sup>
                          <m:r>
                            <a:rPr lang="el-GR" sz="3200" b="1" i="1" smtClean="0">
                              <a:solidFill>
                                <a:srgbClr val="FF0000"/>
                              </a:solidFill>
                              <a:effectLst>
                                <a:outerShdw blurRad="38100" dist="38100" dir="2700000" algn="tl">
                                  <a:srgbClr val="000000">
                                    <a:alpha val="43137"/>
                                  </a:srgbClr>
                                </a:outerShdw>
                              </a:effectLst>
                              <a:latin typeface="Cambria Math"/>
                            </a:rPr>
                            <m:t>𝟐</m:t>
                          </m:r>
                        </m:sup>
                      </m:sSup>
                      <m:r>
                        <a:rPr lang="el-GR" sz="3200" b="1" i="1" smtClean="0">
                          <a:solidFill>
                            <a:srgbClr val="FF0000"/>
                          </a:solidFill>
                          <a:effectLst>
                            <a:outerShdw blurRad="38100" dist="38100" dir="2700000" algn="tl">
                              <a:srgbClr val="000000">
                                <a:alpha val="43137"/>
                              </a:srgbClr>
                            </a:outerShdw>
                          </a:effectLst>
                          <a:latin typeface="Cambria Math"/>
                        </a:rPr>
                        <m:t>𝝎</m:t>
                      </m:r>
                      <m:r>
                        <a:rPr lang="en-US" sz="3200" b="1" i="1" smtClean="0">
                          <a:solidFill>
                            <a:srgbClr val="FF0000"/>
                          </a:solidFill>
                          <a:effectLst>
                            <a:outerShdw blurRad="38100" dist="38100" dir="2700000" algn="tl">
                              <a:srgbClr val="000000">
                                <a:alpha val="43137"/>
                              </a:srgbClr>
                            </a:outerShdw>
                          </a:effectLst>
                          <a:latin typeface="Cambria Math"/>
                        </a:rPr>
                        <m:t>𝒕</m:t>
                      </m:r>
                    </m:oMath>
                  </m:oMathPara>
                </a14:m>
                <a:endParaRPr lang="el-GR" sz="3200" dirty="0">
                  <a:solidFill>
                    <a:srgbClr val="FF0000"/>
                  </a:solidFill>
                </a:endParaRPr>
              </a:p>
            </p:txBody>
          </p:sp>
        </mc:Choice>
        <mc:Fallback>
          <p:sp>
            <p:nvSpPr>
              <p:cNvPr id="9" name="Ορθογώνιο 8"/>
              <p:cNvSpPr>
                <a:spLocks noRot="1" noChangeAspect="1" noMove="1" noResize="1" noEditPoints="1" noAdjustHandles="1" noChangeArrowheads="1" noChangeShapeType="1" noTextEdit="1"/>
              </p:cNvSpPr>
              <p:nvPr/>
            </p:nvSpPr>
            <p:spPr>
              <a:xfrm>
                <a:off x="5337803" y="4120235"/>
                <a:ext cx="2798971" cy="595932"/>
              </a:xfrm>
              <a:prstGeom prst="rect">
                <a:avLst/>
              </a:prstGeom>
              <a:blipFill>
                <a:blip r:embed="rId4"/>
                <a:stretch>
                  <a:fillRect/>
                </a:stretch>
              </a:blipFill>
            </p:spPr>
            <p:txBody>
              <a:bodyPr/>
              <a:lstStyle/>
              <a:p>
                <a:r>
                  <a:rPr lang="el-GR">
                    <a:noFill/>
                  </a:rPr>
                  <a:t> </a:t>
                </a:r>
              </a:p>
            </p:txBody>
          </p:sp>
        </mc:Fallback>
      </mc:AlternateContent>
      <p:sp>
        <p:nvSpPr>
          <p:cNvPr id="10" name="Δεξιό βέλος 9"/>
          <p:cNvSpPr/>
          <p:nvPr/>
        </p:nvSpPr>
        <p:spPr>
          <a:xfrm>
            <a:off x="4707107" y="4449684"/>
            <a:ext cx="576064" cy="14401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mc:AlternateContent xmlns:mc="http://schemas.openxmlformats.org/markup-compatibility/2006">
        <mc:Choice xmlns:a14="http://schemas.microsoft.com/office/drawing/2010/main" xmlns="" Requires="a14">
          <p:sp>
            <p:nvSpPr>
              <p:cNvPr id="12" name="TextBox 11"/>
              <p:cNvSpPr txBox="1"/>
              <p:nvPr/>
            </p:nvSpPr>
            <p:spPr>
              <a:xfrm>
                <a:off x="1571684" y="5019905"/>
                <a:ext cx="2182008"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l-GR" sz="3200" b="1" i="1" smtClean="0">
                          <a:solidFill>
                            <a:schemeClr val="tx1"/>
                          </a:solidFill>
                          <a:effectLst/>
                          <a:latin typeface="Cambria Math"/>
                        </a:rPr>
                        <m:t>𝜠</m:t>
                      </m:r>
                      <m:r>
                        <a:rPr lang="el-GR" sz="3200" b="1" i="0" smtClean="0">
                          <a:solidFill>
                            <a:schemeClr val="tx1"/>
                          </a:solidFill>
                          <a:effectLst/>
                          <a:latin typeface="Cambria Math"/>
                        </a:rPr>
                        <m:t>=</m:t>
                      </m:r>
                      <m:r>
                        <a:rPr lang="en-US" sz="3200" b="1" i="1" smtClean="0">
                          <a:solidFill>
                            <a:schemeClr val="tx1"/>
                          </a:solidFill>
                          <a:effectLst/>
                          <a:latin typeface="Cambria Math"/>
                        </a:rPr>
                        <m:t>𝑼</m:t>
                      </m:r>
                      <m:r>
                        <a:rPr lang="en-US" sz="3200" b="1" i="0" smtClean="0">
                          <a:solidFill>
                            <a:schemeClr val="tx1"/>
                          </a:solidFill>
                          <a:effectLst/>
                          <a:latin typeface="Cambria Math"/>
                        </a:rPr>
                        <m:t>+</m:t>
                      </m:r>
                      <m:r>
                        <a:rPr lang="en-US" sz="3200" b="1" i="1" smtClean="0">
                          <a:solidFill>
                            <a:schemeClr val="tx1"/>
                          </a:solidFill>
                          <a:effectLst/>
                          <a:latin typeface="Cambria Math"/>
                        </a:rPr>
                        <m:t>𝑲</m:t>
                      </m:r>
                    </m:oMath>
                  </m:oMathPara>
                </a14:m>
                <a:endParaRPr lang="el-GR" sz="3200" b="1" i="1" dirty="0">
                  <a:solidFill>
                    <a:schemeClr val="tx1"/>
                  </a:solidFill>
                  <a:effectLst/>
                </a:endParaRPr>
              </a:p>
            </p:txBody>
          </p:sp>
        </mc:Choice>
        <mc:Fallback>
          <p:sp>
            <p:nvSpPr>
              <p:cNvPr id="12" name="TextBox 11"/>
              <p:cNvSpPr txBox="1">
                <a:spLocks noRot="1" noChangeAspect="1" noMove="1" noResize="1" noEditPoints="1" noAdjustHandles="1" noChangeArrowheads="1" noChangeShapeType="1" noTextEdit="1"/>
              </p:cNvSpPr>
              <p:nvPr/>
            </p:nvSpPr>
            <p:spPr>
              <a:xfrm>
                <a:off x="1571684" y="5019905"/>
                <a:ext cx="2182008" cy="584775"/>
              </a:xfrm>
              <a:prstGeom prst="rect">
                <a:avLst/>
              </a:prstGeom>
              <a:blipFill>
                <a:blip r:embed="rId5"/>
                <a:stretch>
                  <a:fillRect/>
                </a:stretch>
              </a:blipFill>
            </p:spPr>
            <p:txBody>
              <a:bodyPr/>
              <a:lstStyle/>
              <a:p>
                <a:r>
                  <a:rPr lang="el-GR">
                    <a:noFill/>
                  </a:rPr>
                  <a:t> </a:t>
                </a:r>
              </a:p>
            </p:txBody>
          </p:sp>
        </mc:Fallback>
      </mc:AlternateContent>
      <mc:AlternateContent xmlns:mc="http://schemas.openxmlformats.org/markup-compatibility/2006">
        <mc:Choice xmlns:a14="http://schemas.microsoft.com/office/drawing/2010/main" xmlns="" Requires="a14">
          <p:sp>
            <p:nvSpPr>
              <p:cNvPr id="14" name="Ορθογώνιο 13"/>
              <p:cNvSpPr/>
              <p:nvPr/>
            </p:nvSpPr>
            <p:spPr>
              <a:xfrm>
                <a:off x="4579600" y="4869747"/>
                <a:ext cx="2723181" cy="801310"/>
              </a:xfrm>
              <a:prstGeom prst="rect">
                <a:avLst/>
              </a:prstGeom>
            </p:spPr>
            <p:txBody>
              <a:bodyPr wrap="none">
                <a:spAutoFit/>
              </a:bodyPr>
              <a:lstStyle/>
              <a:p>
                <a14:m>
                  <m:oMath xmlns:m="http://schemas.openxmlformats.org/officeDocument/2006/math">
                    <m:r>
                      <a:rPr lang="en-US" sz="3200" b="1" i="1" smtClean="0">
                        <a:solidFill>
                          <a:srgbClr val="FF0000"/>
                        </a:solidFill>
                        <a:effectLst>
                          <a:outerShdw blurRad="38100" dist="38100" dir="2700000" algn="tl">
                            <a:srgbClr val="000000">
                              <a:alpha val="43137"/>
                            </a:srgbClr>
                          </a:outerShdw>
                        </a:effectLst>
                        <a:latin typeface="Cambria Math"/>
                      </a:rPr>
                      <m:t>𝑲</m:t>
                    </m:r>
                    <m:r>
                      <a:rPr lang="en-US" sz="3200" b="1" i="1" smtClean="0">
                        <a:solidFill>
                          <a:srgbClr val="FF0000"/>
                        </a:solidFill>
                        <a:effectLst>
                          <a:outerShdw blurRad="38100" dist="38100" dir="2700000" algn="tl">
                            <a:srgbClr val="000000">
                              <a:alpha val="43137"/>
                            </a:srgbClr>
                          </a:outerShdw>
                        </a:effectLst>
                        <a:latin typeface="Cambria Math"/>
                      </a:rPr>
                      <m:t>=</m:t>
                    </m:r>
                    <m:r>
                      <a:rPr lang="en-US" sz="3200" b="1" i="1" smtClean="0">
                        <a:solidFill>
                          <a:srgbClr val="FF0000"/>
                        </a:solidFill>
                        <a:effectLst>
                          <a:outerShdw blurRad="38100" dist="38100" dir="2700000" algn="tl">
                            <a:srgbClr val="000000">
                              <a:alpha val="43137"/>
                            </a:srgbClr>
                          </a:outerShdw>
                        </a:effectLst>
                        <a:latin typeface="Cambria Math"/>
                      </a:rPr>
                      <m:t>𝑬</m:t>
                    </m:r>
                  </m:oMath>
                </a14:m>
                <a:r>
                  <a:rPr lang="en-US" sz="3200" b="1" dirty="0" smtClean="0">
                    <a:solidFill>
                      <a:srgbClr val="FF0000"/>
                    </a:solidFill>
                    <a:effectLst>
                      <a:outerShdw blurRad="38100" dist="38100" dir="2700000" algn="tl">
                        <a:srgbClr val="000000">
                          <a:alpha val="43137"/>
                        </a:srgbClr>
                      </a:outerShdw>
                    </a:effectLst>
                  </a:rPr>
                  <a:t> - </a:t>
                </a:r>
                <a14:m>
                  <m:oMath xmlns:m="http://schemas.openxmlformats.org/officeDocument/2006/math">
                    <m:f>
                      <m:fPr>
                        <m:ctrlPr>
                          <a:rPr lang="en-US" sz="32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fPr>
                      <m:num>
                        <m:r>
                          <a:rPr lang="en-US" sz="3200" b="1" i="1" smtClean="0">
                            <a:solidFill>
                              <a:srgbClr val="FF0000"/>
                            </a:solidFill>
                            <a:effectLst>
                              <a:outerShdw blurRad="38100" dist="38100" dir="2700000" algn="tl">
                                <a:srgbClr val="000000">
                                  <a:alpha val="43137"/>
                                </a:srgbClr>
                              </a:outerShdw>
                            </a:effectLst>
                            <a:latin typeface="Cambria Math"/>
                          </a:rPr>
                          <m:t>𝟏</m:t>
                        </m:r>
                      </m:num>
                      <m:den>
                        <m:r>
                          <a:rPr lang="en-US" sz="3200" b="1" i="1" smtClean="0">
                            <a:solidFill>
                              <a:srgbClr val="FF0000"/>
                            </a:solidFill>
                            <a:effectLst>
                              <a:outerShdw blurRad="38100" dist="38100" dir="2700000" algn="tl">
                                <a:srgbClr val="000000">
                                  <a:alpha val="43137"/>
                                </a:srgbClr>
                              </a:outerShdw>
                            </a:effectLst>
                            <a:latin typeface="Cambria Math"/>
                          </a:rPr>
                          <m:t>𝟐</m:t>
                        </m:r>
                      </m:den>
                    </m:f>
                    <m:r>
                      <a:rPr lang="en-US" sz="3200" b="1" i="1" smtClean="0">
                        <a:solidFill>
                          <a:srgbClr val="FF0000"/>
                        </a:solidFill>
                        <a:effectLst>
                          <a:outerShdw blurRad="38100" dist="38100" dir="2700000" algn="tl">
                            <a:srgbClr val="000000">
                              <a:alpha val="43137"/>
                            </a:srgbClr>
                          </a:outerShdw>
                        </a:effectLst>
                        <a:latin typeface="Cambria Math"/>
                      </a:rPr>
                      <m:t>𝑫</m:t>
                    </m:r>
                    <m:r>
                      <a:rPr lang="en-US" sz="3200" b="1" i="1" smtClean="0">
                        <a:solidFill>
                          <a:srgbClr val="FF0000"/>
                        </a:solidFill>
                        <a:effectLst>
                          <a:outerShdw blurRad="38100" dist="38100" dir="2700000" algn="tl">
                            <a:srgbClr val="000000">
                              <a:alpha val="43137"/>
                            </a:srgbClr>
                          </a:outerShdw>
                        </a:effectLst>
                        <a:latin typeface="Cambria Math"/>
                      </a:rPr>
                      <m:t>.</m:t>
                    </m:r>
                    <m:r>
                      <a:rPr lang="en-US" sz="3200" b="1" i="1" smtClean="0">
                        <a:solidFill>
                          <a:srgbClr val="FF0000"/>
                        </a:solidFill>
                        <a:effectLst>
                          <a:outerShdw blurRad="38100" dist="38100" dir="2700000" algn="tl">
                            <a:srgbClr val="000000">
                              <a:alpha val="43137"/>
                            </a:srgbClr>
                          </a:outerShdw>
                        </a:effectLst>
                        <a:latin typeface="Cambria Math"/>
                      </a:rPr>
                      <m:t>𝒙</m:t>
                    </m:r>
                    <m:r>
                      <a:rPr lang="el-GR" sz="3200" b="1" i="1" baseline="30000" smtClean="0">
                        <a:solidFill>
                          <a:srgbClr val="FF0000"/>
                        </a:solidFill>
                        <a:effectLst>
                          <a:outerShdw blurRad="38100" dist="38100" dir="2700000" algn="tl">
                            <a:srgbClr val="000000">
                              <a:alpha val="43137"/>
                            </a:srgbClr>
                          </a:outerShdw>
                        </a:effectLst>
                        <a:latin typeface="Cambria Math"/>
                      </a:rPr>
                      <m:t>𝟐</m:t>
                    </m:r>
                  </m:oMath>
                </a14:m>
                <a:endParaRPr lang="el-GR" sz="3200" b="1" baseline="30000" dirty="0">
                  <a:solidFill>
                    <a:srgbClr val="FF0000"/>
                  </a:solidFill>
                  <a:effectLst>
                    <a:outerShdw blurRad="38100" dist="38100" dir="2700000" algn="tl">
                      <a:srgbClr val="000000">
                        <a:alpha val="43137"/>
                      </a:srgbClr>
                    </a:outerShdw>
                  </a:effectLst>
                </a:endParaRPr>
              </a:p>
            </p:txBody>
          </p:sp>
        </mc:Choice>
        <mc:Fallback>
          <p:sp>
            <p:nvSpPr>
              <p:cNvPr id="14" name="Ορθογώνιο 13"/>
              <p:cNvSpPr>
                <a:spLocks noRot="1" noChangeAspect="1" noMove="1" noResize="1" noEditPoints="1" noAdjustHandles="1" noChangeArrowheads="1" noChangeShapeType="1" noTextEdit="1"/>
              </p:cNvSpPr>
              <p:nvPr/>
            </p:nvSpPr>
            <p:spPr>
              <a:xfrm>
                <a:off x="4579600" y="4869747"/>
                <a:ext cx="2723181" cy="801310"/>
              </a:xfrm>
              <a:prstGeom prst="rect">
                <a:avLst/>
              </a:prstGeom>
              <a:blipFill>
                <a:blip r:embed="rId6"/>
                <a:stretch>
                  <a:fillRect b="-18321"/>
                </a:stretch>
              </a:blipFill>
            </p:spPr>
            <p:txBody>
              <a:bodyPr/>
              <a:lstStyle/>
              <a:p>
                <a:r>
                  <a:rPr lang="el-GR">
                    <a:noFill/>
                  </a:rPr>
                  <a:t> </a:t>
                </a:r>
              </a:p>
            </p:txBody>
          </p:sp>
        </mc:Fallback>
      </mc:AlternateContent>
      <p:sp>
        <p:nvSpPr>
          <p:cNvPr id="15" name="Δεξιό βέλος 14"/>
          <p:cNvSpPr/>
          <p:nvPr/>
        </p:nvSpPr>
        <p:spPr>
          <a:xfrm>
            <a:off x="3851920" y="5242701"/>
            <a:ext cx="576064" cy="14401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mc:AlternateContent xmlns:mc="http://schemas.openxmlformats.org/markup-compatibility/2006">
        <mc:Choice xmlns:a14="http://schemas.microsoft.com/office/drawing/2010/main" xmlns="" Requires="a14">
          <p:sp>
            <p:nvSpPr>
              <p:cNvPr id="8" name="Ορθογώνιο 7"/>
              <p:cNvSpPr/>
              <p:nvPr/>
            </p:nvSpPr>
            <p:spPr>
              <a:xfrm>
                <a:off x="755576" y="3939212"/>
                <a:ext cx="3951531" cy="10143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l-GR" sz="3200" b="1" i="1" smtClean="0">
                          <a:solidFill>
                            <a:schemeClr val="tx1"/>
                          </a:solidFill>
                          <a:effectLst/>
                          <a:latin typeface="Cambria Math"/>
                        </a:rPr>
                        <m:t>𝜥</m:t>
                      </m:r>
                      <m:r>
                        <a:rPr lang="en-US" sz="3200" b="1" i="1" smtClean="0">
                          <a:solidFill>
                            <a:schemeClr val="tx1"/>
                          </a:solidFill>
                          <a:effectLst/>
                          <a:latin typeface="Cambria Math"/>
                        </a:rPr>
                        <m:t>= </m:t>
                      </m:r>
                      <m:f>
                        <m:fPr>
                          <m:ctrlPr>
                            <a:rPr lang="en-US" sz="3200" b="1" i="1">
                              <a:solidFill>
                                <a:schemeClr val="tx1"/>
                              </a:solidFill>
                              <a:effectLst/>
                              <a:latin typeface="Cambria Math" panose="02040503050406030204" pitchFamily="18" charset="0"/>
                            </a:rPr>
                          </m:ctrlPr>
                        </m:fPr>
                        <m:num>
                          <m:r>
                            <a:rPr lang="en-US" sz="3200" b="1" i="1">
                              <a:solidFill>
                                <a:schemeClr val="tx1"/>
                              </a:solidFill>
                              <a:effectLst/>
                              <a:latin typeface="Cambria Math"/>
                            </a:rPr>
                            <m:t>𝟏</m:t>
                          </m:r>
                        </m:num>
                        <m:den>
                          <m:r>
                            <a:rPr lang="en-US" sz="3200" b="1" i="1">
                              <a:solidFill>
                                <a:schemeClr val="tx1"/>
                              </a:solidFill>
                              <a:effectLst/>
                              <a:latin typeface="Cambria Math"/>
                            </a:rPr>
                            <m:t>𝟐</m:t>
                          </m:r>
                        </m:den>
                      </m:f>
                      <m:r>
                        <a:rPr lang="en-US" sz="3200" b="1" i="1">
                          <a:solidFill>
                            <a:schemeClr val="tx1"/>
                          </a:solidFill>
                          <a:effectLst/>
                          <a:latin typeface="Cambria Math"/>
                        </a:rPr>
                        <m:t> </m:t>
                      </m:r>
                      <m:r>
                        <a:rPr lang="en-US" sz="3200" b="1" i="1" smtClean="0">
                          <a:solidFill>
                            <a:schemeClr val="tx1"/>
                          </a:solidFill>
                          <a:effectLst/>
                          <a:latin typeface="Cambria Math"/>
                        </a:rPr>
                        <m:t>𝑫</m:t>
                      </m:r>
                      <m:r>
                        <a:rPr lang="en-US" sz="3200" b="1" i="1" smtClean="0">
                          <a:solidFill>
                            <a:schemeClr val="tx1"/>
                          </a:solidFill>
                          <a:effectLst/>
                          <a:latin typeface="Cambria Math"/>
                        </a:rPr>
                        <m:t>.</m:t>
                      </m:r>
                      <m:sSup>
                        <m:sSupPr>
                          <m:ctrlPr>
                            <a:rPr lang="en-US" sz="3200" b="1" i="1" smtClean="0">
                              <a:solidFill>
                                <a:schemeClr val="tx1"/>
                              </a:solidFill>
                              <a:effectLst/>
                              <a:latin typeface="Cambria Math" panose="02040503050406030204" pitchFamily="18" charset="0"/>
                            </a:rPr>
                          </m:ctrlPr>
                        </m:sSupPr>
                        <m:e>
                          <m:r>
                            <a:rPr lang="el-GR" sz="3200" b="1" i="1" smtClean="0">
                              <a:solidFill>
                                <a:schemeClr val="tx1"/>
                              </a:solidFill>
                              <a:effectLst/>
                              <a:latin typeface="Cambria Math"/>
                            </a:rPr>
                            <m:t>𝜜</m:t>
                          </m:r>
                        </m:e>
                        <m:sup>
                          <m:r>
                            <a:rPr lang="en-US" sz="3200" b="1" i="1">
                              <a:solidFill>
                                <a:schemeClr val="tx1"/>
                              </a:solidFill>
                              <a:effectLst/>
                              <a:latin typeface="Cambria Math"/>
                            </a:rPr>
                            <m:t>𝟐</m:t>
                          </m:r>
                        </m:sup>
                      </m:sSup>
                      <m:sSup>
                        <m:sSupPr>
                          <m:ctrlPr>
                            <a:rPr lang="en-US" sz="3200" b="1" i="1" smtClean="0">
                              <a:solidFill>
                                <a:schemeClr val="tx1"/>
                              </a:solidFill>
                              <a:effectLst/>
                              <a:latin typeface="Cambria Math" panose="02040503050406030204" pitchFamily="18" charset="0"/>
                            </a:rPr>
                          </m:ctrlPr>
                        </m:sSupPr>
                        <m:e>
                          <m:r>
                            <a:rPr lang="el-GR" sz="3200" b="1" i="0" smtClean="0">
                              <a:solidFill>
                                <a:schemeClr val="tx1"/>
                              </a:solidFill>
                              <a:effectLst/>
                              <a:latin typeface="Cambria Math"/>
                            </a:rPr>
                            <m:t>𝛔𝛖𝛎</m:t>
                          </m:r>
                        </m:e>
                        <m:sup>
                          <m:r>
                            <a:rPr lang="el-GR" sz="3200" b="1" i="1" smtClean="0">
                              <a:solidFill>
                                <a:schemeClr val="tx1"/>
                              </a:solidFill>
                              <a:effectLst/>
                              <a:latin typeface="Cambria Math"/>
                            </a:rPr>
                            <m:t>𝟐</m:t>
                          </m:r>
                        </m:sup>
                      </m:sSup>
                      <m:r>
                        <a:rPr lang="el-GR" sz="3200" b="1" i="1" smtClean="0">
                          <a:solidFill>
                            <a:schemeClr val="tx1"/>
                          </a:solidFill>
                          <a:effectLst/>
                          <a:latin typeface="Cambria Math"/>
                        </a:rPr>
                        <m:t>𝝎</m:t>
                      </m:r>
                      <m:r>
                        <a:rPr lang="en-US" sz="3200" b="1" i="1" smtClean="0">
                          <a:solidFill>
                            <a:schemeClr val="tx1"/>
                          </a:solidFill>
                          <a:effectLst/>
                          <a:latin typeface="Cambria Math"/>
                        </a:rPr>
                        <m:t>𝒕</m:t>
                      </m:r>
                    </m:oMath>
                  </m:oMathPara>
                </a14:m>
                <a:endParaRPr lang="el-GR" sz="3200" dirty="0">
                  <a:solidFill>
                    <a:schemeClr val="tx1"/>
                  </a:solidFill>
                  <a:effectLst/>
                </a:endParaRPr>
              </a:p>
            </p:txBody>
          </p:sp>
        </mc:Choice>
        <mc:Fallback>
          <p:sp>
            <p:nvSpPr>
              <p:cNvPr id="8" name="Ορθογώνιο 7"/>
              <p:cNvSpPr>
                <a:spLocks noRot="1" noChangeAspect="1" noMove="1" noResize="1" noEditPoints="1" noAdjustHandles="1" noChangeArrowheads="1" noChangeShapeType="1" noTextEdit="1"/>
              </p:cNvSpPr>
              <p:nvPr/>
            </p:nvSpPr>
            <p:spPr>
              <a:xfrm>
                <a:off x="755576" y="3939212"/>
                <a:ext cx="3951531" cy="1014317"/>
              </a:xfrm>
              <a:prstGeom prst="rect">
                <a:avLst/>
              </a:prstGeom>
              <a:blipFill>
                <a:blip r:embed="rId7"/>
                <a:stretch>
                  <a:fillRect/>
                </a:stretch>
              </a:blipFill>
            </p:spPr>
            <p:txBody>
              <a:bodyPr/>
              <a:lstStyle/>
              <a:p>
                <a:r>
                  <a:rPr lang="el-GR">
                    <a:noFill/>
                  </a:rPr>
                  <a:t> </a:t>
                </a:r>
              </a:p>
            </p:txBody>
          </p:sp>
        </mc:Fallback>
      </mc:AlternateContent>
      <p:sp>
        <p:nvSpPr>
          <p:cNvPr id="16" name="Δεξιό βέλος 15"/>
          <p:cNvSpPr/>
          <p:nvPr/>
        </p:nvSpPr>
        <p:spPr>
          <a:xfrm>
            <a:off x="5729563" y="3312407"/>
            <a:ext cx="576064" cy="14401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957542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0" fill="hold"/>
                                        <p:tgtEl>
                                          <p:spTgt spid="4"/>
                                        </p:tgtEl>
                                        <p:attrNameLst>
                                          <p:attrName>ppt_x</p:attrName>
                                        </p:attrNameLst>
                                      </p:cBhvr>
                                      <p:tavLst>
                                        <p:tav tm="0">
                                          <p:val>
                                            <p:strVal val="#ppt_x-.2"/>
                                          </p:val>
                                        </p:tav>
                                        <p:tav tm="100000">
                                          <p:val>
                                            <p:strVal val="#ppt_x"/>
                                          </p:val>
                                        </p:tav>
                                      </p:tavLst>
                                    </p:anim>
                                    <p:anim calcmode="lin" valueType="num">
                                      <p:cBhvr>
                                        <p:cTn id="8" dur="1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par>
                          <p:cTn id="15" fill="hold">
                            <p:stCondLst>
                              <p:cond delay="500"/>
                            </p:stCondLst>
                            <p:childTnLst>
                              <p:par>
                                <p:cTn id="16" presetID="47" presetClass="entr" presetSubtype="0" fill="hold" grpId="0" nodeType="afterEffect">
                                  <p:stCondLst>
                                    <p:cond delay="50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childTnLst>
                          </p:cTn>
                        </p:par>
                        <p:par>
                          <p:cTn id="31" fill="hold">
                            <p:stCondLst>
                              <p:cond delay="500"/>
                            </p:stCondLst>
                            <p:childTnLst>
                              <p:par>
                                <p:cTn id="32" presetID="22" presetClass="entr" presetSubtype="8" fill="hold" grpId="0" nodeType="afterEffect">
                                  <p:stCondLst>
                                    <p:cond delay="25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10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par>
                          <p:cTn id="40" fill="hold">
                            <p:stCondLst>
                              <p:cond delay="500"/>
                            </p:stCondLst>
                            <p:childTnLst>
                              <p:par>
                                <p:cTn id="41" presetID="22" presetClass="entr" presetSubtype="8" fill="hold" grpId="0" nodeType="afterEffect">
                                  <p:stCondLst>
                                    <p:cond delay="25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10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left)">
                                      <p:cBhvr>
                                        <p:cTn id="48" dur="10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left)">
                                      <p:cBhvr>
                                        <p:cTn id="53" dur="500"/>
                                        <p:tgtEl>
                                          <p:spTgt spid="15"/>
                                        </p:tgtEl>
                                      </p:cBhvr>
                                    </p:animEffect>
                                  </p:childTnLst>
                                </p:cTn>
                              </p:par>
                            </p:childTnLst>
                          </p:cTn>
                        </p:par>
                        <p:par>
                          <p:cTn id="54" fill="hold">
                            <p:stCondLst>
                              <p:cond delay="500"/>
                            </p:stCondLst>
                            <p:childTnLst>
                              <p:par>
                                <p:cTn id="55" presetID="22" presetClass="entr" presetSubtype="8" fill="hold" grpId="0" nodeType="afterEffect">
                                  <p:stCondLst>
                                    <p:cond delay="250"/>
                                  </p:stCondLst>
                                  <p:childTnLst>
                                    <p:set>
                                      <p:cBhvr>
                                        <p:cTn id="56" dur="1" fill="hold">
                                          <p:stCondLst>
                                            <p:cond delay="0"/>
                                          </p:stCondLst>
                                        </p:cTn>
                                        <p:tgtEl>
                                          <p:spTgt spid="14"/>
                                        </p:tgtEl>
                                        <p:attrNameLst>
                                          <p:attrName>style.visibility</p:attrName>
                                        </p:attrNameLst>
                                      </p:cBhvr>
                                      <p:to>
                                        <p:strVal val="visible"/>
                                      </p:to>
                                    </p:set>
                                    <p:animEffect transition="in" filter="wipe(left)">
                                      <p:cBhvr>
                                        <p:cTn id="5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P spid="9" grpId="0" animBg="1"/>
      <p:bldP spid="10" grpId="0" animBg="1"/>
      <p:bldP spid="12" grpId="0" animBg="1"/>
      <p:bldP spid="14" grpId="0" animBg="1"/>
      <p:bldP spid="15" grpId="0" animBg="1"/>
      <p:bldP spid="8" grpId="0" animBg="1"/>
      <p:bldP spid="1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33</a:t>
            </a:fld>
            <a:endParaRPr lang="el-GR" dirty="0">
              <a:solidFill>
                <a:schemeClr val="tx1"/>
              </a:solidFill>
            </a:endParaRPr>
          </a:p>
        </p:txBody>
      </p:sp>
      <p:sp>
        <p:nvSpPr>
          <p:cNvPr id="4" name="Text Box 17"/>
          <p:cNvSpPr txBox="1">
            <a:spLocks noChangeArrowheads="1"/>
          </p:cNvSpPr>
          <p:nvPr/>
        </p:nvSpPr>
        <p:spPr bwMode="auto">
          <a:xfrm>
            <a:off x="1835696" y="1196752"/>
            <a:ext cx="5040561"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spcBef>
                <a:spcPct val="50000"/>
              </a:spcBef>
              <a:defRPr/>
            </a:pPr>
            <a:r>
              <a:rPr lang="el-GR" altLang="el-GR" sz="3600" b="1" dirty="0">
                <a:solidFill>
                  <a:srgbClr val="800000"/>
                </a:solidFill>
                <a:effectLst>
                  <a:outerShdw blurRad="38100" dist="38100" dir="2700000" algn="tl">
                    <a:srgbClr val="000000"/>
                  </a:outerShdw>
                </a:effectLst>
                <a:latin typeface="Comic Sans MS" pitchFamily="66" charset="0"/>
              </a:rPr>
              <a:t>Γραφικές παραστάσεις</a:t>
            </a:r>
          </a:p>
        </p:txBody>
      </p:sp>
      <p:pic>
        <p:nvPicPr>
          <p:cNvPr id="5" name="Εικόνα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1259632" y="2659296"/>
            <a:ext cx="6775758" cy="1611809"/>
          </a:xfrm>
          <a:prstGeom prst="rect">
            <a:avLst/>
          </a:prstGeom>
        </p:spPr>
      </p:pic>
    </p:spTree>
    <p:extLst>
      <p:ext uri="{BB962C8B-B14F-4D97-AF65-F5344CB8AC3E}">
        <p14:creationId xmlns:p14="http://schemas.microsoft.com/office/powerpoint/2010/main" xmlns="" val="383808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0" fill="hold"/>
                                        <p:tgtEl>
                                          <p:spTgt spid="4"/>
                                        </p:tgtEl>
                                        <p:attrNameLst>
                                          <p:attrName>ppt_x</p:attrName>
                                        </p:attrNameLst>
                                      </p:cBhvr>
                                      <p:tavLst>
                                        <p:tav tm="0">
                                          <p:val>
                                            <p:strVal val="#ppt_x-.2"/>
                                          </p:val>
                                        </p:tav>
                                        <p:tav tm="100000">
                                          <p:val>
                                            <p:strVal val="#ppt_x"/>
                                          </p:val>
                                        </p:tav>
                                      </p:tavLst>
                                    </p:anim>
                                    <p:anim calcmode="lin" valueType="num">
                                      <p:cBhvr>
                                        <p:cTn id="8" dur="1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500"/>
                                        <p:tgtEl>
                                          <p:spTgt spid="4"/>
                                        </p:tgtEl>
                                      </p:cBhvr>
                                    </p:animEffect>
                                  </p:childTnLst>
                                </p:cTn>
                              </p:par>
                            </p:childTnLst>
                          </p:cTn>
                        </p:par>
                        <p:par>
                          <p:cTn id="10" fill="hold">
                            <p:stCondLst>
                              <p:cond delay="1500"/>
                            </p:stCondLst>
                            <p:childTnLst>
                              <p:par>
                                <p:cTn id="11" presetID="10" presetClass="entr" presetSubtype="0" fill="hold" nodeType="afterEffect">
                                  <p:stCondLst>
                                    <p:cond delay="25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34</a:t>
            </a:fld>
            <a:endParaRPr lang="el-GR" dirty="0">
              <a:solidFill>
                <a:schemeClr val="tx1"/>
              </a:solidFill>
            </a:endParaRPr>
          </a:p>
        </p:txBody>
      </p:sp>
      <p:sp>
        <p:nvSpPr>
          <p:cNvPr id="4" name="TextBox 3"/>
          <p:cNvSpPr txBox="1"/>
          <p:nvPr/>
        </p:nvSpPr>
        <p:spPr>
          <a:xfrm>
            <a:off x="1475656" y="404663"/>
            <a:ext cx="5760640" cy="461665"/>
          </a:xfrm>
          <a:prstGeom prst="rect">
            <a:avLst/>
          </a:prstGeom>
          <a:noFill/>
        </p:spPr>
        <p:txBody>
          <a:bodyPr wrap="square" rtlCol="0">
            <a:spAutoFit/>
          </a:bodyPr>
          <a:lstStyle/>
          <a:p>
            <a:pPr marL="285750" indent="-285750">
              <a:buFont typeface="Wingdings" panose="05000000000000000000" pitchFamily="2" charset="2"/>
              <a:buChar char="Ø"/>
            </a:pPr>
            <a:r>
              <a:rPr lang="el-GR" sz="2400" b="1" dirty="0">
                <a:solidFill>
                  <a:srgbClr val="800000"/>
                </a:solidFill>
                <a:effectLst>
                  <a:outerShdw blurRad="38100" dist="38100" dir="2700000" algn="tl">
                    <a:srgbClr val="000000">
                      <a:alpha val="43137"/>
                    </a:srgbClr>
                  </a:outerShdw>
                </a:effectLst>
                <a:latin typeface="Comic Sans MS" panose="030F0702030302020204" pitchFamily="66" charset="0"/>
              </a:rPr>
              <a:t> </a:t>
            </a:r>
            <a:r>
              <a:rPr lang="el-GR" sz="2400" b="1" dirty="0" smtClean="0">
                <a:solidFill>
                  <a:srgbClr val="800000"/>
                </a:solidFill>
                <a:effectLst>
                  <a:outerShdw blurRad="38100" dist="38100" dir="2700000" algn="tl">
                    <a:srgbClr val="000000">
                      <a:alpha val="43137"/>
                    </a:srgbClr>
                  </a:outerShdw>
                </a:effectLst>
                <a:latin typeface="Comic Sans MS" panose="030F0702030302020204" pitchFamily="66" charset="0"/>
              </a:rPr>
              <a:t> Ενέργεια – Απομάκρυνση  (</a:t>
            </a:r>
            <a:r>
              <a:rPr lang="el-GR" sz="2400" b="1" i="1" dirty="0" err="1" smtClean="0">
                <a:solidFill>
                  <a:srgbClr val="800000"/>
                </a:solidFill>
                <a:effectLst>
                  <a:outerShdw blurRad="38100" dist="38100" dir="2700000" algn="tl">
                    <a:srgbClr val="000000">
                      <a:alpha val="43137"/>
                    </a:srgbClr>
                  </a:outerShdw>
                </a:effectLst>
                <a:latin typeface="Comic Sans MS" panose="030F0702030302020204" pitchFamily="66" charset="0"/>
              </a:rPr>
              <a:t>φ</a:t>
            </a:r>
            <a:r>
              <a:rPr lang="el-GR" sz="2400" b="1" baseline="-25000" dirty="0" err="1" smtClean="0">
                <a:solidFill>
                  <a:srgbClr val="800000"/>
                </a:solidFill>
                <a:effectLst>
                  <a:outerShdw blurRad="38100" dist="38100" dir="2700000" algn="tl">
                    <a:srgbClr val="000000">
                      <a:alpha val="43137"/>
                    </a:srgbClr>
                  </a:outerShdw>
                </a:effectLst>
                <a:latin typeface="Comic Sans MS" panose="030F0702030302020204" pitchFamily="66" charset="0"/>
              </a:rPr>
              <a:t>0</a:t>
            </a:r>
            <a:r>
              <a:rPr lang="el-GR" sz="2400" b="1" dirty="0" smtClean="0">
                <a:solidFill>
                  <a:srgbClr val="800000"/>
                </a:solidFill>
                <a:effectLst>
                  <a:outerShdw blurRad="38100" dist="38100" dir="2700000" algn="tl">
                    <a:srgbClr val="000000">
                      <a:alpha val="43137"/>
                    </a:srgbClr>
                  </a:outerShdw>
                </a:effectLst>
                <a:latin typeface="Comic Sans MS" panose="030F0702030302020204" pitchFamily="66" charset="0"/>
              </a:rPr>
              <a:t> = 0)</a:t>
            </a:r>
            <a:endParaRPr lang="el-GR" sz="2400" b="1" dirty="0">
              <a:solidFill>
                <a:srgbClr val="800000"/>
              </a:solidFill>
              <a:effectLst>
                <a:outerShdw blurRad="38100" dist="38100" dir="2700000" algn="tl">
                  <a:srgbClr val="000000">
                    <a:alpha val="43137"/>
                  </a:srgbClr>
                </a:outerShdw>
              </a:effectLst>
              <a:latin typeface="Comic Sans MS" panose="030F0702030302020204" pitchFamily="66" charset="0"/>
            </a:endParaRPr>
          </a:p>
        </p:txBody>
      </p:sp>
      <p:grpSp>
        <p:nvGrpSpPr>
          <p:cNvPr id="30" name="Ομάδα 29"/>
          <p:cNvGrpSpPr/>
          <p:nvPr/>
        </p:nvGrpSpPr>
        <p:grpSpPr>
          <a:xfrm>
            <a:off x="899592" y="1213543"/>
            <a:ext cx="7416800" cy="4041775"/>
            <a:chOff x="1569053" y="1811015"/>
            <a:chExt cx="7416800" cy="4041775"/>
          </a:xfrm>
        </p:grpSpPr>
        <p:grpSp>
          <p:nvGrpSpPr>
            <p:cNvPr id="26" name="Ομάδα 25"/>
            <p:cNvGrpSpPr/>
            <p:nvPr/>
          </p:nvGrpSpPr>
          <p:grpSpPr>
            <a:xfrm>
              <a:off x="1569053" y="1811015"/>
              <a:ext cx="7416800" cy="4041775"/>
              <a:chOff x="1569053" y="1811015"/>
              <a:chExt cx="7416800" cy="4041775"/>
            </a:xfrm>
          </p:grpSpPr>
          <p:graphicFrame>
            <p:nvGraphicFramePr>
              <p:cNvPr id="9" name="Object 4"/>
              <p:cNvGraphicFramePr>
                <a:graphicFrameLocks noChangeAspect="1"/>
              </p:cNvGraphicFramePr>
              <p:nvPr>
                <p:extLst>
                  <p:ext uri="{D42A27DB-BD31-4B8C-83A1-F6EECF244321}">
                    <p14:modId xmlns:p14="http://schemas.microsoft.com/office/powerpoint/2010/main" xmlns="" val="460069616"/>
                  </p:ext>
                </p:extLst>
              </p:nvPr>
            </p:nvGraphicFramePr>
            <p:xfrm>
              <a:off x="1569053" y="1811015"/>
              <a:ext cx="7416800" cy="4041775"/>
            </p:xfrm>
            <a:graphic>
              <a:graphicData uri="http://schemas.openxmlformats.org/presentationml/2006/ole">
                <p:oleObj spid="_x0000_s9506" name="Γράφημα" r:id="rId3" imgW="4667098" imgH="2543089" progId="Excel.Chart.8">
                  <p:embed/>
                </p:oleObj>
              </a:graphicData>
            </a:graphic>
          </p:graphicFrame>
          <p:grpSp>
            <p:nvGrpSpPr>
              <p:cNvPr id="14" name="Ομάδα 13"/>
              <p:cNvGrpSpPr/>
              <p:nvPr/>
            </p:nvGrpSpPr>
            <p:grpSpPr>
              <a:xfrm>
                <a:off x="8049773" y="4020022"/>
                <a:ext cx="793750" cy="376238"/>
                <a:chOff x="8337755" y="4668838"/>
                <a:chExt cx="793750" cy="376238"/>
              </a:xfrm>
            </p:grpSpPr>
            <p:sp>
              <p:nvSpPr>
                <p:cNvPr id="15" name="Text Box 13"/>
                <p:cNvSpPr txBox="1">
                  <a:spLocks noChangeArrowheads="1"/>
                </p:cNvSpPr>
                <p:nvPr/>
              </p:nvSpPr>
              <p:spPr bwMode="auto">
                <a:xfrm>
                  <a:off x="8337755" y="4668838"/>
                  <a:ext cx="793750" cy="376238"/>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l-GR" altLang="el-GR" sz="1800" dirty="0">
                      <a:latin typeface="Comic Sans MS" pitchFamily="66" charset="0"/>
                    </a:rPr>
                    <a:t>       </a:t>
                  </a:r>
                  <a:r>
                    <a:rPr lang="el-GR" altLang="el-GR" sz="1400" i="1" dirty="0">
                      <a:solidFill>
                        <a:srgbClr val="000000"/>
                      </a:solidFill>
                      <a:latin typeface="Arial" charset="0"/>
                    </a:rPr>
                    <a:t>Ε</a:t>
                  </a:r>
                </a:p>
              </p:txBody>
            </p:sp>
            <p:sp>
              <p:nvSpPr>
                <p:cNvPr id="16" name="Line 14"/>
                <p:cNvSpPr>
                  <a:spLocks noChangeShapeType="1"/>
                </p:cNvSpPr>
                <p:nvPr/>
              </p:nvSpPr>
              <p:spPr bwMode="auto">
                <a:xfrm>
                  <a:off x="8337755" y="4842569"/>
                  <a:ext cx="431800" cy="0"/>
                </a:xfrm>
                <a:prstGeom prst="line">
                  <a:avLst/>
                </a:prstGeom>
                <a:noFill/>
                <a:ln w="5715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grpSp>
          <p:sp>
            <p:nvSpPr>
              <p:cNvPr id="24" name="Text Box 5"/>
              <p:cNvSpPr txBox="1">
                <a:spLocks noChangeArrowheads="1"/>
              </p:cNvSpPr>
              <p:nvPr/>
            </p:nvSpPr>
            <p:spPr bwMode="auto">
              <a:xfrm>
                <a:off x="6660506" y="4805863"/>
                <a:ext cx="576262"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l-GR" altLang="el-GR" sz="1800" dirty="0">
                    <a:solidFill>
                      <a:srgbClr val="000000"/>
                    </a:solidFill>
                    <a:latin typeface="Comic Sans MS" pitchFamily="66" charset="0"/>
                  </a:rPr>
                  <a:t>+</a:t>
                </a:r>
                <a:r>
                  <a:rPr lang="el-GR" altLang="el-GR" sz="1600" i="1" dirty="0">
                    <a:solidFill>
                      <a:srgbClr val="000000"/>
                    </a:solidFill>
                    <a:latin typeface="Comic Sans MS" pitchFamily="66" charset="0"/>
                  </a:rPr>
                  <a:t>Α</a:t>
                </a:r>
              </a:p>
            </p:txBody>
          </p:sp>
          <p:sp>
            <p:nvSpPr>
              <p:cNvPr id="25" name="Text Box 6"/>
              <p:cNvSpPr txBox="1">
                <a:spLocks noChangeArrowheads="1"/>
              </p:cNvSpPr>
              <p:nvPr/>
            </p:nvSpPr>
            <p:spPr bwMode="auto">
              <a:xfrm>
                <a:off x="2530903" y="4813496"/>
                <a:ext cx="576262"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l-GR" altLang="el-GR" sz="1800" dirty="0">
                    <a:solidFill>
                      <a:srgbClr val="000000"/>
                    </a:solidFill>
                    <a:latin typeface="Comic Sans MS" pitchFamily="66" charset="0"/>
                  </a:rPr>
                  <a:t>-</a:t>
                </a:r>
                <a:r>
                  <a:rPr lang="el-GR" altLang="el-GR" sz="1600" i="1" dirty="0">
                    <a:solidFill>
                      <a:srgbClr val="000000"/>
                    </a:solidFill>
                    <a:latin typeface="Comic Sans MS" pitchFamily="66" charset="0"/>
                  </a:rPr>
                  <a:t>Α</a:t>
                </a:r>
              </a:p>
            </p:txBody>
          </p:sp>
        </p:grpSp>
        <p:grpSp>
          <p:nvGrpSpPr>
            <p:cNvPr id="29" name="Ομάδα 28"/>
            <p:cNvGrpSpPr/>
            <p:nvPr/>
          </p:nvGrpSpPr>
          <p:grpSpPr>
            <a:xfrm>
              <a:off x="2907104" y="2301443"/>
              <a:ext cx="3887788" cy="338554"/>
              <a:chOff x="2907104" y="2301443"/>
              <a:chExt cx="3887788" cy="338554"/>
            </a:xfrm>
          </p:grpSpPr>
          <p:sp>
            <p:nvSpPr>
              <p:cNvPr id="27" name="Line 7"/>
              <p:cNvSpPr>
                <a:spLocks noChangeShapeType="1"/>
              </p:cNvSpPr>
              <p:nvPr/>
            </p:nvSpPr>
            <p:spPr bwMode="auto">
              <a:xfrm>
                <a:off x="2907104" y="2639997"/>
                <a:ext cx="3887788" cy="0"/>
              </a:xfrm>
              <a:prstGeom prst="line">
                <a:avLst/>
              </a:prstGeom>
              <a:noFill/>
              <a:ln w="5715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sp>
            <p:nvSpPr>
              <p:cNvPr id="28" name="Text Box 8"/>
              <p:cNvSpPr txBox="1">
                <a:spLocks noChangeArrowheads="1"/>
              </p:cNvSpPr>
              <p:nvPr/>
            </p:nvSpPr>
            <p:spPr bwMode="auto">
              <a:xfrm>
                <a:off x="4885413" y="2301443"/>
                <a:ext cx="358775"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l-GR" altLang="el-GR" sz="1600" b="1" i="1" dirty="0">
                    <a:solidFill>
                      <a:srgbClr val="000000"/>
                    </a:solidFill>
                    <a:latin typeface="Comic Sans MS" pitchFamily="66" charset="0"/>
                  </a:rPr>
                  <a:t>Ε</a:t>
                </a:r>
              </a:p>
            </p:txBody>
          </p:sp>
        </p:grpSp>
      </p:grpSp>
      <mc:AlternateContent xmlns:mc="http://schemas.openxmlformats.org/markup-compatibility/2006">
        <mc:Choice xmlns:a14="http://schemas.microsoft.com/office/drawing/2010/main" xmlns="" Requires="a14">
          <p:sp>
            <p:nvSpPr>
              <p:cNvPr id="17" name="Επεξήγηση με στρογγυλεμένο παραλληλόγραμμο 16"/>
              <p:cNvSpPr/>
              <p:nvPr/>
            </p:nvSpPr>
            <p:spPr>
              <a:xfrm>
                <a:off x="1069354" y="3127039"/>
                <a:ext cx="1584176" cy="591022"/>
              </a:xfrm>
              <a:prstGeom prst="wedgeRoundRectCallout">
                <a:avLst>
                  <a:gd name="adj1" fmla="val 42167"/>
                  <a:gd name="adj2" fmla="val 90127"/>
                  <a:gd name="adj3" fmla="val 16667"/>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l-GR" sz="1600" b="1" i="1" smtClean="0">
                          <a:solidFill>
                            <a:srgbClr val="FF0000"/>
                          </a:solidFill>
                          <a:effectLst>
                            <a:outerShdw blurRad="38100" dist="38100" dir="2700000" algn="tl">
                              <a:srgbClr val="000000">
                                <a:alpha val="43137"/>
                              </a:srgbClr>
                            </a:outerShdw>
                          </a:effectLst>
                          <a:latin typeface="Cambria Math"/>
                        </a:rPr>
                        <m:t>𝜥</m:t>
                      </m:r>
                      <m:r>
                        <a:rPr lang="el-GR" sz="1600" b="1" i="0" smtClean="0">
                          <a:solidFill>
                            <a:srgbClr val="FF0000"/>
                          </a:solidFill>
                          <a:effectLst>
                            <a:outerShdw blurRad="38100" dist="38100" dir="2700000" algn="tl">
                              <a:srgbClr val="000000">
                                <a:alpha val="43137"/>
                              </a:srgbClr>
                            </a:outerShdw>
                          </a:effectLst>
                          <a:latin typeface="Cambria Math"/>
                        </a:rPr>
                        <m:t>=</m:t>
                      </m:r>
                      <m:r>
                        <a:rPr lang="en-US" sz="1600" b="1" i="1" smtClean="0">
                          <a:solidFill>
                            <a:srgbClr val="FF0000"/>
                          </a:solidFill>
                          <a:effectLst>
                            <a:outerShdw blurRad="38100" dist="38100" dir="2700000" algn="tl">
                              <a:srgbClr val="000000">
                                <a:alpha val="43137"/>
                              </a:srgbClr>
                            </a:outerShdw>
                          </a:effectLst>
                          <a:latin typeface="Cambria Math"/>
                        </a:rPr>
                        <m:t>𝑬</m:t>
                      </m:r>
                      <m:r>
                        <a:rPr lang="en-US" sz="1600" b="1" i="0" smtClean="0">
                          <a:solidFill>
                            <a:srgbClr val="FF0000"/>
                          </a:solidFill>
                          <a:effectLst>
                            <a:outerShdw blurRad="38100" dist="38100" dir="2700000" algn="tl">
                              <a:srgbClr val="000000">
                                <a:alpha val="43137"/>
                              </a:srgbClr>
                            </a:outerShdw>
                          </a:effectLst>
                          <a:latin typeface="Cambria Math"/>
                        </a:rPr>
                        <m:t>−</m:t>
                      </m:r>
                      <m:f>
                        <m:fPr>
                          <m:ctrlPr>
                            <a:rPr lang="el-GR" sz="16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fPr>
                        <m:num>
                          <m:r>
                            <a:rPr lang="el-GR" sz="1600" b="1" i="1" smtClean="0">
                              <a:solidFill>
                                <a:srgbClr val="FF0000"/>
                              </a:solidFill>
                              <a:effectLst>
                                <a:outerShdw blurRad="38100" dist="38100" dir="2700000" algn="tl">
                                  <a:srgbClr val="000000">
                                    <a:alpha val="43137"/>
                                  </a:srgbClr>
                                </a:outerShdw>
                              </a:effectLst>
                              <a:latin typeface="Cambria Math"/>
                            </a:rPr>
                            <m:t>𝟏</m:t>
                          </m:r>
                        </m:num>
                        <m:den>
                          <m:r>
                            <a:rPr lang="el-GR" sz="1600" b="1" i="1" smtClean="0">
                              <a:solidFill>
                                <a:srgbClr val="FF0000"/>
                              </a:solidFill>
                              <a:effectLst>
                                <a:outerShdw blurRad="38100" dist="38100" dir="2700000" algn="tl">
                                  <a:srgbClr val="000000">
                                    <a:alpha val="43137"/>
                                  </a:srgbClr>
                                </a:outerShdw>
                              </a:effectLst>
                              <a:latin typeface="Cambria Math"/>
                            </a:rPr>
                            <m:t>𝟐</m:t>
                          </m:r>
                        </m:den>
                      </m:f>
                      <m:r>
                        <a:rPr lang="en-US" sz="1600" b="1" i="1" smtClean="0">
                          <a:solidFill>
                            <a:srgbClr val="FF0000"/>
                          </a:solidFill>
                          <a:effectLst>
                            <a:outerShdw blurRad="38100" dist="38100" dir="2700000" algn="tl">
                              <a:srgbClr val="000000">
                                <a:alpha val="43137"/>
                              </a:srgbClr>
                            </a:outerShdw>
                          </a:effectLst>
                          <a:latin typeface="Cambria Math"/>
                        </a:rPr>
                        <m:t>𝑫</m:t>
                      </m:r>
                      <m:sSup>
                        <m:sSupPr>
                          <m:ctrlPr>
                            <a:rPr lang="en-US" sz="16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pPr>
                        <m:e>
                          <m:r>
                            <a:rPr lang="en-US" sz="1600" b="1" i="1" smtClean="0">
                              <a:solidFill>
                                <a:srgbClr val="FF0000"/>
                              </a:solidFill>
                              <a:effectLst>
                                <a:outerShdw blurRad="38100" dist="38100" dir="2700000" algn="tl">
                                  <a:srgbClr val="000000">
                                    <a:alpha val="43137"/>
                                  </a:srgbClr>
                                </a:outerShdw>
                              </a:effectLst>
                              <a:latin typeface="Cambria Math"/>
                            </a:rPr>
                            <m:t>𝒙</m:t>
                          </m:r>
                        </m:e>
                        <m:sup>
                          <m:r>
                            <a:rPr lang="en-US" sz="1600" b="1" i="1" smtClean="0">
                              <a:solidFill>
                                <a:srgbClr val="FF0000"/>
                              </a:solidFill>
                              <a:effectLst>
                                <a:outerShdw blurRad="38100" dist="38100" dir="2700000" algn="tl">
                                  <a:srgbClr val="000000">
                                    <a:alpha val="43137"/>
                                  </a:srgbClr>
                                </a:outerShdw>
                              </a:effectLst>
                              <a:latin typeface="Cambria Math"/>
                            </a:rPr>
                            <m:t>𝟐</m:t>
                          </m:r>
                        </m:sup>
                      </m:sSup>
                    </m:oMath>
                  </m:oMathPara>
                </a14:m>
                <a:endParaRPr lang="el-GR" sz="1600" b="1" dirty="0">
                  <a:solidFill>
                    <a:srgbClr val="FF0000"/>
                  </a:solidFill>
                  <a:effectLst>
                    <a:outerShdw blurRad="38100" dist="38100" dir="2700000" algn="tl">
                      <a:srgbClr val="000000">
                        <a:alpha val="43137"/>
                      </a:srgbClr>
                    </a:outerShdw>
                  </a:effectLst>
                </a:endParaRPr>
              </a:p>
            </p:txBody>
          </p:sp>
        </mc:Choice>
        <mc:Fallback>
          <p:sp>
            <p:nvSpPr>
              <p:cNvPr id="17" name="Επεξήγηση με στρογγυλεμένο παραλληλόγραμμο 16"/>
              <p:cNvSpPr>
                <a:spLocks noRot="1" noChangeAspect="1" noMove="1" noResize="1" noEditPoints="1" noAdjustHandles="1" noChangeArrowheads="1" noChangeShapeType="1" noTextEdit="1"/>
              </p:cNvSpPr>
              <p:nvPr/>
            </p:nvSpPr>
            <p:spPr>
              <a:xfrm>
                <a:off x="1069354" y="3127039"/>
                <a:ext cx="1584176" cy="591022"/>
              </a:xfrm>
              <a:prstGeom prst="wedgeRoundRectCallout">
                <a:avLst>
                  <a:gd name="adj1" fmla="val 42167"/>
                  <a:gd name="adj2" fmla="val 90127"/>
                  <a:gd name="adj3" fmla="val 16667"/>
                </a:avLst>
              </a:prstGeom>
              <a:blipFill rotWithShape="1">
                <a:blip r:embed="rId4"/>
                <a:stretch>
                  <a:fillRect/>
                </a:stretch>
              </a:blipFill>
              <a:ln>
                <a:solidFill>
                  <a:schemeClr val="tx1"/>
                </a:solidFill>
              </a:ln>
            </p:spPr>
            <p:txBody>
              <a:bodyPr/>
              <a:lstStyle/>
              <a:p>
                <a:r>
                  <a:rPr lang="el-GR">
                    <a:noFill/>
                  </a:rPr>
                  <a:t> </a:t>
                </a:r>
              </a:p>
            </p:txBody>
          </p:sp>
        </mc:Fallback>
      </mc:AlternateContent>
      <mc:AlternateContent xmlns:mc="http://schemas.openxmlformats.org/markup-compatibility/2006">
        <mc:Choice xmlns:a14="http://schemas.microsoft.com/office/drawing/2010/main" xmlns="" Requires="a14">
          <p:sp>
            <p:nvSpPr>
              <p:cNvPr id="31" name="Επεξήγηση με στρογγυλεμένο παραλληλόγραμμο 30"/>
              <p:cNvSpPr/>
              <p:nvPr/>
            </p:nvSpPr>
            <p:spPr>
              <a:xfrm>
                <a:off x="6279176" y="2042525"/>
                <a:ext cx="1245152" cy="591022"/>
              </a:xfrm>
              <a:prstGeom prst="wedgeRoundRectCallout">
                <a:avLst>
                  <a:gd name="adj1" fmla="val -78458"/>
                  <a:gd name="adj2" fmla="val 51449"/>
                  <a:gd name="adj3" fmla="val 16667"/>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600" b="1" i="1" smtClean="0">
                          <a:solidFill>
                            <a:srgbClr val="0000FF"/>
                          </a:solidFill>
                          <a:effectLst>
                            <a:outerShdw blurRad="38100" dist="38100" dir="2700000" algn="tl">
                              <a:srgbClr val="000000">
                                <a:alpha val="43137"/>
                              </a:srgbClr>
                            </a:outerShdw>
                          </a:effectLst>
                          <a:latin typeface="Cambria Math"/>
                        </a:rPr>
                        <m:t>𝑼</m:t>
                      </m:r>
                      <m:r>
                        <a:rPr lang="el-GR" sz="1600" b="1" i="0" smtClean="0">
                          <a:solidFill>
                            <a:srgbClr val="0000FF"/>
                          </a:solidFill>
                          <a:effectLst>
                            <a:outerShdw blurRad="38100" dist="38100" dir="2700000" algn="tl">
                              <a:srgbClr val="000000">
                                <a:alpha val="43137"/>
                              </a:srgbClr>
                            </a:outerShdw>
                          </a:effectLst>
                          <a:latin typeface="Cambria Math"/>
                        </a:rPr>
                        <m:t>=</m:t>
                      </m:r>
                      <m:f>
                        <m:fPr>
                          <m:ctrlPr>
                            <a:rPr lang="el-GR" sz="1600" b="1" i="1" smtClean="0">
                              <a:solidFill>
                                <a:srgbClr val="0000FF"/>
                              </a:solidFill>
                              <a:effectLst>
                                <a:outerShdw blurRad="38100" dist="38100" dir="2700000" algn="tl">
                                  <a:srgbClr val="000000">
                                    <a:alpha val="43137"/>
                                  </a:srgbClr>
                                </a:outerShdw>
                              </a:effectLst>
                              <a:latin typeface="Cambria Math" panose="02040503050406030204" pitchFamily="18" charset="0"/>
                            </a:rPr>
                          </m:ctrlPr>
                        </m:fPr>
                        <m:num>
                          <m:r>
                            <a:rPr lang="el-GR" sz="1600" b="1" i="1" smtClean="0">
                              <a:solidFill>
                                <a:srgbClr val="0000FF"/>
                              </a:solidFill>
                              <a:effectLst>
                                <a:outerShdw blurRad="38100" dist="38100" dir="2700000" algn="tl">
                                  <a:srgbClr val="000000">
                                    <a:alpha val="43137"/>
                                  </a:srgbClr>
                                </a:outerShdw>
                              </a:effectLst>
                              <a:latin typeface="Cambria Math"/>
                            </a:rPr>
                            <m:t>𝟏</m:t>
                          </m:r>
                        </m:num>
                        <m:den>
                          <m:r>
                            <a:rPr lang="el-GR" sz="1600" b="1" i="1" smtClean="0">
                              <a:solidFill>
                                <a:srgbClr val="0000FF"/>
                              </a:solidFill>
                              <a:effectLst>
                                <a:outerShdw blurRad="38100" dist="38100" dir="2700000" algn="tl">
                                  <a:srgbClr val="000000">
                                    <a:alpha val="43137"/>
                                  </a:srgbClr>
                                </a:outerShdw>
                              </a:effectLst>
                              <a:latin typeface="Cambria Math"/>
                            </a:rPr>
                            <m:t>𝟐</m:t>
                          </m:r>
                        </m:den>
                      </m:f>
                      <m:r>
                        <a:rPr lang="en-US" sz="1600" b="1" i="1" smtClean="0">
                          <a:solidFill>
                            <a:srgbClr val="0000FF"/>
                          </a:solidFill>
                          <a:effectLst>
                            <a:outerShdw blurRad="38100" dist="38100" dir="2700000" algn="tl">
                              <a:srgbClr val="000000">
                                <a:alpha val="43137"/>
                              </a:srgbClr>
                            </a:outerShdw>
                          </a:effectLst>
                          <a:latin typeface="Cambria Math"/>
                        </a:rPr>
                        <m:t>𝑫</m:t>
                      </m:r>
                      <m:sSup>
                        <m:sSupPr>
                          <m:ctrlPr>
                            <a:rPr lang="en-US" sz="1600" b="1" i="1" smtClean="0">
                              <a:solidFill>
                                <a:srgbClr val="0000FF"/>
                              </a:solidFill>
                              <a:effectLst>
                                <a:outerShdw blurRad="38100" dist="38100" dir="2700000" algn="tl">
                                  <a:srgbClr val="000000">
                                    <a:alpha val="43137"/>
                                  </a:srgbClr>
                                </a:outerShdw>
                              </a:effectLst>
                              <a:latin typeface="Cambria Math" panose="02040503050406030204" pitchFamily="18" charset="0"/>
                            </a:rPr>
                          </m:ctrlPr>
                        </m:sSupPr>
                        <m:e>
                          <m:r>
                            <a:rPr lang="en-US" sz="1600" b="1" i="1" smtClean="0">
                              <a:solidFill>
                                <a:srgbClr val="0000FF"/>
                              </a:solidFill>
                              <a:effectLst>
                                <a:outerShdw blurRad="38100" dist="38100" dir="2700000" algn="tl">
                                  <a:srgbClr val="000000">
                                    <a:alpha val="43137"/>
                                  </a:srgbClr>
                                </a:outerShdw>
                              </a:effectLst>
                              <a:latin typeface="Cambria Math"/>
                            </a:rPr>
                            <m:t>𝒙</m:t>
                          </m:r>
                        </m:e>
                        <m:sup>
                          <m:r>
                            <a:rPr lang="en-US" sz="1600" b="1" i="1" smtClean="0">
                              <a:solidFill>
                                <a:srgbClr val="0000FF"/>
                              </a:solidFill>
                              <a:effectLst>
                                <a:outerShdw blurRad="38100" dist="38100" dir="2700000" algn="tl">
                                  <a:srgbClr val="000000">
                                    <a:alpha val="43137"/>
                                  </a:srgbClr>
                                </a:outerShdw>
                              </a:effectLst>
                              <a:latin typeface="Cambria Math"/>
                            </a:rPr>
                            <m:t>𝟐</m:t>
                          </m:r>
                        </m:sup>
                      </m:sSup>
                    </m:oMath>
                  </m:oMathPara>
                </a14:m>
                <a:endParaRPr lang="el-GR" sz="1600" b="1" dirty="0">
                  <a:solidFill>
                    <a:srgbClr val="0000FF"/>
                  </a:solidFill>
                  <a:effectLst>
                    <a:outerShdw blurRad="38100" dist="38100" dir="2700000" algn="tl">
                      <a:srgbClr val="000000">
                        <a:alpha val="43137"/>
                      </a:srgbClr>
                    </a:outerShdw>
                  </a:effectLst>
                </a:endParaRPr>
              </a:p>
            </p:txBody>
          </p:sp>
        </mc:Choice>
        <mc:Fallback>
          <p:sp>
            <p:nvSpPr>
              <p:cNvPr id="31" name="Επεξήγηση με στρογγυλεμένο παραλληλόγραμμο 30"/>
              <p:cNvSpPr>
                <a:spLocks noRot="1" noChangeAspect="1" noMove="1" noResize="1" noEditPoints="1" noAdjustHandles="1" noChangeArrowheads="1" noChangeShapeType="1" noTextEdit="1"/>
              </p:cNvSpPr>
              <p:nvPr/>
            </p:nvSpPr>
            <p:spPr>
              <a:xfrm>
                <a:off x="6279176" y="2042525"/>
                <a:ext cx="1245152" cy="591022"/>
              </a:xfrm>
              <a:prstGeom prst="wedgeRoundRectCallout">
                <a:avLst>
                  <a:gd name="adj1" fmla="val -78458"/>
                  <a:gd name="adj2" fmla="val 51449"/>
                  <a:gd name="adj3" fmla="val 16667"/>
                </a:avLst>
              </a:prstGeom>
              <a:blipFill rotWithShape="1">
                <a:blip r:embed="rId5"/>
                <a:stretch>
                  <a:fillRect/>
                </a:stretch>
              </a:blipFill>
              <a:ln>
                <a:solidFill>
                  <a:schemeClr val="tx1"/>
                </a:solidFill>
              </a:ln>
            </p:spPr>
            <p:txBody>
              <a:bodyPr/>
              <a:lstStyle/>
              <a:p>
                <a:r>
                  <a:rPr lang="el-GR">
                    <a:noFill/>
                  </a:rPr>
                  <a:t> </a:t>
                </a:r>
              </a:p>
            </p:txBody>
          </p:sp>
        </mc:Fallback>
      </mc:AlternateContent>
    </p:spTree>
    <p:extLst>
      <p:ext uri="{BB962C8B-B14F-4D97-AF65-F5344CB8AC3E}">
        <p14:creationId xmlns:p14="http://schemas.microsoft.com/office/powerpoint/2010/main" xmlns="" val="832746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childTnLst>
                          </p:cTn>
                        </p:par>
                        <p:par>
                          <p:cTn id="14" fill="hold">
                            <p:stCondLst>
                              <p:cond delay="500"/>
                            </p:stCondLst>
                            <p:childTnLst>
                              <p:par>
                                <p:cTn id="15" presetID="2" presetClass="entr" presetSubtype="8" fill="hold" grpId="0" nodeType="afterEffect">
                                  <p:stCondLst>
                                    <p:cond delay="25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1500" fill="hold"/>
                                        <p:tgtEl>
                                          <p:spTgt spid="17"/>
                                        </p:tgtEl>
                                        <p:attrNameLst>
                                          <p:attrName>ppt_x</p:attrName>
                                        </p:attrNameLst>
                                      </p:cBhvr>
                                      <p:tavLst>
                                        <p:tav tm="0">
                                          <p:val>
                                            <p:strVal val="0-#ppt_w/2"/>
                                          </p:val>
                                        </p:tav>
                                        <p:tav tm="100000">
                                          <p:val>
                                            <p:strVal val="#ppt_x"/>
                                          </p:val>
                                        </p:tav>
                                      </p:tavLst>
                                    </p:anim>
                                    <p:anim calcmode="lin" valueType="num">
                                      <p:cBhvr additive="base">
                                        <p:cTn id="18" dur="1500" fill="hold"/>
                                        <p:tgtEl>
                                          <p:spTgt spid="17"/>
                                        </p:tgtEl>
                                        <p:attrNameLst>
                                          <p:attrName>ppt_y</p:attrName>
                                        </p:attrNameLst>
                                      </p:cBhvr>
                                      <p:tavLst>
                                        <p:tav tm="0">
                                          <p:val>
                                            <p:strVal val="#ppt_y"/>
                                          </p:val>
                                        </p:tav>
                                        <p:tav tm="100000">
                                          <p:val>
                                            <p:strVal val="#ppt_y"/>
                                          </p:val>
                                        </p:tav>
                                      </p:tavLst>
                                    </p:anim>
                                  </p:childTnLst>
                                </p:cTn>
                              </p:par>
                            </p:childTnLst>
                          </p:cTn>
                        </p:par>
                        <p:par>
                          <p:cTn id="19" fill="hold">
                            <p:stCondLst>
                              <p:cond delay="2250"/>
                            </p:stCondLst>
                            <p:childTnLst>
                              <p:par>
                                <p:cTn id="20" presetID="2" presetClass="entr" presetSubtype="2" fill="hold" grpId="0" nodeType="afterEffect">
                                  <p:stCondLst>
                                    <p:cond delay="25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1500" fill="hold"/>
                                        <p:tgtEl>
                                          <p:spTgt spid="31"/>
                                        </p:tgtEl>
                                        <p:attrNameLst>
                                          <p:attrName>ppt_x</p:attrName>
                                        </p:attrNameLst>
                                      </p:cBhvr>
                                      <p:tavLst>
                                        <p:tav tm="0">
                                          <p:val>
                                            <p:strVal val="1+#ppt_w/2"/>
                                          </p:val>
                                        </p:tav>
                                        <p:tav tm="100000">
                                          <p:val>
                                            <p:strVal val="#ppt_x"/>
                                          </p:val>
                                        </p:tav>
                                      </p:tavLst>
                                    </p:anim>
                                    <p:anim calcmode="lin" valueType="num">
                                      <p:cBhvr additive="base">
                                        <p:cTn id="23" dur="1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animBg="1"/>
      <p:bldP spid="3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35</a:t>
            </a:fld>
            <a:endParaRPr lang="el-GR" dirty="0">
              <a:solidFill>
                <a:schemeClr val="tx1"/>
              </a:solidFill>
            </a:endParaRPr>
          </a:p>
        </p:txBody>
      </p:sp>
      <p:sp>
        <p:nvSpPr>
          <p:cNvPr id="4" name="TextBox 3"/>
          <p:cNvSpPr txBox="1"/>
          <p:nvPr/>
        </p:nvSpPr>
        <p:spPr>
          <a:xfrm>
            <a:off x="1619672" y="404663"/>
            <a:ext cx="5544616" cy="461665"/>
          </a:xfrm>
          <a:prstGeom prst="rect">
            <a:avLst/>
          </a:prstGeom>
          <a:noFill/>
        </p:spPr>
        <p:txBody>
          <a:bodyPr wrap="square" rtlCol="0">
            <a:spAutoFit/>
          </a:bodyPr>
          <a:lstStyle/>
          <a:p>
            <a:pPr marL="285750" indent="-285750">
              <a:buFont typeface="Wingdings" panose="05000000000000000000" pitchFamily="2" charset="2"/>
              <a:buChar char="Ø"/>
            </a:pPr>
            <a:r>
              <a:rPr lang="el-GR" sz="2400" b="1" dirty="0">
                <a:solidFill>
                  <a:srgbClr val="800000"/>
                </a:solidFill>
                <a:effectLst>
                  <a:outerShdw blurRad="38100" dist="38100" dir="2700000" algn="tl">
                    <a:srgbClr val="000000">
                      <a:alpha val="43137"/>
                    </a:srgbClr>
                  </a:outerShdw>
                </a:effectLst>
                <a:latin typeface="Comic Sans MS" panose="030F0702030302020204" pitchFamily="66" charset="0"/>
              </a:rPr>
              <a:t> </a:t>
            </a:r>
            <a:r>
              <a:rPr lang="el-GR" sz="2400" b="1" dirty="0" smtClean="0">
                <a:solidFill>
                  <a:srgbClr val="800000"/>
                </a:solidFill>
                <a:effectLst>
                  <a:outerShdw blurRad="38100" dist="38100" dir="2700000" algn="tl">
                    <a:srgbClr val="000000">
                      <a:alpha val="43137"/>
                    </a:srgbClr>
                  </a:outerShdw>
                </a:effectLst>
                <a:latin typeface="Comic Sans MS" panose="030F0702030302020204" pitchFamily="66" charset="0"/>
              </a:rPr>
              <a:t> Ενέργεια – Ταχύτητα  (</a:t>
            </a:r>
            <a:r>
              <a:rPr lang="el-GR" sz="2400" b="1" i="1" dirty="0" err="1" smtClean="0">
                <a:solidFill>
                  <a:srgbClr val="800000"/>
                </a:solidFill>
                <a:effectLst>
                  <a:outerShdw blurRad="38100" dist="38100" dir="2700000" algn="tl">
                    <a:srgbClr val="000000">
                      <a:alpha val="43137"/>
                    </a:srgbClr>
                  </a:outerShdw>
                </a:effectLst>
                <a:latin typeface="Comic Sans MS" panose="030F0702030302020204" pitchFamily="66" charset="0"/>
              </a:rPr>
              <a:t>φ</a:t>
            </a:r>
            <a:r>
              <a:rPr lang="el-GR" sz="2400" b="1" baseline="-25000" dirty="0" err="1" smtClean="0">
                <a:solidFill>
                  <a:srgbClr val="800000"/>
                </a:solidFill>
                <a:effectLst>
                  <a:outerShdw blurRad="38100" dist="38100" dir="2700000" algn="tl">
                    <a:srgbClr val="000000">
                      <a:alpha val="43137"/>
                    </a:srgbClr>
                  </a:outerShdw>
                </a:effectLst>
                <a:latin typeface="Comic Sans MS" panose="030F0702030302020204" pitchFamily="66" charset="0"/>
              </a:rPr>
              <a:t>0</a:t>
            </a:r>
            <a:r>
              <a:rPr lang="el-GR" sz="2400" b="1" dirty="0" smtClean="0">
                <a:solidFill>
                  <a:srgbClr val="800000"/>
                </a:solidFill>
                <a:effectLst>
                  <a:outerShdw blurRad="38100" dist="38100" dir="2700000" algn="tl">
                    <a:srgbClr val="000000">
                      <a:alpha val="43137"/>
                    </a:srgbClr>
                  </a:outerShdw>
                </a:effectLst>
                <a:latin typeface="Comic Sans MS" panose="030F0702030302020204" pitchFamily="66" charset="0"/>
              </a:rPr>
              <a:t> = 0)</a:t>
            </a:r>
            <a:endParaRPr lang="el-GR" sz="2400" b="1" dirty="0">
              <a:solidFill>
                <a:srgbClr val="800000"/>
              </a:solidFill>
              <a:effectLst>
                <a:outerShdw blurRad="38100" dist="38100" dir="2700000" algn="tl">
                  <a:srgbClr val="000000">
                    <a:alpha val="43137"/>
                  </a:srgbClr>
                </a:outerShdw>
              </a:effectLst>
              <a:latin typeface="Comic Sans MS" panose="030F0702030302020204" pitchFamily="66" charset="0"/>
            </a:endParaRPr>
          </a:p>
        </p:txBody>
      </p:sp>
      <p:grpSp>
        <p:nvGrpSpPr>
          <p:cNvPr id="12" name="Ομάδα 11"/>
          <p:cNvGrpSpPr/>
          <p:nvPr/>
        </p:nvGrpSpPr>
        <p:grpSpPr>
          <a:xfrm>
            <a:off x="649288" y="1268760"/>
            <a:ext cx="7812087" cy="4256087"/>
            <a:chOff x="827088" y="1268413"/>
            <a:chExt cx="7812087" cy="4256087"/>
          </a:xfrm>
        </p:grpSpPr>
        <p:graphicFrame>
          <p:nvGraphicFramePr>
            <p:cNvPr id="5" name="Object 2"/>
            <p:cNvGraphicFramePr>
              <a:graphicFrameLocks noChangeAspect="1"/>
            </p:cNvGraphicFramePr>
            <p:nvPr>
              <p:extLst>
                <p:ext uri="{D42A27DB-BD31-4B8C-83A1-F6EECF244321}">
                  <p14:modId xmlns:p14="http://schemas.microsoft.com/office/powerpoint/2010/main" xmlns="" val="2207664263"/>
                </p:ext>
              </p:extLst>
            </p:nvPr>
          </p:nvGraphicFramePr>
          <p:xfrm>
            <a:off x="827088" y="1268413"/>
            <a:ext cx="7812087" cy="4256087"/>
          </p:xfrm>
          <a:graphic>
            <a:graphicData uri="http://schemas.openxmlformats.org/presentationml/2006/ole">
              <p:oleObj spid="_x0000_s10525" name="Γράφημα" r:id="rId3" imgW="4667098" imgH="2543089" progId="Excel.Chart.8">
                <p:embed/>
              </p:oleObj>
            </a:graphicData>
          </a:graphic>
        </p:graphicFrame>
        <p:sp>
          <p:nvSpPr>
            <p:cNvPr id="6" name="Text Box 3"/>
            <p:cNvSpPr txBox="1">
              <a:spLocks noChangeArrowheads="1"/>
            </p:cNvSpPr>
            <p:nvPr/>
          </p:nvSpPr>
          <p:spPr bwMode="auto">
            <a:xfrm>
              <a:off x="6227763" y="4437063"/>
              <a:ext cx="719137"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l-GR" altLang="el-GR" sz="1800">
                  <a:solidFill>
                    <a:srgbClr val="000000"/>
                  </a:solidFill>
                  <a:latin typeface="Comic Sans MS" pitchFamily="66" charset="0"/>
                </a:rPr>
                <a:t>+</a:t>
              </a:r>
              <a:r>
                <a:rPr lang="el-GR" altLang="el-GR" sz="1800" i="1">
                  <a:solidFill>
                    <a:srgbClr val="000000"/>
                  </a:solidFill>
                  <a:latin typeface="Comic Sans MS" pitchFamily="66" charset="0"/>
                </a:rPr>
                <a:t>υ</a:t>
              </a:r>
              <a:r>
                <a:rPr lang="en-US" altLang="el-GR" sz="1800" b="1" baseline="-25000">
                  <a:solidFill>
                    <a:srgbClr val="000000"/>
                  </a:solidFill>
                  <a:latin typeface="Comic Sans MS" pitchFamily="66" charset="0"/>
                </a:rPr>
                <a:t>max</a:t>
              </a:r>
              <a:endParaRPr lang="el-GR" altLang="el-GR" sz="1800" b="1">
                <a:solidFill>
                  <a:srgbClr val="000000"/>
                </a:solidFill>
                <a:latin typeface="Comic Sans MS" pitchFamily="66" charset="0"/>
              </a:endParaRPr>
            </a:p>
          </p:txBody>
        </p:sp>
        <p:sp>
          <p:nvSpPr>
            <p:cNvPr id="7" name="Line 4"/>
            <p:cNvSpPr>
              <a:spLocks noChangeShapeType="1"/>
            </p:cNvSpPr>
            <p:nvPr/>
          </p:nvSpPr>
          <p:spPr bwMode="auto">
            <a:xfrm>
              <a:off x="2268538" y="2205038"/>
              <a:ext cx="4032250" cy="0"/>
            </a:xfrm>
            <a:prstGeom prst="line">
              <a:avLst/>
            </a:prstGeom>
            <a:noFill/>
            <a:ln w="5715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sp>
          <p:nvSpPr>
            <p:cNvPr id="8" name="Text Box 5"/>
            <p:cNvSpPr txBox="1">
              <a:spLocks noChangeArrowheads="1"/>
            </p:cNvSpPr>
            <p:nvPr/>
          </p:nvSpPr>
          <p:spPr bwMode="auto">
            <a:xfrm>
              <a:off x="4211638" y="1844675"/>
              <a:ext cx="358775"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l-GR" altLang="el-GR" sz="1800" b="1" i="1">
                  <a:solidFill>
                    <a:srgbClr val="000000"/>
                  </a:solidFill>
                  <a:latin typeface="Comic Sans MS" pitchFamily="66" charset="0"/>
                </a:rPr>
                <a:t>Ε</a:t>
              </a:r>
            </a:p>
          </p:txBody>
        </p:sp>
        <p:sp>
          <p:nvSpPr>
            <p:cNvPr id="9" name="Text Box 10"/>
            <p:cNvSpPr txBox="1">
              <a:spLocks noChangeArrowheads="1"/>
            </p:cNvSpPr>
            <p:nvPr/>
          </p:nvSpPr>
          <p:spPr bwMode="auto">
            <a:xfrm>
              <a:off x="1619250" y="4406567"/>
              <a:ext cx="719138"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l-GR" sz="1800" dirty="0">
                  <a:solidFill>
                    <a:srgbClr val="000000"/>
                  </a:solidFill>
                  <a:latin typeface="Comic Sans MS" pitchFamily="66" charset="0"/>
                </a:rPr>
                <a:t>-</a:t>
              </a:r>
              <a:r>
                <a:rPr lang="el-GR" altLang="el-GR" sz="1800" i="1" dirty="0">
                  <a:solidFill>
                    <a:srgbClr val="000000"/>
                  </a:solidFill>
                  <a:latin typeface="Comic Sans MS" pitchFamily="66" charset="0"/>
                </a:rPr>
                <a:t>υ</a:t>
              </a:r>
              <a:r>
                <a:rPr lang="en-US" altLang="el-GR" sz="1800" b="1" baseline="-25000" dirty="0">
                  <a:solidFill>
                    <a:srgbClr val="000000"/>
                  </a:solidFill>
                  <a:latin typeface="Comic Sans MS" pitchFamily="66" charset="0"/>
                </a:rPr>
                <a:t>max</a:t>
              </a:r>
              <a:endParaRPr lang="el-GR" altLang="el-GR" sz="1800" b="1" dirty="0">
                <a:solidFill>
                  <a:srgbClr val="000000"/>
                </a:solidFill>
                <a:latin typeface="Comic Sans MS" pitchFamily="66" charset="0"/>
              </a:endParaRPr>
            </a:p>
          </p:txBody>
        </p:sp>
        <p:sp>
          <p:nvSpPr>
            <p:cNvPr id="10" name="Text Box 12"/>
            <p:cNvSpPr txBox="1">
              <a:spLocks noChangeArrowheads="1"/>
            </p:cNvSpPr>
            <p:nvPr/>
          </p:nvSpPr>
          <p:spPr bwMode="auto">
            <a:xfrm>
              <a:off x="7667625" y="3573463"/>
              <a:ext cx="793750" cy="376237"/>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l-GR" altLang="el-GR" sz="1800">
                  <a:latin typeface="Comic Sans MS" pitchFamily="66" charset="0"/>
                </a:rPr>
                <a:t>       </a:t>
              </a:r>
              <a:r>
                <a:rPr lang="el-GR" altLang="el-GR" sz="1400">
                  <a:solidFill>
                    <a:srgbClr val="000000"/>
                  </a:solidFill>
                  <a:latin typeface="Arial" charset="0"/>
                </a:rPr>
                <a:t>Ε</a:t>
              </a:r>
            </a:p>
          </p:txBody>
        </p:sp>
        <p:sp>
          <p:nvSpPr>
            <p:cNvPr id="11" name="Line 13"/>
            <p:cNvSpPr>
              <a:spLocks noChangeShapeType="1"/>
            </p:cNvSpPr>
            <p:nvPr/>
          </p:nvSpPr>
          <p:spPr bwMode="auto">
            <a:xfrm>
              <a:off x="7740650" y="3789363"/>
              <a:ext cx="431800" cy="0"/>
            </a:xfrm>
            <a:prstGeom prst="line">
              <a:avLst/>
            </a:prstGeom>
            <a:noFill/>
            <a:ln w="5715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grpSp>
      <mc:AlternateContent xmlns:mc="http://schemas.openxmlformats.org/markup-compatibility/2006">
        <mc:Choice xmlns:a14="http://schemas.microsoft.com/office/drawing/2010/main" xmlns="" Requires="a14">
          <p:sp>
            <p:nvSpPr>
              <p:cNvPr id="13" name="Επεξήγηση με στρογγυλεμένο παραλληλόγραμμο 12"/>
              <p:cNvSpPr/>
              <p:nvPr/>
            </p:nvSpPr>
            <p:spPr>
              <a:xfrm>
                <a:off x="899592" y="3204720"/>
                <a:ext cx="1584176" cy="591022"/>
              </a:xfrm>
              <a:prstGeom prst="wedgeRoundRectCallout">
                <a:avLst>
                  <a:gd name="adj1" fmla="val 42167"/>
                  <a:gd name="adj2" fmla="val 90127"/>
                  <a:gd name="adj3" fmla="val 16667"/>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smtClean="0">
                    <a:solidFill>
                      <a:srgbClr val="0000FF"/>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U</a:t>
                </a:r>
                <a14:m>
                  <m:oMath xmlns:m="http://schemas.openxmlformats.org/officeDocument/2006/math">
                    <m:r>
                      <a:rPr lang="en-US" sz="1600" b="1" i="1" smtClean="0">
                        <a:solidFill>
                          <a:srgbClr val="0000FF"/>
                        </a:solidFill>
                        <a:effectLst>
                          <a:outerShdw blurRad="38100" dist="38100" dir="2700000" algn="tl">
                            <a:srgbClr val="000000">
                              <a:alpha val="43137"/>
                            </a:srgbClr>
                          </a:outerShdw>
                        </a:effectLst>
                        <a:latin typeface="Cambria Math"/>
                      </a:rPr>
                      <m:t> </m:t>
                    </m:r>
                    <m:r>
                      <a:rPr lang="el-GR" sz="1600" b="1" i="0" smtClean="0">
                        <a:solidFill>
                          <a:srgbClr val="0000FF"/>
                        </a:solidFill>
                        <a:effectLst>
                          <a:outerShdw blurRad="38100" dist="38100" dir="2700000" algn="tl">
                            <a:srgbClr val="000000">
                              <a:alpha val="43137"/>
                            </a:srgbClr>
                          </a:outerShdw>
                        </a:effectLst>
                        <a:latin typeface="Cambria Math"/>
                      </a:rPr>
                      <m:t>=</m:t>
                    </m:r>
                    <m:r>
                      <a:rPr lang="en-US" sz="1600" b="1" i="1" smtClean="0">
                        <a:solidFill>
                          <a:srgbClr val="0000FF"/>
                        </a:solidFill>
                        <a:effectLst>
                          <a:outerShdw blurRad="38100" dist="38100" dir="2700000" algn="tl">
                            <a:srgbClr val="000000">
                              <a:alpha val="43137"/>
                            </a:srgbClr>
                          </a:outerShdw>
                        </a:effectLst>
                        <a:latin typeface="Cambria Math"/>
                      </a:rPr>
                      <m:t>𝑬</m:t>
                    </m:r>
                    <m:r>
                      <a:rPr lang="en-US" sz="1600" b="1" i="0" smtClean="0">
                        <a:solidFill>
                          <a:srgbClr val="0000FF"/>
                        </a:solidFill>
                        <a:effectLst>
                          <a:outerShdw blurRad="38100" dist="38100" dir="2700000" algn="tl">
                            <a:srgbClr val="000000">
                              <a:alpha val="43137"/>
                            </a:srgbClr>
                          </a:outerShdw>
                        </a:effectLst>
                        <a:latin typeface="Cambria Math"/>
                      </a:rPr>
                      <m:t>−</m:t>
                    </m:r>
                    <m:f>
                      <m:fPr>
                        <m:ctrlPr>
                          <a:rPr lang="el-GR" sz="1600" b="1" i="1" smtClean="0">
                            <a:solidFill>
                              <a:srgbClr val="0000FF"/>
                            </a:solidFill>
                            <a:effectLst>
                              <a:outerShdw blurRad="38100" dist="38100" dir="2700000" algn="tl">
                                <a:srgbClr val="000000">
                                  <a:alpha val="43137"/>
                                </a:srgbClr>
                              </a:outerShdw>
                            </a:effectLst>
                            <a:latin typeface="Cambria Math" panose="02040503050406030204" pitchFamily="18" charset="0"/>
                          </a:rPr>
                        </m:ctrlPr>
                      </m:fPr>
                      <m:num>
                        <m:r>
                          <a:rPr lang="el-GR" sz="1600" b="1" i="1" smtClean="0">
                            <a:solidFill>
                              <a:srgbClr val="0000FF"/>
                            </a:solidFill>
                            <a:effectLst>
                              <a:outerShdw blurRad="38100" dist="38100" dir="2700000" algn="tl">
                                <a:srgbClr val="000000">
                                  <a:alpha val="43137"/>
                                </a:srgbClr>
                              </a:outerShdw>
                            </a:effectLst>
                            <a:latin typeface="Cambria Math"/>
                          </a:rPr>
                          <m:t>𝟏</m:t>
                        </m:r>
                      </m:num>
                      <m:den>
                        <m:r>
                          <a:rPr lang="el-GR" sz="1600" b="1" i="1" smtClean="0">
                            <a:solidFill>
                              <a:srgbClr val="0000FF"/>
                            </a:solidFill>
                            <a:effectLst>
                              <a:outerShdw blurRad="38100" dist="38100" dir="2700000" algn="tl">
                                <a:srgbClr val="000000">
                                  <a:alpha val="43137"/>
                                </a:srgbClr>
                              </a:outerShdw>
                            </a:effectLst>
                            <a:latin typeface="Cambria Math"/>
                          </a:rPr>
                          <m:t>𝟐</m:t>
                        </m:r>
                      </m:den>
                    </m:f>
                    <m:r>
                      <a:rPr lang="en-US" sz="1600" b="1" i="1" smtClean="0">
                        <a:solidFill>
                          <a:srgbClr val="0000FF"/>
                        </a:solidFill>
                        <a:effectLst>
                          <a:outerShdw blurRad="38100" dist="38100" dir="2700000" algn="tl">
                            <a:srgbClr val="000000">
                              <a:alpha val="43137"/>
                            </a:srgbClr>
                          </a:outerShdw>
                        </a:effectLst>
                        <a:latin typeface="Cambria Math"/>
                      </a:rPr>
                      <m:t>𝒎</m:t>
                    </m:r>
                    <m:sSup>
                      <m:sSupPr>
                        <m:ctrlPr>
                          <a:rPr lang="en-US" sz="1600" b="1" i="1" smtClean="0">
                            <a:solidFill>
                              <a:srgbClr val="0000FF"/>
                            </a:solidFill>
                            <a:effectLst>
                              <a:outerShdw blurRad="38100" dist="38100" dir="2700000" algn="tl">
                                <a:srgbClr val="000000">
                                  <a:alpha val="43137"/>
                                </a:srgbClr>
                              </a:outerShdw>
                            </a:effectLst>
                            <a:latin typeface="Cambria Math" panose="02040503050406030204" pitchFamily="18" charset="0"/>
                          </a:rPr>
                        </m:ctrlPr>
                      </m:sSupPr>
                      <m:e>
                        <m:r>
                          <a:rPr lang="el-GR" sz="1600" b="1" i="1" smtClean="0">
                            <a:solidFill>
                              <a:srgbClr val="0000FF"/>
                            </a:solidFill>
                            <a:effectLst>
                              <a:outerShdw blurRad="38100" dist="38100" dir="2700000" algn="tl">
                                <a:srgbClr val="000000">
                                  <a:alpha val="43137"/>
                                </a:srgbClr>
                              </a:outerShdw>
                            </a:effectLst>
                            <a:latin typeface="Cambria Math"/>
                          </a:rPr>
                          <m:t>𝝊</m:t>
                        </m:r>
                      </m:e>
                      <m:sup>
                        <m:r>
                          <a:rPr lang="en-US" sz="1600" b="1" i="1" smtClean="0">
                            <a:solidFill>
                              <a:srgbClr val="0000FF"/>
                            </a:solidFill>
                            <a:effectLst>
                              <a:outerShdw blurRad="38100" dist="38100" dir="2700000" algn="tl">
                                <a:srgbClr val="000000">
                                  <a:alpha val="43137"/>
                                </a:srgbClr>
                              </a:outerShdw>
                            </a:effectLst>
                            <a:latin typeface="Cambria Math"/>
                          </a:rPr>
                          <m:t>𝟐</m:t>
                        </m:r>
                      </m:sup>
                    </m:sSup>
                  </m:oMath>
                </a14:m>
                <a:endParaRPr lang="el-GR" sz="1600" b="1" dirty="0">
                  <a:solidFill>
                    <a:srgbClr val="0000FF"/>
                  </a:solidFill>
                  <a:effectLst>
                    <a:outerShdw blurRad="38100" dist="38100" dir="2700000" algn="tl">
                      <a:srgbClr val="000000">
                        <a:alpha val="43137"/>
                      </a:srgbClr>
                    </a:outerShdw>
                  </a:effectLst>
                </a:endParaRPr>
              </a:p>
            </p:txBody>
          </p:sp>
        </mc:Choice>
        <mc:Fallback>
          <p:sp>
            <p:nvSpPr>
              <p:cNvPr id="13" name="Επεξήγηση με στρογγυλεμένο παραλληλόγραμμο 12"/>
              <p:cNvSpPr>
                <a:spLocks noRot="1" noChangeAspect="1" noMove="1" noResize="1" noEditPoints="1" noAdjustHandles="1" noChangeArrowheads="1" noChangeShapeType="1" noTextEdit="1"/>
              </p:cNvSpPr>
              <p:nvPr/>
            </p:nvSpPr>
            <p:spPr>
              <a:xfrm>
                <a:off x="899592" y="3204720"/>
                <a:ext cx="1584176" cy="591022"/>
              </a:xfrm>
              <a:prstGeom prst="wedgeRoundRectCallout">
                <a:avLst>
                  <a:gd name="adj1" fmla="val 42167"/>
                  <a:gd name="adj2" fmla="val 90127"/>
                  <a:gd name="adj3" fmla="val 16667"/>
                </a:avLst>
              </a:prstGeom>
              <a:blipFill rotWithShape="1">
                <a:blip r:embed="rId4"/>
                <a:stretch>
                  <a:fillRect/>
                </a:stretch>
              </a:blipFill>
              <a:ln>
                <a:solidFill>
                  <a:schemeClr val="tx1"/>
                </a:solidFill>
              </a:ln>
            </p:spPr>
            <p:txBody>
              <a:bodyPr/>
              <a:lstStyle/>
              <a:p>
                <a:r>
                  <a:rPr lang="el-GR">
                    <a:noFill/>
                  </a:rPr>
                  <a:t> </a:t>
                </a:r>
              </a:p>
            </p:txBody>
          </p:sp>
        </mc:Fallback>
      </mc:AlternateContent>
      <mc:AlternateContent xmlns:mc="http://schemas.openxmlformats.org/markup-compatibility/2006">
        <mc:Choice xmlns:a14="http://schemas.microsoft.com/office/drawing/2010/main" xmlns="" Requires="a14">
          <p:sp>
            <p:nvSpPr>
              <p:cNvPr id="14" name="Επεξήγηση με στρογγυλεμένο παραλληλόγραμμο 13"/>
              <p:cNvSpPr/>
              <p:nvPr/>
            </p:nvSpPr>
            <p:spPr>
              <a:xfrm>
                <a:off x="6330072" y="2042525"/>
                <a:ext cx="1245152" cy="591022"/>
              </a:xfrm>
              <a:prstGeom prst="wedgeRoundRectCallout">
                <a:avLst>
                  <a:gd name="adj1" fmla="val -78458"/>
                  <a:gd name="adj2" fmla="val 51449"/>
                  <a:gd name="adj3" fmla="val 16667"/>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l-GR" sz="1600" b="1" i="1" smtClean="0">
                          <a:solidFill>
                            <a:srgbClr val="FF0000"/>
                          </a:solidFill>
                          <a:effectLst>
                            <a:outerShdw blurRad="38100" dist="38100" dir="2700000" algn="tl">
                              <a:srgbClr val="000000">
                                <a:alpha val="43137"/>
                              </a:srgbClr>
                            </a:outerShdw>
                          </a:effectLst>
                          <a:latin typeface="Cambria Math"/>
                        </a:rPr>
                        <m:t>𝜥</m:t>
                      </m:r>
                      <m:r>
                        <a:rPr lang="el-GR" sz="1600" b="1" i="0" smtClean="0">
                          <a:solidFill>
                            <a:srgbClr val="FF0000"/>
                          </a:solidFill>
                          <a:effectLst>
                            <a:outerShdw blurRad="38100" dist="38100" dir="2700000" algn="tl">
                              <a:srgbClr val="000000">
                                <a:alpha val="43137"/>
                              </a:srgbClr>
                            </a:outerShdw>
                          </a:effectLst>
                          <a:latin typeface="Cambria Math"/>
                        </a:rPr>
                        <m:t>=</m:t>
                      </m:r>
                      <m:f>
                        <m:fPr>
                          <m:ctrlPr>
                            <a:rPr lang="el-GR" sz="16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fPr>
                        <m:num>
                          <m:r>
                            <a:rPr lang="el-GR" sz="1600" b="1" i="1" smtClean="0">
                              <a:solidFill>
                                <a:srgbClr val="FF0000"/>
                              </a:solidFill>
                              <a:effectLst>
                                <a:outerShdw blurRad="38100" dist="38100" dir="2700000" algn="tl">
                                  <a:srgbClr val="000000">
                                    <a:alpha val="43137"/>
                                  </a:srgbClr>
                                </a:outerShdw>
                              </a:effectLst>
                              <a:latin typeface="Cambria Math"/>
                            </a:rPr>
                            <m:t>𝟏</m:t>
                          </m:r>
                        </m:num>
                        <m:den>
                          <m:r>
                            <a:rPr lang="el-GR" sz="1600" b="1" i="1" smtClean="0">
                              <a:solidFill>
                                <a:srgbClr val="FF0000"/>
                              </a:solidFill>
                              <a:effectLst>
                                <a:outerShdw blurRad="38100" dist="38100" dir="2700000" algn="tl">
                                  <a:srgbClr val="000000">
                                    <a:alpha val="43137"/>
                                  </a:srgbClr>
                                </a:outerShdw>
                              </a:effectLst>
                              <a:latin typeface="Cambria Math"/>
                            </a:rPr>
                            <m:t>𝟐</m:t>
                          </m:r>
                        </m:den>
                      </m:f>
                      <m:r>
                        <a:rPr lang="en-US" sz="1600" b="1" i="1" smtClean="0">
                          <a:solidFill>
                            <a:srgbClr val="FF0000"/>
                          </a:solidFill>
                          <a:effectLst>
                            <a:outerShdw blurRad="38100" dist="38100" dir="2700000" algn="tl">
                              <a:srgbClr val="000000">
                                <a:alpha val="43137"/>
                              </a:srgbClr>
                            </a:outerShdw>
                          </a:effectLst>
                          <a:latin typeface="Cambria Math"/>
                        </a:rPr>
                        <m:t>𝒎</m:t>
                      </m:r>
                      <m:sSup>
                        <m:sSupPr>
                          <m:ctrlPr>
                            <a:rPr lang="en-US" sz="16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pPr>
                        <m:e>
                          <m:r>
                            <a:rPr lang="el-GR" sz="1600" b="1" i="1" smtClean="0">
                              <a:solidFill>
                                <a:srgbClr val="FF0000"/>
                              </a:solidFill>
                              <a:effectLst>
                                <a:outerShdw blurRad="38100" dist="38100" dir="2700000" algn="tl">
                                  <a:srgbClr val="000000">
                                    <a:alpha val="43137"/>
                                  </a:srgbClr>
                                </a:outerShdw>
                              </a:effectLst>
                              <a:latin typeface="Cambria Math"/>
                            </a:rPr>
                            <m:t>𝝊</m:t>
                          </m:r>
                        </m:e>
                        <m:sup>
                          <m:r>
                            <a:rPr lang="en-US" sz="1600" b="1" i="1" smtClean="0">
                              <a:solidFill>
                                <a:srgbClr val="FF0000"/>
                              </a:solidFill>
                              <a:effectLst>
                                <a:outerShdw blurRad="38100" dist="38100" dir="2700000" algn="tl">
                                  <a:srgbClr val="000000">
                                    <a:alpha val="43137"/>
                                  </a:srgbClr>
                                </a:outerShdw>
                              </a:effectLst>
                              <a:latin typeface="Cambria Math"/>
                            </a:rPr>
                            <m:t>𝟐</m:t>
                          </m:r>
                        </m:sup>
                      </m:sSup>
                    </m:oMath>
                  </m:oMathPara>
                </a14:m>
                <a:endParaRPr lang="el-GR" sz="1600" b="1" dirty="0">
                  <a:solidFill>
                    <a:srgbClr val="0000FF"/>
                  </a:solidFill>
                  <a:effectLst>
                    <a:outerShdw blurRad="38100" dist="38100" dir="2700000" algn="tl">
                      <a:srgbClr val="000000">
                        <a:alpha val="43137"/>
                      </a:srgbClr>
                    </a:outerShdw>
                  </a:effectLst>
                </a:endParaRPr>
              </a:p>
            </p:txBody>
          </p:sp>
        </mc:Choice>
        <mc:Fallback>
          <p:sp>
            <p:nvSpPr>
              <p:cNvPr id="14" name="Επεξήγηση με στρογγυλεμένο παραλληλόγραμμο 13"/>
              <p:cNvSpPr>
                <a:spLocks noRot="1" noChangeAspect="1" noMove="1" noResize="1" noEditPoints="1" noAdjustHandles="1" noChangeArrowheads="1" noChangeShapeType="1" noTextEdit="1"/>
              </p:cNvSpPr>
              <p:nvPr/>
            </p:nvSpPr>
            <p:spPr>
              <a:xfrm>
                <a:off x="6330072" y="2042525"/>
                <a:ext cx="1245152" cy="591022"/>
              </a:xfrm>
              <a:prstGeom prst="wedgeRoundRectCallout">
                <a:avLst>
                  <a:gd name="adj1" fmla="val -78458"/>
                  <a:gd name="adj2" fmla="val 51449"/>
                  <a:gd name="adj3" fmla="val 16667"/>
                </a:avLst>
              </a:prstGeom>
              <a:blipFill rotWithShape="1">
                <a:blip r:embed="rId5"/>
                <a:stretch>
                  <a:fillRect/>
                </a:stretch>
              </a:blipFill>
              <a:ln>
                <a:solidFill>
                  <a:schemeClr val="tx1"/>
                </a:solidFill>
              </a:ln>
            </p:spPr>
            <p:txBody>
              <a:bodyPr/>
              <a:lstStyle/>
              <a:p>
                <a:r>
                  <a:rPr lang="el-GR">
                    <a:noFill/>
                  </a:rPr>
                  <a:t> </a:t>
                </a:r>
              </a:p>
            </p:txBody>
          </p:sp>
        </mc:Fallback>
      </mc:AlternateContent>
    </p:spTree>
    <p:extLst>
      <p:ext uri="{BB962C8B-B14F-4D97-AF65-F5344CB8AC3E}">
        <p14:creationId xmlns:p14="http://schemas.microsoft.com/office/powerpoint/2010/main" xmlns="" val="2169923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500"/>
                            </p:stCondLst>
                            <p:childTnLst>
                              <p:par>
                                <p:cTn id="15" presetID="2" presetClass="entr" presetSubtype="8" fill="hold" grpId="0" nodeType="afterEffect">
                                  <p:stCondLst>
                                    <p:cond delay="25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1500" fill="hold"/>
                                        <p:tgtEl>
                                          <p:spTgt spid="13"/>
                                        </p:tgtEl>
                                        <p:attrNameLst>
                                          <p:attrName>ppt_x</p:attrName>
                                        </p:attrNameLst>
                                      </p:cBhvr>
                                      <p:tavLst>
                                        <p:tav tm="0">
                                          <p:val>
                                            <p:strVal val="0-#ppt_w/2"/>
                                          </p:val>
                                        </p:tav>
                                        <p:tav tm="100000">
                                          <p:val>
                                            <p:strVal val="#ppt_x"/>
                                          </p:val>
                                        </p:tav>
                                      </p:tavLst>
                                    </p:anim>
                                    <p:anim calcmode="lin" valueType="num">
                                      <p:cBhvr additive="base">
                                        <p:cTn id="18" dur="1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2250"/>
                            </p:stCondLst>
                            <p:childTnLst>
                              <p:par>
                                <p:cTn id="20" presetID="2" presetClass="entr" presetSubtype="2" fill="hold" grpId="0" nodeType="afterEffect">
                                  <p:stCondLst>
                                    <p:cond delay="25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1500" fill="hold"/>
                                        <p:tgtEl>
                                          <p:spTgt spid="14"/>
                                        </p:tgtEl>
                                        <p:attrNameLst>
                                          <p:attrName>ppt_x</p:attrName>
                                        </p:attrNameLst>
                                      </p:cBhvr>
                                      <p:tavLst>
                                        <p:tav tm="0">
                                          <p:val>
                                            <p:strVal val="1+#ppt_w/2"/>
                                          </p:val>
                                        </p:tav>
                                        <p:tav tm="100000">
                                          <p:val>
                                            <p:strVal val="#ppt_x"/>
                                          </p:val>
                                        </p:tav>
                                      </p:tavLst>
                                    </p:anim>
                                    <p:anim calcmode="lin" valueType="num">
                                      <p:cBhvr additive="base">
                                        <p:cTn id="23" dur="1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animBg="1"/>
      <p:bldP spid="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36</a:t>
            </a:fld>
            <a:endParaRPr lang="el-GR" dirty="0">
              <a:solidFill>
                <a:schemeClr val="tx1"/>
              </a:solidFill>
            </a:endParaRPr>
          </a:p>
        </p:txBody>
      </p:sp>
      <p:sp>
        <p:nvSpPr>
          <p:cNvPr id="4" name="TextBox 3"/>
          <p:cNvSpPr txBox="1"/>
          <p:nvPr/>
        </p:nvSpPr>
        <p:spPr>
          <a:xfrm>
            <a:off x="1763688" y="411020"/>
            <a:ext cx="5544616" cy="461665"/>
          </a:xfrm>
          <a:prstGeom prst="rect">
            <a:avLst/>
          </a:prstGeom>
          <a:noFill/>
        </p:spPr>
        <p:txBody>
          <a:bodyPr wrap="square" rtlCol="0">
            <a:spAutoFit/>
          </a:bodyPr>
          <a:lstStyle/>
          <a:p>
            <a:pPr marL="285750" indent="-285750">
              <a:buFont typeface="Wingdings" panose="05000000000000000000" pitchFamily="2" charset="2"/>
              <a:buChar char="Ø"/>
            </a:pPr>
            <a:r>
              <a:rPr lang="el-GR" sz="2400" b="1" dirty="0">
                <a:solidFill>
                  <a:srgbClr val="800000"/>
                </a:solidFill>
                <a:effectLst>
                  <a:outerShdw blurRad="38100" dist="38100" dir="2700000" algn="tl">
                    <a:srgbClr val="000000">
                      <a:alpha val="43137"/>
                    </a:srgbClr>
                  </a:outerShdw>
                </a:effectLst>
                <a:latin typeface="Comic Sans MS" panose="030F0702030302020204" pitchFamily="66" charset="0"/>
              </a:rPr>
              <a:t> </a:t>
            </a:r>
            <a:r>
              <a:rPr lang="el-GR" sz="2400" b="1" dirty="0" smtClean="0">
                <a:solidFill>
                  <a:srgbClr val="800000"/>
                </a:solidFill>
                <a:effectLst>
                  <a:outerShdw blurRad="38100" dist="38100" dir="2700000" algn="tl">
                    <a:srgbClr val="000000">
                      <a:alpha val="43137"/>
                    </a:srgbClr>
                  </a:outerShdw>
                </a:effectLst>
                <a:latin typeface="Comic Sans MS" panose="030F0702030302020204" pitchFamily="66" charset="0"/>
              </a:rPr>
              <a:t> Ενέργεια – Χρόνος  (</a:t>
            </a:r>
            <a:r>
              <a:rPr lang="el-GR" sz="2400" b="1" i="1" dirty="0" err="1" smtClean="0">
                <a:solidFill>
                  <a:srgbClr val="800000"/>
                </a:solidFill>
                <a:effectLst>
                  <a:outerShdw blurRad="38100" dist="38100" dir="2700000" algn="tl">
                    <a:srgbClr val="000000">
                      <a:alpha val="43137"/>
                    </a:srgbClr>
                  </a:outerShdw>
                </a:effectLst>
                <a:latin typeface="Comic Sans MS" panose="030F0702030302020204" pitchFamily="66" charset="0"/>
              </a:rPr>
              <a:t>φ</a:t>
            </a:r>
            <a:r>
              <a:rPr lang="el-GR" sz="2400" b="1" baseline="-25000" dirty="0" err="1" smtClean="0">
                <a:solidFill>
                  <a:srgbClr val="800000"/>
                </a:solidFill>
                <a:effectLst>
                  <a:outerShdw blurRad="38100" dist="38100" dir="2700000" algn="tl">
                    <a:srgbClr val="000000">
                      <a:alpha val="43137"/>
                    </a:srgbClr>
                  </a:outerShdw>
                </a:effectLst>
                <a:latin typeface="Comic Sans MS" panose="030F0702030302020204" pitchFamily="66" charset="0"/>
              </a:rPr>
              <a:t>0</a:t>
            </a:r>
            <a:r>
              <a:rPr lang="el-GR" sz="2400" b="1" dirty="0" smtClean="0">
                <a:solidFill>
                  <a:srgbClr val="800000"/>
                </a:solidFill>
                <a:effectLst>
                  <a:outerShdw blurRad="38100" dist="38100" dir="2700000" algn="tl">
                    <a:srgbClr val="000000">
                      <a:alpha val="43137"/>
                    </a:srgbClr>
                  </a:outerShdw>
                </a:effectLst>
                <a:latin typeface="Comic Sans MS" panose="030F0702030302020204" pitchFamily="66" charset="0"/>
              </a:rPr>
              <a:t> = 0)</a:t>
            </a:r>
            <a:endParaRPr lang="el-GR" sz="2400" b="1" dirty="0">
              <a:solidFill>
                <a:srgbClr val="800000"/>
              </a:solidFill>
              <a:effectLst>
                <a:outerShdw blurRad="38100" dist="38100" dir="2700000" algn="tl">
                  <a:srgbClr val="000000">
                    <a:alpha val="43137"/>
                  </a:srgbClr>
                </a:outerShdw>
              </a:effectLst>
              <a:latin typeface="Comic Sans MS" panose="030F0702030302020204" pitchFamily="66" charset="0"/>
            </a:endParaRPr>
          </a:p>
        </p:txBody>
      </p:sp>
      <p:grpSp>
        <p:nvGrpSpPr>
          <p:cNvPr id="10" name="Ομάδα 9"/>
          <p:cNvGrpSpPr/>
          <p:nvPr/>
        </p:nvGrpSpPr>
        <p:grpSpPr>
          <a:xfrm>
            <a:off x="575977" y="1268760"/>
            <a:ext cx="7920037" cy="4314825"/>
            <a:chOff x="684213" y="1484313"/>
            <a:chExt cx="7920037" cy="4314825"/>
          </a:xfrm>
        </p:grpSpPr>
        <p:graphicFrame>
          <p:nvGraphicFramePr>
            <p:cNvPr id="5" name="Object 3"/>
            <p:cNvGraphicFramePr>
              <a:graphicFrameLocks noChangeAspect="1"/>
            </p:cNvGraphicFramePr>
            <p:nvPr>
              <p:extLst>
                <p:ext uri="{D42A27DB-BD31-4B8C-83A1-F6EECF244321}">
                  <p14:modId xmlns:p14="http://schemas.microsoft.com/office/powerpoint/2010/main" xmlns="" val="3937580343"/>
                </p:ext>
              </p:extLst>
            </p:nvPr>
          </p:nvGraphicFramePr>
          <p:xfrm>
            <a:off x="684213" y="1484313"/>
            <a:ext cx="7920037" cy="4314825"/>
          </p:xfrm>
          <a:graphic>
            <a:graphicData uri="http://schemas.openxmlformats.org/presentationml/2006/ole">
              <p:oleObj spid="_x0000_s11543" name="Γράφημα" r:id="rId3" imgW="4667098" imgH="2543089" progId="Excel.Chart.8">
                <p:embed/>
              </p:oleObj>
            </a:graphicData>
          </a:graphic>
        </p:graphicFrame>
        <p:sp>
          <p:nvSpPr>
            <p:cNvPr id="6" name="Text Box 10"/>
            <p:cNvSpPr txBox="1">
              <a:spLocks noChangeArrowheads="1"/>
            </p:cNvSpPr>
            <p:nvPr/>
          </p:nvSpPr>
          <p:spPr bwMode="auto">
            <a:xfrm>
              <a:off x="7667625" y="3789363"/>
              <a:ext cx="793750" cy="376237"/>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l-GR" altLang="el-GR" sz="1800">
                  <a:latin typeface="Comic Sans MS" pitchFamily="66" charset="0"/>
                </a:rPr>
                <a:t>       </a:t>
              </a:r>
              <a:r>
                <a:rPr lang="el-GR" altLang="el-GR" sz="1400">
                  <a:solidFill>
                    <a:srgbClr val="000000"/>
                  </a:solidFill>
                  <a:latin typeface="Arial" charset="0"/>
                </a:rPr>
                <a:t>Ε</a:t>
              </a:r>
            </a:p>
          </p:txBody>
        </p:sp>
        <p:sp>
          <p:nvSpPr>
            <p:cNvPr id="7" name="Line 12"/>
            <p:cNvSpPr>
              <a:spLocks noChangeShapeType="1"/>
            </p:cNvSpPr>
            <p:nvPr/>
          </p:nvSpPr>
          <p:spPr bwMode="auto">
            <a:xfrm>
              <a:off x="1331913" y="2420938"/>
              <a:ext cx="4824412" cy="0"/>
            </a:xfrm>
            <a:prstGeom prst="line">
              <a:avLst/>
            </a:prstGeom>
            <a:noFill/>
            <a:ln w="5715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sp>
          <p:nvSpPr>
            <p:cNvPr id="8" name="Text Box 13"/>
            <p:cNvSpPr txBox="1">
              <a:spLocks noChangeArrowheads="1"/>
            </p:cNvSpPr>
            <p:nvPr/>
          </p:nvSpPr>
          <p:spPr bwMode="auto">
            <a:xfrm>
              <a:off x="1331913" y="2060575"/>
              <a:ext cx="358775"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l-GR" altLang="el-GR" sz="1800" b="1" i="1" dirty="0">
                  <a:solidFill>
                    <a:srgbClr val="000000"/>
                  </a:solidFill>
                  <a:latin typeface="Comic Sans MS" pitchFamily="66" charset="0"/>
                </a:rPr>
                <a:t>Ε</a:t>
              </a:r>
            </a:p>
          </p:txBody>
        </p:sp>
        <p:sp>
          <p:nvSpPr>
            <p:cNvPr id="9" name="Line 11"/>
            <p:cNvSpPr>
              <a:spLocks noChangeShapeType="1"/>
            </p:cNvSpPr>
            <p:nvPr/>
          </p:nvSpPr>
          <p:spPr bwMode="auto">
            <a:xfrm>
              <a:off x="7740650" y="4005263"/>
              <a:ext cx="431800" cy="0"/>
            </a:xfrm>
            <a:prstGeom prst="line">
              <a:avLst/>
            </a:prstGeom>
            <a:noFill/>
            <a:ln w="5715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grpSp>
      <mc:AlternateContent xmlns:mc="http://schemas.openxmlformats.org/markup-compatibility/2006">
        <mc:Choice xmlns:a14="http://schemas.microsoft.com/office/drawing/2010/main" xmlns="" Requires="a14">
          <p:sp>
            <p:nvSpPr>
              <p:cNvPr id="11" name="Επεξήγηση με στρογγυλεμένο παραλληλόγραμμο 10"/>
              <p:cNvSpPr/>
              <p:nvPr/>
            </p:nvSpPr>
            <p:spPr>
              <a:xfrm>
                <a:off x="6438022" y="2030843"/>
                <a:ext cx="1518242" cy="591022"/>
              </a:xfrm>
              <a:prstGeom prst="wedgeRoundRectCallout">
                <a:avLst>
                  <a:gd name="adj1" fmla="val -78458"/>
                  <a:gd name="adj2" fmla="val 51449"/>
                  <a:gd name="adj3" fmla="val 16667"/>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l-GR" sz="1600" b="1" i="1" smtClean="0">
                          <a:solidFill>
                            <a:srgbClr val="FF0000"/>
                          </a:solidFill>
                          <a:effectLst>
                            <a:outerShdw blurRad="38100" dist="38100" dir="2700000" algn="tl">
                              <a:srgbClr val="000000">
                                <a:alpha val="43137"/>
                              </a:srgbClr>
                            </a:outerShdw>
                          </a:effectLst>
                          <a:latin typeface="Cambria Math"/>
                        </a:rPr>
                        <m:t>𝜥</m:t>
                      </m:r>
                      <m:r>
                        <a:rPr lang="el-GR" sz="1600" b="1" i="0" smtClean="0">
                          <a:solidFill>
                            <a:srgbClr val="FF0000"/>
                          </a:solidFill>
                          <a:effectLst>
                            <a:outerShdw blurRad="38100" dist="38100" dir="2700000" algn="tl">
                              <a:srgbClr val="000000">
                                <a:alpha val="43137"/>
                              </a:srgbClr>
                            </a:outerShdw>
                          </a:effectLst>
                          <a:latin typeface="Cambria Math"/>
                        </a:rPr>
                        <m:t>=</m:t>
                      </m:r>
                      <m:r>
                        <a:rPr lang="el-GR" sz="1600" b="1" i="1" smtClean="0">
                          <a:solidFill>
                            <a:srgbClr val="FF0000"/>
                          </a:solidFill>
                          <a:effectLst>
                            <a:outerShdw blurRad="38100" dist="38100" dir="2700000" algn="tl">
                              <a:srgbClr val="000000">
                                <a:alpha val="43137"/>
                              </a:srgbClr>
                            </a:outerShdw>
                          </a:effectLst>
                          <a:latin typeface="Cambria Math"/>
                        </a:rPr>
                        <m:t>𝜠</m:t>
                      </m:r>
                      <m:r>
                        <a:rPr lang="el-GR" sz="1600" b="1" i="0" smtClean="0">
                          <a:solidFill>
                            <a:srgbClr val="FF0000"/>
                          </a:solidFill>
                          <a:effectLst>
                            <a:outerShdw blurRad="38100" dist="38100" dir="2700000" algn="tl">
                              <a:srgbClr val="000000">
                                <a:alpha val="43137"/>
                              </a:srgbClr>
                            </a:outerShdw>
                          </a:effectLst>
                          <a:latin typeface="Cambria Math"/>
                        </a:rPr>
                        <m:t>𝛔𝛖𝛎</m:t>
                      </m:r>
                      <m:r>
                        <a:rPr lang="el-GR" sz="1600" b="1" i="0" baseline="30000" smtClean="0">
                          <a:solidFill>
                            <a:srgbClr val="FF0000"/>
                          </a:solidFill>
                          <a:effectLst>
                            <a:outerShdw blurRad="38100" dist="38100" dir="2700000" algn="tl">
                              <a:srgbClr val="000000">
                                <a:alpha val="43137"/>
                              </a:srgbClr>
                            </a:outerShdw>
                          </a:effectLst>
                          <a:latin typeface="Cambria Math"/>
                        </a:rPr>
                        <m:t>𝟐</m:t>
                      </m:r>
                      <m:r>
                        <a:rPr lang="el-GR" sz="1600" b="1" i="1" smtClean="0">
                          <a:solidFill>
                            <a:srgbClr val="FF0000"/>
                          </a:solidFill>
                          <a:effectLst>
                            <a:outerShdw blurRad="38100" dist="38100" dir="2700000" algn="tl">
                              <a:srgbClr val="000000">
                                <a:alpha val="43137"/>
                              </a:srgbClr>
                            </a:outerShdw>
                          </a:effectLst>
                          <a:latin typeface="Cambria Math"/>
                        </a:rPr>
                        <m:t>𝝎</m:t>
                      </m:r>
                      <m:r>
                        <a:rPr lang="en-US" sz="1600" b="1" i="1" smtClean="0">
                          <a:solidFill>
                            <a:srgbClr val="FF0000"/>
                          </a:solidFill>
                          <a:effectLst>
                            <a:outerShdw blurRad="38100" dist="38100" dir="2700000" algn="tl">
                              <a:srgbClr val="000000">
                                <a:alpha val="43137"/>
                              </a:srgbClr>
                            </a:outerShdw>
                          </a:effectLst>
                          <a:latin typeface="Cambria Math"/>
                        </a:rPr>
                        <m:t>𝒕</m:t>
                      </m:r>
                    </m:oMath>
                  </m:oMathPara>
                </a14:m>
                <a:endParaRPr lang="el-GR" sz="1600" b="1" i="1" dirty="0">
                  <a:solidFill>
                    <a:srgbClr val="0000FF"/>
                  </a:solidFill>
                  <a:effectLst>
                    <a:outerShdw blurRad="38100" dist="38100" dir="2700000" algn="tl">
                      <a:srgbClr val="000000">
                        <a:alpha val="43137"/>
                      </a:srgbClr>
                    </a:outerShdw>
                  </a:effectLst>
                </a:endParaRPr>
              </a:p>
            </p:txBody>
          </p:sp>
        </mc:Choice>
        <mc:Fallback>
          <p:sp>
            <p:nvSpPr>
              <p:cNvPr id="11" name="Επεξήγηση με στρογγυλεμένο παραλληλόγραμμο 10"/>
              <p:cNvSpPr>
                <a:spLocks noRot="1" noChangeAspect="1" noMove="1" noResize="1" noEditPoints="1" noAdjustHandles="1" noChangeArrowheads="1" noChangeShapeType="1" noTextEdit="1"/>
              </p:cNvSpPr>
              <p:nvPr/>
            </p:nvSpPr>
            <p:spPr>
              <a:xfrm>
                <a:off x="6438022" y="2030843"/>
                <a:ext cx="1518242" cy="591022"/>
              </a:xfrm>
              <a:prstGeom prst="wedgeRoundRectCallout">
                <a:avLst>
                  <a:gd name="adj1" fmla="val -78458"/>
                  <a:gd name="adj2" fmla="val 51449"/>
                  <a:gd name="adj3" fmla="val 16667"/>
                </a:avLst>
              </a:prstGeom>
              <a:blipFill rotWithShape="1">
                <a:blip r:embed="rId4"/>
                <a:stretch>
                  <a:fillRect/>
                </a:stretch>
              </a:blipFill>
              <a:ln>
                <a:solidFill>
                  <a:schemeClr val="tx1"/>
                </a:solidFill>
              </a:ln>
            </p:spPr>
            <p:txBody>
              <a:bodyPr/>
              <a:lstStyle/>
              <a:p>
                <a:r>
                  <a:rPr lang="el-GR">
                    <a:noFill/>
                  </a:rPr>
                  <a:t> </a:t>
                </a:r>
              </a:p>
            </p:txBody>
          </p:sp>
        </mc:Fallback>
      </mc:AlternateContent>
      <mc:AlternateContent xmlns:mc="http://schemas.openxmlformats.org/markup-compatibility/2006">
        <mc:Choice xmlns:a14="http://schemas.microsoft.com/office/drawing/2010/main" xmlns="" Requires="a14">
          <p:sp>
            <p:nvSpPr>
              <p:cNvPr id="12" name="Επεξήγηση με στρογγυλεμένο παραλληλόγραμμο 11"/>
              <p:cNvSpPr/>
              <p:nvPr/>
            </p:nvSpPr>
            <p:spPr>
              <a:xfrm>
                <a:off x="6411045" y="4005064"/>
                <a:ext cx="1518242" cy="591022"/>
              </a:xfrm>
              <a:prstGeom prst="wedgeRoundRectCallout">
                <a:avLst>
                  <a:gd name="adj1" fmla="val -79175"/>
                  <a:gd name="adj2" fmla="val 1719"/>
                  <a:gd name="adj3" fmla="val 16667"/>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smtClean="0">
                    <a:solidFill>
                      <a:srgbClr val="0000FF"/>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U</a:t>
                </a:r>
                <a14:m>
                  <m:oMath xmlns:m="http://schemas.openxmlformats.org/officeDocument/2006/math">
                    <m:r>
                      <a:rPr lang="el-GR" sz="1600" b="1" i="1" smtClean="0">
                        <a:solidFill>
                          <a:srgbClr val="0000FF"/>
                        </a:solidFill>
                        <a:effectLst>
                          <a:outerShdw blurRad="38100" dist="38100" dir="2700000" algn="tl">
                            <a:srgbClr val="000000">
                              <a:alpha val="43137"/>
                            </a:srgbClr>
                          </a:outerShdw>
                        </a:effectLst>
                        <a:latin typeface="Cambria Math"/>
                      </a:rPr>
                      <m:t> </m:t>
                    </m:r>
                    <m:r>
                      <a:rPr lang="el-GR" sz="1600" b="1" i="0" smtClean="0">
                        <a:solidFill>
                          <a:srgbClr val="0000FF"/>
                        </a:solidFill>
                        <a:effectLst>
                          <a:outerShdw blurRad="38100" dist="38100" dir="2700000" algn="tl">
                            <a:srgbClr val="000000">
                              <a:alpha val="43137"/>
                            </a:srgbClr>
                          </a:outerShdw>
                        </a:effectLst>
                        <a:latin typeface="Cambria Math"/>
                      </a:rPr>
                      <m:t>=</m:t>
                    </m:r>
                    <m:r>
                      <a:rPr lang="el-GR" sz="1600" b="1" i="1" smtClean="0">
                        <a:solidFill>
                          <a:srgbClr val="0000FF"/>
                        </a:solidFill>
                        <a:effectLst>
                          <a:outerShdw blurRad="38100" dist="38100" dir="2700000" algn="tl">
                            <a:srgbClr val="000000">
                              <a:alpha val="43137"/>
                            </a:srgbClr>
                          </a:outerShdw>
                        </a:effectLst>
                        <a:latin typeface="Cambria Math"/>
                      </a:rPr>
                      <m:t>𝜠</m:t>
                    </m:r>
                    <m:r>
                      <a:rPr lang="el-GR" sz="1600" b="1" i="0" smtClean="0">
                        <a:solidFill>
                          <a:srgbClr val="0000FF"/>
                        </a:solidFill>
                        <a:effectLst>
                          <a:outerShdw blurRad="38100" dist="38100" dir="2700000" algn="tl">
                            <a:srgbClr val="000000">
                              <a:alpha val="43137"/>
                            </a:srgbClr>
                          </a:outerShdw>
                        </a:effectLst>
                        <a:latin typeface="Cambria Math"/>
                      </a:rPr>
                      <m:t>𝛈𝛍</m:t>
                    </m:r>
                    <m:r>
                      <a:rPr lang="el-GR" sz="1600" b="1" i="0" baseline="30000" smtClean="0">
                        <a:solidFill>
                          <a:srgbClr val="0000FF"/>
                        </a:solidFill>
                        <a:effectLst>
                          <a:outerShdw blurRad="38100" dist="38100" dir="2700000" algn="tl">
                            <a:srgbClr val="000000">
                              <a:alpha val="43137"/>
                            </a:srgbClr>
                          </a:outerShdw>
                        </a:effectLst>
                        <a:latin typeface="Cambria Math"/>
                      </a:rPr>
                      <m:t>𝟐</m:t>
                    </m:r>
                    <m:r>
                      <a:rPr lang="el-GR" sz="1600" b="1" i="1" smtClean="0">
                        <a:solidFill>
                          <a:srgbClr val="0000FF"/>
                        </a:solidFill>
                        <a:effectLst>
                          <a:outerShdw blurRad="38100" dist="38100" dir="2700000" algn="tl">
                            <a:srgbClr val="000000">
                              <a:alpha val="43137"/>
                            </a:srgbClr>
                          </a:outerShdw>
                        </a:effectLst>
                        <a:latin typeface="Cambria Math"/>
                      </a:rPr>
                      <m:t>𝝎</m:t>
                    </m:r>
                    <m:r>
                      <a:rPr lang="en-US" sz="1600" b="1" i="1" smtClean="0">
                        <a:solidFill>
                          <a:srgbClr val="0000FF"/>
                        </a:solidFill>
                        <a:effectLst>
                          <a:outerShdw blurRad="38100" dist="38100" dir="2700000" algn="tl">
                            <a:srgbClr val="000000">
                              <a:alpha val="43137"/>
                            </a:srgbClr>
                          </a:outerShdw>
                        </a:effectLst>
                        <a:latin typeface="Cambria Math"/>
                      </a:rPr>
                      <m:t>𝒕</m:t>
                    </m:r>
                  </m:oMath>
                </a14:m>
                <a:endParaRPr lang="el-GR" sz="1600" b="1" i="1" dirty="0">
                  <a:solidFill>
                    <a:srgbClr val="0000FF"/>
                  </a:solidFill>
                  <a:effectLst>
                    <a:outerShdw blurRad="38100" dist="38100" dir="2700000" algn="tl">
                      <a:srgbClr val="000000">
                        <a:alpha val="43137"/>
                      </a:srgbClr>
                    </a:outerShdw>
                  </a:effectLst>
                </a:endParaRPr>
              </a:p>
            </p:txBody>
          </p:sp>
        </mc:Choice>
        <mc:Fallback>
          <p:sp>
            <p:nvSpPr>
              <p:cNvPr id="12" name="Επεξήγηση με στρογγυλεμένο παραλληλόγραμμο 11"/>
              <p:cNvSpPr>
                <a:spLocks noRot="1" noChangeAspect="1" noMove="1" noResize="1" noEditPoints="1" noAdjustHandles="1" noChangeArrowheads="1" noChangeShapeType="1" noTextEdit="1"/>
              </p:cNvSpPr>
              <p:nvPr/>
            </p:nvSpPr>
            <p:spPr>
              <a:xfrm>
                <a:off x="6411045" y="4005064"/>
                <a:ext cx="1518242" cy="591022"/>
              </a:xfrm>
              <a:prstGeom prst="wedgeRoundRectCallout">
                <a:avLst>
                  <a:gd name="adj1" fmla="val -79175"/>
                  <a:gd name="adj2" fmla="val 1719"/>
                  <a:gd name="adj3" fmla="val 16667"/>
                </a:avLst>
              </a:prstGeom>
              <a:blipFill rotWithShape="1">
                <a:blip r:embed="rId5"/>
                <a:stretch>
                  <a:fillRect/>
                </a:stretch>
              </a:blipFill>
              <a:ln>
                <a:solidFill>
                  <a:schemeClr val="tx1"/>
                </a:solidFill>
              </a:ln>
            </p:spPr>
            <p:txBody>
              <a:bodyPr/>
              <a:lstStyle/>
              <a:p>
                <a:r>
                  <a:rPr lang="el-GR">
                    <a:noFill/>
                  </a:rPr>
                  <a:t> </a:t>
                </a:r>
              </a:p>
            </p:txBody>
          </p:sp>
        </mc:Fallback>
      </mc:AlternateContent>
    </p:spTree>
    <p:extLst>
      <p:ext uri="{BB962C8B-B14F-4D97-AF65-F5344CB8AC3E}">
        <p14:creationId xmlns:p14="http://schemas.microsoft.com/office/powerpoint/2010/main" xmlns="" val="3888788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par>
                          <p:cTn id="14" fill="hold">
                            <p:stCondLst>
                              <p:cond delay="500"/>
                            </p:stCondLst>
                            <p:childTnLst>
                              <p:par>
                                <p:cTn id="15" presetID="2" presetClass="entr" presetSubtype="2" fill="hold" grpId="0" nodeType="afterEffect">
                                  <p:stCondLst>
                                    <p:cond delay="25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1500" fill="hold"/>
                                        <p:tgtEl>
                                          <p:spTgt spid="11"/>
                                        </p:tgtEl>
                                        <p:attrNameLst>
                                          <p:attrName>ppt_x</p:attrName>
                                        </p:attrNameLst>
                                      </p:cBhvr>
                                      <p:tavLst>
                                        <p:tav tm="0">
                                          <p:val>
                                            <p:strVal val="1+#ppt_w/2"/>
                                          </p:val>
                                        </p:tav>
                                        <p:tav tm="100000">
                                          <p:val>
                                            <p:strVal val="#ppt_x"/>
                                          </p:val>
                                        </p:tav>
                                      </p:tavLst>
                                    </p:anim>
                                    <p:anim calcmode="lin" valueType="num">
                                      <p:cBhvr additive="base">
                                        <p:cTn id="18" dur="150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2250"/>
                            </p:stCondLst>
                            <p:childTnLst>
                              <p:par>
                                <p:cTn id="20" presetID="2" presetClass="entr" presetSubtype="2" fill="hold" grpId="0" nodeType="afterEffect">
                                  <p:stCondLst>
                                    <p:cond delay="25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1500" fill="hold"/>
                                        <p:tgtEl>
                                          <p:spTgt spid="12"/>
                                        </p:tgtEl>
                                        <p:attrNameLst>
                                          <p:attrName>ppt_x</p:attrName>
                                        </p:attrNameLst>
                                      </p:cBhvr>
                                      <p:tavLst>
                                        <p:tav tm="0">
                                          <p:val>
                                            <p:strVal val="1+#ppt_w/2"/>
                                          </p:val>
                                        </p:tav>
                                        <p:tav tm="100000">
                                          <p:val>
                                            <p:strVal val="#ppt_x"/>
                                          </p:val>
                                        </p:tav>
                                      </p:tavLst>
                                    </p:anim>
                                    <p:anim calcmode="lin" valueType="num">
                                      <p:cBhvr additive="base">
                                        <p:cTn id="23" dur="1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37</a:t>
            </a:fld>
            <a:endParaRPr lang="el-GR" dirty="0">
              <a:solidFill>
                <a:schemeClr val="tx1"/>
              </a:solidFill>
            </a:endParaRPr>
          </a:p>
        </p:txBody>
      </p:sp>
      <p:sp>
        <p:nvSpPr>
          <p:cNvPr id="4" name="TextBox 3"/>
          <p:cNvSpPr txBox="1"/>
          <p:nvPr/>
        </p:nvSpPr>
        <p:spPr>
          <a:xfrm>
            <a:off x="1619672" y="356553"/>
            <a:ext cx="5688632" cy="523220"/>
          </a:xfrm>
          <a:prstGeom prst="rect">
            <a:avLst/>
          </a:prstGeom>
          <a:noFill/>
        </p:spPr>
        <p:txBody>
          <a:bodyPr wrap="square" rtlCol="0">
            <a:spAutoFit/>
          </a:bodyPr>
          <a:lstStyle/>
          <a:p>
            <a:pPr algn="ctr"/>
            <a:r>
              <a:rPr lang="el-GR" sz="2800" b="1" dirty="0" smtClean="0">
                <a:solidFill>
                  <a:srgbClr val="800000"/>
                </a:solidFill>
                <a:effectLst>
                  <a:outerShdw blurRad="38100" dist="38100" dir="2700000" algn="tl">
                    <a:srgbClr val="000000">
                      <a:alpha val="43137"/>
                    </a:srgbClr>
                  </a:outerShdw>
                </a:effectLst>
                <a:latin typeface="Comic Sans MS" panose="030F0702030302020204" pitchFamily="66" charset="0"/>
              </a:rPr>
              <a:t>Παρατηρήσεις στην Ενέργεια</a:t>
            </a:r>
            <a:endParaRPr lang="el-GR" sz="2800" b="1" dirty="0">
              <a:solidFill>
                <a:srgbClr val="800000"/>
              </a:solidFill>
              <a:effectLst>
                <a:outerShdw blurRad="38100" dist="38100" dir="2700000" algn="tl">
                  <a:srgbClr val="000000">
                    <a:alpha val="43137"/>
                  </a:srgbClr>
                </a:outerShdw>
              </a:effectLst>
              <a:latin typeface="Comic Sans MS" panose="030F0702030302020204" pitchFamily="66" charset="0"/>
            </a:endParaRPr>
          </a:p>
        </p:txBody>
      </p:sp>
      <p:sp>
        <p:nvSpPr>
          <p:cNvPr id="5" name="TextBox 4"/>
          <p:cNvSpPr txBox="1"/>
          <p:nvPr/>
        </p:nvSpPr>
        <p:spPr>
          <a:xfrm>
            <a:off x="616935" y="980728"/>
            <a:ext cx="8054957" cy="5262979"/>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l-GR" sz="2000" b="1" dirty="0" smtClean="0">
                <a:latin typeface="Comic Sans MS" panose="030F0702030302020204" pitchFamily="66" charset="0"/>
              </a:rPr>
              <a:t>Στη διάρκεια μιας ΑΑΤ συμβαίνει διαρκής περιοδική μετατροπή της Δυναμικής ενέργειας </a:t>
            </a:r>
            <a:r>
              <a:rPr lang="el-GR" sz="2000" b="1" dirty="0">
                <a:latin typeface="Comic Sans MS" panose="030F0702030302020204" pitchFamily="66" charset="0"/>
              </a:rPr>
              <a:t>σε </a:t>
            </a:r>
            <a:r>
              <a:rPr lang="el-GR" sz="2000" b="1" dirty="0" smtClean="0">
                <a:latin typeface="Comic Sans MS" panose="030F0702030302020204" pitchFamily="66" charset="0"/>
              </a:rPr>
              <a:t>Κινητική και αντίστροφα.</a:t>
            </a:r>
          </a:p>
          <a:p>
            <a:pPr marL="342900" indent="-342900" algn="just">
              <a:buFont typeface="Arial" panose="020B0604020202020204" pitchFamily="34" charset="0"/>
              <a:buChar char="•"/>
            </a:pPr>
            <a:endParaRPr lang="el-GR" sz="2400" b="1" dirty="0">
              <a:latin typeface="Comic Sans MS" panose="030F0702030302020204" pitchFamily="66" charset="0"/>
            </a:endParaRPr>
          </a:p>
          <a:p>
            <a:pPr marL="342900" indent="-342900" algn="just">
              <a:buFont typeface="Arial" panose="020B0604020202020204" pitchFamily="34" charset="0"/>
              <a:buChar char="•"/>
            </a:pPr>
            <a:endParaRPr lang="el-GR" sz="2400" b="1" dirty="0" smtClean="0">
              <a:latin typeface="Comic Sans MS" panose="030F0702030302020204" pitchFamily="66" charset="0"/>
            </a:endParaRPr>
          </a:p>
          <a:p>
            <a:pPr marL="342900" indent="-342900" algn="just">
              <a:buFont typeface="Arial" panose="020B0604020202020204" pitchFamily="34" charset="0"/>
              <a:buChar char="•"/>
            </a:pPr>
            <a:endParaRPr lang="el-GR" sz="2400" b="1" dirty="0">
              <a:latin typeface="Comic Sans MS" panose="030F0702030302020204" pitchFamily="66" charset="0"/>
            </a:endParaRPr>
          </a:p>
          <a:p>
            <a:pPr marL="342900" indent="-342900" algn="just">
              <a:buFont typeface="Arial" panose="020B0604020202020204" pitchFamily="34" charset="0"/>
              <a:buChar char="•"/>
            </a:pPr>
            <a:endParaRPr lang="el-GR" sz="2400" b="1" dirty="0" smtClean="0">
              <a:latin typeface="Comic Sans MS" panose="030F0702030302020204" pitchFamily="66" charset="0"/>
            </a:endParaRPr>
          </a:p>
          <a:p>
            <a:pPr marL="342900" indent="-342900" algn="just">
              <a:buFont typeface="Arial" panose="020B0604020202020204" pitchFamily="34" charset="0"/>
              <a:buChar char="•"/>
            </a:pPr>
            <a:endParaRPr lang="el-GR" sz="2400" b="1" dirty="0">
              <a:latin typeface="Comic Sans MS" panose="030F0702030302020204" pitchFamily="66" charset="0"/>
            </a:endParaRPr>
          </a:p>
          <a:p>
            <a:pPr marL="342900" indent="-342900" algn="just">
              <a:buFont typeface="Arial" panose="020B0604020202020204" pitchFamily="34" charset="0"/>
              <a:buChar char="•"/>
            </a:pPr>
            <a:endParaRPr lang="el-GR" sz="2400" b="1" dirty="0" smtClean="0">
              <a:latin typeface="Comic Sans MS" panose="030F0702030302020204" pitchFamily="66" charset="0"/>
            </a:endParaRPr>
          </a:p>
          <a:p>
            <a:pPr marL="342900" indent="-342900" algn="just">
              <a:buFont typeface="Arial" panose="020B0604020202020204" pitchFamily="34" charset="0"/>
              <a:buChar char="•"/>
            </a:pPr>
            <a:endParaRPr lang="el-GR" sz="2400" b="1" dirty="0">
              <a:latin typeface="Comic Sans MS" panose="030F0702030302020204" pitchFamily="66" charset="0"/>
            </a:endParaRPr>
          </a:p>
          <a:p>
            <a:pPr marL="342900" indent="-342900" algn="just">
              <a:buFont typeface="Arial" panose="020B0604020202020204" pitchFamily="34" charset="0"/>
              <a:buChar char="•"/>
            </a:pPr>
            <a:endParaRPr lang="el-GR" sz="2400" b="1" dirty="0" smtClean="0">
              <a:latin typeface="Comic Sans MS" panose="030F0702030302020204" pitchFamily="66" charset="0"/>
            </a:endParaRPr>
          </a:p>
          <a:p>
            <a:pPr marL="342900" indent="-342900" algn="just">
              <a:buFont typeface="Arial" panose="020B0604020202020204" pitchFamily="34" charset="0"/>
              <a:buChar char="•"/>
            </a:pPr>
            <a:endParaRPr lang="el-GR" sz="2400" b="1" dirty="0" smtClean="0">
              <a:latin typeface="Comic Sans MS" panose="030F0702030302020204" pitchFamily="66" charset="0"/>
            </a:endParaRPr>
          </a:p>
          <a:p>
            <a:pPr marL="342900" indent="-342900" algn="just">
              <a:lnSpc>
                <a:spcPct val="150000"/>
              </a:lnSpc>
              <a:buFont typeface="Arial" panose="020B0604020202020204" pitchFamily="34" charset="0"/>
              <a:buChar char="•"/>
            </a:pPr>
            <a:r>
              <a:rPr lang="el-GR" sz="2000" b="1" dirty="0" smtClean="0">
                <a:latin typeface="Comic Sans MS" panose="030F0702030302020204" pitchFamily="66" charset="0"/>
              </a:rPr>
              <a:t>Η ενέργεια της ταλάντωσης είναι ίση με την ενέργεια που προσφέραμε αρχικά στο σώμα.</a:t>
            </a:r>
          </a:p>
        </p:txBody>
      </p:sp>
      <p:grpSp>
        <p:nvGrpSpPr>
          <p:cNvPr id="7" name="Ομάδα 6"/>
          <p:cNvGrpSpPr/>
          <p:nvPr/>
        </p:nvGrpSpPr>
        <p:grpSpPr>
          <a:xfrm>
            <a:off x="2699792" y="2276872"/>
            <a:ext cx="3528392" cy="2434167"/>
            <a:chOff x="2314905" y="2266452"/>
            <a:chExt cx="3528392" cy="2434167"/>
          </a:xfrm>
        </p:grpSpPr>
        <p:pic>
          <p:nvPicPr>
            <p:cNvPr id="12290" name="Picture 2" descr="C:\Users\Merkouris\Desktop\Χωρίς τίτλο.png">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339752" y="2266452"/>
              <a:ext cx="3478698" cy="19417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2314905" y="4208176"/>
              <a:ext cx="3528392" cy="492443"/>
            </a:xfrm>
            <a:prstGeom prst="rect">
              <a:avLst/>
            </a:prstGeom>
            <a:noFill/>
          </p:spPr>
          <p:txBody>
            <a:bodyPr wrap="square" rtlCol="0">
              <a:spAutoFit/>
            </a:bodyPr>
            <a:lstStyle/>
            <a:p>
              <a:pPr algn="ctr"/>
              <a:r>
                <a:rPr lang="el-GR" sz="1200" dirty="0" smtClean="0">
                  <a:latin typeface="Comic Sans MS" panose="030F0702030302020204" pitchFamily="66" charset="0"/>
                </a:rPr>
                <a:t>Κάνε αριστερό κλικ στην πιο πάνω εικόνα και δες τις μετατροπές της ενέργειας</a:t>
              </a:r>
              <a:r>
                <a:rPr lang="el-GR" sz="1400" dirty="0" smtClean="0">
                  <a:latin typeface="Comic Sans MS" panose="030F0702030302020204" pitchFamily="66" charset="0"/>
                </a:rPr>
                <a:t>. </a:t>
              </a:r>
              <a:endParaRPr lang="el-GR" sz="1400" dirty="0">
                <a:latin typeface="Comic Sans MS" panose="030F0702030302020204" pitchFamily="66" charset="0"/>
              </a:endParaRPr>
            </a:p>
          </p:txBody>
        </p:sp>
      </p:grpSp>
      <p:grpSp>
        <p:nvGrpSpPr>
          <p:cNvPr id="12" name="Ομάδα 11"/>
          <p:cNvGrpSpPr/>
          <p:nvPr/>
        </p:nvGrpSpPr>
        <p:grpSpPr>
          <a:xfrm>
            <a:off x="3239852" y="4647817"/>
            <a:ext cx="2448272" cy="328353"/>
            <a:chOff x="3275856" y="4690463"/>
            <a:chExt cx="2448272" cy="328353"/>
          </a:xfrm>
        </p:grpSpPr>
        <p:sp>
          <p:nvSpPr>
            <p:cNvPr id="8" name="Ορθογώνιο 7"/>
            <p:cNvSpPr/>
            <p:nvPr/>
          </p:nvSpPr>
          <p:spPr>
            <a:xfrm>
              <a:off x="3995936" y="4690463"/>
              <a:ext cx="1728192" cy="307777"/>
            </a:xfrm>
            <a:prstGeom prst="rect">
              <a:avLst/>
            </a:prstGeom>
          </p:spPr>
          <p:txBody>
            <a:bodyPr wrap="square">
              <a:spAutoFit/>
            </a:bodyPr>
            <a:lstStyle/>
            <a:p>
              <a:r>
                <a:rPr lang="en-US" sz="1400" dirty="0" err="1" smtClean="0">
                  <a:latin typeface="Comic Sans MS" panose="030F0702030302020204" pitchFamily="66" charset="0"/>
                  <a:hlinkClick r:id="rId4"/>
                </a:rPr>
                <a:t>giannhsanastasiou</a:t>
              </a:r>
              <a:endParaRPr lang="el-GR" sz="1400" dirty="0">
                <a:latin typeface="Comic Sans MS" panose="030F0702030302020204" pitchFamily="66" charset="0"/>
              </a:endParaRPr>
            </a:p>
          </p:txBody>
        </p:sp>
        <p:sp>
          <p:nvSpPr>
            <p:cNvPr id="11" name="TextBox 10"/>
            <p:cNvSpPr txBox="1"/>
            <p:nvPr/>
          </p:nvSpPr>
          <p:spPr>
            <a:xfrm>
              <a:off x="3275856" y="4711039"/>
              <a:ext cx="858721" cy="307777"/>
            </a:xfrm>
            <a:prstGeom prst="rect">
              <a:avLst/>
            </a:prstGeom>
            <a:noFill/>
          </p:spPr>
          <p:txBody>
            <a:bodyPr wrap="square" rtlCol="0">
              <a:spAutoFit/>
            </a:bodyPr>
            <a:lstStyle/>
            <a:p>
              <a:r>
                <a:rPr lang="el-GR" sz="1400" dirty="0" smtClean="0">
                  <a:latin typeface="Comic Sans MS" panose="030F0702030302020204" pitchFamily="66" charset="0"/>
                </a:rPr>
                <a:t>Από τον</a:t>
              </a:r>
              <a:endParaRPr lang="el-GR" sz="1400" dirty="0">
                <a:latin typeface="Comic Sans MS" panose="030F0702030302020204" pitchFamily="66" charset="0"/>
              </a:endParaRPr>
            </a:p>
          </p:txBody>
        </p:sp>
      </p:grpSp>
    </p:spTree>
    <p:extLst>
      <p:ext uri="{BB962C8B-B14F-4D97-AF65-F5344CB8AC3E}">
        <p14:creationId xmlns:p14="http://schemas.microsoft.com/office/powerpoint/2010/main" xmlns="" val="2277574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dissolve">
                                      <p:cBhvr>
                                        <p:cTn id="13" dur="500"/>
                                        <p:tgtEl>
                                          <p:spTgt spid="5">
                                            <p:txEl>
                                              <p:pRg st="0" end="0"/>
                                            </p:txEl>
                                          </p:spTgt>
                                        </p:tgtEl>
                                      </p:cBhvr>
                                    </p:animEffect>
                                  </p:childTnLst>
                                </p:cTn>
                              </p:par>
                            </p:childTnLst>
                          </p:cTn>
                        </p:par>
                        <p:par>
                          <p:cTn id="14" fill="hold">
                            <p:stCondLst>
                              <p:cond delay="500"/>
                            </p:stCondLst>
                            <p:childTnLst>
                              <p:par>
                                <p:cTn id="15" presetID="10" presetClass="entr" presetSubtype="0" fill="hold" nodeType="after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par>
                          <p:cTn id="18" fill="hold">
                            <p:stCondLst>
                              <p:cond delay="1500"/>
                            </p:stCondLst>
                            <p:childTnLst>
                              <p:par>
                                <p:cTn id="19" presetID="10" presetClass="entr" presetSubtype="0" fill="hold" nodeType="afterEffect">
                                  <p:stCondLst>
                                    <p:cond delay="25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5">
                                            <p:txEl>
                                              <p:pRg st="10" end="10"/>
                                            </p:txEl>
                                          </p:spTgt>
                                        </p:tgtEl>
                                        <p:attrNameLst>
                                          <p:attrName>style.visibility</p:attrName>
                                        </p:attrNameLst>
                                      </p:cBhvr>
                                      <p:to>
                                        <p:strVal val="visible"/>
                                      </p:to>
                                    </p:set>
                                    <p:animEffect transition="in" filter="dissolve">
                                      <p:cBhvr>
                                        <p:cTn id="26"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38</a:t>
            </a:fld>
            <a:endParaRPr lang="el-GR" dirty="0">
              <a:solidFill>
                <a:schemeClr val="tx1"/>
              </a:solidFill>
            </a:endParaRPr>
          </a:p>
        </p:txBody>
      </p:sp>
      <mc:AlternateContent xmlns:mc="http://schemas.openxmlformats.org/markup-compatibility/2006">
        <mc:Choice xmlns:a14="http://schemas.microsoft.com/office/drawing/2010/main" xmlns="" Requires="a14">
          <p:graphicFrame>
            <p:nvGraphicFramePr>
              <p:cNvPr id="4" name="Πίνακας 3"/>
              <p:cNvGraphicFramePr>
                <a:graphicFrameLocks noGrp="1"/>
              </p:cNvGraphicFramePr>
              <p:nvPr>
                <p:extLst>
                  <p:ext uri="{D42A27DB-BD31-4B8C-83A1-F6EECF244321}">
                    <p14:modId xmlns:p14="http://schemas.microsoft.com/office/powerpoint/2010/main" val="3533563647"/>
                  </p:ext>
                </p:extLst>
              </p:nvPr>
            </p:nvGraphicFramePr>
            <p:xfrm>
              <a:off x="1043608" y="836712"/>
              <a:ext cx="6576392" cy="4687906"/>
            </p:xfrm>
            <a:graphic>
              <a:graphicData uri="http://schemas.openxmlformats.org/drawingml/2006/table">
                <a:tbl>
                  <a:tblPr firstRow="1" bandRow="1">
                    <a:tableStyleId>{F5AB1C69-6EDB-4FF4-983F-18BD219EF322}</a:tableStyleId>
                  </a:tblPr>
                  <a:tblGrid>
                    <a:gridCol w="1644098">
                      <a:extLst>
                        <a:ext uri="{9D8B030D-6E8A-4147-A177-3AD203B41FA5}">
                          <a16:colId xmlns:a16="http://schemas.microsoft.com/office/drawing/2014/main" val="20000"/>
                        </a:ext>
                      </a:extLst>
                    </a:gridCol>
                    <a:gridCol w="1644098">
                      <a:extLst>
                        <a:ext uri="{9D8B030D-6E8A-4147-A177-3AD203B41FA5}">
                          <a16:colId xmlns:a16="http://schemas.microsoft.com/office/drawing/2014/main" val="20001"/>
                        </a:ext>
                      </a:extLst>
                    </a:gridCol>
                    <a:gridCol w="1644098">
                      <a:extLst>
                        <a:ext uri="{9D8B030D-6E8A-4147-A177-3AD203B41FA5}">
                          <a16:colId xmlns:a16="http://schemas.microsoft.com/office/drawing/2014/main" val="20002"/>
                        </a:ext>
                      </a:extLst>
                    </a:gridCol>
                    <a:gridCol w="1644098">
                      <a:extLst>
                        <a:ext uri="{9D8B030D-6E8A-4147-A177-3AD203B41FA5}">
                          <a16:colId xmlns:a16="http://schemas.microsoft.com/office/drawing/2014/main" val="20003"/>
                        </a:ext>
                      </a:extLst>
                    </a:gridCol>
                  </a:tblGrid>
                  <a:tr h="554691">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000" dirty="0" smtClean="0">
                              <a:solidFill>
                                <a:schemeClr val="tx1"/>
                              </a:solidFill>
                              <a:latin typeface="Comic Sans MS" panose="030F0702030302020204" pitchFamily="66" charset="0"/>
                            </a:rPr>
                            <a:t>Τιμές ενέργειας σε οριακές χρονικές στιγμές (</a:t>
                          </a:r>
                          <a:r>
                            <a:rPr lang="el-GR" sz="2000" i="1" dirty="0" err="1" smtClean="0">
                              <a:solidFill>
                                <a:schemeClr val="tx1"/>
                              </a:solidFill>
                              <a:latin typeface="Comic Sans MS" panose="030F0702030302020204" pitchFamily="66" charset="0"/>
                            </a:rPr>
                            <a:t>φ</a:t>
                          </a:r>
                          <a:r>
                            <a:rPr lang="el-GR" sz="2000" baseline="-25000" dirty="0" err="1" smtClean="0">
                              <a:solidFill>
                                <a:schemeClr val="tx1"/>
                              </a:solidFill>
                              <a:latin typeface="Comic Sans MS" panose="030F0702030302020204" pitchFamily="66" charset="0"/>
                            </a:rPr>
                            <a:t>ο</a:t>
                          </a:r>
                          <a:r>
                            <a:rPr lang="el-GR" sz="2000" dirty="0" err="1" smtClean="0">
                              <a:solidFill>
                                <a:schemeClr val="tx1"/>
                              </a:solidFill>
                              <a:latin typeface="Comic Sans MS" panose="030F0702030302020204" pitchFamily="66" charset="0"/>
                            </a:rPr>
                            <a:t>=0</a:t>
                          </a:r>
                          <a:r>
                            <a:rPr lang="el-GR" sz="2000" dirty="0" smtClean="0">
                              <a:solidFill>
                                <a:schemeClr val="tx1"/>
                              </a:solidFill>
                              <a:latin typeface="Comic Sans MS" panose="030F0702030302020204" pitchFamily="66" charset="0"/>
                            </a:rPr>
                            <a:t>)</a:t>
                          </a:r>
                        </a:p>
                      </a:txBody>
                      <a:tcPr>
                        <a:lnB w="12700" cap="flat" cmpd="sng" algn="ctr">
                          <a:noFill/>
                          <a:prstDash val="solid"/>
                          <a:round/>
                          <a:headEnd type="none" w="med" len="med"/>
                          <a:tailEnd type="none" w="med" len="med"/>
                        </a:lnB>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554691">
                    <a:tc>
                      <a:txBody>
                        <a:bodyPr/>
                        <a:lstStyle/>
                        <a:p>
                          <a:r>
                            <a:rPr lang="el-GR" dirty="0" smtClean="0">
                              <a:latin typeface="Comic Sans MS" panose="030F0702030302020204" pitchFamily="66" charset="0"/>
                            </a:rPr>
                            <a:t/>
                          </a:r>
                          <a:r>
                            <a:rPr lang="el-GR" sz="1400" dirty="0" smtClean="0">
                              <a:latin typeface="Comic Sans MS" panose="030F0702030302020204" pitchFamily="66" charset="0"/>
                            </a:rPr>
                            <a:t>Μέγεθος</a:t>
                          </a:r>
                        </a:p>
                        <a:p>
                          <a:r>
                            <a:rPr lang="el-GR" sz="1400" dirty="0" smtClean="0">
                              <a:latin typeface="Comic Sans MS" panose="030F0702030302020204" pitchFamily="66" charset="0"/>
                            </a:rPr>
                            <a:t/>
                          </a:r>
                        </a:p>
                        <a:p>
                          <a:r>
                            <a:rPr lang="el-GR" sz="1400" dirty="0" smtClean="0">
                              <a:latin typeface="Comic Sans MS" panose="030F0702030302020204" pitchFamily="66" charset="0"/>
                            </a:rPr>
                            <a:t>   Χρόνος</a:t>
                          </a:r>
                          <a:endParaRPr lang="el-GR" sz="1400" dirty="0">
                            <a:latin typeface="Comic Sans MS" panose="030F0702030302020204"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mpd="sng">
                          <a:noFill/>
                          <a:prstDash val="solid"/>
                        </a:lnBlToTr>
                      </a:tcPr>
                    </a:tc>
                    <a:tc>
                      <a:txBody>
                        <a:bodyPr/>
                        <a:lstStyle/>
                        <a:p>
                          <a:pPr algn="ctr"/>
                          <a:r>
                            <a:rPr lang="el-GR" sz="1600" dirty="0" smtClean="0">
                              <a:latin typeface="Comic Sans MS" panose="030F0702030302020204" pitchFamily="66" charset="0"/>
                            </a:rPr>
                            <a:t>Δυναμική Ενέργεια</a:t>
                          </a:r>
                          <a:r>
                            <a:rPr lang="el-GR" sz="1600" baseline="0" dirty="0" smtClean="0">
                              <a:latin typeface="Comic Sans MS" panose="030F0702030302020204" pitchFamily="66" charset="0"/>
                            </a:rPr>
                            <a:t/>
                          </a:r>
                          <a:r>
                            <a:rPr lang="en-US" sz="1600" baseline="0" dirty="0" smtClean="0">
                              <a:latin typeface="Comic Sans MS" panose="030F0702030302020204" pitchFamily="66" charset="0"/>
                            </a:rPr>
                            <a:t/>
                          </a:r>
                          <a:endParaRPr lang="el-GR" sz="1600" baseline="0" dirty="0" smtClean="0">
                            <a:latin typeface="Comic Sans MS" panose="030F0702030302020204" pitchFamily="66" charset="0"/>
                          </a:endParaRPr>
                        </a:p>
                        <a:p>
                          <a:pPr algn="ctr"/>
                          <a:r>
                            <a:rPr lang="en-US" sz="1600" b="1" i="1" baseline="0" dirty="0" smtClean="0">
                              <a:latin typeface="Comic Sans MS" panose="030F0702030302020204" pitchFamily="66" charset="0"/>
                            </a:rPr>
                            <a:t>U</a:t>
                          </a:r>
                          <a:endParaRPr lang="el-GR" sz="1600" b="1" i="1" dirty="0">
                            <a:latin typeface="Comic Sans MS" panose="030F0702030302020204" pitchFamily="66" charset="0"/>
                          </a:endParaRPr>
                        </a:p>
                      </a:txBody>
                      <a:tcPr>
                        <a:lnL w="12700" cap="flat" cmpd="sng" algn="ctr">
                          <a:noFill/>
                          <a:prstDash val="solid"/>
                          <a:round/>
                          <a:headEnd type="none" w="med" len="med"/>
                          <a:tailEnd type="none" w="med" len="med"/>
                        </a:lnL>
                      </a:tcPr>
                    </a:tc>
                    <a:tc>
                      <a:txBody>
                        <a:bodyPr/>
                        <a:lstStyle/>
                        <a:p>
                          <a:pPr algn="ctr"/>
                          <a:r>
                            <a:rPr lang="el-GR" sz="1600" dirty="0" smtClean="0">
                              <a:latin typeface="Comic Sans MS" panose="030F0702030302020204" pitchFamily="66" charset="0"/>
                            </a:rPr>
                            <a:t>Κινητική Ενέργεια  </a:t>
                          </a:r>
                        </a:p>
                        <a:p>
                          <a:pPr algn="ctr"/>
                          <a:r>
                            <a:rPr lang="el-GR" sz="1600" b="1" i="1" dirty="0" smtClean="0">
                              <a:latin typeface="Comic Sans MS" panose="030F0702030302020204" pitchFamily="66" charset="0"/>
                            </a:rPr>
                            <a:t>Κ</a:t>
                          </a:r>
                          <a:endParaRPr lang="el-GR" sz="2000" b="1" i="1" dirty="0">
                            <a:latin typeface="Comic Sans MS" panose="030F0702030302020204" pitchFamily="66" charset="0"/>
                          </a:endParaRPr>
                        </a:p>
                      </a:txBody>
                      <a:tcPr/>
                    </a:tc>
                    <a:tc>
                      <a:txBody>
                        <a:bodyPr/>
                        <a:lstStyle/>
                        <a:p>
                          <a:pPr algn="ctr"/>
                          <a:r>
                            <a:rPr lang="el-GR" sz="1600" dirty="0" smtClean="0">
                              <a:latin typeface="Comic Sans MS" panose="030F0702030302020204" pitchFamily="66" charset="0"/>
                            </a:rPr>
                            <a:t>Ενέργεια Ταλάντωσης  </a:t>
                          </a:r>
                        </a:p>
                        <a:p>
                          <a:pPr algn="ctr"/>
                          <a:r>
                            <a:rPr lang="el-GR" sz="1600" b="1" i="1" dirty="0" smtClean="0">
                              <a:latin typeface="Comic Sans MS" panose="030F0702030302020204" pitchFamily="66" charset="0"/>
                            </a:rPr>
                            <a:t>Ε</a:t>
                          </a:r>
                        </a:p>
                      </a:txBody>
                      <a:tcPr/>
                    </a:tc>
                    <a:extLst>
                      <a:ext uri="{0D108BD9-81ED-4DB2-BD59-A6C34878D82A}">
                        <a16:rowId xmlns:a16="http://schemas.microsoft.com/office/drawing/2014/main" val="10001"/>
                      </a:ext>
                    </a:extLst>
                  </a:tr>
                  <a:tr h="554691">
                    <a:tc>
                      <a:txBody>
                        <a:bodyPr/>
                        <a:lstStyle/>
                        <a:p>
                          <a:pPr algn="ctr"/>
                          <a:r>
                            <a:rPr lang="en-US" sz="2400" i="1" dirty="0" smtClean="0">
                              <a:latin typeface="Cambria Math" panose="02040503050406030204" pitchFamily="18" charset="0"/>
                              <a:ea typeface="Cambria Math" panose="02040503050406030204" pitchFamily="18" charset="0"/>
                            </a:rPr>
                            <a:t>t</a:t>
                          </a:r>
                          <a:r>
                            <a:rPr lang="en-US" sz="2400" dirty="0" smtClean="0">
                              <a:latin typeface="Cambria Math" panose="02040503050406030204" pitchFamily="18" charset="0"/>
                              <a:ea typeface="Cambria Math" panose="02040503050406030204" pitchFamily="18" charset="0"/>
                            </a:rPr>
                            <a:t> = 0</a:t>
                          </a:r>
                          <a:endParaRPr lang="el-GR" sz="2400" dirty="0">
                            <a:latin typeface="Cambria Math" panose="02040503050406030204" pitchFamily="18" charset="0"/>
                            <a:ea typeface="Cambria Math" panose="02040503050406030204" pitchFamily="18" charset="0"/>
                          </a:endParaRPr>
                        </a:p>
                      </a:txBody>
                      <a:tcPr>
                        <a:lnT w="12700" cap="flat" cmpd="sng" algn="ctr">
                          <a:noFill/>
                          <a:prstDash val="solid"/>
                          <a:round/>
                          <a:headEnd type="none" w="med" len="med"/>
                          <a:tailEnd type="none" w="med" len="med"/>
                        </a:lnT>
                      </a:tcPr>
                    </a:tc>
                    <a:tc>
                      <a:txBody>
                        <a:bodyPr/>
                        <a:lstStyle/>
                        <a:p>
                          <a:pPr algn="ctr"/>
                          <a:r>
                            <a:rPr lang="el-GR" sz="2400" b="1" dirty="0" smtClean="0">
                              <a:latin typeface="Cambria Math" panose="02040503050406030204" pitchFamily="18" charset="0"/>
                              <a:ea typeface="Cambria Math" panose="02040503050406030204" pitchFamily="18" charset="0"/>
                            </a:rPr>
                            <a:t>0</a:t>
                          </a:r>
                          <a:endParaRPr lang="el-GR" sz="2400" b="1" dirty="0">
                            <a:latin typeface="Cambria Math" panose="02040503050406030204" pitchFamily="18" charset="0"/>
                            <a:ea typeface="Cambria Math" panose="02040503050406030204" pitchFamily="18" charset="0"/>
                          </a:endParaRPr>
                        </a:p>
                      </a:txBody>
                      <a:tcPr/>
                    </a:tc>
                    <a:tc>
                      <a:txBody>
                        <a:bodyPr/>
                        <a:lstStyle/>
                        <a:p>
                          <a:pPr algn="ctr"/>
                          <a:r>
                            <a:rPr lang="el-GR" sz="2400" b="1" i="1" dirty="0" smtClean="0">
                              <a:latin typeface="Cambria Math" panose="02040503050406030204" pitchFamily="18" charset="0"/>
                              <a:ea typeface="Cambria Math" panose="02040503050406030204" pitchFamily="18" charset="0"/>
                            </a:rPr>
                            <a:t>Κ</a:t>
                          </a:r>
                          <a:r>
                            <a:rPr lang="en-US" sz="2400" b="1" baseline="-25000" dirty="0" smtClean="0">
                              <a:latin typeface="Cambria Math" panose="02040503050406030204" pitchFamily="18" charset="0"/>
                              <a:ea typeface="Cambria Math" panose="02040503050406030204" pitchFamily="18" charset="0"/>
                            </a:rPr>
                            <a:t>max</a:t>
                          </a:r>
                          <a:endParaRPr lang="el-GR" sz="2400" b="1" i="1" baseline="-25000" dirty="0">
                            <a:latin typeface="Cambria Math" panose="02040503050406030204" pitchFamily="18" charset="0"/>
                            <a:ea typeface="Cambria Math" panose="020405030504060302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f>
                                  <m:fPr>
                                    <m:ctrlPr>
                                      <a:rPr lang="en-US" sz="2000" b="1" i="1" smtClean="0">
                                        <a:solidFill>
                                          <a:schemeClr val="tx1"/>
                                        </a:solidFill>
                                        <a:effectLst/>
                                        <a:latin typeface="Cambria Math" panose="02040503050406030204" pitchFamily="18" charset="0"/>
                                      </a:rPr>
                                    </m:ctrlPr>
                                  </m:fPr>
                                  <m:num>
                                    <m:r>
                                      <a:rPr lang="en-US" sz="2000" b="1" i="1">
                                        <a:solidFill>
                                          <a:schemeClr val="tx1"/>
                                        </a:solidFill>
                                        <a:effectLst/>
                                        <a:latin typeface="Cambria Math"/>
                                      </a:rPr>
                                      <m:t>𝟏</m:t>
                                    </m:r>
                                  </m:num>
                                  <m:den>
                                    <m:r>
                                      <a:rPr lang="en-US" sz="2000" b="1" i="1">
                                        <a:solidFill>
                                          <a:schemeClr val="tx1"/>
                                        </a:solidFill>
                                        <a:effectLst/>
                                        <a:latin typeface="Cambria Math"/>
                                      </a:rPr>
                                      <m:t>𝟐</m:t>
                                    </m:r>
                                  </m:den>
                                </m:f>
                                <m:r>
                                  <a:rPr lang="en-US" sz="2000" b="1" i="1" smtClean="0">
                                    <a:solidFill>
                                      <a:schemeClr val="tx1"/>
                                    </a:solidFill>
                                    <a:effectLst/>
                                    <a:latin typeface="Cambria Math"/>
                                  </a:rPr>
                                  <m:t> </m:t>
                                </m:r>
                                <m:r>
                                  <a:rPr lang="en-US" sz="2000" b="1" i="1" smtClean="0">
                                    <a:solidFill>
                                      <a:schemeClr val="tx1"/>
                                    </a:solidFill>
                                    <a:effectLst/>
                                    <a:latin typeface="Cambria Math"/>
                                  </a:rPr>
                                  <m:t>𝒎</m:t>
                                </m:r>
                                <m:r>
                                  <a:rPr lang="en-US" sz="2000" b="1" i="1" smtClean="0">
                                    <a:solidFill>
                                      <a:schemeClr val="tx1"/>
                                    </a:solidFill>
                                    <a:effectLst/>
                                    <a:latin typeface="Cambria Math"/>
                                  </a:rPr>
                                  <m:t>. </m:t>
                                </m:r>
                                <m:sSup>
                                  <m:sSupPr>
                                    <m:ctrlPr>
                                      <a:rPr lang="el-GR" sz="2000" b="1" i="1" dirty="0" smtClean="0">
                                        <a:solidFill>
                                          <a:schemeClr val="tx1"/>
                                        </a:solidFill>
                                        <a:effectLst/>
                                        <a:latin typeface="Cambria Math" panose="02040503050406030204" pitchFamily="18" charset="0"/>
                                      </a:rPr>
                                    </m:ctrlPr>
                                  </m:sSupPr>
                                  <m:e>
                                    <m:r>
                                      <a:rPr lang="el-GR" sz="2000" b="1" i="1" dirty="0" smtClean="0">
                                        <a:solidFill>
                                          <a:schemeClr val="tx1"/>
                                        </a:solidFill>
                                        <a:effectLst/>
                                        <a:latin typeface="Cambria Math"/>
                                      </a:rPr>
                                      <m:t>𝝊</m:t>
                                    </m:r>
                                  </m:e>
                                  <m:sup>
                                    <m:r>
                                      <a:rPr lang="el-GR" sz="2000" b="1" i="1" dirty="0" smtClean="0">
                                        <a:solidFill>
                                          <a:schemeClr val="tx1"/>
                                        </a:solidFill>
                                        <a:effectLst/>
                                        <a:latin typeface="Cambria Math"/>
                                      </a:rPr>
                                      <m:t>𝟐</m:t>
                                    </m:r>
                                  </m:sup>
                                </m:sSup>
                                <m:r>
                                  <a:rPr lang="en-US" sz="2000" b="1" i="0" baseline="-25000" dirty="0" smtClean="0">
                                    <a:solidFill>
                                      <a:schemeClr val="tx1"/>
                                    </a:solidFill>
                                    <a:effectLst/>
                                    <a:latin typeface="Cambria Math"/>
                                  </a:rPr>
                                  <m:t>𝐦𝐚𝐱</m:t>
                                </m:r>
                              </m:oMath>
                            </m:oMathPara>
                          </a14:m>
                          <a:endParaRPr lang="el-GR" sz="2000" b="1" dirty="0">
                            <a:solidFill>
                              <a:schemeClr val="tx1"/>
                            </a:solidFill>
                            <a:effectLst/>
                            <a:latin typeface="Comic Sans MS" panose="030F0702030302020204" pitchFamily="66" charset="0"/>
                          </a:endParaRPr>
                        </a:p>
                      </a:txBody>
                      <a:tcPr/>
                    </a:tc>
                    <a:extLst>
                      <a:ext uri="{0D108BD9-81ED-4DB2-BD59-A6C34878D82A}">
                        <a16:rowId xmlns:a16="http://schemas.microsoft.com/office/drawing/2014/main" val="10002"/>
                      </a:ext>
                    </a:extLst>
                  </a:tr>
                  <a:tr h="5546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i="1" dirty="0" smtClean="0">
                              <a:latin typeface="Cambria Math" panose="02040503050406030204" pitchFamily="18" charset="0"/>
                              <a:ea typeface="Cambria Math" panose="02040503050406030204" pitchFamily="18" charset="0"/>
                            </a:rPr>
                            <a:t>t</a:t>
                          </a:r>
                          <a:r>
                            <a:rPr lang="en-US" sz="2400" dirty="0" smtClean="0">
                              <a:latin typeface="Cambria Math" panose="02040503050406030204" pitchFamily="18" charset="0"/>
                              <a:ea typeface="Cambria Math" panose="02040503050406030204" pitchFamily="18" charset="0"/>
                            </a:rPr>
                            <a:t> = </a:t>
                          </a:r>
                          <a14:m>
                            <m:oMath xmlns:m="http://schemas.openxmlformats.org/officeDocument/2006/math">
                              <m:f>
                                <m:fPr>
                                  <m:ctrlPr>
                                    <a:rPr lang="en-US" sz="2400" i="1" dirty="0" smtClean="0">
                                      <a:latin typeface="Cambria Math" panose="02040503050406030204" pitchFamily="18" charset="0"/>
                                      <a:ea typeface="Cambria Math" panose="02040503050406030204" pitchFamily="18" charset="0"/>
                                    </a:rPr>
                                  </m:ctrlPr>
                                </m:fPr>
                                <m:num>
                                  <m:r>
                                    <a:rPr lang="en-US" sz="2400" b="0" i="1" dirty="0" smtClean="0">
                                      <a:latin typeface="Cambria Math" panose="02040503050406030204" pitchFamily="18" charset="0"/>
                                      <a:ea typeface="Cambria Math" panose="02040503050406030204" pitchFamily="18" charset="0"/>
                                    </a:rPr>
                                    <m:t>𝑇</m:t>
                                  </m:r>
                                </m:num>
                                <m:den>
                                  <m:r>
                                    <a:rPr lang="en-US" sz="2400" b="0" i="1" dirty="0" smtClean="0">
                                      <a:latin typeface="Cambria Math" panose="02040503050406030204" pitchFamily="18" charset="0"/>
                                      <a:ea typeface="Cambria Math" panose="02040503050406030204" pitchFamily="18" charset="0"/>
                                    </a:rPr>
                                    <m:t>4</m:t>
                                  </m:r>
                                </m:den>
                              </m:f>
                            </m:oMath>
                          </a14:m>
                          <a:endParaRPr lang="el-GR" sz="2400" dirty="0" smtClean="0">
                            <a:latin typeface="Cambria Math" panose="02040503050406030204" pitchFamily="18" charset="0"/>
                            <a:ea typeface="Cambria Math" panose="02040503050406030204" pitchFamily="18" charset="0"/>
                          </a:endParaRPr>
                        </a:p>
                      </a:txBody>
                      <a:tcPr/>
                    </a:tc>
                    <a:tc>
                      <a:txBody>
                        <a:bodyPr/>
                        <a:lstStyle/>
                        <a:p>
                          <a:pPr algn="ctr"/>
                          <a:r>
                            <a:rPr lang="en-US" sz="2400" b="1" i="1" baseline="0" dirty="0" err="1" smtClean="0">
                              <a:latin typeface="Cambria Math" panose="02040503050406030204" pitchFamily="18" charset="0"/>
                              <a:ea typeface="Cambria Math" panose="02040503050406030204" pitchFamily="18" charset="0"/>
                            </a:rPr>
                            <a:t>U</a:t>
                          </a:r>
                          <a:r>
                            <a:rPr lang="en-US" sz="2400" b="1" baseline="-25000" dirty="0" err="1" smtClean="0">
                              <a:latin typeface="Cambria Math" panose="02040503050406030204" pitchFamily="18" charset="0"/>
                              <a:ea typeface="Cambria Math" panose="02040503050406030204" pitchFamily="18" charset="0"/>
                            </a:rPr>
                            <a:t>max</a:t>
                          </a:r>
                          <a:endParaRPr lang="el-GR" sz="2400" b="1" i="1" baseline="-25000" dirty="0">
                            <a:latin typeface="Cambria Math" panose="02040503050406030204" pitchFamily="18" charset="0"/>
                            <a:ea typeface="Cambria Math" panose="02040503050406030204" pitchFamily="18" charset="0"/>
                          </a:endParaRPr>
                        </a:p>
                      </a:txBody>
                      <a:tcPr/>
                    </a:tc>
                    <a:tc>
                      <a:txBody>
                        <a:bodyPr/>
                        <a:lstStyle/>
                        <a:p>
                          <a:pPr algn="ctr"/>
                          <a:r>
                            <a:rPr lang="el-GR" sz="2400" b="1" dirty="0" smtClean="0">
                              <a:latin typeface="Cambria Math" panose="02040503050406030204" pitchFamily="18" charset="0"/>
                              <a:ea typeface="Cambria Math" panose="02040503050406030204" pitchFamily="18" charset="0"/>
                            </a:rPr>
                            <a:t>0</a:t>
                          </a:r>
                          <a:endParaRPr lang="el-GR" sz="2400" b="1" dirty="0">
                            <a:latin typeface="Cambria Math" panose="02040503050406030204" pitchFamily="18" charset="0"/>
                            <a:ea typeface="Cambria Math" panose="020405030504060302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f>
                                  <m:fPr>
                                    <m:ctrlPr>
                                      <a:rPr lang="en-US" sz="2000" b="1" i="1" smtClean="0">
                                        <a:solidFill>
                                          <a:schemeClr val="tx1"/>
                                        </a:solidFill>
                                        <a:effectLst/>
                                        <a:latin typeface="Cambria Math" panose="02040503050406030204" pitchFamily="18" charset="0"/>
                                      </a:rPr>
                                    </m:ctrlPr>
                                  </m:fPr>
                                  <m:num>
                                    <m:r>
                                      <a:rPr lang="en-US" sz="2000" b="1" i="1">
                                        <a:solidFill>
                                          <a:schemeClr val="tx1"/>
                                        </a:solidFill>
                                        <a:effectLst/>
                                        <a:latin typeface="Cambria Math"/>
                                      </a:rPr>
                                      <m:t>𝟏</m:t>
                                    </m:r>
                                  </m:num>
                                  <m:den>
                                    <m:r>
                                      <a:rPr lang="en-US" sz="2000" b="1" i="1">
                                        <a:solidFill>
                                          <a:schemeClr val="tx1"/>
                                        </a:solidFill>
                                        <a:effectLst/>
                                        <a:latin typeface="Cambria Math"/>
                                      </a:rPr>
                                      <m:t>𝟐</m:t>
                                    </m:r>
                                  </m:den>
                                </m:f>
                                <m:r>
                                  <a:rPr lang="en-US" sz="2000" b="1" i="1">
                                    <a:solidFill>
                                      <a:schemeClr val="tx1"/>
                                    </a:solidFill>
                                    <a:effectLst/>
                                    <a:latin typeface="Cambria Math"/>
                                  </a:rPr>
                                  <m:t> </m:t>
                                </m:r>
                                <m:r>
                                  <a:rPr lang="en-US" sz="2000" b="1" i="1">
                                    <a:solidFill>
                                      <a:schemeClr val="tx1"/>
                                    </a:solidFill>
                                    <a:effectLst/>
                                    <a:latin typeface="Cambria Math"/>
                                  </a:rPr>
                                  <m:t>𝑫</m:t>
                                </m:r>
                                <m:r>
                                  <a:rPr lang="en-US" sz="2000" b="1" i="1">
                                    <a:solidFill>
                                      <a:schemeClr val="tx1"/>
                                    </a:solidFill>
                                    <a:effectLst/>
                                    <a:latin typeface="Cambria Math"/>
                                  </a:rPr>
                                  <m:t>.</m:t>
                                </m:r>
                                <m:sSup>
                                  <m:sSupPr>
                                    <m:ctrlPr>
                                      <a:rPr lang="en-US" sz="2000" b="1" i="1">
                                        <a:solidFill>
                                          <a:schemeClr val="tx1"/>
                                        </a:solidFill>
                                        <a:effectLst/>
                                        <a:latin typeface="Cambria Math" panose="02040503050406030204" pitchFamily="18" charset="0"/>
                                      </a:rPr>
                                    </m:ctrlPr>
                                  </m:sSupPr>
                                  <m:e>
                                    <m:r>
                                      <a:rPr lang="el-GR" sz="2000" b="1" i="1" smtClean="0">
                                        <a:solidFill>
                                          <a:schemeClr val="tx1"/>
                                        </a:solidFill>
                                        <a:effectLst/>
                                        <a:latin typeface="Cambria Math"/>
                                      </a:rPr>
                                      <m:t>𝜜</m:t>
                                    </m:r>
                                  </m:e>
                                  <m:sup>
                                    <m:r>
                                      <a:rPr lang="en-US" sz="2000" b="1" i="1">
                                        <a:solidFill>
                                          <a:schemeClr val="tx1"/>
                                        </a:solidFill>
                                        <a:effectLst/>
                                        <a:latin typeface="Cambria Math"/>
                                      </a:rPr>
                                      <m:t>𝟐</m:t>
                                    </m:r>
                                  </m:sup>
                                </m:sSup>
                              </m:oMath>
                            </m:oMathPara>
                          </a14:m>
                          <a:endParaRPr lang="el-GR" sz="2000" b="1" i="1" dirty="0">
                            <a:latin typeface="Comic Sans MS" panose="030F0702030302020204" pitchFamily="66" charset="0"/>
                          </a:endParaRPr>
                        </a:p>
                      </a:txBody>
                      <a:tcPr/>
                    </a:tc>
                    <a:extLst>
                      <a:ext uri="{0D108BD9-81ED-4DB2-BD59-A6C34878D82A}">
                        <a16:rowId xmlns:a16="http://schemas.microsoft.com/office/drawing/2014/main" val="10003"/>
                      </a:ext>
                    </a:extLst>
                  </a:tr>
                  <a:tr h="5546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i="1" dirty="0" smtClean="0">
                              <a:latin typeface="Cambria Math" panose="02040503050406030204" pitchFamily="18" charset="0"/>
                              <a:ea typeface="Cambria Math" panose="02040503050406030204" pitchFamily="18" charset="0"/>
                            </a:rPr>
                            <a:t>t</a:t>
                          </a:r>
                          <a:r>
                            <a:rPr lang="en-US" sz="2400" dirty="0" smtClean="0">
                              <a:latin typeface="Cambria Math" panose="02040503050406030204" pitchFamily="18" charset="0"/>
                              <a:ea typeface="Cambria Math" panose="02040503050406030204" pitchFamily="18" charset="0"/>
                            </a:rPr>
                            <a:t> = </a:t>
                          </a:r>
                          <a14:m>
                            <m:oMath xmlns:m="http://schemas.openxmlformats.org/officeDocument/2006/math">
                              <m:f>
                                <m:fPr>
                                  <m:ctrlPr>
                                    <a:rPr lang="en-US" sz="2400" i="1" dirty="0" smtClean="0">
                                      <a:latin typeface="Cambria Math" panose="02040503050406030204" pitchFamily="18" charset="0"/>
                                      <a:ea typeface="Cambria Math" panose="02040503050406030204" pitchFamily="18" charset="0"/>
                                    </a:rPr>
                                  </m:ctrlPr>
                                </m:fPr>
                                <m:num>
                                  <m:r>
                                    <a:rPr lang="en-US" sz="2400" b="0" i="1" dirty="0" smtClean="0">
                                      <a:latin typeface="Cambria Math" panose="02040503050406030204" pitchFamily="18" charset="0"/>
                                      <a:ea typeface="Cambria Math" panose="02040503050406030204" pitchFamily="18" charset="0"/>
                                    </a:rPr>
                                    <m:t>𝑇</m:t>
                                  </m:r>
                                </m:num>
                                <m:den>
                                  <m:r>
                                    <a:rPr lang="en-US" sz="2400" b="0" i="1" dirty="0" smtClean="0">
                                      <a:latin typeface="Cambria Math" panose="02040503050406030204" pitchFamily="18" charset="0"/>
                                      <a:ea typeface="Cambria Math" panose="02040503050406030204" pitchFamily="18" charset="0"/>
                                    </a:rPr>
                                    <m:t>2</m:t>
                                  </m:r>
                                </m:den>
                              </m:f>
                            </m:oMath>
                          </a14:m>
                          <a:endParaRPr lang="el-GR" sz="2400" dirty="0" smtClean="0">
                            <a:latin typeface="Cambria Math" panose="02040503050406030204" pitchFamily="18" charset="0"/>
                            <a:ea typeface="Cambria Math" panose="02040503050406030204" pitchFamily="18" charset="0"/>
                          </a:endParaRPr>
                        </a:p>
                      </a:txBody>
                      <a:tcPr/>
                    </a:tc>
                    <a:tc>
                      <a:txBody>
                        <a:bodyPr/>
                        <a:lstStyle/>
                        <a:p>
                          <a:pPr algn="ctr"/>
                          <a:r>
                            <a:rPr lang="en-US" sz="2400" b="1" i="1" dirty="0" smtClean="0">
                              <a:latin typeface="Cambria Math" panose="02040503050406030204" pitchFamily="18" charset="0"/>
                              <a:ea typeface="Cambria Math" panose="02040503050406030204" pitchFamily="18" charset="0"/>
                            </a:rPr>
                            <a:t>0</a:t>
                          </a:r>
                          <a:endParaRPr lang="el-GR" sz="2400" b="1" i="1" baseline="-25000" dirty="0">
                            <a:latin typeface="Cambria Math" panose="02040503050406030204" pitchFamily="18" charset="0"/>
                            <a:ea typeface="Cambria Math" panose="02040503050406030204" pitchFamily="18" charset="0"/>
                          </a:endParaRPr>
                        </a:p>
                      </a:txBody>
                      <a:tcPr/>
                    </a:tc>
                    <a:tc>
                      <a:txBody>
                        <a:bodyPr/>
                        <a:lstStyle/>
                        <a:p>
                          <a:pPr algn="ctr"/>
                          <a:r>
                            <a:rPr lang="el-GR" sz="2400" b="1" i="1" dirty="0" smtClean="0">
                              <a:latin typeface="Cambria Math" panose="02040503050406030204" pitchFamily="18" charset="0"/>
                              <a:ea typeface="Cambria Math" panose="02040503050406030204" pitchFamily="18" charset="0"/>
                            </a:rPr>
                            <a:t>Κ</a:t>
                          </a:r>
                          <a:r>
                            <a:rPr lang="en-US" sz="2400" b="1" baseline="-25000" dirty="0" smtClean="0">
                              <a:latin typeface="Cambria Math" panose="02040503050406030204" pitchFamily="18" charset="0"/>
                              <a:ea typeface="Cambria Math" panose="02040503050406030204" pitchFamily="18" charset="0"/>
                            </a:rPr>
                            <a:t>max</a:t>
                          </a:r>
                          <a:endParaRPr lang="el-GR" sz="2400" b="1" i="1" baseline="-25000" dirty="0">
                            <a:latin typeface="Cambria Math" panose="02040503050406030204" pitchFamily="18" charset="0"/>
                            <a:ea typeface="Cambria Math" panose="020405030504060302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US" sz="2000" b="1" i="1" smtClean="0">
                                        <a:solidFill>
                                          <a:schemeClr val="tx1"/>
                                        </a:solidFill>
                                        <a:effectLst/>
                                        <a:latin typeface="Cambria Math" panose="02040503050406030204" pitchFamily="18" charset="0"/>
                                      </a:rPr>
                                    </m:ctrlPr>
                                  </m:fPr>
                                  <m:num>
                                    <m:r>
                                      <a:rPr lang="en-US" sz="2000" b="1" i="1">
                                        <a:solidFill>
                                          <a:schemeClr val="tx1"/>
                                        </a:solidFill>
                                        <a:effectLst/>
                                        <a:latin typeface="Cambria Math"/>
                                      </a:rPr>
                                      <m:t>𝟏</m:t>
                                    </m:r>
                                  </m:num>
                                  <m:den>
                                    <m:r>
                                      <a:rPr lang="en-US" sz="2000" b="1" i="1">
                                        <a:solidFill>
                                          <a:schemeClr val="tx1"/>
                                        </a:solidFill>
                                        <a:effectLst/>
                                        <a:latin typeface="Cambria Math"/>
                                      </a:rPr>
                                      <m:t>𝟐</m:t>
                                    </m:r>
                                  </m:den>
                                </m:f>
                                <m:r>
                                  <a:rPr lang="en-US" sz="2000" b="1" i="1" smtClean="0">
                                    <a:solidFill>
                                      <a:schemeClr val="tx1"/>
                                    </a:solidFill>
                                    <a:effectLst/>
                                    <a:latin typeface="Cambria Math"/>
                                  </a:rPr>
                                  <m:t> </m:t>
                                </m:r>
                                <m:r>
                                  <a:rPr lang="en-US" sz="2000" b="1" i="1" smtClean="0">
                                    <a:solidFill>
                                      <a:schemeClr val="tx1"/>
                                    </a:solidFill>
                                    <a:effectLst/>
                                    <a:latin typeface="Cambria Math"/>
                                  </a:rPr>
                                  <m:t>𝒎</m:t>
                                </m:r>
                                <m:r>
                                  <a:rPr lang="en-US" sz="2000" b="1" i="1" smtClean="0">
                                    <a:solidFill>
                                      <a:schemeClr val="tx1"/>
                                    </a:solidFill>
                                    <a:effectLst/>
                                    <a:latin typeface="Cambria Math"/>
                                  </a:rPr>
                                  <m:t>. </m:t>
                                </m:r>
                                <m:sSup>
                                  <m:sSupPr>
                                    <m:ctrlPr>
                                      <a:rPr lang="el-GR" sz="2000" b="1" i="1" dirty="0" smtClean="0">
                                        <a:solidFill>
                                          <a:schemeClr val="tx1"/>
                                        </a:solidFill>
                                        <a:effectLst/>
                                        <a:latin typeface="Cambria Math" panose="02040503050406030204" pitchFamily="18" charset="0"/>
                                      </a:rPr>
                                    </m:ctrlPr>
                                  </m:sSupPr>
                                  <m:e>
                                    <m:r>
                                      <a:rPr lang="el-GR" sz="2000" b="1" i="1" dirty="0" smtClean="0">
                                        <a:solidFill>
                                          <a:schemeClr val="tx1"/>
                                        </a:solidFill>
                                        <a:effectLst/>
                                        <a:latin typeface="Cambria Math"/>
                                      </a:rPr>
                                      <m:t>𝝊</m:t>
                                    </m:r>
                                  </m:e>
                                  <m:sup>
                                    <m:r>
                                      <a:rPr lang="el-GR" sz="2000" b="1" i="1" dirty="0" smtClean="0">
                                        <a:solidFill>
                                          <a:schemeClr val="tx1"/>
                                        </a:solidFill>
                                        <a:effectLst/>
                                        <a:latin typeface="Cambria Math"/>
                                      </a:rPr>
                                      <m:t>𝟐</m:t>
                                    </m:r>
                                  </m:sup>
                                </m:sSup>
                                <m:r>
                                  <a:rPr lang="en-US" sz="2000" b="1" i="0" baseline="-25000" dirty="0" smtClean="0">
                                    <a:solidFill>
                                      <a:schemeClr val="tx1"/>
                                    </a:solidFill>
                                    <a:effectLst/>
                                    <a:latin typeface="Cambria Math"/>
                                  </a:rPr>
                                  <m:t>𝐦𝐚𝐱</m:t>
                                </m:r>
                              </m:oMath>
                            </m:oMathPara>
                          </a14:m>
                          <a:endParaRPr lang="el-GR" sz="2000" b="1" dirty="0">
                            <a:solidFill>
                              <a:schemeClr val="tx1"/>
                            </a:solidFill>
                            <a:effectLst/>
                            <a:latin typeface="Comic Sans MS" panose="030F0702030302020204" pitchFamily="66" charset="0"/>
                          </a:endParaRPr>
                        </a:p>
                      </a:txBody>
                      <a:tcPr/>
                    </a:tc>
                    <a:extLst>
                      <a:ext uri="{0D108BD9-81ED-4DB2-BD59-A6C34878D82A}">
                        <a16:rowId xmlns:a16="http://schemas.microsoft.com/office/drawing/2014/main" val="10004"/>
                      </a:ext>
                    </a:extLst>
                  </a:tr>
                  <a:tr h="5546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i="1" dirty="0" smtClean="0">
                              <a:latin typeface="Cambria Math" panose="02040503050406030204" pitchFamily="18" charset="0"/>
                              <a:ea typeface="Cambria Math" panose="02040503050406030204" pitchFamily="18" charset="0"/>
                            </a:rPr>
                            <a:t>t</a:t>
                          </a:r>
                          <a:r>
                            <a:rPr lang="en-US" sz="2400" dirty="0" smtClean="0">
                              <a:latin typeface="Cambria Math" panose="02040503050406030204" pitchFamily="18" charset="0"/>
                              <a:ea typeface="Cambria Math" panose="02040503050406030204" pitchFamily="18" charset="0"/>
                            </a:rPr>
                            <a:t> = </a:t>
                          </a:r>
                          <a14:m>
                            <m:oMath xmlns:m="http://schemas.openxmlformats.org/officeDocument/2006/math">
                              <m:f>
                                <m:fPr>
                                  <m:ctrlPr>
                                    <a:rPr lang="en-US" sz="2400" i="1" dirty="0" smtClean="0">
                                      <a:latin typeface="Cambria Math" panose="02040503050406030204" pitchFamily="18" charset="0"/>
                                      <a:ea typeface="Cambria Math" panose="02040503050406030204" pitchFamily="18" charset="0"/>
                                    </a:rPr>
                                  </m:ctrlPr>
                                </m:fPr>
                                <m:num>
                                  <m:r>
                                    <a:rPr lang="en-US" sz="2400" b="0" i="1" dirty="0" smtClean="0">
                                      <a:latin typeface="Cambria Math" panose="02040503050406030204" pitchFamily="18" charset="0"/>
                                      <a:ea typeface="Cambria Math" panose="02040503050406030204" pitchFamily="18" charset="0"/>
                                    </a:rPr>
                                    <m:t>3</m:t>
                                  </m:r>
                                  <m:r>
                                    <a:rPr lang="en-US" sz="2400" b="0" i="1" dirty="0" smtClean="0">
                                      <a:latin typeface="Cambria Math" panose="02040503050406030204" pitchFamily="18" charset="0"/>
                                      <a:ea typeface="Cambria Math" panose="02040503050406030204" pitchFamily="18" charset="0"/>
                                    </a:rPr>
                                    <m:t>𝑇</m:t>
                                  </m:r>
                                </m:num>
                                <m:den>
                                  <m:r>
                                    <a:rPr lang="en-US" sz="2400" b="0" i="1" dirty="0" smtClean="0">
                                      <a:latin typeface="Cambria Math" panose="02040503050406030204" pitchFamily="18" charset="0"/>
                                      <a:ea typeface="Cambria Math" panose="02040503050406030204" pitchFamily="18" charset="0"/>
                                    </a:rPr>
                                    <m:t>4</m:t>
                                  </m:r>
                                </m:den>
                              </m:f>
                            </m:oMath>
                          </a14:m>
                          <a:endParaRPr lang="el-GR" sz="2400" dirty="0" smtClean="0">
                            <a:latin typeface="Cambria Math" panose="02040503050406030204" pitchFamily="18" charset="0"/>
                            <a:ea typeface="Cambria Math" panose="02040503050406030204" pitchFamily="18" charset="0"/>
                          </a:endParaRPr>
                        </a:p>
                      </a:txBody>
                      <a:tcPr/>
                    </a:tc>
                    <a:tc>
                      <a:txBody>
                        <a:bodyPr/>
                        <a:lstStyle/>
                        <a:p>
                          <a:pPr algn="ctr"/>
                          <a:r>
                            <a:rPr lang="en-US" sz="2400" b="1" i="1" baseline="0" dirty="0" err="1" smtClean="0">
                              <a:latin typeface="Cambria Math" panose="02040503050406030204" pitchFamily="18" charset="0"/>
                              <a:ea typeface="Cambria Math" panose="02040503050406030204" pitchFamily="18" charset="0"/>
                            </a:rPr>
                            <a:t>U</a:t>
                          </a:r>
                          <a:r>
                            <a:rPr lang="en-US" sz="2400" b="1" baseline="-25000" dirty="0" err="1" smtClean="0">
                              <a:latin typeface="Cambria Math" panose="02040503050406030204" pitchFamily="18" charset="0"/>
                              <a:ea typeface="Cambria Math" panose="02040503050406030204" pitchFamily="18" charset="0"/>
                            </a:rPr>
                            <a:t>max</a:t>
                          </a:r>
                          <a:endParaRPr lang="el-GR" sz="2400" b="1" i="1" baseline="-25000" dirty="0">
                            <a:latin typeface="Cambria Math" panose="02040503050406030204" pitchFamily="18" charset="0"/>
                            <a:ea typeface="Cambria Math" panose="02040503050406030204" pitchFamily="18" charset="0"/>
                          </a:endParaRPr>
                        </a:p>
                      </a:txBody>
                      <a:tcPr/>
                    </a:tc>
                    <a:tc>
                      <a:txBody>
                        <a:bodyPr/>
                        <a:lstStyle/>
                        <a:p>
                          <a:pPr algn="ctr"/>
                          <a:r>
                            <a:rPr lang="el-GR" sz="2400" b="1" dirty="0" smtClean="0">
                              <a:latin typeface="Cambria Math" panose="02040503050406030204" pitchFamily="18" charset="0"/>
                              <a:ea typeface="Cambria Math" panose="02040503050406030204" pitchFamily="18" charset="0"/>
                            </a:rPr>
                            <a:t>0</a:t>
                          </a:r>
                          <a:endParaRPr lang="el-GR" sz="2400" b="1" dirty="0">
                            <a:latin typeface="Cambria Math" panose="02040503050406030204" pitchFamily="18" charset="0"/>
                            <a:ea typeface="Cambria Math" panose="020405030504060302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US" sz="2000" b="1" i="1" smtClean="0">
                                        <a:solidFill>
                                          <a:schemeClr val="tx1"/>
                                        </a:solidFill>
                                        <a:effectLst/>
                                        <a:latin typeface="Cambria Math" panose="02040503050406030204" pitchFamily="18" charset="0"/>
                                        <a:ea typeface="Cambria Math" panose="02040503050406030204" pitchFamily="18" charset="0"/>
                                      </a:rPr>
                                    </m:ctrlPr>
                                  </m:fPr>
                                  <m:num>
                                    <m:r>
                                      <a:rPr lang="en-US" sz="2000" b="1" i="1">
                                        <a:solidFill>
                                          <a:schemeClr val="tx1"/>
                                        </a:solidFill>
                                        <a:effectLst/>
                                        <a:latin typeface="Cambria Math" panose="02040503050406030204" pitchFamily="18" charset="0"/>
                                        <a:ea typeface="Cambria Math" panose="02040503050406030204" pitchFamily="18" charset="0"/>
                                      </a:rPr>
                                      <m:t>𝟏</m:t>
                                    </m:r>
                                  </m:num>
                                  <m:den>
                                    <m:r>
                                      <a:rPr lang="en-US" sz="2000" b="1" i="1">
                                        <a:solidFill>
                                          <a:schemeClr val="tx1"/>
                                        </a:solidFill>
                                        <a:effectLst/>
                                        <a:latin typeface="Cambria Math" panose="02040503050406030204" pitchFamily="18" charset="0"/>
                                        <a:ea typeface="Cambria Math" panose="02040503050406030204" pitchFamily="18" charset="0"/>
                                      </a:rPr>
                                      <m:t>𝟐</m:t>
                                    </m:r>
                                  </m:den>
                                </m:f>
                                <m:r>
                                  <a:rPr lang="en-US" sz="2000" b="1" i="1">
                                    <a:solidFill>
                                      <a:schemeClr val="tx1"/>
                                    </a:solidFill>
                                    <a:effectLst/>
                                    <a:latin typeface="Cambria Math" panose="02040503050406030204" pitchFamily="18" charset="0"/>
                                    <a:ea typeface="Cambria Math" panose="02040503050406030204" pitchFamily="18" charset="0"/>
                                  </a:rPr>
                                  <m:t> </m:t>
                                </m:r>
                                <m:r>
                                  <a:rPr lang="en-US" sz="2000" b="1" i="1">
                                    <a:solidFill>
                                      <a:schemeClr val="tx1"/>
                                    </a:solidFill>
                                    <a:effectLst/>
                                    <a:latin typeface="Cambria Math" panose="02040503050406030204" pitchFamily="18" charset="0"/>
                                    <a:ea typeface="Cambria Math" panose="02040503050406030204" pitchFamily="18" charset="0"/>
                                  </a:rPr>
                                  <m:t>𝑫</m:t>
                                </m:r>
                                <m:r>
                                  <a:rPr lang="en-US" sz="2000" b="1" i="1">
                                    <a:solidFill>
                                      <a:schemeClr val="tx1"/>
                                    </a:solidFill>
                                    <a:effectLst/>
                                    <a:latin typeface="Cambria Math" panose="02040503050406030204" pitchFamily="18" charset="0"/>
                                    <a:ea typeface="Cambria Math" panose="02040503050406030204" pitchFamily="18" charset="0"/>
                                  </a:rPr>
                                  <m:t>.</m:t>
                                </m:r>
                                <m:sSup>
                                  <m:sSupPr>
                                    <m:ctrlPr>
                                      <a:rPr lang="en-US" sz="2000" b="1" i="1">
                                        <a:solidFill>
                                          <a:schemeClr val="tx1"/>
                                        </a:solidFill>
                                        <a:effectLst/>
                                        <a:latin typeface="Cambria Math" panose="02040503050406030204" pitchFamily="18" charset="0"/>
                                        <a:ea typeface="Cambria Math" panose="02040503050406030204" pitchFamily="18" charset="0"/>
                                      </a:rPr>
                                    </m:ctrlPr>
                                  </m:sSupPr>
                                  <m:e>
                                    <m:r>
                                      <a:rPr lang="el-GR" sz="2000" b="1" i="1" smtClean="0">
                                        <a:solidFill>
                                          <a:schemeClr val="tx1"/>
                                        </a:solidFill>
                                        <a:effectLst/>
                                        <a:latin typeface="Cambria Math" panose="02040503050406030204" pitchFamily="18" charset="0"/>
                                        <a:ea typeface="Cambria Math" panose="02040503050406030204" pitchFamily="18" charset="0"/>
                                      </a:rPr>
                                      <m:t>𝜜</m:t>
                                    </m:r>
                                  </m:e>
                                  <m:sup>
                                    <m:r>
                                      <a:rPr lang="en-US" sz="2000" b="1" i="1">
                                        <a:solidFill>
                                          <a:schemeClr val="tx1"/>
                                        </a:solidFill>
                                        <a:effectLst/>
                                        <a:latin typeface="Cambria Math" panose="02040503050406030204" pitchFamily="18" charset="0"/>
                                        <a:ea typeface="Cambria Math" panose="02040503050406030204" pitchFamily="18" charset="0"/>
                                      </a:rPr>
                                      <m:t>𝟐</m:t>
                                    </m:r>
                                  </m:sup>
                                </m:sSup>
                              </m:oMath>
                            </m:oMathPara>
                          </a14:m>
                          <a:endParaRPr lang="el-GR" sz="2000" b="1" i="1" dirty="0">
                            <a:latin typeface="Cambria Math" panose="02040503050406030204" pitchFamily="18" charset="0"/>
                            <a:ea typeface="Cambria Math" panose="02040503050406030204" pitchFamily="18" charset="0"/>
                          </a:endParaRPr>
                        </a:p>
                      </a:txBody>
                      <a:tcPr/>
                    </a:tc>
                    <a:extLst>
                      <a:ext uri="{0D108BD9-81ED-4DB2-BD59-A6C34878D82A}">
                        <a16:rowId xmlns:a16="http://schemas.microsoft.com/office/drawing/2014/main" val="10005"/>
                      </a:ext>
                    </a:extLst>
                  </a:tr>
                  <a:tr h="5546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i="1" dirty="0" smtClean="0">
                              <a:latin typeface="Cambria Math" panose="02040503050406030204" pitchFamily="18" charset="0"/>
                              <a:ea typeface="Cambria Math" panose="02040503050406030204" pitchFamily="18" charset="0"/>
                            </a:rPr>
                            <a:t>t</a:t>
                          </a:r>
                          <a:r>
                            <a:rPr lang="en-US" sz="2400" dirty="0" smtClean="0">
                              <a:latin typeface="Cambria Math" panose="02040503050406030204" pitchFamily="18" charset="0"/>
                              <a:ea typeface="Cambria Math" panose="02040503050406030204" pitchFamily="18" charset="0"/>
                            </a:rPr>
                            <a:t> = </a:t>
                          </a:r>
                          <a:r>
                            <a:rPr lang="en-US" sz="2400" i="1" dirty="0" smtClean="0">
                              <a:latin typeface="Cambria Math" panose="02040503050406030204" pitchFamily="18" charset="0"/>
                              <a:ea typeface="Cambria Math" panose="02040503050406030204" pitchFamily="18" charset="0"/>
                            </a:rPr>
                            <a:t>T</a:t>
                          </a:r>
                          <a:endParaRPr lang="el-GR" sz="2400" i="1" dirty="0" smtClean="0">
                            <a:latin typeface="Cambria Math" panose="02040503050406030204" pitchFamily="18" charset="0"/>
                            <a:ea typeface="Cambria Math" panose="02040503050406030204" pitchFamily="18" charset="0"/>
                          </a:endParaRPr>
                        </a:p>
                      </a:txBody>
                      <a:tcPr/>
                    </a:tc>
                    <a:tc>
                      <a:txBody>
                        <a:bodyPr/>
                        <a:lstStyle/>
                        <a:p>
                          <a:pPr algn="ctr"/>
                          <a:r>
                            <a:rPr lang="el-GR" sz="2400" b="1" dirty="0" smtClean="0">
                              <a:latin typeface="Cambria Math" panose="02040503050406030204" pitchFamily="18" charset="0"/>
                              <a:ea typeface="Cambria Math" panose="02040503050406030204" pitchFamily="18" charset="0"/>
                            </a:rPr>
                            <a:t>0</a:t>
                          </a:r>
                          <a:endParaRPr lang="el-GR" sz="2400" b="1" dirty="0">
                            <a:latin typeface="Cambria Math" panose="02040503050406030204" pitchFamily="18" charset="0"/>
                            <a:ea typeface="Cambria Math" panose="020405030504060302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400" b="1" i="1" dirty="0" smtClean="0">
                              <a:latin typeface="Cambria Math" panose="02040503050406030204" pitchFamily="18" charset="0"/>
                              <a:ea typeface="Cambria Math" panose="02040503050406030204" pitchFamily="18" charset="0"/>
                            </a:rPr>
                            <a:t>Κ</a:t>
                          </a:r>
                          <a:r>
                            <a:rPr lang="en-US" sz="2400" b="1" baseline="-25000" dirty="0" smtClean="0">
                              <a:latin typeface="Cambria Math" panose="02040503050406030204" pitchFamily="18" charset="0"/>
                              <a:ea typeface="Cambria Math" panose="02040503050406030204" pitchFamily="18" charset="0"/>
                            </a:rPr>
                            <a:t>max</a:t>
                          </a:r>
                          <a:endParaRPr lang="el-GR" sz="2400" b="1" i="1" baseline="-25000" dirty="0" smtClean="0">
                            <a:latin typeface="Cambria Math" panose="02040503050406030204" pitchFamily="18" charset="0"/>
                            <a:ea typeface="Cambria Math" panose="020405030504060302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US" sz="2000" b="1" i="1" smtClean="0">
                                        <a:solidFill>
                                          <a:schemeClr val="tx1"/>
                                        </a:solidFill>
                                        <a:effectLst/>
                                        <a:latin typeface="Cambria Math" panose="02040503050406030204" pitchFamily="18" charset="0"/>
                                      </a:rPr>
                                    </m:ctrlPr>
                                  </m:fPr>
                                  <m:num>
                                    <m:r>
                                      <a:rPr lang="en-US" sz="2000" b="1" i="1">
                                        <a:solidFill>
                                          <a:schemeClr val="tx1"/>
                                        </a:solidFill>
                                        <a:effectLst/>
                                        <a:latin typeface="Cambria Math"/>
                                      </a:rPr>
                                      <m:t>𝟏</m:t>
                                    </m:r>
                                  </m:num>
                                  <m:den>
                                    <m:r>
                                      <a:rPr lang="en-US" sz="2000" b="1" i="1">
                                        <a:solidFill>
                                          <a:schemeClr val="tx1"/>
                                        </a:solidFill>
                                        <a:effectLst/>
                                        <a:latin typeface="Cambria Math"/>
                                      </a:rPr>
                                      <m:t>𝟐</m:t>
                                    </m:r>
                                  </m:den>
                                </m:f>
                                <m:r>
                                  <a:rPr lang="en-US" sz="2000" b="1" i="1" smtClean="0">
                                    <a:solidFill>
                                      <a:schemeClr val="tx1"/>
                                    </a:solidFill>
                                    <a:effectLst/>
                                    <a:latin typeface="Cambria Math"/>
                                  </a:rPr>
                                  <m:t> </m:t>
                                </m:r>
                                <m:r>
                                  <a:rPr lang="en-US" sz="2000" b="1" i="1" smtClean="0">
                                    <a:solidFill>
                                      <a:schemeClr val="tx1"/>
                                    </a:solidFill>
                                    <a:effectLst/>
                                    <a:latin typeface="Cambria Math"/>
                                  </a:rPr>
                                  <m:t>𝒎</m:t>
                                </m:r>
                                <m:r>
                                  <a:rPr lang="en-US" sz="2000" b="1" i="1" smtClean="0">
                                    <a:solidFill>
                                      <a:schemeClr val="tx1"/>
                                    </a:solidFill>
                                    <a:effectLst/>
                                    <a:latin typeface="Cambria Math"/>
                                  </a:rPr>
                                  <m:t>. </m:t>
                                </m:r>
                                <m:sSup>
                                  <m:sSupPr>
                                    <m:ctrlPr>
                                      <a:rPr lang="el-GR" sz="2000" b="1" i="1" dirty="0" smtClean="0">
                                        <a:solidFill>
                                          <a:schemeClr val="tx1"/>
                                        </a:solidFill>
                                        <a:effectLst/>
                                        <a:latin typeface="Cambria Math" panose="02040503050406030204" pitchFamily="18" charset="0"/>
                                      </a:rPr>
                                    </m:ctrlPr>
                                  </m:sSupPr>
                                  <m:e>
                                    <m:r>
                                      <a:rPr lang="el-GR" sz="2000" b="1" i="1" dirty="0" smtClean="0">
                                        <a:solidFill>
                                          <a:schemeClr val="tx1"/>
                                        </a:solidFill>
                                        <a:effectLst/>
                                        <a:latin typeface="Cambria Math"/>
                                      </a:rPr>
                                      <m:t>𝝊</m:t>
                                    </m:r>
                                  </m:e>
                                  <m:sup>
                                    <m:r>
                                      <a:rPr lang="el-GR" sz="2000" b="1" i="1" dirty="0" smtClean="0">
                                        <a:solidFill>
                                          <a:schemeClr val="tx1"/>
                                        </a:solidFill>
                                        <a:effectLst/>
                                        <a:latin typeface="Cambria Math"/>
                                      </a:rPr>
                                      <m:t>𝟐</m:t>
                                    </m:r>
                                  </m:sup>
                                </m:sSup>
                                <m:r>
                                  <a:rPr lang="en-US" sz="2000" b="1" i="0" baseline="-25000" dirty="0" smtClean="0">
                                    <a:solidFill>
                                      <a:schemeClr val="tx1"/>
                                    </a:solidFill>
                                    <a:effectLst/>
                                    <a:latin typeface="Cambria Math"/>
                                  </a:rPr>
                                  <m:t>𝐦𝐚𝐱</m:t>
                                </m:r>
                              </m:oMath>
                            </m:oMathPara>
                          </a14:m>
                          <a:endParaRPr lang="el-GR" sz="2000" b="1" dirty="0">
                            <a:solidFill>
                              <a:schemeClr val="tx1"/>
                            </a:solidFill>
                            <a:effectLst/>
                            <a:latin typeface="Comic Sans MS" panose="030F0702030302020204" pitchFamily="66" charset="0"/>
                          </a:endParaRPr>
                        </a:p>
                      </a:txBody>
                      <a:tcPr/>
                    </a:tc>
                    <a:extLst>
                      <a:ext uri="{0D108BD9-81ED-4DB2-BD59-A6C34878D82A}">
                        <a16:rowId xmlns:a16="http://schemas.microsoft.com/office/drawing/2014/main" val="10006"/>
                      </a:ext>
                    </a:extLst>
                  </a:tr>
                </a:tbl>
              </a:graphicData>
            </a:graphic>
          </p:graphicFrame>
        </mc:Choice>
        <mc:Fallback>
          <p:graphicFrame>
            <p:nvGraphicFramePr>
              <p:cNvPr id="4" name="Πίνακας 3"/>
              <p:cNvGraphicFramePr>
                <a:graphicFrameLocks noGrp="1"/>
              </p:cNvGraphicFramePr>
              <p:nvPr>
                <p:extLst>
                  <p:ext uri="{D42A27DB-BD31-4B8C-83A1-F6EECF244321}">
                    <p14:modId xmlns:p14="http://schemas.microsoft.com/office/powerpoint/2010/main" xmlns="" xmlns:a14="http://schemas.microsoft.com/office/drawing/2010/main" val="3533563647"/>
                  </p:ext>
                </p:extLst>
              </p:nvPr>
            </p:nvGraphicFramePr>
            <p:xfrm>
              <a:off x="1043608" y="836712"/>
              <a:ext cx="6576392" cy="4687906"/>
            </p:xfrm>
            <a:graphic>
              <a:graphicData uri="http://schemas.openxmlformats.org/drawingml/2006/table">
                <a:tbl>
                  <a:tblPr firstRow="1" bandRow="1">
                    <a:tableStyleId>{F5AB1C69-6EDB-4FF4-983F-18BD219EF322}</a:tableStyleId>
                  </a:tblPr>
                  <a:tblGrid>
                    <a:gridCol w="1644098"/>
                    <a:gridCol w="1644098"/>
                    <a:gridCol w="1644098"/>
                    <a:gridCol w="1644098"/>
                  </a:tblGrid>
                  <a:tr h="554691">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000" dirty="0" smtClean="0">
                              <a:solidFill>
                                <a:schemeClr val="tx1"/>
                              </a:solidFill>
                              <a:latin typeface="Comic Sans MS" panose="030F0702030302020204" pitchFamily="66" charset="0"/>
                            </a:rPr>
                            <a:t>Τιμές ενέργειας σε οριακές χρονικές στιγμές (</a:t>
                          </a:r>
                          <a:r>
                            <a:rPr lang="el-GR" sz="2000" i="1" dirty="0" err="1" smtClean="0">
                              <a:solidFill>
                                <a:schemeClr val="tx1"/>
                              </a:solidFill>
                              <a:latin typeface="Comic Sans MS" panose="030F0702030302020204" pitchFamily="66" charset="0"/>
                            </a:rPr>
                            <a:t>φ</a:t>
                          </a:r>
                          <a:r>
                            <a:rPr lang="el-GR" sz="2000" baseline="-25000" dirty="0" err="1" smtClean="0">
                              <a:solidFill>
                                <a:schemeClr val="tx1"/>
                              </a:solidFill>
                              <a:latin typeface="Comic Sans MS" panose="030F0702030302020204" pitchFamily="66" charset="0"/>
                            </a:rPr>
                            <a:t>ο</a:t>
                          </a:r>
                          <a:r>
                            <a:rPr lang="el-GR" sz="2000" dirty="0" err="1" smtClean="0">
                              <a:solidFill>
                                <a:schemeClr val="tx1"/>
                              </a:solidFill>
                              <a:latin typeface="Comic Sans MS" panose="030F0702030302020204" pitchFamily="66" charset="0"/>
                            </a:rPr>
                            <a:t>=0</a:t>
                          </a:r>
                          <a:r>
                            <a:rPr lang="el-GR" sz="2000" dirty="0" smtClean="0">
                              <a:solidFill>
                                <a:schemeClr val="tx1"/>
                              </a:solidFill>
                              <a:latin typeface="Comic Sans MS" panose="030F0702030302020204" pitchFamily="66" charset="0"/>
                            </a:rPr>
                            <a:t>)</a:t>
                          </a:r>
                        </a:p>
                      </a:txBody>
                      <a:tcPr>
                        <a:lnB w="12700" cap="flat" cmpd="sng" algn="ctr">
                          <a:noFill/>
                          <a:prstDash val="solid"/>
                          <a:round/>
                          <a:headEnd type="none" w="med" len="med"/>
                          <a:tailEnd type="none" w="med" len="med"/>
                        </a:lnB>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r>
                  <a:tr h="822960">
                    <a:tc>
                      <a:txBody>
                        <a:bodyPr/>
                        <a:lstStyle/>
                        <a:p>
                          <a:r>
                            <a:rPr lang="el-GR" sz="1400" dirty="0" smtClean="0">
                              <a:latin typeface="Comic Sans MS" panose="030F0702030302020204" pitchFamily="66" charset="0"/>
                            </a:rPr>
                            <a:t>Μέγεθος</a:t>
                          </a:r>
                        </a:p>
                        <a:p>
                          <a:endParaRPr/>
                        </a:p>
                        <a:p>
                          <a:r>
                            <a:rPr lang="el-GR" sz="1400" dirty="0" smtClean="0">
                              <a:latin typeface="Comic Sans MS" panose="030F0702030302020204" pitchFamily="66" charset="0"/>
                            </a:rPr>
                            <a:t>   Χρόνος</a:t>
                          </a:r>
                          <a:endParaRPr lang="el-GR" sz="1400" dirty="0">
                            <a:latin typeface="Comic Sans MS" panose="030F0702030302020204"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mpd="sng">
                          <a:noFill/>
                          <a:prstDash val="solid"/>
                        </a:lnBlToTr>
                      </a:tcPr>
                    </a:tc>
                    <a:tc>
                      <a:txBody>
                        <a:bodyPr/>
                        <a:lstStyle/>
                        <a:p>
                          <a:pPr algn="ctr"/>
                          <a:r>
                            <a:rPr lang="el-GR" sz="1600" dirty="0" smtClean="0">
                              <a:latin typeface="Comic Sans MS" panose="030F0702030302020204" pitchFamily="66" charset="0"/>
                            </a:rPr>
                            <a:t>Δυναμική Ενέργεια</a:t>
                          </a:r>
                          <a:endParaRPr lang="el-GR" sz="1600" baseline="0" dirty="0" smtClean="0">
                            <a:latin typeface="Comic Sans MS" panose="030F0702030302020204" pitchFamily="66" charset="0"/>
                          </a:endParaRPr>
                        </a:p>
                        <a:p>
                          <a:pPr algn="ctr"/>
                          <a:r>
                            <a:rPr lang="en-US" sz="1600" b="1" i="1" baseline="0" dirty="0" smtClean="0">
                              <a:latin typeface="Comic Sans MS" panose="030F0702030302020204" pitchFamily="66" charset="0"/>
                            </a:rPr>
                            <a:t>U</a:t>
                          </a:r>
                          <a:endParaRPr lang="el-GR" sz="1600" b="1" i="1" dirty="0">
                            <a:latin typeface="Comic Sans MS" panose="030F0702030302020204" pitchFamily="66" charset="0"/>
                          </a:endParaRPr>
                        </a:p>
                      </a:txBody>
                      <a:tcPr>
                        <a:lnL w="12700" cap="flat" cmpd="sng" algn="ctr">
                          <a:noFill/>
                          <a:prstDash val="solid"/>
                          <a:round/>
                          <a:headEnd type="none" w="med" len="med"/>
                          <a:tailEnd type="none" w="med" len="med"/>
                        </a:lnL>
                      </a:tcPr>
                    </a:tc>
                    <a:tc>
                      <a:txBody>
                        <a:bodyPr/>
                        <a:lstStyle/>
                        <a:p>
                          <a:pPr algn="ctr"/>
                          <a:r>
                            <a:rPr lang="el-GR" sz="1600" dirty="0" smtClean="0">
                              <a:latin typeface="Comic Sans MS" panose="030F0702030302020204" pitchFamily="66" charset="0"/>
                            </a:rPr>
                            <a:t>Κινητική Ενέργεια  </a:t>
                          </a:r>
                        </a:p>
                        <a:p>
                          <a:pPr algn="ctr"/>
                          <a:r>
                            <a:rPr lang="el-GR" sz="1600" b="1" i="1" dirty="0" smtClean="0">
                              <a:latin typeface="Comic Sans MS" panose="030F0702030302020204" pitchFamily="66" charset="0"/>
                            </a:rPr>
                            <a:t>Κ</a:t>
                          </a:r>
                          <a:endParaRPr lang="el-GR" sz="2000" b="1" i="1" dirty="0">
                            <a:latin typeface="Comic Sans MS" panose="030F0702030302020204" pitchFamily="66" charset="0"/>
                          </a:endParaRPr>
                        </a:p>
                      </a:txBody>
                      <a:tcPr/>
                    </a:tc>
                    <a:tc>
                      <a:txBody>
                        <a:bodyPr/>
                        <a:lstStyle/>
                        <a:p>
                          <a:pPr algn="ctr"/>
                          <a:r>
                            <a:rPr lang="el-GR" sz="1600" dirty="0" smtClean="0">
                              <a:latin typeface="Comic Sans MS" panose="030F0702030302020204" pitchFamily="66" charset="0"/>
                            </a:rPr>
                            <a:t>Ενέργεια Ταλάντωσης  </a:t>
                          </a:r>
                        </a:p>
                        <a:p>
                          <a:pPr algn="ctr"/>
                          <a:r>
                            <a:rPr lang="el-GR" sz="1600" b="1" i="1" dirty="0" smtClean="0">
                              <a:latin typeface="Comic Sans MS" panose="030F0702030302020204" pitchFamily="66" charset="0"/>
                            </a:rPr>
                            <a:t>Ε</a:t>
                          </a:r>
                        </a:p>
                      </a:txBody>
                      <a:tcPr/>
                    </a:tc>
                  </a:tr>
                  <a:tr h="662051">
                    <a:tc>
                      <a:txBody>
                        <a:bodyPr/>
                        <a:lstStyle/>
                        <a:p>
                          <a:pPr algn="ctr"/>
                          <a:r>
                            <a:rPr lang="en-US" sz="2400" i="1" dirty="0" smtClean="0">
                              <a:latin typeface="Cambria Math" panose="02040503050406030204" pitchFamily="18" charset="0"/>
                              <a:ea typeface="Cambria Math" panose="02040503050406030204" pitchFamily="18" charset="0"/>
                            </a:rPr>
                            <a:t>t</a:t>
                          </a:r>
                          <a:r>
                            <a:rPr lang="en-US" sz="2400" dirty="0" smtClean="0">
                              <a:latin typeface="Cambria Math" panose="02040503050406030204" pitchFamily="18" charset="0"/>
                              <a:ea typeface="Cambria Math" panose="02040503050406030204" pitchFamily="18" charset="0"/>
                            </a:rPr>
                            <a:t> = 0</a:t>
                          </a:r>
                          <a:endParaRPr lang="el-GR" sz="2400" dirty="0">
                            <a:latin typeface="Cambria Math" panose="02040503050406030204" pitchFamily="18" charset="0"/>
                            <a:ea typeface="Cambria Math" panose="02040503050406030204" pitchFamily="18" charset="0"/>
                          </a:endParaRPr>
                        </a:p>
                      </a:txBody>
                      <a:tcPr>
                        <a:lnT w="12700" cap="flat" cmpd="sng" algn="ctr">
                          <a:noFill/>
                          <a:prstDash val="solid"/>
                          <a:round/>
                          <a:headEnd type="none" w="med" len="med"/>
                          <a:tailEnd type="none" w="med" len="med"/>
                        </a:lnT>
                      </a:tcPr>
                    </a:tc>
                    <a:tc>
                      <a:txBody>
                        <a:bodyPr/>
                        <a:lstStyle/>
                        <a:p>
                          <a:pPr algn="ctr"/>
                          <a:r>
                            <a:rPr lang="el-GR" sz="2400" b="1" dirty="0" smtClean="0">
                              <a:latin typeface="Cambria Math" panose="02040503050406030204" pitchFamily="18" charset="0"/>
                              <a:ea typeface="Cambria Math" panose="02040503050406030204" pitchFamily="18" charset="0"/>
                            </a:rPr>
                            <a:t>0</a:t>
                          </a:r>
                          <a:endParaRPr lang="el-GR" sz="2400" b="1" dirty="0">
                            <a:latin typeface="Cambria Math" panose="02040503050406030204" pitchFamily="18" charset="0"/>
                            <a:ea typeface="Cambria Math" panose="02040503050406030204" pitchFamily="18" charset="0"/>
                          </a:endParaRPr>
                        </a:p>
                      </a:txBody>
                      <a:tcPr/>
                    </a:tc>
                    <a:tc>
                      <a:txBody>
                        <a:bodyPr/>
                        <a:lstStyle/>
                        <a:p>
                          <a:pPr algn="ctr"/>
                          <a:r>
                            <a:rPr lang="el-GR" sz="2400" b="1" i="1" dirty="0" smtClean="0">
                              <a:latin typeface="Cambria Math" panose="02040503050406030204" pitchFamily="18" charset="0"/>
                              <a:ea typeface="Cambria Math" panose="02040503050406030204" pitchFamily="18" charset="0"/>
                            </a:rPr>
                            <a:t>Κ</a:t>
                          </a:r>
                          <a:r>
                            <a:rPr lang="en-US" sz="2400" b="1" baseline="-25000" dirty="0" smtClean="0">
                              <a:latin typeface="Cambria Math" panose="02040503050406030204" pitchFamily="18" charset="0"/>
                              <a:ea typeface="Cambria Math" panose="02040503050406030204" pitchFamily="18" charset="0"/>
                            </a:rPr>
                            <a:t>max</a:t>
                          </a:r>
                          <a:endParaRPr lang="el-GR" sz="2400" b="1" i="1" baseline="-25000" dirty="0">
                            <a:latin typeface="Cambria Math" panose="02040503050406030204" pitchFamily="18" charset="0"/>
                            <a:ea typeface="Cambria Math" panose="02040503050406030204" pitchFamily="18" charset="0"/>
                          </a:endParaRPr>
                        </a:p>
                      </a:txBody>
                      <a:tcPr/>
                    </a:tc>
                    <a:tc>
                      <a:txBody>
                        <a:bodyPr/>
                        <a:lstStyle/>
                        <a:p>
                          <a:endParaRPr lang="el-GR"/>
                        </a:p>
                      </a:txBody>
                      <a:tcPr>
                        <a:blipFill rotWithShape="1">
                          <a:blip r:embed="rId2"/>
                          <a:stretch>
                            <a:fillRect l="-300000" t="-211927" b="-399083"/>
                          </a:stretch>
                        </a:blipFill>
                      </a:tcPr>
                    </a:tc>
                  </a:tr>
                  <a:tr h="662051">
                    <a:tc>
                      <a:txBody>
                        <a:bodyPr/>
                        <a:lstStyle/>
                        <a:p>
                          <a:endParaRPr lang="el-GR"/>
                        </a:p>
                      </a:txBody>
                      <a:tcPr>
                        <a:blipFill rotWithShape="1">
                          <a:blip r:embed="rId2"/>
                          <a:stretch>
                            <a:fillRect l="-370" t="-314815" r="-299630" b="-302778"/>
                          </a:stretch>
                        </a:blipFill>
                      </a:tcPr>
                    </a:tc>
                    <a:tc>
                      <a:txBody>
                        <a:bodyPr/>
                        <a:lstStyle/>
                        <a:p>
                          <a:pPr algn="ctr"/>
                          <a:r>
                            <a:rPr lang="en-US" sz="2400" b="1" i="1" baseline="0" dirty="0" err="1" smtClean="0">
                              <a:latin typeface="Cambria Math" panose="02040503050406030204" pitchFamily="18" charset="0"/>
                              <a:ea typeface="Cambria Math" panose="02040503050406030204" pitchFamily="18" charset="0"/>
                            </a:rPr>
                            <a:t>U</a:t>
                          </a:r>
                          <a:r>
                            <a:rPr lang="en-US" sz="2400" b="1" baseline="-25000" dirty="0" err="1" smtClean="0">
                              <a:latin typeface="Cambria Math" panose="02040503050406030204" pitchFamily="18" charset="0"/>
                              <a:ea typeface="Cambria Math" panose="02040503050406030204" pitchFamily="18" charset="0"/>
                            </a:rPr>
                            <a:t>max</a:t>
                          </a:r>
                          <a:endParaRPr lang="el-GR" sz="2400" b="1" i="1" baseline="-25000" dirty="0">
                            <a:latin typeface="Cambria Math" panose="02040503050406030204" pitchFamily="18" charset="0"/>
                            <a:ea typeface="Cambria Math" panose="02040503050406030204" pitchFamily="18" charset="0"/>
                          </a:endParaRPr>
                        </a:p>
                      </a:txBody>
                      <a:tcPr/>
                    </a:tc>
                    <a:tc>
                      <a:txBody>
                        <a:bodyPr/>
                        <a:lstStyle/>
                        <a:p>
                          <a:pPr algn="ctr"/>
                          <a:r>
                            <a:rPr lang="el-GR" sz="2400" b="1" dirty="0" smtClean="0">
                              <a:latin typeface="Cambria Math" panose="02040503050406030204" pitchFamily="18" charset="0"/>
                              <a:ea typeface="Cambria Math" panose="02040503050406030204" pitchFamily="18" charset="0"/>
                            </a:rPr>
                            <a:t>0</a:t>
                          </a:r>
                          <a:endParaRPr lang="el-GR" sz="2400" b="1" dirty="0">
                            <a:latin typeface="Cambria Math" panose="02040503050406030204" pitchFamily="18" charset="0"/>
                            <a:ea typeface="Cambria Math" panose="02040503050406030204" pitchFamily="18" charset="0"/>
                          </a:endParaRPr>
                        </a:p>
                      </a:txBody>
                      <a:tcPr/>
                    </a:tc>
                    <a:tc>
                      <a:txBody>
                        <a:bodyPr/>
                        <a:lstStyle/>
                        <a:p>
                          <a:endParaRPr lang="el-GR"/>
                        </a:p>
                      </a:txBody>
                      <a:tcPr>
                        <a:blipFill rotWithShape="1">
                          <a:blip r:embed="rId2"/>
                          <a:stretch>
                            <a:fillRect l="-300000" t="-314815" b="-302778"/>
                          </a:stretch>
                        </a:blipFill>
                      </a:tcPr>
                    </a:tc>
                  </a:tr>
                  <a:tr h="662051">
                    <a:tc>
                      <a:txBody>
                        <a:bodyPr/>
                        <a:lstStyle/>
                        <a:p>
                          <a:endParaRPr lang="el-GR"/>
                        </a:p>
                      </a:txBody>
                      <a:tcPr>
                        <a:blipFill rotWithShape="1">
                          <a:blip r:embed="rId2"/>
                          <a:stretch>
                            <a:fillRect l="-370" t="-411009" r="-299630" b="-200000"/>
                          </a:stretch>
                        </a:blipFill>
                      </a:tcPr>
                    </a:tc>
                    <a:tc>
                      <a:txBody>
                        <a:bodyPr/>
                        <a:lstStyle/>
                        <a:p>
                          <a:pPr algn="ctr"/>
                          <a:r>
                            <a:rPr lang="en-US" sz="2400" b="1" i="1" dirty="0" smtClean="0">
                              <a:latin typeface="Cambria Math" panose="02040503050406030204" pitchFamily="18" charset="0"/>
                              <a:ea typeface="Cambria Math" panose="02040503050406030204" pitchFamily="18" charset="0"/>
                            </a:rPr>
                            <a:t>0</a:t>
                          </a:r>
                          <a:endParaRPr lang="el-GR" sz="2400" b="1" i="1" baseline="-25000" dirty="0">
                            <a:latin typeface="Cambria Math" panose="02040503050406030204" pitchFamily="18" charset="0"/>
                            <a:ea typeface="Cambria Math" panose="02040503050406030204" pitchFamily="18" charset="0"/>
                          </a:endParaRPr>
                        </a:p>
                      </a:txBody>
                      <a:tcPr/>
                    </a:tc>
                    <a:tc>
                      <a:txBody>
                        <a:bodyPr/>
                        <a:lstStyle/>
                        <a:p>
                          <a:pPr algn="ctr"/>
                          <a:r>
                            <a:rPr lang="el-GR" sz="2400" b="1" i="1" dirty="0" smtClean="0">
                              <a:latin typeface="Cambria Math" panose="02040503050406030204" pitchFamily="18" charset="0"/>
                              <a:ea typeface="Cambria Math" panose="02040503050406030204" pitchFamily="18" charset="0"/>
                            </a:rPr>
                            <a:t>Κ</a:t>
                          </a:r>
                          <a:r>
                            <a:rPr lang="en-US" sz="2400" b="1" baseline="-25000" dirty="0" smtClean="0">
                              <a:latin typeface="Cambria Math" panose="02040503050406030204" pitchFamily="18" charset="0"/>
                              <a:ea typeface="Cambria Math" panose="02040503050406030204" pitchFamily="18" charset="0"/>
                            </a:rPr>
                            <a:t>max</a:t>
                          </a:r>
                          <a:endParaRPr lang="el-GR" sz="2400" b="1" i="1" baseline="-25000" dirty="0">
                            <a:latin typeface="Cambria Math" panose="02040503050406030204" pitchFamily="18" charset="0"/>
                            <a:ea typeface="Cambria Math" panose="02040503050406030204" pitchFamily="18" charset="0"/>
                          </a:endParaRPr>
                        </a:p>
                      </a:txBody>
                      <a:tcPr/>
                    </a:tc>
                    <a:tc>
                      <a:txBody>
                        <a:bodyPr/>
                        <a:lstStyle/>
                        <a:p>
                          <a:endParaRPr lang="el-GR"/>
                        </a:p>
                      </a:txBody>
                      <a:tcPr>
                        <a:blipFill rotWithShape="1">
                          <a:blip r:embed="rId2"/>
                          <a:stretch>
                            <a:fillRect l="-300000" t="-411009" b="-200000"/>
                          </a:stretch>
                        </a:blipFill>
                      </a:tcPr>
                    </a:tc>
                  </a:tr>
                  <a:tr h="662051">
                    <a:tc>
                      <a:txBody>
                        <a:bodyPr/>
                        <a:lstStyle/>
                        <a:p>
                          <a:endParaRPr lang="el-GR"/>
                        </a:p>
                      </a:txBody>
                      <a:tcPr>
                        <a:blipFill rotWithShape="1">
                          <a:blip r:embed="rId2"/>
                          <a:stretch>
                            <a:fillRect l="-370" t="-515741" r="-299630" b="-101852"/>
                          </a:stretch>
                        </a:blipFill>
                      </a:tcPr>
                    </a:tc>
                    <a:tc>
                      <a:txBody>
                        <a:bodyPr/>
                        <a:lstStyle/>
                        <a:p>
                          <a:pPr algn="ctr"/>
                          <a:r>
                            <a:rPr lang="en-US" sz="2400" b="1" i="1" baseline="0" dirty="0" err="1" smtClean="0">
                              <a:latin typeface="Cambria Math" panose="02040503050406030204" pitchFamily="18" charset="0"/>
                              <a:ea typeface="Cambria Math" panose="02040503050406030204" pitchFamily="18" charset="0"/>
                            </a:rPr>
                            <a:t>U</a:t>
                          </a:r>
                          <a:r>
                            <a:rPr lang="en-US" sz="2400" b="1" baseline="-25000" dirty="0" err="1" smtClean="0">
                              <a:latin typeface="Cambria Math" panose="02040503050406030204" pitchFamily="18" charset="0"/>
                              <a:ea typeface="Cambria Math" panose="02040503050406030204" pitchFamily="18" charset="0"/>
                            </a:rPr>
                            <a:t>max</a:t>
                          </a:r>
                          <a:endParaRPr lang="el-GR" sz="2400" b="1" i="1" baseline="-25000" dirty="0">
                            <a:latin typeface="Cambria Math" panose="02040503050406030204" pitchFamily="18" charset="0"/>
                            <a:ea typeface="Cambria Math" panose="02040503050406030204" pitchFamily="18" charset="0"/>
                          </a:endParaRPr>
                        </a:p>
                      </a:txBody>
                      <a:tcPr/>
                    </a:tc>
                    <a:tc>
                      <a:txBody>
                        <a:bodyPr/>
                        <a:lstStyle/>
                        <a:p>
                          <a:pPr algn="ctr"/>
                          <a:r>
                            <a:rPr lang="el-GR" sz="2400" b="1" dirty="0" smtClean="0">
                              <a:latin typeface="Cambria Math" panose="02040503050406030204" pitchFamily="18" charset="0"/>
                              <a:ea typeface="Cambria Math" panose="02040503050406030204" pitchFamily="18" charset="0"/>
                            </a:rPr>
                            <a:t>0</a:t>
                          </a:r>
                          <a:endParaRPr lang="el-GR" sz="2400" b="1" dirty="0">
                            <a:latin typeface="Cambria Math" panose="02040503050406030204" pitchFamily="18" charset="0"/>
                            <a:ea typeface="Cambria Math" panose="02040503050406030204" pitchFamily="18" charset="0"/>
                          </a:endParaRPr>
                        </a:p>
                      </a:txBody>
                      <a:tcPr/>
                    </a:tc>
                    <a:tc>
                      <a:txBody>
                        <a:bodyPr/>
                        <a:lstStyle/>
                        <a:p>
                          <a:endParaRPr lang="el-GR"/>
                        </a:p>
                      </a:txBody>
                      <a:tcPr>
                        <a:blipFill rotWithShape="1">
                          <a:blip r:embed="rId2"/>
                          <a:stretch>
                            <a:fillRect l="-300000" t="-515741" b="-101852"/>
                          </a:stretch>
                        </a:blipFill>
                      </a:tcPr>
                    </a:tc>
                  </a:tr>
                  <a:tr h="66205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i="1" dirty="0" smtClean="0">
                              <a:latin typeface="Cambria Math" panose="02040503050406030204" pitchFamily="18" charset="0"/>
                              <a:ea typeface="Cambria Math" panose="02040503050406030204" pitchFamily="18" charset="0"/>
                            </a:rPr>
                            <a:t>t</a:t>
                          </a:r>
                          <a:r>
                            <a:rPr lang="en-US" sz="2400" dirty="0" smtClean="0">
                              <a:latin typeface="Cambria Math" panose="02040503050406030204" pitchFamily="18" charset="0"/>
                              <a:ea typeface="Cambria Math" panose="02040503050406030204" pitchFamily="18" charset="0"/>
                            </a:rPr>
                            <a:t> = </a:t>
                          </a:r>
                          <a:r>
                            <a:rPr lang="en-US" sz="2400" i="1" dirty="0" smtClean="0">
                              <a:latin typeface="Cambria Math" panose="02040503050406030204" pitchFamily="18" charset="0"/>
                              <a:ea typeface="Cambria Math" panose="02040503050406030204" pitchFamily="18" charset="0"/>
                            </a:rPr>
                            <a:t>T</a:t>
                          </a:r>
                          <a:endParaRPr lang="el-GR" sz="2400" i="1" dirty="0" smtClean="0">
                            <a:latin typeface="Cambria Math" panose="02040503050406030204" pitchFamily="18" charset="0"/>
                            <a:ea typeface="Cambria Math" panose="02040503050406030204" pitchFamily="18" charset="0"/>
                          </a:endParaRPr>
                        </a:p>
                      </a:txBody>
                      <a:tcPr/>
                    </a:tc>
                    <a:tc>
                      <a:txBody>
                        <a:bodyPr/>
                        <a:lstStyle/>
                        <a:p>
                          <a:pPr algn="ctr"/>
                          <a:r>
                            <a:rPr lang="el-GR" sz="2400" b="1" dirty="0" smtClean="0">
                              <a:latin typeface="Cambria Math" panose="02040503050406030204" pitchFamily="18" charset="0"/>
                              <a:ea typeface="Cambria Math" panose="02040503050406030204" pitchFamily="18" charset="0"/>
                            </a:rPr>
                            <a:t>0</a:t>
                          </a:r>
                          <a:endParaRPr lang="el-GR" sz="2400" b="1" dirty="0">
                            <a:latin typeface="Cambria Math" panose="02040503050406030204" pitchFamily="18" charset="0"/>
                            <a:ea typeface="Cambria Math" panose="020405030504060302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400" b="1" i="1" dirty="0" smtClean="0">
                              <a:latin typeface="Cambria Math" panose="02040503050406030204" pitchFamily="18" charset="0"/>
                              <a:ea typeface="Cambria Math" panose="02040503050406030204" pitchFamily="18" charset="0"/>
                            </a:rPr>
                            <a:t>Κ</a:t>
                          </a:r>
                          <a:r>
                            <a:rPr lang="en-US" sz="2400" b="1" baseline="-25000" dirty="0" smtClean="0">
                              <a:latin typeface="Cambria Math" panose="02040503050406030204" pitchFamily="18" charset="0"/>
                              <a:ea typeface="Cambria Math" panose="02040503050406030204" pitchFamily="18" charset="0"/>
                            </a:rPr>
                            <a:t>max</a:t>
                          </a:r>
                          <a:endParaRPr lang="el-GR" sz="2400" b="1" i="1" baseline="-25000" dirty="0" smtClean="0">
                            <a:latin typeface="Cambria Math" panose="02040503050406030204" pitchFamily="18" charset="0"/>
                            <a:ea typeface="Cambria Math" panose="02040503050406030204" pitchFamily="18" charset="0"/>
                          </a:endParaRPr>
                        </a:p>
                      </a:txBody>
                      <a:tcPr/>
                    </a:tc>
                    <a:tc>
                      <a:txBody>
                        <a:bodyPr/>
                        <a:lstStyle/>
                        <a:p>
                          <a:endParaRPr lang="el-GR"/>
                        </a:p>
                      </a:txBody>
                      <a:tcPr>
                        <a:blipFill rotWithShape="1">
                          <a:blip r:embed="rId2"/>
                          <a:stretch>
                            <a:fillRect l="-300000" t="-610092" b="-917"/>
                          </a:stretch>
                        </a:blipFill>
                      </a:tcPr>
                    </a:tc>
                  </a:tr>
                </a:tbl>
              </a:graphicData>
            </a:graphic>
          </p:graphicFrame>
        </mc:Fallback>
      </mc:AlternateContent>
    </p:spTree>
    <p:extLst>
      <p:ext uri="{BB962C8B-B14F-4D97-AF65-F5344CB8AC3E}">
        <p14:creationId xmlns:p14="http://schemas.microsoft.com/office/powerpoint/2010/main" xmlns="" val="1876501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39</a:t>
            </a:fld>
            <a:endParaRPr lang="el-GR" dirty="0">
              <a:solidFill>
                <a:schemeClr val="tx1"/>
              </a:solidFill>
            </a:endParaRPr>
          </a:p>
        </p:txBody>
      </p:sp>
      <p:sp>
        <p:nvSpPr>
          <p:cNvPr id="4" name="TextBox 3"/>
          <p:cNvSpPr txBox="1"/>
          <p:nvPr/>
        </p:nvSpPr>
        <p:spPr>
          <a:xfrm>
            <a:off x="1104183" y="51392"/>
            <a:ext cx="6740634" cy="1015663"/>
          </a:xfrm>
          <a:prstGeom prst="rect">
            <a:avLst/>
          </a:prstGeom>
          <a:noFill/>
        </p:spPr>
        <p:txBody>
          <a:bodyPr wrap="square" rtlCol="0">
            <a:spAutoFit/>
          </a:bodyPr>
          <a:lstStyle/>
          <a:p>
            <a:pPr marL="342900" indent="-342900" algn="ctr">
              <a:lnSpc>
                <a:spcPct val="150000"/>
              </a:lnSpc>
              <a:buFont typeface="Arial" panose="020B0604020202020204" pitchFamily="34" charset="0"/>
              <a:buChar char="•"/>
            </a:pPr>
            <a:r>
              <a:rPr lang="el-GR" sz="2000" b="1" dirty="0" smtClean="0">
                <a:solidFill>
                  <a:srgbClr val="800000"/>
                </a:solidFill>
                <a:effectLst>
                  <a:outerShdw blurRad="38100" dist="38100" dir="2700000" algn="tl">
                    <a:srgbClr val="000000">
                      <a:alpha val="43137"/>
                    </a:srgbClr>
                  </a:outerShdw>
                </a:effectLst>
                <a:latin typeface="Comic Sans MS" panose="030F0702030302020204" pitchFamily="66" charset="0"/>
              </a:rPr>
              <a:t>Χρειάζεται προσοχή στον υπολογισμό της Ενέργειας Ελατηρίου και της Δυναμικής Ενέργειας Ταλάντωσης </a:t>
            </a:r>
            <a:endParaRPr lang="el-GR" sz="2000" b="1" dirty="0">
              <a:solidFill>
                <a:srgbClr val="800000"/>
              </a:solidFill>
              <a:effectLst>
                <a:outerShdw blurRad="38100" dist="38100" dir="2700000" algn="tl">
                  <a:srgbClr val="000000">
                    <a:alpha val="43137"/>
                  </a:srgbClr>
                </a:outerShdw>
              </a:effectLst>
              <a:latin typeface="Comic Sans MS" panose="030F0702030302020204" pitchFamily="66" charset="0"/>
            </a:endParaRPr>
          </a:p>
        </p:txBody>
      </p:sp>
      <mc:AlternateContent xmlns:mc="http://schemas.openxmlformats.org/markup-compatibility/2006">
        <mc:Choice xmlns:a14="http://schemas.microsoft.com/office/drawing/2010/main" xmlns="" Requires="a14">
          <p:sp>
            <p:nvSpPr>
              <p:cNvPr id="11" name="TextBox 10"/>
              <p:cNvSpPr txBox="1"/>
              <p:nvPr/>
            </p:nvSpPr>
            <p:spPr>
              <a:xfrm>
                <a:off x="567529" y="1923544"/>
                <a:ext cx="3391904" cy="1085746"/>
              </a:xfrm>
              <a:prstGeom prst="rect">
                <a:avLst/>
              </a:prstGeom>
              <a:noFill/>
            </p:spPr>
            <p:txBody>
              <a:bodyPr wrap="square" rtlCol="0">
                <a:spAutoFit/>
              </a:bodyPr>
              <a:lstStyle/>
              <a:p>
                <a:pPr algn="ctr"/>
                <a:r>
                  <a:rPr lang="el-GR" sz="2000" b="1" dirty="0" smtClean="0">
                    <a:latin typeface="Comic Sans MS" panose="030F0702030302020204" pitchFamily="66" charset="0"/>
                  </a:rPr>
                  <a:t>Ενέργεια ελατηρίου </a:t>
                </a:r>
                <a:endParaRPr lang="en-US" sz="2000" b="1" dirty="0" smtClean="0">
                  <a:latin typeface="Comic Sans MS" panose="030F0702030302020204" pitchFamily="66" charset="0"/>
                </a:endParaRPr>
              </a:p>
              <a:p>
                <a:pPr algn="ctr"/>
                <a:endParaRPr lang="en-US" sz="1000" b="1" dirty="0">
                  <a:latin typeface="Comic Sans MS" panose="030F0702030302020204" pitchFamily="66" charset="0"/>
                </a:endParaRPr>
              </a:p>
              <a:p>
                <a:pPr algn="ctr"/>
                <a:r>
                  <a:rPr lang="el-GR" sz="2000" b="1" dirty="0" smtClean="0">
                    <a:latin typeface="Comic Sans MS" panose="030F0702030302020204" pitchFamily="66" charset="0"/>
                  </a:rPr>
                  <a:t/>
                </a:r>
                <a14:m>
                  <m:oMath xmlns:m="http://schemas.openxmlformats.org/officeDocument/2006/math">
                    <m:sSub>
                      <m:sSubPr>
                        <m:ctrlPr>
                          <a:rPr lang="el-GR" sz="2400" b="1" i="1" smtClean="0">
                            <a:solidFill>
                              <a:srgbClr val="0000FF"/>
                            </a:solidFill>
                            <a:effectLst>
                              <a:outerShdw blurRad="38100" dist="38100" dir="2700000" algn="tl">
                                <a:srgbClr val="000000">
                                  <a:alpha val="43137"/>
                                </a:srgbClr>
                              </a:outerShdw>
                            </a:effectLst>
                            <a:latin typeface="Cambria Math" panose="02040503050406030204" pitchFamily="18" charset="0"/>
                          </a:rPr>
                        </m:ctrlPr>
                      </m:sSubPr>
                      <m:e>
                        <m:r>
                          <a:rPr lang="en-US" sz="2400" b="1" i="1" smtClean="0">
                            <a:solidFill>
                              <a:srgbClr val="0000FF"/>
                            </a:solidFill>
                            <a:effectLst>
                              <a:outerShdw blurRad="38100" dist="38100" dir="2700000" algn="tl">
                                <a:srgbClr val="000000">
                                  <a:alpha val="43137"/>
                                </a:srgbClr>
                              </a:outerShdw>
                            </a:effectLst>
                            <a:latin typeface="Cambria Math"/>
                          </a:rPr>
                          <m:t>𝑼</m:t>
                        </m:r>
                      </m:e>
                      <m:sub>
                        <m:r>
                          <a:rPr lang="el-GR" sz="2400" b="1" i="0" smtClean="0">
                            <a:solidFill>
                              <a:srgbClr val="0000FF"/>
                            </a:solidFill>
                            <a:effectLst>
                              <a:outerShdw blurRad="38100" dist="38100" dir="2700000" algn="tl">
                                <a:srgbClr val="000000">
                                  <a:alpha val="43137"/>
                                </a:srgbClr>
                              </a:outerShdw>
                            </a:effectLst>
                            <a:latin typeface="Cambria Math"/>
                          </a:rPr>
                          <m:t>𝛆𝛌</m:t>
                        </m:r>
                      </m:sub>
                    </m:sSub>
                    <m:r>
                      <a:rPr lang="en-US" sz="2400" b="1" i="1" smtClean="0">
                        <a:solidFill>
                          <a:srgbClr val="0000FF"/>
                        </a:solidFill>
                        <a:effectLst>
                          <a:outerShdw blurRad="38100" dist="38100" dir="2700000" algn="tl">
                            <a:srgbClr val="000000">
                              <a:alpha val="43137"/>
                            </a:srgbClr>
                          </a:outerShdw>
                        </a:effectLst>
                        <a:latin typeface="Cambria Math"/>
                      </a:rPr>
                      <m:t>= </m:t>
                    </m:r>
                    <m:f>
                      <m:fPr>
                        <m:ctrlPr>
                          <a:rPr lang="en-US" sz="2400" b="1" i="1" smtClean="0">
                            <a:solidFill>
                              <a:srgbClr val="0000FF"/>
                            </a:solidFill>
                            <a:effectLst>
                              <a:outerShdw blurRad="38100" dist="38100" dir="2700000" algn="tl">
                                <a:srgbClr val="000000">
                                  <a:alpha val="43137"/>
                                </a:srgbClr>
                              </a:outerShdw>
                            </a:effectLst>
                            <a:latin typeface="Cambria Math" panose="02040503050406030204" pitchFamily="18" charset="0"/>
                          </a:rPr>
                        </m:ctrlPr>
                      </m:fPr>
                      <m:num>
                        <m:r>
                          <a:rPr lang="en-US" sz="2400" b="1" i="1" smtClean="0">
                            <a:solidFill>
                              <a:srgbClr val="0000FF"/>
                            </a:solidFill>
                            <a:effectLst>
                              <a:outerShdw blurRad="38100" dist="38100" dir="2700000" algn="tl">
                                <a:srgbClr val="000000">
                                  <a:alpha val="43137"/>
                                </a:srgbClr>
                              </a:outerShdw>
                            </a:effectLst>
                            <a:latin typeface="Cambria Math"/>
                          </a:rPr>
                          <m:t>𝟏</m:t>
                        </m:r>
                      </m:num>
                      <m:den>
                        <m:r>
                          <a:rPr lang="en-US" sz="2400" b="1" i="1" smtClean="0">
                            <a:solidFill>
                              <a:srgbClr val="0000FF"/>
                            </a:solidFill>
                            <a:effectLst>
                              <a:outerShdw blurRad="38100" dist="38100" dir="2700000" algn="tl">
                                <a:srgbClr val="000000">
                                  <a:alpha val="43137"/>
                                </a:srgbClr>
                              </a:outerShdw>
                            </a:effectLst>
                            <a:latin typeface="Cambria Math"/>
                          </a:rPr>
                          <m:t>𝟐</m:t>
                        </m:r>
                      </m:den>
                    </m:f>
                    <m:r>
                      <a:rPr lang="en-US" sz="2400" b="1" i="1" smtClean="0">
                        <a:solidFill>
                          <a:srgbClr val="0000FF"/>
                        </a:solidFill>
                        <a:effectLst>
                          <a:outerShdw blurRad="38100" dist="38100" dir="2700000" algn="tl">
                            <a:srgbClr val="000000">
                              <a:alpha val="43137"/>
                            </a:srgbClr>
                          </a:outerShdw>
                        </a:effectLst>
                        <a:latin typeface="Cambria Math"/>
                      </a:rPr>
                      <m:t>𝒌</m:t>
                    </m:r>
                    <m:sSup>
                      <m:sSupPr>
                        <m:ctrlPr>
                          <a:rPr lang="en-US" sz="2400" b="1" i="1" smtClean="0">
                            <a:solidFill>
                              <a:srgbClr val="0000FF"/>
                            </a:solidFill>
                            <a:effectLst>
                              <a:outerShdw blurRad="38100" dist="38100" dir="2700000" algn="tl">
                                <a:srgbClr val="000000">
                                  <a:alpha val="43137"/>
                                </a:srgbClr>
                              </a:outerShdw>
                            </a:effectLst>
                            <a:latin typeface="Cambria Math" panose="02040503050406030204" pitchFamily="18" charset="0"/>
                          </a:rPr>
                        </m:ctrlPr>
                      </m:sSupPr>
                      <m:e>
                        <m:r>
                          <a:rPr lang="en-US" sz="2400" b="1" i="1" smtClean="0">
                            <a:solidFill>
                              <a:srgbClr val="0000FF"/>
                            </a:solidFill>
                            <a:effectLst>
                              <a:outerShdw blurRad="38100" dist="38100" dir="2700000" algn="tl">
                                <a:srgbClr val="000000">
                                  <a:alpha val="43137"/>
                                </a:srgbClr>
                              </a:outerShdw>
                            </a:effectLst>
                            <a:latin typeface="Cambria Math"/>
                          </a:rPr>
                          <m:t>(</m:t>
                        </m:r>
                        <m:r>
                          <m:rPr>
                            <m:nor/>
                          </m:rPr>
                          <a:rPr lang="en-US" altLang="el-GR" sz="2400" b="1" i="1" dirty="0">
                            <a:solidFill>
                              <a:srgbClr val="0000FF"/>
                            </a:solidFill>
                            <a:effectLst>
                              <a:outerShdw blurRad="38100" dist="38100" dir="2700000" algn="tl">
                                <a:srgbClr val="000000">
                                  <a:alpha val="43137"/>
                                </a:srgbClr>
                              </a:outerShdw>
                            </a:effectLst>
                            <a:latin typeface="Cambria Math"/>
                            <a:ea typeface="Cambria Math"/>
                          </a:rPr>
                          <m:t>𝑙</m:t>
                        </m:r>
                        <m:r>
                          <m:rPr>
                            <m:nor/>
                          </m:rPr>
                          <a:rPr lang="el-GR" altLang="el-GR" sz="2400" b="1" baseline="-25000" dirty="0">
                            <a:solidFill>
                              <a:srgbClr val="0000FF"/>
                            </a:solidFill>
                            <a:effectLst>
                              <a:outerShdw blurRad="38100" dist="38100" dir="2700000" algn="tl">
                                <a:srgbClr val="000000">
                                  <a:alpha val="43137"/>
                                </a:srgbClr>
                              </a:outerShdw>
                            </a:effectLst>
                            <a:latin typeface="Cambria Math"/>
                            <a:ea typeface="Cambria Math"/>
                          </a:rPr>
                          <m:t>0</m:t>
                        </m:r>
                        <m:r>
                          <m:rPr>
                            <m:nor/>
                          </m:rPr>
                          <a:rPr lang="el-GR" altLang="el-GR" sz="2400" b="1" dirty="0">
                            <a:solidFill>
                              <a:srgbClr val="0000FF"/>
                            </a:solidFill>
                            <a:effectLst>
                              <a:outerShdw blurRad="38100" dist="38100" dir="2700000" algn="tl">
                                <a:srgbClr val="000000">
                                  <a:alpha val="43137"/>
                                </a:srgbClr>
                              </a:outerShdw>
                            </a:effectLst>
                            <a:latin typeface="Comic Sans MS" pitchFamily="66" charset="0"/>
                          </a:rPr>
                          <m:t> </m:t>
                        </m:r>
                        <m:r>
                          <a:rPr lang="en-US" sz="2400" b="1" i="1" smtClean="0">
                            <a:solidFill>
                              <a:srgbClr val="0000FF"/>
                            </a:solidFill>
                            <a:effectLst>
                              <a:outerShdw blurRad="38100" dist="38100" dir="2700000" algn="tl">
                                <a:srgbClr val="000000">
                                  <a:alpha val="43137"/>
                                </a:srgbClr>
                              </a:outerShdw>
                            </a:effectLst>
                            <a:latin typeface="Cambria Math"/>
                          </a:rPr>
                          <m:t>+</m:t>
                        </m:r>
                        <m:r>
                          <a:rPr lang="en-US" sz="2400" b="1" i="1" smtClean="0">
                            <a:solidFill>
                              <a:srgbClr val="0000FF"/>
                            </a:solidFill>
                            <a:effectLst>
                              <a:outerShdw blurRad="38100" dist="38100" dir="2700000" algn="tl">
                                <a:srgbClr val="000000">
                                  <a:alpha val="43137"/>
                                </a:srgbClr>
                              </a:outerShdw>
                            </a:effectLst>
                            <a:latin typeface="Cambria Math"/>
                          </a:rPr>
                          <m:t>𝒙</m:t>
                        </m:r>
                        <m:r>
                          <a:rPr lang="en-US" sz="2400" b="1" i="1" smtClean="0">
                            <a:solidFill>
                              <a:srgbClr val="0000FF"/>
                            </a:solidFill>
                            <a:effectLst>
                              <a:outerShdw blurRad="38100" dist="38100" dir="2700000" algn="tl">
                                <a:srgbClr val="000000">
                                  <a:alpha val="43137"/>
                                </a:srgbClr>
                              </a:outerShdw>
                            </a:effectLst>
                            <a:latin typeface="Cambria Math"/>
                          </a:rPr>
                          <m:t>)</m:t>
                        </m:r>
                      </m:e>
                      <m:sup>
                        <m:r>
                          <a:rPr lang="en-US" sz="2400" b="1" i="1" smtClean="0">
                            <a:solidFill>
                              <a:srgbClr val="0000FF"/>
                            </a:solidFill>
                            <a:effectLst>
                              <a:outerShdw blurRad="38100" dist="38100" dir="2700000" algn="tl">
                                <a:srgbClr val="000000">
                                  <a:alpha val="43137"/>
                                </a:srgbClr>
                              </a:outerShdw>
                            </a:effectLst>
                            <a:latin typeface="Cambria Math"/>
                          </a:rPr>
                          <m:t>𝟐</m:t>
                        </m:r>
                      </m:sup>
                    </m:sSup>
                  </m:oMath>
                </a14:m>
                <a:endParaRPr lang="el-GR" sz="2400" b="1" dirty="0">
                  <a:solidFill>
                    <a:srgbClr val="0000FF"/>
                  </a:solidFill>
                  <a:effectLst>
                    <a:outerShdw blurRad="38100" dist="38100" dir="2700000" algn="tl">
                      <a:srgbClr val="000000">
                        <a:alpha val="43137"/>
                      </a:srgbClr>
                    </a:outerShdw>
                  </a:effectLst>
                  <a:latin typeface="Comic Sans MS" panose="030F0702030302020204" pitchFamily="66" charset="0"/>
                </a:endParaRPr>
              </a:p>
            </p:txBody>
          </p:sp>
        </mc:Choice>
        <mc:Fallback>
          <p:sp>
            <p:nvSpPr>
              <p:cNvPr id="11" name="TextBox 10"/>
              <p:cNvSpPr txBox="1">
                <a:spLocks noRot="1" noChangeAspect="1" noMove="1" noResize="1" noEditPoints="1" noAdjustHandles="1" noChangeArrowheads="1" noChangeShapeType="1" noTextEdit="1"/>
              </p:cNvSpPr>
              <p:nvPr/>
            </p:nvSpPr>
            <p:spPr>
              <a:xfrm>
                <a:off x="567529" y="1923544"/>
                <a:ext cx="3391904" cy="1085746"/>
              </a:xfrm>
              <a:prstGeom prst="rect">
                <a:avLst/>
              </a:prstGeom>
              <a:blipFill>
                <a:blip r:embed="rId2"/>
                <a:stretch>
                  <a:fillRect t="-3371"/>
                </a:stretch>
              </a:blipFill>
            </p:spPr>
            <p:txBody>
              <a:bodyPr/>
              <a:lstStyle/>
              <a:p>
                <a:r>
                  <a:rPr lang="el-GR">
                    <a:noFill/>
                  </a:rPr>
                  <a:t> </a:t>
                </a:r>
              </a:p>
            </p:txBody>
          </p:sp>
        </mc:Fallback>
      </mc:AlternateContent>
      <mc:AlternateContent xmlns:mc="http://schemas.openxmlformats.org/markup-compatibility/2006">
        <mc:Choice xmlns:a14="http://schemas.microsoft.com/office/drawing/2010/main" xmlns="" Requires="a14">
          <p:sp>
            <p:nvSpPr>
              <p:cNvPr id="12" name="TextBox 11"/>
              <p:cNvSpPr txBox="1"/>
              <p:nvPr/>
            </p:nvSpPr>
            <p:spPr>
              <a:xfrm>
                <a:off x="723243" y="3262848"/>
                <a:ext cx="3096345" cy="1707134"/>
              </a:xfrm>
              <a:prstGeom prst="rect">
                <a:avLst/>
              </a:prstGeom>
              <a:noFill/>
            </p:spPr>
            <p:txBody>
              <a:bodyPr wrap="square" rtlCol="0">
                <a:spAutoFit/>
              </a:bodyPr>
              <a:lstStyle/>
              <a:p>
                <a:pPr algn="ctr">
                  <a:lnSpc>
                    <a:spcPct val="150000"/>
                  </a:lnSpc>
                </a:pPr>
                <a:r>
                  <a:rPr lang="el-GR" sz="2000" b="1" dirty="0" smtClean="0">
                    <a:latin typeface="Comic Sans MS" panose="030F0702030302020204" pitchFamily="66" charset="0"/>
                  </a:rPr>
                  <a:t>Δυναμική ενέργεια ταλάντωσης</a:t>
                </a:r>
                <a:r>
                  <a:rPr lang="el-GR" sz="2000" dirty="0" smtClean="0">
                    <a:latin typeface="Comic Sans MS" panose="030F0702030302020204" pitchFamily="66" charset="0"/>
                  </a:rPr>
                  <a:t/>
                </a:r>
                <a:endParaRPr lang="en-US" sz="2000" b="1" i="1" dirty="0" smtClean="0">
                  <a:solidFill>
                    <a:srgbClr val="FF0000"/>
                  </a:solidFill>
                  <a:effectLst>
                    <a:outerShdw blurRad="38100" dist="38100" dir="2700000" algn="tl">
                      <a:srgbClr val="000000">
                        <a:alpha val="43137"/>
                      </a:srgbClr>
                    </a:outerShdw>
                  </a:effectLst>
                  <a:latin typeface="Cambria Math"/>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sz="2400" b="1" i="1" dirty="0" smtClean="0">
                          <a:solidFill>
                            <a:srgbClr val="FF0000"/>
                          </a:solidFill>
                          <a:effectLst>
                            <a:outerShdw blurRad="38100" dist="38100" dir="2700000" algn="tl">
                              <a:srgbClr val="000000">
                                <a:alpha val="43137"/>
                              </a:srgbClr>
                            </a:outerShdw>
                          </a:effectLst>
                          <a:latin typeface="Cambria Math"/>
                          <a:ea typeface="Cambria Math" panose="02040503050406030204" pitchFamily="18" charset="0"/>
                        </a:rPr>
                        <m:t>𝑼</m:t>
                      </m:r>
                      <m:r>
                        <a:rPr lang="en-US" sz="2400" b="1" i="1">
                          <a:solidFill>
                            <a:srgbClr val="FF0000"/>
                          </a:solidFill>
                          <a:effectLst>
                            <a:outerShdw blurRad="38100" dist="38100" dir="2700000" algn="tl">
                              <a:srgbClr val="000000">
                                <a:alpha val="43137"/>
                              </a:srgbClr>
                            </a:outerShdw>
                          </a:effectLst>
                          <a:latin typeface="Cambria Math"/>
                        </a:rPr>
                        <m:t>= </m:t>
                      </m:r>
                      <m:f>
                        <m:fPr>
                          <m:ctrlPr>
                            <a:rPr lang="en-US" sz="2400" b="1" i="1">
                              <a:solidFill>
                                <a:srgbClr val="FF0000"/>
                              </a:solidFill>
                              <a:effectLst>
                                <a:outerShdw blurRad="38100" dist="38100" dir="2700000" algn="tl">
                                  <a:srgbClr val="000000">
                                    <a:alpha val="43137"/>
                                  </a:srgbClr>
                                </a:outerShdw>
                              </a:effectLst>
                              <a:latin typeface="Cambria Math" panose="02040503050406030204" pitchFamily="18" charset="0"/>
                            </a:rPr>
                          </m:ctrlPr>
                        </m:fPr>
                        <m:num>
                          <m:r>
                            <a:rPr lang="en-US" sz="2400" b="1" i="1">
                              <a:solidFill>
                                <a:srgbClr val="FF0000"/>
                              </a:solidFill>
                              <a:effectLst>
                                <a:outerShdw blurRad="38100" dist="38100" dir="2700000" algn="tl">
                                  <a:srgbClr val="000000">
                                    <a:alpha val="43137"/>
                                  </a:srgbClr>
                                </a:outerShdw>
                              </a:effectLst>
                              <a:latin typeface="Cambria Math"/>
                            </a:rPr>
                            <m:t>𝟏</m:t>
                          </m:r>
                        </m:num>
                        <m:den>
                          <m:r>
                            <a:rPr lang="en-US" sz="2400" b="1" i="1">
                              <a:solidFill>
                                <a:srgbClr val="FF0000"/>
                              </a:solidFill>
                              <a:effectLst>
                                <a:outerShdw blurRad="38100" dist="38100" dir="2700000" algn="tl">
                                  <a:srgbClr val="000000">
                                    <a:alpha val="43137"/>
                                  </a:srgbClr>
                                </a:outerShdw>
                              </a:effectLst>
                              <a:latin typeface="Cambria Math"/>
                            </a:rPr>
                            <m:t>𝟐</m:t>
                          </m:r>
                        </m:den>
                      </m:f>
                      <m:r>
                        <a:rPr lang="en-US" sz="2400" b="1" i="1">
                          <a:solidFill>
                            <a:srgbClr val="FF0000"/>
                          </a:solidFill>
                          <a:effectLst>
                            <a:outerShdw blurRad="38100" dist="38100" dir="2700000" algn="tl">
                              <a:srgbClr val="000000">
                                <a:alpha val="43137"/>
                              </a:srgbClr>
                            </a:outerShdw>
                          </a:effectLst>
                          <a:latin typeface="Cambria Math"/>
                        </a:rPr>
                        <m:t>𝒌</m:t>
                      </m:r>
                      <m:sSup>
                        <m:sSupPr>
                          <m:ctrlPr>
                            <a:rPr lang="en-US" sz="2400" b="1" i="1">
                              <a:solidFill>
                                <a:srgbClr val="FF0000"/>
                              </a:solidFill>
                              <a:effectLst>
                                <a:outerShdw blurRad="38100" dist="38100" dir="2700000" algn="tl">
                                  <a:srgbClr val="000000">
                                    <a:alpha val="43137"/>
                                  </a:srgbClr>
                                </a:outerShdw>
                              </a:effectLst>
                              <a:latin typeface="Cambria Math" panose="02040503050406030204" pitchFamily="18" charset="0"/>
                            </a:rPr>
                          </m:ctrlPr>
                        </m:sSupPr>
                        <m:e>
                          <m:r>
                            <a:rPr lang="en-US" sz="2400" b="1" i="1" smtClean="0">
                              <a:solidFill>
                                <a:srgbClr val="FF0000"/>
                              </a:solidFill>
                              <a:effectLst>
                                <a:outerShdw blurRad="38100" dist="38100" dir="2700000" algn="tl">
                                  <a:srgbClr val="000000">
                                    <a:alpha val="43137"/>
                                  </a:srgbClr>
                                </a:outerShdw>
                              </a:effectLst>
                              <a:latin typeface="Cambria Math"/>
                            </a:rPr>
                            <m:t>𝒙</m:t>
                          </m:r>
                        </m:e>
                        <m:sup>
                          <m:r>
                            <a:rPr lang="en-US" sz="2400" b="1" i="1">
                              <a:solidFill>
                                <a:srgbClr val="FF0000"/>
                              </a:solidFill>
                              <a:effectLst>
                                <a:outerShdw blurRad="38100" dist="38100" dir="2700000" algn="tl">
                                  <a:srgbClr val="000000">
                                    <a:alpha val="43137"/>
                                  </a:srgbClr>
                                </a:outerShdw>
                              </a:effectLst>
                              <a:latin typeface="Cambria Math"/>
                            </a:rPr>
                            <m:t>𝟐</m:t>
                          </m:r>
                        </m:sup>
                      </m:sSup>
                    </m:oMath>
                  </m:oMathPara>
                </a14:m>
                <a:endParaRPr lang="el-GR" sz="2400" dirty="0">
                  <a:latin typeface="Comic Sans MS" panose="030F0702030302020204" pitchFamily="66" charset="0"/>
                </a:endParaRPr>
              </a:p>
            </p:txBody>
          </p:sp>
        </mc:Choice>
        <mc:Fallback>
          <p:sp>
            <p:nvSpPr>
              <p:cNvPr id="12" name="TextBox 11"/>
              <p:cNvSpPr txBox="1">
                <a:spLocks noRot="1" noChangeAspect="1" noMove="1" noResize="1" noEditPoints="1" noAdjustHandles="1" noChangeArrowheads="1" noChangeShapeType="1" noTextEdit="1"/>
              </p:cNvSpPr>
              <p:nvPr/>
            </p:nvSpPr>
            <p:spPr>
              <a:xfrm>
                <a:off x="723243" y="3262848"/>
                <a:ext cx="3096345" cy="1707134"/>
              </a:xfrm>
              <a:prstGeom prst="rect">
                <a:avLst/>
              </a:prstGeom>
              <a:blipFill>
                <a:blip r:embed="rId3"/>
                <a:stretch>
                  <a:fillRect/>
                </a:stretch>
              </a:blipFill>
            </p:spPr>
            <p:txBody>
              <a:bodyPr/>
              <a:lstStyle/>
              <a:p>
                <a:r>
                  <a:rPr lang="el-GR">
                    <a:noFill/>
                  </a:rPr>
                  <a:t> </a:t>
                </a:r>
              </a:p>
            </p:txBody>
          </p:sp>
        </mc:Fallback>
      </mc:AlternateContent>
      <p:grpSp>
        <p:nvGrpSpPr>
          <p:cNvPr id="17" name="Group 2"/>
          <p:cNvGrpSpPr>
            <a:grpSpLocks/>
          </p:cNvGrpSpPr>
          <p:nvPr/>
        </p:nvGrpSpPr>
        <p:grpSpPr bwMode="auto">
          <a:xfrm>
            <a:off x="6703352" y="1194628"/>
            <a:ext cx="935038" cy="3889375"/>
            <a:chOff x="2426" y="436"/>
            <a:chExt cx="589" cy="2450"/>
          </a:xfrm>
        </p:grpSpPr>
        <p:grpSp>
          <p:nvGrpSpPr>
            <p:cNvPr id="18" name="Group 3"/>
            <p:cNvGrpSpPr>
              <a:grpSpLocks/>
            </p:cNvGrpSpPr>
            <p:nvPr/>
          </p:nvGrpSpPr>
          <p:grpSpPr bwMode="auto">
            <a:xfrm>
              <a:off x="2426" y="436"/>
              <a:ext cx="589" cy="2450"/>
              <a:chOff x="2154" y="935"/>
              <a:chExt cx="589" cy="2450"/>
            </a:xfrm>
          </p:grpSpPr>
          <p:sp>
            <p:nvSpPr>
              <p:cNvPr id="20" name="Text Box 4"/>
              <p:cNvSpPr txBox="1">
                <a:spLocks noChangeArrowheads="1"/>
              </p:cNvSpPr>
              <p:nvPr/>
            </p:nvSpPr>
            <p:spPr bwMode="auto">
              <a:xfrm>
                <a:off x="2154" y="935"/>
                <a:ext cx="589" cy="36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l-GR" altLang="el-GR" sz="1600" b="1">
                    <a:latin typeface="Comic Sans MS" pitchFamily="66" charset="0"/>
                  </a:rPr>
                  <a:t>Τυχαία θέση</a:t>
                </a:r>
              </a:p>
            </p:txBody>
          </p:sp>
          <p:pic>
            <p:nvPicPr>
              <p:cNvPr id="21" name="Picture 5" descr="Fail:Ressort de compression.jpg">
                <a:hlinkClick r:id="rId4"/>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290" y="1298"/>
                <a:ext cx="363" cy="1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 name="Oval 6"/>
              <p:cNvSpPr>
                <a:spLocks noChangeArrowheads="1"/>
              </p:cNvSpPr>
              <p:nvPr/>
            </p:nvSpPr>
            <p:spPr bwMode="auto">
              <a:xfrm>
                <a:off x="2381" y="3294"/>
                <a:ext cx="91" cy="91"/>
              </a:xfrm>
              <a:prstGeom prst="ellipse">
                <a:avLst/>
              </a:prstGeom>
              <a:solidFill>
                <a:srgbClr val="0070C0"/>
              </a:solidFill>
              <a:ln w="9525">
                <a:solidFill>
                  <a:schemeClr val="hlink"/>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2400">
                  <a:latin typeface="Times New Roman" pitchFamily="18" charset="0"/>
                </a:endParaRPr>
              </a:p>
            </p:txBody>
          </p:sp>
        </p:grpSp>
        <p:sp>
          <p:nvSpPr>
            <p:cNvPr id="19" name="Line 7"/>
            <p:cNvSpPr>
              <a:spLocks noChangeShapeType="1"/>
            </p:cNvSpPr>
            <p:nvPr/>
          </p:nvSpPr>
          <p:spPr bwMode="auto">
            <a:xfrm>
              <a:off x="2699" y="2659"/>
              <a:ext cx="0" cy="136"/>
            </a:xfrm>
            <a:prstGeom prst="line">
              <a:avLst/>
            </a:prstGeom>
            <a:noFill/>
            <a:ln w="57150">
              <a:solidFill>
                <a:srgbClr val="777777"/>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grpSp>
      <p:grpSp>
        <p:nvGrpSpPr>
          <p:cNvPr id="23" name="Group 9"/>
          <p:cNvGrpSpPr>
            <a:grpSpLocks/>
          </p:cNvGrpSpPr>
          <p:nvPr/>
        </p:nvGrpSpPr>
        <p:grpSpPr bwMode="auto">
          <a:xfrm>
            <a:off x="4147478" y="1421640"/>
            <a:ext cx="1008062" cy="2581275"/>
            <a:chOff x="1043" y="1033"/>
            <a:chExt cx="635" cy="1626"/>
          </a:xfrm>
        </p:grpSpPr>
        <p:grpSp>
          <p:nvGrpSpPr>
            <p:cNvPr id="24" name="Group 10"/>
            <p:cNvGrpSpPr>
              <a:grpSpLocks/>
            </p:cNvGrpSpPr>
            <p:nvPr/>
          </p:nvGrpSpPr>
          <p:grpSpPr bwMode="auto">
            <a:xfrm>
              <a:off x="1043" y="1033"/>
              <a:ext cx="635" cy="1626"/>
              <a:chOff x="1043" y="1033"/>
              <a:chExt cx="635" cy="1626"/>
            </a:xfrm>
          </p:grpSpPr>
          <p:pic>
            <p:nvPicPr>
              <p:cNvPr id="26" name="Picture 11" descr="Fail:Ressort de compression.jpg">
                <a:hlinkClick r:id="rId4"/>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202" y="1253"/>
                <a:ext cx="363" cy="14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 name="Text Box 12"/>
              <p:cNvSpPr txBox="1">
                <a:spLocks noChangeArrowheads="1"/>
              </p:cNvSpPr>
              <p:nvPr/>
            </p:nvSpPr>
            <p:spPr bwMode="auto">
              <a:xfrm>
                <a:off x="1043" y="1033"/>
                <a:ext cx="635" cy="2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l-GR" altLang="el-GR" sz="1600" b="1" dirty="0" smtClean="0">
                    <a:latin typeface="Comic Sans MS" pitchFamily="66" charset="0"/>
                  </a:rPr>
                  <a:t>ΘΦΜ</a:t>
                </a:r>
                <a:endParaRPr lang="el-GR" altLang="el-GR" sz="1600" b="1" dirty="0">
                  <a:latin typeface="Comic Sans MS" pitchFamily="66" charset="0"/>
                </a:endParaRPr>
              </a:p>
            </p:txBody>
          </p:sp>
        </p:grpSp>
        <p:sp>
          <p:nvSpPr>
            <p:cNvPr id="25" name="Line 13"/>
            <p:cNvSpPr>
              <a:spLocks noChangeShapeType="1"/>
            </p:cNvSpPr>
            <p:nvPr/>
          </p:nvSpPr>
          <p:spPr bwMode="auto">
            <a:xfrm>
              <a:off x="1383" y="2568"/>
              <a:ext cx="0" cy="91"/>
            </a:xfrm>
            <a:prstGeom prst="line">
              <a:avLst/>
            </a:prstGeom>
            <a:noFill/>
            <a:ln w="57150">
              <a:solidFill>
                <a:srgbClr val="4D4D4D"/>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grpSp>
      <p:grpSp>
        <p:nvGrpSpPr>
          <p:cNvPr id="28" name="Group 14"/>
          <p:cNvGrpSpPr>
            <a:grpSpLocks/>
          </p:cNvGrpSpPr>
          <p:nvPr/>
        </p:nvGrpSpPr>
        <p:grpSpPr bwMode="auto">
          <a:xfrm>
            <a:off x="5298415" y="1415290"/>
            <a:ext cx="1368425" cy="3235325"/>
            <a:chOff x="1859" y="1029"/>
            <a:chExt cx="862" cy="2038"/>
          </a:xfrm>
        </p:grpSpPr>
        <p:grpSp>
          <p:nvGrpSpPr>
            <p:cNvPr id="29" name="Group 15"/>
            <p:cNvGrpSpPr>
              <a:grpSpLocks/>
            </p:cNvGrpSpPr>
            <p:nvPr/>
          </p:nvGrpSpPr>
          <p:grpSpPr bwMode="auto">
            <a:xfrm>
              <a:off x="1859" y="1029"/>
              <a:ext cx="862" cy="2038"/>
              <a:chOff x="1859" y="1029"/>
              <a:chExt cx="862" cy="2038"/>
            </a:xfrm>
          </p:grpSpPr>
          <p:sp>
            <p:nvSpPr>
              <p:cNvPr id="31" name="Oval 16"/>
              <p:cNvSpPr>
                <a:spLocks noChangeArrowheads="1"/>
              </p:cNvSpPr>
              <p:nvPr/>
            </p:nvSpPr>
            <p:spPr bwMode="auto">
              <a:xfrm>
                <a:off x="2245" y="2976"/>
                <a:ext cx="90" cy="91"/>
              </a:xfrm>
              <a:prstGeom prst="ellipse">
                <a:avLst/>
              </a:prstGeom>
              <a:solidFill>
                <a:srgbClr val="0070C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2400">
                  <a:latin typeface="Times New Roman" pitchFamily="18" charset="0"/>
                </a:endParaRPr>
              </a:p>
            </p:txBody>
          </p:sp>
          <p:grpSp>
            <p:nvGrpSpPr>
              <p:cNvPr id="32" name="Group 17"/>
              <p:cNvGrpSpPr>
                <a:grpSpLocks/>
              </p:cNvGrpSpPr>
              <p:nvPr/>
            </p:nvGrpSpPr>
            <p:grpSpPr bwMode="auto">
              <a:xfrm>
                <a:off x="1859" y="1029"/>
                <a:ext cx="862" cy="1947"/>
                <a:chOff x="1859" y="1029"/>
                <a:chExt cx="862" cy="1947"/>
              </a:xfrm>
            </p:grpSpPr>
            <p:pic>
              <p:nvPicPr>
                <p:cNvPr id="33" name="Picture 18" descr="Fail:Ressort de compression.jpg">
                  <a:hlinkClick r:id="rId4"/>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109" y="1253"/>
                  <a:ext cx="363" cy="17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 name="Text Box 19"/>
                <p:cNvSpPr txBox="1">
                  <a:spLocks noChangeArrowheads="1"/>
                </p:cNvSpPr>
                <p:nvPr/>
              </p:nvSpPr>
              <p:spPr bwMode="auto">
                <a:xfrm>
                  <a:off x="1859" y="1029"/>
                  <a:ext cx="862" cy="2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l-GR" altLang="el-GR" sz="1600" b="1" dirty="0" smtClean="0">
                      <a:latin typeface="Comic Sans MS" pitchFamily="66" charset="0"/>
                    </a:rPr>
                    <a:t>ΘΙ</a:t>
                  </a:r>
                  <a:endParaRPr lang="el-GR" altLang="el-GR" sz="1600" b="1" dirty="0">
                    <a:latin typeface="Comic Sans MS" pitchFamily="66" charset="0"/>
                  </a:endParaRPr>
                </a:p>
              </p:txBody>
            </p:sp>
          </p:grpSp>
        </p:grpSp>
        <p:sp>
          <p:nvSpPr>
            <p:cNvPr id="30" name="Line 20"/>
            <p:cNvSpPr>
              <a:spLocks noChangeShapeType="1"/>
            </p:cNvSpPr>
            <p:nvPr/>
          </p:nvSpPr>
          <p:spPr bwMode="auto">
            <a:xfrm>
              <a:off x="2290" y="2840"/>
              <a:ext cx="0" cy="136"/>
            </a:xfrm>
            <a:prstGeom prst="line">
              <a:avLst/>
            </a:prstGeom>
            <a:noFill/>
            <a:ln w="57150">
              <a:solidFill>
                <a:srgbClr val="4D4D4D"/>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grpSp>
      <p:grpSp>
        <p:nvGrpSpPr>
          <p:cNvPr id="35" name="Ομάδα 34"/>
          <p:cNvGrpSpPr/>
          <p:nvPr/>
        </p:nvGrpSpPr>
        <p:grpSpPr>
          <a:xfrm>
            <a:off x="5184351" y="3902102"/>
            <a:ext cx="2867042" cy="624450"/>
            <a:chOff x="5809414" y="5268080"/>
            <a:chExt cx="2867042" cy="624450"/>
          </a:xfrm>
        </p:grpSpPr>
        <p:sp>
          <p:nvSpPr>
            <p:cNvPr id="36" name="Line 32"/>
            <p:cNvSpPr>
              <a:spLocks noChangeShapeType="1"/>
            </p:cNvSpPr>
            <p:nvPr/>
          </p:nvSpPr>
          <p:spPr bwMode="auto">
            <a:xfrm flipV="1">
              <a:off x="5919316" y="5863948"/>
              <a:ext cx="2757140" cy="28582"/>
            </a:xfrm>
            <a:prstGeom prst="line">
              <a:avLst/>
            </a:prstGeom>
            <a:noFill/>
            <a:ln w="38100">
              <a:solidFill>
                <a:srgbClr val="FF33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sp>
          <p:nvSpPr>
            <p:cNvPr id="37" name="Line 36"/>
            <p:cNvSpPr>
              <a:spLocks noChangeShapeType="1"/>
            </p:cNvSpPr>
            <p:nvPr/>
          </p:nvSpPr>
          <p:spPr bwMode="auto">
            <a:xfrm>
              <a:off x="5809414" y="5268080"/>
              <a:ext cx="2867041" cy="0"/>
            </a:xfrm>
            <a:prstGeom prst="line">
              <a:avLst/>
            </a:prstGeom>
            <a:noFill/>
            <a:ln w="38100">
              <a:solidFill>
                <a:srgbClr val="FF33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grpSp>
          <p:nvGrpSpPr>
            <p:cNvPr id="38" name="Ομάδα 37"/>
            <p:cNvGrpSpPr/>
            <p:nvPr/>
          </p:nvGrpSpPr>
          <p:grpSpPr>
            <a:xfrm>
              <a:off x="5992099" y="5268080"/>
              <a:ext cx="503238" cy="610159"/>
              <a:chOff x="5992099" y="5268080"/>
              <a:chExt cx="503238" cy="610159"/>
            </a:xfrm>
          </p:grpSpPr>
          <p:sp>
            <p:nvSpPr>
              <p:cNvPr id="39" name="Text Box 37"/>
              <p:cNvSpPr txBox="1">
                <a:spLocks noChangeArrowheads="1"/>
              </p:cNvSpPr>
              <p:nvPr/>
            </p:nvSpPr>
            <p:spPr bwMode="auto">
              <a:xfrm>
                <a:off x="5992099" y="5397737"/>
                <a:ext cx="503238" cy="338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defRPr/>
                </a:pPr>
                <a:r>
                  <a:rPr lang="en-US" altLang="el-GR" sz="1600" b="1" i="1" dirty="0" smtClean="0">
                    <a:solidFill>
                      <a:srgbClr val="000000"/>
                    </a:solidFill>
                    <a:effectLst>
                      <a:outerShdw blurRad="38100" dist="38100" dir="2700000" algn="tl">
                        <a:srgbClr val="FFFFFF"/>
                      </a:outerShdw>
                    </a:effectLst>
                    <a:latin typeface="Cambria Math"/>
                    <a:ea typeface="Cambria Math"/>
                  </a:rPr>
                  <a:t>𝑙</a:t>
                </a:r>
                <a:r>
                  <a:rPr lang="el-GR" altLang="el-GR" sz="1600" b="1" baseline="-25000" dirty="0" smtClean="0">
                    <a:solidFill>
                      <a:srgbClr val="000000"/>
                    </a:solidFill>
                    <a:latin typeface="Cambria Math"/>
                    <a:ea typeface="Cambria Math"/>
                  </a:rPr>
                  <a:t>0</a:t>
                </a:r>
                <a:endParaRPr lang="el-GR" altLang="el-GR" sz="1600" b="1" dirty="0">
                  <a:solidFill>
                    <a:srgbClr val="000000"/>
                  </a:solidFill>
                  <a:effectLst>
                    <a:outerShdw blurRad="38100" dist="38100" dir="2700000" algn="tl">
                      <a:srgbClr val="FFFFFF"/>
                    </a:outerShdw>
                  </a:effectLst>
                  <a:latin typeface="Comic Sans MS" pitchFamily="66" charset="0"/>
                </a:endParaRPr>
              </a:p>
            </p:txBody>
          </p:sp>
          <p:grpSp>
            <p:nvGrpSpPr>
              <p:cNvPr id="40" name="Ομάδα 39"/>
              <p:cNvGrpSpPr/>
              <p:nvPr/>
            </p:nvGrpSpPr>
            <p:grpSpPr>
              <a:xfrm>
                <a:off x="6133167" y="5268080"/>
                <a:ext cx="0" cy="610159"/>
                <a:chOff x="6133167" y="5268080"/>
                <a:chExt cx="0" cy="610159"/>
              </a:xfrm>
            </p:grpSpPr>
            <p:sp>
              <p:nvSpPr>
                <p:cNvPr id="41" name="Line 35"/>
                <p:cNvSpPr>
                  <a:spLocks noChangeShapeType="1"/>
                </p:cNvSpPr>
                <p:nvPr/>
              </p:nvSpPr>
              <p:spPr bwMode="auto">
                <a:xfrm>
                  <a:off x="6133167" y="5268080"/>
                  <a:ext cx="0" cy="214313"/>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sp>
              <p:nvSpPr>
                <p:cNvPr id="42" name="Line 35"/>
                <p:cNvSpPr>
                  <a:spLocks noChangeShapeType="1"/>
                </p:cNvSpPr>
                <p:nvPr/>
              </p:nvSpPr>
              <p:spPr bwMode="auto">
                <a:xfrm>
                  <a:off x="6133167" y="5663926"/>
                  <a:ext cx="0" cy="214313"/>
                </a:xfrm>
                <a:prstGeom prst="line">
                  <a:avLst/>
                </a:prstGeom>
                <a:noFill/>
                <a:ln w="28575">
                  <a:solidFill>
                    <a:srgbClr val="000000"/>
                  </a:solidFill>
                  <a:round/>
                  <a:headEnd type="triangle" w="med" len="med"/>
                  <a:tailEnd type="non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grpSp>
        </p:grpSp>
      </p:grpSp>
      <p:grpSp>
        <p:nvGrpSpPr>
          <p:cNvPr id="43" name="Ομάδα 42"/>
          <p:cNvGrpSpPr/>
          <p:nvPr/>
        </p:nvGrpSpPr>
        <p:grpSpPr>
          <a:xfrm>
            <a:off x="6914807" y="4262740"/>
            <a:ext cx="1447165" cy="876339"/>
            <a:chOff x="7443686" y="5348357"/>
            <a:chExt cx="1447165" cy="876339"/>
          </a:xfrm>
        </p:grpSpPr>
        <p:sp>
          <p:nvSpPr>
            <p:cNvPr id="44" name="Line 32"/>
            <p:cNvSpPr>
              <a:spLocks noChangeShapeType="1"/>
            </p:cNvSpPr>
            <p:nvPr/>
          </p:nvSpPr>
          <p:spPr bwMode="auto">
            <a:xfrm flipV="1">
              <a:off x="7443686" y="6010383"/>
              <a:ext cx="1447165" cy="27657"/>
            </a:xfrm>
            <a:prstGeom prst="line">
              <a:avLst/>
            </a:prstGeom>
            <a:noFill/>
            <a:ln w="38100">
              <a:solidFill>
                <a:srgbClr val="FF33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grpSp>
          <p:nvGrpSpPr>
            <p:cNvPr id="45" name="Ομάδα 44"/>
            <p:cNvGrpSpPr/>
            <p:nvPr/>
          </p:nvGrpSpPr>
          <p:grpSpPr>
            <a:xfrm>
              <a:off x="8207384" y="5348357"/>
              <a:ext cx="503238" cy="876339"/>
              <a:chOff x="8207384" y="5348357"/>
              <a:chExt cx="503238" cy="876339"/>
            </a:xfrm>
          </p:grpSpPr>
          <p:sp>
            <p:nvSpPr>
              <p:cNvPr id="46" name="Line 35"/>
              <p:cNvSpPr>
                <a:spLocks noChangeShapeType="1"/>
              </p:cNvSpPr>
              <p:nvPr/>
            </p:nvSpPr>
            <p:spPr bwMode="auto">
              <a:xfrm>
                <a:off x="8355476" y="5348357"/>
                <a:ext cx="0" cy="214313"/>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sp>
            <p:nvSpPr>
              <p:cNvPr id="47" name="Text Box 37"/>
              <p:cNvSpPr txBox="1">
                <a:spLocks noChangeArrowheads="1"/>
              </p:cNvSpPr>
              <p:nvPr/>
            </p:nvSpPr>
            <p:spPr bwMode="auto">
              <a:xfrm>
                <a:off x="8207384" y="5583587"/>
                <a:ext cx="503238" cy="338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defRPr/>
                </a:pPr>
                <a:r>
                  <a:rPr lang="en-US" altLang="el-GR" sz="1600" b="1" i="1" dirty="0" smtClean="0">
                    <a:solidFill>
                      <a:srgbClr val="000000"/>
                    </a:solidFill>
                    <a:effectLst>
                      <a:outerShdw blurRad="38100" dist="38100" dir="2700000" algn="tl">
                        <a:srgbClr val="FFFFFF"/>
                      </a:outerShdw>
                    </a:effectLst>
                    <a:latin typeface="Comic Sans MS" pitchFamily="66" charset="0"/>
                  </a:rPr>
                  <a:t>x</a:t>
                </a:r>
                <a:endParaRPr lang="el-GR" altLang="el-GR" sz="1600" b="1" dirty="0">
                  <a:solidFill>
                    <a:srgbClr val="000000"/>
                  </a:solidFill>
                  <a:effectLst>
                    <a:outerShdw blurRad="38100" dist="38100" dir="2700000" algn="tl">
                      <a:srgbClr val="FFFFFF"/>
                    </a:outerShdw>
                  </a:effectLst>
                  <a:latin typeface="Comic Sans MS" pitchFamily="66" charset="0"/>
                </a:endParaRPr>
              </a:p>
            </p:txBody>
          </p:sp>
          <p:sp>
            <p:nvSpPr>
              <p:cNvPr id="48" name="Line 35"/>
              <p:cNvSpPr>
                <a:spLocks noChangeShapeType="1"/>
              </p:cNvSpPr>
              <p:nvPr/>
            </p:nvSpPr>
            <p:spPr bwMode="auto">
              <a:xfrm>
                <a:off x="8373696" y="6010383"/>
                <a:ext cx="0" cy="214313"/>
              </a:xfrm>
              <a:prstGeom prst="line">
                <a:avLst/>
              </a:prstGeom>
              <a:noFill/>
              <a:ln w="28575">
                <a:solidFill>
                  <a:srgbClr val="000000"/>
                </a:solidFill>
                <a:round/>
                <a:headEnd type="triangle" w="med" len="med"/>
                <a:tailEnd type="non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grpSp>
      </p:grpSp>
      <p:sp>
        <p:nvSpPr>
          <p:cNvPr id="5" name="TextBox 4"/>
          <p:cNvSpPr txBox="1"/>
          <p:nvPr/>
        </p:nvSpPr>
        <p:spPr>
          <a:xfrm>
            <a:off x="715309" y="1423661"/>
            <a:ext cx="2924351" cy="369332"/>
          </a:xfrm>
          <a:prstGeom prst="rect">
            <a:avLst/>
          </a:prstGeom>
          <a:noFill/>
        </p:spPr>
        <p:txBody>
          <a:bodyPr wrap="square" rtlCol="0">
            <a:spAutoFit/>
          </a:bodyPr>
          <a:lstStyle/>
          <a:p>
            <a:pPr algn="ctr"/>
            <a:r>
              <a:rPr lang="el-GR" b="1" dirty="0" smtClean="0">
                <a:latin typeface="Comic Sans MS" panose="030F0702030302020204" pitchFamily="66" charset="0"/>
              </a:rPr>
              <a:t>Για την τυχαία θέση</a:t>
            </a:r>
            <a:endParaRPr lang="el-GR" b="1" dirty="0">
              <a:latin typeface="Comic Sans MS" panose="030F0702030302020204" pitchFamily="66" charset="0"/>
            </a:endParaRPr>
          </a:p>
        </p:txBody>
      </p:sp>
    </p:spTree>
    <p:extLst>
      <p:ext uri="{BB962C8B-B14F-4D97-AF65-F5344CB8AC3E}">
        <p14:creationId xmlns:p14="http://schemas.microsoft.com/office/powerpoint/2010/main" xmlns="" val="3677734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dissolve">
                                      <p:cBhvr>
                                        <p:cTn id="12" dur="500"/>
                                        <p:tgtEl>
                                          <p:spTgt spid="23"/>
                                        </p:tgtEl>
                                      </p:cBhvr>
                                    </p:animEffect>
                                  </p:childTnLst>
                                </p:cTn>
                              </p:par>
                            </p:childTnLst>
                          </p:cTn>
                        </p:par>
                        <p:par>
                          <p:cTn id="13" fill="hold">
                            <p:stCondLst>
                              <p:cond delay="500"/>
                            </p:stCondLst>
                            <p:childTnLst>
                              <p:par>
                                <p:cTn id="14" presetID="9" presetClass="entr" presetSubtype="0" fill="hold" nodeType="afterEffect">
                                  <p:stCondLst>
                                    <p:cond delay="250"/>
                                  </p:stCondLst>
                                  <p:childTnLst>
                                    <p:set>
                                      <p:cBhvr>
                                        <p:cTn id="15" dur="1" fill="hold">
                                          <p:stCondLst>
                                            <p:cond delay="0"/>
                                          </p:stCondLst>
                                        </p:cTn>
                                        <p:tgtEl>
                                          <p:spTgt spid="28"/>
                                        </p:tgtEl>
                                        <p:attrNameLst>
                                          <p:attrName>style.visibility</p:attrName>
                                        </p:attrNameLst>
                                      </p:cBhvr>
                                      <p:to>
                                        <p:strVal val="visible"/>
                                      </p:to>
                                    </p:set>
                                    <p:animEffect transition="in" filter="dissolve">
                                      <p:cBhvr>
                                        <p:cTn id="16" dur="500"/>
                                        <p:tgtEl>
                                          <p:spTgt spid="28"/>
                                        </p:tgtEl>
                                      </p:cBhvr>
                                    </p:animEffect>
                                  </p:childTnLst>
                                </p:cTn>
                              </p:par>
                            </p:childTnLst>
                          </p:cTn>
                        </p:par>
                        <p:par>
                          <p:cTn id="17" fill="hold">
                            <p:stCondLst>
                              <p:cond delay="1250"/>
                            </p:stCondLst>
                            <p:childTnLst>
                              <p:par>
                                <p:cTn id="18" presetID="9" presetClass="entr" presetSubtype="0" fill="hold" nodeType="afterEffect">
                                  <p:stCondLst>
                                    <p:cond delay="250"/>
                                  </p:stCondLst>
                                  <p:childTnLst>
                                    <p:set>
                                      <p:cBhvr>
                                        <p:cTn id="19" dur="1" fill="hold">
                                          <p:stCondLst>
                                            <p:cond delay="0"/>
                                          </p:stCondLst>
                                        </p:cTn>
                                        <p:tgtEl>
                                          <p:spTgt spid="17"/>
                                        </p:tgtEl>
                                        <p:attrNameLst>
                                          <p:attrName>style.visibility</p:attrName>
                                        </p:attrNameLst>
                                      </p:cBhvr>
                                      <p:to>
                                        <p:strVal val="visible"/>
                                      </p:to>
                                    </p:set>
                                    <p:animEffect transition="in" filter="dissolve">
                                      <p:cBhvr>
                                        <p:cTn id="20" dur="500"/>
                                        <p:tgtEl>
                                          <p:spTgt spid="17"/>
                                        </p:tgtEl>
                                      </p:cBhvr>
                                    </p:animEffect>
                                  </p:childTnLst>
                                </p:cTn>
                              </p:par>
                            </p:childTnLst>
                          </p:cTn>
                        </p:par>
                        <p:par>
                          <p:cTn id="21" fill="hold">
                            <p:stCondLst>
                              <p:cond delay="2000"/>
                            </p:stCondLst>
                            <p:childTnLst>
                              <p:par>
                                <p:cTn id="22" presetID="10" presetClass="entr" presetSubtype="0" fill="hold" nodeType="afterEffect">
                                  <p:stCondLst>
                                    <p:cond delay="25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childTnLst>
                          </p:cTn>
                        </p:par>
                        <p:par>
                          <p:cTn id="25" fill="hold">
                            <p:stCondLst>
                              <p:cond delay="2750"/>
                            </p:stCondLst>
                            <p:childTnLst>
                              <p:par>
                                <p:cTn id="26" presetID="10" presetClass="entr" presetSubtype="0" fill="hold" nodeType="afterEffect">
                                  <p:stCondLst>
                                    <p:cond delay="25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500"/>
                                        <p:tgtEl>
                                          <p:spTgt spid="43"/>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dissolve">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1">
                                            <p:txEl>
                                              <p:pRg st="0" end="0"/>
                                            </p:txEl>
                                          </p:spTgt>
                                        </p:tgtEl>
                                        <p:attrNameLst>
                                          <p:attrName>style.visibility</p:attrName>
                                        </p:attrNameLst>
                                      </p:cBhvr>
                                      <p:to>
                                        <p:strVal val="visible"/>
                                      </p:to>
                                    </p:set>
                                    <p:animEffect transition="in" filter="fade">
                                      <p:cBhvr>
                                        <p:cTn id="38" dur="500"/>
                                        <p:tgtEl>
                                          <p:spTgt spid="11">
                                            <p:txEl>
                                              <p:pRg st="0" end="0"/>
                                            </p:txEl>
                                          </p:spTgt>
                                        </p:tgtEl>
                                      </p:cBhvr>
                                    </p:animEffect>
                                  </p:childTnLst>
                                </p:cTn>
                              </p:par>
                            </p:childTnLst>
                          </p:cTn>
                        </p:par>
                        <p:par>
                          <p:cTn id="39" fill="hold">
                            <p:stCondLst>
                              <p:cond delay="500"/>
                            </p:stCondLst>
                            <p:childTnLst>
                              <p:par>
                                <p:cTn id="40" presetID="2" presetClass="entr" presetSubtype="8" fill="hold" nodeType="afterEffect">
                                  <p:stCondLst>
                                    <p:cond delay="250"/>
                                  </p:stCondLst>
                                  <p:childTnLst>
                                    <p:set>
                                      <p:cBhvr>
                                        <p:cTn id="41" dur="1" fill="hold">
                                          <p:stCondLst>
                                            <p:cond delay="0"/>
                                          </p:stCondLst>
                                        </p:cTn>
                                        <p:tgtEl>
                                          <p:spTgt spid="11">
                                            <p:txEl>
                                              <p:pRg st="2" end="2"/>
                                            </p:txEl>
                                          </p:spTgt>
                                        </p:tgtEl>
                                        <p:attrNameLst>
                                          <p:attrName>style.visibility</p:attrName>
                                        </p:attrNameLst>
                                      </p:cBhvr>
                                      <p:to>
                                        <p:strVal val="visible"/>
                                      </p:to>
                                    </p:set>
                                    <p:anim calcmode="lin" valueType="num">
                                      <p:cBhvr additive="base">
                                        <p:cTn id="42" dur="20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43" dur="20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2">
                                            <p:txEl>
                                              <p:pRg st="0" end="0"/>
                                            </p:txEl>
                                          </p:spTgt>
                                        </p:tgtEl>
                                        <p:attrNameLst>
                                          <p:attrName>style.visibility</p:attrName>
                                        </p:attrNameLst>
                                      </p:cBhvr>
                                      <p:to>
                                        <p:strVal val="visible"/>
                                      </p:to>
                                    </p:set>
                                    <p:animEffect transition="in" filter="fade">
                                      <p:cBhvr>
                                        <p:cTn id="48" dur="500"/>
                                        <p:tgtEl>
                                          <p:spTgt spid="12">
                                            <p:txEl>
                                              <p:pRg st="0" end="0"/>
                                            </p:txEl>
                                          </p:spTgt>
                                        </p:tgtEl>
                                      </p:cBhvr>
                                    </p:animEffect>
                                  </p:childTnLst>
                                </p:cTn>
                              </p:par>
                            </p:childTnLst>
                          </p:cTn>
                        </p:par>
                        <p:par>
                          <p:cTn id="49" fill="hold">
                            <p:stCondLst>
                              <p:cond delay="500"/>
                            </p:stCondLst>
                            <p:childTnLst>
                              <p:par>
                                <p:cTn id="50" presetID="2" presetClass="entr" presetSubtype="8" fill="hold" nodeType="afterEffect">
                                  <p:stCondLst>
                                    <p:cond delay="250"/>
                                  </p:stCondLst>
                                  <p:childTnLst>
                                    <p:set>
                                      <p:cBhvr>
                                        <p:cTn id="51" dur="1" fill="hold">
                                          <p:stCondLst>
                                            <p:cond delay="0"/>
                                          </p:stCondLst>
                                        </p:cTn>
                                        <p:tgtEl>
                                          <p:spTgt spid="12">
                                            <p:txEl>
                                              <p:pRg st="1" end="1"/>
                                            </p:txEl>
                                          </p:spTgt>
                                        </p:tgtEl>
                                        <p:attrNameLst>
                                          <p:attrName>style.visibility</p:attrName>
                                        </p:attrNameLst>
                                      </p:cBhvr>
                                      <p:to>
                                        <p:strVal val="visible"/>
                                      </p:to>
                                    </p:set>
                                    <p:anim calcmode="lin" valueType="num">
                                      <p:cBhvr additive="base">
                                        <p:cTn id="52" dur="2000" fill="hold"/>
                                        <p:tgtEl>
                                          <p:spTgt spid="12">
                                            <p:txEl>
                                              <p:pRg st="1" end="1"/>
                                            </p:txEl>
                                          </p:spTgt>
                                        </p:tgtEl>
                                        <p:attrNameLst>
                                          <p:attrName>ppt_x</p:attrName>
                                        </p:attrNameLst>
                                      </p:cBhvr>
                                      <p:tavLst>
                                        <p:tav tm="0">
                                          <p:val>
                                            <p:strVal val="0-#ppt_w/2"/>
                                          </p:val>
                                        </p:tav>
                                        <p:tav tm="100000">
                                          <p:val>
                                            <p:strVal val="#ppt_x"/>
                                          </p:val>
                                        </p:tav>
                                      </p:tavLst>
                                    </p:anim>
                                    <p:anim calcmode="lin" valueType="num">
                                      <p:cBhvr additive="base">
                                        <p:cTn id="53" dur="2000" fill="hold"/>
                                        <p:tgtEl>
                                          <p:spTgt spid="12">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4</a:t>
            </a:fld>
            <a:endParaRPr lang="el-GR" dirty="0">
              <a:solidFill>
                <a:schemeClr val="tx1"/>
              </a:solidFill>
            </a:endParaRPr>
          </a:p>
        </p:txBody>
      </p:sp>
      <p:sp>
        <p:nvSpPr>
          <p:cNvPr id="4" name="TextBox 3"/>
          <p:cNvSpPr txBox="1"/>
          <p:nvPr/>
        </p:nvSpPr>
        <p:spPr>
          <a:xfrm>
            <a:off x="1623864" y="60650"/>
            <a:ext cx="5904656" cy="523220"/>
          </a:xfrm>
          <a:prstGeom prst="rect">
            <a:avLst/>
          </a:prstGeom>
          <a:noFill/>
        </p:spPr>
        <p:txBody>
          <a:bodyPr wrap="square" rtlCol="0">
            <a:spAutoFit/>
          </a:bodyPr>
          <a:lstStyle/>
          <a:p>
            <a:pPr algn="ctr"/>
            <a:r>
              <a:rPr lang="el-GR" sz="2800" b="1" dirty="0" smtClean="0">
                <a:solidFill>
                  <a:srgbClr val="800000"/>
                </a:solidFill>
                <a:effectLst>
                  <a:outerShdw blurRad="38100" dist="38100" dir="2700000" algn="tl">
                    <a:srgbClr val="000000">
                      <a:alpha val="43137"/>
                    </a:srgbClr>
                  </a:outerShdw>
                </a:effectLst>
                <a:latin typeface="Comic Sans MS" panose="030F0702030302020204" pitchFamily="66" charset="0"/>
              </a:rPr>
              <a:t>Παρατηρήσεις</a:t>
            </a:r>
            <a:endParaRPr lang="el-GR" sz="2800" b="1" dirty="0">
              <a:solidFill>
                <a:srgbClr val="800000"/>
              </a:solidFill>
              <a:effectLst>
                <a:outerShdw blurRad="38100" dist="38100" dir="2700000" algn="tl">
                  <a:srgbClr val="000000">
                    <a:alpha val="43137"/>
                  </a:srgbClr>
                </a:outerShdw>
              </a:effectLst>
              <a:latin typeface="Comic Sans MS" panose="030F0702030302020204" pitchFamily="66" charset="0"/>
            </a:endParaRPr>
          </a:p>
        </p:txBody>
      </p:sp>
      <p:sp>
        <p:nvSpPr>
          <p:cNvPr id="5" name="TextBox 4"/>
          <p:cNvSpPr txBox="1"/>
          <p:nvPr/>
        </p:nvSpPr>
        <p:spPr>
          <a:xfrm>
            <a:off x="539552" y="455252"/>
            <a:ext cx="8064896" cy="4201343"/>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l-GR" b="1" dirty="0" smtClean="0">
                <a:latin typeface="Comic Sans MS" panose="030F0702030302020204" pitchFamily="66" charset="0"/>
              </a:rPr>
              <a:t> Σε κάθε μελέτη μας, το ελατήριο θεωρείται ιδανικό, δηλαδή ισχύει ο νόμος του </a:t>
            </a:r>
            <a:r>
              <a:rPr lang="en-US" b="1" dirty="0" smtClean="0">
                <a:latin typeface="Comic Sans MS" panose="030F0702030302020204" pitchFamily="66" charset="0"/>
              </a:rPr>
              <a:t>Hooke.</a:t>
            </a:r>
            <a:endParaRPr lang="el-GR" b="1" dirty="0" smtClean="0">
              <a:latin typeface="Comic Sans MS" panose="030F0702030302020204" pitchFamily="66" charset="0"/>
            </a:endParaRPr>
          </a:p>
          <a:p>
            <a:pPr marL="342900" indent="-342900" algn="just">
              <a:lnSpc>
                <a:spcPct val="150000"/>
              </a:lnSpc>
              <a:buFont typeface="Arial" panose="020B0604020202020204" pitchFamily="34" charset="0"/>
              <a:buChar char="•"/>
            </a:pPr>
            <a:r>
              <a:rPr lang="el-GR" b="1" dirty="0" smtClean="0">
                <a:latin typeface="Comic Sans MS" panose="030F0702030302020204" pitchFamily="66" charset="0"/>
              </a:rPr>
              <a:t> Το σύστημα που μελετάμε στην ΑΑΤ αποτελείται από ένα ελατήριο σταθερής </a:t>
            </a:r>
            <a:r>
              <a:rPr lang="en-US" b="1" i="1" dirty="0" smtClean="0">
                <a:latin typeface="Comic Sans MS" panose="030F0702030302020204" pitchFamily="66" charset="0"/>
              </a:rPr>
              <a:t>k</a:t>
            </a:r>
            <a:r>
              <a:rPr lang="el-GR" b="1" dirty="0" smtClean="0">
                <a:latin typeface="Comic Sans MS" panose="030F0702030302020204" pitchFamily="66" charset="0"/>
              </a:rPr>
              <a:t> και ένα σώμα μικρών διαστάσεων μάζας </a:t>
            </a:r>
            <a:r>
              <a:rPr lang="en-US" b="1" i="1" dirty="0" smtClean="0">
                <a:latin typeface="Comic Sans MS" panose="030F0702030302020204" pitchFamily="66" charset="0"/>
              </a:rPr>
              <a:t>m</a:t>
            </a:r>
            <a:r>
              <a:rPr lang="en-US" b="1" dirty="0" smtClean="0">
                <a:latin typeface="Comic Sans MS" panose="030F0702030302020204" pitchFamily="66" charset="0"/>
              </a:rPr>
              <a:t> </a:t>
            </a:r>
            <a:r>
              <a:rPr lang="el-GR" b="1" dirty="0" smtClean="0">
                <a:latin typeface="Comic Sans MS" panose="030F0702030302020204" pitchFamily="66" charset="0"/>
              </a:rPr>
              <a:t>(θεωρείται σημειακό).</a:t>
            </a:r>
            <a:endParaRPr lang="en-US" b="1" dirty="0" smtClean="0">
              <a:latin typeface="Comic Sans MS" panose="030F0702030302020204" pitchFamily="66" charset="0"/>
            </a:endParaRPr>
          </a:p>
          <a:p>
            <a:pPr marL="342900" indent="-342900" algn="just">
              <a:lnSpc>
                <a:spcPct val="150000"/>
              </a:lnSpc>
              <a:buFont typeface="Arial" panose="020B0604020202020204" pitchFamily="34" charset="0"/>
              <a:buChar char="•"/>
            </a:pPr>
            <a:r>
              <a:rPr lang="el-GR" b="1" dirty="0" smtClean="0">
                <a:latin typeface="Comic Sans MS" panose="030F0702030302020204" pitchFamily="66" charset="0"/>
              </a:rPr>
              <a:t> Όταν το ελατήριο βρίσκεται </a:t>
            </a:r>
            <a:r>
              <a:rPr lang="el-GR" b="1" dirty="0">
                <a:latin typeface="Comic Sans MS" panose="030F0702030302020204" pitchFamily="66" charset="0"/>
              </a:rPr>
              <a:t>ακίνητο </a:t>
            </a:r>
            <a:r>
              <a:rPr lang="el-GR" b="1" dirty="0" smtClean="0">
                <a:latin typeface="Comic Sans MS" panose="030F0702030302020204" pitchFamily="66" charset="0"/>
              </a:rPr>
              <a:t>σε οριζόντια θέση, η Θέση Ισορροπίας (ΘΙ) του σώματος συμπίπτει με τη Θέση που το ελατήριο βρίσκεται στο Φυσικό του Μήκος (ΘΦΜ).</a:t>
            </a:r>
          </a:p>
          <a:p>
            <a:pPr marL="342900" indent="-342900" algn="just">
              <a:lnSpc>
                <a:spcPct val="150000"/>
              </a:lnSpc>
              <a:buFont typeface="Arial" panose="020B0604020202020204" pitchFamily="34" charset="0"/>
              <a:buChar char="•"/>
            </a:pPr>
            <a:r>
              <a:rPr lang="el-GR" b="1" dirty="0" smtClean="0">
                <a:latin typeface="Comic Sans MS" panose="030F0702030302020204" pitchFamily="66" charset="0"/>
              </a:rPr>
              <a:t> Όταν </a:t>
            </a:r>
            <a:r>
              <a:rPr lang="el-GR" b="1" dirty="0">
                <a:latin typeface="Comic Sans MS" panose="030F0702030302020204" pitchFamily="66" charset="0"/>
              </a:rPr>
              <a:t>το ελατήριο βρίσκεται ακίνητο </a:t>
            </a:r>
            <a:r>
              <a:rPr lang="el-GR" b="1" dirty="0" smtClean="0">
                <a:latin typeface="Comic Sans MS" panose="030F0702030302020204" pitchFamily="66" charset="0"/>
              </a:rPr>
              <a:t>σε κατακόρυφη ή πλάγια θέση, η ΘΦΜ του ελατηρίου διαφέρει από τη ΘΙ του σώματος.</a:t>
            </a:r>
          </a:p>
        </p:txBody>
      </p:sp>
      <p:grpSp>
        <p:nvGrpSpPr>
          <p:cNvPr id="6" name="Ομάδα 5"/>
          <p:cNvGrpSpPr/>
          <p:nvPr/>
        </p:nvGrpSpPr>
        <p:grpSpPr>
          <a:xfrm>
            <a:off x="1322543" y="5059114"/>
            <a:ext cx="1869510" cy="838200"/>
            <a:chOff x="1115615" y="5643864"/>
            <a:chExt cx="1869510" cy="838200"/>
          </a:xfrm>
        </p:grpSpPr>
        <p:pic>
          <p:nvPicPr>
            <p:cNvPr id="7" name="Picture 3" descr="C:\Users\Merkouris\Desktop\Χωρίς τίτλο.png"/>
            <p:cNvPicPr>
              <a:picLocks noChangeAspect="1" noChangeArrowheads="1"/>
            </p:cNvPicPr>
            <p:nvPr/>
          </p:nvPicPr>
          <p:blipFill>
            <a:blip r:embed="rId2">
              <a:clrChange>
                <a:clrFrom>
                  <a:srgbClr val="FFFFF7"/>
                </a:clrFrom>
                <a:clrTo>
                  <a:srgbClr val="FFFFF7">
                    <a:alpha val="0"/>
                  </a:srgbClr>
                </a:clrTo>
              </a:clrChange>
              <a:extLst>
                <a:ext uri="{BEBA8EAE-BF5A-486C-A8C5-ECC9F3942E4B}">
                  <a14:imgProps xmlns:a14="http://schemas.microsoft.com/office/drawing/2010/main" xmlns="">
                    <a14:imgLayer r:embed="rId3">
                      <a14:imgEffect>
                        <a14:brightnessContrast bright="20000" contrast="40000"/>
                      </a14:imgEffect>
                    </a14:imgLayer>
                  </a14:imgProps>
                </a:ext>
                <a:ext uri="{28A0092B-C50C-407E-A947-70E740481C1C}">
                  <a14:useLocalDpi xmlns:a14="http://schemas.microsoft.com/office/drawing/2010/main" xmlns="" val="0"/>
                </a:ext>
              </a:extLst>
            </a:blip>
            <a:srcRect/>
            <a:stretch>
              <a:fillRect/>
            </a:stretch>
          </p:blipFill>
          <p:spPr bwMode="auto">
            <a:xfrm rot="16200000">
              <a:off x="1522513" y="5236966"/>
              <a:ext cx="838200" cy="1651995"/>
            </a:xfrm>
            <a:prstGeom prst="rect">
              <a:avLst/>
            </a:prstGeom>
            <a:noFill/>
            <a:extLst>
              <a:ext uri="{909E8E84-426E-40DD-AFC4-6F175D3DCCD1}">
                <a14:hiddenFill xmlns:a14="http://schemas.microsoft.com/office/drawing/2010/main" xmlns="">
                  <a:solidFill>
                    <a:srgbClr val="FFFFFF"/>
                  </a:solidFill>
                </a14:hiddenFill>
              </a:ext>
            </a:extLst>
          </p:spPr>
        </p:pic>
        <p:sp>
          <p:nvSpPr>
            <p:cNvPr id="8" name="Oval 56"/>
            <p:cNvSpPr>
              <a:spLocks noChangeArrowheads="1"/>
            </p:cNvSpPr>
            <p:nvPr/>
          </p:nvSpPr>
          <p:spPr bwMode="auto">
            <a:xfrm>
              <a:off x="2768977" y="5985568"/>
              <a:ext cx="216148" cy="215428"/>
            </a:xfrm>
            <a:prstGeom prst="ellipse">
              <a:avLst/>
            </a:prstGeom>
            <a:solidFill>
              <a:srgbClr val="000000"/>
            </a:solidFill>
            <a:ln w="9525">
              <a:solidFill>
                <a:schemeClr val="hlink"/>
              </a:solidFill>
              <a:round/>
              <a:headEnd/>
              <a:tailEnd/>
            </a:ln>
            <a:effec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2400">
                <a:latin typeface="Times New Roman" pitchFamily="18" charset="0"/>
              </a:endParaRPr>
            </a:p>
          </p:txBody>
        </p:sp>
      </p:grpSp>
      <p:grpSp>
        <p:nvGrpSpPr>
          <p:cNvPr id="9" name="Ομάδα 8"/>
          <p:cNvGrpSpPr/>
          <p:nvPr/>
        </p:nvGrpSpPr>
        <p:grpSpPr>
          <a:xfrm>
            <a:off x="2528022" y="4889836"/>
            <a:ext cx="1301653" cy="1523888"/>
            <a:chOff x="3136339" y="4527929"/>
            <a:chExt cx="1301653" cy="1523888"/>
          </a:xfrm>
        </p:grpSpPr>
        <p:sp>
          <p:nvSpPr>
            <p:cNvPr id="10" name="Ορθογώνιο 9"/>
            <p:cNvSpPr/>
            <p:nvPr/>
          </p:nvSpPr>
          <p:spPr>
            <a:xfrm>
              <a:off x="3977610" y="4527929"/>
              <a:ext cx="460382" cy="338554"/>
            </a:xfrm>
            <a:prstGeom prst="rect">
              <a:avLst/>
            </a:prstGeom>
          </p:spPr>
          <p:txBody>
            <a:bodyPr wrap="none">
              <a:spAutoFit/>
            </a:bodyPr>
            <a:lstStyle/>
            <a:p>
              <a:r>
                <a:rPr lang="el-GR" sz="1600" b="1" dirty="0">
                  <a:latin typeface="Comic Sans MS" panose="030F0702030302020204" pitchFamily="66" charset="0"/>
                </a:rPr>
                <a:t>ΘΙ</a:t>
              </a:r>
              <a:endParaRPr lang="el-GR" sz="1600" dirty="0"/>
            </a:p>
          </p:txBody>
        </p:sp>
        <p:cxnSp>
          <p:nvCxnSpPr>
            <p:cNvPr id="11" name="Ευθύγραμμο βέλος σύνδεσης 10"/>
            <p:cNvCxnSpPr/>
            <p:nvPr/>
          </p:nvCxnSpPr>
          <p:spPr>
            <a:xfrm flipH="1">
              <a:off x="3853698" y="4840598"/>
              <a:ext cx="247825" cy="198313"/>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Ορθογώνιο 11"/>
            <p:cNvSpPr/>
            <p:nvPr/>
          </p:nvSpPr>
          <p:spPr>
            <a:xfrm>
              <a:off x="3136339" y="5713263"/>
              <a:ext cx="655949" cy="338554"/>
            </a:xfrm>
            <a:prstGeom prst="rect">
              <a:avLst/>
            </a:prstGeom>
          </p:spPr>
          <p:txBody>
            <a:bodyPr wrap="none">
              <a:spAutoFit/>
            </a:bodyPr>
            <a:lstStyle/>
            <a:p>
              <a:r>
                <a:rPr lang="el-GR" sz="1600" b="1" dirty="0">
                  <a:latin typeface="Comic Sans MS" panose="030F0702030302020204" pitchFamily="66" charset="0"/>
                </a:rPr>
                <a:t>ΘΦΜ</a:t>
              </a:r>
              <a:endParaRPr lang="el-GR" sz="1600" dirty="0"/>
            </a:p>
          </p:txBody>
        </p:sp>
        <p:cxnSp>
          <p:nvCxnSpPr>
            <p:cNvPr id="13" name="Ευθύγραμμο βέλος σύνδεσης 12"/>
            <p:cNvCxnSpPr/>
            <p:nvPr/>
          </p:nvCxnSpPr>
          <p:spPr>
            <a:xfrm flipV="1">
              <a:off x="3474361" y="5265005"/>
              <a:ext cx="89304" cy="45455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pic>
        <p:nvPicPr>
          <p:cNvPr id="15" name="Picture 3" descr="C:\Users\Merkouris\Desktop\Χωρίς τίτλο.png"/>
          <p:cNvPicPr>
            <a:picLocks noChangeAspect="1" noChangeArrowheads="1"/>
          </p:cNvPicPr>
          <p:nvPr/>
        </p:nvPicPr>
        <p:blipFill>
          <a:blip r:embed="rId2">
            <a:clrChange>
              <a:clrFrom>
                <a:srgbClr val="FFFFF7"/>
              </a:clrFrom>
              <a:clrTo>
                <a:srgbClr val="FFFFF7">
                  <a:alpha val="0"/>
                </a:srgbClr>
              </a:clrTo>
            </a:clrChange>
            <a:extLst>
              <a:ext uri="{BEBA8EAE-BF5A-486C-A8C5-ECC9F3942E4B}">
                <a14:imgProps xmlns:a14="http://schemas.microsoft.com/office/drawing/2010/main" xmlns="">
                  <a14:imgLayer r:embed="rId3">
                    <a14:imgEffect>
                      <a14:brightnessContrast bright="20000" contrast="40000"/>
                    </a14:imgEffect>
                  </a14:imgLayer>
                </a14:imgProps>
              </a:ext>
              <a:ext uri="{28A0092B-C50C-407E-A947-70E740481C1C}">
                <a14:useLocalDpi xmlns:a14="http://schemas.microsoft.com/office/drawing/2010/main" xmlns="" val="0"/>
              </a:ext>
            </a:extLst>
          </a:blip>
          <a:srcRect/>
          <a:stretch>
            <a:fillRect/>
          </a:stretch>
        </p:blipFill>
        <p:spPr bwMode="auto">
          <a:xfrm>
            <a:off x="6692019" y="4222595"/>
            <a:ext cx="838200" cy="165199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8" name="Ομάδα 17"/>
          <p:cNvGrpSpPr/>
          <p:nvPr/>
        </p:nvGrpSpPr>
        <p:grpSpPr>
          <a:xfrm>
            <a:off x="7682619" y="4227101"/>
            <a:ext cx="838200" cy="2202132"/>
            <a:chOff x="6858744" y="4068207"/>
            <a:chExt cx="838200" cy="2202132"/>
          </a:xfrm>
        </p:grpSpPr>
        <p:sp>
          <p:nvSpPr>
            <p:cNvPr id="16" name="Oval 56"/>
            <p:cNvSpPr>
              <a:spLocks noChangeArrowheads="1"/>
            </p:cNvSpPr>
            <p:nvPr/>
          </p:nvSpPr>
          <p:spPr bwMode="auto">
            <a:xfrm rot="5400000">
              <a:off x="7132414" y="6054551"/>
              <a:ext cx="216148" cy="215428"/>
            </a:xfrm>
            <a:prstGeom prst="ellipse">
              <a:avLst/>
            </a:prstGeom>
            <a:solidFill>
              <a:srgbClr val="000000"/>
            </a:solidFill>
            <a:ln w="9525">
              <a:solidFill>
                <a:schemeClr val="hlink"/>
              </a:solidFill>
              <a:round/>
              <a:headEnd/>
              <a:tailEnd/>
            </a:ln>
            <a:effec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2400">
                <a:latin typeface="Times New Roman" pitchFamily="18" charset="0"/>
              </a:endParaRPr>
            </a:p>
          </p:txBody>
        </p:sp>
        <p:pic>
          <p:nvPicPr>
            <p:cNvPr id="17" name="Picture 3" descr="C:\Users\Merkouris\Desktop\Χωρίς τίτλο.png"/>
            <p:cNvPicPr>
              <a:picLocks noChangeAspect="1" noChangeArrowheads="1"/>
            </p:cNvPicPr>
            <p:nvPr/>
          </p:nvPicPr>
          <p:blipFill>
            <a:blip r:embed="rId2">
              <a:clrChange>
                <a:clrFrom>
                  <a:srgbClr val="FFFFF7"/>
                </a:clrFrom>
                <a:clrTo>
                  <a:srgbClr val="FFFFF7">
                    <a:alpha val="0"/>
                  </a:srgbClr>
                </a:clrTo>
              </a:clrChange>
              <a:extLst>
                <a:ext uri="{BEBA8EAE-BF5A-486C-A8C5-ECC9F3942E4B}">
                  <a14:imgProps xmlns:a14="http://schemas.microsoft.com/office/drawing/2010/main" xmlns="">
                    <a14:imgLayer r:embed="rId3">
                      <a14:imgEffect>
                        <a14:brightnessContrast bright="20000" contrast="40000"/>
                      </a14:imgEffect>
                    </a14:imgLayer>
                  </a14:imgProps>
                </a:ext>
                <a:ext uri="{28A0092B-C50C-407E-A947-70E740481C1C}">
                  <a14:useLocalDpi xmlns:a14="http://schemas.microsoft.com/office/drawing/2010/main" xmlns="" val="0"/>
                </a:ext>
              </a:extLst>
            </a:blip>
            <a:srcRect/>
            <a:stretch>
              <a:fillRect/>
            </a:stretch>
          </p:blipFill>
          <p:spPr bwMode="auto">
            <a:xfrm>
              <a:off x="6858744" y="4068207"/>
              <a:ext cx="838200" cy="1985984"/>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19" name="Ορθογώνιο 18"/>
          <p:cNvSpPr/>
          <p:nvPr/>
        </p:nvSpPr>
        <p:spPr>
          <a:xfrm>
            <a:off x="6220027" y="5661534"/>
            <a:ext cx="655949" cy="338554"/>
          </a:xfrm>
          <a:prstGeom prst="rect">
            <a:avLst/>
          </a:prstGeom>
        </p:spPr>
        <p:txBody>
          <a:bodyPr wrap="none">
            <a:spAutoFit/>
          </a:bodyPr>
          <a:lstStyle/>
          <a:p>
            <a:r>
              <a:rPr lang="el-GR" sz="1600" b="1" dirty="0">
                <a:latin typeface="Comic Sans MS" panose="030F0702030302020204" pitchFamily="66" charset="0"/>
              </a:rPr>
              <a:t>ΘΦΜ</a:t>
            </a:r>
            <a:endParaRPr lang="el-GR" sz="1600" dirty="0"/>
          </a:p>
        </p:txBody>
      </p:sp>
      <p:sp>
        <p:nvSpPr>
          <p:cNvPr id="20" name="Ορθογώνιο 19"/>
          <p:cNvSpPr/>
          <p:nvPr/>
        </p:nvSpPr>
        <p:spPr>
          <a:xfrm>
            <a:off x="7478341" y="6230736"/>
            <a:ext cx="460382" cy="338554"/>
          </a:xfrm>
          <a:prstGeom prst="rect">
            <a:avLst/>
          </a:prstGeom>
        </p:spPr>
        <p:txBody>
          <a:bodyPr wrap="none">
            <a:spAutoFit/>
          </a:bodyPr>
          <a:lstStyle/>
          <a:p>
            <a:r>
              <a:rPr lang="el-GR" sz="1600" b="1" dirty="0">
                <a:latin typeface="Comic Sans MS" panose="030F0702030302020204" pitchFamily="66" charset="0"/>
              </a:rPr>
              <a:t>ΘΙ</a:t>
            </a:r>
            <a:endParaRPr lang="el-GR" sz="1600" dirty="0"/>
          </a:p>
        </p:txBody>
      </p:sp>
      <p:grpSp>
        <p:nvGrpSpPr>
          <p:cNvPr id="21" name="Ομάδα 20"/>
          <p:cNvGrpSpPr/>
          <p:nvPr/>
        </p:nvGrpSpPr>
        <p:grpSpPr>
          <a:xfrm>
            <a:off x="6780575" y="5655021"/>
            <a:ext cx="2420051" cy="778698"/>
            <a:chOff x="5724128" y="5894313"/>
            <a:chExt cx="2420051" cy="778698"/>
          </a:xfrm>
        </p:grpSpPr>
        <p:cxnSp>
          <p:nvCxnSpPr>
            <p:cNvPr id="22" name="Ευθεία γραμμή σύνδεσης 21"/>
            <p:cNvCxnSpPr/>
            <p:nvPr/>
          </p:nvCxnSpPr>
          <p:spPr>
            <a:xfrm>
              <a:off x="5724128" y="6102601"/>
              <a:ext cx="2376264"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Ευθεία γραμμή σύνδεσης 22"/>
            <p:cNvCxnSpPr/>
            <p:nvPr/>
          </p:nvCxnSpPr>
          <p:spPr>
            <a:xfrm>
              <a:off x="6055947" y="6481866"/>
              <a:ext cx="2088232"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24" name="Ομάδα 23"/>
            <p:cNvGrpSpPr/>
            <p:nvPr/>
          </p:nvGrpSpPr>
          <p:grpSpPr>
            <a:xfrm>
              <a:off x="7495908" y="5894313"/>
              <a:ext cx="503238" cy="778698"/>
              <a:chOff x="4320381" y="4259715"/>
              <a:chExt cx="503238" cy="778698"/>
            </a:xfrm>
          </p:grpSpPr>
          <p:sp>
            <p:nvSpPr>
              <p:cNvPr id="25" name="Line 34"/>
              <p:cNvSpPr>
                <a:spLocks noChangeShapeType="1"/>
              </p:cNvSpPr>
              <p:nvPr/>
            </p:nvSpPr>
            <p:spPr bwMode="auto">
              <a:xfrm flipV="1">
                <a:off x="4536281" y="4822513"/>
                <a:ext cx="0" cy="21590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sp>
            <p:nvSpPr>
              <p:cNvPr id="26" name="Line 35"/>
              <p:cNvSpPr>
                <a:spLocks noChangeShapeType="1"/>
              </p:cNvSpPr>
              <p:nvPr/>
            </p:nvSpPr>
            <p:spPr bwMode="auto">
              <a:xfrm>
                <a:off x="4536281" y="4259715"/>
                <a:ext cx="0" cy="214312"/>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sp>
            <p:nvSpPr>
              <p:cNvPr id="27" name="Text Box 37"/>
              <p:cNvSpPr txBox="1">
                <a:spLocks noChangeArrowheads="1"/>
              </p:cNvSpPr>
              <p:nvPr/>
            </p:nvSpPr>
            <p:spPr bwMode="auto">
              <a:xfrm>
                <a:off x="4320381" y="4495800"/>
                <a:ext cx="503238"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defRPr/>
                </a:pPr>
                <a:r>
                  <a:rPr lang="el-GR" altLang="el-GR" sz="1600" b="1" i="1" dirty="0">
                    <a:solidFill>
                      <a:srgbClr val="000000"/>
                    </a:solidFill>
                    <a:effectLst>
                      <a:outerShdw blurRad="38100" dist="38100" dir="2700000" algn="tl">
                        <a:srgbClr val="FFFFFF"/>
                      </a:outerShdw>
                    </a:effectLst>
                    <a:latin typeface="Comic Sans MS" pitchFamily="66" charset="0"/>
                  </a:rPr>
                  <a:t>ℓ</a:t>
                </a:r>
                <a:r>
                  <a:rPr lang="en-US" altLang="el-GR" sz="1600" b="1" baseline="-25000" dirty="0">
                    <a:solidFill>
                      <a:srgbClr val="000000"/>
                    </a:solidFill>
                    <a:effectLst>
                      <a:outerShdw blurRad="38100" dist="38100" dir="2700000" algn="tl">
                        <a:srgbClr val="FFFFFF"/>
                      </a:outerShdw>
                    </a:effectLst>
                    <a:latin typeface="Comic Sans MS" pitchFamily="66" charset="0"/>
                  </a:rPr>
                  <a:t>0</a:t>
                </a:r>
                <a:endParaRPr lang="el-GR" altLang="el-GR" sz="1600" b="1" dirty="0">
                  <a:solidFill>
                    <a:srgbClr val="000000"/>
                  </a:solidFill>
                  <a:effectLst>
                    <a:outerShdw blurRad="38100" dist="38100" dir="2700000" algn="tl">
                      <a:srgbClr val="FFFFFF"/>
                    </a:outerShdw>
                  </a:effectLst>
                  <a:latin typeface="Comic Sans MS" pitchFamily="66" charset="0"/>
                </a:endParaRPr>
              </a:p>
            </p:txBody>
          </p:sp>
        </p:grpSp>
      </p:grpSp>
      <p:grpSp>
        <p:nvGrpSpPr>
          <p:cNvPr id="30" name="Ομάδα 29"/>
          <p:cNvGrpSpPr/>
          <p:nvPr/>
        </p:nvGrpSpPr>
        <p:grpSpPr>
          <a:xfrm>
            <a:off x="8064363" y="6429233"/>
            <a:ext cx="288032" cy="364105"/>
            <a:chOff x="7240488" y="6270339"/>
            <a:chExt cx="288032" cy="364105"/>
          </a:xfrm>
        </p:grpSpPr>
        <p:cxnSp>
          <p:nvCxnSpPr>
            <p:cNvPr id="28" name="Ευθύγραμμο βέλος σύνδεσης 27"/>
            <p:cNvCxnSpPr/>
            <p:nvPr/>
          </p:nvCxnSpPr>
          <p:spPr>
            <a:xfrm>
              <a:off x="7240488" y="6270339"/>
              <a:ext cx="0" cy="25500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240488" y="6295890"/>
              <a:ext cx="288032" cy="338554"/>
            </a:xfrm>
            <a:prstGeom prst="rect">
              <a:avLst/>
            </a:prstGeom>
            <a:noFill/>
          </p:spPr>
          <p:txBody>
            <a:bodyPr wrap="square" rtlCol="0">
              <a:spAutoFit/>
            </a:bodyPr>
            <a:lstStyle/>
            <a:p>
              <a:r>
                <a:rPr lang="en-US" sz="1600" b="1" i="1" dirty="0" smtClean="0">
                  <a:latin typeface="Comic Sans MS" panose="030F0702030302020204" pitchFamily="66" charset="0"/>
                </a:rPr>
                <a:t>w</a:t>
              </a:r>
              <a:endParaRPr lang="el-GR" sz="1600" b="1" i="1" dirty="0">
                <a:latin typeface="Comic Sans MS" panose="030F0702030302020204" pitchFamily="66" charset="0"/>
              </a:endParaRPr>
            </a:p>
          </p:txBody>
        </p:sp>
      </p:grpSp>
    </p:spTree>
    <p:extLst>
      <p:ext uri="{BB962C8B-B14F-4D97-AF65-F5344CB8AC3E}">
        <p14:creationId xmlns:p14="http://schemas.microsoft.com/office/powerpoint/2010/main" xmlns="" val="4152787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dissolve">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dissolve">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dissolve">
                                      <p:cBhvr>
                                        <p:cTn id="23" dur="500"/>
                                        <p:tgtEl>
                                          <p:spTgt spid="5">
                                            <p:txEl>
                                              <p:pRg st="2" end="2"/>
                                            </p:txEl>
                                          </p:spTgt>
                                        </p:tgtEl>
                                      </p:cBhvr>
                                    </p:animEffect>
                                  </p:childTnLst>
                                </p:cTn>
                              </p:par>
                            </p:childTnLst>
                          </p:cTn>
                        </p:par>
                        <p:par>
                          <p:cTn id="24" fill="hold">
                            <p:stCondLst>
                              <p:cond delay="500"/>
                            </p:stCondLst>
                            <p:childTnLst>
                              <p:par>
                                <p:cTn id="25" presetID="10" presetClass="entr" presetSubtype="0" fill="hold" nodeType="afterEffect">
                                  <p:stCondLst>
                                    <p:cond delay="25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par>
                          <p:cTn id="28" fill="hold">
                            <p:stCondLst>
                              <p:cond delay="1250"/>
                            </p:stCondLst>
                            <p:childTnLst>
                              <p:par>
                                <p:cTn id="29" presetID="10" presetClass="entr" presetSubtype="0" fill="hold" nodeType="afterEffect">
                                  <p:stCondLst>
                                    <p:cond delay="25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5">
                                            <p:txEl>
                                              <p:pRg st="3" end="3"/>
                                            </p:txEl>
                                          </p:spTgt>
                                        </p:tgtEl>
                                        <p:attrNameLst>
                                          <p:attrName>style.visibility</p:attrName>
                                        </p:attrNameLst>
                                      </p:cBhvr>
                                      <p:to>
                                        <p:strVal val="visible"/>
                                      </p:to>
                                    </p:set>
                                    <p:animEffect transition="in" filter="dissolve">
                                      <p:cBhvr>
                                        <p:cTn id="36" dur="500"/>
                                        <p:tgtEl>
                                          <p:spTgt spid="5">
                                            <p:txEl>
                                              <p:pRg st="3" end="3"/>
                                            </p:txEl>
                                          </p:spTgt>
                                        </p:tgtEl>
                                      </p:cBhvr>
                                    </p:animEffect>
                                  </p:childTnLst>
                                </p:cTn>
                              </p:par>
                            </p:childTnLst>
                          </p:cTn>
                        </p:par>
                        <p:par>
                          <p:cTn id="37" fill="hold">
                            <p:stCondLst>
                              <p:cond delay="500"/>
                            </p:stCondLst>
                            <p:childTnLst>
                              <p:par>
                                <p:cTn id="38" presetID="10" presetClass="entr" presetSubtype="0" fill="hold" nodeType="afterEffect">
                                  <p:stCondLst>
                                    <p:cond delay="25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par>
                          <p:cTn id="41" fill="hold">
                            <p:stCondLst>
                              <p:cond delay="1250"/>
                            </p:stCondLst>
                            <p:childTnLst>
                              <p:par>
                                <p:cTn id="42" presetID="10" presetClass="entr" presetSubtype="0" fill="hold" grpId="0" nodeType="afterEffect">
                                  <p:stCondLst>
                                    <p:cond delay="25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childTnLst>
                          </p:cTn>
                        </p:par>
                        <p:par>
                          <p:cTn id="45" fill="hold">
                            <p:stCondLst>
                              <p:cond delay="2000"/>
                            </p:stCondLst>
                            <p:childTnLst>
                              <p:par>
                                <p:cTn id="46" presetID="10" presetClass="entr" presetSubtype="0" fill="hold" nodeType="afterEffect">
                                  <p:stCondLst>
                                    <p:cond delay="25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par>
                                <p:cTn id="49" presetID="10" presetClass="entr" presetSubtype="0" fill="hold" nodeType="withEffect">
                                  <p:stCondLst>
                                    <p:cond delay="25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childTnLst>
                                </p:cTn>
                              </p:par>
                            </p:childTnLst>
                          </p:cTn>
                        </p:par>
                        <p:par>
                          <p:cTn id="52" fill="hold">
                            <p:stCondLst>
                              <p:cond delay="2750"/>
                            </p:stCondLst>
                            <p:childTnLst>
                              <p:par>
                                <p:cTn id="53" presetID="10" presetClass="entr" presetSubtype="0" fill="hold" grpId="0" nodeType="afterEffect">
                                  <p:stCondLst>
                                    <p:cond delay="25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par>
                          <p:cTn id="56" fill="hold">
                            <p:stCondLst>
                              <p:cond delay="3500"/>
                            </p:stCondLst>
                            <p:childTnLst>
                              <p:par>
                                <p:cTn id="57" presetID="10" presetClass="entr" presetSubtype="0" fill="hold" nodeType="afterEffect">
                                  <p:stCondLst>
                                    <p:cond delay="25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9" grpId="0"/>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40</a:t>
            </a:fld>
            <a:endParaRPr lang="el-GR" dirty="0">
              <a:solidFill>
                <a:schemeClr val="tx1"/>
              </a:solidFill>
            </a:endParaRPr>
          </a:p>
        </p:txBody>
      </p:sp>
      <p:grpSp>
        <p:nvGrpSpPr>
          <p:cNvPr id="10" name="Group 2"/>
          <p:cNvGrpSpPr>
            <a:grpSpLocks/>
          </p:cNvGrpSpPr>
          <p:nvPr/>
        </p:nvGrpSpPr>
        <p:grpSpPr bwMode="auto">
          <a:xfrm>
            <a:off x="6950567" y="1434337"/>
            <a:ext cx="935038" cy="3889375"/>
            <a:chOff x="2426" y="436"/>
            <a:chExt cx="589" cy="2450"/>
          </a:xfrm>
        </p:grpSpPr>
        <p:grpSp>
          <p:nvGrpSpPr>
            <p:cNvPr id="11" name="Group 3"/>
            <p:cNvGrpSpPr>
              <a:grpSpLocks/>
            </p:cNvGrpSpPr>
            <p:nvPr/>
          </p:nvGrpSpPr>
          <p:grpSpPr bwMode="auto">
            <a:xfrm>
              <a:off x="2426" y="436"/>
              <a:ext cx="589" cy="2450"/>
              <a:chOff x="2154" y="935"/>
              <a:chExt cx="589" cy="2450"/>
            </a:xfrm>
          </p:grpSpPr>
          <p:sp>
            <p:nvSpPr>
              <p:cNvPr id="13" name="Text Box 4"/>
              <p:cNvSpPr txBox="1">
                <a:spLocks noChangeArrowheads="1"/>
              </p:cNvSpPr>
              <p:nvPr/>
            </p:nvSpPr>
            <p:spPr bwMode="auto">
              <a:xfrm>
                <a:off x="2154" y="935"/>
                <a:ext cx="589" cy="36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l-GR" altLang="el-GR" sz="1600" b="1" dirty="0">
                    <a:latin typeface="Comic Sans MS" pitchFamily="66" charset="0"/>
                  </a:rPr>
                  <a:t>Τυχαία </a:t>
                </a:r>
                <a:r>
                  <a:rPr lang="el-GR" altLang="el-GR" sz="1600" b="1" dirty="0" smtClean="0">
                    <a:latin typeface="Comic Sans MS" pitchFamily="66" charset="0"/>
                  </a:rPr>
                  <a:t>θέση</a:t>
                </a:r>
                <a:r>
                  <a:rPr lang="en-US" altLang="el-GR" sz="1600" b="1" dirty="0" smtClean="0">
                    <a:latin typeface="Comic Sans MS" pitchFamily="66" charset="0"/>
                  </a:rPr>
                  <a:t> 2</a:t>
                </a:r>
                <a:endParaRPr lang="el-GR" altLang="el-GR" sz="1600" b="1" dirty="0">
                  <a:latin typeface="Comic Sans MS" pitchFamily="66" charset="0"/>
                </a:endParaRPr>
              </a:p>
            </p:txBody>
          </p:sp>
          <p:pic>
            <p:nvPicPr>
              <p:cNvPr id="14" name="Picture 5" descr="Fail:Ressort de compression.jpg">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90" y="1298"/>
                <a:ext cx="363" cy="1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Oval 6"/>
              <p:cNvSpPr>
                <a:spLocks noChangeArrowheads="1"/>
              </p:cNvSpPr>
              <p:nvPr/>
            </p:nvSpPr>
            <p:spPr bwMode="auto">
              <a:xfrm>
                <a:off x="2381" y="3294"/>
                <a:ext cx="91" cy="91"/>
              </a:xfrm>
              <a:prstGeom prst="ellipse">
                <a:avLst/>
              </a:prstGeom>
              <a:solidFill>
                <a:srgbClr val="0070C0"/>
              </a:solidFill>
              <a:ln w="9525">
                <a:solidFill>
                  <a:schemeClr val="hlink"/>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2400">
                  <a:latin typeface="Times New Roman" pitchFamily="18" charset="0"/>
                </a:endParaRPr>
              </a:p>
            </p:txBody>
          </p:sp>
        </p:grpSp>
        <p:sp>
          <p:nvSpPr>
            <p:cNvPr id="12" name="Line 7"/>
            <p:cNvSpPr>
              <a:spLocks noChangeShapeType="1"/>
            </p:cNvSpPr>
            <p:nvPr/>
          </p:nvSpPr>
          <p:spPr bwMode="auto">
            <a:xfrm>
              <a:off x="2699" y="2659"/>
              <a:ext cx="0" cy="136"/>
            </a:xfrm>
            <a:prstGeom prst="line">
              <a:avLst/>
            </a:prstGeom>
            <a:noFill/>
            <a:ln w="57150">
              <a:solidFill>
                <a:srgbClr val="777777"/>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grpSp>
      <p:grpSp>
        <p:nvGrpSpPr>
          <p:cNvPr id="16" name="Group 9"/>
          <p:cNvGrpSpPr>
            <a:grpSpLocks/>
          </p:cNvGrpSpPr>
          <p:nvPr/>
        </p:nvGrpSpPr>
        <p:grpSpPr bwMode="auto">
          <a:xfrm>
            <a:off x="4394693" y="1661349"/>
            <a:ext cx="1008062" cy="2581275"/>
            <a:chOff x="1043" y="1033"/>
            <a:chExt cx="635" cy="1626"/>
          </a:xfrm>
        </p:grpSpPr>
        <p:grpSp>
          <p:nvGrpSpPr>
            <p:cNvPr id="17" name="Group 10"/>
            <p:cNvGrpSpPr>
              <a:grpSpLocks/>
            </p:cNvGrpSpPr>
            <p:nvPr/>
          </p:nvGrpSpPr>
          <p:grpSpPr bwMode="auto">
            <a:xfrm>
              <a:off x="1043" y="1033"/>
              <a:ext cx="635" cy="1626"/>
              <a:chOff x="1043" y="1033"/>
              <a:chExt cx="635" cy="1626"/>
            </a:xfrm>
          </p:grpSpPr>
          <p:pic>
            <p:nvPicPr>
              <p:cNvPr id="19" name="Picture 11" descr="Fail:Ressort de compression.jpg">
                <a:hlinkClick r:id="rId2"/>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202" y="1253"/>
                <a:ext cx="363" cy="14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Text Box 12"/>
              <p:cNvSpPr txBox="1">
                <a:spLocks noChangeArrowheads="1"/>
              </p:cNvSpPr>
              <p:nvPr/>
            </p:nvSpPr>
            <p:spPr bwMode="auto">
              <a:xfrm>
                <a:off x="1043" y="1033"/>
                <a:ext cx="635" cy="2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l-GR" altLang="el-GR" sz="1600" b="1" dirty="0" smtClean="0">
                    <a:latin typeface="Comic Sans MS" pitchFamily="66" charset="0"/>
                  </a:rPr>
                  <a:t>ΘΦΜ</a:t>
                </a:r>
                <a:endParaRPr lang="el-GR" altLang="el-GR" sz="1600" b="1" dirty="0">
                  <a:latin typeface="Comic Sans MS" pitchFamily="66" charset="0"/>
                </a:endParaRPr>
              </a:p>
            </p:txBody>
          </p:sp>
        </p:grpSp>
        <p:sp>
          <p:nvSpPr>
            <p:cNvPr id="18" name="Line 13"/>
            <p:cNvSpPr>
              <a:spLocks noChangeShapeType="1"/>
            </p:cNvSpPr>
            <p:nvPr/>
          </p:nvSpPr>
          <p:spPr bwMode="auto">
            <a:xfrm>
              <a:off x="1383" y="2568"/>
              <a:ext cx="0" cy="91"/>
            </a:xfrm>
            <a:prstGeom prst="line">
              <a:avLst/>
            </a:prstGeom>
            <a:noFill/>
            <a:ln w="57150">
              <a:solidFill>
                <a:srgbClr val="4D4D4D"/>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grpSp>
      <p:grpSp>
        <p:nvGrpSpPr>
          <p:cNvPr id="21" name="Group 14"/>
          <p:cNvGrpSpPr>
            <a:grpSpLocks/>
          </p:cNvGrpSpPr>
          <p:nvPr/>
        </p:nvGrpSpPr>
        <p:grpSpPr bwMode="auto">
          <a:xfrm>
            <a:off x="5671045" y="1434337"/>
            <a:ext cx="973138" cy="3455988"/>
            <a:chOff x="1938" y="890"/>
            <a:chExt cx="613" cy="2177"/>
          </a:xfrm>
        </p:grpSpPr>
        <p:grpSp>
          <p:nvGrpSpPr>
            <p:cNvPr id="22" name="Group 15"/>
            <p:cNvGrpSpPr>
              <a:grpSpLocks/>
            </p:cNvGrpSpPr>
            <p:nvPr/>
          </p:nvGrpSpPr>
          <p:grpSpPr bwMode="auto">
            <a:xfrm>
              <a:off x="1938" y="890"/>
              <a:ext cx="613" cy="2177"/>
              <a:chOff x="1938" y="890"/>
              <a:chExt cx="613" cy="2177"/>
            </a:xfrm>
          </p:grpSpPr>
          <p:sp>
            <p:nvSpPr>
              <p:cNvPr id="24" name="Oval 16"/>
              <p:cNvSpPr>
                <a:spLocks noChangeArrowheads="1"/>
              </p:cNvSpPr>
              <p:nvPr/>
            </p:nvSpPr>
            <p:spPr bwMode="auto">
              <a:xfrm>
                <a:off x="2245" y="2976"/>
                <a:ext cx="90" cy="91"/>
              </a:xfrm>
              <a:prstGeom prst="ellipse">
                <a:avLst/>
              </a:prstGeom>
              <a:solidFill>
                <a:srgbClr val="0070C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2400">
                  <a:latin typeface="Times New Roman" pitchFamily="18" charset="0"/>
                </a:endParaRPr>
              </a:p>
            </p:txBody>
          </p:sp>
          <p:grpSp>
            <p:nvGrpSpPr>
              <p:cNvPr id="25" name="Group 17"/>
              <p:cNvGrpSpPr>
                <a:grpSpLocks/>
              </p:cNvGrpSpPr>
              <p:nvPr/>
            </p:nvGrpSpPr>
            <p:grpSpPr bwMode="auto">
              <a:xfrm>
                <a:off x="1938" y="890"/>
                <a:ext cx="613" cy="2086"/>
                <a:chOff x="1938" y="890"/>
                <a:chExt cx="613" cy="2086"/>
              </a:xfrm>
            </p:grpSpPr>
            <p:pic>
              <p:nvPicPr>
                <p:cNvPr id="26" name="Picture 18" descr="Fail:Ressort de compression.jpg">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109" y="1253"/>
                  <a:ext cx="363" cy="17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 name="Text Box 19"/>
                <p:cNvSpPr txBox="1">
                  <a:spLocks noChangeArrowheads="1"/>
                </p:cNvSpPr>
                <p:nvPr/>
              </p:nvSpPr>
              <p:spPr bwMode="auto">
                <a:xfrm>
                  <a:off x="1938" y="890"/>
                  <a:ext cx="613" cy="36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l-GR" altLang="el-GR" sz="1600" b="1" dirty="0">
                      <a:latin typeface="Comic Sans MS" pitchFamily="66" charset="0"/>
                    </a:rPr>
                    <a:t>Τυχαία </a:t>
                  </a:r>
                  <a:r>
                    <a:rPr lang="el-GR" altLang="el-GR" sz="1600" b="1" dirty="0" smtClean="0">
                      <a:latin typeface="Comic Sans MS" pitchFamily="66" charset="0"/>
                    </a:rPr>
                    <a:t>θέση</a:t>
                  </a:r>
                  <a:r>
                    <a:rPr lang="en-US" altLang="el-GR" sz="1600" b="1" dirty="0" smtClean="0">
                      <a:latin typeface="Comic Sans MS" pitchFamily="66" charset="0"/>
                    </a:rPr>
                    <a:t> 1</a:t>
                  </a:r>
                  <a:endParaRPr lang="el-GR" altLang="el-GR" sz="1600" b="1" dirty="0">
                    <a:latin typeface="Comic Sans MS" pitchFamily="66" charset="0"/>
                  </a:endParaRPr>
                </a:p>
              </p:txBody>
            </p:sp>
          </p:grpSp>
        </p:grpSp>
        <p:sp>
          <p:nvSpPr>
            <p:cNvPr id="23" name="Line 20"/>
            <p:cNvSpPr>
              <a:spLocks noChangeShapeType="1"/>
            </p:cNvSpPr>
            <p:nvPr/>
          </p:nvSpPr>
          <p:spPr bwMode="auto">
            <a:xfrm>
              <a:off x="2290" y="2840"/>
              <a:ext cx="0" cy="136"/>
            </a:xfrm>
            <a:prstGeom prst="line">
              <a:avLst/>
            </a:prstGeom>
            <a:noFill/>
            <a:ln w="57150">
              <a:solidFill>
                <a:srgbClr val="4D4D4D"/>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grpSp>
      <p:grpSp>
        <p:nvGrpSpPr>
          <p:cNvPr id="46" name="Ομάδα 45"/>
          <p:cNvGrpSpPr/>
          <p:nvPr/>
        </p:nvGrpSpPr>
        <p:grpSpPr>
          <a:xfrm>
            <a:off x="4861897" y="4024527"/>
            <a:ext cx="3490163" cy="938823"/>
            <a:chOff x="3314085" y="3942811"/>
            <a:chExt cx="3490163" cy="938823"/>
          </a:xfrm>
        </p:grpSpPr>
        <p:sp>
          <p:nvSpPr>
            <p:cNvPr id="29" name="Line 32"/>
            <p:cNvSpPr>
              <a:spLocks noChangeShapeType="1"/>
            </p:cNvSpPr>
            <p:nvPr/>
          </p:nvSpPr>
          <p:spPr bwMode="auto">
            <a:xfrm flipV="1">
              <a:off x="3437778" y="4648001"/>
              <a:ext cx="2757140" cy="28582"/>
            </a:xfrm>
            <a:prstGeom prst="line">
              <a:avLst/>
            </a:prstGeom>
            <a:noFill/>
            <a:ln w="38100">
              <a:solidFill>
                <a:srgbClr val="FF33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sp>
          <p:nvSpPr>
            <p:cNvPr id="30" name="Line 36"/>
            <p:cNvSpPr>
              <a:spLocks noChangeShapeType="1"/>
            </p:cNvSpPr>
            <p:nvPr/>
          </p:nvSpPr>
          <p:spPr bwMode="auto">
            <a:xfrm>
              <a:off x="3314085" y="4160909"/>
              <a:ext cx="3490163" cy="0"/>
            </a:xfrm>
            <a:prstGeom prst="line">
              <a:avLst/>
            </a:prstGeom>
            <a:noFill/>
            <a:ln w="38100">
              <a:solidFill>
                <a:srgbClr val="FF33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grpSp>
          <p:nvGrpSpPr>
            <p:cNvPr id="31" name="Ομάδα 30"/>
            <p:cNvGrpSpPr/>
            <p:nvPr/>
          </p:nvGrpSpPr>
          <p:grpSpPr>
            <a:xfrm>
              <a:off x="3689889" y="3942811"/>
              <a:ext cx="503238" cy="938823"/>
              <a:chOff x="5992099" y="5122214"/>
              <a:chExt cx="503238" cy="938823"/>
            </a:xfrm>
          </p:grpSpPr>
          <p:sp>
            <p:nvSpPr>
              <p:cNvPr id="32" name="Text Box 37"/>
              <p:cNvSpPr txBox="1">
                <a:spLocks noChangeArrowheads="1"/>
              </p:cNvSpPr>
              <p:nvPr/>
            </p:nvSpPr>
            <p:spPr bwMode="auto">
              <a:xfrm>
                <a:off x="5992099" y="5397737"/>
                <a:ext cx="503238" cy="338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defRPr/>
                </a:pPr>
                <a:r>
                  <a:rPr lang="en-US" altLang="el-GR" sz="1600" b="1" i="1" dirty="0" smtClean="0">
                    <a:solidFill>
                      <a:srgbClr val="000000"/>
                    </a:solidFill>
                    <a:latin typeface="Comic Sans MS" panose="030F0702030302020204" pitchFamily="66" charset="0"/>
                    <a:ea typeface="Cambria Math"/>
                  </a:rPr>
                  <a:t>x</a:t>
                </a:r>
                <a:r>
                  <a:rPr lang="en-US" altLang="el-GR" sz="1600" b="1" baseline="-25000" dirty="0" smtClean="0">
                    <a:solidFill>
                      <a:srgbClr val="000000"/>
                    </a:solidFill>
                    <a:latin typeface="Comic Sans MS" panose="030F0702030302020204" pitchFamily="66" charset="0"/>
                    <a:ea typeface="Cambria Math"/>
                  </a:rPr>
                  <a:t>1</a:t>
                </a:r>
                <a:endParaRPr lang="el-GR" altLang="el-GR" sz="1600" b="1" baseline="-25000" dirty="0">
                  <a:solidFill>
                    <a:srgbClr val="000000"/>
                  </a:solidFill>
                  <a:latin typeface="Comic Sans MS" pitchFamily="66" charset="0"/>
                </a:endParaRPr>
              </a:p>
            </p:txBody>
          </p:sp>
          <p:grpSp>
            <p:nvGrpSpPr>
              <p:cNvPr id="33" name="Ομάδα 32"/>
              <p:cNvGrpSpPr/>
              <p:nvPr/>
            </p:nvGrpSpPr>
            <p:grpSpPr>
              <a:xfrm>
                <a:off x="6133167" y="5122214"/>
                <a:ext cx="0" cy="938823"/>
                <a:chOff x="6133167" y="5122214"/>
                <a:chExt cx="0" cy="938823"/>
              </a:xfrm>
            </p:grpSpPr>
            <p:sp>
              <p:nvSpPr>
                <p:cNvPr id="34" name="Line 35"/>
                <p:cNvSpPr>
                  <a:spLocks noChangeShapeType="1"/>
                </p:cNvSpPr>
                <p:nvPr/>
              </p:nvSpPr>
              <p:spPr bwMode="auto">
                <a:xfrm>
                  <a:off x="6133167" y="5122214"/>
                  <a:ext cx="0" cy="214313"/>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sp>
              <p:nvSpPr>
                <p:cNvPr id="35" name="Line 35"/>
                <p:cNvSpPr>
                  <a:spLocks noChangeShapeType="1"/>
                </p:cNvSpPr>
                <p:nvPr/>
              </p:nvSpPr>
              <p:spPr bwMode="auto">
                <a:xfrm>
                  <a:off x="6133167" y="5846724"/>
                  <a:ext cx="0" cy="214313"/>
                </a:xfrm>
                <a:prstGeom prst="line">
                  <a:avLst/>
                </a:prstGeom>
                <a:noFill/>
                <a:ln w="28575">
                  <a:solidFill>
                    <a:srgbClr val="000000"/>
                  </a:solidFill>
                  <a:round/>
                  <a:headEnd type="triangle" w="med" len="med"/>
                  <a:tailEnd type="non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grpSp>
        </p:grpSp>
      </p:grpSp>
      <p:grpSp>
        <p:nvGrpSpPr>
          <p:cNvPr id="47" name="Ομάδα 46"/>
          <p:cNvGrpSpPr/>
          <p:nvPr/>
        </p:nvGrpSpPr>
        <p:grpSpPr>
          <a:xfrm>
            <a:off x="6587347" y="4242623"/>
            <a:ext cx="2016332" cy="964283"/>
            <a:chOff x="5039535" y="4160907"/>
            <a:chExt cx="2016332" cy="964283"/>
          </a:xfrm>
        </p:grpSpPr>
        <p:sp>
          <p:nvSpPr>
            <p:cNvPr id="37" name="Line 32"/>
            <p:cNvSpPr>
              <a:spLocks noChangeShapeType="1"/>
            </p:cNvSpPr>
            <p:nvPr/>
          </p:nvSpPr>
          <p:spPr bwMode="auto">
            <a:xfrm flipV="1">
              <a:off x="5039535" y="5111361"/>
              <a:ext cx="1764713" cy="13829"/>
            </a:xfrm>
            <a:prstGeom prst="line">
              <a:avLst/>
            </a:prstGeom>
            <a:noFill/>
            <a:ln w="38100">
              <a:solidFill>
                <a:srgbClr val="FF33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grpSp>
          <p:nvGrpSpPr>
            <p:cNvPr id="38" name="Ομάδα 37"/>
            <p:cNvGrpSpPr/>
            <p:nvPr/>
          </p:nvGrpSpPr>
          <p:grpSpPr>
            <a:xfrm>
              <a:off x="6552629" y="4160907"/>
              <a:ext cx="503238" cy="964283"/>
              <a:chOff x="8207384" y="5348356"/>
              <a:chExt cx="503238" cy="964283"/>
            </a:xfrm>
          </p:grpSpPr>
          <p:sp>
            <p:nvSpPr>
              <p:cNvPr id="39" name="Line 35"/>
              <p:cNvSpPr>
                <a:spLocks noChangeShapeType="1"/>
              </p:cNvSpPr>
              <p:nvPr/>
            </p:nvSpPr>
            <p:spPr bwMode="auto">
              <a:xfrm>
                <a:off x="8355476" y="5348356"/>
                <a:ext cx="18220" cy="404299"/>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sp>
            <p:nvSpPr>
              <p:cNvPr id="40" name="Text Box 37"/>
              <p:cNvSpPr txBox="1">
                <a:spLocks noChangeArrowheads="1"/>
              </p:cNvSpPr>
              <p:nvPr/>
            </p:nvSpPr>
            <p:spPr bwMode="auto">
              <a:xfrm>
                <a:off x="8207384" y="5635695"/>
                <a:ext cx="503238" cy="338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defRPr/>
                </a:pPr>
                <a:r>
                  <a:rPr lang="en-US" altLang="el-GR" sz="1600" b="1" i="1" dirty="0" smtClean="0">
                    <a:solidFill>
                      <a:srgbClr val="000000"/>
                    </a:solidFill>
                    <a:latin typeface="Comic Sans MS" pitchFamily="66" charset="0"/>
                  </a:rPr>
                  <a:t>x</a:t>
                </a:r>
                <a:r>
                  <a:rPr lang="en-US" altLang="el-GR" sz="1600" b="1" baseline="-25000" dirty="0" smtClean="0">
                    <a:solidFill>
                      <a:srgbClr val="000000"/>
                    </a:solidFill>
                    <a:latin typeface="Comic Sans MS" pitchFamily="66" charset="0"/>
                  </a:rPr>
                  <a:t>2</a:t>
                </a:r>
                <a:endParaRPr lang="el-GR" altLang="el-GR" sz="1600" b="1" baseline="-25000" dirty="0">
                  <a:solidFill>
                    <a:srgbClr val="000000"/>
                  </a:solidFill>
                  <a:latin typeface="Comic Sans MS" pitchFamily="66" charset="0"/>
                </a:endParaRPr>
              </a:p>
            </p:txBody>
          </p:sp>
          <p:sp>
            <p:nvSpPr>
              <p:cNvPr id="41" name="Line 35"/>
              <p:cNvSpPr>
                <a:spLocks noChangeShapeType="1"/>
              </p:cNvSpPr>
              <p:nvPr/>
            </p:nvSpPr>
            <p:spPr bwMode="auto">
              <a:xfrm>
                <a:off x="8373696" y="5923826"/>
                <a:ext cx="0" cy="388813"/>
              </a:xfrm>
              <a:prstGeom prst="line">
                <a:avLst/>
              </a:prstGeom>
              <a:noFill/>
              <a:ln w="28575">
                <a:solidFill>
                  <a:srgbClr val="000000"/>
                </a:solidFill>
                <a:round/>
                <a:headEnd type="triangle" w="med" len="med"/>
                <a:tailEnd type="non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grpSp>
      </p:grpSp>
      <p:sp>
        <p:nvSpPr>
          <p:cNvPr id="42" name="TextBox 41"/>
          <p:cNvSpPr txBox="1"/>
          <p:nvPr/>
        </p:nvSpPr>
        <p:spPr>
          <a:xfrm>
            <a:off x="467544" y="332655"/>
            <a:ext cx="8064896" cy="461665"/>
          </a:xfrm>
          <a:prstGeom prst="rect">
            <a:avLst/>
          </a:prstGeom>
          <a:noFill/>
        </p:spPr>
        <p:txBody>
          <a:bodyPr wrap="square" rtlCol="0">
            <a:spAutoFit/>
          </a:bodyPr>
          <a:lstStyle/>
          <a:p>
            <a:pPr marL="342900" indent="-342900" algn="ctr">
              <a:buFont typeface="Arial" panose="020B0604020202020204" pitchFamily="34" charset="0"/>
              <a:buChar char="•"/>
            </a:pPr>
            <a:r>
              <a:rPr lang="el-GR" sz="2400" b="1" dirty="0" smtClean="0">
                <a:solidFill>
                  <a:srgbClr val="800000"/>
                </a:solidFill>
                <a:effectLst>
                  <a:outerShdw blurRad="38100" dist="38100" dir="2700000" algn="tl">
                    <a:srgbClr val="000000">
                      <a:alpha val="43137"/>
                    </a:srgbClr>
                  </a:outerShdw>
                </a:effectLst>
                <a:latin typeface="Comic Sans MS" panose="030F0702030302020204" pitchFamily="66" charset="0"/>
              </a:rPr>
              <a:t>Υπολογισμός του έργου της Δύναμης Ελατηρίου</a:t>
            </a:r>
            <a:endParaRPr lang="el-GR" sz="2400" b="1" dirty="0">
              <a:solidFill>
                <a:srgbClr val="800000"/>
              </a:solidFill>
              <a:effectLst>
                <a:outerShdw blurRad="38100" dist="38100" dir="2700000" algn="tl">
                  <a:srgbClr val="000000">
                    <a:alpha val="43137"/>
                  </a:srgbClr>
                </a:outerShdw>
              </a:effectLst>
              <a:latin typeface="Comic Sans MS" panose="030F0702030302020204" pitchFamily="66" charset="0"/>
            </a:endParaRPr>
          </a:p>
        </p:txBody>
      </p:sp>
      <p:sp>
        <p:nvSpPr>
          <p:cNvPr id="43" name="TextBox 42"/>
          <p:cNvSpPr txBox="1"/>
          <p:nvPr/>
        </p:nvSpPr>
        <p:spPr>
          <a:xfrm>
            <a:off x="898403" y="934631"/>
            <a:ext cx="7347194" cy="369332"/>
          </a:xfrm>
          <a:prstGeom prst="rect">
            <a:avLst/>
          </a:prstGeom>
          <a:noFill/>
        </p:spPr>
        <p:txBody>
          <a:bodyPr wrap="square" rtlCol="0">
            <a:spAutoFit/>
          </a:bodyPr>
          <a:lstStyle/>
          <a:p>
            <a:r>
              <a:rPr lang="el-GR" b="1" dirty="0" smtClean="0">
                <a:latin typeface="Comic Sans MS" panose="030F0702030302020204" pitchFamily="66" charset="0"/>
              </a:rPr>
              <a:t>Το σώμα μετακινείται από την τυχαία θέση 1 στην τυχαία θέση 2.</a:t>
            </a:r>
            <a:endParaRPr lang="el-GR" b="1" dirty="0">
              <a:latin typeface="Comic Sans MS" panose="030F0702030302020204" pitchFamily="66" charset="0"/>
            </a:endParaRPr>
          </a:p>
        </p:txBody>
      </p:sp>
      <mc:AlternateContent xmlns:mc="http://schemas.openxmlformats.org/markup-compatibility/2006">
        <mc:Choice xmlns:a14="http://schemas.microsoft.com/office/drawing/2010/main" xmlns="" Requires="a14">
          <p:sp>
            <p:nvSpPr>
              <p:cNvPr id="44" name="TextBox 43"/>
              <p:cNvSpPr txBox="1"/>
              <p:nvPr/>
            </p:nvSpPr>
            <p:spPr>
              <a:xfrm>
                <a:off x="732177" y="2187320"/>
                <a:ext cx="352307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sz="2400" b="1" i="1" smtClean="0">
                              <a:solidFill>
                                <a:srgbClr val="0000FF"/>
                              </a:solidFill>
                              <a:effectLst>
                                <a:outerShdw blurRad="38100" dist="38100" dir="2700000" algn="tl">
                                  <a:srgbClr val="000000">
                                    <a:alpha val="43137"/>
                                  </a:srgbClr>
                                </a:outerShdw>
                              </a:effectLst>
                              <a:latin typeface="Cambria Math" panose="02040503050406030204" pitchFamily="18" charset="0"/>
                            </a:rPr>
                          </m:ctrlPr>
                        </m:sSubPr>
                        <m:e>
                          <m:r>
                            <a:rPr lang="en-US" sz="2400" b="1" i="1" smtClean="0">
                              <a:solidFill>
                                <a:srgbClr val="0000FF"/>
                              </a:solidFill>
                              <a:effectLst>
                                <a:outerShdw blurRad="38100" dist="38100" dir="2700000" algn="tl">
                                  <a:srgbClr val="000000">
                                    <a:alpha val="43137"/>
                                  </a:srgbClr>
                                </a:outerShdw>
                              </a:effectLst>
                              <a:latin typeface="Cambria Math"/>
                            </a:rPr>
                            <m:t>𝑾</m:t>
                          </m:r>
                        </m:e>
                        <m:sub>
                          <m:r>
                            <a:rPr lang="en-US" sz="2400" b="1" i="1" smtClean="0">
                              <a:solidFill>
                                <a:srgbClr val="0000FF"/>
                              </a:solidFill>
                              <a:effectLst>
                                <a:outerShdw blurRad="38100" dist="38100" dir="2700000" algn="tl">
                                  <a:srgbClr val="000000">
                                    <a:alpha val="43137"/>
                                  </a:srgbClr>
                                </a:outerShdw>
                              </a:effectLst>
                              <a:latin typeface="Cambria Math"/>
                            </a:rPr>
                            <m:t>𝑭</m:t>
                          </m:r>
                          <m:r>
                            <a:rPr lang="el-GR" sz="2400" b="1" i="0" baseline="-25000" smtClean="0">
                              <a:solidFill>
                                <a:srgbClr val="0000FF"/>
                              </a:solidFill>
                              <a:effectLst>
                                <a:outerShdw blurRad="38100" dist="38100" dir="2700000" algn="tl">
                                  <a:srgbClr val="000000">
                                    <a:alpha val="43137"/>
                                  </a:srgbClr>
                                </a:outerShdw>
                              </a:effectLst>
                              <a:latin typeface="Cambria Math"/>
                            </a:rPr>
                            <m:t>𝛆𝛌</m:t>
                          </m:r>
                        </m:sub>
                      </m:sSub>
                      <m:r>
                        <a:rPr lang="en-US" sz="2400" b="1" i="1" smtClean="0">
                          <a:solidFill>
                            <a:srgbClr val="0000FF"/>
                          </a:solidFill>
                          <a:effectLst>
                            <a:outerShdw blurRad="38100" dist="38100" dir="2700000" algn="tl">
                              <a:srgbClr val="000000">
                                <a:alpha val="43137"/>
                              </a:srgbClr>
                            </a:outerShdw>
                          </a:effectLst>
                          <a:latin typeface="Cambria Math"/>
                        </a:rPr>
                        <m:t>=−</m:t>
                      </m:r>
                      <m:r>
                        <a:rPr lang="el-GR" sz="2400" b="1" i="0" smtClean="0">
                          <a:solidFill>
                            <a:srgbClr val="0000FF"/>
                          </a:solidFill>
                          <a:effectLst>
                            <a:outerShdw blurRad="38100" dist="38100" dir="2700000" algn="tl">
                              <a:srgbClr val="000000">
                                <a:alpha val="43137"/>
                              </a:srgbClr>
                            </a:outerShdw>
                          </a:effectLst>
                          <a:latin typeface="Cambria Math"/>
                        </a:rPr>
                        <m:t>𝚫</m:t>
                      </m:r>
                      <m:r>
                        <a:rPr lang="en-US" sz="2400" b="1" i="1" smtClean="0">
                          <a:solidFill>
                            <a:srgbClr val="0000FF"/>
                          </a:solidFill>
                          <a:effectLst>
                            <a:outerShdw blurRad="38100" dist="38100" dir="2700000" algn="tl">
                              <a:srgbClr val="000000">
                                <a:alpha val="43137"/>
                              </a:srgbClr>
                            </a:outerShdw>
                          </a:effectLst>
                          <a:latin typeface="Cambria Math"/>
                        </a:rPr>
                        <m:t>𝑼</m:t>
                      </m:r>
                      <m:r>
                        <a:rPr lang="en-US" sz="2400" b="1" i="0" smtClean="0">
                          <a:solidFill>
                            <a:srgbClr val="0000FF"/>
                          </a:solidFill>
                          <a:effectLst>
                            <a:outerShdw blurRad="38100" dist="38100" dir="2700000" algn="tl">
                              <a:srgbClr val="000000">
                                <a:alpha val="43137"/>
                              </a:srgbClr>
                            </a:outerShdw>
                          </a:effectLst>
                          <a:latin typeface="Cambria Math"/>
                        </a:rPr>
                        <m:t>= </m:t>
                      </m:r>
                      <m:r>
                        <a:rPr lang="en-US" sz="2400" b="1" i="1" smtClean="0">
                          <a:solidFill>
                            <a:srgbClr val="0000FF"/>
                          </a:solidFill>
                          <a:effectLst>
                            <a:outerShdw blurRad="38100" dist="38100" dir="2700000" algn="tl">
                              <a:srgbClr val="000000">
                                <a:alpha val="43137"/>
                              </a:srgbClr>
                            </a:outerShdw>
                          </a:effectLst>
                          <a:latin typeface="Cambria Math"/>
                        </a:rPr>
                        <m:t>𝑼</m:t>
                      </m:r>
                      <m:r>
                        <a:rPr lang="en-US" sz="2400" b="1" i="0" baseline="-25000" smtClean="0">
                          <a:solidFill>
                            <a:srgbClr val="0000FF"/>
                          </a:solidFill>
                          <a:effectLst>
                            <a:outerShdw blurRad="38100" dist="38100" dir="2700000" algn="tl">
                              <a:srgbClr val="000000">
                                <a:alpha val="43137"/>
                              </a:srgbClr>
                            </a:outerShdw>
                          </a:effectLst>
                          <a:latin typeface="Cambria Math"/>
                        </a:rPr>
                        <m:t>𝟏</m:t>
                      </m:r>
                      <m:r>
                        <a:rPr lang="en-US" sz="2400" b="1" i="1" smtClean="0">
                          <a:solidFill>
                            <a:srgbClr val="0000FF"/>
                          </a:solidFill>
                          <a:effectLst>
                            <a:outerShdw blurRad="38100" dist="38100" dir="2700000" algn="tl">
                              <a:srgbClr val="000000">
                                <a:alpha val="43137"/>
                              </a:srgbClr>
                            </a:outerShdw>
                          </a:effectLst>
                          <a:latin typeface="Cambria Math"/>
                        </a:rPr>
                        <m:t> −</m:t>
                      </m:r>
                      <m:r>
                        <a:rPr lang="en-US" sz="2400" b="1" i="1" smtClean="0">
                          <a:solidFill>
                            <a:srgbClr val="0000FF"/>
                          </a:solidFill>
                          <a:effectLst>
                            <a:outerShdw blurRad="38100" dist="38100" dir="2700000" algn="tl">
                              <a:srgbClr val="000000">
                                <a:alpha val="43137"/>
                              </a:srgbClr>
                            </a:outerShdw>
                          </a:effectLst>
                          <a:latin typeface="Cambria Math"/>
                        </a:rPr>
                        <m:t>𝑼</m:t>
                      </m:r>
                      <m:r>
                        <a:rPr lang="en-US" sz="2400" b="1" i="0" baseline="-25000" smtClean="0">
                          <a:solidFill>
                            <a:srgbClr val="0000FF"/>
                          </a:solidFill>
                          <a:effectLst>
                            <a:outerShdw blurRad="38100" dist="38100" dir="2700000" algn="tl">
                              <a:srgbClr val="000000">
                                <a:alpha val="43137"/>
                              </a:srgbClr>
                            </a:outerShdw>
                          </a:effectLst>
                          <a:latin typeface="Cambria Math"/>
                        </a:rPr>
                        <m:t>𝟐</m:t>
                      </m:r>
                    </m:oMath>
                  </m:oMathPara>
                </a14:m>
                <a:endParaRPr lang="el-GR" sz="2400" b="1" dirty="0">
                  <a:solidFill>
                    <a:srgbClr val="0000FF"/>
                  </a:solidFill>
                  <a:effectLst>
                    <a:outerShdw blurRad="38100" dist="38100" dir="2700000" algn="tl">
                      <a:srgbClr val="000000">
                        <a:alpha val="43137"/>
                      </a:srgbClr>
                    </a:outerShdw>
                  </a:effectLst>
                </a:endParaRPr>
              </a:p>
            </p:txBody>
          </p:sp>
        </mc:Choice>
        <mc:Fallback>
          <p:sp>
            <p:nvSpPr>
              <p:cNvPr id="44" name="TextBox 43"/>
              <p:cNvSpPr txBox="1">
                <a:spLocks noRot="1" noChangeAspect="1" noMove="1" noResize="1" noEditPoints="1" noAdjustHandles="1" noChangeArrowheads="1" noChangeShapeType="1" noTextEdit="1"/>
              </p:cNvSpPr>
              <p:nvPr/>
            </p:nvSpPr>
            <p:spPr>
              <a:xfrm>
                <a:off x="732177" y="2187320"/>
                <a:ext cx="3523079" cy="461665"/>
              </a:xfrm>
              <a:prstGeom prst="rect">
                <a:avLst/>
              </a:prstGeom>
              <a:blipFill>
                <a:blip r:embed="rId5"/>
                <a:stretch>
                  <a:fillRect b="-18421"/>
                </a:stretch>
              </a:blipFill>
            </p:spPr>
            <p:txBody>
              <a:bodyPr/>
              <a:lstStyle/>
              <a:p>
                <a:r>
                  <a:rPr lang="el-GR">
                    <a:noFill/>
                  </a:rPr>
                  <a:t> </a:t>
                </a:r>
              </a:p>
            </p:txBody>
          </p:sp>
        </mc:Fallback>
      </mc:AlternateContent>
      <mc:AlternateContent xmlns:mc="http://schemas.openxmlformats.org/markup-compatibility/2006">
        <mc:Choice xmlns:a14="http://schemas.microsoft.com/office/drawing/2010/main" xmlns="" Requires="a14">
          <p:sp>
            <p:nvSpPr>
              <p:cNvPr id="45" name="Ορθογώνιο 44"/>
              <p:cNvSpPr/>
              <p:nvPr/>
            </p:nvSpPr>
            <p:spPr>
              <a:xfrm>
                <a:off x="745426" y="3203023"/>
                <a:ext cx="3550779" cy="7838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sz="2400" b="1" i="1">
                              <a:solidFill>
                                <a:srgbClr val="0000FF"/>
                              </a:solidFill>
                              <a:effectLst>
                                <a:outerShdw blurRad="38100" dist="38100" dir="2700000" algn="tl">
                                  <a:srgbClr val="000000">
                                    <a:alpha val="43137"/>
                                  </a:srgbClr>
                                </a:outerShdw>
                              </a:effectLst>
                              <a:latin typeface="Cambria Math" panose="02040503050406030204" pitchFamily="18" charset="0"/>
                            </a:rPr>
                          </m:ctrlPr>
                        </m:sSubPr>
                        <m:e>
                          <m:r>
                            <a:rPr lang="en-US" sz="2400" b="1" i="1">
                              <a:solidFill>
                                <a:srgbClr val="0000FF"/>
                              </a:solidFill>
                              <a:effectLst>
                                <a:outerShdw blurRad="38100" dist="38100" dir="2700000" algn="tl">
                                  <a:srgbClr val="000000">
                                    <a:alpha val="43137"/>
                                  </a:srgbClr>
                                </a:outerShdw>
                              </a:effectLst>
                              <a:latin typeface="Cambria Math"/>
                            </a:rPr>
                            <m:t>𝑾</m:t>
                          </m:r>
                        </m:e>
                        <m:sub>
                          <m:r>
                            <a:rPr lang="en-US" sz="2400" b="1" i="1">
                              <a:solidFill>
                                <a:srgbClr val="0000FF"/>
                              </a:solidFill>
                              <a:effectLst>
                                <a:outerShdw blurRad="38100" dist="38100" dir="2700000" algn="tl">
                                  <a:srgbClr val="000000">
                                    <a:alpha val="43137"/>
                                  </a:srgbClr>
                                </a:outerShdw>
                              </a:effectLst>
                              <a:latin typeface="Cambria Math"/>
                            </a:rPr>
                            <m:t>𝑭</m:t>
                          </m:r>
                          <m:r>
                            <a:rPr lang="el-GR" sz="2400" b="1" baseline="-25000">
                              <a:solidFill>
                                <a:srgbClr val="0000FF"/>
                              </a:solidFill>
                              <a:effectLst>
                                <a:outerShdw blurRad="38100" dist="38100" dir="2700000" algn="tl">
                                  <a:srgbClr val="000000">
                                    <a:alpha val="43137"/>
                                  </a:srgbClr>
                                </a:outerShdw>
                              </a:effectLst>
                              <a:latin typeface="Cambria Math"/>
                            </a:rPr>
                            <m:t>𝛆𝛌</m:t>
                          </m:r>
                        </m:sub>
                      </m:sSub>
                      <m:r>
                        <a:rPr lang="en-US" sz="2400" b="1" i="1" smtClean="0">
                          <a:solidFill>
                            <a:srgbClr val="0000FF"/>
                          </a:solidFill>
                          <a:effectLst>
                            <a:outerShdw blurRad="38100" dist="38100" dir="2700000" algn="tl">
                              <a:srgbClr val="000000">
                                <a:alpha val="43137"/>
                              </a:srgbClr>
                            </a:outerShdw>
                          </a:effectLst>
                          <a:latin typeface="Cambria Math"/>
                        </a:rPr>
                        <m:t>= </m:t>
                      </m:r>
                      <m:f>
                        <m:fPr>
                          <m:ctrlPr>
                            <a:rPr lang="en-US" sz="2400" b="1" i="1">
                              <a:solidFill>
                                <a:srgbClr val="0000FF"/>
                              </a:solidFill>
                              <a:effectLst>
                                <a:outerShdw blurRad="38100" dist="38100" dir="2700000" algn="tl">
                                  <a:srgbClr val="000000">
                                    <a:alpha val="43137"/>
                                  </a:srgbClr>
                                </a:outerShdw>
                              </a:effectLst>
                              <a:latin typeface="Cambria Math" panose="02040503050406030204" pitchFamily="18" charset="0"/>
                            </a:rPr>
                          </m:ctrlPr>
                        </m:fPr>
                        <m:num>
                          <m:r>
                            <a:rPr lang="en-US" sz="2400" b="1" i="1">
                              <a:solidFill>
                                <a:srgbClr val="0000FF"/>
                              </a:solidFill>
                              <a:effectLst>
                                <a:outerShdw blurRad="38100" dist="38100" dir="2700000" algn="tl">
                                  <a:srgbClr val="000000">
                                    <a:alpha val="43137"/>
                                  </a:srgbClr>
                                </a:outerShdw>
                              </a:effectLst>
                              <a:latin typeface="Cambria Math"/>
                            </a:rPr>
                            <m:t>𝟏</m:t>
                          </m:r>
                        </m:num>
                        <m:den>
                          <m:r>
                            <a:rPr lang="en-US" sz="2400" b="1" i="1">
                              <a:solidFill>
                                <a:srgbClr val="0000FF"/>
                              </a:solidFill>
                              <a:effectLst>
                                <a:outerShdw blurRad="38100" dist="38100" dir="2700000" algn="tl">
                                  <a:srgbClr val="000000">
                                    <a:alpha val="43137"/>
                                  </a:srgbClr>
                                </a:outerShdw>
                              </a:effectLst>
                              <a:latin typeface="Cambria Math"/>
                            </a:rPr>
                            <m:t>𝟐</m:t>
                          </m:r>
                        </m:den>
                      </m:f>
                      <m:r>
                        <a:rPr lang="en-US" sz="2400" b="1" i="1">
                          <a:solidFill>
                            <a:srgbClr val="0000FF"/>
                          </a:solidFill>
                          <a:effectLst>
                            <a:outerShdw blurRad="38100" dist="38100" dir="2700000" algn="tl">
                              <a:srgbClr val="000000">
                                <a:alpha val="43137"/>
                              </a:srgbClr>
                            </a:outerShdw>
                          </a:effectLst>
                          <a:latin typeface="Cambria Math"/>
                        </a:rPr>
                        <m:t>𝒌</m:t>
                      </m:r>
                      <m:sSup>
                        <m:sSupPr>
                          <m:ctrlPr>
                            <a:rPr lang="en-US" sz="2400" b="1" i="1" smtClean="0">
                              <a:solidFill>
                                <a:srgbClr val="0000FF"/>
                              </a:solidFill>
                              <a:effectLst>
                                <a:outerShdw blurRad="38100" dist="38100" dir="2700000" algn="tl">
                                  <a:srgbClr val="000000">
                                    <a:alpha val="43137"/>
                                  </a:srgbClr>
                                </a:outerShdw>
                              </a:effectLst>
                              <a:latin typeface="Cambria Math" panose="02040503050406030204" pitchFamily="18" charset="0"/>
                            </a:rPr>
                          </m:ctrlPr>
                        </m:sSupPr>
                        <m:e>
                          <m:r>
                            <a:rPr lang="en-US" sz="2400" b="1" i="1" smtClean="0">
                              <a:solidFill>
                                <a:srgbClr val="0000FF"/>
                              </a:solidFill>
                              <a:effectLst>
                                <a:outerShdw blurRad="38100" dist="38100" dir="2700000" algn="tl">
                                  <a:srgbClr val="000000">
                                    <a:alpha val="43137"/>
                                  </a:srgbClr>
                                </a:outerShdw>
                              </a:effectLst>
                              <a:latin typeface="Cambria Math"/>
                            </a:rPr>
                            <m:t>𝒙</m:t>
                          </m:r>
                          <m:r>
                            <a:rPr lang="en-US" sz="2400" b="1" i="0" baseline="-25000" smtClean="0">
                              <a:solidFill>
                                <a:srgbClr val="0000FF"/>
                              </a:solidFill>
                              <a:effectLst>
                                <a:outerShdw blurRad="38100" dist="38100" dir="2700000" algn="tl">
                                  <a:srgbClr val="000000">
                                    <a:alpha val="43137"/>
                                  </a:srgbClr>
                                </a:outerShdw>
                              </a:effectLst>
                              <a:latin typeface="Cambria Math"/>
                            </a:rPr>
                            <m:t>𝟏</m:t>
                          </m:r>
                        </m:e>
                        <m:sup>
                          <m:r>
                            <a:rPr lang="en-US" sz="2400" b="1" i="1" smtClean="0">
                              <a:solidFill>
                                <a:srgbClr val="0000FF"/>
                              </a:solidFill>
                              <a:effectLst>
                                <a:outerShdw blurRad="38100" dist="38100" dir="2700000" algn="tl">
                                  <a:srgbClr val="000000">
                                    <a:alpha val="43137"/>
                                  </a:srgbClr>
                                </a:outerShdw>
                              </a:effectLst>
                              <a:latin typeface="Cambria Math"/>
                            </a:rPr>
                            <m:t>𝟐</m:t>
                          </m:r>
                          <m:r>
                            <a:rPr lang="en-US" sz="2400" b="1" i="1" smtClean="0">
                              <a:solidFill>
                                <a:srgbClr val="0000FF"/>
                              </a:solidFill>
                              <a:effectLst>
                                <a:outerShdw blurRad="38100" dist="38100" dir="2700000" algn="tl">
                                  <a:srgbClr val="000000">
                                    <a:alpha val="43137"/>
                                  </a:srgbClr>
                                </a:outerShdw>
                              </a:effectLst>
                              <a:latin typeface="Cambria Math"/>
                            </a:rPr>
                            <m:t> </m:t>
                          </m:r>
                        </m:sup>
                      </m:sSup>
                      <m:r>
                        <a:rPr lang="en-US" sz="2400" b="1" i="1" smtClean="0">
                          <a:solidFill>
                            <a:srgbClr val="0000FF"/>
                          </a:solidFill>
                          <a:effectLst>
                            <a:outerShdw blurRad="38100" dist="38100" dir="2700000" algn="tl">
                              <a:srgbClr val="000000">
                                <a:alpha val="43137"/>
                              </a:srgbClr>
                            </a:outerShdw>
                          </a:effectLst>
                          <a:latin typeface="Cambria Math"/>
                        </a:rPr>
                        <m:t>−</m:t>
                      </m:r>
                      <m:f>
                        <m:fPr>
                          <m:ctrlPr>
                            <a:rPr lang="en-US" sz="2400" b="1" i="1">
                              <a:solidFill>
                                <a:srgbClr val="0000FF"/>
                              </a:solidFill>
                              <a:effectLst>
                                <a:outerShdw blurRad="38100" dist="38100" dir="2700000" algn="tl">
                                  <a:srgbClr val="000000">
                                    <a:alpha val="43137"/>
                                  </a:srgbClr>
                                </a:outerShdw>
                              </a:effectLst>
                              <a:latin typeface="Cambria Math" panose="02040503050406030204" pitchFamily="18" charset="0"/>
                            </a:rPr>
                          </m:ctrlPr>
                        </m:fPr>
                        <m:num>
                          <m:r>
                            <a:rPr lang="en-US" sz="2400" b="1" i="1">
                              <a:solidFill>
                                <a:srgbClr val="0000FF"/>
                              </a:solidFill>
                              <a:effectLst>
                                <a:outerShdw blurRad="38100" dist="38100" dir="2700000" algn="tl">
                                  <a:srgbClr val="000000">
                                    <a:alpha val="43137"/>
                                  </a:srgbClr>
                                </a:outerShdw>
                              </a:effectLst>
                              <a:latin typeface="Cambria Math"/>
                            </a:rPr>
                            <m:t>𝟏</m:t>
                          </m:r>
                        </m:num>
                        <m:den>
                          <m:r>
                            <a:rPr lang="en-US" sz="2400" b="1" i="1">
                              <a:solidFill>
                                <a:srgbClr val="0000FF"/>
                              </a:solidFill>
                              <a:effectLst>
                                <a:outerShdw blurRad="38100" dist="38100" dir="2700000" algn="tl">
                                  <a:srgbClr val="000000">
                                    <a:alpha val="43137"/>
                                  </a:srgbClr>
                                </a:outerShdw>
                              </a:effectLst>
                              <a:latin typeface="Cambria Math"/>
                            </a:rPr>
                            <m:t>𝟐</m:t>
                          </m:r>
                        </m:den>
                      </m:f>
                      <m:r>
                        <a:rPr lang="en-US" sz="2400" b="1" i="1">
                          <a:solidFill>
                            <a:srgbClr val="0000FF"/>
                          </a:solidFill>
                          <a:effectLst>
                            <a:outerShdw blurRad="38100" dist="38100" dir="2700000" algn="tl">
                              <a:srgbClr val="000000">
                                <a:alpha val="43137"/>
                              </a:srgbClr>
                            </a:outerShdw>
                          </a:effectLst>
                          <a:latin typeface="Cambria Math"/>
                        </a:rPr>
                        <m:t>𝒌</m:t>
                      </m:r>
                      <m:sSup>
                        <m:sSupPr>
                          <m:ctrlPr>
                            <a:rPr lang="en-US" sz="2400" b="1" i="1">
                              <a:solidFill>
                                <a:srgbClr val="0000FF"/>
                              </a:solidFill>
                              <a:effectLst>
                                <a:outerShdw blurRad="38100" dist="38100" dir="2700000" algn="tl">
                                  <a:srgbClr val="000000">
                                    <a:alpha val="43137"/>
                                  </a:srgbClr>
                                </a:outerShdw>
                              </a:effectLst>
                              <a:latin typeface="Cambria Math" panose="02040503050406030204" pitchFamily="18" charset="0"/>
                            </a:rPr>
                          </m:ctrlPr>
                        </m:sSupPr>
                        <m:e>
                          <m:r>
                            <a:rPr lang="en-US" sz="2400" b="1" i="1">
                              <a:solidFill>
                                <a:srgbClr val="0000FF"/>
                              </a:solidFill>
                              <a:effectLst>
                                <a:outerShdw blurRad="38100" dist="38100" dir="2700000" algn="tl">
                                  <a:srgbClr val="000000">
                                    <a:alpha val="43137"/>
                                  </a:srgbClr>
                                </a:outerShdw>
                              </a:effectLst>
                              <a:latin typeface="Cambria Math"/>
                            </a:rPr>
                            <m:t>𝒙</m:t>
                          </m:r>
                          <m:r>
                            <a:rPr lang="en-US" sz="2400" b="1" i="0" baseline="-25000" smtClean="0">
                              <a:solidFill>
                                <a:srgbClr val="0000FF"/>
                              </a:solidFill>
                              <a:effectLst>
                                <a:outerShdw blurRad="38100" dist="38100" dir="2700000" algn="tl">
                                  <a:srgbClr val="000000">
                                    <a:alpha val="43137"/>
                                  </a:srgbClr>
                                </a:outerShdw>
                              </a:effectLst>
                              <a:latin typeface="Cambria Math"/>
                            </a:rPr>
                            <m:t>𝟐</m:t>
                          </m:r>
                        </m:e>
                        <m:sup>
                          <m:r>
                            <a:rPr lang="en-US" sz="2400" b="1" i="1">
                              <a:solidFill>
                                <a:srgbClr val="0000FF"/>
                              </a:solidFill>
                              <a:effectLst>
                                <a:outerShdw blurRad="38100" dist="38100" dir="2700000" algn="tl">
                                  <a:srgbClr val="000000">
                                    <a:alpha val="43137"/>
                                  </a:srgbClr>
                                </a:outerShdw>
                              </a:effectLst>
                              <a:latin typeface="Cambria Math"/>
                            </a:rPr>
                            <m:t>𝟐</m:t>
                          </m:r>
                          <m:r>
                            <a:rPr lang="en-US" sz="2400" b="1" i="1">
                              <a:solidFill>
                                <a:srgbClr val="0000FF"/>
                              </a:solidFill>
                              <a:effectLst>
                                <a:outerShdw blurRad="38100" dist="38100" dir="2700000" algn="tl">
                                  <a:srgbClr val="000000">
                                    <a:alpha val="43137"/>
                                  </a:srgbClr>
                                </a:outerShdw>
                              </a:effectLst>
                              <a:latin typeface="Cambria Math"/>
                            </a:rPr>
                            <m:t> </m:t>
                          </m:r>
                        </m:sup>
                      </m:sSup>
                    </m:oMath>
                  </m:oMathPara>
                </a14:m>
                <a:endParaRPr lang="el-GR" sz="2400" b="1" dirty="0"/>
              </a:p>
            </p:txBody>
          </p:sp>
        </mc:Choice>
        <mc:Fallback>
          <p:sp>
            <p:nvSpPr>
              <p:cNvPr id="45" name="Ορθογώνιο 44"/>
              <p:cNvSpPr>
                <a:spLocks noRot="1" noChangeAspect="1" noMove="1" noResize="1" noEditPoints="1" noAdjustHandles="1" noChangeArrowheads="1" noChangeShapeType="1" noTextEdit="1"/>
              </p:cNvSpPr>
              <p:nvPr/>
            </p:nvSpPr>
            <p:spPr>
              <a:xfrm>
                <a:off x="745426" y="3203023"/>
                <a:ext cx="3550779" cy="783804"/>
              </a:xfrm>
              <a:prstGeom prst="rect">
                <a:avLst/>
              </a:prstGeom>
              <a:blipFill>
                <a:blip r:embed="rId6"/>
                <a:stretch>
                  <a:fillRect/>
                </a:stretch>
              </a:blipFill>
            </p:spPr>
            <p:txBody>
              <a:bodyPr/>
              <a:lstStyle/>
              <a:p>
                <a:r>
                  <a:rPr lang="el-GR">
                    <a:noFill/>
                  </a:rPr>
                  <a:t> </a:t>
                </a:r>
              </a:p>
            </p:txBody>
          </p:sp>
        </mc:Fallback>
      </mc:AlternateContent>
    </p:spTree>
    <p:extLst>
      <p:ext uri="{BB962C8B-B14F-4D97-AF65-F5344CB8AC3E}">
        <p14:creationId xmlns:p14="http://schemas.microsoft.com/office/powerpoint/2010/main" xmlns="" val="461584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dissolv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dissolve">
                                      <p:cBhvr>
                                        <p:cTn id="12" dur="500"/>
                                        <p:tgtEl>
                                          <p:spTgt spid="43"/>
                                        </p:tgtEl>
                                      </p:cBhvr>
                                    </p:animEffect>
                                  </p:childTnLst>
                                </p:cTn>
                              </p:par>
                            </p:childTnLst>
                          </p:cTn>
                        </p:par>
                        <p:par>
                          <p:cTn id="13" fill="hold">
                            <p:stCondLst>
                              <p:cond delay="500"/>
                            </p:stCondLst>
                            <p:childTnLst>
                              <p:par>
                                <p:cTn id="14" presetID="9" presetClass="entr" presetSubtype="0" fill="hold" nodeType="afterEffect">
                                  <p:stCondLst>
                                    <p:cond delay="500"/>
                                  </p:stCondLst>
                                  <p:childTnLst>
                                    <p:set>
                                      <p:cBhvr>
                                        <p:cTn id="15" dur="1" fill="hold">
                                          <p:stCondLst>
                                            <p:cond delay="0"/>
                                          </p:stCondLst>
                                        </p:cTn>
                                        <p:tgtEl>
                                          <p:spTgt spid="16"/>
                                        </p:tgtEl>
                                        <p:attrNameLst>
                                          <p:attrName>style.visibility</p:attrName>
                                        </p:attrNameLst>
                                      </p:cBhvr>
                                      <p:to>
                                        <p:strVal val="visible"/>
                                      </p:to>
                                    </p:set>
                                    <p:animEffect transition="in" filter="dissolve">
                                      <p:cBhvr>
                                        <p:cTn id="16" dur="500"/>
                                        <p:tgtEl>
                                          <p:spTgt spid="16"/>
                                        </p:tgtEl>
                                      </p:cBhvr>
                                    </p:animEffect>
                                  </p:childTnLst>
                                </p:cTn>
                              </p:par>
                            </p:childTnLst>
                          </p:cTn>
                        </p:par>
                        <p:par>
                          <p:cTn id="17" fill="hold">
                            <p:stCondLst>
                              <p:cond delay="1500"/>
                            </p:stCondLst>
                            <p:childTnLst>
                              <p:par>
                                <p:cTn id="18" presetID="9" presetClass="entr" presetSubtype="0" fill="hold" nodeType="afterEffect">
                                  <p:stCondLst>
                                    <p:cond delay="250"/>
                                  </p:stCondLst>
                                  <p:childTnLst>
                                    <p:set>
                                      <p:cBhvr>
                                        <p:cTn id="19" dur="1" fill="hold">
                                          <p:stCondLst>
                                            <p:cond delay="0"/>
                                          </p:stCondLst>
                                        </p:cTn>
                                        <p:tgtEl>
                                          <p:spTgt spid="21"/>
                                        </p:tgtEl>
                                        <p:attrNameLst>
                                          <p:attrName>style.visibility</p:attrName>
                                        </p:attrNameLst>
                                      </p:cBhvr>
                                      <p:to>
                                        <p:strVal val="visible"/>
                                      </p:to>
                                    </p:set>
                                    <p:animEffect transition="in" filter="dissolve">
                                      <p:cBhvr>
                                        <p:cTn id="20" dur="500"/>
                                        <p:tgtEl>
                                          <p:spTgt spid="21"/>
                                        </p:tgtEl>
                                      </p:cBhvr>
                                    </p:animEffect>
                                  </p:childTnLst>
                                </p:cTn>
                              </p:par>
                            </p:childTnLst>
                          </p:cTn>
                        </p:par>
                        <p:par>
                          <p:cTn id="21" fill="hold">
                            <p:stCondLst>
                              <p:cond delay="2250"/>
                            </p:stCondLst>
                            <p:childTnLst>
                              <p:par>
                                <p:cTn id="22" presetID="10" presetClass="entr" presetSubtype="0" fill="hold" nodeType="afterEffect">
                                  <p:stCondLst>
                                    <p:cond delay="25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500"/>
                                        <p:tgtEl>
                                          <p:spTgt spid="46"/>
                                        </p:tgtEl>
                                      </p:cBhvr>
                                    </p:animEffect>
                                  </p:childTnLst>
                                </p:cTn>
                              </p:par>
                            </p:childTnLst>
                          </p:cTn>
                        </p:par>
                        <p:par>
                          <p:cTn id="25" fill="hold">
                            <p:stCondLst>
                              <p:cond delay="3000"/>
                            </p:stCondLst>
                            <p:childTnLst>
                              <p:par>
                                <p:cTn id="26" presetID="9" presetClass="entr" presetSubtype="0" fill="hold" nodeType="afterEffect">
                                  <p:stCondLst>
                                    <p:cond delay="250"/>
                                  </p:stCondLst>
                                  <p:childTnLst>
                                    <p:set>
                                      <p:cBhvr>
                                        <p:cTn id="27" dur="1" fill="hold">
                                          <p:stCondLst>
                                            <p:cond delay="0"/>
                                          </p:stCondLst>
                                        </p:cTn>
                                        <p:tgtEl>
                                          <p:spTgt spid="10"/>
                                        </p:tgtEl>
                                        <p:attrNameLst>
                                          <p:attrName>style.visibility</p:attrName>
                                        </p:attrNameLst>
                                      </p:cBhvr>
                                      <p:to>
                                        <p:strVal val="visible"/>
                                      </p:to>
                                    </p:set>
                                    <p:animEffect transition="in" filter="dissolve">
                                      <p:cBhvr>
                                        <p:cTn id="28" dur="500"/>
                                        <p:tgtEl>
                                          <p:spTgt spid="10"/>
                                        </p:tgtEl>
                                      </p:cBhvr>
                                    </p:animEffect>
                                  </p:childTnLst>
                                </p:cTn>
                              </p:par>
                            </p:childTnLst>
                          </p:cTn>
                        </p:par>
                        <p:par>
                          <p:cTn id="29" fill="hold">
                            <p:stCondLst>
                              <p:cond delay="3750"/>
                            </p:stCondLst>
                            <p:childTnLst>
                              <p:par>
                                <p:cTn id="30" presetID="10" presetClass="entr" presetSubtype="0" fill="hold" nodeType="afterEffect">
                                  <p:stCondLst>
                                    <p:cond delay="25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500"/>
                                        <p:tgtEl>
                                          <p:spTgt spid="4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500"/>
                                        <p:tgtEl>
                                          <p:spTgt spid="44"/>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2000" fill="hold"/>
                                        <p:tgtEl>
                                          <p:spTgt spid="45"/>
                                        </p:tgtEl>
                                        <p:attrNameLst>
                                          <p:attrName>ppt_x</p:attrName>
                                        </p:attrNameLst>
                                      </p:cBhvr>
                                      <p:tavLst>
                                        <p:tav tm="0">
                                          <p:val>
                                            <p:strVal val="0-#ppt_w/2"/>
                                          </p:val>
                                        </p:tav>
                                        <p:tav tm="100000">
                                          <p:val>
                                            <p:strVal val="#ppt_x"/>
                                          </p:val>
                                        </p:tav>
                                      </p:tavLst>
                                    </p:anim>
                                    <p:anim calcmode="lin" valueType="num">
                                      <p:cBhvr additive="base">
                                        <p:cTn id="43" dur="20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animBg="1"/>
      <p:bldP spid="4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41</a:t>
            </a:fld>
            <a:endParaRPr lang="el-GR" dirty="0">
              <a:solidFill>
                <a:schemeClr val="tx1"/>
              </a:solidFill>
            </a:endParaRPr>
          </a:p>
        </p:txBody>
      </p:sp>
      <p:sp>
        <p:nvSpPr>
          <p:cNvPr id="5" name="TextBox 4"/>
          <p:cNvSpPr txBox="1"/>
          <p:nvPr/>
        </p:nvSpPr>
        <p:spPr>
          <a:xfrm>
            <a:off x="625082" y="145610"/>
            <a:ext cx="7920880" cy="964623"/>
          </a:xfrm>
          <a:prstGeom prst="rect">
            <a:avLst/>
          </a:prstGeom>
          <a:noFill/>
        </p:spPr>
        <p:txBody>
          <a:bodyPr wrap="square">
            <a:spAutoFit/>
          </a:bodyPr>
          <a:lstStyle>
            <a:lvl1pPr algn="ctr">
              <a:defRPr sz="2400" b="1">
                <a:solidFill>
                  <a:schemeClr val="tx1"/>
                </a:solidFill>
                <a:latin typeface="Comic Sans MS" pitchFamily="66" charset="0"/>
              </a:defRPr>
            </a:lvl1pPr>
            <a:lvl2pPr marL="742950" indent="-285750" algn="ctr">
              <a:defRPr sz="2400" b="1">
                <a:solidFill>
                  <a:schemeClr val="tx1"/>
                </a:solidFill>
                <a:latin typeface="Comic Sans MS" pitchFamily="66" charset="0"/>
              </a:defRPr>
            </a:lvl2pPr>
            <a:lvl3pPr marL="1143000" indent="-228600" algn="ctr">
              <a:defRPr sz="2400" b="1">
                <a:solidFill>
                  <a:schemeClr val="tx1"/>
                </a:solidFill>
                <a:latin typeface="Comic Sans MS" pitchFamily="66" charset="0"/>
              </a:defRPr>
            </a:lvl3pPr>
            <a:lvl4pPr marL="1600200" indent="-228600" algn="ctr">
              <a:defRPr sz="2400" b="1">
                <a:solidFill>
                  <a:schemeClr val="tx1"/>
                </a:solidFill>
                <a:latin typeface="Comic Sans MS" pitchFamily="66" charset="0"/>
              </a:defRPr>
            </a:lvl4pPr>
            <a:lvl5pPr marL="2057400" indent="-228600" algn="ctr">
              <a:defRPr sz="2400" b="1">
                <a:solidFill>
                  <a:schemeClr val="tx1"/>
                </a:solidFill>
                <a:latin typeface="Comic Sans MS" pitchFamily="66" charset="0"/>
              </a:defRPr>
            </a:lvl5pPr>
            <a:lvl6pPr marL="2514600" indent="-228600" algn="ctr" fontAlgn="base">
              <a:spcBef>
                <a:spcPct val="0"/>
              </a:spcBef>
              <a:spcAft>
                <a:spcPct val="0"/>
              </a:spcAft>
              <a:defRPr sz="2400" b="1">
                <a:solidFill>
                  <a:schemeClr val="tx1"/>
                </a:solidFill>
                <a:latin typeface="Comic Sans MS" pitchFamily="66" charset="0"/>
              </a:defRPr>
            </a:lvl6pPr>
            <a:lvl7pPr marL="2971800" indent="-228600" algn="ctr" fontAlgn="base">
              <a:spcBef>
                <a:spcPct val="0"/>
              </a:spcBef>
              <a:spcAft>
                <a:spcPct val="0"/>
              </a:spcAft>
              <a:defRPr sz="2400" b="1">
                <a:solidFill>
                  <a:schemeClr val="tx1"/>
                </a:solidFill>
                <a:latin typeface="Comic Sans MS" pitchFamily="66" charset="0"/>
              </a:defRPr>
            </a:lvl7pPr>
            <a:lvl8pPr marL="3429000" indent="-228600" algn="ctr" fontAlgn="base">
              <a:spcBef>
                <a:spcPct val="0"/>
              </a:spcBef>
              <a:spcAft>
                <a:spcPct val="0"/>
              </a:spcAft>
              <a:defRPr sz="2400" b="1">
                <a:solidFill>
                  <a:schemeClr val="tx1"/>
                </a:solidFill>
                <a:latin typeface="Comic Sans MS" pitchFamily="66" charset="0"/>
              </a:defRPr>
            </a:lvl8pPr>
            <a:lvl9pPr marL="3886200" indent="-228600" algn="ctr" fontAlgn="base">
              <a:spcBef>
                <a:spcPct val="0"/>
              </a:spcBef>
              <a:spcAft>
                <a:spcPct val="0"/>
              </a:spcAft>
              <a:defRPr sz="2400" b="1">
                <a:solidFill>
                  <a:schemeClr val="tx1"/>
                </a:solidFill>
                <a:latin typeface="Comic Sans MS" pitchFamily="66" charset="0"/>
              </a:defRPr>
            </a:lvl9pPr>
          </a:lstStyle>
          <a:p>
            <a:pPr>
              <a:lnSpc>
                <a:spcPct val="150000"/>
              </a:lnSpc>
            </a:pPr>
            <a:r>
              <a:rPr lang="el-GR" altLang="el-GR" sz="2000" dirty="0">
                <a:solidFill>
                  <a:srgbClr val="800000"/>
                </a:solidFill>
                <a:effectLst>
                  <a:outerShdw blurRad="38100" dist="38100" dir="2700000" algn="tl">
                    <a:srgbClr val="000000"/>
                  </a:outerShdw>
                </a:effectLst>
              </a:rPr>
              <a:t>Παρακάτω δίνονται μερικές διευθύνσεις όπου μπορείτε να βρείτε αναρτήσεις </a:t>
            </a:r>
            <a:r>
              <a:rPr lang="el-GR" altLang="el-GR" sz="2000" dirty="0" smtClean="0">
                <a:solidFill>
                  <a:srgbClr val="800000"/>
                </a:solidFill>
                <a:effectLst>
                  <a:outerShdw blurRad="38100" dist="38100" dir="2700000" algn="tl">
                    <a:srgbClr val="000000"/>
                  </a:outerShdw>
                </a:effectLst>
              </a:rPr>
              <a:t>για </a:t>
            </a:r>
            <a:r>
              <a:rPr lang="el-GR" altLang="el-GR" sz="2000" dirty="0">
                <a:solidFill>
                  <a:srgbClr val="800000"/>
                </a:solidFill>
                <a:effectLst>
                  <a:outerShdw blurRad="38100" dist="38100" dir="2700000" algn="tl">
                    <a:srgbClr val="000000"/>
                  </a:outerShdw>
                </a:effectLst>
              </a:rPr>
              <a:t>το θέμα </a:t>
            </a:r>
            <a:r>
              <a:rPr lang="el-GR" altLang="el-GR" sz="2000" dirty="0" smtClean="0">
                <a:solidFill>
                  <a:srgbClr val="800000"/>
                </a:solidFill>
                <a:effectLst>
                  <a:outerShdw blurRad="38100" dist="38100" dir="2700000" algn="tl">
                    <a:srgbClr val="000000"/>
                  </a:outerShdw>
                </a:effectLst>
              </a:rPr>
              <a:t>« Απλή Αρμονική Ταλάντωση ».</a:t>
            </a:r>
            <a:endParaRPr lang="el-GR" altLang="el-GR" sz="2000" dirty="0">
              <a:solidFill>
                <a:srgbClr val="800000"/>
              </a:solidFill>
              <a:effectLst>
                <a:outerShdw blurRad="38100" dist="38100" dir="2700000" algn="tl">
                  <a:srgbClr val="000000"/>
                </a:outerShdw>
              </a:effectLst>
            </a:endParaRPr>
          </a:p>
        </p:txBody>
      </p:sp>
      <p:sp>
        <p:nvSpPr>
          <p:cNvPr id="6" name="TextBox 5"/>
          <p:cNvSpPr txBox="1"/>
          <p:nvPr/>
        </p:nvSpPr>
        <p:spPr>
          <a:xfrm>
            <a:off x="481066" y="1268760"/>
            <a:ext cx="8064896" cy="5201424"/>
          </a:xfrm>
          <a:prstGeom prst="rect">
            <a:avLst/>
          </a:prstGeom>
          <a:noFill/>
        </p:spPr>
        <p:txBody>
          <a:bodyPr wrap="square" rtlCol="0">
            <a:spAutoFit/>
          </a:bodyPr>
          <a:lstStyle/>
          <a:p>
            <a:pPr marL="285750" indent="-285750">
              <a:buFont typeface="Arial" panose="020B0604020202020204" pitchFamily="34" charset="0"/>
              <a:buChar char="•"/>
            </a:pPr>
            <a:r>
              <a:rPr lang="el-GR" b="1" dirty="0">
                <a:latin typeface="Comic Sans MS" panose="030F0702030302020204" pitchFamily="66" charset="0"/>
              </a:rPr>
              <a:t>Παρουσίαση θεωρίας από </a:t>
            </a:r>
            <a:r>
              <a:rPr lang="el-GR" b="1" dirty="0" smtClean="0">
                <a:latin typeface="Comic Sans MS" panose="030F0702030302020204" pitchFamily="66" charset="0"/>
              </a:rPr>
              <a:t>τον Κώστα </a:t>
            </a:r>
            <a:r>
              <a:rPr lang="el-GR" b="1" dirty="0" err="1" smtClean="0">
                <a:latin typeface="Comic Sans MS" panose="030F0702030302020204" pitchFamily="66" charset="0"/>
              </a:rPr>
              <a:t>Παρασύρη</a:t>
            </a:r>
            <a:r>
              <a:rPr lang="el-GR" b="1" dirty="0" smtClean="0">
                <a:latin typeface="Comic Sans MS" panose="030F0702030302020204" pitchFamily="66" charset="0"/>
              </a:rPr>
              <a:t>  </a:t>
            </a:r>
            <a:r>
              <a:rPr lang="el-GR" b="1" dirty="0" smtClean="0">
                <a:latin typeface="Comic Sans MS" panose="030F0702030302020204" pitchFamily="66" charset="0"/>
                <a:hlinkClick r:id="rId2"/>
              </a:rPr>
              <a:t>εδώ</a:t>
            </a:r>
            <a:r>
              <a:rPr lang="el-GR" b="1" dirty="0" smtClean="0">
                <a:latin typeface="Comic Sans MS" panose="030F0702030302020204" pitchFamily="66" charset="0"/>
              </a:rPr>
              <a:t>.</a:t>
            </a:r>
          </a:p>
          <a:p>
            <a:endParaRPr lang="el-GR" sz="1000" b="1" dirty="0">
              <a:latin typeface="Comic Sans MS" panose="030F0702030302020204" pitchFamily="66" charset="0"/>
            </a:endParaRPr>
          </a:p>
          <a:p>
            <a:pPr marL="285750" indent="-285750">
              <a:buFont typeface="Arial" panose="020B0604020202020204" pitchFamily="34" charset="0"/>
              <a:buChar char="•"/>
            </a:pPr>
            <a:r>
              <a:rPr lang="el-GR" b="1" dirty="0">
                <a:latin typeface="Comic Sans MS" panose="030F0702030302020204" pitchFamily="66" charset="0"/>
              </a:rPr>
              <a:t>Παρουσίαση θεωρίας από </a:t>
            </a:r>
            <a:r>
              <a:rPr lang="el-GR" b="1" dirty="0" smtClean="0">
                <a:latin typeface="Comic Sans MS" panose="030F0702030302020204" pitchFamily="66" charset="0"/>
              </a:rPr>
              <a:t>τον Βασίλη </a:t>
            </a:r>
            <a:r>
              <a:rPr lang="el-GR" b="1" dirty="0" err="1">
                <a:latin typeface="Comic Sans MS" panose="030F0702030302020204" pitchFamily="66" charset="0"/>
              </a:rPr>
              <a:t>Δουκατζή</a:t>
            </a:r>
            <a:r>
              <a:rPr lang="el-GR" b="1" dirty="0">
                <a:latin typeface="Comic Sans MS" panose="030F0702030302020204" pitchFamily="66" charset="0"/>
              </a:rPr>
              <a:t> </a:t>
            </a:r>
            <a:r>
              <a:rPr lang="el-GR" b="1" dirty="0" smtClean="0">
                <a:latin typeface="Comic Sans MS" panose="030F0702030302020204" pitchFamily="66" charset="0"/>
              </a:rPr>
              <a:t> </a:t>
            </a:r>
            <a:r>
              <a:rPr lang="el-GR" b="1" dirty="0" smtClean="0">
                <a:latin typeface="Comic Sans MS" panose="030F0702030302020204" pitchFamily="66" charset="0"/>
                <a:hlinkClick r:id="rId3"/>
              </a:rPr>
              <a:t>εδώ</a:t>
            </a:r>
            <a:r>
              <a:rPr lang="el-GR" b="1" dirty="0" smtClean="0">
                <a:latin typeface="Comic Sans MS" panose="030F0702030302020204" pitchFamily="66" charset="0"/>
              </a:rPr>
              <a:t>.</a:t>
            </a:r>
          </a:p>
          <a:p>
            <a:endParaRPr lang="el-GR" sz="1000" b="1" dirty="0" smtClean="0">
              <a:latin typeface="Comic Sans MS" panose="030F0702030302020204" pitchFamily="66" charset="0"/>
            </a:endParaRPr>
          </a:p>
          <a:p>
            <a:pPr marL="285750" indent="-285750">
              <a:buFont typeface="Arial" panose="020B0604020202020204" pitchFamily="34" charset="0"/>
              <a:buChar char="•"/>
            </a:pPr>
            <a:r>
              <a:rPr lang="el-GR" b="1" dirty="0" smtClean="0">
                <a:latin typeface="Comic Sans MS" panose="030F0702030302020204" pitchFamily="66" charset="0"/>
              </a:rPr>
              <a:t>Ηλεκτρονική παρουσίαση από τον Άρη </a:t>
            </a:r>
            <a:r>
              <a:rPr lang="el-GR" b="1" dirty="0" err="1" smtClean="0">
                <a:latin typeface="Comic Sans MS" panose="030F0702030302020204" pitchFamily="66" charset="0"/>
              </a:rPr>
              <a:t>Ροντούλη</a:t>
            </a:r>
            <a:r>
              <a:rPr lang="el-GR" b="1" dirty="0" smtClean="0">
                <a:latin typeface="Comic Sans MS" panose="030F0702030302020204" pitchFamily="66" charset="0"/>
              </a:rPr>
              <a:t>  </a:t>
            </a:r>
            <a:r>
              <a:rPr lang="el-GR" b="1" dirty="0" smtClean="0">
                <a:latin typeface="Comic Sans MS" panose="030F0702030302020204" pitchFamily="66" charset="0"/>
                <a:hlinkClick r:id="rId4"/>
              </a:rPr>
              <a:t>εδώ</a:t>
            </a:r>
            <a:r>
              <a:rPr lang="el-GR" b="1" dirty="0" smtClean="0">
                <a:latin typeface="Comic Sans MS" panose="030F0702030302020204" pitchFamily="66" charset="0"/>
              </a:rPr>
              <a:t>.</a:t>
            </a:r>
            <a:endParaRPr lang="el-GR" b="1" dirty="0">
              <a:latin typeface="Comic Sans MS" panose="030F0702030302020204" pitchFamily="66" charset="0"/>
            </a:endParaRPr>
          </a:p>
          <a:p>
            <a:endParaRPr lang="el-GR" sz="1000" b="1" dirty="0" smtClean="0">
              <a:latin typeface="Comic Sans MS" panose="030F0702030302020204" pitchFamily="66" charset="0"/>
            </a:endParaRPr>
          </a:p>
          <a:p>
            <a:pPr marL="285750" indent="-285750">
              <a:buFont typeface="Arial" panose="020B0604020202020204" pitchFamily="34" charset="0"/>
              <a:buChar char="•"/>
            </a:pPr>
            <a:r>
              <a:rPr lang="el-GR" b="1" dirty="0" smtClean="0">
                <a:latin typeface="Comic Sans MS" panose="030F0702030302020204" pitchFamily="66" charset="0"/>
              </a:rPr>
              <a:t>Πειραματική μελέτη ΑΑΤ με το σύστημα </a:t>
            </a:r>
            <a:r>
              <a:rPr lang="en-US" b="1" dirty="0" err="1" smtClean="0">
                <a:latin typeface="Comic Sans MS" panose="030F0702030302020204" pitchFamily="66" charset="0"/>
              </a:rPr>
              <a:t>Multilog</a:t>
            </a:r>
            <a:r>
              <a:rPr lang="en-US" b="1" dirty="0" smtClean="0">
                <a:latin typeface="Comic Sans MS" panose="030F0702030302020204" pitchFamily="66" charset="0"/>
              </a:rPr>
              <a:t> </a:t>
            </a:r>
            <a:r>
              <a:rPr lang="el-GR" b="1" dirty="0" smtClean="0">
                <a:latin typeface="Comic Sans MS" panose="030F0702030302020204" pitchFamily="66" charset="0"/>
              </a:rPr>
              <a:t>της </a:t>
            </a:r>
            <a:r>
              <a:rPr lang="en-US" b="1" dirty="0" smtClean="0">
                <a:latin typeface="Comic Sans MS" panose="030F0702030302020204" pitchFamily="66" charset="0"/>
              </a:rPr>
              <a:t>Db-Lab (</a:t>
            </a:r>
            <a:r>
              <a:rPr lang="el-GR" b="1" dirty="0" smtClean="0">
                <a:latin typeface="Comic Sans MS" panose="030F0702030302020204" pitchFamily="66" charset="0"/>
              </a:rPr>
              <a:t>Σύστημα συγχρονικής λήψης και απεικόνισης</a:t>
            </a:r>
            <a:r>
              <a:rPr lang="en-US" b="1" dirty="0" smtClean="0">
                <a:latin typeface="Comic Sans MS" panose="030F0702030302020204" pitchFamily="66" charset="0"/>
              </a:rPr>
              <a:t>) </a:t>
            </a:r>
            <a:r>
              <a:rPr lang="el-GR" b="1" dirty="0" smtClean="0">
                <a:latin typeface="Comic Sans MS" panose="030F0702030302020204" pitchFamily="66" charset="0"/>
              </a:rPr>
              <a:t> </a:t>
            </a:r>
            <a:r>
              <a:rPr lang="el-GR" b="1" dirty="0" smtClean="0">
                <a:latin typeface="Comic Sans MS" panose="030F0702030302020204" pitchFamily="66" charset="0"/>
                <a:hlinkClick r:id="rId5"/>
              </a:rPr>
              <a:t>εδώ</a:t>
            </a:r>
            <a:r>
              <a:rPr lang="el-GR" b="1" dirty="0" smtClean="0">
                <a:latin typeface="Comic Sans MS" panose="030F0702030302020204" pitchFamily="66" charset="0"/>
              </a:rPr>
              <a:t>.</a:t>
            </a:r>
          </a:p>
          <a:p>
            <a:pPr algn="just"/>
            <a:endParaRPr lang="el-GR" sz="1000" b="1" dirty="0">
              <a:latin typeface="Comic Sans MS" panose="030F0702030302020204" pitchFamily="66" charset="0"/>
            </a:endParaRPr>
          </a:p>
          <a:p>
            <a:pPr marL="285750" indent="-285750" algn="just">
              <a:buFont typeface="Arial" panose="020B0604020202020204" pitchFamily="34" charset="0"/>
              <a:buChar char="•"/>
            </a:pPr>
            <a:r>
              <a:rPr lang="el-GR" b="1" dirty="0" smtClean="0">
                <a:latin typeface="Comic Sans MS" panose="030F0702030302020204" pitchFamily="66" charset="0"/>
              </a:rPr>
              <a:t>Μελέτη της ΑΑΤ από τον Ηλία </a:t>
            </a:r>
            <a:r>
              <a:rPr lang="el-GR" b="1" dirty="0" err="1" smtClean="0">
                <a:latin typeface="Comic Sans MS" panose="030F0702030302020204" pitchFamily="66" charset="0"/>
              </a:rPr>
              <a:t>Σιτσανλή</a:t>
            </a:r>
            <a:r>
              <a:rPr lang="el-GR" b="1" dirty="0" smtClean="0">
                <a:latin typeface="Comic Sans MS" panose="030F0702030302020204" pitchFamily="66" charset="0"/>
              </a:rPr>
              <a:t>  </a:t>
            </a:r>
            <a:r>
              <a:rPr lang="el-GR" b="1" dirty="0" smtClean="0">
                <a:latin typeface="Comic Sans MS" panose="030F0702030302020204" pitchFamily="66" charset="0"/>
                <a:hlinkClick r:id="rId6"/>
              </a:rPr>
              <a:t>εδώ</a:t>
            </a:r>
            <a:r>
              <a:rPr lang="el-GR" b="1" dirty="0" smtClean="0">
                <a:latin typeface="Comic Sans MS" panose="030F0702030302020204" pitchFamily="66" charset="0"/>
              </a:rPr>
              <a:t>. </a:t>
            </a:r>
          </a:p>
          <a:p>
            <a:pPr marL="285750" indent="-285750" algn="just">
              <a:buFont typeface="Arial" panose="020B0604020202020204" pitchFamily="34" charset="0"/>
              <a:buChar char="•"/>
            </a:pPr>
            <a:endParaRPr lang="el-GR" sz="1000" b="1" dirty="0">
              <a:latin typeface="Comic Sans MS" panose="030F0702030302020204" pitchFamily="66" charset="0"/>
            </a:endParaRPr>
          </a:p>
          <a:p>
            <a:pPr marL="285750" indent="-285750" algn="just">
              <a:buFont typeface="Arial" panose="020B0604020202020204" pitchFamily="34" charset="0"/>
              <a:buChar char="•"/>
            </a:pPr>
            <a:r>
              <a:rPr lang="el-GR" b="1" dirty="0" smtClean="0">
                <a:latin typeface="Comic Sans MS" panose="030F0702030302020204" pitchFamily="66" charset="0"/>
              </a:rPr>
              <a:t>Αναλύοντας τον ορισμό της ΑΑΤ από τον Θρασύβουλο Μαχαίρα  </a:t>
            </a:r>
            <a:r>
              <a:rPr lang="el-GR" b="1" dirty="0" smtClean="0">
                <a:latin typeface="Comic Sans MS" panose="030F0702030302020204" pitchFamily="66" charset="0"/>
                <a:hlinkClick r:id="rId7"/>
              </a:rPr>
              <a:t>εδώ</a:t>
            </a:r>
            <a:r>
              <a:rPr lang="el-GR" b="1" dirty="0" smtClean="0">
                <a:latin typeface="Comic Sans MS" panose="030F0702030302020204" pitchFamily="66" charset="0"/>
              </a:rPr>
              <a:t>.</a:t>
            </a:r>
          </a:p>
          <a:p>
            <a:pPr algn="just"/>
            <a:endParaRPr lang="el-GR" sz="1000" b="1" dirty="0">
              <a:latin typeface="Comic Sans MS" panose="030F0702030302020204" pitchFamily="66" charset="0"/>
            </a:endParaRPr>
          </a:p>
          <a:p>
            <a:pPr marL="285750" indent="-285750" algn="just">
              <a:buFont typeface="Arial" panose="020B0604020202020204" pitchFamily="34" charset="0"/>
              <a:buChar char="•"/>
            </a:pPr>
            <a:r>
              <a:rPr lang="el-GR" b="1" dirty="0" smtClean="0">
                <a:latin typeface="Comic Sans MS" panose="030F0702030302020204" pitchFamily="66" charset="0"/>
              </a:rPr>
              <a:t>Δείτε τα θέματα που έχουν δοθεί στις εξετάσεις Κύπρου  </a:t>
            </a:r>
            <a:r>
              <a:rPr lang="el-GR" b="1" dirty="0" smtClean="0">
                <a:latin typeface="Comic Sans MS" panose="030F0702030302020204" pitchFamily="66" charset="0"/>
                <a:hlinkClick r:id="rId8"/>
              </a:rPr>
              <a:t>εδώ</a:t>
            </a:r>
            <a:r>
              <a:rPr lang="el-GR" b="1" dirty="0" smtClean="0">
                <a:latin typeface="Comic Sans MS" panose="030F0702030302020204" pitchFamily="66" charset="0"/>
              </a:rPr>
              <a:t>.</a:t>
            </a:r>
            <a:endParaRPr lang="en-US" b="1" dirty="0" smtClean="0">
              <a:latin typeface="Comic Sans MS" panose="030F0702030302020204" pitchFamily="66" charset="0"/>
            </a:endParaRPr>
          </a:p>
          <a:p>
            <a:pPr algn="just"/>
            <a:endParaRPr lang="en-US" sz="1000" b="1" dirty="0">
              <a:latin typeface="Comic Sans MS" panose="030F0702030302020204" pitchFamily="66" charset="0"/>
            </a:endParaRPr>
          </a:p>
          <a:p>
            <a:pPr marL="285750" indent="-285750" algn="just">
              <a:buFont typeface="Arial" panose="020B0604020202020204" pitchFamily="34" charset="0"/>
              <a:buChar char="•"/>
            </a:pPr>
            <a:r>
              <a:rPr lang="el-GR" b="1" dirty="0" smtClean="0">
                <a:latin typeface="Comic Sans MS" panose="030F0702030302020204" pitchFamily="66" charset="0"/>
              </a:rPr>
              <a:t>Δείτε όλα τα θέματα των Πανελλαδικών Εξετάσεων  </a:t>
            </a:r>
            <a:r>
              <a:rPr lang="el-GR" b="1" dirty="0" smtClean="0">
                <a:latin typeface="Comic Sans MS" panose="030F0702030302020204" pitchFamily="66" charset="0"/>
                <a:hlinkClick r:id="rId9"/>
              </a:rPr>
              <a:t>εδώ</a:t>
            </a:r>
            <a:r>
              <a:rPr lang="el-GR" b="1" dirty="0" smtClean="0">
                <a:latin typeface="Comic Sans MS" panose="030F0702030302020204" pitchFamily="66" charset="0"/>
              </a:rPr>
              <a:t>.</a:t>
            </a:r>
            <a:endParaRPr lang="en-US" b="1" dirty="0" smtClean="0">
              <a:latin typeface="Comic Sans MS" panose="030F0702030302020204" pitchFamily="66" charset="0"/>
            </a:endParaRPr>
          </a:p>
          <a:p>
            <a:pPr marL="285750" indent="-285750" algn="just">
              <a:buFont typeface="Arial" panose="020B0604020202020204" pitchFamily="34" charset="0"/>
              <a:buChar char="•"/>
            </a:pPr>
            <a:endParaRPr lang="el-GR" sz="1000" b="1" dirty="0" smtClean="0">
              <a:latin typeface="Comic Sans MS" panose="030F0702030302020204" pitchFamily="66" charset="0"/>
            </a:endParaRPr>
          </a:p>
          <a:p>
            <a:pPr marL="285750" indent="-285750" algn="just">
              <a:buFont typeface="Arial" panose="020B0604020202020204" pitchFamily="34" charset="0"/>
              <a:buChar char="•"/>
            </a:pPr>
            <a:r>
              <a:rPr lang="el-GR" b="1" dirty="0" smtClean="0">
                <a:latin typeface="Comic Sans MS" panose="030F0702030302020204" pitchFamily="66" charset="0"/>
              </a:rPr>
              <a:t>Θέματα από τα Ψηφιακά Εκπαιδευτικά Βοηθήματα (ΨΕΒ) του Υπουργείου Παιδείας  </a:t>
            </a:r>
            <a:r>
              <a:rPr lang="el-GR" b="1" dirty="0" smtClean="0">
                <a:latin typeface="Comic Sans MS" panose="030F0702030302020204" pitchFamily="66" charset="0"/>
                <a:hlinkClick r:id="rId10"/>
              </a:rPr>
              <a:t>εδώ</a:t>
            </a:r>
            <a:r>
              <a:rPr lang="el-GR" b="1" dirty="0" smtClean="0">
                <a:latin typeface="Comic Sans MS" panose="030F0702030302020204" pitchFamily="66" charset="0"/>
              </a:rPr>
              <a:t> κι  </a:t>
            </a:r>
            <a:r>
              <a:rPr lang="el-GR" b="1" dirty="0" smtClean="0">
                <a:latin typeface="Comic Sans MS" panose="030F0702030302020204" pitchFamily="66" charset="0"/>
                <a:hlinkClick r:id="rId11"/>
              </a:rPr>
              <a:t>εδώ</a:t>
            </a:r>
            <a:r>
              <a:rPr lang="el-GR" b="1" dirty="0" smtClean="0">
                <a:latin typeface="Comic Sans MS" panose="030F0702030302020204" pitchFamily="66" charset="0"/>
              </a:rPr>
              <a:t>.</a:t>
            </a:r>
          </a:p>
          <a:p>
            <a:pPr marL="285750" indent="-285750" algn="just">
              <a:buFont typeface="Arial" panose="020B0604020202020204" pitchFamily="34" charset="0"/>
              <a:buChar char="•"/>
            </a:pPr>
            <a:endParaRPr lang="el-GR" sz="1000" b="1" dirty="0" smtClean="0">
              <a:latin typeface="Comic Sans MS" panose="030F0702030302020204" pitchFamily="66" charset="0"/>
            </a:endParaRPr>
          </a:p>
          <a:p>
            <a:pPr marL="285750" indent="-285750" algn="just">
              <a:buFont typeface="Arial" panose="020B0604020202020204" pitchFamily="34" charset="0"/>
              <a:buChar char="•"/>
            </a:pPr>
            <a:r>
              <a:rPr lang="el-GR" b="1" dirty="0" smtClean="0">
                <a:latin typeface="Comic Sans MS" panose="030F0702030302020204" pitchFamily="66" charset="0"/>
              </a:rPr>
              <a:t>Πολλές ερωτήσεις και ασκήσεις από το «Υλικό Φυσικής-Χημείας» </a:t>
            </a:r>
            <a:r>
              <a:rPr lang="el-GR" b="1" dirty="0" smtClean="0">
                <a:latin typeface="Comic Sans MS" panose="030F0702030302020204" pitchFamily="66" charset="0"/>
                <a:hlinkClick r:id="rId12"/>
              </a:rPr>
              <a:t>εδώ</a:t>
            </a:r>
            <a:r>
              <a:rPr lang="el-GR" b="1" dirty="0" smtClean="0">
                <a:latin typeface="Comic Sans MS" panose="030F0702030302020204" pitchFamily="66" charset="0"/>
              </a:rPr>
              <a:t>.</a:t>
            </a:r>
            <a:endParaRPr lang="en-US" b="1" dirty="0" smtClean="0">
              <a:latin typeface="Comic Sans MS" panose="030F0702030302020204" pitchFamily="66" charset="0"/>
            </a:endParaRPr>
          </a:p>
        </p:txBody>
      </p:sp>
    </p:spTree>
    <p:extLst>
      <p:ext uri="{BB962C8B-B14F-4D97-AF65-F5344CB8AC3E}">
        <p14:creationId xmlns:p14="http://schemas.microsoft.com/office/powerpoint/2010/main" xmlns="" val="4103116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fade">
                                      <p:cBhvr>
                                        <p:cTn id="18" dur="500"/>
                                        <p:tgtEl>
                                          <p:spTgt spid="6">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500"/>
                                        <p:tgtEl>
                                          <p:spTgt spid="6">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xEl>
                                              <p:pRg st="6" end="6"/>
                                            </p:txEl>
                                          </p:spTgt>
                                        </p:tgtEl>
                                        <p:attrNameLst>
                                          <p:attrName>style.visibility</p:attrName>
                                        </p:attrNameLst>
                                      </p:cBhvr>
                                      <p:to>
                                        <p:strVal val="visible"/>
                                      </p:to>
                                    </p:set>
                                    <p:animEffect transition="in" filter="fade">
                                      <p:cBhvr>
                                        <p:cTn id="28" dur="500"/>
                                        <p:tgtEl>
                                          <p:spTgt spid="6">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
                                            <p:txEl>
                                              <p:pRg st="8" end="8"/>
                                            </p:txEl>
                                          </p:spTgt>
                                        </p:tgtEl>
                                        <p:attrNameLst>
                                          <p:attrName>style.visibility</p:attrName>
                                        </p:attrNameLst>
                                      </p:cBhvr>
                                      <p:to>
                                        <p:strVal val="visible"/>
                                      </p:to>
                                    </p:set>
                                    <p:animEffect transition="in" filter="fade">
                                      <p:cBhvr>
                                        <p:cTn id="33" dur="500"/>
                                        <p:tgtEl>
                                          <p:spTgt spid="6">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
                                            <p:txEl>
                                              <p:pRg st="10" end="10"/>
                                            </p:txEl>
                                          </p:spTgt>
                                        </p:tgtEl>
                                        <p:attrNameLst>
                                          <p:attrName>style.visibility</p:attrName>
                                        </p:attrNameLst>
                                      </p:cBhvr>
                                      <p:to>
                                        <p:strVal val="visible"/>
                                      </p:to>
                                    </p:set>
                                    <p:animEffect transition="in" filter="fade">
                                      <p:cBhvr>
                                        <p:cTn id="38" dur="500"/>
                                        <p:tgtEl>
                                          <p:spTgt spid="6">
                                            <p:txEl>
                                              <p:pRg st="10" end="1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6">
                                            <p:txEl>
                                              <p:pRg st="12" end="12"/>
                                            </p:txEl>
                                          </p:spTgt>
                                        </p:tgtEl>
                                        <p:attrNameLst>
                                          <p:attrName>style.visibility</p:attrName>
                                        </p:attrNameLst>
                                      </p:cBhvr>
                                      <p:to>
                                        <p:strVal val="visible"/>
                                      </p:to>
                                    </p:set>
                                    <p:animEffect transition="in" filter="fade">
                                      <p:cBhvr>
                                        <p:cTn id="43" dur="500"/>
                                        <p:tgtEl>
                                          <p:spTgt spid="6">
                                            <p:txEl>
                                              <p:pRg st="12" end="1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6">
                                            <p:txEl>
                                              <p:pRg st="14" end="14"/>
                                            </p:txEl>
                                          </p:spTgt>
                                        </p:tgtEl>
                                        <p:attrNameLst>
                                          <p:attrName>style.visibility</p:attrName>
                                        </p:attrNameLst>
                                      </p:cBhvr>
                                      <p:to>
                                        <p:strVal val="visible"/>
                                      </p:to>
                                    </p:set>
                                    <p:animEffect transition="in" filter="fade">
                                      <p:cBhvr>
                                        <p:cTn id="48" dur="500"/>
                                        <p:tgtEl>
                                          <p:spTgt spid="6">
                                            <p:txEl>
                                              <p:pRg st="14" end="1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6">
                                            <p:txEl>
                                              <p:pRg st="16" end="16"/>
                                            </p:txEl>
                                          </p:spTgt>
                                        </p:tgtEl>
                                        <p:attrNameLst>
                                          <p:attrName>style.visibility</p:attrName>
                                        </p:attrNameLst>
                                      </p:cBhvr>
                                      <p:to>
                                        <p:strVal val="visible"/>
                                      </p:to>
                                    </p:set>
                                    <p:animEffect transition="in" filter="fade">
                                      <p:cBhvr>
                                        <p:cTn id="53" dur="500"/>
                                        <p:tgtEl>
                                          <p:spTgt spid="6">
                                            <p:txEl>
                                              <p:pRg st="16" end="16"/>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6">
                                            <p:txEl>
                                              <p:pRg st="18" end="18"/>
                                            </p:txEl>
                                          </p:spTgt>
                                        </p:tgtEl>
                                        <p:attrNameLst>
                                          <p:attrName>style.visibility</p:attrName>
                                        </p:attrNameLst>
                                      </p:cBhvr>
                                      <p:to>
                                        <p:strVal val="visible"/>
                                      </p:to>
                                    </p:set>
                                    <p:animEffect transition="in" filter="fade">
                                      <p:cBhvr>
                                        <p:cTn id="58" dur="500"/>
                                        <p:tgtEl>
                                          <p:spTgt spid="6">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a:solidFill>
                  <a:prstClr val="black"/>
                </a:solidFill>
                <a:latin typeface="Calibri"/>
              </a:rPr>
              <a:t>Μερκ</a:t>
            </a:r>
            <a:r>
              <a:rPr lang="el-GR" dirty="0">
                <a:solidFill>
                  <a:prstClr val="black"/>
                </a:solidFill>
                <a:latin typeface="Calibri"/>
              </a:rPr>
              <a:t>. Παναγιωτόπουλος - Φυσικός        </a:t>
            </a:r>
            <a:r>
              <a:rPr lang="en-US" dirty="0">
                <a:solidFill>
                  <a:prstClr val="black"/>
                </a:solidFill>
                <a:latin typeface="Calibri"/>
              </a:rPr>
              <a:t>www.merkopanas.blogspot.gr</a:t>
            </a:r>
            <a:endParaRPr lang="el-GR"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a:solidFill>
                  <a:prstClr val="black"/>
                </a:solidFill>
                <a:latin typeface="Calibri"/>
              </a:rPr>
              <a:pPr/>
              <a:t>42</a:t>
            </a:fld>
            <a:endParaRPr lang="el-GR" dirty="0">
              <a:solidFill>
                <a:prstClr val="black"/>
              </a:solidFill>
              <a:latin typeface="Calibri"/>
            </a:endParaRPr>
          </a:p>
        </p:txBody>
      </p:sp>
      <p:sp>
        <p:nvSpPr>
          <p:cNvPr id="4" name="Text Box 4"/>
          <p:cNvSpPr txBox="1">
            <a:spLocks noChangeArrowheads="1"/>
          </p:cNvSpPr>
          <p:nvPr/>
        </p:nvSpPr>
        <p:spPr bwMode="auto">
          <a:xfrm>
            <a:off x="2627784" y="1592797"/>
            <a:ext cx="3726414" cy="738664"/>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p>
            <a:pPr algn="ctr">
              <a:spcBef>
                <a:spcPct val="50000"/>
              </a:spcBef>
              <a:defRPr/>
            </a:pPr>
            <a:r>
              <a:rPr lang="el-GR" altLang="el-GR" sz="2100" b="1" dirty="0">
                <a:solidFill>
                  <a:srgbClr val="800000"/>
                </a:solidFill>
                <a:effectLst>
                  <a:outerShdw blurRad="38100" dist="38100" dir="2700000" algn="tl">
                    <a:srgbClr val="000000"/>
                  </a:outerShdw>
                </a:effectLst>
                <a:latin typeface="Comic Sans MS" pitchFamily="66" charset="0"/>
              </a:rPr>
              <a:t>Ερωτήσεις στην ΑΑΤ με το πρόγραμμα </a:t>
            </a:r>
            <a:r>
              <a:rPr lang="en-US" altLang="el-GR" sz="2100" b="1" dirty="0">
                <a:solidFill>
                  <a:srgbClr val="800000"/>
                </a:solidFill>
                <a:effectLst>
                  <a:outerShdw blurRad="38100" dist="38100" dir="2700000" algn="tl">
                    <a:srgbClr val="000000"/>
                  </a:outerShdw>
                </a:effectLst>
                <a:latin typeface="Comic Sans MS" pitchFamily="66" charset="0"/>
              </a:rPr>
              <a:t>Hot Potatoes</a:t>
            </a:r>
            <a:endParaRPr lang="el-GR" altLang="el-GR" sz="2100" b="1" dirty="0">
              <a:solidFill>
                <a:srgbClr val="800000"/>
              </a:solidFill>
              <a:effectLst>
                <a:outerShdw blurRad="38100" dist="38100" dir="2700000" algn="tl">
                  <a:srgbClr val="000000"/>
                </a:outerShdw>
              </a:effectLst>
              <a:latin typeface="Comic Sans MS" pitchFamily="66" charset="0"/>
            </a:endParaRPr>
          </a:p>
        </p:txBody>
      </p:sp>
      <p:sp>
        <p:nvSpPr>
          <p:cNvPr id="5" name="Text Box 5"/>
          <p:cNvSpPr txBox="1">
            <a:spLocks noChangeArrowheads="1"/>
          </p:cNvSpPr>
          <p:nvPr/>
        </p:nvSpPr>
        <p:spPr bwMode="auto">
          <a:xfrm>
            <a:off x="1709682" y="2726923"/>
            <a:ext cx="6102678" cy="10158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p>
            <a:pPr>
              <a:lnSpc>
                <a:spcPct val="150000"/>
              </a:lnSpc>
              <a:spcBef>
                <a:spcPct val="50000"/>
              </a:spcBef>
              <a:buFont typeface="Wingdings" pitchFamily="2" charset="2"/>
              <a:buChar char="Ø"/>
              <a:defRPr/>
            </a:pPr>
            <a:r>
              <a:rPr lang="el-GR" altLang="el-GR" b="1" dirty="0">
                <a:solidFill>
                  <a:prstClr val="black"/>
                </a:solidFill>
                <a:latin typeface="Comic Sans MS" pitchFamily="66" charset="0"/>
              </a:rPr>
              <a:t>  Ερωτήσεις Πολλαπλής Επιλογής </a:t>
            </a:r>
            <a:r>
              <a:rPr lang="el-GR" altLang="el-GR" b="1" dirty="0">
                <a:solidFill>
                  <a:prstClr val="black"/>
                </a:solidFill>
                <a:latin typeface="Comic Sans MS" pitchFamily="66" charset="0"/>
                <a:hlinkClick r:id="rId2"/>
              </a:rPr>
              <a:t>εδώ</a:t>
            </a:r>
            <a:r>
              <a:rPr lang="el-GR" altLang="el-GR" b="1" dirty="0">
                <a:solidFill>
                  <a:prstClr val="black"/>
                </a:solidFill>
                <a:latin typeface="Comic Sans MS" pitchFamily="66" charset="0"/>
              </a:rPr>
              <a:t> </a:t>
            </a:r>
            <a:r>
              <a:rPr lang="el-GR" altLang="el-GR" sz="1500" b="1" dirty="0">
                <a:solidFill>
                  <a:prstClr val="black"/>
                </a:solidFill>
                <a:latin typeface="Comic Sans MS" pitchFamily="66" charset="0"/>
              </a:rPr>
              <a:t>(35 ερωτήσεις)</a:t>
            </a:r>
          </a:p>
          <a:p>
            <a:pPr>
              <a:lnSpc>
                <a:spcPct val="150000"/>
              </a:lnSpc>
              <a:spcBef>
                <a:spcPct val="50000"/>
              </a:spcBef>
              <a:buFont typeface="Wingdings" pitchFamily="2" charset="2"/>
              <a:buChar char="Ø"/>
              <a:defRPr/>
            </a:pPr>
            <a:r>
              <a:rPr lang="el-GR" altLang="el-GR" b="1" dirty="0">
                <a:solidFill>
                  <a:prstClr val="black"/>
                </a:solidFill>
                <a:latin typeface="Comic Sans MS" pitchFamily="66" charset="0"/>
              </a:rPr>
              <a:t>  Ερωτήσεις Σωστού – Λάθους  </a:t>
            </a:r>
            <a:r>
              <a:rPr lang="el-GR" altLang="el-GR" b="1" dirty="0">
                <a:solidFill>
                  <a:prstClr val="black"/>
                </a:solidFill>
                <a:latin typeface="Comic Sans MS" pitchFamily="66" charset="0"/>
                <a:hlinkClick r:id="rId3"/>
              </a:rPr>
              <a:t>εδώ</a:t>
            </a:r>
            <a:r>
              <a:rPr lang="el-GR" altLang="el-GR" b="1" dirty="0">
                <a:solidFill>
                  <a:prstClr val="black"/>
                </a:solidFill>
                <a:latin typeface="Comic Sans MS" pitchFamily="66" charset="0"/>
              </a:rPr>
              <a:t> </a:t>
            </a:r>
            <a:r>
              <a:rPr lang="el-GR" altLang="el-GR" sz="1500" b="1" dirty="0">
                <a:solidFill>
                  <a:prstClr val="black"/>
                </a:solidFill>
                <a:latin typeface="Comic Sans MS" pitchFamily="66" charset="0"/>
              </a:rPr>
              <a:t>(30 ερωτήσεις) </a:t>
            </a:r>
          </a:p>
        </p:txBody>
      </p:sp>
    </p:spTree>
    <p:extLst>
      <p:ext uri="{BB962C8B-B14F-4D97-AF65-F5344CB8AC3E}">
        <p14:creationId xmlns:p14="http://schemas.microsoft.com/office/powerpoint/2010/main" xmlns="" val="2311704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20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3" dur="2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20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9" dur="20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Θέση υποσέλιδου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sz="1200" smtClean="0">
                <a:latin typeface="+mn-lt"/>
              </a:rPr>
              <a:t>Μερκ. Παναγιωτόπουλος - Φυσικός        </a:t>
            </a:r>
            <a:r>
              <a:rPr lang="en-US" sz="1200" smtClean="0">
                <a:latin typeface="+mn-lt"/>
              </a:rPr>
              <a:t>www.merkopanas.blogspot.gr</a:t>
            </a:r>
            <a:endParaRPr lang="el-GR" sz="1200" dirty="0">
              <a:latin typeface="+mn-lt"/>
            </a:endParaRPr>
          </a:p>
        </p:txBody>
      </p:sp>
      <p:sp>
        <p:nvSpPr>
          <p:cNvPr id="25603" name="Θέση αριθμού διαφάνειας 3"/>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49562C4-339C-4F76-A138-07B1469EAE8C}" type="slidenum">
              <a:rPr lang="el-GR" sz="1200">
                <a:latin typeface="+mn-lt"/>
              </a:rPr>
              <a:pPr eaLnBrk="1" hangingPunct="1"/>
              <a:t>43</a:t>
            </a:fld>
            <a:endParaRPr lang="el-GR" sz="1200" dirty="0">
              <a:latin typeface="+mn-lt"/>
            </a:endParaRPr>
          </a:p>
        </p:txBody>
      </p:sp>
      <p:sp>
        <p:nvSpPr>
          <p:cNvPr id="68612" name="Text Box 4"/>
          <p:cNvSpPr txBox="1">
            <a:spLocks noChangeArrowheads="1"/>
          </p:cNvSpPr>
          <p:nvPr/>
        </p:nvSpPr>
        <p:spPr bwMode="auto">
          <a:xfrm>
            <a:off x="2627784" y="1989138"/>
            <a:ext cx="3671888"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defRPr/>
            </a:pPr>
            <a:r>
              <a:rPr lang="el-GR" sz="4000" b="1" dirty="0">
                <a:solidFill>
                  <a:srgbClr val="800000"/>
                </a:solidFill>
                <a:effectLst>
                  <a:outerShdw blurRad="38100" dist="38100" dir="2700000" algn="tl">
                    <a:srgbClr val="000000"/>
                  </a:outerShdw>
                </a:effectLst>
                <a:latin typeface="Comic Sans MS" pitchFamily="66" charset="0"/>
              </a:rPr>
              <a:t>Εφαρμογές</a:t>
            </a:r>
          </a:p>
        </p:txBody>
      </p:sp>
    </p:spTree>
    <p:extLst>
      <p:ext uri="{BB962C8B-B14F-4D97-AF65-F5344CB8AC3E}">
        <p14:creationId xmlns:p14="http://schemas.microsoft.com/office/powerpoint/2010/main" xmlns="" val="788453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8612"/>
                                        </p:tgtEl>
                                        <p:attrNameLst>
                                          <p:attrName>style.visibility</p:attrName>
                                        </p:attrNameLst>
                                      </p:cBhvr>
                                      <p:to>
                                        <p:strVal val="visible"/>
                                      </p:to>
                                    </p:set>
                                    <p:anim calcmode="lin" valueType="num">
                                      <p:cBhvr additive="base">
                                        <p:cTn id="7" dur="2000" fill="hold"/>
                                        <p:tgtEl>
                                          <p:spTgt spid="68612"/>
                                        </p:tgtEl>
                                        <p:attrNameLst>
                                          <p:attrName>ppt_x</p:attrName>
                                        </p:attrNameLst>
                                      </p:cBhvr>
                                      <p:tavLst>
                                        <p:tav tm="0">
                                          <p:val>
                                            <p:strVal val="0-#ppt_w/2"/>
                                          </p:val>
                                        </p:tav>
                                        <p:tav tm="100000">
                                          <p:val>
                                            <p:strVal val="#ppt_x"/>
                                          </p:val>
                                        </p:tav>
                                      </p:tavLst>
                                    </p:anim>
                                    <p:anim calcmode="lin" valueType="num">
                                      <p:cBhvr additive="base">
                                        <p:cTn id="8" dur="2000" fill="hold"/>
                                        <p:tgtEl>
                                          <p:spTgt spid="686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txBox="1">
            <a:spLocks noGrp="1"/>
          </p:cNvSpPr>
          <p:nvPr/>
        </p:nvSpPr>
        <p:spPr>
          <a:xfrm>
            <a:off x="3124200" y="6356350"/>
            <a:ext cx="2895600" cy="365125"/>
          </a:xfrm>
          <a:prstGeom prst="rect">
            <a:avLst/>
          </a:prstGeom>
          <a:noFill/>
        </p:spPr>
        <p:txBody>
          <a:bodyPr anchor="ctr"/>
          <a:lstStyle/>
          <a:p>
            <a:pPr algn="ctr" fontAlgn="auto">
              <a:spcBef>
                <a:spcPts val="0"/>
              </a:spcBef>
              <a:spcAft>
                <a:spcPts val="0"/>
              </a:spcAft>
              <a:defRPr/>
            </a:pPr>
            <a:r>
              <a:rPr lang="el-GR" sz="1200" dirty="0" err="1">
                <a:solidFill>
                  <a:schemeClr val="tx1">
                    <a:tint val="75000"/>
                  </a:schemeClr>
                </a:solidFill>
                <a:latin typeface="+mn-lt"/>
              </a:rPr>
              <a:t>Μερκ</a:t>
            </a:r>
            <a:r>
              <a:rPr lang="el-GR" sz="1200" dirty="0">
                <a:solidFill>
                  <a:schemeClr val="tx1">
                    <a:tint val="75000"/>
                  </a:schemeClr>
                </a:solidFill>
                <a:latin typeface="+mn-lt"/>
              </a:rPr>
              <a:t>. Παναγιωτόπουλος - Φυσικός               </a:t>
            </a:r>
            <a:r>
              <a:rPr lang="en-US" sz="1200" dirty="0">
                <a:solidFill>
                  <a:schemeClr val="tx1">
                    <a:tint val="75000"/>
                  </a:schemeClr>
                </a:solidFill>
                <a:latin typeface="+mn-lt"/>
              </a:rPr>
              <a:t>www.merkopanas.blogspot.gr </a:t>
            </a:r>
            <a:endParaRPr lang="el-GR" sz="1200" dirty="0">
              <a:solidFill>
                <a:schemeClr val="tx1">
                  <a:tint val="75000"/>
                </a:schemeClr>
              </a:solidFill>
              <a:latin typeface="+mn-lt"/>
            </a:endParaRPr>
          </a:p>
        </p:txBody>
      </p:sp>
      <p:sp>
        <p:nvSpPr>
          <p:cNvPr id="3" name="Θέση αριθμού διαφάνειας 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9B4F9902-5FF7-4E5D-8AC9-5C3460509B77}" type="slidenum">
              <a:rPr lang="el-GR" sz="1200">
                <a:solidFill>
                  <a:schemeClr val="tx1">
                    <a:tint val="75000"/>
                  </a:schemeClr>
                </a:solidFill>
                <a:latin typeface="+mn-lt"/>
              </a:rPr>
              <a:pPr algn="r" fontAlgn="auto">
                <a:spcBef>
                  <a:spcPts val="0"/>
                </a:spcBef>
                <a:spcAft>
                  <a:spcPts val="0"/>
                </a:spcAft>
                <a:defRPr/>
              </a:pPr>
              <a:t>44</a:t>
            </a:fld>
            <a:endParaRPr lang="el-GR" sz="1200">
              <a:solidFill>
                <a:schemeClr val="tx1">
                  <a:tint val="75000"/>
                </a:schemeClr>
              </a:solidFill>
              <a:latin typeface="+mn-lt"/>
            </a:endParaRPr>
          </a:p>
        </p:txBody>
      </p:sp>
      <p:sp>
        <p:nvSpPr>
          <p:cNvPr id="5" name="Θέση υποσέλιδου 4"/>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6" name="Θέση αριθμού διαφάνειας 5"/>
          <p:cNvSpPr>
            <a:spLocks noGrp="1"/>
          </p:cNvSpPr>
          <p:nvPr>
            <p:ph type="sldNum" sz="quarter" idx="12"/>
          </p:nvPr>
        </p:nvSpPr>
        <p:spPr/>
        <p:txBody>
          <a:bodyPr/>
          <a:lstStyle/>
          <a:p>
            <a:fld id="{3DF53439-851E-44AD-84B1-B6BFC3D0C743}" type="slidenum">
              <a:rPr lang="el-GR" smtClean="0">
                <a:solidFill>
                  <a:prstClr val="black">
                    <a:tint val="75000"/>
                  </a:prstClr>
                </a:solidFill>
              </a:rPr>
              <a:pPr/>
              <a:t>44</a:t>
            </a:fld>
            <a:endParaRPr lang="el-GR">
              <a:solidFill>
                <a:prstClr val="black">
                  <a:tint val="75000"/>
                </a:prstClr>
              </a:solidFill>
            </a:endParaRPr>
          </a:p>
        </p:txBody>
      </p:sp>
      <p:sp>
        <p:nvSpPr>
          <p:cNvPr id="7" name="Text Box 4"/>
          <p:cNvSpPr txBox="1">
            <a:spLocks noChangeArrowheads="1"/>
          </p:cNvSpPr>
          <p:nvPr/>
        </p:nvSpPr>
        <p:spPr bwMode="auto">
          <a:xfrm>
            <a:off x="1472410" y="1888022"/>
            <a:ext cx="6120680"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spcBef>
                <a:spcPct val="50000"/>
              </a:spcBef>
              <a:defRPr/>
            </a:pPr>
            <a:r>
              <a:rPr lang="el-GR" sz="3600" b="1" dirty="0" smtClean="0">
                <a:solidFill>
                  <a:srgbClr val="800000"/>
                </a:solidFill>
                <a:effectLst>
                  <a:outerShdw blurRad="38100" dist="38100" dir="2700000" algn="tl">
                    <a:srgbClr val="000000"/>
                  </a:outerShdw>
                </a:effectLst>
                <a:latin typeface="Comic Sans MS" pitchFamily="66" charset="0"/>
              </a:rPr>
              <a:t>Ερωτήσεις από το βιβλίο</a:t>
            </a:r>
          </a:p>
          <a:p>
            <a:pPr algn="ctr">
              <a:spcBef>
                <a:spcPct val="50000"/>
              </a:spcBef>
              <a:defRPr/>
            </a:pPr>
            <a:r>
              <a:rPr lang="el-GR" sz="2400" b="1" dirty="0" smtClean="0">
                <a:solidFill>
                  <a:srgbClr val="800000"/>
                </a:solidFill>
                <a:effectLst>
                  <a:outerShdw blurRad="38100" dist="38100" dir="2700000" algn="tl">
                    <a:srgbClr val="000000"/>
                  </a:outerShdw>
                </a:effectLst>
                <a:latin typeface="Comic Sans MS" pitchFamily="66" charset="0"/>
              </a:rPr>
              <a:t>(από σελ. 31)</a:t>
            </a:r>
            <a:endParaRPr lang="el-GR" sz="2400" b="1" dirty="0">
              <a:solidFill>
                <a:srgbClr val="800000"/>
              </a:solidFill>
              <a:effectLst>
                <a:outerShdw blurRad="38100" dist="38100" dir="2700000" algn="tl">
                  <a:srgbClr val="000000"/>
                </a:outerShdw>
              </a:effectLst>
              <a:latin typeface="Comic Sans MS" pitchFamily="66" charset="0"/>
            </a:endParaRPr>
          </a:p>
        </p:txBody>
      </p:sp>
    </p:spTree>
    <p:extLst>
      <p:ext uri="{BB962C8B-B14F-4D97-AF65-F5344CB8AC3E}">
        <p14:creationId xmlns:p14="http://schemas.microsoft.com/office/powerpoint/2010/main" xmlns="" val="2457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0-#ppt_w/2"/>
                                          </p:val>
                                        </p:tav>
                                        <p:tav tm="100000">
                                          <p:val>
                                            <p:strVal val="#ppt_x"/>
                                          </p:val>
                                        </p:tav>
                                      </p:tavLst>
                                    </p:anim>
                                    <p:anim calcmode="lin" valueType="num">
                                      <p:cBhvr additive="base">
                                        <p:cTn id="8" dur="2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45</a:t>
            </a:fld>
            <a:endParaRPr lang="el-GR" dirty="0">
              <a:solidFill>
                <a:schemeClr val="tx1"/>
              </a:solidFill>
            </a:endParaRPr>
          </a:p>
        </p:txBody>
      </p:sp>
      <p:sp>
        <p:nvSpPr>
          <p:cNvPr id="4" name="Ορθογώνιο 3"/>
          <p:cNvSpPr/>
          <p:nvPr/>
        </p:nvSpPr>
        <p:spPr>
          <a:xfrm>
            <a:off x="539552" y="281189"/>
            <a:ext cx="8136904" cy="5632311"/>
          </a:xfrm>
          <a:prstGeom prst="rect">
            <a:avLst/>
          </a:prstGeom>
        </p:spPr>
        <p:txBody>
          <a:bodyPr wrap="square">
            <a:spAutoFit/>
          </a:bodyPr>
          <a:lstStyle/>
          <a:p>
            <a:pPr algn="just"/>
            <a:r>
              <a:rPr lang="el-GR" sz="2000" b="1" dirty="0" smtClean="0">
                <a:latin typeface="Trebuchet MS" panose="020B0603020202020204" pitchFamily="34" charset="0"/>
              </a:rPr>
              <a:t>1.1</a:t>
            </a:r>
            <a:r>
              <a:rPr lang="el-GR" sz="2000" dirty="0" smtClean="0">
                <a:latin typeface="Trebuchet MS" panose="020B0603020202020204" pitchFamily="34" charset="0"/>
              </a:rPr>
              <a:t>  Ένα </a:t>
            </a:r>
            <a:r>
              <a:rPr lang="el-GR" sz="2000" dirty="0">
                <a:latin typeface="Trebuchet MS" panose="020B0603020202020204" pitchFamily="34" charset="0"/>
              </a:rPr>
              <a:t>σώμα δεμένο στην άκρη κατακόρυφου ελατήριου </a:t>
            </a:r>
            <a:r>
              <a:rPr lang="el-GR" sz="2000" dirty="0" smtClean="0">
                <a:latin typeface="Trebuchet MS" panose="020B0603020202020204" pitchFamily="34" charset="0"/>
              </a:rPr>
              <a:t>του οποίου η άλλη </a:t>
            </a:r>
            <a:r>
              <a:rPr lang="el-GR" sz="2000" dirty="0">
                <a:latin typeface="Trebuchet MS" panose="020B0603020202020204" pitchFamily="34" charset="0"/>
              </a:rPr>
              <a:t>άκρη είναι στερεωμένη ακλόνητα, εκτελεί απλή </a:t>
            </a:r>
            <a:r>
              <a:rPr lang="el-GR" sz="2000" dirty="0" smtClean="0">
                <a:latin typeface="Trebuchet MS" panose="020B0603020202020204" pitchFamily="34" charset="0"/>
              </a:rPr>
              <a:t>αρμονική ταλάντωση </a:t>
            </a:r>
            <a:r>
              <a:rPr lang="el-GR" sz="2000" dirty="0">
                <a:latin typeface="Trebuchet MS" panose="020B0603020202020204" pitchFamily="34" charset="0"/>
              </a:rPr>
              <a:t>πλάτους </a:t>
            </a:r>
            <a:r>
              <a:rPr lang="el-GR" sz="2000" i="1" dirty="0">
                <a:latin typeface="Trebuchet MS" panose="020B0603020202020204" pitchFamily="34" charset="0"/>
              </a:rPr>
              <a:t>Α</a:t>
            </a:r>
            <a:r>
              <a:rPr lang="el-GR" sz="2000" dirty="0">
                <a:latin typeface="Trebuchet MS" panose="020B0603020202020204" pitchFamily="34" charset="0"/>
              </a:rPr>
              <a:t>. Εάν διπλασιάσουμε το πλάτος </a:t>
            </a:r>
            <a:r>
              <a:rPr lang="el-GR" sz="2000" dirty="0" smtClean="0">
                <a:latin typeface="Trebuchet MS" panose="020B0603020202020204" pitchFamily="34" charset="0"/>
              </a:rPr>
              <a:t>της ταλάντωσης</a:t>
            </a:r>
            <a:r>
              <a:rPr lang="el-GR" sz="2000" dirty="0">
                <a:latin typeface="Trebuchet MS" panose="020B0603020202020204" pitchFamily="34" charset="0"/>
              </a:rPr>
              <a:t>, ποια από τα μεγέθη</a:t>
            </a:r>
          </a:p>
          <a:p>
            <a:pPr algn="just"/>
            <a:r>
              <a:rPr lang="el-GR" sz="2000" b="1" dirty="0" smtClean="0">
                <a:latin typeface="Trebuchet MS" panose="020B0603020202020204" pitchFamily="34" charset="0"/>
              </a:rPr>
              <a:t>α.  </a:t>
            </a:r>
            <a:r>
              <a:rPr lang="el-GR" sz="2000" dirty="0">
                <a:latin typeface="Trebuchet MS" panose="020B0603020202020204" pitchFamily="34" charset="0"/>
              </a:rPr>
              <a:t>συχνότητα </a:t>
            </a:r>
          </a:p>
          <a:p>
            <a:pPr algn="just"/>
            <a:r>
              <a:rPr lang="el-GR" sz="2000" b="1" dirty="0" smtClean="0">
                <a:latin typeface="Trebuchet MS" panose="020B0603020202020204" pitchFamily="34" charset="0"/>
              </a:rPr>
              <a:t>β.  </a:t>
            </a:r>
            <a:r>
              <a:rPr lang="el-GR" sz="2000" dirty="0">
                <a:latin typeface="Trebuchet MS" panose="020B0603020202020204" pitchFamily="34" charset="0"/>
              </a:rPr>
              <a:t>μέγιστη ταχύτητα</a:t>
            </a:r>
          </a:p>
          <a:p>
            <a:pPr algn="just"/>
            <a:r>
              <a:rPr lang="el-GR" sz="2000" b="1" dirty="0" smtClean="0">
                <a:latin typeface="Trebuchet MS" panose="020B0603020202020204" pitchFamily="34" charset="0"/>
              </a:rPr>
              <a:t>γ.  </a:t>
            </a:r>
            <a:r>
              <a:rPr lang="el-GR" sz="2000" dirty="0">
                <a:latin typeface="Trebuchet MS" panose="020B0603020202020204" pitchFamily="34" charset="0"/>
              </a:rPr>
              <a:t>μέγιστη επιτάχυνση</a:t>
            </a:r>
          </a:p>
          <a:p>
            <a:pPr algn="just"/>
            <a:r>
              <a:rPr lang="el-GR" sz="2000" b="1" dirty="0" smtClean="0">
                <a:latin typeface="Trebuchet MS" panose="020B0603020202020204" pitchFamily="34" charset="0"/>
              </a:rPr>
              <a:t>δ.  </a:t>
            </a:r>
            <a:r>
              <a:rPr lang="el-GR" sz="2000" dirty="0">
                <a:latin typeface="Trebuchet MS" panose="020B0603020202020204" pitchFamily="34" charset="0"/>
              </a:rPr>
              <a:t>σταθερά επαναφοράς της ταλάντωσης</a:t>
            </a:r>
          </a:p>
          <a:p>
            <a:pPr algn="just"/>
            <a:r>
              <a:rPr lang="el-GR" sz="2000" b="1" dirty="0" smtClean="0">
                <a:latin typeface="Trebuchet MS" panose="020B0603020202020204" pitchFamily="34" charset="0"/>
              </a:rPr>
              <a:t>ε.  </a:t>
            </a:r>
            <a:r>
              <a:rPr lang="el-GR" sz="2000" dirty="0">
                <a:latin typeface="Trebuchet MS" panose="020B0603020202020204" pitchFamily="34" charset="0"/>
              </a:rPr>
              <a:t>ενέργεια της ταλάντωσης</a:t>
            </a:r>
          </a:p>
          <a:p>
            <a:pPr algn="just"/>
            <a:r>
              <a:rPr lang="el-GR" sz="2000" dirty="0">
                <a:latin typeface="Trebuchet MS" panose="020B0603020202020204" pitchFamily="34" charset="0"/>
              </a:rPr>
              <a:t>θα μεταβληθούν; </a:t>
            </a:r>
            <a:endParaRPr lang="el-GR" sz="2000" dirty="0" smtClean="0">
              <a:latin typeface="Trebuchet MS" panose="020B0603020202020204" pitchFamily="34" charset="0"/>
            </a:endParaRPr>
          </a:p>
          <a:p>
            <a:pPr algn="just"/>
            <a:endParaRPr lang="el-GR" sz="2000" dirty="0">
              <a:latin typeface="Trebuchet MS" panose="020B0603020202020204" pitchFamily="34" charset="0"/>
            </a:endParaRPr>
          </a:p>
          <a:p>
            <a:pPr algn="just"/>
            <a:r>
              <a:rPr lang="el-GR" sz="2000" b="1" dirty="0" smtClean="0">
                <a:latin typeface="Trebuchet MS" panose="020B0603020202020204" pitchFamily="34" charset="0"/>
              </a:rPr>
              <a:t>1.2</a:t>
            </a:r>
            <a:r>
              <a:rPr lang="el-GR" sz="2000" dirty="0" smtClean="0">
                <a:latin typeface="Trebuchet MS" panose="020B0603020202020204" pitchFamily="34" charset="0"/>
              </a:rPr>
              <a:t>  Ένα </a:t>
            </a:r>
            <a:r>
              <a:rPr lang="el-GR" sz="2000" dirty="0">
                <a:latin typeface="Trebuchet MS" panose="020B0603020202020204" pitchFamily="34" charset="0"/>
              </a:rPr>
              <a:t>σώμα που εκτελεί απλή αρμονική ταλάντωση βρίσκεται </a:t>
            </a:r>
            <a:r>
              <a:rPr lang="el-GR" sz="2000" dirty="0" smtClean="0">
                <a:latin typeface="Trebuchet MS" panose="020B0603020202020204" pitchFamily="34" charset="0"/>
              </a:rPr>
              <a:t>τη χρονική </a:t>
            </a:r>
            <a:r>
              <a:rPr lang="el-GR" sz="2000" dirty="0">
                <a:latin typeface="Trebuchet MS" panose="020B0603020202020204" pitchFamily="34" charset="0"/>
              </a:rPr>
              <a:t>στιγμή μηδέν στη θέση ισορροπίας. Ποια είναι η αρχική φάση</a:t>
            </a:r>
          </a:p>
          <a:p>
            <a:pPr algn="just"/>
            <a:r>
              <a:rPr lang="el-GR" sz="2000" dirty="0">
                <a:latin typeface="Trebuchet MS" panose="020B0603020202020204" pitchFamily="34" charset="0"/>
              </a:rPr>
              <a:t>της ταλάντωσής του; Αιτιολογήστε την απάντησή σας. </a:t>
            </a:r>
            <a:endParaRPr lang="el-GR" sz="2000" dirty="0" smtClean="0">
              <a:latin typeface="Trebuchet MS" panose="020B0603020202020204" pitchFamily="34" charset="0"/>
            </a:endParaRPr>
          </a:p>
          <a:p>
            <a:pPr algn="just"/>
            <a:r>
              <a:rPr lang="el-GR" sz="2000" dirty="0" smtClean="0">
                <a:latin typeface="Trebuchet MS" panose="020B0603020202020204" pitchFamily="34" charset="0"/>
              </a:rPr>
              <a:t>Αν γνωρίζουμε τη </a:t>
            </a:r>
            <a:r>
              <a:rPr lang="el-GR" sz="2000" dirty="0">
                <a:latin typeface="Trebuchet MS" panose="020B0603020202020204" pitchFamily="34" charset="0"/>
              </a:rPr>
              <a:t>θέση στην οποία βρίσκεται το σώμα τη χρονική στιγμή </a:t>
            </a:r>
            <a:r>
              <a:rPr lang="el-GR" sz="2000" dirty="0" smtClean="0">
                <a:latin typeface="Trebuchet MS" panose="020B0603020202020204" pitchFamily="34" charset="0"/>
              </a:rPr>
              <a:t>μηδέν, μπορούμε </a:t>
            </a:r>
            <a:r>
              <a:rPr lang="el-GR" sz="2000" dirty="0">
                <a:latin typeface="Trebuchet MS" panose="020B0603020202020204" pitchFamily="34" charset="0"/>
              </a:rPr>
              <a:t>πάντα να υπολογίσουμε την αρχική φάση της </a:t>
            </a:r>
            <a:r>
              <a:rPr lang="el-GR" sz="2000" dirty="0" smtClean="0">
                <a:latin typeface="Trebuchet MS" panose="020B0603020202020204" pitchFamily="34" charset="0"/>
              </a:rPr>
              <a:t>ταλάντωσής του </a:t>
            </a:r>
            <a:r>
              <a:rPr lang="el-GR" sz="2000" dirty="0">
                <a:latin typeface="Trebuchet MS" panose="020B0603020202020204" pitchFamily="34" charset="0"/>
              </a:rPr>
              <a:t>ή πρέπει να γνωρίζουμε και την κατεύθυνση προς την </a:t>
            </a:r>
            <a:r>
              <a:rPr lang="el-GR" sz="2000" dirty="0" smtClean="0">
                <a:latin typeface="Trebuchet MS" panose="020B0603020202020204" pitchFamily="34" charset="0"/>
              </a:rPr>
              <a:t>οποία κινείται</a:t>
            </a:r>
            <a:r>
              <a:rPr lang="el-GR" sz="2000" dirty="0">
                <a:latin typeface="Trebuchet MS" panose="020B0603020202020204" pitchFamily="34" charset="0"/>
              </a:rPr>
              <a:t>; </a:t>
            </a:r>
          </a:p>
        </p:txBody>
      </p:sp>
      <p:sp>
        <p:nvSpPr>
          <p:cNvPr id="5" name="Έλλειψη 4"/>
          <p:cNvSpPr/>
          <p:nvPr/>
        </p:nvSpPr>
        <p:spPr>
          <a:xfrm>
            <a:off x="539552" y="2161523"/>
            <a:ext cx="288032" cy="2880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Έλλειψη 7"/>
          <p:cNvSpPr/>
          <p:nvPr/>
        </p:nvSpPr>
        <p:spPr>
          <a:xfrm>
            <a:off x="539552" y="1844824"/>
            <a:ext cx="288032" cy="2880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Έλλειψη 8"/>
          <p:cNvSpPr/>
          <p:nvPr/>
        </p:nvSpPr>
        <p:spPr>
          <a:xfrm>
            <a:off x="539552" y="2809312"/>
            <a:ext cx="288032" cy="2880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TextBox 9"/>
          <p:cNvSpPr txBox="1"/>
          <p:nvPr/>
        </p:nvSpPr>
        <p:spPr>
          <a:xfrm>
            <a:off x="6876865" y="4248515"/>
            <a:ext cx="1080120" cy="400110"/>
          </a:xfrm>
          <a:prstGeom prst="rect">
            <a:avLst/>
          </a:prstGeom>
          <a:noFill/>
        </p:spPr>
        <p:txBody>
          <a:bodyPr wrap="square" rtlCol="0">
            <a:spAutoFit/>
          </a:bodyPr>
          <a:lstStyle/>
          <a:p>
            <a:r>
              <a:rPr lang="en-US" sz="2000" b="1" dirty="0" smtClean="0">
                <a:solidFill>
                  <a:srgbClr val="FF0000"/>
                </a:solidFill>
                <a:latin typeface="Trebuchet MS" panose="020B0603020202020204" pitchFamily="34" charset="0"/>
              </a:rPr>
              <a:t>0  </a:t>
            </a:r>
            <a:r>
              <a:rPr lang="el-GR" sz="2000" b="1" dirty="0" smtClean="0">
                <a:solidFill>
                  <a:srgbClr val="FF0000"/>
                </a:solidFill>
                <a:latin typeface="Trebuchet MS" panose="020B0603020202020204" pitchFamily="34" charset="0"/>
              </a:rPr>
              <a:t>ή  π</a:t>
            </a:r>
            <a:endParaRPr lang="el-GR" sz="2000" b="1" dirty="0">
              <a:solidFill>
                <a:srgbClr val="FF0000"/>
              </a:solidFill>
              <a:latin typeface="Trebuchet MS" panose="020B0603020202020204" pitchFamily="34" charset="0"/>
            </a:endParaRPr>
          </a:p>
        </p:txBody>
      </p:sp>
      <p:sp>
        <p:nvSpPr>
          <p:cNvPr id="12" name="Ορθογώνιο 11"/>
          <p:cNvSpPr/>
          <p:nvPr/>
        </p:nvSpPr>
        <p:spPr>
          <a:xfrm>
            <a:off x="3707904" y="5517232"/>
            <a:ext cx="4572000" cy="707886"/>
          </a:xfrm>
          <a:prstGeom prst="rect">
            <a:avLst/>
          </a:prstGeom>
        </p:spPr>
        <p:txBody>
          <a:bodyPr>
            <a:spAutoFit/>
          </a:bodyPr>
          <a:lstStyle/>
          <a:p>
            <a:pPr algn="ctr"/>
            <a:r>
              <a:rPr lang="el-GR" sz="2000" b="1" dirty="0">
                <a:solidFill>
                  <a:srgbClr val="FF0000"/>
                </a:solidFill>
                <a:latin typeface="Trebuchet MS" panose="020B0603020202020204" pitchFamily="34" charset="0"/>
              </a:rPr>
              <a:t>πρέπει να γνωρίζουμε και την κατεύθυνση προς την οποία κινείται</a:t>
            </a:r>
            <a:endParaRPr lang="el-GR" sz="2000" b="1" dirty="0">
              <a:solidFill>
                <a:srgbClr val="FF0000"/>
              </a:solidFill>
            </a:endParaRPr>
          </a:p>
        </p:txBody>
      </p:sp>
    </p:spTree>
    <p:extLst>
      <p:ext uri="{BB962C8B-B14F-4D97-AF65-F5344CB8AC3E}">
        <p14:creationId xmlns:p14="http://schemas.microsoft.com/office/powerpoint/2010/main" xmlns="" val="3787864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dissolve">
                                      <p:cBhvr>
                                        <p:cTn id="10" dur="500"/>
                                        <p:tgtEl>
                                          <p:spTgt spid="4">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dissolve">
                                      <p:cBhvr>
                                        <p:cTn id="13" dur="500"/>
                                        <p:tgtEl>
                                          <p:spTgt spid="4">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dissolve">
                                      <p:cBhvr>
                                        <p:cTn id="16" dur="500"/>
                                        <p:tgtEl>
                                          <p:spTgt spid="4">
                                            <p:txEl>
                                              <p:pRg st="3" end="3"/>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dissolve">
                                      <p:cBhvr>
                                        <p:cTn id="19" dur="500"/>
                                        <p:tgtEl>
                                          <p:spTgt spid="4">
                                            <p:txEl>
                                              <p:pRg st="4" end="4"/>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dissolve">
                                      <p:cBhvr>
                                        <p:cTn id="22" dur="500"/>
                                        <p:tgtEl>
                                          <p:spTgt spid="4">
                                            <p:txEl>
                                              <p:pRg st="5" end="5"/>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dissolve">
                                      <p:cBhvr>
                                        <p:cTn id="25" dur="500"/>
                                        <p:tgtEl>
                                          <p:spTgt spid="4">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42" presetClass="entr" presetSubtype="0" fill="hold" grpId="0" nodeType="afterEffect">
                                  <p:stCondLst>
                                    <p:cond delay="25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250"/>
                            </p:stCondLst>
                            <p:childTnLst>
                              <p:par>
                                <p:cTn id="40" presetID="42" presetClass="entr" presetSubtype="0" fill="hold" grpId="0" nodeType="afterEffect">
                                  <p:stCondLst>
                                    <p:cond delay="25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nodeType="clickEffect">
                                  <p:stCondLst>
                                    <p:cond delay="0"/>
                                  </p:stCondLst>
                                  <p:childTnLst>
                                    <p:set>
                                      <p:cBhvr>
                                        <p:cTn id="48" dur="1" fill="hold">
                                          <p:stCondLst>
                                            <p:cond delay="0"/>
                                          </p:stCondLst>
                                        </p:cTn>
                                        <p:tgtEl>
                                          <p:spTgt spid="4">
                                            <p:txEl>
                                              <p:pRg st="8" end="8"/>
                                            </p:txEl>
                                          </p:spTgt>
                                        </p:tgtEl>
                                        <p:attrNameLst>
                                          <p:attrName>style.visibility</p:attrName>
                                        </p:attrNameLst>
                                      </p:cBhvr>
                                      <p:to>
                                        <p:strVal val="visible"/>
                                      </p:to>
                                    </p:set>
                                    <p:animEffect transition="in" filter="dissolve">
                                      <p:cBhvr>
                                        <p:cTn id="49" dur="500"/>
                                        <p:tgtEl>
                                          <p:spTgt spid="4">
                                            <p:txEl>
                                              <p:pRg st="8" end="8"/>
                                            </p:txEl>
                                          </p:spTgt>
                                        </p:tgtEl>
                                      </p:cBhvr>
                                    </p:animEffect>
                                  </p:childTnLst>
                                </p:cTn>
                              </p:par>
                              <p:par>
                                <p:cTn id="50" presetID="9" presetClass="entr" presetSubtype="0" fill="hold" nodeType="with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dissolve">
                                      <p:cBhvr>
                                        <p:cTn id="52" dur="500"/>
                                        <p:tgtEl>
                                          <p:spTgt spid="4">
                                            <p:txEl>
                                              <p:pRg st="9" end="9"/>
                                            </p:txEl>
                                          </p:spTgt>
                                        </p:tgtEl>
                                      </p:cBhvr>
                                    </p:animEffect>
                                  </p:childTnLst>
                                </p:cTn>
                              </p:par>
                              <p:par>
                                <p:cTn id="53" presetID="9" presetClass="entr" presetSubtype="0" fill="hold" nodeType="withEffect">
                                  <p:stCondLst>
                                    <p:cond delay="0"/>
                                  </p:stCondLst>
                                  <p:childTnLst>
                                    <p:set>
                                      <p:cBhvr>
                                        <p:cTn id="54" dur="1" fill="hold">
                                          <p:stCondLst>
                                            <p:cond delay="0"/>
                                          </p:stCondLst>
                                        </p:cTn>
                                        <p:tgtEl>
                                          <p:spTgt spid="4">
                                            <p:txEl>
                                              <p:pRg st="10" end="10"/>
                                            </p:txEl>
                                          </p:spTgt>
                                        </p:tgtEl>
                                        <p:attrNameLst>
                                          <p:attrName>style.visibility</p:attrName>
                                        </p:attrNameLst>
                                      </p:cBhvr>
                                      <p:to>
                                        <p:strVal val="visible"/>
                                      </p:to>
                                    </p:set>
                                    <p:animEffect transition="in" filter="dissolve">
                                      <p:cBhvr>
                                        <p:cTn id="55" dur="500"/>
                                        <p:tgtEl>
                                          <p:spTgt spid="4">
                                            <p:txEl>
                                              <p:pRg st="10" end="1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1000"/>
                                        <p:tgtEl>
                                          <p:spTgt spid="10"/>
                                        </p:tgtEl>
                                      </p:cBhvr>
                                    </p:animEffect>
                                    <p:anim calcmode="lin" valueType="num">
                                      <p:cBhvr>
                                        <p:cTn id="61" dur="1000" fill="hold"/>
                                        <p:tgtEl>
                                          <p:spTgt spid="10"/>
                                        </p:tgtEl>
                                        <p:attrNameLst>
                                          <p:attrName>ppt_x</p:attrName>
                                        </p:attrNameLst>
                                      </p:cBhvr>
                                      <p:tavLst>
                                        <p:tav tm="0">
                                          <p:val>
                                            <p:strVal val="#ppt_x"/>
                                          </p:val>
                                        </p:tav>
                                        <p:tav tm="100000">
                                          <p:val>
                                            <p:strVal val="#ppt_x"/>
                                          </p:val>
                                        </p:tav>
                                      </p:tavLst>
                                    </p:anim>
                                    <p:anim calcmode="lin" valueType="num">
                                      <p:cBhvr>
                                        <p:cTn id="6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1000"/>
                                        <p:tgtEl>
                                          <p:spTgt spid="12"/>
                                        </p:tgtEl>
                                      </p:cBhvr>
                                    </p:animEffect>
                                    <p:anim calcmode="lin" valueType="num">
                                      <p:cBhvr>
                                        <p:cTn id="68" dur="1000" fill="hold"/>
                                        <p:tgtEl>
                                          <p:spTgt spid="12"/>
                                        </p:tgtEl>
                                        <p:attrNameLst>
                                          <p:attrName>ppt_x</p:attrName>
                                        </p:attrNameLst>
                                      </p:cBhvr>
                                      <p:tavLst>
                                        <p:tav tm="0">
                                          <p:val>
                                            <p:strVal val="#ppt_x"/>
                                          </p:val>
                                        </p:tav>
                                        <p:tav tm="100000">
                                          <p:val>
                                            <p:strVal val="#ppt_x"/>
                                          </p:val>
                                        </p:tav>
                                      </p:tavLst>
                                    </p:anim>
                                    <p:anim calcmode="lin" valueType="num">
                                      <p:cBhvr>
                                        <p:cTn id="6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46</a:t>
            </a:fld>
            <a:endParaRPr lang="el-GR" dirty="0">
              <a:solidFill>
                <a:schemeClr val="tx1"/>
              </a:solidFill>
            </a:endParaRPr>
          </a:p>
        </p:txBody>
      </p:sp>
      <p:sp>
        <p:nvSpPr>
          <p:cNvPr id="4" name="Ορθογώνιο 3"/>
          <p:cNvSpPr/>
          <p:nvPr/>
        </p:nvSpPr>
        <p:spPr>
          <a:xfrm>
            <a:off x="539552" y="476672"/>
            <a:ext cx="8136904" cy="3785652"/>
          </a:xfrm>
          <a:prstGeom prst="rect">
            <a:avLst/>
          </a:prstGeom>
        </p:spPr>
        <p:txBody>
          <a:bodyPr wrap="square">
            <a:spAutoFit/>
          </a:bodyPr>
          <a:lstStyle/>
          <a:p>
            <a:pPr algn="just"/>
            <a:r>
              <a:rPr lang="el-GR" sz="2000" b="1" dirty="0" smtClean="0">
                <a:latin typeface="Trebuchet MS" panose="020B0603020202020204" pitchFamily="34" charset="0"/>
              </a:rPr>
              <a:t>1.3</a:t>
            </a:r>
            <a:r>
              <a:rPr lang="el-GR" sz="2000" dirty="0" smtClean="0">
                <a:latin typeface="Trebuchet MS" panose="020B0603020202020204" pitchFamily="34" charset="0"/>
              </a:rPr>
              <a:t>  Ποια </a:t>
            </a:r>
            <a:r>
              <a:rPr lang="el-GR" sz="2000" dirty="0">
                <a:latin typeface="Trebuchet MS" panose="020B0603020202020204" pitchFamily="34" charset="0"/>
              </a:rPr>
              <a:t>από τις επόμενες σχέσεις ανάμεσα στη συνολική δύναμη </a:t>
            </a:r>
            <a:r>
              <a:rPr lang="el-GR" sz="2000" i="1" dirty="0">
                <a:latin typeface="Trebuchet MS" panose="020B0603020202020204" pitchFamily="34" charset="0"/>
              </a:rPr>
              <a:t>F</a:t>
            </a:r>
            <a:r>
              <a:rPr lang="el-GR" sz="2000" dirty="0">
                <a:latin typeface="Trebuchet MS" panose="020B0603020202020204" pitchFamily="34" charset="0"/>
              </a:rPr>
              <a:t> </a:t>
            </a:r>
            <a:r>
              <a:rPr lang="el-GR" sz="2000" dirty="0" smtClean="0">
                <a:latin typeface="Trebuchet MS" panose="020B0603020202020204" pitchFamily="34" charset="0"/>
              </a:rPr>
              <a:t>που ασκείται </a:t>
            </a:r>
            <a:r>
              <a:rPr lang="el-GR" sz="2000" dirty="0">
                <a:latin typeface="Trebuchet MS" panose="020B0603020202020204" pitchFamily="34" charset="0"/>
              </a:rPr>
              <a:t>σε ένα σώμα και στη θέση </a:t>
            </a:r>
            <a:r>
              <a:rPr lang="el-GR" sz="2000" i="1" dirty="0">
                <a:latin typeface="Trebuchet MS" panose="020B0603020202020204" pitchFamily="34" charset="0"/>
              </a:rPr>
              <a:t>χ</a:t>
            </a:r>
            <a:r>
              <a:rPr lang="el-GR" sz="2000" dirty="0">
                <a:latin typeface="Trebuchet MS" panose="020B0603020202020204" pitchFamily="34" charset="0"/>
              </a:rPr>
              <a:t> του σώματος αναφέρεται σε </a:t>
            </a:r>
            <a:r>
              <a:rPr lang="el-GR" sz="2000" dirty="0" smtClean="0">
                <a:latin typeface="Trebuchet MS" panose="020B0603020202020204" pitchFamily="34" charset="0"/>
              </a:rPr>
              <a:t>μία απλή </a:t>
            </a:r>
            <a:r>
              <a:rPr lang="el-GR" sz="2000" dirty="0">
                <a:latin typeface="Trebuchet MS" panose="020B0603020202020204" pitchFamily="34" charset="0"/>
              </a:rPr>
              <a:t>αρμονική ταλάντωση</a:t>
            </a:r>
            <a:r>
              <a:rPr lang="el-GR" sz="2000" dirty="0" smtClean="0">
                <a:latin typeface="Trebuchet MS" panose="020B0603020202020204" pitchFamily="34" charset="0"/>
              </a:rPr>
              <a:t>;</a:t>
            </a:r>
          </a:p>
          <a:p>
            <a:pPr algn="just"/>
            <a:r>
              <a:rPr lang="el-GR" sz="2000" b="1" dirty="0" smtClean="0">
                <a:latin typeface="Trebuchet MS" panose="020B0603020202020204" pitchFamily="34" charset="0"/>
              </a:rPr>
              <a:t>α.  </a:t>
            </a:r>
            <a:r>
              <a:rPr lang="en-US" sz="2000" i="1" dirty="0" smtClean="0">
                <a:latin typeface="Trebuchet MS" panose="020B0603020202020204" pitchFamily="34" charset="0"/>
              </a:rPr>
              <a:t>F</a:t>
            </a:r>
            <a:r>
              <a:rPr lang="en-US" sz="2000" dirty="0" smtClean="0">
                <a:latin typeface="Trebuchet MS" panose="020B0603020202020204" pitchFamily="34" charset="0"/>
              </a:rPr>
              <a:t> = 10</a:t>
            </a:r>
            <a:r>
              <a:rPr lang="en-US" sz="2000" i="1" dirty="0" smtClean="0">
                <a:latin typeface="Trebuchet MS" panose="020B0603020202020204" pitchFamily="34" charset="0"/>
              </a:rPr>
              <a:t>x</a:t>
            </a:r>
            <a:r>
              <a:rPr lang="en-US" sz="2000" dirty="0" smtClean="0">
                <a:latin typeface="Trebuchet MS" panose="020B0603020202020204" pitchFamily="34" charset="0"/>
              </a:rPr>
              <a:t>.    </a:t>
            </a:r>
            <a:r>
              <a:rPr lang="el-GR" sz="2000" dirty="0" smtClean="0">
                <a:latin typeface="Trebuchet MS" panose="020B0603020202020204" pitchFamily="34" charset="0"/>
              </a:rPr>
              <a:t> </a:t>
            </a:r>
            <a:r>
              <a:rPr lang="en-US" sz="2000" dirty="0" smtClean="0">
                <a:latin typeface="Trebuchet MS" panose="020B0603020202020204" pitchFamily="34" charset="0"/>
              </a:rPr>
              <a:t>     </a:t>
            </a:r>
            <a:r>
              <a:rPr lang="el-GR" sz="2000" b="1" dirty="0" smtClean="0">
                <a:latin typeface="Trebuchet MS" panose="020B0603020202020204" pitchFamily="34" charset="0"/>
              </a:rPr>
              <a:t>β.  </a:t>
            </a:r>
            <a:r>
              <a:rPr lang="en-US" sz="2000" i="1" dirty="0" smtClean="0">
                <a:latin typeface="Trebuchet MS" panose="020B0603020202020204" pitchFamily="34" charset="0"/>
              </a:rPr>
              <a:t>F</a:t>
            </a:r>
            <a:r>
              <a:rPr lang="en-US" sz="2000" dirty="0" smtClean="0">
                <a:latin typeface="Trebuchet MS" panose="020B0603020202020204" pitchFamily="34" charset="0"/>
              </a:rPr>
              <a:t> </a:t>
            </a:r>
            <a:r>
              <a:rPr lang="en-US" sz="2000" dirty="0">
                <a:latin typeface="Trebuchet MS" panose="020B0603020202020204" pitchFamily="34" charset="0"/>
              </a:rPr>
              <a:t>= </a:t>
            </a:r>
            <a:r>
              <a:rPr lang="el-GR" sz="2000" dirty="0" smtClean="0">
                <a:latin typeface="Trebuchet MS" panose="020B0603020202020204" pitchFamily="34" charset="0"/>
              </a:rPr>
              <a:t>-</a:t>
            </a:r>
            <a:r>
              <a:rPr lang="en-US" sz="2000" dirty="0" smtClean="0">
                <a:latin typeface="Trebuchet MS" panose="020B0603020202020204" pitchFamily="34" charset="0"/>
              </a:rPr>
              <a:t>10</a:t>
            </a:r>
            <a:r>
              <a:rPr lang="el-GR" sz="2000" dirty="0" smtClean="0">
                <a:latin typeface="Trebuchet MS" panose="020B0603020202020204" pitchFamily="34" charset="0"/>
              </a:rPr>
              <a:t>0</a:t>
            </a:r>
            <a:r>
              <a:rPr lang="en-US" sz="2000" i="1" dirty="0" smtClean="0">
                <a:latin typeface="Trebuchet MS" panose="020B0603020202020204" pitchFamily="34" charset="0"/>
              </a:rPr>
              <a:t>x</a:t>
            </a:r>
            <a:r>
              <a:rPr lang="el-GR" sz="2000" baseline="30000" dirty="0" smtClean="0">
                <a:latin typeface="Trebuchet MS" panose="020B0603020202020204" pitchFamily="34" charset="0"/>
              </a:rPr>
              <a:t>2</a:t>
            </a:r>
            <a:r>
              <a:rPr lang="en-US" sz="2000" dirty="0" smtClean="0">
                <a:latin typeface="Trebuchet MS" panose="020B0603020202020204" pitchFamily="34" charset="0"/>
              </a:rPr>
              <a:t>.</a:t>
            </a:r>
            <a:r>
              <a:rPr lang="el-GR" sz="2000" dirty="0">
                <a:latin typeface="Trebuchet MS" panose="020B0603020202020204" pitchFamily="34" charset="0"/>
              </a:rPr>
              <a:t> </a:t>
            </a:r>
            <a:r>
              <a:rPr lang="el-GR" sz="2000" dirty="0" smtClean="0">
                <a:latin typeface="Trebuchet MS" panose="020B0603020202020204" pitchFamily="34" charset="0"/>
              </a:rPr>
              <a:t>          </a:t>
            </a:r>
            <a:r>
              <a:rPr lang="el-GR" sz="2000" b="1" dirty="0" smtClean="0">
                <a:latin typeface="Trebuchet MS" panose="020B0603020202020204" pitchFamily="34" charset="0"/>
              </a:rPr>
              <a:t>γ.  </a:t>
            </a:r>
            <a:r>
              <a:rPr lang="en-US" sz="2000" i="1" dirty="0" smtClean="0">
                <a:latin typeface="Trebuchet MS" panose="020B0603020202020204" pitchFamily="34" charset="0"/>
              </a:rPr>
              <a:t>F</a:t>
            </a:r>
            <a:r>
              <a:rPr lang="en-US" sz="2000" dirty="0" smtClean="0">
                <a:latin typeface="Trebuchet MS" panose="020B0603020202020204" pitchFamily="34" charset="0"/>
              </a:rPr>
              <a:t> </a:t>
            </a:r>
            <a:r>
              <a:rPr lang="en-US" sz="2000" dirty="0">
                <a:latin typeface="Trebuchet MS" panose="020B0603020202020204" pitchFamily="34" charset="0"/>
              </a:rPr>
              <a:t>= </a:t>
            </a:r>
            <a:r>
              <a:rPr lang="el-GR" sz="2000" dirty="0" smtClean="0">
                <a:latin typeface="Trebuchet MS" panose="020B0603020202020204" pitchFamily="34" charset="0"/>
              </a:rPr>
              <a:t>-5</a:t>
            </a:r>
            <a:r>
              <a:rPr lang="en-US" sz="2000" i="1" dirty="0" smtClean="0">
                <a:latin typeface="Trebuchet MS" panose="020B0603020202020204" pitchFamily="34" charset="0"/>
              </a:rPr>
              <a:t>x</a:t>
            </a:r>
            <a:r>
              <a:rPr lang="en-US" sz="2000" dirty="0" smtClean="0">
                <a:latin typeface="Trebuchet MS" panose="020B0603020202020204" pitchFamily="34" charset="0"/>
              </a:rPr>
              <a:t>.</a:t>
            </a:r>
            <a:r>
              <a:rPr lang="el-GR" sz="2000" dirty="0">
                <a:latin typeface="Trebuchet MS" panose="020B0603020202020204" pitchFamily="34" charset="0"/>
              </a:rPr>
              <a:t> </a:t>
            </a:r>
            <a:r>
              <a:rPr lang="el-GR" sz="2000" dirty="0" smtClean="0">
                <a:latin typeface="Trebuchet MS" panose="020B0603020202020204" pitchFamily="34" charset="0"/>
              </a:rPr>
              <a:t>         </a:t>
            </a:r>
            <a:r>
              <a:rPr lang="el-GR" sz="2000" b="1" dirty="0" smtClean="0">
                <a:latin typeface="Trebuchet MS" panose="020B0603020202020204" pitchFamily="34" charset="0"/>
              </a:rPr>
              <a:t>δ.  </a:t>
            </a:r>
            <a:r>
              <a:rPr lang="en-US" sz="2000" i="1" dirty="0">
                <a:latin typeface="Trebuchet MS" panose="020B0603020202020204" pitchFamily="34" charset="0"/>
              </a:rPr>
              <a:t>F</a:t>
            </a:r>
            <a:r>
              <a:rPr lang="en-US" sz="2000" dirty="0">
                <a:latin typeface="Trebuchet MS" panose="020B0603020202020204" pitchFamily="34" charset="0"/>
              </a:rPr>
              <a:t> = </a:t>
            </a:r>
            <a:r>
              <a:rPr lang="el-GR" sz="2000" dirty="0" smtClean="0">
                <a:latin typeface="Trebuchet MS" panose="020B0603020202020204" pitchFamily="34" charset="0"/>
              </a:rPr>
              <a:t>5</a:t>
            </a:r>
            <a:r>
              <a:rPr lang="en-US" sz="2000" dirty="0" smtClean="0">
                <a:latin typeface="Trebuchet MS" panose="020B0603020202020204" pitchFamily="34" charset="0"/>
              </a:rPr>
              <a:t>0</a:t>
            </a:r>
            <a:r>
              <a:rPr lang="en-US" sz="2000" i="1" dirty="0" smtClean="0">
                <a:latin typeface="Trebuchet MS" panose="020B0603020202020204" pitchFamily="34" charset="0"/>
              </a:rPr>
              <a:t>x</a:t>
            </a:r>
            <a:r>
              <a:rPr lang="el-GR" sz="2000" baseline="30000" dirty="0">
                <a:latin typeface="Trebuchet MS" panose="020B0603020202020204" pitchFamily="34" charset="0"/>
              </a:rPr>
              <a:t>2</a:t>
            </a:r>
            <a:r>
              <a:rPr lang="en-US" sz="2000" dirty="0" smtClean="0">
                <a:latin typeface="Trebuchet MS" panose="020B0603020202020204" pitchFamily="34" charset="0"/>
              </a:rPr>
              <a:t>.</a:t>
            </a:r>
            <a:endParaRPr lang="el-GR" sz="2000" dirty="0" smtClean="0">
              <a:latin typeface="Trebuchet MS" panose="020B0603020202020204" pitchFamily="34" charset="0"/>
            </a:endParaRPr>
          </a:p>
          <a:p>
            <a:pPr algn="just"/>
            <a:endParaRPr lang="el-GR" sz="2000" dirty="0" smtClean="0">
              <a:latin typeface="Trebuchet MS" panose="020B0603020202020204" pitchFamily="34" charset="0"/>
            </a:endParaRPr>
          </a:p>
          <a:p>
            <a:pPr algn="just"/>
            <a:endParaRPr lang="el-GR" sz="2000" dirty="0">
              <a:latin typeface="Trebuchet MS" panose="020B0603020202020204" pitchFamily="34" charset="0"/>
            </a:endParaRPr>
          </a:p>
          <a:p>
            <a:pPr algn="just"/>
            <a:r>
              <a:rPr lang="el-GR" sz="2000" b="1" dirty="0">
                <a:latin typeface="Trebuchet MS" panose="020B0603020202020204" pitchFamily="34" charset="0"/>
              </a:rPr>
              <a:t>1.4</a:t>
            </a:r>
            <a:r>
              <a:rPr lang="el-GR" sz="2000" dirty="0">
                <a:latin typeface="Trebuchet MS" panose="020B0603020202020204" pitchFamily="34" charset="0"/>
              </a:rPr>
              <a:t>  Ένα σώμα εκτελεί απλή αρμονική ταλάντωση.</a:t>
            </a:r>
          </a:p>
          <a:p>
            <a:pPr algn="just"/>
            <a:r>
              <a:rPr lang="el-GR" sz="2000" b="1" dirty="0" smtClean="0">
                <a:latin typeface="Trebuchet MS" panose="020B0603020202020204" pitchFamily="34" charset="0"/>
              </a:rPr>
              <a:t>α.  </a:t>
            </a:r>
            <a:r>
              <a:rPr lang="el-GR" sz="2000" dirty="0">
                <a:latin typeface="Trebuchet MS" panose="020B0603020202020204" pitchFamily="34" charset="0"/>
              </a:rPr>
              <a:t>Σε ποιες θέσεις η ταχύτητα, η επιτάχυνση και η συνολική </a:t>
            </a:r>
            <a:r>
              <a:rPr lang="el-GR" sz="2000" dirty="0" smtClean="0">
                <a:latin typeface="Trebuchet MS" panose="020B0603020202020204" pitchFamily="34" charset="0"/>
              </a:rPr>
              <a:t>δύναμη </a:t>
            </a:r>
            <a:r>
              <a:rPr lang="el-GR" sz="2000" dirty="0">
                <a:latin typeface="Trebuchet MS" panose="020B0603020202020204" pitchFamily="34" charset="0"/>
              </a:rPr>
              <a:t>είναι: </a:t>
            </a:r>
            <a:endParaRPr lang="el-GR" sz="2000" dirty="0" smtClean="0">
              <a:latin typeface="Trebuchet MS" panose="020B0603020202020204" pitchFamily="34" charset="0"/>
            </a:endParaRPr>
          </a:p>
          <a:p>
            <a:pPr algn="ctr"/>
            <a:r>
              <a:rPr lang="el-GR" sz="2000" b="1" dirty="0" smtClean="0">
                <a:latin typeface="Trebuchet MS" panose="020B0603020202020204" pitchFamily="34" charset="0"/>
              </a:rPr>
              <a:t>1</a:t>
            </a:r>
            <a:r>
              <a:rPr lang="el-GR" sz="2000" b="1" dirty="0">
                <a:latin typeface="Trebuchet MS" panose="020B0603020202020204" pitchFamily="34" charset="0"/>
              </a:rPr>
              <a:t>) </a:t>
            </a:r>
            <a:r>
              <a:rPr lang="el-GR" sz="2000" b="1" dirty="0" smtClean="0">
                <a:latin typeface="Trebuchet MS" panose="020B0603020202020204" pitchFamily="34" charset="0"/>
              </a:rPr>
              <a:t> </a:t>
            </a:r>
            <a:r>
              <a:rPr lang="el-GR" sz="2000" dirty="0" smtClean="0">
                <a:latin typeface="Trebuchet MS" panose="020B0603020202020204" pitchFamily="34" charset="0"/>
              </a:rPr>
              <a:t>μηδέν;                          </a:t>
            </a:r>
            <a:r>
              <a:rPr lang="el-GR" sz="2000" b="1" dirty="0">
                <a:latin typeface="Trebuchet MS" panose="020B0603020202020204" pitchFamily="34" charset="0"/>
              </a:rPr>
              <a:t>2) </a:t>
            </a:r>
            <a:r>
              <a:rPr lang="el-GR" sz="2000" b="1" dirty="0" smtClean="0">
                <a:latin typeface="Trebuchet MS" panose="020B0603020202020204" pitchFamily="34" charset="0"/>
              </a:rPr>
              <a:t> </a:t>
            </a:r>
            <a:r>
              <a:rPr lang="el-GR" sz="2000" dirty="0" smtClean="0">
                <a:latin typeface="Trebuchet MS" panose="020B0603020202020204" pitchFamily="34" charset="0"/>
              </a:rPr>
              <a:t>μέγιστη;</a:t>
            </a:r>
            <a:endParaRPr lang="el-GR" sz="2000" b="1" dirty="0" smtClean="0">
              <a:latin typeface="Trebuchet MS" panose="020B0603020202020204" pitchFamily="34" charset="0"/>
            </a:endParaRPr>
          </a:p>
          <a:p>
            <a:pPr algn="just"/>
            <a:r>
              <a:rPr lang="el-GR" sz="2000" b="1" dirty="0" smtClean="0">
                <a:latin typeface="Trebuchet MS" panose="020B0603020202020204" pitchFamily="34" charset="0"/>
              </a:rPr>
              <a:t>β. </a:t>
            </a:r>
            <a:r>
              <a:rPr lang="el-GR" sz="2000" dirty="0" smtClean="0">
                <a:latin typeface="Trebuchet MS" panose="020B0603020202020204" pitchFamily="34" charset="0"/>
              </a:rPr>
              <a:t>Σε </a:t>
            </a:r>
            <a:r>
              <a:rPr lang="el-GR" sz="2000" dirty="0">
                <a:latin typeface="Trebuchet MS" panose="020B0603020202020204" pitchFamily="34" charset="0"/>
              </a:rPr>
              <a:t>ποιες θέσεις η κινητική ενέργεια είναι ίση με τη </a:t>
            </a:r>
            <a:r>
              <a:rPr lang="el-GR" sz="2000" dirty="0" smtClean="0">
                <a:latin typeface="Trebuchet MS" panose="020B0603020202020204" pitchFamily="34" charset="0"/>
              </a:rPr>
              <a:t>δυναμική ενέργεια </a:t>
            </a:r>
            <a:r>
              <a:rPr lang="el-GR" sz="2000" dirty="0">
                <a:latin typeface="Trebuchet MS" panose="020B0603020202020204" pitchFamily="34" charset="0"/>
              </a:rPr>
              <a:t>της </a:t>
            </a:r>
            <a:r>
              <a:rPr lang="el-GR" sz="2000" dirty="0" smtClean="0">
                <a:latin typeface="Trebuchet MS" panose="020B0603020202020204" pitchFamily="34" charset="0"/>
              </a:rPr>
              <a:t>ταλάντωσης</a:t>
            </a:r>
            <a:r>
              <a:rPr lang="en-US" sz="2000" dirty="0" smtClean="0">
                <a:latin typeface="Trebuchet MS" panose="020B0603020202020204" pitchFamily="34" charset="0"/>
              </a:rPr>
              <a:t>;</a:t>
            </a:r>
            <a:endParaRPr lang="el-GR" sz="2000" dirty="0">
              <a:latin typeface="Trebuchet MS" panose="020B0603020202020204" pitchFamily="34" charset="0"/>
            </a:endParaRPr>
          </a:p>
        </p:txBody>
      </p:sp>
      <p:sp>
        <p:nvSpPr>
          <p:cNvPr id="5" name="Έλλειψη 4"/>
          <p:cNvSpPr/>
          <p:nvPr/>
        </p:nvSpPr>
        <p:spPr>
          <a:xfrm>
            <a:off x="5004048" y="1412776"/>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aphicFrame>
        <p:nvGraphicFramePr>
          <p:cNvPr id="9" name="Πίνακας 8"/>
          <p:cNvGraphicFramePr>
            <a:graphicFrameLocks noGrp="1"/>
          </p:cNvGraphicFramePr>
          <p:nvPr>
            <p:extLst>
              <p:ext uri="{D42A27DB-BD31-4B8C-83A1-F6EECF244321}">
                <p14:modId xmlns:p14="http://schemas.microsoft.com/office/powerpoint/2010/main" xmlns="" val="1300295463"/>
              </p:ext>
            </p:extLst>
          </p:nvPr>
        </p:nvGraphicFramePr>
        <p:xfrm>
          <a:off x="971600" y="4320007"/>
          <a:ext cx="6696744" cy="1259840"/>
        </p:xfrm>
        <a:graphic>
          <a:graphicData uri="http://schemas.openxmlformats.org/drawingml/2006/table">
            <a:tbl>
              <a:tblPr firstRow="1" bandRow="1">
                <a:tableStyleId>{7E9639D4-E3E2-4D34-9284-5A2195B3D0D7}</a:tableStyleId>
              </a:tblPr>
              <a:tblGrid>
                <a:gridCol w="1751856">
                  <a:extLst>
                    <a:ext uri="{9D8B030D-6E8A-4147-A177-3AD203B41FA5}">
                      <a16:colId xmlns:a16="http://schemas.microsoft.com/office/drawing/2014/main" xmlns="" val="20000"/>
                    </a:ext>
                  </a:extLst>
                </a:gridCol>
                <a:gridCol w="1560512">
                  <a:extLst>
                    <a:ext uri="{9D8B030D-6E8A-4147-A177-3AD203B41FA5}">
                      <a16:colId xmlns:a16="http://schemas.microsoft.com/office/drawing/2014/main" xmlns="" val="20001"/>
                    </a:ext>
                  </a:extLst>
                </a:gridCol>
                <a:gridCol w="1584176">
                  <a:extLst>
                    <a:ext uri="{9D8B030D-6E8A-4147-A177-3AD203B41FA5}">
                      <a16:colId xmlns:a16="http://schemas.microsoft.com/office/drawing/2014/main" xmlns="" val="20002"/>
                    </a:ext>
                  </a:extLst>
                </a:gridCol>
                <a:gridCol w="1800200">
                  <a:extLst>
                    <a:ext uri="{9D8B030D-6E8A-4147-A177-3AD203B41FA5}">
                      <a16:colId xmlns:a16="http://schemas.microsoft.com/office/drawing/2014/main" xmlns="" val="20003"/>
                    </a:ext>
                  </a:extLst>
                </a:gridCol>
              </a:tblGrid>
              <a:tr h="370840">
                <a:tc>
                  <a:txBody>
                    <a:bodyPr/>
                    <a:lstStyle/>
                    <a:p>
                      <a:pPr algn="ctr"/>
                      <a:r>
                        <a:rPr lang="el-GR" sz="1400" dirty="0" smtClean="0">
                          <a:solidFill>
                            <a:schemeClr val="tx1"/>
                          </a:solidFill>
                        </a:rPr>
                        <a:t>                      Μέγεθος</a:t>
                      </a:r>
                    </a:p>
                    <a:p>
                      <a:pPr algn="l"/>
                      <a:r>
                        <a:rPr lang="el-GR" sz="1400" dirty="0" smtClean="0">
                          <a:solidFill>
                            <a:schemeClr val="tx1"/>
                          </a:solidFill>
                        </a:rPr>
                        <a:t>          Τιμή</a:t>
                      </a:r>
                      <a:endParaRPr lang="el-GR"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mpd="sng">
                      <a:noFill/>
                      <a:prstDash val="solid"/>
                    </a:lnBlToTr>
                    <a:noFill/>
                  </a:tcPr>
                </a:tc>
                <a:tc>
                  <a:txBody>
                    <a:bodyPr/>
                    <a:lstStyle/>
                    <a:p>
                      <a:pPr algn="ctr"/>
                      <a:r>
                        <a:rPr lang="el-GR" dirty="0" smtClean="0">
                          <a:solidFill>
                            <a:schemeClr val="tx1"/>
                          </a:solidFill>
                        </a:rPr>
                        <a:t>Ταχύτητα</a:t>
                      </a:r>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l-GR" dirty="0" smtClean="0">
                          <a:solidFill>
                            <a:schemeClr val="tx1"/>
                          </a:solidFill>
                        </a:rPr>
                        <a:t>Επιτάχυνση</a:t>
                      </a:r>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l-GR" dirty="0" smtClean="0">
                          <a:solidFill>
                            <a:schemeClr val="tx1"/>
                          </a:solidFill>
                        </a:rPr>
                        <a:t>Δύναμη</a:t>
                      </a:r>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370840">
                <a:tc>
                  <a:txBody>
                    <a:bodyPr/>
                    <a:lstStyle/>
                    <a:p>
                      <a:pPr algn="ctr"/>
                      <a:r>
                        <a:rPr lang="el-GR" dirty="0" smtClean="0"/>
                        <a:t>Μηδέν</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i="1" dirty="0" smtClean="0">
                          <a:solidFill>
                            <a:srgbClr val="FF0000"/>
                          </a:solidFill>
                        </a:rPr>
                        <a:t>x </a:t>
                      </a:r>
                      <a:r>
                        <a:rPr lang="en-US" b="1" dirty="0" smtClean="0">
                          <a:solidFill>
                            <a:srgbClr val="FF0000"/>
                          </a:solidFill>
                        </a:rPr>
                        <a:t>= </a:t>
                      </a:r>
                      <a:r>
                        <a:rPr lang="el-GR" b="1" i="1" dirty="0" smtClean="0">
                          <a:solidFill>
                            <a:srgbClr val="FF0000"/>
                          </a:solidFill>
                        </a:rPr>
                        <a:t>Α</a:t>
                      </a:r>
                      <a:r>
                        <a:rPr lang="en-US" b="1" i="0" dirty="0" smtClean="0">
                          <a:solidFill>
                            <a:srgbClr val="FF0000"/>
                          </a:solidFill>
                        </a:rPr>
                        <a:t>,</a:t>
                      </a:r>
                      <a:r>
                        <a:rPr lang="el-GR" b="1" baseline="0" dirty="0" smtClean="0">
                          <a:solidFill>
                            <a:srgbClr val="FF0000"/>
                          </a:solidFill>
                        </a:rPr>
                        <a:t> </a:t>
                      </a:r>
                      <a:r>
                        <a:rPr lang="en-US" b="1" baseline="0" dirty="0" smtClean="0">
                          <a:solidFill>
                            <a:srgbClr val="FF0000"/>
                          </a:solidFill>
                        </a:rPr>
                        <a:t>  </a:t>
                      </a:r>
                      <a:r>
                        <a:rPr lang="en-US" b="1" i="1" baseline="0" dirty="0" smtClean="0">
                          <a:solidFill>
                            <a:srgbClr val="FF0000"/>
                          </a:solidFill>
                        </a:rPr>
                        <a:t>x </a:t>
                      </a:r>
                      <a:r>
                        <a:rPr lang="en-US" b="1" baseline="0" dirty="0" smtClean="0">
                          <a:solidFill>
                            <a:srgbClr val="FF0000"/>
                          </a:solidFill>
                        </a:rPr>
                        <a:t>= -</a:t>
                      </a:r>
                      <a:r>
                        <a:rPr lang="en-US" b="1" i="1" baseline="0" dirty="0" smtClean="0">
                          <a:solidFill>
                            <a:srgbClr val="FF0000"/>
                          </a:solidFill>
                        </a:rPr>
                        <a:t>A</a:t>
                      </a:r>
                      <a:endParaRPr lang="el-GR" b="1" i="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i="1" dirty="0" smtClean="0">
                          <a:solidFill>
                            <a:srgbClr val="FF0000"/>
                          </a:solidFill>
                        </a:rPr>
                        <a:t>x </a:t>
                      </a:r>
                      <a:r>
                        <a:rPr lang="en-US" b="1" dirty="0" smtClean="0">
                          <a:solidFill>
                            <a:srgbClr val="FF0000"/>
                          </a:solidFill>
                        </a:rPr>
                        <a:t>= </a:t>
                      </a:r>
                      <a:r>
                        <a:rPr lang="en-US" b="1" i="1" dirty="0" smtClean="0">
                          <a:solidFill>
                            <a:srgbClr val="FF0000"/>
                          </a:solidFill>
                        </a:rPr>
                        <a:t>0</a:t>
                      </a:r>
                      <a:endParaRPr lang="el-GR"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i="1" dirty="0" smtClean="0">
                          <a:solidFill>
                            <a:srgbClr val="FF0000"/>
                          </a:solidFill>
                        </a:rPr>
                        <a:t>x </a:t>
                      </a:r>
                      <a:r>
                        <a:rPr lang="en-US" b="1" dirty="0" smtClean="0">
                          <a:solidFill>
                            <a:srgbClr val="FF0000"/>
                          </a:solidFill>
                        </a:rPr>
                        <a:t>= </a:t>
                      </a:r>
                      <a:r>
                        <a:rPr lang="en-US" b="1" i="1" dirty="0" smtClean="0">
                          <a:solidFill>
                            <a:srgbClr val="FF0000"/>
                          </a:solidFill>
                        </a:rPr>
                        <a:t>0</a:t>
                      </a:r>
                      <a:endParaRPr lang="el-GR"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70840">
                <a:tc>
                  <a:txBody>
                    <a:bodyPr/>
                    <a:lstStyle/>
                    <a:p>
                      <a:pPr algn="ctr"/>
                      <a:r>
                        <a:rPr lang="el-GR" dirty="0" smtClean="0"/>
                        <a:t>Μέγιστη</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i="1" dirty="0" smtClean="0">
                          <a:solidFill>
                            <a:srgbClr val="FF0000"/>
                          </a:solidFill>
                        </a:rPr>
                        <a:t>x </a:t>
                      </a:r>
                      <a:r>
                        <a:rPr lang="en-US" b="1" dirty="0" smtClean="0">
                          <a:solidFill>
                            <a:srgbClr val="FF0000"/>
                          </a:solidFill>
                        </a:rPr>
                        <a:t>= </a:t>
                      </a:r>
                      <a:r>
                        <a:rPr lang="en-US" b="1" i="1" dirty="0" smtClean="0">
                          <a:solidFill>
                            <a:srgbClr val="FF0000"/>
                          </a:solidFill>
                        </a:rPr>
                        <a:t>0</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i="1" dirty="0" smtClean="0">
                          <a:solidFill>
                            <a:srgbClr val="FF0000"/>
                          </a:solidFill>
                        </a:rPr>
                        <a:t>x </a:t>
                      </a:r>
                      <a:r>
                        <a:rPr lang="en-US" b="1" dirty="0" smtClean="0">
                          <a:solidFill>
                            <a:srgbClr val="FF0000"/>
                          </a:solidFill>
                        </a:rPr>
                        <a:t>= </a:t>
                      </a:r>
                      <a:r>
                        <a:rPr lang="el-GR" b="1" i="1" dirty="0" smtClean="0">
                          <a:solidFill>
                            <a:srgbClr val="FF0000"/>
                          </a:solidFill>
                        </a:rPr>
                        <a:t>Α</a:t>
                      </a:r>
                      <a:r>
                        <a:rPr lang="en-US" b="1" i="1" dirty="0" smtClean="0">
                          <a:solidFill>
                            <a:srgbClr val="FF0000"/>
                          </a:solidFill>
                        </a:rPr>
                        <a:t>,  </a:t>
                      </a:r>
                      <a:r>
                        <a:rPr lang="el-GR" b="1" baseline="0" dirty="0" smtClean="0">
                          <a:solidFill>
                            <a:srgbClr val="FF0000"/>
                          </a:solidFill>
                        </a:rPr>
                        <a:t> </a:t>
                      </a:r>
                      <a:r>
                        <a:rPr lang="en-US" b="1" i="1" baseline="0" dirty="0" smtClean="0">
                          <a:solidFill>
                            <a:srgbClr val="FF0000"/>
                          </a:solidFill>
                        </a:rPr>
                        <a:t>x </a:t>
                      </a:r>
                      <a:r>
                        <a:rPr lang="en-US" b="1" baseline="0" dirty="0" smtClean="0">
                          <a:solidFill>
                            <a:srgbClr val="FF0000"/>
                          </a:solidFill>
                        </a:rPr>
                        <a:t>= -</a:t>
                      </a:r>
                      <a:r>
                        <a:rPr lang="en-US" b="1" i="1" baseline="0" dirty="0" smtClean="0">
                          <a:solidFill>
                            <a:srgbClr val="FF0000"/>
                          </a:solidFill>
                        </a:rPr>
                        <a:t>A</a:t>
                      </a:r>
                      <a:endParaRPr lang="el-GR" b="1" i="1" dirty="0" smtClean="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i="1" dirty="0" smtClean="0">
                          <a:solidFill>
                            <a:srgbClr val="FF0000"/>
                          </a:solidFill>
                        </a:rPr>
                        <a:t>x </a:t>
                      </a:r>
                      <a:r>
                        <a:rPr lang="en-US" b="1" dirty="0" smtClean="0">
                          <a:solidFill>
                            <a:srgbClr val="FF0000"/>
                          </a:solidFill>
                        </a:rPr>
                        <a:t>= </a:t>
                      </a:r>
                      <a:r>
                        <a:rPr lang="el-GR" b="1" i="1" dirty="0" smtClean="0">
                          <a:solidFill>
                            <a:srgbClr val="FF0000"/>
                          </a:solidFill>
                        </a:rPr>
                        <a:t>Α</a:t>
                      </a:r>
                      <a:r>
                        <a:rPr lang="en-US" b="1" i="0" dirty="0" smtClean="0">
                          <a:solidFill>
                            <a:srgbClr val="FF0000"/>
                          </a:solidFill>
                        </a:rPr>
                        <a:t>,</a:t>
                      </a:r>
                      <a:r>
                        <a:rPr lang="el-GR" b="1" baseline="0" dirty="0" smtClean="0">
                          <a:solidFill>
                            <a:srgbClr val="FF0000"/>
                          </a:solidFill>
                        </a:rPr>
                        <a:t> </a:t>
                      </a:r>
                      <a:r>
                        <a:rPr lang="en-US" b="1" baseline="0" dirty="0" smtClean="0">
                          <a:solidFill>
                            <a:srgbClr val="FF0000"/>
                          </a:solidFill>
                        </a:rPr>
                        <a:t>  </a:t>
                      </a:r>
                      <a:r>
                        <a:rPr lang="en-US" b="1" i="1" baseline="0" dirty="0" smtClean="0">
                          <a:solidFill>
                            <a:srgbClr val="FF0000"/>
                          </a:solidFill>
                        </a:rPr>
                        <a:t>x </a:t>
                      </a:r>
                      <a:r>
                        <a:rPr lang="en-US" b="1" baseline="0" dirty="0" smtClean="0">
                          <a:solidFill>
                            <a:srgbClr val="FF0000"/>
                          </a:solidFill>
                        </a:rPr>
                        <a:t>= -</a:t>
                      </a:r>
                      <a:r>
                        <a:rPr lang="en-US" b="1" i="1" baseline="0" dirty="0" smtClean="0">
                          <a:solidFill>
                            <a:srgbClr val="FF0000"/>
                          </a:solidFill>
                        </a:rPr>
                        <a:t>A</a:t>
                      </a:r>
                      <a:endParaRPr lang="el-GR" b="1" i="1" dirty="0" smtClean="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10" name="Ορθογώνιο 9"/>
          <p:cNvSpPr/>
          <p:nvPr/>
        </p:nvSpPr>
        <p:spPr>
          <a:xfrm>
            <a:off x="504663" y="4262324"/>
            <a:ext cx="476412" cy="369332"/>
          </a:xfrm>
          <a:prstGeom prst="rect">
            <a:avLst/>
          </a:prstGeom>
        </p:spPr>
        <p:txBody>
          <a:bodyPr wrap="none">
            <a:spAutoFit/>
          </a:bodyPr>
          <a:lstStyle/>
          <a:p>
            <a:r>
              <a:rPr lang="el-GR" b="1" dirty="0">
                <a:latin typeface="Trebuchet MS" panose="020B0603020202020204" pitchFamily="34" charset="0"/>
              </a:rPr>
              <a:t>α. </a:t>
            </a:r>
            <a:endParaRPr lang="el-GR" dirty="0"/>
          </a:p>
        </p:txBody>
      </p:sp>
      <p:grpSp>
        <p:nvGrpSpPr>
          <p:cNvPr id="13" name="Ομάδα 12"/>
          <p:cNvGrpSpPr/>
          <p:nvPr/>
        </p:nvGrpSpPr>
        <p:grpSpPr>
          <a:xfrm>
            <a:off x="570586" y="5661248"/>
            <a:ext cx="2417238" cy="545855"/>
            <a:chOff x="570586" y="5661248"/>
            <a:chExt cx="2417238" cy="545855"/>
          </a:xfrm>
        </p:grpSpPr>
        <p:sp>
          <p:nvSpPr>
            <p:cNvPr id="11" name="Ορθογώνιο 10"/>
            <p:cNvSpPr/>
            <p:nvPr/>
          </p:nvSpPr>
          <p:spPr>
            <a:xfrm>
              <a:off x="570586" y="5772350"/>
              <a:ext cx="473206" cy="369332"/>
            </a:xfrm>
            <a:prstGeom prst="rect">
              <a:avLst/>
            </a:prstGeom>
          </p:spPr>
          <p:txBody>
            <a:bodyPr wrap="none">
              <a:spAutoFit/>
            </a:bodyPr>
            <a:lstStyle/>
            <a:p>
              <a:r>
                <a:rPr lang="el-GR" b="1" dirty="0">
                  <a:latin typeface="Trebuchet MS" panose="020B0603020202020204" pitchFamily="34" charset="0"/>
                </a:rPr>
                <a:t>β. </a:t>
              </a:r>
              <a:endParaRPr lang="el-GR" dirty="0"/>
            </a:p>
          </p:txBody>
        </p:sp>
        <mc:AlternateContent xmlns:mc="http://schemas.openxmlformats.org/markup-compatibility/2006">
          <mc:Choice xmlns:a14="http://schemas.microsoft.com/office/drawing/2010/main" xmlns="" Requires="a14">
            <p:sp>
              <p:nvSpPr>
                <p:cNvPr id="12" name="TextBox 11"/>
                <p:cNvSpPr txBox="1"/>
                <p:nvPr/>
              </p:nvSpPr>
              <p:spPr>
                <a:xfrm>
                  <a:off x="1036829" y="5661248"/>
                  <a:ext cx="1950995" cy="545855"/>
                </a:xfrm>
                <a:prstGeom prst="rect">
                  <a:avLst/>
                </a:prstGeom>
                <a:noFill/>
              </p:spPr>
              <p:txBody>
                <a:bodyPr wrap="square" rtlCol="0">
                  <a:spAutoFit/>
                </a:bodyPr>
                <a:lstStyle/>
                <a:p>
                  <a:r>
                    <a:rPr lang="en-US" b="1" i="1" dirty="0" smtClean="0">
                      <a:solidFill>
                        <a:srgbClr val="FF0000"/>
                      </a:solidFill>
                    </a:rPr>
                    <a:t>x</a:t>
                  </a:r>
                  <a:r>
                    <a:rPr lang="en-US" b="1" dirty="0" smtClean="0">
                      <a:solidFill>
                        <a:srgbClr val="FF0000"/>
                      </a:solidFill>
                    </a:rPr>
                    <a:t> = </a:t>
                  </a:r>
                  <a14:m>
                    <m:oMath xmlns:m="http://schemas.openxmlformats.org/officeDocument/2006/math">
                      <m:r>
                        <a:rPr lang="en-US" b="1" i="1" smtClean="0">
                          <a:solidFill>
                            <a:srgbClr val="FF0000"/>
                          </a:solidFill>
                          <a:latin typeface="Cambria Math"/>
                          <a:ea typeface="Cambria Math"/>
                        </a:rPr>
                        <m:t>± </m:t>
                      </m:r>
                      <m:f>
                        <m:fPr>
                          <m:ctrlPr>
                            <a:rPr lang="en-US" b="1" i="1" smtClean="0">
                              <a:solidFill>
                                <a:srgbClr val="FF0000"/>
                              </a:solidFill>
                              <a:latin typeface="Cambria Math" panose="02040503050406030204" pitchFamily="18" charset="0"/>
                              <a:ea typeface="Cambria Math"/>
                            </a:rPr>
                          </m:ctrlPr>
                        </m:fPr>
                        <m:num>
                          <m:rad>
                            <m:radPr>
                              <m:degHide m:val="on"/>
                              <m:ctrlPr>
                                <a:rPr lang="en-US" b="1" i="1" smtClean="0">
                                  <a:solidFill>
                                    <a:srgbClr val="FF0000"/>
                                  </a:solidFill>
                                  <a:latin typeface="Cambria Math" panose="02040503050406030204" pitchFamily="18" charset="0"/>
                                  <a:ea typeface="Cambria Math"/>
                                </a:rPr>
                              </m:ctrlPr>
                            </m:radPr>
                            <m:deg/>
                            <m:e>
                              <m:r>
                                <a:rPr lang="en-US" b="1" i="1" smtClean="0">
                                  <a:solidFill>
                                    <a:srgbClr val="FF0000"/>
                                  </a:solidFill>
                                  <a:latin typeface="Cambria Math"/>
                                  <a:ea typeface="Cambria Math"/>
                                </a:rPr>
                                <m:t>𝟐</m:t>
                              </m:r>
                            </m:e>
                          </m:rad>
                        </m:num>
                        <m:den>
                          <m:r>
                            <a:rPr lang="en-US" b="1" i="1" smtClean="0">
                              <a:solidFill>
                                <a:srgbClr val="FF0000"/>
                              </a:solidFill>
                              <a:latin typeface="Cambria Math"/>
                              <a:ea typeface="Cambria Math"/>
                            </a:rPr>
                            <m:t>𝟐</m:t>
                          </m:r>
                        </m:den>
                      </m:f>
                      <m:r>
                        <a:rPr lang="en-US" b="1" i="1" smtClean="0">
                          <a:solidFill>
                            <a:srgbClr val="FF0000"/>
                          </a:solidFill>
                          <a:latin typeface="Cambria Math"/>
                          <a:ea typeface="Cambria Math"/>
                        </a:rPr>
                        <m:t>𝑨</m:t>
                      </m:r>
                    </m:oMath>
                  </a14:m>
                  <a:endParaRPr lang="el-GR" b="1" dirty="0">
                    <a:solidFill>
                      <a:srgbClr val="FF0000"/>
                    </a:solidFill>
                  </a:endParaRPr>
                </a:p>
              </p:txBody>
            </p:sp>
          </mc:Choice>
          <mc:Fallback>
            <p:sp>
              <p:nvSpPr>
                <p:cNvPr id="12" name="TextBox 11"/>
                <p:cNvSpPr txBox="1">
                  <a:spLocks noRot="1" noChangeAspect="1" noMove="1" noResize="1" noEditPoints="1" noAdjustHandles="1" noChangeArrowheads="1" noChangeShapeType="1" noTextEdit="1"/>
                </p:cNvSpPr>
                <p:nvPr/>
              </p:nvSpPr>
              <p:spPr>
                <a:xfrm>
                  <a:off x="1036829" y="5661248"/>
                  <a:ext cx="1950995" cy="545855"/>
                </a:xfrm>
                <a:prstGeom prst="rect">
                  <a:avLst/>
                </a:prstGeom>
                <a:blipFill rotWithShape="1">
                  <a:blip r:embed="rId2"/>
                  <a:stretch>
                    <a:fillRect l="-2500" b="-5618"/>
                  </a:stretch>
                </a:blipFill>
              </p:spPr>
              <p:txBody>
                <a:bodyPr/>
                <a:lstStyle/>
                <a:p>
                  <a:r>
                    <a:rPr lang="el-GR">
                      <a:noFill/>
                    </a:rPr>
                    <a:t> </a:t>
                  </a:r>
                </a:p>
              </p:txBody>
            </p:sp>
          </mc:Fallback>
        </mc:AlternateContent>
      </p:grpSp>
    </p:spTree>
    <p:extLst>
      <p:ext uri="{BB962C8B-B14F-4D97-AF65-F5344CB8AC3E}">
        <p14:creationId xmlns:p14="http://schemas.microsoft.com/office/powerpoint/2010/main" xmlns="" val="308636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dissolve">
                                      <p:cBhvr>
                                        <p:cTn id="19" dur="500"/>
                                        <p:tgtEl>
                                          <p:spTgt spid="4">
                                            <p:txEl>
                                              <p:pRg st="4" end="4"/>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dissolve">
                                      <p:cBhvr>
                                        <p:cTn id="22" dur="500"/>
                                        <p:tgtEl>
                                          <p:spTgt spid="4">
                                            <p:txEl>
                                              <p:pRg st="5" end="5"/>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dissolve">
                                      <p:cBhvr>
                                        <p:cTn id="25" dur="500"/>
                                        <p:tgtEl>
                                          <p:spTgt spid="4">
                                            <p:txEl>
                                              <p:pRg st="6" end="6"/>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dissolve">
                                      <p:cBhvr>
                                        <p:cTn id="28" dur="500"/>
                                        <p:tgtEl>
                                          <p:spTgt spid="4">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47</a:t>
            </a:fld>
            <a:endParaRPr lang="el-GR" dirty="0">
              <a:solidFill>
                <a:schemeClr val="tx1"/>
              </a:solidFill>
            </a:endParaRPr>
          </a:p>
        </p:txBody>
      </p:sp>
      <p:sp>
        <p:nvSpPr>
          <p:cNvPr id="4" name="Ορθογώνιο 3"/>
          <p:cNvSpPr/>
          <p:nvPr/>
        </p:nvSpPr>
        <p:spPr>
          <a:xfrm>
            <a:off x="539552" y="332656"/>
            <a:ext cx="7776864" cy="707886"/>
          </a:xfrm>
          <a:prstGeom prst="rect">
            <a:avLst/>
          </a:prstGeom>
        </p:spPr>
        <p:txBody>
          <a:bodyPr wrap="square">
            <a:spAutoFit/>
          </a:bodyPr>
          <a:lstStyle/>
          <a:p>
            <a:pPr algn="just"/>
            <a:r>
              <a:rPr lang="en-US" sz="2000" b="1" dirty="0" smtClean="0">
                <a:latin typeface="Trebuchet MS" panose="020B0603020202020204" pitchFamily="34" charset="0"/>
              </a:rPr>
              <a:t>1.5</a:t>
            </a:r>
            <a:r>
              <a:rPr lang="en-US" sz="2000" dirty="0" smtClean="0">
                <a:latin typeface="Trebuchet MS" panose="020B0603020202020204" pitchFamily="34" charset="0"/>
              </a:rPr>
              <a:t>  </a:t>
            </a:r>
            <a:r>
              <a:rPr lang="el-GR" sz="2000" dirty="0" smtClean="0">
                <a:latin typeface="Trebuchet MS" panose="020B0603020202020204" pitchFamily="34" charset="0"/>
              </a:rPr>
              <a:t>Συμπληρώστε </a:t>
            </a:r>
            <a:r>
              <a:rPr lang="el-GR" sz="2000" dirty="0">
                <a:latin typeface="Trebuchet MS" panose="020B0603020202020204" pitchFamily="34" charset="0"/>
              </a:rPr>
              <a:t>τις τιμές που λείπουν στον επόμενο πίνακα ο </a:t>
            </a:r>
            <a:r>
              <a:rPr lang="el-GR" sz="2000" dirty="0" smtClean="0">
                <a:latin typeface="Trebuchet MS" panose="020B0603020202020204" pitchFamily="34" charset="0"/>
              </a:rPr>
              <a:t>οποίος</a:t>
            </a:r>
            <a:r>
              <a:rPr lang="en-US" sz="2000" dirty="0" smtClean="0">
                <a:latin typeface="Trebuchet MS" panose="020B0603020202020204" pitchFamily="34" charset="0"/>
              </a:rPr>
              <a:t> </a:t>
            </a:r>
            <a:r>
              <a:rPr lang="el-GR" sz="2000" dirty="0" smtClean="0">
                <a:latin typeface="Trebuchet MS" panose="020B0603020202020204" pitchFamily="34" charset="0"/>
              </a:rPr>
              <a:t>αναφέρεται </a:t>
            </a:r>
            <a:r>
              <a:rPr lang="el-GR" sz="2000" dirty="0">
                <a:latin typeface="Trebuchet MS" panose="020B0603020202020204" pitchFamily="34" charset="0"/>
              </a:rPr>
              <a:t>στην απλή αρμονική ταλάντωση ενός σώματος. </a:t>
            </a:r>
          </a:p>
        </p:txBody>
      </p:sp>
      <p:graphicFrame>
        <p:nvGraphicFramePr>
          <p:cNvPr id="5" name="Πίνακας 4"/>
          <p:cNvGraphicFramePr>
            <a:graphicFrameLocks noGrp="1"/>
          </p:cNvGraphicFramePr>
          <p:nvPr>
            <p:extLst>
              <p:ext uri="{D42A27DB-BD31-4B8C-83A1-F6EECF244321}">
                <p14:modId xmlns:p14="http://schemas.microsoft.com/office/powerpoint/2010/main" xmlns="" val="1605184232"/>
              </p:ext>
            </p:extLst>
          </p:nvPr>
        </p:nvGraphicFramePr>
        <p:xfrm>
          <a:off x="2291916" y="1340768"/>
          <a:ext cx="4272136" cy="1981200"/>
        </p:xfrm>
        <a:graphic>
          <a:graphicData uri="http://schemas.openxmlformats.org/drawingml/2006/table">
            <a:tbl>
              <a:tblPr firstRow="1" bandRow="1">
                <a:tableStyleId>{073A0DAA-6AF3-43AB-8588-CEC1D06C72B9}</a:tableStyleId>
              </a:tblPr>
              <a:tblGrid>
                <a:gridCol w="1319808">
                  <a:extLst>
                    <a:ext uri="{9D8B030D-6E8A-4147-A177-3AD203B41FA5}">
                      <a16:colId xmlns:a16="http://schemas.microsoft.com/office/drawing/2014/main" xmlns="" val="20000"/>
                    </a:ext>
                  </a:extLst>
                </a:gridCol>
                <a:gridCol w="1584176">
                  <a:extLst>
                    <a:ext uri="{9D8B030D-6E8A-4147-A177-3AD203B41FA5}">
                      <a16:colId xmlns:a16="http://schemas.microsoft.com/office/drawing/2014/main" xmlns="" val="20001"/>
                    </a:ext>
                  </a:extLst>
                </a:gridCol>
                <a:gridCol w="1368152">
                  <a:extLst>
                    <a:ext uri="{9D8B030D-6E8A-4147-A177-3AD203B41FA5}">
                      <a16:colId xmlns:a16="http://schemas.microsoft.com/office/drawing/2014/main" xmlns="" val="20002"/>
                    </a:ext>
                  </a:extLst>
                </a:gridCol>
              </a:tblGrid>
              <a:tr h="370840">
                <a:tc>
                  <a:txBody>
                    <a:bodyPr/>
                    <a:lstStyle/>
                    <a:p>
                      <a:pPr algn="ctr"/>
                      <a:r>
                        <a:rPr lang="en-US" sz="2000" i="1" dirty="0" smtClean="0"/>
                        <a:t>x</a:t>
                      </a:r>
                      <a:endParaRPr lang="el-GR" sz="2000" i="1" dirty="0">
                        <a:latin typeface="Trebuchet MS" panose="020B0603020202020204" pitchFamily="34" charset="0"/>
                      </a:endParaRPr>
                    </a:p>
                  </a:txBody>
                  <a:tcPr/>
                </a:tc>
                <a:tc>
                  <a:txBody>
                    <a:bodyPr/>
                    <a:lstStyle/>
                    <a:p>
                      <a:pPr algn="ctr"/>
                      <a:r>
                        <a:rPr lang="en-US" sz="2000" i="1" dirty="0" smtClean="0"/>
                        <a:t>U</a:t>
                      </a:r>
                      <a:endParaRPr lang="el-GR" sz="2000" i="1" dirty="0">
                        <a:latin typeface="Trebuchet MS" panose="020B0603020202020204" pitchFamily="34" charset="0"/>
                      </a:endParaRPr>
                    </a:p>
                  </a:txBody>
                  <a:tcPr/>
                </a:tc>
                <a:tc>
                  <a:txBody>
                    <a:bodyPr/>
                    <a:lstStyle/>
                    <a:p>
                      <a:pPr algn="ctr"/>
                      <a:r>
                        <a:rPr lang="en-US" sz="2000" i="1" dirty="0" smtClean="0"/>
                        <a:t>K</a:t>
                      </a:r>
                      <a:endParaRPr lang="el-GR" sz="2000" i="1" dirty="0">
                        <a:latin typeface="Trebuchet MS" panose="020B0603020202020204" pitchFamily="34" charset="0"/>
                      </a:endParaRPr>
                    </a:p>
                  </a:txBody>
                  <a:tcPr/>
                </a:tc>
                <a:extLst>
                  <a:ext uri="{0D108BD9-81ED-4DB2-BD59-A6C34878D82A}">
                    <a16:rowId xmlns:a16="http://schemas.microsoft.com/office/drawing/2014/main" xmlns="" val="10000"/>
                  </a:ext>
                </a:extLst>
              </a:tr>
              <a:tr h="370840">
                <a:tc>
                  <a:txBody>
                    <a:bodyPr/>
                    <a:lstStyle/>
                    <a:p>
                      <a:pPr algn="ctr"/>
                      <a:r>
                        <a:rPr lang="en-US" sz="2000" dirty="0" smtClean="0">
                          <a:latin typeface="Trebuchet MS" panose="020B0603020202020204" pitchFamily="34" charset="0"/>
                        </a:rPr>
                        <a:t>0</a:t>
                      </a:r>
                      <a:endParaRPr lang="el-GR" sz="2000" dirty="0">
                        <a:latin typeface="Trebuchet MS" panose="020B0603020202020204" pitchFamily="34" charset="0"/>
                      </a:endParaRPr>
                    </a:p>
                  </a:txBody>
                  <a:tcPr/>
                </a:tc>
                <a:tc>
                  <a:txBody>
                    <a:bodyPr/>
                    <a:lstStyle/>
                    <a:p>
                      <a:pPr algn="ctr"/>
                      <a:endParaRPr lang="el-GR" sz="2000" b="1" dirty="0">
                        <a:solidFill>
                          <a:srgbClr val="FF0000"/>
                        </a:solidFill>
                        <a:latin typeface="Trebuchet MS" panose="020B0603020202020204" pitchFamily="34" charset="0"/>
                      </a:endParaRPr>
                    </a:p>
                  </a:txBody>
                  <a:tcPr/>
                </a:tc>
                <a:tc>
                  <a:txBody>
                    <a:bodyPr/>
                    <a:lstStyle/>
                    <a:p>
                      <a:pPr algn="ctr"/>
                      <a:endParaRPr lang="el-GR" sz="2000" b="1" dirty="0">
                        <a:solidFill>
                          <a:srgbClr val="FF0000"/>
                        </a:solidFill>
                        <a:latin typeface="Trebuchet MS" panose="020B0603020202020204" pitchFamily="34" charset="0"/>
                      </a:endParaRPr>
                    </a:p>
                  </a:txBody>
                  <a:tcPr/>
                </a:tc>
                <a:extLst>
                  <a:ext uri="{0D108BD9-81ED-4DB2-BD59-A6C34878D82A}">
                    <a16:rowId xmlns:a16="http://schemas.microsoft.com/office/drawing/2014/main" xmlns="" val="10001"/>
                  </a:ext>
                </a:extLst>
              </a:tr>
              <a:tr h="370840">
                <a:tc>
                  <a:txBody>
                    <a:bodyPr/>
                    <a:lstStyle/>
                    <a:p>
                      <a:pPr algn="ctr"/>
                      <a:r>
                        <a:rPr lang="en-US" sz="2000" i="1" dirty="0" smtClean="0">
                          <a:latin typeface="Trebuchet MS" panose="020B0603020202020204" pitchFamily="34" charset="0"/>
                        </a:rPr>
                        <a:t>x</a:t>
                      </a:r>
                      <a:r>
                        <a:rPr lang="en-US" sz="2000" baseline="-25000" dirty="0" smtClean="0">
                          <a:latin typeface="Trebuchet MS" panose="020B0603020202020204" pitchFamily="34" charset="0"/>
                        </a:rPr>
                        <a:t>1</a:t>
                      </a:r>
                      <a:endParaRPr lang="el-GR" sz="2000" baseline="-25000" dirty="0">
                        <a:latin typeface="Trebuchet MS" panose="020B0603020202020204" pitchFamily="34" charset="0"/>
                      </a:endParaRPr>
                    </a:p>
                  </a:txBody>
                  <a:tcPr/>
                </a:tc>
                <a:tc>
                  <a:txBody>
                    <a:bodyPr/>
                    <a:lstStyle/>
                    <a:p>
                      <a:pPr algn="ctr"/>
                      <a:r>
                        <a:rPr lang="en-US" sz="2000" dirty="0" smtClean="0">
                          <a:latin typeface="Trebuchet MS" panose="020B0603020202020204" pitchFamily="34" charset="0"/>
                        </a:rPr>
                        <a:t>3 J</a:t>
                      </a:r>
                      <a:endParaRPr lang="el-GR" sz="2000" dirty="0">
                        <a:latin typeface="Trebuchet MS" panose="020B0603020202020204" pitchFamily="34" charset="0"/>
                      </a:endParaRPr>
                    </a:p>
                  </a:txBody>
                  <a:tcPr/>
                </a:tc>
                <a:tc>
                  <a:txBody>
                    <a:bodyPr/>
                    <a:lstStyle/>
                    <a:p>
                      <a:pPr algn="ctr"/>
                      <a:r>
                        <a:rPr lang="en-US" sz="2000" dirty="0" smtClean="0">
                          <a:latin typeface="Trebuchet MS" panose="020B0603020202020204" pitchFamily="34" charset="0"/>
                        </a:rPr>
                        <a:t>2 J</a:t>
                      </a:r>
                      <a:endParaRPr lang="el-GR" sz="2000" dirty="0">
                        <a:latin typeface="Trebuchet MS" panose="020B0603020202020204" pitchFamily="34" charset="0"/>
                      </a:endParaRPr>
                    </a:p>
                  </a:txBody>
                  <a:tcPr/>
                </a:tc>
                <a:extLst>
                  <a:ext uri="{0D108BD9-81ED-4DB2-BD59-A6C34878D82A}">
                    <a16:rowId xmlns:a16="http://schemas.microsoft.com/office/drawing/2014/main" xmlns="" val="10002"/>
                  </a:ext>
                </a:extLst>
              </a:tr>
              <a:tr h="370840">
                <a:tc>
                  <a:txBody>
                    <a:bodyPr/>
                    <a:lstStyle/>
                    <a:p>
                      <a:pPr algn="ctr"/>
                      <a:r>
                        <a:rPr lang="en-US" sz="2000" i="1" dirty="0" smtClean="0">
                          <a:latin typeface="Trebuchet MS" panose="020B0603020202020204" pitchFamily="34" charset="0"/>
                        </a:rPr>
                        <a:t>x</a:t>
                      </a:r>
                      <a:r>
                        <a:rPr lang="en-US" sz="2000" baseline="-25000" dirty="0" smtClean="0">
                          <a:latin typeface="Trebuchet MS" panose="020B0603020202020204" pitchFamily="34" charset="0"/>
                        </a:rPr>
                        <a:t>2</a:t>
                      </a:r>
                      <a:endParaRPr lang="el-GR" sz="2000" baseline="-25000" dirty="0">
                        <a:latin typeface="Trebuchet MS" panose="020B0603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Trebuchet MS" panose="020B0603020202020204" pitchFamily="34" charset="0"/>
                        </a:rPr>
                        <a:t>4 J</a:t>
                      </a:r>
                      <a:endParaRPr lang="el-GR" sz="2000" dirty="0" smtClean="0">
                        <a:latin typeface="Trebuchet MS" panose="020B0603020202020204" pitchFamily="34" charset="0"/>
                      </a:endParaRPr>
                    </a:p>
                  </a:txBody>
                  <a:tcPr/>
                </a:tc>
                <a:tc>
                  <a:txBody>
                    <a:bodyPr/>
                    <a:lstStyle/>
                    <a:p>
                      <a:pPr algn="ctr"/>
                      <a:endParaRPr lang="el-GR" sz="2000" b="1" dirty="0">
                        <a:solidFill>
                          <a:srgbClr val="FF0000"/>
                        </a:solidFill>
                        <a:latin typeface="Trebuchet MS" panose="020B0603020202020204" pitchFamily="34" charset="0"/>
                      </a:endParaRPr>
                    </a:p>
                  </a:txBody>
                  <a:tcPr/>
                </a:tc>
                <a:extLst>
                  <a:ext uri="{0D108BD9-81ED-4DB2-BD59-A6C34878D82A}">
                    <a16:rowId xmlns:a16="http://schemas.microsoft.com/office/drawing/2014/main" xmlns="" val="10003"/>
                  </a:ext>
                </a:extLst>
              </a:tr>
              <a:tr h="370840">
                <a:tc>
                  <a:txBody>
                    <a:bodyPr/>
                    <a:lstStyle/>
                    <a:p>
                      <a:pPr algn="ctr"/>
                      <a:r>
                        <a:rPr lang="en-US" sz="2000" i="1" dirty="0" smtClean="0">
                          <a:latin typeface="Trebuchet MS" panose="020B0603020202020204" pitchFamily="34" charset="0"/>
                        </a:rPr>
                        <a:t>A</a:t>
                      </a:r>
                      <a:endParaRPr lang="el-GR" sz="2000" i="1" dirty="0">
                        <a:latin typeface="Trebuchet MS" panose="020B0603020202020204" pitchFamily="34" charset="0"/>
                      </a:endParaRPr>
                    </a:p>
                  </a:txBody>
                  <a:tcPr/>
                </a:tc>
                <a:tc>
                  <a:txBody>
                    <a:bodyPr/>
                    <a:lstStyle/>
                    <a:p>
                      <a:pPr algn="ctr"/>
                      <a:endParaRPr lang="el-GR" sz="2000" b="1" dirty="0">
                        <a:solidFill>
                          <a:srgbClr val="FF0000"/>
                        </a:solidFill>
                        <a:latin typeface="Trebuchet MS" panose="020B0603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l-GR" sz="2000" b="1" dirty="0" smtClean="0">
                        <a:solidFill>
                          <a:srgbClr val="FF0000"/>
                        </a:solidFill>
                        <a:latin typeface="Trebuchet MS" panose="020B0603020202020204" pitchFamily="34" charset="0"/>
                      </a:endParaRPr>
                    </a:p>
                  </a:txBody>
                  <a:tcPr/>
                </a:tc>
                <a:extLst>
                  <a:ext uri="{0D108BD9-81ED-4DB2-BD59-A6C34878D82A}">
                    <a16:rowId xmlns:a16="http://schemas.microsoft.com/office/drawing/2014/main" xmlns="" val="10004"/>
                  </a:ext>
                </a:extLst>
              </a:tr>
            </a:tbl>
          </a:graphicData>
        </a:graphic>
      </p:graphicFrame>
      <p:sp>
        <p:nvSpPr>
          <p:cNvPr id="6" name="Ορθογώνιο 5"/>
          <p:cNvSpPr/>
          <p:nvPr/>
        </p:nvSpPr>
        <p:spPr>
          <a:xfrm>
            <a:off x="539552" y="3645024"/>
            <a:ext cx="7776864" cy="1938992"/>
          </a:xfrm>
          <a:prstGeom prst="rect">
            <a:avLst/>
          </a:prstGeom>
        </p:spPr>
        <p:txBody>
          <a:bodyPr wrap="square">
            <a:spAutoFit/>
          </a:bodyPr>
          <a:lstStyle/>
          <a:p>
            <a:pPr algn="just"/>
            <a:r>
              <a:rPr lang="en-US" sz="2000" b="1" dirty="0" smtClean="0">
                <a:latin typeface="Trebuchet MS" panose="020B0603020202020204" pitchFamily="34" charset="0"/>
              </a:rPr>
              <a:t>1.6 </a:t>
            </a:r>
            <a:r>
              <a:rPr lang="en-US" sz="2000" dirty="0" smtClean="0">
                <a:latin typeface="Trebuchet MS" panose="020B0603020202020204" pitchFamily="34" charset="0"/>
              </a:rPr>
              <a:t> </a:t>
            </a:r>
            <a:r>
              <a:rPr lang="el-GR" sz="2000" dirty="0" smtClean="0">
                <a:latin typeface="Trebuchet MS" panose="020B0603020202020204" pitchFamily="34" charset="0"/>
              </a:rPr>
              <a:t>Ένα </a:t>
            </a:r>
            <a:r>
              <a:rPr lang="el-GR" sz="2000" dirty="0">
                <a:latin typeface="Trebuchet MS" panose="020B0603020202020204" pitchFamily="34" charset="0"/>
              </a:rPr>
              <a:t>σώμα εκτελεί απλή αρμονική ταλάντωση με περίοδο </a:t>
            </a:r>
            <a:r>
              <a:rPr lang="el-GR" sz="2000" i="1" dirty="0" smtClean="0">
                <a:latin typeface="Trebuchet MS" panose="020B0603020202020204" pitchFamily="34" charset="0"/>
              </a:rPr>
              <a:t>Τ</a:t>
            </a:r>
            <a:r>
              <a:rPr lang="el-GR" sz="2000" dirty="0" smtClean="0">
                <a:latin typeface="Trebuchet MS" panose="020B0603020202020204" pitchFamily="34" charset="0"/>
              </a:rPr>
              <a:t>.</a:t>
            </a:r>
            <a:r>
              <a:rPr lang="en-US" sz="2000" dirty="0" smtClean="0">
                <a:latin typeface="Trebuchet MS" panose="020B0603020202020204" pitchFamily="34" charset="0"/>
              </a:rPr>
              <a:t> </a:t>
            </a:r>
            <a:r>
              <a:rPr lang="el-GR" sz="2000" dirty="0" smtClean="0">
                <a:latin typeface="Trebuchet MS" panose="020B0603020202020204" pitchFamily="34" charset="0"/>
              </a:rPr>
              <a:t>Τη</a:t>
            </a:r>
            <a:r>
              <a:rPr lang="en-US" sz="2000" dirty="0" smtClean="0">
                <a:latin typeface="Trebuchet MS" panose="020B0603020202020204" pitchFamily="34" charset="0"/>
              </a:rPr>
              <a:t> </a:t>
            </a:r>
            <a:r>
              <a:rPr lang="el-GR" sz="2000" dirty="0" smtClean="0">
                <a:latin typeface="Trebuchet MS" panose="020B0603020202020204" pitchFamily="34" charset="0"/>
              </a:rPr>
              <a:t>χρονική </a:t>
            </a:r>
            <a:r>
              <a:rPr lang="el-GR" sz="2000" dirty="0">
                <a:latin typeface="Trebuchet MS" panose="020B0603020202020204" pitchFamily="34" charset="0"/>
              </a:rPr>
              <a:t>στιγμή </a:t>
            </a:r>
            <a:r>
              <a:rPr lang="el-GR" sz="2000" i="1" dirty="0">
                <a:latin typeface="Trebuchet MS" panose="020B0603020202020204" pitchFamily="34" charset="0"/>
              </a:rPr>
              <a:t>t</a:t>
            </a:r>
            <a:r>
              <a:rPr lang="el-GR" sz="2000" dirty="0">
                <a:latin typeface="Trebuchet MS" panose="020B0603020202020204" pitchFamily="34" charset="0"/>
              </a:rPr>
              <a:t>=0 το σώμα βρίσκεται στη θέση μέγιστης </a:t>
            </a:r>
            <a:r>
              <a:rPr lang="en-US" sz="2000" dirty="0" smtClean="0">
                <a:latin typeface="Trebuchet MS" panose="020B0603020202020204" pitchFamily="34" charset="0"/>
              </a:rPr>
              <a:t> </a:t>
            </a:r>
            <a:r>
              <a:rPr lang="el-GR" sz="2000" dirty="0" smtClean="0">
                <a:latin typeface="Trebuchet MS" panose="020B0603020202020204" pitchFamily="34" charset="0"/>
              </a:rPr>
              <a:t>απομάκρυνσης </a:t>
            </a:r>
            <a:r>
              <a:rPr lang="el-GR" sz="2000" dirty="0">
                <a:latin typeface="Trebuchet MS" panose="020B0603020202020204" pitchFamily="34" charset="0"/>
              </a:rPr>
              <a:t>(</a:t>
            </a:r>
            <a:r>
              <a:rPr lang="el-GR" sz="2000" i="1" dirty="0" err="1">
                <a:latin typeface="Trebuchet MS" panose="020B0603020202020204" pitchFamily="34" charset="0"/>
              </a:rPr>
              <a:t>χ</a:t>
            </a:r>
            <a:r>
              <a:rPr lang="el-GR" sz="2000" dirty="0" err="1">
                <a:latin typeface="Trebuchet MS" panose="020B0603020202020204" pitchFamily="34" charset="0"/>
              </a:rPr>
              <a:t>=</a:t>
            </a:r>
            <a:r>
              <a:rPr lang="el-GR" sz="2000" i="1" dirty="0" err="1">
                <a:latin typeface="Trebuchet MS" panose="020B0603020202020204" pitchFamily="34" charset="0"/>
              </a:rPr>
              <a:t>Α</a:t>
            </a:r>
            <a:r>
              <a:rPr lang="el-GR" sz="2000" dirty="0">
                <a:latin typeface="Trebuchet MS" panose="020B0603020202020204" pitchFamily="34" charset="0"/>
              </a:rPr>
              <a:t>). Ποια χρονική στιγμή</a:t>
            </a:r>
          </a:p>
          <a:p>
            <a:pPr algn="just"/>
            <a:r>
              <a:rPr lang="el-GR" sz="2000" b="1" dirty="0" smtClean="0">
                <a:latin typeface="Trebuchet MS" panose="020B0603020202020204" pitchFamily="34" charset="0"/>
              </a:rPr>
              <a:t>α</a:t>
            </a:r>
            <a:r>
              <a:rPr lang="en-US" sz="2000" b="1" dirty="0" smtClean="0">
                <a:latin typeface="Trebuchet MS" panose="020B0603020202020204" pitchFamily="34" charset="0"/>
              </a:rPr>
              <a:t>. </a:t>
            </a:r>
            <a:r>
              <a:rPr lang="el-GR" sz="2000" b="1" dirty="0" smtClean="0">
                <a:latin typeface="Trebuchet MS" panose="020B0603020202020204" pitchFamily="34" charset="0"/>
              </a:rPr>
              <a:t> </a:t>
            </a:r>
            <a:r>
              <a:rPr lang="el-GR" sz="2000" dirty="0">
                <a:latin typeface="Trebuchet MS" panose="020B0603020202020204" pitchFamily="34" charset="0"/>
              </a:rPr>
              <a:t>θα περάσει για πρώτη φορά από τη θέση ισορροπίας</a:t>
            </a:r>
            <a:r>
              <a:rPr lang="el-GR" sz="2000" dirty="0" smtClean="0">
                <a:latin typeface="Trebuchet MS" panose="020B0603020202020204" pitchFamily="34" charset="0"/>
              </a:rPr>
              <a:t>;</a:t>
            </a:r>
            <a:r>
              <a:rPr lang="en-US" sz="2000" dirty="0" smtClean="0">
                <a:latin typeface="Trebuchet MS" panose="020B0603020202020204" pitchFamily="34" charset="0"/>
              </a:rPr>
              <a:t>    </a:t>
            </a:r>
            <a:endParaRPr lang="el-GR" sz="2000" dirty="0">
              <a:latin typeface="Trebuchet MS" panose="020B0603020202020204" pitchFamily="34" charset="0"/>
            </a:endParaRPr>
          </a:p>
          <a:p>
            <a:pPr algn="just"/>
            <a:r>
              <a:rPr lang="el-GR" sz="2000" b="1" dirty="0" smtClean="0">
                <a:latin typeface="Trebuchet MS" panose="020B0603020202020204" pitchFamily="34" charset="0"/>
              </a:rPr>
              <a:t>β</a:t>
            </a:r>
            <a:r>
              <a:rPr lang="en-US" sz="2000" b="1" dirty="0" smtClean="0">
                <a:latin typeface="Trebuchet MS" panose="020B0603020202020204" pitchFamily="34" charset="0"/>
              </a:rPr>
              <a:t>. </a:t>
            </a:r>
            <a:r>
              <a:rPr lang="el-GR" sz="2000" b="1" dirty="0" smtClean="0">
                <a:latin typeface="Trebuchet MS" panose="020B0603020202020204" pitchFamily="34" charset="0"/>
              </a:rPr>
              <a:t> </a:t>
            </a:r>
            <a:r>
              <a:rPr lang="el-GR" sz="2000" dirty="0">
                <a:latin typeface="Trebuchet MS" panose="020B0603020202020204" pitchFamily="34" charset="0"/>
              </a:rPr>
              <a:t>θα φτάσει πρώτη φορά στη θέση </a:t>
            </a:r>
            <a:r>
              <a:rPr lang="el-GR" sz="2000" i="1" dirty="0">
                <a:latin typeface="Trebuchet MS" panose="020B0603020202020204" pitchFamily="34" charset="0"/>
              </a:rPr>
              <a:t>χ</a:t>
            </a:r>
            <a:r>
              <a:rPr lang="el-GR" sz="2000" dirty="0">
                <a:latin typeface="Trebuchet MS" panose="020B0603020202020204" pitchFamily="34" charset="0"/>
              </a:rPr>
              <a:t> = - </a:t>
            </a:r>
            <a:r>
              <a:rPr lang="el-GR" sz="2000" i="1" dirty="0">
                <a:latin typeface="Trebuchet MS" panose="020B0603020202020204" pitchFamily="34" charset="0"/>
              </a:rPr>
              <a:t>Α</a:t>
            </a:r>
            <a:r>
              <a:rPr lang="el-GR" sz="2000" dirty="0">
                <a:latin typeface="Trebuchet MS" panose="020B0603020202020204" pitchFamily="34" charset="0"/>
              </a:rPr>
              <a:t>;</a:t>
            </a:r>
          </a:p>
          <a:p>
            <a:pPr algn="just"/>
            <a:r>
              <a:rPr lang="el-GR" sz="2000" b="1" dirty="0" smtClean="0">
                <a:latin typeface="Trebuchet MS" panose="020B0603020202020204" pitchFamily="34" charset="0"/>
              </a:rPr>
              <a:t>γ</a:t>
            </a:r>
            <a:r>
              <a:rPr lang="en-US" sz="2000" b="1" dirty="0" smtClean="0">
                <a:latin typeface="Trebuchet MS" panose="020B0603020202020204" pitchFamily="34" charset="0"/>
              </a:rPr>
              <a:t>. </a:t>
            </a:r>
            <a:r>
              <a:rPr lang="el-GR" sz="2000" b="1" dirty="0" smtClean="0">
                <a:latin typeface="Trebuchet MS" panose="020B0603020202020204" pitchFamily="34" charset="0"/>
              </a:rPr>
              <a:t> </a:t>
            </a:r>
            <a:r>
              <a:rPr lang="el-GR" sz="2000" dirty="0">
                <a:latin typeface="Trebuchet MS" panose="020B0603020202020204" pitchFamily="34" charset="0"/>
              </a:rPr>
              <a:t>θα περάσει για δεύτερη φορά από τη θέση ισορροπίας; </a:t>
            </a:r>
          </a:p>
        </p:txBody>
      </p:sp>
      <p:graphicFrame>
        <p:nvGraphicFramePr>
          <p:cNvPr id="7" name="Πίνακας 6"/>
          <p:cNvGraphicFramePr>
            <a:graphicFrameLocks noGrp="1"/>
          </p:cNvGraphicFramePr>
          <p:nvPr>
            <p:extLst>
              <p:ext uri="{D42A27DB-BD31-4B8C-83A1-F6EECF244321}">
                <p14:modId xmlns:p14="http://schemas.microsoft.com/office/powerpoint/2010/main" xmlns="" val="1876472894"/>
              </p:ext>
            </p:extLst>
          </p:nvPr>
        </p:nvGraphicFramePr>
        <p:xfrm>
          <a:off x="2291916" y="1340768"/>
          <a:ext cx="4272136" cy="1981200"/>
        </p:xfrm>
        <a:graphic>
          <a:graphicData uri="http://schemas.openxmlformats.org/drawingml/2006/table">
            <a:tbl>
              <a:tblPr firstRow="1" bandRow="1">
                <a:tableStyleId>{073A0DAA-6AF3-43AB-8588-CEC1D06C72B9}</a:tableStyleId>
              </a:tblPr>
              <a:tblGrid>
                <a:gridCol w="1319808">
                  <a:extLst>
                    <a:ext uri="{9D8B030D-6E8A-4147-A177-3AD203B41FA5}">
                      <a16:colId xmlns:a16="http://schemas.microsoft.com/office/drawing/2014/main" xmlns="" val="20000"/>
                    </a:ext>
                  </a:extLst>
                </a:gridCol>
                <a:gridCol w="1584176">
                  <a:extLst>
                    <a:ext uri="{9D8B030D-6E8A-4147-A177-3AD203B41FA5}">
                      <a16:colId xmlns:a16="http://schemas.microsoft.com/office/drawing/2014/main" xmlns="" val="20001"/>
                    </a:ext>
                  </a:extLst>
                </a:gridCol>
                <a:gridCol w="1368152">
                  <a:extLst>
                    <a:ext uri="{9D8B030D-6E8A-4147-A177-3AD203B41FA5}">
                      <a16:colId xmlns:a16="http://schemas.microsoft.com/office/drawing/2014/main" xmlns="" val="20002"/>
                    </a:ext>
                  </a:extLst>
                </a:gridCol>
              </a:tblGrid>
              <a:tr h="370840">
                <a:tc>
                  <a:txBody>
                    <a:bodyPr/>
                    <a:lstStyle/>
                    <a:p>
                      <a:pPr algn="ctr"/>
                      <a:r>
                        <a:rPr lang="en-US" sz="2000" i="1" dirty="0" smtClean="0"/>
                        <a:t>x</a:t>
                      </a:r>
                      <a:endParaRPr lang="el-GR" sz="2000" i="1" dirty="0">
                        <a:latin typeface="Trebuchet MS" panose="020B0603020202020204" pitchFamily="34" charset="0"/>
                      </a:endParaRPr>
                    </a:p>
                  </a:txBody>
                  <a:tcPr/>
                </a:tc>
                <a:tc>
                  <a:txBody>
                    <a:bodyPr/>
                    <a:lstStyle/>
                    <a:p>
                      <a:pPr algn="ctr"/>
                      <a:r>
                        <a:rPr lang="en-US" sz="2000" i="1" dirty="0" smtClean="0"/>
                        <a:t>U</a:t>
                      </a:r>
                      <a:endParaRPr lang="el-GR" sz="2000" i="1" dirty="0">
                        <a:latin typeface="Trebuchet MS" panose="020B0603020202020204" pitchFamily="34" charset="0"/>
                      </a:endParaRPr>
                    </a:p>
                  </a:txBody>
                  <a:tcPr/>
                </a:tc>
                <a:tc>
                  <a:txBody>
                    <a:bodyPr/>
                    <a:lstStyle/>
                    <a:p>
                      <a:pPr algn="ctr"/>
                      <a:r>
                        <a:rPr lang="en-US" sz="2000" i="1" dirty="0" smtClean="0"/>
                        <a:t>K</a:t>
                      </a:r>
                      <a:endParaRPr lang="el-GR" sz="2000" i="1" dirty="0">
                        <a:latin typeface="Trebuchet MS" panose="020B0603020202020204" pitchFamily="34" charset="0"/>
                      </a:endParaRPr>
                    </a:p>
                  </a:txBody>
                  <a:tcPr/>
                </a:tc>
                <a:extLst>
                  <a:ext uri="{0D108BD9-81ED-4DB2-BD59-A6C34878D82A}">
                    <a16:rowId xmlns:a16="http://schemas.microsoft.com/office/drawing/2014/main" xmlns="" val="10000"/>
                  </a:ext>
                </a:extLst>
              </a:tr>
              <a:tr h="370840">
                <a:tc>
                  <a:txBody>
                    <a:bodyPr/>
                    <a:lstStyle/>
                    <a:p>
                      <a:pPr algn="ctr"/>
                      <a:r>
                        <a:rPr lang="en-US" sz="2000" dirty="0" smtClean="0">
                          <a:latin typeface="Trebuchet MS" panose="020B0603020202020204" pitchFamily="34" charset="0"/>
                        </a:rPr>
                        <a:t>0</a:t>
                      </a:r>
                      <a:endParaRPr lang="el-GR" sz="2000" dirty="0">
                        <a:latin typeface="Trebuchet MS" panose="020B0603020202020204" pitchFamily="34" charset="0"/>
                      </a:endParaRPr>
                    </a:p>
                  </a:txBody>
                  <a:tcPr/>
                </a:tc>
                <a:tc>
                  <a:txBody>
                    <a:bodyPr/>
                    <a:lstStyle/>
                    <a:p>
                      <a:pPr algn="ctr"/>
                      <a:r>
                        <a:rPr lang="en-US" sz="2000" b="1" dirty="0" smtClean="0">
                          <a:solidFill>
                            <a:srgbClr val="FF0000"/>
                          </a:solidFill>
                          <a:latin typeface="Trebuchet MS" panose="020B0603020202020204" pitchFamily="34" charset="0"/>
                        </a:rPr>
                        <a:t>0 J</a:t>
                      </a:r>
                      <a:endParaRPr lang="el-GR" sz="2000" b="1" dirty="0">
                        <a:solidFill>
                          <a:srgbClr val="FF0000"/>
                        </a:solidFill>
                        <a:latin typeface="Trebuchet MS" panose="020B0603020202020204" pitchFamily="34" charset="0"/>
                      </a:endParaRPr>
                    </a:p>
                  </a:txBody>
                  <a:tcPr/>
                </a:tc>
                <a:tc>
                  <a:txBody>
                    <a:bodyPr/>
                    <a:lstStyle/>
                    <a:p>
                      <a:pPr algn="ctr"/>
                      <a:r>
                        <a:rPr lang="en-US" sz="2000" b="1" dirty="0" smtClean="0">
                          <a:solidFill>
                            <a:srgbClr val="FF0000"/>
                          </a:solidFill>
                          <a:latin typeface="Trebuchet MS" panose="020B0603020202020204" pitchFamily="34" charset="0"/>
                        </a:rPr>
                        <a:t>5 J</a:t>
                      </a:r>
                      <a:endParaRPr lang="el-GR" sz="2000" b="1" dirty="0">
                        <a:solidFill>
                          <a:srgbClr val="FF0000"/>
                        </a:solidFill>
                        <a:latin typeface="Trebuchet MS" panose="020B0603020202020204" pitchFamily="34" charset="0"/>
                      </a:endParaRPr>
                    </a:p>
                  </a:txBody>
                  <a:tcPr/>
                </a:tc>
                <a:extLst>
                  <a:ext uri="{0D108BD9-81ED-4DB2-BD59-A6C34878D82A}">
                    <a16:rowId xmlns:a16="http://schemas.microsoft.com/office/drawing/2014/main" xmlns="" val="10001"/>
                  </a:ext>
                </a:extLst>
              </a:tr>
              <a:tr h="370840">
                <a:tc>
                  <a:txBody>
                    <a:bodyPr/>
                    <a:lstStyle/>
                    <a:p>
                      <a:pPr algn="ctr"/>
                      <a:r>
                        <a:rPr lang="en-US" sz="2000" i="1" dirty="0" smtClean="0">
                          <a:latin typeface="Trebuchet MS" panose="020B0603020202020204" pitchFamily="34" charset="0"/>
                        </a:rPr>
                        <a:t>x</a:t>
                      </a:r>
                      <a:r>
                        <a:rPr lang="en-US" sz="2000" baseline="-25000" dirty="0" smtClean="0">
                          <a:latin typeface="Trebuchet MS" panose="020B0603020202020204" pitchFamily="34" charset="0"/>
                        </a:rPr>
                        <a:t>1</a:t>
                      </a:r>
                      <a:endParaRPr lang="el-GR" sz="2000" baseline="-25000" dirty="0">
                        <a:latin typeface="Trebuchet MS" panose="020B0603020202020204" pitchFamily="34" charset="0"/>
                      </a:endParaRPr>
                    </a:p>
                  </a:txBody>
                  <a:tcPr/>
                </a:tc>
                <a:tc>
                  <a:txBody>
                    <a:bodyPr/>
                    <a:lstStyle/>
                    <a:p>
                      <a:pPr algn="ctr"/>
                      <a:r>
                        <a:rPr lang="en-US" sz="2000" dirty="0" smtClean="0">
                          <a:latin typeface="Trebuchet MS" panose="020B0603020202020204" pitchFamily="34" charset="0"/>
                        </a:rPr>
                        <a:t>3 J</a:t>
                      </a:r>
                      <a:endParaRPr lang="el-GR" sz="2000" dirty="0">
                        <a:latin typeface="Trebuchet MS" panose="020B0603020202020204" pitchFamily="34" charset="0"/>
                      </a:endParaRPr>
                    </a:p>
                  </a:txBody>
                  <a:tcPr/>
                </a:tc>
                <a:tc>
                  <a:txBody>
                    <a:bodyPr/>
                    <a:lstStyle/>
                    <a:p>
                      <a:pPr algn="ctr"/>
                      <a:r>
                        <a:rPr lang="en-US" sz="2000" dirty="0" smtClean="0">
                          <a:latin typeface="Trebuchet MS" panose="020B0603020202020204" pitchFamily="34" charset="0"/>
                        </a:rPr>
                        <a:t>2 J</a:t>
                      </a:r>
                      <a:endParaRPr lang="el-GR" sz="2000" dirty="0">
                        <a:latin typeface="Trebuchet MS" panose="020B0603020202020204" pitchFamily="34" charset="0"/>
                      </a:endParaRPr>
                    </a:p>
                  </a:txBody>
                  <a:tcPr/>
                </a:tc>
                <a:extLst>
                  <a:ext uri="{0D108BD9-81ED-4DB2-BD59-A6C34878D82A}">
                    <a16:rowId xmlns:a16="http://schemas.microsoft.com/office/drawing/2014/main" xmlns="" val="10002"/>
                  </a:ext>
                </a:extLst>
              </a:tr>
              <a:tr h="370840">
                <a:tc>
                  <a:txBody>
                    <a:bodyPr/>
                    <a:lstStyle/>
                    <a:p>
                      <a:pPr algn="ctr"/>
                      <a:r>
                        <a:rPr lang="en-US" sz="2000" i="1" dirty="0" smtClean="0">
                          <a:latin typeface="Trebuchet MS" panose="020B0603020202020204" pitchFamily="34" charset="0"/>
                        </a:rPr>
                        <a:t>x</a:t>
                      </a:r>
                      <a:r>
                        <a:rPr lang="en-US" sz="2000" baseline="-25000" dirty="0" smtClean="0">
                          <a:latin typeface="Trebuchet MS" panose="020B0603020202020204" pitchFamily="34" charset="0"/>
                        </a:rPr>
                        <a:t>2</a:t>
                      </a:r>
                      <a:endParaRPr lang="el-GR" sz="2000" baseline="-25000" dirty="0">
                        <a:latin typeface="Trebuchet MS" panose="020B0603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Trebuchet MS" panose="020B0603020202020204" pitchFamily="34" charset="0"/>
                        </a:rPr>
                        <a:t>4 J</a:t>
                      </a:r>
                      <a:endParaRPr lang="el-GR" sz="2000" dirty="0" smtClean="0">
                        <a:latin typeface="Trebuchet MS" panose="020B0603020202020204" pitchFamily="34" charset="0"/>
                      </a:endParaRPr>
                    </a:p>
                  </a:txBody>
                  <a:tcPr/>
                </a:tc>
                <a:tc>
                  <a:txBody>
                    <a:bodyPr/>
                    <a:lstStyle/>
                    <a:p>
                      <a:pPr algn="ctr"/>
                      <a:r>
                        <a:rPr lang="en-US" sz="2000" b="1" dirty="0" smtClean="0">
                          <a:solidFill>
                            <a:srgbClr val="FF0000"/>
                          </a:solidFill>
                          <a:latin typeface="Trebuchet MS" panose="020B0603020202020204" pitchFamily="34" charset="0"/>
                        </a:rPr>
                        <a:t>1 J</a:t>
                      </a:r>
                      <a:endParaRPr lang="el-GR" sz="2000" b="1" dirty="0">
                        <a:solidFill>
                          <a:srgbClr val="FF0000"/>
                        </a:solidFill>
                        <a:latin typeface="Trebuchet MS" panose="020B0603020202020204" pitchFamily="34" charset="0"/>
                      </a:endParaRPr>
                    </a:p>
                  </a:txBody>
                  <a:tcPr/>
                </a:tc>
                <a:extLst>
                  <a:ext uri="{0D108BD9-81ED-4DB2-BD59-A6C34878D82A}">
                    <a16:rowId xmlns:a16="http://schemas.microsoft.com/office/drawing/2014/main" xmlns="" val="10003"/>
                  </a:ext>
                </a:extLst>
              </a:tr>
              <a:tr h="370840">
                <a:tc>
                  <a:txBody>
                    <a:bodyPr/>
                    <a:lstStyle/>
                    <a:p>
                      <a:pPr algn="ctr"/>
                      <a:r>
                        <a:rPr lang="en-US" sz="2000" i="1" dirty="0" smtClean="0">
                          <a:latin typeface="Trebuchet MS" panose="020B0603020202020204" pitchFamily="34" charset="0"/>
                        </a:rPr>
                        <a:t>A</a:t>
                      </a:r>
                      <a:endParaRPr lang="el-GR" sz="2000" i="1" dirty="0">
                        <a:latin typeface="Trebuchet MS" panose="020B0603020202020204" pitchFamily="34" charset="0"/>
                      </a:endParaRPr>
                    </a:p>
                  </a:txBody>
                  <a:tcPr/>
                </a:tc>
                <a:tc>
                  <a:txBody>
                    <a:bodyPr/>
                    <a:lstStyle/>
                    <a:p>
                      <a:pPr algn="ctr"/>
                      <a:r>
                        <a:rPr lang="en-US" sz="2000" b="1" dirty="0" smtClean="0">
                          <a:solidFill>
                            <a:srgbClr val="FF0000"/>
                          </a:solidFill>
                          <a:latin typeface="Trebuchet MS" panose="020B0603020202020204" pitchFamily="34" charset="0"/>
                        </a:rPr>
                        <a:t>5 J</a:t>
                      </a:r>
                      <a:endParaRPr lang="el-GR" sz="2000" b="1" dirty="0">
                        <a:solidFill>
                          <a:srgbClr val="FF0000"/>
                        </a:solidFill>
                        <a:latin typeface="Trebuchet MS" panose="020B0603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FF0000"/>
                          </a:solidFill>
                          <a:latin typeface="Trebuchet MS" panose="020B0603020202020204" pitchFamily="34" charset="0"/>
                        </a:rPr>
                        <a:t>0 J</a:t>
                      </a:r>
                      <a:endParaRPr lang="el-GR" sz="2000" b="1" dirty="0" smtClean="0">
                        <a:solidFill>
                          <a:srgbClr val="FF0000"/>
                        </a:solidFill>
                        <a:latin typeface="Trebuchet MS" panose="020B0603020202020204" pitchFamily="34" charset="0"/>
                      </a:endParaRPr>
                    </a:p>
                  </a:txBody>
                  <a:tcPr/>
                </a:tc>
                <a:extLst>
                  <a:ext uri="{0D108BD9-81ED-4DB2-BD59-A6C34878D82A}">
                    <a16:rowId xmlns:a16="http://schemas.microsoft.com/office/drawing/2014/main" xmlns="" val="10004"/>
                  </a:ext>
                </a:extLst>
              </a:tr>
            </a:tbl>
          </a:graphicData>
        </a:graphic>
      </p:graphicFrame>
      <p:sp>
        <p:nvSpPr>
          <p:cNvPr id="9" name="Ορθογώνιο 8"/>
          <p:cNvSpPr/>
          <p:nvPr/>
        </p:nvSpPr>
        <p:spPr>
          <a:xfrm>
            <a:off x="7388494" y="4636278"/>
            <a:ext cx="696024" cy="400110"/>
          </a:xfrm>
          <a:prstGeom prst="rect">
            <a:avLst/>
          </a:prstGeom>
        </p:spPr>
        <p:txBody>
          <a:bodyPr wrap="none">
            <a:spAutoFit/>
          </a:bodyPr>
          <a:lstStyle/>
          <a:p>
            <a:r>
              <a:rPr lang="el-GR" sz="2000" b="1" i="1" dirty="0">
                <a:solidFill>
                  <a:srgbClr val="FF0000"/>
                </a:solidFill>
                <a:latin typeface="Trebuchet MS" panose="020B0603020202020204" pitchFamily="34" charset="0"/>
              </a:rPr>
              <a:t>Τ</a:t>
            </a:r>
            <a:r>
              <a:rPr lang="el-GR" sz="2000" b="1" dirty="0">
                <a:solidFill>
                  <a:srgbClr val="FF0000"/>
                </a:solidFill>
                <a:latin typeface="Trebuchet MS" panose="020B0603020202020204" pitchFamily="34" charset="0"/>
              </a:rPr>
              <a:t>/4.</a:t>
            </a:r>
            <a:endParaRPr lang="el-GR" sz="2000" dirty="0"/>
          </a:p>
        </p:txBody>
      </p:sp>
      <p:sp>
        <p:nvSpPr>
          <p:cNvPr id="10" name="Ορθογώνιο 9"/>
          <p:cNvSpPr/>
          <p:nvPr/>
        </p:nvSpPr>
        <p:spPr>
          <a:xfrm>
            <a:off x="6012160" y="4847633"/>
            <a:ext cx="696024" cy="400110"/>
          </a:xfrm>
          <a:prstGeom prst="rect">
            <a:avLst/>
          </a:prstGeom>
        </p:spPr>
        <p:txBody>
          <a:bodyPr wrap="none">
            <a:spAutoFit/>
          </a:bodyPr>
          <a:lstStyle/>
          <a:p>
            <a:r>
              <a:rPr lang="el-GR" sz="2000" b="1" i="1" dirty="0" smtClean="0">
                <a:solidFill>
                  <a:srgbClr val="FF0000"/>
                </a:solidFill>
                <a:latin typeface="Trebuchet MS" panose="020B0603020202020204" pitchFamily="34" charset="0"/>
              </a:rPr>
              <a:t>Τ</a:t>
            </a:r>
            <a:r>
              <a:rPr lang="el-GR" sz="2000" b="1" dirty="0" smtClean="0">
                <a:solidFill>
                  <a:srgbClr val="FF0000"/>
                </a:solidFill>
                <a:latin typeface="Trebuchet MS" panose="020B0603020202020204" pitchFamily="34" charset="0"/>
              </a:rPr>
              <a:t>/</a:t>
            </a:r>
            <a:r>
              <a:rPr lang="en-US" sz="2000" b="1" dirty="0" smtClean="0">
                <a:solidFill>
                  <a:srgbClr val="FF0000"/>
                </a:solidFill>
                <a:latin typeface="Trebuchet MS" panose="020B0603020202020204" pitchFamily="34" charset="0"/>
              </a:rPr>
              <a:t>2</a:t>
            </a:r>
            <a:r>
              <a:rPr lang="el-GR" sz="2000" b="1" dirty="0" smtClean="0">
                <a:solidFill>
                  <a:srgbClr val="FF0000"/>
                </a:solidFill>
                <a:latin typeface="Trebuchet MS" panose="020B0603020202020204" pitchFamily="34" charset="0"/>
              </a:rPr>
              <a:t>.</a:t>
            </a:r>
            <a:endParaRPr lang="el-GR" sz="2000" dirty="0"/>
          </a:p>
        </p:txBody>
      </p:sp>
      <p:sp>
        <p:nvSpPr>
          <p:cNvPr id="11" name="Ορθογώνιο 10"/>
          <p:cNvSpPr/>
          <p:nvPr/>
        </p:nvSpPr>
        <p:spPr>
          <a:xfrm>
            <a:off x="7388494" y="5177729"/>
            <a:ext cx="846707" cy="400110"/>
          </a:xfrm>
          <a:prstGeom prst="rect">
            <a:avLst/>
          </a:prstGeom>
        </p:spPr>
        <p:txBody>
          <a:bodyPr wrap="none">
            <a:spAutoFit/>
          </a:bodyPr>
          <a:lstStyle/>
          <a:p>
            <a:r>
              <a:rPr lang="en-US" sz="2000" b="1" dirty="0" smtClean="0">
                <a:solidFill>
                  <a:srgbClr val="FF0000"/>
                </a:solidFill>
                <a:latin typeface="Trebuchet MS" panose="020B0603020202020204" pitchFamily="34" charset="0"/>
              </a:rPr>
              <a:t>3</a:t>
            </a:r>
            <a:r>
              <a:rPr lang="el-GR" sz="2000" b="1" i="1" dirty="0" smtClean="0">
                <a:solidFill>
                  <a:srgbClr val="FF0000"/>
                </a:solidFill>
                <a:latin typeface="Trebuchet MS" panose="020B0603020202020204" pitchFamily="34" charset="0"/>
              </a:rPr>
              <a:t>Τ</a:t>
            </a:r>
            <a:r>
              <a:rPr lang="el-GR" sz="2000" b="1" dirty="0" smtClean="0">
                <a:solidFill>
                  <a:srgbClr val="FF0000"/>
                </a:solidFill>
                <a:latin typeface="Trebuchet MS" panose="020B0603020202020204" pitchFamily="34" charset="0"/>
              </a:rPr>
              <a:t>/4</a:t>
            </a:r>
            <a:r>
              <a:rPr lang="el-GR" sz="2000" b="1" dirty="0">
                <a:solidFill>
                  <a:srgbClr val="FF0000"/>
                </a:solidFill>
                <a:latin typeface="Trebuchet MS" panose="020B0603020202020204" pitchFamily="34" charset="0"/>
              </a:rPr>
              <a:t>.</a:t>
            </a:r>
            <a:endParaRPr lang="el-GR" sz="2000" dirty="0"/>
          </a:p>
        </p:txBody>
      </p:sp>
    </p:spTree>
    <p:extLst>
      <p:ext uri="{BB962C8B-B14F-4D97-AF65-F5344CB8AC3E}">
        <p14:creationId xmlns:p14="http://schemas.microsoft.com/office/powerpoint/2010/main" xmlns="" val="637475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ssolv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P spid="10" grpId="0"/>
      <p:bldP spid="1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48</a:t>
            </a:fld>
            <a:endParaRPr lang="el-GR" dirty="0">
              <a:solidFill>
                <a:schemeClr val="tx1"/>
              </a:solidFill>
            </a:endParaRPr>
          </a:p>
        </p:txBody>
      </p:sp>
      <p:grpSp>
        <p:nvGrpSpPr>
          <p:cNvPr id="5" name="Ομάδα 4"/>
          <p:cNvGrpSpPr/>
          <p:nvPr/>
        </p:nvGrpSpPr>
        <p:grpSpPr>
          <a:xfrm>
            <a:off x="539552" y="332656"/>
            <a:ext cx="8064896" cy="5463660"/>
            <a:chOff x="539552" y="332656"/>
            <a:chExt cx="8064896" cy="5463660"/>
          </a:xfrm>
        </p:grpSpPr>
        <p:pic>
          <p:nvPicPr>
            <p:cNvPr id="14338"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737507" y="2636912"/>
              <a:ext cx="3668985" cy="315940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Ορθογώνιο 3"/>
            <p:cNvSpPr/>
            <p:nvPr/>
          </p:nvSpPr>
          <p:spPr>
            <a:xfrm>
              <a:off x="539552" y="332656"/>
              <a:ext cx="8064896" cy="2246769"/>
            </a:xfrm>
            <a:prstGeom prst="rect">
              <a:avLst/>
            </a:prstGeom>
          </p:spPr>
          <p:txBody>
            <a:bodyPr wrap="square">
              <a:spAutoFit/>
            </a:bodyPr>
            <a:lstStyle/>
            <a:p>
              <a:pPr algn="just"/>
              <a:r>
                <a:rPr lang="en-US" sz="2000" b="1" dirty="0" smtClean="0">
                  <a:latin typeface="Trebuchet MS" panose="020B0603020202020204" pitchFamily="34" charset="0"/>
                </a:rPr>
                <a:t>1.7</a:t>
              </a:r>
              <a:r>
                <a:rPr lang="en-US" sz="2000" dirty="0" smtClean="0">
                  <a:latin typeface="Trebuchet MS" panose="020B0603020202020204" pitchFamily="34" charset="0"/>
                </a:rPr>
                <a:t>  </a:t>
              </a:r>
              <a:r>
                <a:rPr lang="el-GR" sz="2000" dirty="0" smtClean="0">
                  <a:latin typeface="Trebuchet MS" panose="020B0603020202020204" pitchFamily="34" charset="0"/>
                </a:rPr>
                <a:t>Το </a:t>
              </a:r>
              <a:r>
                <a:rPr lang="el-GR" sz="2000" dirty="0">
                  <a:latin typeface="Trebuchet MS" panose="020B0603020202020204" pitchFamily="34" charset="0"/>
                </a:rPr>
                <a:t>διάγραμμα του </a:t>
              </a:r>
              <a:r>
                <a:rPr lang="el-GR" sz="2000" dirty="0" smtClean="0">
                  <a:latin typeface="Trebuchet MS" panose="020B0603020202020204" pitchFamily="34" charset="0"/>
                </a:rPr>
                <a:t>παρακάτω σχήματος παριστάνει </a:t>
              </a:r>
              <a:r>
                <a:rPr lang="el-GR" sz="2000" dirty="0">
                  <a:latin typeface="Trebuchet MS" panose="020B0603020202020204" pitchFamily="34" charset="0"/>
                </a:rPr>
                <a:t>την επιτάχυνση </a:t>
              </a:r>
              <a:r>
                <a:rPr lang="el-GR" sz="2000" dirty="0" smtClean="0">
                  <a:latin typeface="Trebuchet MS" panose="020B0603020202020204" pitchFamily="34" charset="0"/>
                </a:rPr>
                <a:t>ενός σώματος </a:t>
              </a:r>
              <a:r>
                <a:rPr lang="el-GR" sz="2000" dirty="0">
                  <a:latin typeface="Trebuchet MS" panose="020B0603020202020204" pitchFamily="34" charset="0"/>
                </a:rPr>
                <a:t>που εκτελεί απλή αρμονική ταλάντωση, σε συνάρτηση με </a:t>
              </a:r>
              <a:r>
                <a:rPr lang="el-GR" sz="2000" dirty="0" smtClean="0">
                  <a:latin typeface="Trebuchet MS" panose="020B0603020202020204" pitchFamily="34" charset="0"/>
                </a:rPr>
                <a:t>το</a:t>
              </a:r>
              <a:r>
                <a:rPr lang="en-US" sz="2000" dirty="0" smtClean="0">
                  <a:latin typeface="Trebuchet MS" panose="020B0603020202020204" pitchFamily="34" charset="0"/>
                </a:rPr>
                <a:t> </a:t>
              </a:r>
              <a:r>
                <a:rPr lang="el-GR" sz="2000" dirty="0" smtClean="0">
                  <a:latin typeface="Trebuchet MS" panose="020B0603020202020204" pitchFamily="34" charset="0"/>
                </a:rPr>
                <a:t>χρόνο</a:t>
              </a:r>
              <a:r>
                <a:rPr lang="el-GR" sz="2000" dirty="0">
                  <a:latin typeface="Trebuchet MS" panose="020B0603020202020204" pitchFamily="34" charset="0"/>
                </a:rPr>
                <a:t>. </a:t>
              </a:r>
            </a:p>
            <a:p>
              <a:pPr algn="just"/>
              <a:r>
                <a:rPr lang="el-GR" sz="2000" b="1" dirty="0" smtClean="0">
                  <a:latin typeface="Trebuchet MS" panose="020B0603020202020204" pitchFamily="34" charset="0"/>
                </a:rPr>
                <a:t>α</a:t>
              </a:r>
              <a:r>
                <a:rPr lang="en-US" sz="2000" b="1" dirty="0" smtClean="0">
                  <a:latin typeface="Trebuchet MS" panose="020B0603020202020204" pitchFamily="34" charset="0"/>
                </a:rPr>
                <a:t>.  </a:t>
              </a:r>
              <a:r>
                <a:rPr lang="el-GR" sz="2000" dirty="0" smtClean="0">
                  <a:latin typeface="Trebuchet MS" panose="020B0603020202020204" pitchFamily="34" charset="0"/>
                </a:rPr>
                <a:t>Ποιο </a:t>
              </a:r>
              <a:r>
                <a:rPr lang="el-GR" sz="2000" dirty="0">
                  <a:latin typeface="Trebuchet MS" panose="020B0603020202020204" pitchFamily="34" charset="0"/>
                </a:rPr>
                <a:t>σημείο του διαγράμματος αντιστοιχεί σε απομάκρυνση -</a:t>
              </a:r>
              <a:r>
                <a:rPr lang="el-GR" sz="2000" i="1" dirty="0">
                  <a:latin typeface="Trebuchet MS" panose="020B0603020202020204" pitchFamily="34" charset="0"/>
                </a:rPr>
                <a:t>Α</a:t>
              </a:r>
              <a:r>
                <a:rPr lang="el-GR" sz="2000" dirty="0" smtClean="0">
                  <a:latin typeface="Trebuchet MS" panose="020B0603020202020204" pitchFamily="34" charset="0"/>
                </a:rPr>
                <a:t>;</a:t>
              </a:r>
              <a:endParaRPr lang="el-GR" sz="2000" dirty="0">
                <a:latin typeface="Trebuchet MS" panose="020B0603020202020204" pitchFamily="34" charset="0"/>
              </a:endParaRPr>
            </a:p>
            <a:p>
              <a:pPr algn="just"/>
              <a:r>
                <a:rPr lang="el-GR" sz="2000" b="1" dirty="0" smtClean="0">
                  <a:latin typeface="Trebuchet MS" panose="020B0603020202020204" pitchFamily="34" charset="0"/>
                </a:rPr>
                <a:t>β</a:t>
              </a:r>
              <a:r>
                <a:rPr lang="en-US" sz="2000" b="1" dirty="0" smtClean="0">
                  <a:latin typeface="Trebuchet MS" panose="020B0603020202020204" pitchFamily="34" charset="0"/>
                </a:rPr>
                <a:t>.</a:t>
              </a:r>
              <a:r>
                <a:rPr lang="el-GR" sz="2000" b="1" dirty="0" smtClean="0">
                  <a:latin typeface="Trebuchet MS" panose="020B0603020202020204" pitchFamily="34" charset="0"/>
                </a:rPr>
                <a:t> </a:t>
              </a:r>
              <a:r>
                <a:rPr lang="el-GR" sz="2000" b="1" dirty="0">
                  <a:latin typeface="Trebuchet MS" panose="020B0603020202020204" pitchFamily="34" charset="0"/>
                </a:rPr>
                <a:t> </a:t>
              </a:r>
              <a:r>
                <a:rPr lang="el-GR" sz="2000" dirty="0" smtClean="0">
                  <a:latin typeface="Trebuchet MS" panose="020B0603020202020204" pitchFamily="34" charset="0"/>
                </a:rPr>
                <a:t>Στο </a:t>
              </a:r>
              <a:r>
                <a:rPr lang="el-GR" sz="2000" dirty="0">
                  <a:latin typeface="Trebuchet MS" panose="020B0603020202020204" pitchFamily="34" charset="0"/>
                </a:rPr>
                <a:t>σημείο 4 του διαγράμματος η ταχύτητα της </a:t>
              </a:r>
              <a:r>
                <a:rPr lang="el-GR" sz="2000" dirty="0" smtClean="0">
                  <a:latin typeface="Trebuchet MS" panose="020B0603020202020204" pitchFamily="34" charset="0"/>
                </a:rPr>
                <a:t>ταλάντωσης είναι </a:t>
              </a:r>
              <a:r>
                <a:rPr lang="el-GR" sz="2000" dirty="0">
                  <a:latin typeface="Trebuchet MS" panose="020B0603020202020204" pitchFamily="34" charset="0"/>
                </a:rPr>
                <a:t>θετική, αρνητική ή μηδέν; </a:t>
              </a:r>
            </a:p>
            <a:p>
              <a:pPr algn="just"/>
              <a:r>
                <a:rPr lang="el-GR" sz="2000" b="1" dirty="0" smtClean="0">
                  <a:latin typeface="Trebuchet MS" panose="020B0603020202020204" pitchFamily="34" charset="0"/>
                </a:rPr>
                <a:t>γ</a:t>
              </a:r>
              <a:r>
                <a:rPr lang="en-US" sz="2000" b="1" dirty="0" smtClean="0">
                  <a:latin typeface="Trebuchet MS" panose="020B0603020202020204" pitchFamily="34" charset="0"/>
                </a:rPr>
                <a:t>.  </a:t>
              </a:r>
              <a:r>
                <a:rPr lang="el-GR" sz="2000" dirty="0" smtClean="0">
                  <a:latin typeface="Trebuchet MS" panose="020B0603020202020204" pitchFamily="34" charset="0"/>
                </a:rPr>
                <a:t>Σε </a:t>
              </a:r>
              <a:r>
                <a:rPr lang="el-GR" sz="2000" dirty="0">
                  <a:latin typeface="Trebuchet MS" panose="020B0603020202020204" pitchFamily="34" charset="0"/>
                </a:rPr>
                <a:t>ποια απομάκρυνση αντιστοιχεί το σημείο 4 </a:t>
              </a:r>
              <a:r>
                <a:rPr lang="el-GR" sz="2000" dirty="0" smtClean="0">
                  <a:latin typeface="Trebuchet MS" panose="020B0603020202020204" pitchFamily="34" charset="0"/>
                </a:rPr>
                <a:t>του</a:t>
              </a:r>
              <a:r>
                <a:rPr lang="en-US" sz="2000" dirty="0" smtClean="0">
                  <a:latin typeface="Trebuchet MS" panose="020B0603020202020204" pitchFamily="34" charset="0"/>
                </a:rPr>
                <a:t> </a:t>
              </a:r>
              <a:r>
                <a:rPr lang="el-GR" sz="2000" dirty="0" smtClean="0">
                  <a:latin typeface="Trebuchet MS" panose="020B0603020202020204" pitchFamily="34" charset="0"/>
                </a:rPr>
                <a:t>διαγράμματος</a:t>
              </a:r>
              <a:r>
                <a:rPr lang="el-GR" sz="2000" dirty="0">
                  <a:latin typeface="Trebuchet MS" panose="020B0603020202020204" pitchFamily="34" charset="0"/>
                </a:rPr>
                <a:t>;</a:t>
              </a:r>
            </a:p>
          </p:txBody>
        </p:sp>
      </p:grpSp>
      <p:sp>
        <p:nvSpPr>
          <p:cNvPr id="6" name="TextBox 5"/>
          <p:cNvSpPr txBox="1"/>
          <p:nvPr/>
        </p:nvSpPr>
        <p:spPr>
          <a:xfrm>
            <a:off x="8243462" y="1255985"/>
            <a:ext cx="360986" cy="400110"/>
          </a:xfrm>
          <a:prstGeom prst="rect">
            <a:avLst/>
          </a:prstGeom>
          <a:noFill/>
        </p:spPr>
        <p:txBody>
          <a:bodyPr wrap="square" rtlCol="0">
            <a:spAutoFit/>
          </a:bodyPr>
          <a:lstStyle/>
          <a:p>
            <a:r>
              <a:rPr lang="el-GR" sz="2000" b="1" dirty="0" smtClean="0">
                <a:solidFill>
                  <a:srgbClr val="FF0000"/>
                </a:solidFill>
                <a:latin typeface="Trebuchet MS" panose="020B0603020202020204" pitchFamily="34" charset="0"/>
              </a:rPr>
              <a:t>1</a:t>
            </a:r>
            <a:endParaRPr lang="el-GR" sz="2000" b="1" dirty="0">
              <a:solidFill>
                <a:srgbClr val="FF0000"/>
              </a:solidFill>
              <a:latin typeface="Trebuchet MS" panose="020B0603020202020204" pitchFamily="34" charset="0"/>
            </a:endParaRPr>
          </a:p>
        </p:txBody>
      </p:sp>
      <p:sp>
        <p:nvSpPr>
          <p:cNvPr id="9" name="TextBox 8"/>
          <p:cNvSpPr txBox="1"/>
          <p:nvPr/>
        </p:nvSpPr>
        <p:spPr>
          <a:xfrm>
            <a:off x="3794922" y="1879030"/>
            <a:ext cx="1439214" cy="400110"/>
          </a:xfrm>
          <a:prstGeom prst="rect">
            <a:avLst/>
          </a:prstGeom>
          <a:noFill/>
        </p:spPr>
        <p:txBody>
          <a:bodyPr wrap="square" rtlCol="0">
            <a:spAutoFit/>
          </a:bodyPr>
          <a:lstStyle/>
          <a:p>
            <a:r>
              <a:rPr lang="el-GR" sz="2000" b="1" dirty="0" smtClean="0">
                <a:solidFill>
                  <a:srgbClr val="FF0000"/>
                </a:solidFill>
                <a:latin typeface="Trebuchet MS" panose="020B0603020202020204" pitchFamily="34" charset="0"/>
              </a:rPr>
              <a:t>αρνητική</a:t>
            </a:r>
            <a:endParaRPr lang="el-GR" sz="2000" b="1" dirty="0">
              <a:solidFill>
                <a:srgbClr val="FF0000"/>
              </a:solidFill>
              <a:latin typeface="Trebuchet MS" panose="020B0603020202020204" pitchFamily="34" charset="0"/>
            </a:endParaRPr>
          </a:p>
        </p:txBody>
      </p:sp>
      <p:sp>
        <p:nvSpPr>
          <p:cNvPr id="11" name="TextBox 10"/>
          <p:cNvSpPr txBox="1"/>
          <p:nvPr/>
        </p:nvSpPr>
        <p:spPr>
          <a:xfrm>
            <a:off x="8423955" y="2160113"/>
            <a:ext cx="360986" cy="400110"/>
          </a:xfrm>
          <a:prstGeom prst="rect">
            <a:avLst/>
          </a:prstGeom>
          <a:noFill/>
        </p:spPr>
        <p:txBody>
          <a:bodyPr wrap="square" rtlCol="0">
            <a:spAutoFit/>
          </a:bodyPr>
          <a:lstStyle/>
          <a:p>
            <a:r>
              <a:rPr lang="el-GR" sz="2000" b="1" dirty="0" smtClean="0">
                <a:solidFill>
                  <a:srgbClr val="FF0000"/>
                </a:solidFill>
                <a:latin typeface="Trebuchet MS" panose="020B0603020202020204" pitchFamily="34" charset="0"/>
              </a:rPr>
              <a:t>0</a:t>
            </a:r>
            <a:endParaRPr lang="el-GR" sz="2000" b="1" dirty="0">
              <a:solidFill>
                <a:srgbClr val="FF0000"/>
              </a:solidFill>
              <a:latin typeface="Trebuchet MS" panose="020B0603020202020204" pitchFamily="34" charset="0"/>
            </a:endParaRPr>
          </a:p>
        </p:txBody>
      </p:sp>
    </p:spTree>
    <p:extLst>
      <p:ext uri="{BB962C8B-B14F-4D97-AF65-F5344CB8AC3E}">
        <p14:creationId xmlns:p14="http://schemas.microsoft.com/office/powerpoint/2010/main" xmlns="" val="3855651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49</a:t>
            </a:fld>
            <a:endParaRPr lang="el-GR" dirty="0">
              <a:solidFill>
                <a:schemeClr val="tx1"/>
              </a:solidFill>
            </a:endParaRPr>
          </a:p>
        </p:txBody>
      </p:sp>
      <p:sp>
        <p:nvSpPr>
          <p:cNvPr id="4" name="Ορθογώνιο 3"/>
          <p:cNvSpPr/>
          <p:nvPr/>
        </p:nvSpPr>
        <p:spPr>
          <a:xfrm>
            <a:off x="611560" y="332656"/>
            <a:ext cx="7704856" cy="2862322"/>
          </a:xfrm>
          <a:prstGeom prst="rect">
            <a:avLst/>
          </a:prstGeom>
        </p:spPr>
        <p:txBody>
          <a:bodyPr wrap="square">
            <a:spAutoFit/>
          </a:bodyPr>
          <a:lstStyle/>
          <a:p>
            <a:pPr algn="just"/>
            <a:r>
              <a:rPr lang="el-GR" sz="2000" b="1" dirty="0" smtClean="0">
                <a:latin typeface="Trebuchet MS" panose="020B0603020202020204" pitchFamily="34" charset="0"/>
              </a:rPr>
              <a:t>1.8</a:t>
            </a:r>
            <a:r>
              <a:rPr lang="el-GR" sz="2000" dirty="0" smtClean="0">
                <a:latin typeface="Trebuchet MS" panose="020B0603020202020204" pitchFamily="34" charset="0"/>
              </a:rPr>
              <a:t>  Στα </a:t>
            </a:r>
            <a:r>
              <a:rPr lang="el-GR" sz="2000" dirty="0">
                <a:latin typeface="Trebuchet MS" panose="020B0603020202020204" pitchFamily="34" charset="0"/>
              </a:rPr>
              <a:t>κάτω άκρα δύο κατακόρυφων ελατηρίων Α και Β </a:t>
            </a:r>
            <a:r>
              <a:rPr lang="el-GR" sz="2000" dirty="0" smtClean="0">
                <a:latin typeface="Trebuchet MS" panose="020B0603020202020204" pitchFamily="34" charset="0"/>
              </a:rPr>
              <a:t>ισορροπούν δύο </a:t>
            </a:r>
            <a:r>
              <a:rPr lang="el-GR" sz="2000" dirty="0">
                <a:latin typeface="Trebuchet MS" panose="020B0603020202020204" pitchFamily="34" charset="0"/>
              </a:rPr>
              <a:t>σώματα με μάζες </a:t>
            </a:r>
            <a:r>
              <a:rPr lang="el-GR" sz="2000" i="1" dirty="0" err="1">
                <a:latin typeface="Trebuchet MS" panose="020B0603020202020204" pitchFamily="34" charset="0"/>
              </a:rPr>
              <a:t>m</a:t>
            </a:r>
            <a:r>
              <a:rPr lang="el-GR" sz="2000" baseline="-25000" dirty="0" err="1">
                <a:latin typeface="Trebuchet MS" panose="020B0603020202020204" pitchFamily="34" charset="0"/>
              </a:rPr>
              <a:t>A</a:t>
            </a:r>
            <a:r>
              <a:rPr lang="el-GR" sz="2000" dirty="0">
                <a:latin typeface="Trebuchet MS" panose="020B0603020202020204" pitchFamily="34" charset="0"/>
              </a:rPr>
              <a:t> και </a:t>
            </a:r>
            <a:r>
              <a:rPr lang="el-GR" sz="2000" i="1" dirty="0" err="1">
                <a:latin typeface="Trebuchet MS" panose="020B0603020202020204" pitchFamily="34" charset="0"/>
              </a:rPr>
              <a:t>m</a:t>
            </a:r>
            <a:r>
              <a:rPr lang="el-GR" sz="2000" baseline="-25000" dirty="0" err="1">
                <a:latin typeface="Trebuchet MS" panose="020B0603020202020204" pitchFamily="34" charset="0"/>
              </a:rPr>
              <a:t>B</a:t>
            </a:r>
            <a:r>
              <a:rPr lang="el-GR" sz="2000" dirty="0">
                <a:latin typeface="Trebuchet MS" panose="020B0603020202020204" pitchFamily="34" charset="0"/>
              </a:rPr>
              <a:t> </a:t>
            </a:r>
            <a:r>
              <a:rPr lang="el-GR" sz="2000" dirty="0" smtClean="0">
                <a:latin typeface="Trebuchet MS" panose="020B0603020202020204" pitchFamily="34" charset="0"/>
              </a:rPr>
              <a:t>αντίστοιχα. </a:t>
            </a:r>
            <a:r>
              <a:rPr lang="el-GR" sz="2000" dirty="0">
                <a:latin typeface="Trebuchet MS" panose="020B0603020202020204" pitchFamily="34" charset="0"/>
              </a:rPr>
              <a:t>Στην </a:t>
            </a:r>
            <a:r>
              <a:rPr lang="el-GR" sz="2000" dirty="0" smtClean="0">
                <a:latin typeface="Trebuchet MS" panose="020B0603020202020204" pitchFamily="34" charset="0"/>
              </a:rPr>
              <a:t> κατάσταση </a:t>
            </a:r>
            <a:r>
              <a:rPr lang="el-GR" sz="2000" dirty="0">
                <a:latin typeface="Trebuchet MS" panose="020B0603020202020204" pitchFamily="34" charset="0"/>
              </a:rPr>
              <a:t>αυτή τα δύο ελατήρια έχουν την ίδια επιμήκυνση.</a:t>
            </a:r>
          </a:p>
          <a:p>
            <a:pPr algn="just"/>
            <a:r>
              <a:rPr lang="el-GR" sz="2000" dirty="0">
                <a:latin typeface="Trebuchet MS" panose="020B0603020202020204" pitchFamily="34" charset="0"/>
              </a:rPr>
              <a:t>Απομακρύνουμε και τα δύο σώματα κατακόρυφα προς τα κάτω </a:t>
            </a:r>
            <a:r>
              <a:rPr lang="el-GR" sz="2000" dirty="0" smtClean="0">
                <a:latin typeface="Trebuchet MS" panose="020B0603020202020204" pitchFamily="34" charset="0"/>
              </a:rPr>
              <a:t>κατά </a:t>
            </a:r>
            <a:r>
              <a:rPr lang="el-GR" sz="2000" i="1" dirty="0" smtClean="0">
                <a:latin typeface="Trebuchet MS" panose="020B0603020202020204" pitchFamily="34" charset="0"/>
              </a:rPr>
              <a:t>d</a:t>
            </a:r>
            <a:r>
              <a:rPr lang="el-GR" sz="2000" dirty="0" smtClean="0">
                <a:latin typeface="Trebuchet MS" panose="020B0603020202020204" pitchFamily="34" charset="0"/>
              </a:rPr>
              <a:t> </a:t>
            </a:r>
            <a:r>
              <a:rPr lang="el-GR" sz="2000" dirty="0">
                <a:latin typeface="Trebuchet MS" panose="020B0603020202020204" pitchFamily="34" charset="0"/>
              </a:rPr>
              <a:t>και τα αφήνουμε ελεύθερα, οπότε εκτελούν απλή αρμονική </a:t>
            </a:r>
            <a:r>
              <a:rPr lang="el-GR" sz="2000" dirty="0" smtClean="0">
                <a:latin typeface="Trebuchet MS" panose="020B0603020202020204" pitchFamily="34" charset="0"/>
              </a:rPr>
              <a:t>ταλάντωση</a:t>
            </a:r>
            <a:r>
              <a:rPr lang="el-GR" sz="2000" dirty="0">
                <a:latin typeface="Trebuchet MS" panose="020B0603020202020204" pitchFamily="34" charset="0"/>
              </a:rPr>
              <a:t>. Το σύστημα </a:t>
            </a:r>
            <a:r>
              <a:rPr lang="el-GR" sz="2000" dirty="0" smtClean="0">
                <a:latin typeface="Trebuchet MS" panose="020B0603020202020204" pitchFamily="34" charset="0"/>
              </a:rPr>
              <a:t> (Α </a:t>
            </a:r>
            <a:r>
              <a:rPr lang="el-GR" sz="2000" dirty="0">
                <a:latin typeface="Trebuchet MS" panose="020B0603020202020204" pitchFamily="34" charset="0"/>
              </a:rPr>
              <a:t>– </a:t>
            </a:r>
            <a:r>
              <a:rPr lang="el-GR" sz="2000" i="1" dirty="0" err="1" smtClean="0">
                <a:latin typeface="Trebuchet MS" panose="020B0603020202020204" pitchFamily="34" charset="0"/>
              </a:rPr>
              <a:t>m</a:t>
            </a:r>
            <a:r>
              <a:rPr lang="el-GR" sz="2000" baseline="-25000" dirty="0" err="1">
                <a:latin typeface="Trebuchet MS" panose="020B0603020202020204" pitchFamily="34" charset="0"/>
              </a:rPr>
              <a:t>Α</a:t>
            </a:r>
            <a:r>
              <a:rPr lang="el-GR" sz="2000" dirty="0" smtClean="0">
                <a:latin typeface="Trebuchet MS" panose="020B0603020202020204" pitchFamily="34" charset="0"/>
              </a:rPr>
              <a:t>)  έχει </a:t>
            </a:r>
            <a:r>
              <a:rPr lang="el-GR" sz="2000" dirty="0">
                <a:latin typeface="Trebuchet MS" panose="020B0603020202020204" pitchFamily="34" charset="0"/>
              </a:rPr>
              <a:t>ενέργεια</a:t>
            </a:r>
          </a:p>
          <a:p>
            <a:pPr algn="just"/>
            <a:r>
              <a:rPr lang="el-GR" sz="2000" b="1" dirty="0" smtClean="0">
                <a:latin typeface="Trebuchet MS" panose="020B0603020202020204" pitchFamily="34" charset="0"/>
              </a:rPr>
              <a:t>α.  </a:t>
            </a:r>
            <a:r>
              <a:rPr lang="el-GR" sz="2000" dirty="0" smtClean="0">
                <a:latin typeface="Trebuchet MS" panose="020B0603020202020204" pitchFamily="34" charset="0"/>
              </a:rPr>
              <a:t>ίση </a:t>
            </a:r>
            <a:r>
              <a:rPr lang="el-GR" sz="2000" dirty="0">
                <a:latin typeface="Trebuchet MS" panose="020B0603020202020204" pitchFamily="34" charset="0"/>
              </a:rPr>
              <a:t>με την ενέργεια που έχει το </a:t>
            </a:r>
            <a:r>
              <a:rPr lang="el-GR" sz="2000" dirty="0" smtClean="0">
                <a:latin typeface="Trebuchet MS" panose="020B0603020202020204" pitchFamily="34" charset="0"/>
              </a:rPr>
              <a:t>σύστημα  (Β – </a:t>
            </a:r>
            <a:r>
              <a:rPr lang="el-GR" sz="2000" i="1" dirty="0" err="1" smtClean="0">
                <a:latin typeface="Trebuchet MS" panose="020B0603020202020204" pitchFamily="34" charset="0"/>
              </a:rPr>
              <a:t>m</a:t>
            </a:r>
            <a:r>
              <a:rPr lang="el-GR" sz="2000" baseline="-25000" dirty="0" err="1" smtClean="0">
                <a:latin typeface="Trebuchet MS" panose="020B0603020202020204" pitchFamily="34" charset="0"/>
              </a:rPr>
              <a:t>B</a:t>
            </a:r>
            <a:r>
              <a:rPr lang="el-GR" sz="2000" dirty="0" smtClean="0">
                <a:latin typeface="Trebuchet MS" panose="020B0603020202020204" pitchFamily="34" charset="0"/>
              </a:rPr>
              <a:t>).</a:t>
            </a:r>
            <a:endParaRPr lang="el-GR" sz="2000" dirty="0">
              <a:latin typeface="Trebuchet MS" panose="020B0603020202020204" pitchFamily="34" charset="0"/>
            </a:endParaRPr>
          </a:p>
          <a:p>
            <a:pPr algn="just"/>
            <a:r>
              <a:rPr lang="el-GR" sz="2000" b="1" dirty="0" smtClean="0">
                <a:latin typeface="Trebuchet MS" panose="020B0603020202020204" pitchFamily="34" charset="0"/>
              </a:rPr>
              <a:t>β.  </a:t>
            </a:r>
            <a:r>
              <a:rPr lang="el-GR" sz="2000" dirty="0" smtClean="0">
                <a:latin typeface="Trebuchet MS" panose="020B0603020202020204" pitchFamily="34" charset="0"/>
              </a:rPr>
              <a:t>μεγαλύτερη </a:t>
            </a:r>
            <a:r>
              <a:rPr lang="el-GR" sz="2000" dirty="0">
                <a:latin typeface="Trebuchet MS" panose="020B0603020202020204" pitchFamily="34" charset="0"/>
              </a:rPr>
              <a:t>από την ενέργεια του συστήματος </a:t>
            </a:r>
            <a:r>
              <a:rPr lang="el-GR" sz="2000" dirty="0" smtClean="0">
                <a:latin typeface="Trebuchet MS" panose="020B0603020202020204" pitchFamily="34" charset="0"/>
              </a:rPr>
              <a:t> </a:t>
            </a:r>
            <a:r>
              <a:rPr lang="el-GR" sz="2000" dirty="0">
                <a:latin typeface="Trebuchet MS" panose="020B0603020202020204" pitchFamily="34" charset="0"/>
              </a:rPr>
              <a:t>(Β – </a:t>
            </a:r>
            <a:r>
              <a:rPr lang="el-GR" sz="2000" i="1" dirty="0" err="1">
                <a:latin typeface="Trebuchet MS" panose="020B0603020202020204" pitchFamily="34" charset="0"/>
              </a:rPr>
              <a:t>m</a:t>
            </a:r>
            <a:r>
              <a:rPr lang="el-GR" sz="2000" baseline="-25000" dirty="0" err="1">
                <a:latin typeface="Trebuchet MS" panose="020B0603020202020204" pitchFamily="34" charset="0"/>
              </a:rPr>
              <a:t>B</a:t>
            </a:r>
            <a:r>
              <a:rPr lang="el-GR" sz="2000" dirty="0">
                <a:latin typeface="Trebuchet MS" panose="020B0603020202020204" pitchFamily="34" charset="0"/>
              </a:rPr>
              <a:t>).</a:t>
            </a:r>
          </a:p>
          <a:p>
            <a:pPr algn="just"/>
            <a:r>
              <a:rPr lang="el-GR" sz="2000" b="1" dirty="0" smtClean="0">
                <a:latin typeface="Trebuchet MS" panose="020B0603020202020204" pitchFamily="34" charset="0"/>
              </a:rPr>
              <a:t>γ.  </a:t>
            </a:r>
            <a:r>
              <a:rPr lang="el-GR" sz="2000" dirty="0" smtClean="0">
                <a:latin typeface="Trebuchet MS" panose="020B0603020202020204" pitchFamily="34" charset="0"/>
              </a:rPr>
              <a:t>μικρότερη </a:t>
            </a:r>
            <a:r>
              <a:rPr lang="el-GR" sz="2000" dirty="0">
                <a:latin typeface="Trebuchet MS" panose="020B0603020202020204" pitchFamily="34" charset="0"/>
              </a:rPr>
              <a:t>από την ενέργεια του </a:t>
            </a:r>
            <a:r>
              <a:rPr lang="el-GR" sz="2000" dirty="0" smtClean="0">
                <a:latin typeface="Trebuchet MS" panose="020B0603020202020204" pitchFamily="34" charset="0"/>
              </a:rPr>
              <a:t>συστήματος  </a:t>
            </a:r>
            <a:r>
              <a:rPr lang="el-GR" sz="2000" dirty="0">
                <a:latin typeface="Trebuchet MS" panose="020B0603020202020204" pitchFamily="34" charset="0"/>
              </a:rPr>
              <a:t>(Β – </a:t>
            </a:r>
            <a:r>
              <a:rPr lang="el-GR" sz="2000" i="1" dirty="0" err="1">
                <a:latin typeface="Trebuchet MS" panose="020B0603020202020204" pitchFamily="34" charset="0"/>
              </a:rPr>
              <a:t>m</a:t>
            </a:r>
            <a:r>
              <a:rPr lang="el-GR" sz="2000" baseline="-25000" dirty="0" err="1">
                <a:latin typeface="Trebuchet MS" panose="020B0603020202020204" pitchFamily="34" charset="0"/>
              </a:rPr>
              <a:t>B</a:t>
            </a:r>
            <a:r>
              <a:rPr lang="el-GR" sz="2000" dirty="0">
                <a:latin typeface="Trebuchet MS" panose="020B0603020202020204" pitchFamily="34" charset="0"/>
              </a:rPr>
              <a:t>).</a:t>
            </a:r>
          </a:p>
        </p:txBody>
      </p:sp>
      <p:sp>
        <p:nvSpPr>
          <p:cNvPr id="6" name="Έλλειψη 5"/>
          <p:cNvSpPr/>
          <p:nvPr/>
        </p:nvSpPr>
        <p:spPr>
          <a:xfrm>
            <a:off x="539552" y="2454424"/>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1199736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5</a:t>
            </a:fld>
            <a:endParaRPr lang="el-GR" dirty="0">
              <a:solidFill>
                <a:schemeClr val="tx1"/>
              </a:solidFill>
            </a:endParaRPr>
          </a:p>
        </p:txBody>
      </p:sp>
      <p:sp>
        <p:nvSpPr>
          <p:cNvPr id="4" name="Ορθογώνιο 3"/>
          <p:cNvSpPr/>
          <p:nvPr/>
        </p:nvSpPr>
        <p:spPr>
          <a:xfrm>
            <a:off x="467544" y="60256"/>
            <a:ext cx="7866409" cy="3416320"/>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l-GR" b="1" dirty="0">
                <a:latin typeface="Comic Sans MS" panose="030F0702030302020204" pitchFamily="66" charset="0"/>
              </a:rPr>
              <a:t> Πρακτικά, για να </a:t>
            </a:r>
            <a:r>
              <a:rPr lang="el-GR" b="1" dirty="0" smtClean="0">
                <a:latin typeface="Comic Sans MS" panose="030F0702030302020204" pitchFamily="66" charset="0"/>
              </a:rPr>
              <a:t>ξεκινήσει η ταλάντωση τη</a:t>
            </a:r>
            <a:r>
              <a:rPr lang="el-GR" b="1" dirty="0">
                <a:latin typeface="Comic Sans MS" panose="030F0702030302020204" pitchFamily="66" charset="0"/>
              </a:rPr>
              <a:t>ς</a:t>
            </a:r>
            <a:r>
              <a:rPr lang="el-GR" b="1" dirty="0" smtClean="0">
                <a:latin typeface="Comic Sans MS" panose="030F0702030302020204" pitchFamily="66" charset="0"/>
              </a:rPr>
              <a:t> μάζας </a:t>
            </a:r>
            <a:r>
              <a:rPr lang="en-US" b="1" i="1" dirty="0" smtClean="0">
                <a:latin typeface="Comic Sans MS" panose="030F0702030302020204" pitchFamily="66" charset="0"/>
              </a:rPr>
              <a:t>m</a:t>
            </a:r>
            <a:r>
              <a:rPr lang="el-GR" b="1" dirty="0" smtClean="0">
                <a:latin typeface="Comic Sans MS" panose="030F0702030302020204" pitchFamily="66" charset="0"/>
              </a:rPr>
              <a:t>, χρειάζεται να της ασκηθεί </a:t>
            </a:r>
            <a:r>
              <a:rPr lang="el-GR" b="1" dirty="0">
                <a:latin typeface="Comic Sans MS" panose="030F0702030302020204" pitchFamily="66" charset="0"/>
              </a:rPr>
              <a:t>μια εξωτερική </a:t>
            </a:r>
            <a:r>
              <a:rPr lang="el-GR" b="1" dirty="0" smtClean="0">
                <a:latin typeface="Comic Sans MS" panose="030F0702030302020204" pitchFamily="66" charset="0"/>
              </a:rPr>
              <a:t>δύναμη </a:t>
            </a:r>
            <a:r>
              <a:rPr lang="en-US" b="1" i="1" dirty="0" smtClean="0">
                <a:latin typeface="Comic Sans MS" panose="030F0702030302020204" pitchFamily="66" charset="0"/>
              </a:rPr>
              <a:t>F</a:t>
            </a:r>
            <a:r>
              <a:rPr lang="el-GR" b="1" dirty="0" smtClean="0">
                <a:latin typeface="Comic Sans MS" panose="030F0702030302020204" pitchFamily="66" charset="0"/>
              </a:rPr>
              <a:t>, όταν η μάζα </a:t>
            </a:r>
            <a:r>
              <a:rPr lang="el-GR" b="1" dirty="0">
                <a:latin typeface="Comic Sans MS" panose="030F0702030302020204" pitchFamily="66" charset="0"/>
              </a:rPr>
              <a:t>βρίσκεται στη ΘΙ</a:t>
            </a:r>
            <a:r>
              <a:rPr lang="el-GR" b="1" dirty="0" smtClean="0">
                <a:latin typeface="Comic Sans MS" panose="030F0702030302020204" pitchFamily="66" charset="0"/>
              </a:rPr>
              <a:t>. Τότε, το ελατήριο θα επιμηκυνθεί ή θα συμπιεστεί κατά το μήκος </a:t>
            </a:r>
            <a:r>
              <a:rPr lang="el-GR" b="1" i="1" dirty="0" smtClean="0">
                <a:latin typeface="Comic Sans MS" panose="030F0702030302020204" pitchFamily="66" charset="0"/>
              </a:rPr>
              <a:t>Α</a:t>
            </a:r>
            <a:r>
              <a:rPr lang="en-US" b="1" dirty="0" smtClean="0">
                <a:latin typeface="Comic Sans MS" panose="030F0702030302020204" pitchFamily="66" charset="0"/>
              </a:rPr>
              <a:t>. </a:t>
            </a:r>
            <a:r>
              <a:rPr lang="el-GR" b="1" dirty="0" smtClean="0">
                <a:latin typeface="Comic Sans MS" panose="030F0702030302020204" pitchFamily="66" charset="0"/>
              </a:rPr>
              <a:t>Όταν πάψει</a:t>
            </a:r>
            <a:r>
              <a:rPr lang="en-US" b="1" dirty="0" smtClean="0">
                <a:latin typeface="Comic Sans MS" panose="030F0702030302020204" pitchFamily="66" charset="0"/>
              </a:rPr>
              <a:t> </a:t>
            </a:r>
            <a:r>
              <a:rPr lang="el-GR" b="1" dirty="0" smtClean="0">
                <a:latin typeface="Comic Sans MS" panose="030F0702030302020204" pitchFamily="66" charset="0"/>
              </a:rPr>
              <a:t>ν’ ασκείται η </a:t>
            </a:r>
            <a:r>
              <a:rPr lang="en-US" b="1" i="1" dirty="0" smtClean="0">
                <a:latin typeface="Comic Sans MS" panose="030F0702030302020204" pitchFamily="66" charset="0"/>
              </a:rPr>
              <a:t>F</a:t>
            </a:r>
            <a:r>
              <a:rPr lang="el-GR" b="1" dirty="0" smtClean="0">
                <a:latin typeface="Comic Sans MS" panose="030F0702030302020204" pitchFamily="66" charset="0"/>
              </a:rPr>
              <a:t>, η μάζα </a:t>
            </a:r>
            <a:r>
              <a:rPr lang="en-US" b="1" i="1" dirty="0" smtClean="0">
                <a:latin typeface="Comic Sans MS" panose="030F0702030302020204" pitchFamily="66" charset="0"/>
              </a:rPr>
              <a:t>m</a:t>
            </a:r>
            <a:r>
              <a:rPr lang="en-US" b="1" dirty="0" smtClean="0">
                <a:latin typeface="Comic Sans MS" panose="030F0702030302020204" pitchFamily="66" charset="0"/>
              </a:rPr>
              <a:t> </a:t>
            </a:r>
            <a:r>
              <a:rPr lang="el-GR" b="1" dirty="0" smtClean="0">
                <a:latin typeface="Comic Sans MS" panose="030F0702030302020204" pitchFamily="66" charset="0"/>
              </a:rPr>
              <a:t>θα εκτελέσει ταλάντωση ανάμεσα σε δύο ακραίες θέσεις </a:t>
            </a:r>
            <a:r>
              <a:rPr lang="el-GR" b="1" dirty="0">
                <a:latin typeface="Comic Sans MS" panose="030F0702030302020204" pitchFamily="66" charset="0"/>
              </a:rPr>
              <a:t>συμμετρικές ως προς τη </a:t>
            </a:r>
            <a:r>
              <a:rPr lang="el-GR" b="1" dirty="0" smtClean="0">
                <a:latin typeface="Comic Sans MS" panose="030F0702030302020204" pitchFamily="66" charset="0"/>
              </a:rPr>
              <a:t>ΘΙ, που θ’ απέχουν απόσταση </a:t>
            </a:r>
            <a:r>
              <a:rPr lang="el-GR" b="1" i="1" dirty="0" smtClean="0">
                <a:latin typeface="Comic Sans MS" panose="030F0702030302020204" pitchFamily="66" charset="0"/>
              </a:rPr>
              <a:t>Α</a:t>
            </a:r>
            <a:r>
              <a:rPr lang="el-GR" b="1" dirty="0" smtClean="0">
                <a:latin typeface="Comic Sans MS" panose="030F0702030302020204" pitchFamily="66" charset="0"/>
              </a:rPr>
              <a:t> από αυτή.</a:t>
            </a:r>
            <a:r>
              <a:rPr lang="en-US" b="1" dirty="0" smtClean="0">
                <a:latin typeface="Comic Sans MS" panose="030F0702030302020204" pitchFamily="66" charset="0"/>
              </a:rPr>
              <a:t> </a:t>
            </a:r>
          </a:p>
          <a:p>
            <a:pPr marL="342900" indent="-342900" algn="just">
              <a:lnSpc>
                <a:spcPct val="150000"/>
              </a:lnSpc>
              <a:buFont typeface="Arial" panose="020B0604020202020204" pitchFamily="34" charset="0"/>
              <a:buChar char="•"/>
            </a:pPr>
            <a:r>
              <a:rPr lang="en-US" b="1" dirty="0">
                <a:latin typeface="Comic Sans MS" panose="030F0702030302020204" pitchFamily="66" charset="0"/>
              </a:rPr>
              <a:t> </a:t>
            </a:r>
            <a:r>
              <a:rPr lang="el-GR" b="1" dirty="0" smtClean="0">
                <a:latin typeface="Comic Sans MS" panose="030F0702030302020204" pitchFamily="66" charset="0"/>
              </a:rPr>
              <a:t>Το μήκος </a:t>
            </a:r>
            <a:r>
              <a:rPr lang="el-GR"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Α</a:t>
            </a:r>
            <a:r>
              <a:rPr lang="en-US" b="1" dirty="0" smtClean="0">
                <a:latin typeface="Comic Sans MS" panose="030F0702030302020204" pitchFamily="66" charset="0"/>
              </a:rPr>
              <a:t> </a:t>
            </a:r>
            <a:r>
              <a:rPr lang="el-GR" b="1" dirty="0" smtClean="0">
                <a:latin typeface="Comic Sans MS" panose="030F0702030302020204" pitchFamily="66" charset="0"/>
              </a:rPr>
              <a:t>είναι η μέγιστη απομάκρυνση της μάζας </a:t>
            </a:r>
            <a:r>
              <a:rPr lang="en-US" b="1" i="1" dirty="0" smtClean="0">
                <a:latin typeface="Comic Sans MS" panose="030F0702030302020204" pitchFamily="66" charset="0"/>
              </a:rPr>
              <a:t>m</a:t>
            </a:r>
            <a:r>
              <a:rPr lang="en-US" b="1" dirty="0" smtClean="0">
                <a:latin typeface="Comic Sans MS" panose="030F0702030302020204" pitchFamily="66" charset="0"/>
              </a:rPr>
              <a:t> </a:t>
            </a:r>
            <a:r>
              <a:rPr lang="el-GR" b="1" dirty="0" smtClean="0">
                <a:latin typeface="Comic Sans MS" panose="030F0702030302020204" pitchFamily="66" charset="0"/>
              </a:rPr>
              <a:t>από τη ΘΙ και ονομάζεται </a:t>
            </a:r>
            <a:r>
              <a:rPr lang="el-GR" b="1" dirty="0" smtClean="0">
                <a:solidFill>
                  <a:srgbClr val="FF0000"/>
                </a:solidFill>
                <a:effectLst>
                  <a:outerShdw blurRad="38100" dist="38100" dir="2700000" algn="tl">
                    <a:srgbClr val="000000">
                      <a:alpha val="43137"/>
                    </a:srgbClr>
                  </a:outerShdw>
                </a:effectLst>
                <a:latin typeface="Comic Sans MS" panose="030F0702030302020204" pitchFamily="66" charset="0"/>
              </a:rPr>
              <a:t>πλάτος</a:t>
            </a:r>
            <a:r>
              <a:rPr lang="el-GR" b="1" dirty="0" smtClean="0">
                <a:latin typeface="Comic Sans MS" panose="030F0702030302020204" pitchFamily="66" charset="0"/>
              </a:rPr>
              <a:t> της ταλάντωσης.</a:t>
            </a:r>
            <a:endParaRPr lang="el-GR" dirty="0">
              <a:latin typeface="Comic Sans MS" panose="030F0702030302020204" pitchFamily="66" charset="0"/>
            </a:endParaRPr>
          </a:p>
        </p:txBody>
      </p:sp>
      <p:pic>
        <p:nvPicPr>
          <p:cNvPr id="5" name="Picture 3" descr="C:\Users\Merkouris\Desktop\Χωρίς τίτλο.png"/>
          <p:cNvPicPr>
            <a:picLocks noChangeAspect="1" noChangeArrowheads="1"/>
          </p:cNvPicPr>
          <p:nvPr/>
        </p:nvPicPr>
        <p:blipFill>
          <a:blip r:embed="rId2">
            <a:clrChange>
              <a:clrFrom>
                <a:srgbClr val="FFFFF7"/>
              </a:clrFrom>
              <a:clrTo>
                <a:srgbClr val="FFFFF7">
                  <a:alpha val="0"/>
                </a:srgbClr>
              </a:clrTo>
            </a:clrChange>
            <a:extLst>
              <a:ext uri="{BEBA8EAE-BF5A-486C-A8C5-ECC9F3942E4B}">
                <a14:imgProps xmlns:a14="http://schemas.microsoft.com/office/drawing/2010/main" xmlns="">
                  <a14:imgLayer r:embed="rId3">
                    <a14:imgEffect>
                      <a14:brightnessContrast bright="20000" contrast="40000"/>
                    </a14:imgEffect>
                  </a14:imgLayer>
                </a14:imgProps>
              </a:ext>
              <a:ext uri="{28A0092B-C50C-407E-A947-70E740481C1C}">
                <a14:useLocalDpi xmlns:a14="http://schemas.microsoft.com/office/drawing/2010/main" xmlns="" val="0"/>
              </a:ext>
            </a:extLst>
          </a:blip>
          <a:srcRect/>
          <a:stretch>
            <a:fillRect/>
          </a:stretch>
        </p:blipFill>
        <p:spPr bwMode="auto">
          <a:xfrm>
            <a:off x="1691680" y="3409204"/>
            <a:ext cx="838200" cy="1651995"/>
          </a:xfrm>
          <a:prstGeom prst="rect">
            <a:avLst/>
          </a:prstGeom>
          <a:noFill/>
          <a:extLst>
            <a:ext uri="{909E8E84-426E-40DD-AFC4-6F175D3DCCD1}">
              <a14:hiddenFill xmlns:a14="http://schemas.microsoft.com/office/drawing/2010/main" xmlns="">
                <a:solidFill>
                  <a:srgbClr val="FFFFFF"/>
                </a:solidFill>
              </a14:hiddenFill>
            </a:ext>
          </a:extLst>
        </p:spPr>
      </p:pic>
      <p:sp>
        <p:nvSpPr>
          <p:cNvPr id="9" name="Ορθογώνιο 8"/>
          <p:cNvSpPr/>
          <p:nvPr/>
        </p:nvSpPr>
        <p:spPr>
          <a:xfrm>
            <a:off x="1219689" y="4787728"/>
            <a:ext cx="655949" cy="338554"/>
          </a:xfrm>
          <a:prstGeom prst="rect">
            <a:avLst/>
          </a:prstGeom>
        </p:spPr>
        <p:txBody>
          <a:bodyPr wrap="none">
            <a:spAutoFit/>
          </a:bodyPr>
          <a:lstStyle/>
          <a:p>
            <a:r>
              <a:rPr lang="el-GR" sz="1600" b="1" dirty="0">
                <a:latin typeface="Comic Sans MS" panose="030F0702030302020204" pitchFamily="66" charset="0"/>
              </a:rPr>
              <a:t>ΘΦΜ</a:t>
            </a:r>
            <a:endParaRPr lang="el-GR" sz="1600" dirty="0"/>
          </a:p>
        </p:txBody>
      </p:sp>
      <p:grpSp>
        <p:nvGrpSpPr>
          <p:cNvPr id="42" name="Ομάδα 41"/>
          <p:cNvGrpSpPr/>
          <p:nvPr/>
        </p:nvGrpSpPr>
        <p:grpSpPr>
          <a:xfrm>
            <a:off x="2529880" y="3413710"/>
            <a:ext cx="990600" cy="2432612"/>
            <a:chOff x="2529880" y="3413710"/>
            <a:chExt cx="990600" cy="2432612"/>
          </a:xfrm>
        </p:grpSpPr>
        <p:grpSp>
          <p:nvGrpSpPr>
            <p:cNvPr id="6" name="Ομάδα 5"/>
            <p:cNvGrpSpPr/>
            <p:nvPr/>
          </p:nvGrpSpPr>
          <p:grpSpPr>
            <a:xfrm>
              <a:off x="2682280" y="3413710"/>
              <a:ext cx="838200" cy="2202132"/>
              <a:chOff x="6858744" y="4068207"/>
              <a:chExt cx="838200" cy="2202132"/>
            </a:xfrm>
          </p:grpSpPr>
          <p:sp>
            <p:nvSpPr>
              <p:cNvPr id="7" name="Oval 56"/>
              <p:cNvSpPr>
                <a:spLocks noChangeArrowheads="1"/>
              </p:cNvSpPr>
              <p:nvPr/>
            </p:nvSpPr>
            <p:spPr bwMode="auto">
              <a:xfrm rot="5400000">
                <a:off x="7132414" y="6054551"/>
                <a:ext cx="216148" cy="215428"/>
              </a:xfrm>
              <a:prstGeom prst="ellipse">
                <a:avLst/>
              </a:prstGeom>
              <a:solidFill>
                <a:srgbClr val="000000"/>
              </a:solidFill>
              <a:ln w="9525">
                <a:solidFill>
                  <a:schemeClr val="hlink"/>
                </a:solidFill>
                <a:round/>
                <a:headEnd/>
                <a:tailEnd/>
              </a:ln>
              <a:effec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2400">
                  <a:latin typeface="Times New Roman" pitchFamily="18" charset="0"/>
                </a:endParaRPr>
              </a:p>
            </p:txBody>
          </p:sp>
          <p:pic>
            <p:nvPicPr>
              <p:cNvPr id="8" name="Picture 3" descr="C:\Users\Merkouris\Desktop\Χωρίς τίτλο.png"/>
              <p:cNvPicPr>
                <a:picLocks noChangeAspect="1" noChangeArrowheads="1"/>
              </p:cNvPicPr>
              <p:nvPr/>
            </p:nvPicPr>
            <p:blipFill>
              <a:blip r:embed="rId2">
                <a:clrChange>
                  <a:clrFrom>
                    <a:srgbClr val="FFFFF7"/>
                  </a:clrFrom>
                  <a:clrTo>
                    <a:srgbClr val="FFFFF7">
                      <a:alpha val="0"/>
                    </a:srgbClr>
                  </a:clrTo>
                </a:clrChange>
                <a:extLst>
                  <a:ext uri="{BEBA8EAE-BF5A-486C-A8C5-ECC9F3942E4B}">
                    <a14:imgProps xmlns:a14="http://schemas.microsoft.com/office/drawing/2010/main" xmlns="">
                      <a14:imgLayer r:embed="rId3">
                        <a14:imgEffect>
                          <a14:brightnessContrast bright="20000" contrast="40000"/>
                        </a14:imgEffect>
                      </a14:imgLayer>
                    </a14:imgProps>
                  </a:ext>
                  <a:ext uri="{28A0092B-C50C-407E-A947-70E740481C1C}">
                    <a14:useLocalDpi xmlns:a14="http://schemas.microsoft.com/office/drawing/2010/main" xmlns="" val="0"/>
                  </a:ext>
                </a:extLst>
              </a:blip>
              <a:srcRect/>
              <a:stretch>
                <a:fillRect/>
              </a:stretch>
            </p:blipFill>
            <p:spPr bwMode="auto">
              <a:xfrm>
                <a:off x="6858744" y="4068207"/>
                <a:ext cx="838200" cy="1985984"/>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10" name="Ορθογώνιο 9"/>
            <p:cNvSpPr/>
            <p:nvPr/>
          </p:nvSpPr>
          <p:spPr>
            <a:xfrm>
              <a:off x="2529880" y="5507768"/>
              <a:ext cx="460382" cy="338554"/>
            </a:xfrm>
            <a:prstGeom prst="rect">
              <a:avLst/>
            </a:prstGeom>
          </p:spPr>
          <p:txBody>
            <a:bodyPr wrap="none">
              <a:spAutoFit/>
            </a:bodyPr>
            <a:lstStyle/>
            <a:p>
              <a:r>
                <a:rPr lang="el-GR" sz="1600" b="1" dirty="0">
                  <a:latin typeface="Comic Sans MS" panose="030F0702030302020204" pitchFamily="66" charset="0"/>
                </a:rPr>
                <a:t>ΘΙ</a:t>
              </a:r>
              <a:endParaRPr lang="el-GR" sz="1600" dirty="0"/>
            </a:p>
          </p:txBody>
        </p:sp>
      </p:grpSp>
      <p:grpSp>
        <p:nvGrpSpPr>
          <p:cNvPr id="11" name="Ομάδα 10"/>
          <p:cNvGrpSpPr/>
          <p:nvPr/>
        </p:nvGrpSpPr>
        <p:grpSpPr>
          <a:xfrm>
            <a:off x="1780235" y="4835539"/>
            <a:ext cx="6320156" cy="756925"/>
            <a:chOff x="5724128" y="5888222"/>
            <a:chExt cx="2314568" cy="756925"/>
          </a:xfrm>
        </p:grpSpPr>
        <p:cxnSp>
          <p:nvCxnSpPr>
            <p:cNvPr id="13" name="Ευθεία γραμμή σύνδεσης 12"/>
            <p:cNvCxnSpPr/>
            <p:nvPr/>
          </p:nvCxnSpPr>
          <p:spPr>
            <a:xfrm>
              <a:off x="6055947" y="6481866"/>
              <a:ext cx="1982749"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4" name="Ομάδα 13"/>
            <p:cNvGrpSpPr/>
            <p:nvPr/>
          </p:nvGrpSpPr>
          <p:grpSpPr>
            <a:xfrm>
              <a:off x="6365196" y="5888222"/>
              <a:ext cx="147226" cy="756925"/>
              <a:chOff x="3189669" y="4253624"/>
              <a:chExt cx="147226" cy="756925"/>
            </a:xfrm>
          </p:grpSpPr>
          <p:sp>
            <p:nvSpPr>
              <p:cNvPr id="15" name="Line 34"/>
              <p:cNvSpPr>
                <a:spLocks noChangeShapeType="1"/>
              </p:cNvSpPr>
              <p:nvPr/>
            </p:nvSpPr>
            <p:spPr bwMode="auto">
              <a:xfrm flipV="1">
                <a:off x="3263281" y="4794649"/>
                <a:ext cx="0" cy="21590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sp>
            <p:nvSpPr>
              <p:cNvPr id="16" name="Line 35"/>
              <p:cNvSpPr>
                <a:spLocks noChangeShapeType="1"/>
              </p:cNvSpPr>
              <p:nvPr/>
            </p:nvSpPr>
            <p:spPr bwMode="auto">
              <a:xfrm>
                <a:off x="3263281" y="4253624"/>
                <a:ext cx="0" cy="214312"/>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sp>
            <p:nvSpPr>
              <p:cNvPr id="17" name="Text Box 37"/>
              <p:cNvSpPr txBox="1">
                <a:spLocks noChangeArrowheads="1"/>
              </p:cNvSpPr>
              <p:nvPr/>
            </p:nvSpPr>
            <p:spPr bwMode="auto">
              <a:xfrm>
                <a:off x="3189669" y="4467936"/>
                <a:ext cx="147226"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defRPr/>
                </a:pPr>
                <a:r>
                  <a:rPr lang="el-GR" altLang="el-GR" sz="1600" b="1" i="1" dirty="0">
                    <a:solidFill>
                      <a:srgbClr val="000000"/>
                    </a:solidFill>
                    <a:effectLst>
                      <a:outerShdw blurRad="38100" dist="38100" dir="2700000" algn="tl">
                        <a:srgbClr val="FFFFFF"/>
                      </a:outerShdw>
                    </a:effectLst>
                    <a:latin typeface="Comic Sans MS" pitchFamily="66" charset="0"/>
                  </a:rPr>
                  <a:t>ℓ</a:t>
                </a:r>
                <a:r>
                  <a:rPr lang="en-US" altLang="el-GR" sz="1600" b="1" baseline="-25000" dirty="0">
                    <a:solidFill>
                      <a:srgbClr val="000000"/>
                    </a:solidFill>
                    <a:effectLst>
                      <a:outerShdw blurRad="38100" dist="38100" dir="2700000" algn="tl">
                        <a:srgbClr val="FFFFFF"/>
                      </a:outerShdw>
                    </a:effectLst>
                    <a:latin typeface="Comic Sans MS" pitchFamily="66" charset="0"/>
                  </a:rPr>
                  <a:t>0</a:t>
                </a:r>
                <a:endParaRPr lang="el-GR" altLang="el-GR" sz="1600" b="1" dirty="0">
                  <a:solidFill>
                    <a:srgbClr val="000000"/>
                  </a:solidFill>
                  <a:effectLst>
                    <a:outerShdw blurRad="38100" dist="38100" dir="2700000" algn="tl">
                      <a:srgbClr val="FFFFFF"/>
                    </a:outerShdw>
                  </a:effectLst>
                  <a:latin typeface="Comic Sans MS" pitchFamily="66" charset="0"/>
                </a:endParaRPr>
              </a:p>
            </p:txBody>
          </p:sp>
        </p:grpSp>
        <p:cxnSp>
          <p:nvCxnSpPr>
            <p:cNvPr id="12" name="Ευθεία γραμμή σύνδεσης 11"/>
            <p:cNvCxnSpPr/>
            <p:nvPr/>
          </p:nvCxnSpPr>
          <p:spPr>
            <a:xfrm>
              <a:off x="5724128" y="6102601"/>
              <a:ext cx="890546" cy="1128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46" name="Ομάδα 45"/>
          <p:cNvGrpSpPr/>
          <p:nvPr/>
        </p:nvGrpSpPr>
        <p:grpSpPr>
          <a:xfrm>
            <a:off x="4211960" y="4816045"/>
            <a:ext cx="3888431" cy="1168204"/>
            <a:chOff x="4211960" y="4816045"/>
            <a:chExt cx="3888431" cy="1168204"/>
          </a:xfrm>
        </p:grpSpPr>
        <p:cxnSp>
          <p:nvCxnSpPr>
            <p:cNvPr id="24" name="Ευθεία γραμμή σύνδεσης 23"/>
            <p:cNvCxnSpPr/>
            <p:nvPr/>
          </p:nvCxnSpPr>
          <p:spPr>
            <a:xfrm>
              <a:off x="5476939" y="4843278"/>
              <a:ext cx="2479437" cy="321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45" name="Ομάδα 44"/>
            <p:cNvGrpSpPr/>
            <p:nvPr/>
          </p:nvGrpSpPr>
          <p:grpSpPr>
            <a:xfrm>
              <a:off x="4211960" y="4816045"/>
              <a:ext cx="3888431" cy="1168204"/>
              <a:chOff x="4211960" y="4816045"/>
              <a:chExt cx="3888431" cy="1168204"/>
            </a:xfrm>
          </p:grpSpPr>
          <p:cxnSp>
            <p:nvCxnSpPr>
              <p:cNvPr id="23" name="Ευθεία γραμμή σύνδεσης 22"/>
              <p:cNvCxnSpPr/>
              <p:nvPr/>
            </p:nvCxnSpPr>
            <p:spPr>
              <a:xfrm flipV="1">
                <a:off x="4211960" y="5973720"/>
                <a:ext cx="3888431" cy="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4" name="Ομάδα 33"/>
              <p:cNvGrpSpPr/>
              <p:nvPr/>
            </p:nvGrpSpPr>
            <p:grpSpPr>
              <a:xfrm>
                <a:off x="6872941" y="5400616"/>
                <a:ext cx="731316" cy="583633"/>
                <a:chOff x="6091540" y="5417634"/>
                <a:chExt cx="394445" cy="583633"/>
              </a:xfrm>
            </p:grpSpPr>
            <p:sp>
              <p:nvSpPr>
                <p:cNvPr id="29" name="Line 34"/>
                <p:cNvSpPr>
                  <a:spLocks noChangeShapeType="1"/>
                </p:cNvSpPr>
                <p:nvPr/>
              </p:nvSpPr>
              <p:spPr bwMode="auto">
                <a:xfrm flipV="1">
                  <a:off x="6288762" y="5785367"/>
                  <a:ext cx="0" cy="215900"/>
                </a:xfrm>
                <a:prstGeom prst="line">
                  <a:avLst/>
                </a:prstGeom>
                <a:noFill/>
                <a:ln w="28575">
                  <a:solidFill>
                    <a:srgbClr val="000000"/>
                  </a:solidFill>
                  <a:round/>
                  <a:headEnd type="triangle" w="med" len="med"/>
                  <a:tailEnd type="non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sp>
              <p:nvSpPr>
                <p:cNvPr id="30" name="Line 35"/>
                <p:cNvSpPr>
                  <a:spLocks noChangeShapeType="1"/>
                </p:cNvSpPr>
                <p:nvPr/>
              </p:nvSpPr>
              <p:spPr bwMode="auto">
                <a:xfrm>
                  <a:off x="6283445" y="5417634"/>
                  <a:ext cx="0" cy="214312"/>
                </a:xfrm>
                <a:prstGeom prst="line">
                  <a:avLst/>
                </a:prstGeom>
                <a:noFill/>
                <a:ln w="28575">
                  <a:solidFill>
                    <a:srgbClr val="000000"/>
                  </a:solidFill>
                  <a:round/>
                  <a:headEnd type="triangle" w="med" len="med"/>
                  <a:tailEnd type="non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sp>
              <p:nvSpPr>
                <p:cNvPr id="31" name="Text Box 37"/>
                <p:cNvSpPr txBox="1">
                  <a:spLocks noChangeArrowheads="1"/>
                </p:cNvSpPr>
                <p:nvPr/>
              </p:nvSpPr>
              <p:spPr bwMode="auto">
                <a:xfrm>
                  <a:off x="6091540" y="5567142"/>
                  <a:ext cx="394445"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defRPr/>
                  </a:pPr>
                  <a:r>
                    <a:rPr lang="en-US" altLang="el-GR" sz="1400" b="1" i="1" dirty="0" smtClean="0">
                      <a:solidFill>
                        <a:srgbClr val="000000"/>
                      </a:solidFill>
                      <a:latin typeface="Comic Sans MS" pitchFamily="66" charset="0"/>
                    </a:rPr>
                    <a:t>y=</a:t>
                  </a:r>
                  <a:r>
                    <a:rPr lang="el-GR" altLang="el-GR" sz="1400" b="1" i="1" dirty="0" smtClean="0">
                      <a:solidFill>
                        <a:srgbClr val="000000"/>
                      </a:solidFill>
                      <a:latin typeface="Comic Sans MS" pitchFamily="66" charset="0"/>
                    </a:rPr>
                    <a:t>+Α</a:t>
                  </a:r>
                  <a:endParaRPr lang="el-GR" altLang="el-GR" sz="1400" b="1" dirty="0">
                    <a:solidFill>
                      <a:srgbClr val="000000"/>
                    </a:solidFill>
                    <a:latin typeface="Comic Sans MS" pitchFamily="66" charset="0"/>
                  </a:endParaRPr>
                </a:p>
              </p:txBody>
            </p:sp>
          </p:grpSp>
          <p:grpSp>
            <p:nvGrpSpPr>
              <p:cNvPr id="35" name="Ομάδα 34"/>
              <p:cNvGrpSpPr/>
              <p:nvPr/>
            </p:nvGrpSpPr>
            <p:grpSpPr>
              <a:xfrm>
                <a:off x="6793011" y="4816045"/>
                <a:ext cx="659306" cy="583633"/>
                <a:chOff x="6054360" y="5417634"/>
                <a:chExt cx="380399" cy="583633"/>
              </a:xfrm>
            </p:grpSpPr>
            <p:sp>
              <p:nvSpPr>
                <p:cNvPr id="36" name="Line 34"/>
                <p:cNvSpPr>
                  <a:spLocks noChangeShapeType="1"/>
                </p:cNvSpPr>
                <p:nvPr/>
              </p:nvSpPr>
              <p:spPr bwMode="auto">
                <a:xfrm flipV="1">
                  <a:off x="6288762" y="5785367"/>
                  <a:ext cx="0" cy="215900"/>
                </a:xfrm>
                <a:prstGeom prst="line">
                  <a:avLst/>
                </a:prstGeom>
                <a:noFill/>
                <a:ln w="28575">
                  <a:solidFill>
                    <a:srgbClr val="000000"/>
                  </a:solidFill>
                  <a:round/>
                  <a:headEnd type="triangle" w="med" len="med"/>
                  <a:tailEnd type="non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sp>
              <p:nvSpPr>
                <p:cNvPr id="37" name="Line 35"/>
                <p:cNvSpPr>
                  <a:spLocks noChangeShapeType="1"/>
                </p:cNvSpPr>
                <p:nvPr/>
              </p:nvSpPr>
              <p:spPr bwMode="auto">
                <a:xfrm>
                  <a:off x="6283445" y="5417634"/>
                  <a:ext cx="0" cy="214312"/>
                </a:xfrm>
                <a:prstGeom prst="line">
                  <a:avLst/>
                </a:prstGeom>
                <a:noFill/>
                <a:ln w="28575">
                  <a:solidFill>
                    <a:srgbClr val="000000"/>
                  </a:solidFill>
                  <a:round/>
                  <a:headEnd type="triangle" w="med" len="med"/>
                  <a:tailEnd type="non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sp>
              <p:nvSpPr>
                <p:cNvPr id="38" name="Text Box 37"/>
                <p:cNvSpPr txBox="1">
                  <a:spLocks noChangeArrowheads="1"/>
                </p:cNvSpPr>
                <p:nvPr/>
              </p:nvSpPr>
              <p:spPr bwMode="auto">
                <a:xfrm>
                  <a:off x="6054360" y="5538545"/>
                  <a:ext cx="380399"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defRPr/>
                  </a:pPr>
                  <a:r>
                    <a:rPr lang="en-US" altLang="el-GR" sz="1400" b="1" i="1" dirty="0" smtClean="0">
                      <a:solidFill>
                        <a:srgbClr val="000000"/>
                      </a:solidFill>
                      <a:latin typeface="Comic Sans MS" pitchFamily="66" charset="0"/>
                    </a:rPr>
                    <a:t>y=</a:t>
                  </a:r>
                  <a:r>
                    <a:rPr lang="el-GR" altLang="el-GR" sz="1400" b="1" i="1" dirty="0" smtClean="0">
                      <a:solidFill>
                        <a:srgbClr val="000000"/>
                      </a:solidFill>
                      <a:latin typeface="Comic Sans MS" pitchFamily="66" charset="0"/>
                    </a:rPr>
                    <a:t>-Α</a:t>
                  </a:r>
                  <a:endParaRPr lang="el-GR" altLang="el-GR" sz="1400" b="1" dirty="0">
                    <a:solidFill>
                      <a:srgbClr val="000000"/>
                    </a:solidFill>
                    <a:latin typeface="Comic Sans MS" pitchFamily="66" charset="0"/>
                  </a:endParaRPr>
                </a:p>
              </p:txBody>
            </p:sp>
          </p:grpSp>
        </p:grpSp>
      </p:grpSp>
      <p:grpSp>
        <p:nvGrpSpPr>
          <p:cNvPr id="43" name="Ομάδα 42"/>
          <p:cNvGrpSpPr/>
          <p:nvPr/>
        </p:nvGrpSpPr>
        <p:grpSpPr>
          <a:xfrm>
            <a:off x="3520480" y="3409203"/>
            <a:ext cx="1848730" cy="2967785"/>
            <a:chOff x="3520480" y="3409203"/>
            <a:chExt cx="1848730" cy="2967785"/>
          </a:xfrm>
        </p:grpSpPr>
        <p:grpSp>
          <p:nvGrpSpPr>
            <p:cNvPr id="28" name="Ομάδα 27"/>
            <p:cNvGrpSpPr/>
            <p:nvPr/>
          </p:nvGrpSpPr>
          <p:grpSpPr>
            <a:xfrm>
              <a:off x="4531010" y="3409203"/>
              <a:ext cx="838200" cy="2808212"/>
              <a:chOff x="4531010" y="3409203"/>
              <a:chExt cx="838200" cy="2808212"/>
            </a:xfrm>
          </p:grpSpPr>
          <p:sp>
            <p:nvSpPr>
              <p:cNvPr id="19" name="Oval 56"/>
              <p:cNvSpPr>
                <a:spLocks noChangeArrowheads="1"/>
              </p:cNvSpPr>
              <p:nvPr/>
            </p:nvSpPr>
            <p:spPr bwMode="auto">
              <a:xfrm rot="5400000">
                <a:off x="4808759" y="6001627"/>
                <a:ext cx="216148" cy="215428"/>
              </a:xfrm>
              <a:prstGeom prst="ellipse">
                <a:avLst/>
              </a:prstGeom>
              <a:solidFill>
                <a:srgbClr val="000000"/>
              </a:solidFill>
              <a:ln w="9525">
                <a:solidFill>
                  <a:schemeClr val="hlink"/>
                </a:solidFill>
                <a:round/>
                <a:headEnd/>
                <a:tailEnd/>
              </a:ln>
              <a:effec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2400">
                  <a:latin typeface="Times New Roman" pitchFamily="18" charset="0"/>
                </a:endParaRPr>
              </a:p>
            </p:txBody>
          </p:sp>
          <p:pic>
            <p:nvPicPr>
              <p:cNvPr id="20" name="Picture 3" descr="C:\Users\Merkouris\Desktop\Χωρίς τίτλο.png"/>
              <p:cNvPicPr>
                <a:picLocks noChangeAspect="1" noChangeArrowheads="1"/>
              </p:cNvPicPr>
              <p:nvPr/>
            </p:nvPicPr>
            <p:blipFill>
              <a:blip r:embed="rId2">
                <a:clrChange>
                  <a:clrFrom>
                    <a:srgbClr val="FFFFF7"/>
                  </a:clrFrom>
                  <a:clrTo>
                    <a:srgbClr val="FFFFF7">
                      <a:alpha val="0"/>
                    </a:srgbClr>
                  </a:clrTo>
                </a:clrChange>
                <a:extLst>
                  <a:ext uri="{BEBA8EAE-BF5A-486C-A8C5-ECC9F3942E4B}">
                    <a14:imgProps xmlns:a14="http://schemas.microsoft.com/office/drawing/2010/main" xmlns="">
                      <a14:imgLayer r:embed="rId3">
                        <a14:imgEffect>
                          <a14:brightnessContrast bright="20000" contrast="40000"/>
                        </a14:imgEffect>
                      </a14:imgLayer>
                    </a14:imgProps>
                  </a:ext>
                  <a:ext uri="{28A0092B-C50C-407E-A947-70E740481C1C}">
                    <a14:useLocalDpi xmlns:a14="http://schemas.microsoft.com/office/drawing/2010/main" xmlns="" val="0"/>
                  </a:ext>
                </a:extLst>
              </a:blip>
              <a:srcRect/>
              <a:stretch>
                <a:fillRect/>
              </a:stretch>
            </p:blipFill>
            <p:spPr bwMode="auto">
              <a:xfrm>
                <a:off x="4531010" y="3409203"/>
                <a:ext cx="838200" cy="2592064"/>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40" name="TextBox 39"/>
            <p:cNvSpPr txBox="1"/>
            <p:nvPr/>
          </p:nvSpPr>
          <p:spPr>
            <a:xfrm>
              <a:off x="3520480" y="5915323"/>
              <a:ext cx="1354548" cy="461665"/>
            </a:xfrm>
            <a:prstGeom prst="rect">
              <a:avLst/>
            </a:prstGeom>
            <a:noFill/>
          </p:spPr>
          <p:txBody>
            <a:bodyPr wrap="square" rtlCol="0">
              <a:spAutoFit/>
            </a:bodyPr>
            <a:lstStyle/>
            <a:p>
              <a:pPr algn="ctr"/>
              <a:r>
                <a:rPr lang="el-GR" sz="1200" b="1" dirty="0" smtClean="0">
                  <a:latin typeface="Comic Sans MS" panose="030F0702030302020204" pitchFamily="66" charset="0"/>
                </a:rPr>
                <a:t>Κάτω ακραία Θέση </a:t>
              </a:r>
              <a:endParaRPr lang="el-GR" sz="1200" b="1" dirty="0">
                <a:latin typeface="Comic Sans MS" panose="030F0702030302020204" pitchFamily="66" charset="0"/>
              </a:endParaRPr>
            </a:p>
          </p:txBody>
        </p:sp>
      </p:grpSp>
      <p:grpSp>
        <p:nvGrpSpPr>
          <p:cNvPr id="44" name="Ομάδα 43"/>
          <p:cNvGrpSpPr/>
          <p:nvPr/>
        </p:nvGrpSpPr>
        <p:grpSpPr>
          <a:xfrm>
            <a:off x="5796136" y="3413711"/>
            <a:ext cx="2003802" cy="1641847"/>
            <a:chOff x="5796136" y="3413711"/>
            <a:chExt cx="2003802" cy="1641847"/>
          </a:xfrm>
        </p:grpSpPr>
        <p:grpSp>
          <p:nvGrpSpPr>
            <p:cNvPr id="33" name="Ομάδα 32"/>
            <p:cNvGrpSpPr/>
            <p:nvPr/>
          </p:nvGrpSpPr>
          <p:grpSpPr>
            <a:xfrm>
              <a:off x="5796136" y="3413711"/>
              <a:ext cx="838200" cy="1641847"/>
              <a:chOff x="5796136" y="3413711"/>
              <a:chExt cx="838200" cy="1641847"/>
            </a:xfrm>
          </p:grpSpPr>
          <p:pic>
            <p:nvPicPr>
              <p:cNvPr id="21" name="Picture 3" descr="C:\Users\Merkouris\Desktop\Χωρίς τίτλο.png"/>
              <p:cNvPicPr>
                <a:picLocks noChangeAspect="1" noChangeArrowheads="1"/>
              </p:cNvPicPr>
              <p:nvPr/>
            </p:nvPicPr>
            <p:blipFill>
              <a:blip r:embed="rId2">
                <a:clrChange>
                  <a:clrFrom>
                    <a:srgbClr val="FFFFF7"/>
                  </a:clrFrom>
                  <a:clrTo>
                    <a:srgbClr val="FFFFF7">
                      <a:alpha val="0"/>
                    </a:srgbClr>
                  </a:clrTo>
                </a:clrChange>
                <a:extLst>
                  <a:ext uri="{BEBA8EAE-BF5A-486C-A8C5-ECC9F3942E4B}">
                    <a14:imgProps xmlns:a14="http://schemas.microsoft.com/office/drawing/2010/main" xmlns="">
                      <a14:imgLayer r:embed="rId3">
                        <a14:imgEffect>
                          <a14:brightnessContrast bright="20000" contrast="40000"/>
                        </a14:imgEffect>
                      </a14:imgLayer>
                    </a14:imgProps>
                  </a:ext>
                  <a:ext uri="{28A0092B-C50C-407E-A947-70E740481C1C}">
                    <a14:useLocalDpi xmlns:a14="http://schemas.microsoft.com/office/drawing/2010/main" xmlns="" val="0"/>
                  </a:ext>
                </a:extLst>
              </a:blip>
              <a:srcRect/>
              <a:stretch>
                <a:fillRect/>
              </a:stretch>
            </p:blipFill>
            <p:spPr bwMode="auto">
              <a:xfrm>
                <a:off x="5796136" y="3413711"/>
                <a:ext cx="838200" cy="1421828"/>
              </a:xfrm>
              <a:prstGeom prst="rect">
                <a:avLst/>
              </a:prstGeom>
              <a:noFill/>
              <a:extLst>
                <a:ext uri="{909E8E84-426E-40DD-AFC4-6F175D3DCCD1}">
                  <a14:hiddenFill xmlns:a14="http://schemas.microsoft.com/office/drawing/2010/main" xmlns="">
                    <a:solidFill>
                      <a:srgbClr val="FFFFFF"/>
                    </a:solidFill>
                  </a14:hiddenFill>
                </a:ext>
              </a:extLst>
            </p:spPr>
          </p:pic>
          <p:sp>
            <p:nvSpPr>
              <p:cNvPr id="26" name="Oval 56"/>
              <p:cNvSpPr>
                <a:spLocks noChangeArrowheads="1"/>
              </p:cNvSpPr>
              <p:nvPr/>
            </p:nvSpPr>
            <p:spPr bwMode="auto">
              <a:xfrm rot="5400000">
                <a:off x="6067657" y="4839770"/>
                <a:ext cx="216148" cy="215428"/>
              </a:xfrm>
              <a:prstGeom prst="ellipse">
                <a:avLst/>
              </a:prstGeom>
              <a:solidFill>
                <a:srgbClr val="000000"/>
              </a:solidFill>
              <a:ln w="9525">
                <a:solidFill>
                  <a:schemeClr val="hlink"/>
                </a:solidFill>
                <a:round/>
                <a:headEnd/>
                <a:tailEnd/>
              </a:ln>
              <a:effec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2400">
                  <a:latin typeface="Times New Roman" pitchFamily="18" charset="0"/>
                </a:endParaRPr>
              </a:p>
            </p:txBody>
          </p:sp>
        </p:grpSp>
        <p:sp>
          <p:nvSpPr>
            <p:cNvPr id="41" name="TextBox 40"/>
            <p:cNvSpPr txBox="1"/>
            <p:nvPr/>
          </p:nvSpPr>
          <p:spPr>
            <a:xfrm>
              <a:off x="6445390" y="4352938"/>
              <a:ext cx="1354548" cy="461665"/>
            </a:xfrm>
            <a:prstGeom prst="rect">
              <a:avLst/>
            </a:prstGeom>
            <a:noFill/>
          </p:spPr>
          <p:txBody>
            <a:bodyPr wrap="square" rtlCol="0">
              <a:spAutoFit/>
            </a:bodyPr>
            <a:lstStyle/>
            <a:p>
              <a:pPr algn="ctr"/>
              <a:r>
                <a:rPr lang="el-GR" sz="1200" b="1" dirty="0" smtClean="0">
                  <a:latin typeface="Comic Sans MS" panose="030F0702030302020204" pitchFamily="66" charset="0"/>
                </a:rPr>
                <a:t>Πάνω ακραία Θέση </a:t>
              </a:r>
              <a:endParaRPr lang="el-GR" sz="1200" b="1" dirty="0">
                <a:latin typeface="Comic Sans MS" panose="030F0702030302020204" pitchFamily="66" charset="0"/>
              </a:endParaRPr>
            </a:p>
          </p:txBody>
        </p:sp>
      </p:grpSp>
      <p:grpSp>
        <p:nvGrpSpPr>
          <p:cNvPr id="47" name="Ομάδα 46"/>
          <p:cNvGrpSpPr/>
          <p:nvPr/>
        </p:nvGrpSpPr>
        <p:grpSpPr>
          <a:xfrm>
            <a:off x="7122663" y="3499485"/>
            <a:ext cx="654825" cy="625140"/>
            <a:chOff x="7122663" y="3499485"/>
            <a:chExt cx="654825" cy="625140"/>
          </a:xfrm>
        </p:grpSpPr>
        <p:cxnSp>
          <p:nvCxnSpPr>
            <p:cNvPr id="22" name="Ευθύγραμμο βέλος σύνδεσης 21"/>
            <p:cNvCxnSpPr/>
            <p:nvPr/>
          </p:nvCxnSpPr>
          <p:spPr>
            <a:xfrm flipV="1">
              <a:off x="7122664" y="3499485"/>
              <a:ext cx="0" cy="625140"/>
            </a:xfrm>
            <a:prstGeom prst="straightConnector1">
              <a:avLst/>
            </a:prstGeom>
            <a:ln w="38100">
              <a:solidFill>
                <a:srgbClr val="00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7122663" y="3627389"/>
              <a:ext cx="654825" cy="369332"/>
            </a:xfrm>
            <a:prstGeom prst="rect">
              <a:avLst/>
            </a:prstGeom>
            <a:noFill/>
          </p:spPr>
          <p:txBody>
            <a:bodyPr wrap="square" rtlCol="0">
              <a:spAutoFit/>
            </a:bodyPr>
            <a:lstStyle/>
            <a:p>
              <a:r>
                <a:rPr lang="en-US" b="1" dirty="0" smtClean="0">
                  <a:solidFill>
                    <a:srgbClr val="0000FF"/>
                  </a:solidFill>
                  <a:latin typeface="Comic Sans MS" panose="030F0702030302020204" pitchFamily="66" charset="0"/>
                </a:rPr>
                <a:t>(+)</a:t>
              </a:r>
              <a:endParaRPr lang="el-GR" b="1" dirty="0">
                <a:solidFill>
                  <a:srgbClr val="0000FF"/>
                </a:solidFill>
                <a:latin typeface="Comic Sans MS" panose="030F0702030302020204" pitchFamily="66" charset="0"/>
              </a:endParaRPr>
            </a:p>
          </p:txBody>
        </p:sp>
      </p:grpSp>
    </p:spTree>
    <p:extLst>
      <p:ext uri="{BB962C8B-B14F-4D97-AF65-F5344CB8AC3E}">
        <p14:creationId xmlns:p14="http://schemas.microsoft.com/office/powerpoint/2010/main" xmlns="" val="3366447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500"/>
                            </p:stCondLst>
                            <p:childTnLst>
                              <p:par>
                                <p:cTn id="13" presetID="10" presetClass="entr" presetSubtype="0" fill="hold" nodeType="afterEffect">
                                  <p:stCondLst>
                                    <p:cond delay="25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childTnLst>
                          </p:cTn>
                        </p:par>
                        <p:par>
                          <p:cTn id="16" fill="hold">
                            <p:stCondLst>
                              <p:cond delay="225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750"/>
                            </p:stCondLst>
                            <p:childTnLst>
                              <p:par>
                                <p:cTn id="21" presetID="10" presetClass="entr" presetSubtype="0" fill="hold" grpId="0" nodeType="afterEffect">
                                  <p:stCondLst>
                                    <p:cond delay="25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3500"/>
                            </p:stCondLst>
                            <p:childTnLst>
                              <p:par>
                                <p:cTn id="25" presetID="10" presetClass="entr" presetSubtype="0" fill="hold" nodeType="afterEffect">
                                  <p:stCondLst>
                                    <p:cond delay="25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500"/>
                                        <p:tgtEl>
                                          <p:spTgt spid="43"/>
                                        </p:tgtEl>
                                      </p:cBhvr>
                                    </p:animEffect>
                                  </p:childTnLst>
                                </p:cTn>
                              </p:par>
                            </p:childTnLst>
                          </p:cTn>
                        </p:par>
                        <p:par>
                          <p:cTn id="28" fill="hold">
                            <p:stCondLst>
                              <p:cond delay="4250"/>
                            </p:stCondLst>
                            <p:childTnLst>
                              <p:par>
                                <p:cTn id="29" presetID="10" presetClass="entr" presetSubtype="0" fill="hold" nodeType="afterEffect">
                                  <p:stCondLst>
                                    <p:cond delay="25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500"/>
                                        <p:tgtEl>
                                          <p:spTgt spid="44"/>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4">
                                            <p:txEl>
                                              <p:pRg st="1" end="1"/>
                                            </p:txEl>
                                          </p:spTgt>
                                        </p:tgtEl>
                                        <p:attrNameLst>
                                          <p:attrName>style.visibility</p:attrName>
                                        </p:attrNameLst>
                                      </p:cBhvr>
                                      <p:to>
                                        <p:strVal val="visible"/>
                                      </p:to>
                                    </p:set>
                                    <p:animEffect transition="in" filter="dissolve">
                                      <p:cBhvr>
                                        <p:cTn id="36" dur="500"/>
                                        <p:tgtEl>
                                          <p:spTgt spid="4">
                                            <p:txEl>
                                              <p:pRg st="1" end="1"/>
                                            </p:txEl>
                                          </p:spTgt>
                                        </p:tgtEl>
                                      </p:cBhvr>
                                    </p:animEffect>
                                  </p:childTnLst>
                                </p:cTn>
                              </p:par>
                            </p:childTnLst>
                          </p:cTn>
                        </p:par>
                        <p:par>
                          <p:cTn id="37" fill="hold">
                            <p:stCondLst>
                              <p:cond delay="500"/>
                            </p:stCondLst>
                            <p:childTnLst>
                              <p:par>
                                <p:cTn id="38" presetID="10" presetClass="entr" presetSubtype="0" fill="hold" nodeType="afterEffect">
                                  <p:stCondLst>
                                    <p:cond delay="250"/>
                                  </p:stCondLst>
                                  <p:childTnLst>
                                    <p:set>
                                      <p:cBhvr>
                                        <p:cTn id="39" dur="1" fill="hold">
                                          <p:stCondLst>
                                            <p:cond delay="0"/>
                                          </p:stCondLst>
                                        </p:cTn>
                                        <p:tgtEl>
                                          <p:spTgt spid="47"/>
                                        </p:tgtEl>
                                        <p:attrNameLst>
                                          <p:attrName>style.visibility</p:attrName>
                                        </p:attrNameLst>
                                      </p:cBhvr>
                                      <p:to>
                                        <p:strVal val="visible"/>
                                      </p:to>
                                    </p:set>
                                    <p:animEffect transition="in" filter="fade">
                                      <p:cBhvr>
                                        <p:cTn id="40" dur="500"/>
                                        <p:tgtEl>
                                          <p:spTgt spid="47"/>
                                        </p:tgtEl>
                                      </p:cBhvr>
                                    </p:animEffect>
                                  </p:childTnLst>
                                </p:cTn>
                              </p:par>
                            </p:childTnLst>
                          </p:cTn>
                        </p:par>
                        <p:par>
                          <p:cTn id="41" fill="hold">
                            <p:stCondLst>
                              <p:cond delay="1250"/>
                            </p:stCondLst>
                            <p:childTnLst>
                              <p:par>
                                <p:cTn id="42" presetID="10" presetClass="entr" presetSubtype="0" fill="hold" nodeType="afterEffect">
                                  <p:stCondLst>
                                    <p:cond delay="25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50</a:t>
            </a:fld>
            <a:endParaRPr lang="el-GR" dirty="0">
              <a:solidFill>
                <a:schemeClr val="tx1"/>
              </a:solidFill>
            </a:endParaRPr>
          </a:p>
        </p:txBody>
      </p:sp>
      <p:sp>
        <p:nvSpPr>
          <p:cNvPr id="5" name="Text Box 4"/>
          <p:cNvSpPr txBox="1">
            <a:spLocks noChangeArrowheads="1"/>
          </p:cNvSpPr>
          <p:nvPr/>
        </p:nvSpPr>
        <p:spPr bwMode="auto">
          <a:xfrm>
            <a:off x="1547664" y="1916832"/>
            <a:ext cx="6120680"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spcBef>
                <a:spcPct val="50000"/>
              </a:spcBef>
              <a:defRPr/>
            </a:pPr>
            <a:r>
              <a:rPr lang="el-GR" sz="3600" b="1" dirty="0" smtClean="0">
                <a:solidFill>
                  <a:srgbClr val="800000"/>
                </a:solidFill>
                <a:effectLst>
                  <a:outerShdw blurRad="38100" dist="38100" dir="2700000" algn="tl">
                    <a:srgbClr val="000000"/>
                  </a:outerShdw>
                </a:effectLst>
                <a:latin typeface="Comic Sans MS" pitchFamily="66" charset="0"/>
              </a:rPr>
              <a:t>Ασκήσεις από το βιβλίο</a:t>
            </a:r>
          </a:p>
          <a:p>
            <a:pPr algn="ctr">
              <a:spcBef>
                <a:spcPct val="50000"/>
              </a:spcBef>
              <a:defRPr/>
            </a:pPr>
            <a:r>
              <a:rPr lang="el-GR" sz="2400" b="1" dirty="0" smtClean="0">
                <a:solidFill>
                  <a:srgbClr val="800000"/>
                </a:solidFill>
                <a:effectLst>
                  <a:outerShdw blurRad="38100" dist="38100" dir="2700000" algn="tl">
                    <a:srgbClr val="000000"/>
                  </a:outerShdw>
                </a:effectLst>
                <a:latin typeface="Comic Sans MS" pitchFamily="66" charset="0"/>
              </a:rPr>
              <a:t>(από σελ. 3</a:t>
            </a:r>
            <a:r>
              <a:rPr lang="en-US" sz="2400" b="1" dirty="0" smtClean="0">
                <a:solidFill>
                  <a:srgbClr val="800000"/>
                </a:solidFill>
                <a:effectLst>
                  <a:outerShdw blurRad="38100" dist="38100" dir="2700000" algn="tl">
                    <a:srgbClr val="000000"/>
                  </a:outerShdw>
                </a:effectLst>
                <a:latin typeface="Comic Sans MS" pitchFamily="66" charset="0"/>
              </a:rPr>
              <a:t>6</a:t>
            </a:r>
            <a:r>
              <a:rPr lang="el-GR" sz="2400" b="1" dirty="0" smtClean="0">
                <a:solidFill>
                  <a:srgbClr val="800000"/>
                </a:solidFill>
                <a:effectLst>
                  <a:outerShdw blurRad="38100" dist="38100" dir="2700000" algn="tl">
                    <a:srgbClr val="000000"/>
                  </a:outerShdw>
                </a:effectLst>
                <a:latin typeface="Comic Sans MS" pitchFamily="66" charset="0"/>
              </a:rPr>
              <a:t>)</a:t>
            </a:r>
            <a:endParaRPr lang="el-GR" sz="2400" b="1" dirty="0">
              <a:solidFill>
                <a:srgbClr val="800000"/>
              </a:solidFill>
              <a:effectLst>
                <a:outerShdw blurRad="38100" dist="38100" dir="2700000" algn="tl">
                  <a:srgbClr val="000000"/>
                </a:outerShdw>
              </a:effectLst>
              <a:latin typeface="Comic Sans MS" pitchFamily="66" charset="0"/>
            </a:endParaRPr>
          </a:p>
        </p:txBody>
      </p:sp>
    </p:spTree>
    <p:extLst>
      <p:ext uri="{BB962C8B-B14F-4D97-AF65-F5344CB8AC3E}">
        <p14:creationId xmlns:p14="http://schemas.microsoft.com/office/powerpoint/2010/main" xmlns="" val="447095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51</a:t>
            </a:fld>
            <a:endParaRPr lang="el-GR" dirty="0">
              <a:solidFill>
                <a:schemeClr val="tx1"/>
              </a:solidFill>
            </a:endParaRPr>
          </a:p>
        </p:txBody>
      </p:sp>
      <p:grpSp>
        <p:nvGrpSpPr>
          <p:cNvPr id="5" name="Ομάδα 4"/>
          <p:cNvGrpSpPr/>
          <p:nvPr/>
        </p:nvGrpSpPr>
        <p:grpSpPr>
          <a:xfrm>
            <a:off x="533061" y="476672"/>
            <a:ext cx="8208912" cy="4426753"/>
            <a:chOff x="533061" y="476672"/>
            <a:chExt cx="8208912" cy="4426753"/>
          </a:xfrm>
        </p:grpSpPr>
        <p:sp>
          <p:nvSpPr>
            <p:cNvPr id="4" name="Ορθογώνιο 3"/>
            <p:cNvSpPr/>
            <p:nvPr/>
          </p:nvSpPr>
          <p:spPr>
            <a:xfrm>
              <a:off x="533061" y="2348880"/>
              <a:ext cx="8208912" cy="2554545"/>
            </a:xfrm>
            <a:prstGeom prst="rect">
              <a:avLst/>
            </a:prstGeom>
          </p:spPr>
          <p:txBody>
            <a:bodyPr wrap="square">
              <a:spAutoFit/>
            </a:bodyPr>
            <a:lstStyle/>
            <a:p>
              <a:pPr algn="just"/>
              <a:r>
                <a:rPr lang="en-US" sz="2000" b="1" dirty="0" smtClean="0">
                  <a:latin typeface="Trebuchet MS" panose="020B0603020202020204" pitchFamily="34" charset="0"/>
                </a:rPr>
                <a:t>1.27</a:t>
              </a:r>
              <a:r>
                <a:rPr lang="en-US" sz="2000" dirty="0" smtClean="0">
                  <a:latin typeface="Trebuchet MS" panose="020B0603020202020204" pitchFamily="34" charset="0"/>
                </a:rPr>
                <a:t>  </a:t>
              </a:r>
              <a:r>
                <a:rPr lang="el-GR" sz="2000" dirty="0" smtClean="0">
                  <a:latin typeface="Trebuchet MS" panose="020B0603020202020204" pitchFamily="34" charset="0"/>
                </a:rPr>
                <a:t>Κάθε </a:t>
              </a:r>
              <a:r>
                <a:rPr lang="el-GR" sz="2000" dirty="0">
                  <a:latin typeface="Trebuchet MS" panose="020B0603020202020204" pitchFamily="34" charset="0"/>
                </a:rPr>
                <a:t>ελατήριο στο </a:t>
              </a:r>
              <a:r>
                <a:rPr lang="el-GR" sz="2000" dirty="0" smtClean="0">
                  <a:latin typeface="Trebuchet MS" panose="020B0603020202020204" pitchFamily="34" charset="0"/>
                </a:rPr>
                <a:t>παραπάνω σχήμα έχει </a:t>
              </a:r>
              <a:r>
                <a:rPr lang="el-GR" sz="2000" dirty="0">
                  <a:latin typeface="Trebuchet MS" panose="020B0603020202020204" pitchFamily="34" charset="0"/>
                </a:rPr>
                <a:t>το ένα άκρο </a:t>
              </a:r>
              <a:r>
                <a:rPr lang="el-GR" sz="2000" dirty="0" smtClean="0">
                  <a:latin typeface="Trebuchet MS" panose="020B0603020202020204" pitchFamily="34" charset="0"/>
                </a:rPr>
                <a:t>του στερεωμένο σε</a:t>
              </a:r>
              <a:r>
                <a:rPr lang="en-US" sz="2000" dirty="0" smtClean="0">
                  <a:latin typeface="Trebuchet MS" panose="020B0603020202020204" pitchFamily="34" charset="0"/>
                </a:rPr>
                <a:t> </a:t>
              </a:r>
              <a:r>
                <a:rPr lang="el-GR" sz="2000" dirty="0" smtClean="0">
                  <a:latin typeface="Trebuchet MS" panose="020B0603020202020204" pitchFamily="34" charset="0"/>
                </a:rPr>
                <a:t>ακίνητο </a:t>
              </a:r>
              <a:r>
                <a:rPr lang="el-GR" sz="2000" dirty="0">
                  <a:latin typeface="Trebuchet MS" panose="020B0603020202020204" pitchFamily="34" charset="0"/>
                </a:rPr>
                <a:t>σημείο και το άλλο του άκρο προσδεμένο στο σώμα Σ. </a:t>
              </a:r>
              <a:r>
                <a:rPr lang="el-GR" sz="2000" dirty="0" smtClean="0">
                  <a:latin typeface="Trebuchet MS" panose="020B0603020202020204" pitchFamily="34" charset="0"/>
                </a:rPr>
                <a:t>Οι σταθερές </a:t>
              </a:r>
              <a:r>
                <a:rPr lang="el-GR" sz="2000" dirty="0">
                  <a:latin typeface="Trebuchet MS" panose="020B0603020202020204" pitchFamily="34" charset="0"/>
                </a:rPr>
                <a:t>των δύο ελατηρίων είναι </a:t>
              </a:r>
              <a:r>
                <a:rPr lang="en-US" sz="2000" i="1" dirty="0" smtClean="0">
                  <a:latin typeface="Trebuchet MS" panose="020B0603020202020204" pitchFamily="34" charset="0"/>
                </a:rPr>
                <a:t>k</a:t>
              </a:r>
              <a:r>
                <a:rPr lang="el-GR" sz="2000" baseline="-25000" dirty="0" smtClean="0">
                  <a:latin typeface="Trebuchet MS" panose="020B0603020202020204" pitchFamily="34" charset="0"/>
                </a:rPr>
                <a:t>1</a:t>
              </a:r>
              <a:r>
                <a:rPr lang="el-GR" sz="2000" dirty="0" smtClean="0">
                  <a:latin typeface="Trebuchet MS" panose="020B0603020202020204" pitchFamily="34" charset="0"/>
                </a:rPr>
                <a:t>=120</a:t>
              </a:r>
              <a:r>
                <a:rPr lang="en-US" sz="2000" dirty="0" smtClean="0">
                  <a:latin typeface="Trebuchet MS" panose="020B0603020202020204" pitchFamily="34" charset="0"/>
                </a:rPr>
                <a:t> </a:t>
              </a:r>
              <a:r>
                <a:rPr lang="el-GR" sz="2000" dirty="0" smtClean="0">
                  <a:latin typeface="Trebuchet MS" panose="020B0603020202020204" pitchFamily="34" charset="0"/>
                </a:rPr>
                <a:t>Ν/m και </a:t>
              </a:r>
              <a:r>
                <a:rPr lang="en-US" sz="2000" dirty="0" smtClean="0">
                  <a:latin typeface="Trebuchet MS" panose="020B0603020202020204" pitchFamily="34" charset="0"/>
                </a:rPr>
                <a:t>      </a:t>
              </a:r>
              <a:r>
                <a:rPr lang="en-US" sz="2000" i="1" dirty="0" smtClean="0">
                  <a:latin typeface="Trebuchet MS" panose="020B0603020202020204" pitchFamily="34" charset="0"/>
                </a:rPr>
                <a:t>k</a:t>
              </a:r>
              <a:r>
                <a:rPr lang="el-GR" sz="2000" baseline="-25000" dirty="0" smtClean="0">
                  <a:latin typeface="Trebuchet MS" panose="020B0603020202020204" pitchFamily="34" charset="0"/>
                </a:rPr>
                <a:t>2</a:t>
              </a:r>
              <a:r>
                <a:rPr lang="el-GR" sz="2000" dirty="0" smtClean="0">
                  <a:latin typeface="Trebuchet MS" panose="020B0603020202020204" pitchFamily="34" charset="0"/>
                </a:rPr>
                <a:t>=80</a:t>
              </a:r>
              <a:r>
                <a:rPr lang="en-US" sz="2000" dirty="0" smtClean="0">
                  <a:latin typeface="Trebuchet MS" panose="020B0603020202020204" pitchFamily="34" charset="0"/>
                </a:rPr>
                <a:t> </a:t>
              </a:r>
              <a:r>
                <a:rPr lang="el-GR" sz="2000" dirty="0" smtClean="0">
                  <a:latin typeface="Trebuchet MS" panose="020B0603020202020204" pitchFamily="34" charset="0"/>
                </a:rPr>
                <a:t>N/m</a:t>
              </a:r>
              <a:r>
                <a:rPr lang="el-GR" sz="2000" dirty="0">
                  <a:latin typeface="Trebuchet MS" panose="020B0603020202020204" pitchFamily="34" charset="0"/>
                </a:rPr>
                <a:t>. </a:t>
              </a:r>
              <a:r>
                <a:rPr lang="el-GR" sz="2000" dirty="0" err="1" smtClean="0">
                  <a:latin typeface="Trebuchet MS" panose="020B0603020202020204" pitchFamily="34" charset="0"/>
                </a:rPr>
                <a:t>To</a:t>
              </a:r>
              <a:r>
                <a:rPr lang="en-US" sz="2000" dirty="0" smtClean="0">
                  <a:latin typeface="Trebuchet MS" panose="020B0603020202020204" pitchFamily="34" charset="0"/>
                </a:rPr>
                <a:t> </a:t>
              </a:r>
              <a:r>
                <a:rPr lang="el-GR" sz="2000" dirty="0" smtClean="0">
                  <a:latin typeface="Trebuchet MS" panose="020B0603020202020204" pitchFamily="34" charset="0"/>
                </a:rPr>
                <a:t>σώμα </a:t>
              </a:r>
              <a:r>
                <a:rPr lang="el-GR" sz="2000" dirty="0">
                  <a:latin typeface="Trebuchet MS" panose="020B0603020202020204" pitchFamily="34" charset="0"/>
                </a:rPr>
                <a:t>Σ, έχει μάζα </a:t>
              </a:r>
              <a:r>
                <a:rPr lang="el-GR" sz="2000" i="1" dirty="0" smtClean="0">
                  <a:latin typeface="Trebuchet MS" panose="020B0603020202020204" pitchFamily="34" charset="0"/>
                </a:rPr>
                <a:t>m</a:t>
              </a:r>
              <a:r>
                <a:rPr lang="el-GR" sz="2000" dirty="0" smtClean="0">
                  <a:latin typeface="Trebuchet MS" panose="020B0603020202020204" pitchFamily="34" charset="0"/>
                </a:rPr>
                <a:t>=2</a:t>
              </a:r>
              <a:r>
                <a:rPr lang="en-US" sz="2000" dirty="0" smtClean="0">
                  <a:latin typeface="Trebuchet MS" panose="020B0603020202020204" pitchFamily="34" charset="0"/>
                </a:rPr>
                <a:t> </a:t>
              </a:r>
              <a:r>
                <a:rPr lang="el-GR" sz="2000" dirty="0" err="1" smtClean="0">
                  <a:latin typeface="Trebuchet MS" panose="020B0603020202020204" pitchFamily="34" charset="0"/>
                </a:rPr>
                <a:t>kg</a:t>
              </a:r>
              <a:r>
                <a:rPr lang="el-GR" sz="2000" dirty="0" smtClean="0">
                  <a:latin typeface="Trebuchet MS" panose="020B0603020202020204" pitchFamily="34" charset="0"/>
                </a:rPr>
                <a:t> </a:t>
              </a:r>
              <a:r>
                <a:rPr lang="el-GR" sz="2000" dirty="0">
                  <a:latin typeface="Trebuchet MS" panose="020B0603020202020204" pitchFamily="34" charset="0"/>
                </a:rPr>
                <a:t>και μπορεί να κινείται χωρίς τριβές. </a:t>
              </a:r>
              <a:r>
                <a:rPr lang="el-GR" sz="2000" dirty="0" smtClean="0">
                  <a:latin typeface="Trebuchet MS" panose="020B0603020202020204" pitchFamily="34" charset="0"/>
                </a:rPr>
                <a:t>Να</a:t>
              </a:r>
              <a:r>
                <a:rPr lang="en-US" sz="2000" dirty="0" smtClean="0">
                  <a:latin typeface="Trebuchet MS" panose="020B0603020202020204" pitchFamily="34" charset="0"/>
                </a:rPr>
                <a:t> </a:t>
              </a:r>
              <a:r>
                <a:rPr lang="el-GR" sz="2000" dirty="0" smtClean="0">
                  <a:latin typeface="Trebuchet MS" panose="020B0603020202020204" pitchFamily="34" charset="0"/>
                </a:rPr>
                <a:t>αποδείξετε </a:t>
              </a:r>
              <a:r>
                <a:rPr lang="el-GR" sz="2000" dirty="0">
                  <a:latin typeface="Trebuchet MS" panose="020B0603020202020204" pitchFamily="34" charset="0"/>
                </a:rPr>
                <a:t>ότι η κίνηση που θα εκτελέσει το σώμα Σ, αν εκτραπεί </a:t>
              </a:r>
              <a:r>
                <a:rPr lang="el-GR" sz="2000" dirty="0" smtClean="0">
                  <a:latin typeface="Trebuchet MS" panose="020B0603020202020204" pitchFamily="34" charset="0"/>
                </a:rPr>
                <a:t>από</a:t>
              </a:r>
              <a:r>
                <a:rPr lang="en-US" sz="2000" dirty="0" smtClean="0">
                  <a:latin typeface="Trebuchet MS" panose="020B0603020202020204" pitchFamily="34" charset="0"/>
                </a:rPr>
                <a:t> </a:t>
              </a:r>
              <a:r>
                <a:rPr lang="el-GR" sz="2000" dirty="0" smtClean="0">
                  <a:latin typeface="Trebuchet MS" panose="020B0603020202020204" pitchFamily="34" charset="0"/>
                </a:rPr>
                <a:t>τη </a:t>
              </a:r>
              <a:r>
                <a:rPr lang="el-GR" sz="2000" dirty="0">
                  <a:latin typeface="Trebuchet MS" panose="020B0603020202020204" pitchFamily="34" charset="0"/>
                </a:rPr>
                <a:t>θέση ισορροπίας του κατά τη διεύθυνση του άξονα των </a:t>
              </a:r>
              <a:r>
                <a:rPr lang="el-GR" sz="2000" dirty="0" smtClean="0">
                  <a:latin typeface="Trebuchet MS" panose="020B0603020202020204" pitchFamily="34" charset="0"/>
                </a:rPr>
                <a:t>ελατηρίων</a:t>
              </a:r>
              <a:r>
                <a:rPr lang="en-US" sz="2000" dirty="0" smtClean="0">
                  <a:latin typeface="Trebuchet MS" panose="020B0603020202020204" pitchFamily="34" charset="0"/>
                </a:rPr>
                <a:t> </a:t>
              </a:r>
              <a:r>
                <a:rPr lang="el-GR" sz="2000" dirty="0" smtClean="0">
                  <a:latin typeface="Trebuchet MS" panose="020B0603020202020204" pitchFamily="34" charset="0"/>
                </a:rPr>
                <a:t>είναι </a:t>
              </a:r>
              <a:r>
                <a:rPr lang="el-GR" sz="2000" dirty="0">
                  <a:latin typeface="Trebuchet MS" panose="020B0603020202020204" pitchFamily="34" charset="0"/>
                </a:rPr>
                <a:t>απλή αρμονική ταλάντωση και να υπολογίσετε την περίοδο </a:t>
              </a:r>
              <a:r>
                <a:rPr lang="el-GR" sz="2000" dirty="0" smtClean="0">
                  <a:latin typeface="Trebuchet MS" panose="020B0603020202020204" pitchFamily="34" charset="0"/>
                </a:rPr>
                <a:t>της</a:t>
              </a:r>
              <a:r>
                <a:rPr lang="en-US" sz="2000" dirty="0" smtClean="0">
                  <a:latin typeface="Trebuchet MS" panose="020B0603020202020204" pitchFamily="34" charset="0"/>
                </a:rPr>
                <a:t> </a:t>
              </a:r>
              <a:r>
                <a:rPr lang="el-GR" sz="2000" dirty="0" smtClean="0">
                  <a:latin typeface="Trebuchet MS" panose="020B0603020202020204" pitchFamily="34" charset="0"/>
                </a:rPr>
                <a:t>ταλάντωσης</a:t>
              </a:r>
              <a:r>
                <a:rPr lang="el-GR" sz="2000" dirty="0">
                  <a:latin typeface="Trebuchet MS" panose="020B0603020202020204" pitchFamily="34" charset="0"/>
                </a:rPr>
                <a:t>. </a:t>
              </a:r>
            </a:p>
          </p:txBody>
        </p:sp>
        <p:pic>
          <p:nvPicPr>
            <p:cNvPr id="12290"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555776" y="476672"/>
              <a:ext cx="3744416" cy="144811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
        <p:nvSpPr>
          <p:cNvPr id="6" name="TextBox 5"/>
          <p:cNvSpPr txBox="1"/>
          <p:nvPr/>
        </p:nvSpPr>
        <p:spPr>
          <a:xfrm>
            <a:off x="4408647" y="4516475"/>
            <a:ext cx="1440160" cy="400110"/>
          </a:xfrm>
          <a:prstGeom prst="rect">
            <a:avLst/>
          </a:prstGeom>
          <a:noFill/>
        </p:spPr>
        <p:txBody>
          <a:bodyPr wrap="square" rtlCol="0">
            <a:spAutoFit/>
          </a:bodyPr>
          <a:lstStyle/>
          <a:p>
            <a:r>
              <a:rPr lang="en-US" sz="2000" b="1" i="1" dirty="0" smtClean="0">
                <a:solidFill>
                  <a:srgbClr val="FF0000"/>
                </a:solidFill>
                <a:latin typeface="Trebuchet MS" panose="020B0603020202020204" pitchFamily="34" charset="0"/>
              </a:rPr>
              <a:t>T = 0,2</a:t>
            </a:r>
            <a:r>
              <a:rPr lang="el-GR" sz="2000" b="1" i="1" dirty="0" smtClean="0">
                <a:solidFill>
                  <a:srgbClr val="FF0000"/>
                </a:solidFill>
                <a:latin typeface="Trebuchet MS" panose="020B0603020202020204" pitchFamily="34" charset="0"/>
              </a:rPr>
              <a:t>π </a:t>
            </a:r>
            <a:r>
              <a:rPr lang="en-US" sz="2000" b="1" i="1" dirty="0" smtClean="0">
                <a:solidFill>
                  <a:srgbClr val="FF0000"/>
                </a:solidFill>
                <a:latin typeface="Trebuchet MS" panose="020B0603020202020204" pitchFamily="34" charset="0"/>
              </a:rPr>
              <a:t>s</a:t>
            </a:r>
            <a:endParaRPr lang="el-GR" sz="2000" b="1" i="1" dirty="0">
              <a:solidFill>
                <a:srgbClr val="FF0000"/>
              </a:solidFill>
              <a:latin typeface="Trebuchet MS" panose="020B0603020202020204" pitchFamily="34" charset="0"/>
            </a:endParaRPr>
          </a:p>
        </p:txBody>
      </p:sp>
    </p:spTree>
    <p:extLst>
      <p:ext uri="{BB962C8B-B14F-4D97-AF65-F5344CB8AC3E}">
        <p14:creationId xmlns:p14="http://schemas.microsoft.com/office/powerpoint/2010/main" xmlns="" val="3737377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52</a:t>
            </a:fld>
            <a:endParaRPr lang="el-GR" dirty="0">
              <a:solidFill>
                <a:schemeClr val="tx1"/>
              </a:solidFill>
            </a:endParaRPr>
          </a:p>
        </p:txBody>
      </p:sp>
      <p:sp>
        <p:nvSpPr>
          <p:cNvPr id="4" name="Ορθογώνιο 3"/>
          <p:cNvSpPr/>
          <p:nvPr/>
        </p:nvSpPr>
        <p:spPr>
          <a:xfrm>
            <a:off x="539552" y="332656"/>
            <a:ext cx="7776864" cy="1938992"/>
          </a:xfrm>
          <a:prstGeom prst="rect">
            <a:avLst/>
          </a:prstGeom>
        </p:spPr>
        <p:txBody>
          <a:bodyPr wrap="square">
            <a:spAutoFit/>
          </a:bodyPr>
          <a:lstStyle/>
          <a:p>
            <a:pPr algn="just"/>
            <a:r>
              <a:rPr lang="en-US" sz="2000" b="1" dirty="0" smtClean="0">
                <a:latin typeface="Trebuchet MS" panose="020B0603020202020204" pitchFamily="34" charset="0"/>
              </a:rPr>
              <a:t>1.28</a:t>
            </a:r>
            <a:r>
              <a:rPr lang="en-US" sz="2000" dirty="0" smtClean="0">
                <a:latin typeface="Trebuchet MS" panose="020B0603020202020204" pitchFamily="34" charset="0"/>
              </a:rPr>
              <a:t>  </a:t>
            </a:r>
            <a:r>
              <a:rPr lang="el-GR" sz="2000" dirty="0" smtClean="0">
                <a:latin typeface="Trebuchet MS" panose="020B0603020202020204" pitchFamily="34" charset="0"/>
              </a:rPr>
              <a:t>Σώμα </a:t>
            </a:r>
            <a:r>
              <a:rPr lang="el-GR" sz="2000" dirty="0">
                <a:latin typeface="Trebuchet MS" panose="020B0603020202020204" pitchFamily="34" charset="0"/>
              </a:rPr>
              <a:t>μάζας </a:t>
            </a:r>
            <a:r>
              <a:rPr lang="el-GR" sz="2000" i="1" dirty="0" smtClean="0">
                <a:latin typeface="Trebuchet MS" panose="020B0603020202020204" pitchFamily="34" charset="0"/>
              </a:rPr>
              <a:t>m</a:t>
            </a:r>
            <a:r>
              <a:rPr lang="el-GR" sz="2000" dirty="0" smtClean="0">
                <a:latin typeface="Trebuchet MS" panose="020B0603020202020204" pitchFamily="34" charset="0"/>
              </a:rPr>
              <a:t>=2</a:t>
            </a:r>
            <a:r>
              <a:rPr lang="en-US" sz="2000" dirty="0" smtClean="0">
                <a:latin typeface="Trebuchet MS" panose="020B0603020202020204" pitchFamily="34" charset="0"/>
              </a:rPr>
              <a:t> </a:t>
            </a:r>
            <a:r>
              <a:rPr lang="el-GR" sz="2000" dirty="0" err="1" smtClean="0">
                <a:latin typeface="Trebuchet MS" panose="020B0603020202020204" pitchFamily="34" charset="0"/>
              </a:rPr>
              <a:t>kg</a:t>
            </a:r>
            <a:r>
              <a:rPr lang="el-GR" sz="2000" dirty="0" smtClean="0">
                <a:latin typeface="Trebuchet MS" panose="020B0603020202020204" pitchFamily="34" charset="0"/>
              </a:rPr>
              <a:t> </a:t>
            </a:r>
            <a:r>
              <a:rPr lang="el-GR" sz="2000" dirty="0">
                <a:latin typeface="Trebuchet MS" panose="020B0603020202020204" pitchFamily="34" charset="0"/>
              </a:rPr>
              <a:t>κάνει απλή αρμονική ταλάντωση. Το πλάτος </a:t>
            </a:r>
            <a:r>
              <a:rPr lang="el-GR" sz="2000" dirty="0" smtClean="0">
                <a:latin typeface="Trebuchet MS" panose="020B0603020202020204" pitchFamily="34" charset="0"/>
              </a:rPr>
              <a:t>της</a:t>
            </a:r>
            <a:r>
              <a:rPr lang="en-US" sz="2000" dirty="0" smtClean="0">
                <a:latin typeface="Trebuchet MS" panose="020B0603020202020204" pitchFamily="34" charset="0"/>
              </a:rPr>
              <a:t> </a:t>
            </a:r>
            <a:r>
              <a:rPr lang="el-GR" sz="2000" dirty="0" smtClean="0">
                <a:latin typeface="Trebuchet MS" panose="020B0603020202020204" pitchFamily="34" charset="0"/>
              </a:rPr>
              <a:t>ταλάντωσης </a:t>
            </a:r>
            <a:r>
              <a:rPr lang="el-GR" sz="2000" dirty="0">
                <a:latin typeface="Trebuchet MS" panose="020B0603020202020204" pitchFamily="34" charset="0"/>
              </a:rPr>
              <a:t>είναι </a:t>
            </a:r>
            <a:r>
              <a:rPr lang="el-GR" sz="2000" i="1" dirty="0">
                <a:latin typeface="Trebuchet MS" panose="020B0603020202020204" pitchFamily="34" charset="0"/>
              </a:rPr>
              <a:t>Α</a:t>
            </a:r>
            <a:r>
              <a:rPr lang="el-GR" sz="2000" dirty="0">
                <a:latin typeface="Trebuchet MS" panose="020B0603020202020204" pitchFamily="34" charset="0"/>
              </a:rPr>
              <a:t>=0,5 m. Όταν το σώμα απέχει από τη </a:t>
            </a:r>
            <a:r>
              <a:rPr lang="el-GR" sz="2000" dirty="0" smtClean="0">
                <a:latin typeface="Trebuchet MS" panose="020B0603020202020204" pitchFamily="34" charset="0"/>
              </a:rPr>
              <a:t>θέση</a:t>
            </a:r>
            <a:r>
              <a:rPr lang="en-US" sz="2000" dirty="0" smtClean="0">
                <a:latin typeface="Trebuchet MS" panose="020B0603020202020204" pitchFamily="34" charset="0"/>
              </a:rPr>
              <a:t> </a:t>
            </a:r>
            <a:r>
              <a:rPr lang="el-GR" sz="2000" dirty="0" smtClean="0">
                <a:latin typeface="Trebuchet MS" panose="020B0603020202020204" pitchFamily="34" charset="0"/>
              </a:rPr>
              <a:t>ισορροπίας </a:t>
            </a:r>
            <a:r>
              <a:rPr lang="el-GR" sz="2000" dirty="0">
                <a:latin typeface="Trebuchet MS" panose="020B0603020202020204" pitchFamily="34" charset="0"/>
              </a:rPr>
              <a:t>του </a:t>
            </a:r>
            <a:r>
              <a:rPr lang="en-US" sz="2000" i="1" dirty="0" smtClean="0">
                <a:latin typeface="Trebuchet MS" panose="020B0603020202020204" pitchFamily="34" charset="0"/>
              </a:rPr>
              <a:t>x</a:t>
            </a:r>
            <a:r>
              <a:rPr lang="en-US" sz="2000" baseline="-25000" dirty="0" smtClean="0">
                <a:latin typeface="Trebuchet MS" panose="020B0603020202020204" pitchFamily="34" charset="0"/>
              </a:rPr>
              <a:t>1</a:t>
            </a:r>
            <a:r>
              <a:rPr lang="el-GR" sz="2000" dirty="0" smtClean="0">
                <a:latin typeface="Trebuchet MS" panose="020B0603020202020204" pitchFamily="34" charset="0"/>
              </a:rPr>
              <a:t>= 0,</a:t>
            </a:r>
            <a:r>
              <a:rPr lang="en-US" sz="2000" dirty="0" smtClean="0">
                <a:latin typeface="Trebuchet MS" panose="020B0603020202020204" pitchFamily="34" charset="0"/>
              </a:rPr>
              <a:t>3</a:t>
            </a:r>
            <a:r>
              <a:rPr lang="el-GR" sz="2000" dirty="0" smtClean="0">
                <a:latin typeface="Trebuchet MS" panose="020B0603020202020204" pitchFamily="34" charset="0"/>
              </a:rPr>
              <a:t> </a:t>
            </a:r>
            <a:r>
              <a:rPr lang="el-GR" sz="2000" dirty="0">
                <a:latin typeface="Trebuchet MS" panose="020B0603020202020204" pitchFamily="34" charset="0"/>
              </a:rPr>
              <a:t>m </a:t>
            </a:r>
            <a:r>
              <a:rPr lang="el-GR" sz="2000" dirty="0" smtClean="0">
                <a:latin typeface="Trebuchet MS" panose="020B0603020202020204" pitchFamily="34" charset="0"/>
              </a:rPr>
              <a:t>η </a:t>
            </a:r>
            <a:r>
              <a:rPr lang="el-GR" sz="2000" dirty="0">
                <a:latin typeface="Trebuchet MS" panose="020B0603020202020204" pitchFamily="34" charset="0"/>
              </a:rPr>
              <a:t>ταχύτητά του </a:t>
            </a:r>
            <a:r>
              <a:rPr lang="el-GR" sz="2000" dirty="0" smtClean="0">
                <a:latin typeface="Trebuchet MS" panose="020B0603020202020204" pitchFamily="34" charset="0"/>
              </a:rPr>
              <a:t>είναι</a:t>
            </a:r>
            <a:r>
              <a:rPr lang="en-US" sz="2000" dirty="0" smtClean="0">
                <a:latin typeface="Trebuchet MS" panose="020B0603020202020204" pitchFamily="34" charset="0"/>
              </a:rPr>
              <a:t> </a:t>
            </a:r>
            <a:r>
              <a:rPr lang="el-GR" sz="2000" i="1" dirty="0" smtClean="0">
                <a:latin typeface="Trebuchet MS" panose="020B0603020202020204" pitchFamily="34" charset="0"/>
              </a:rPr>
              <a:t>υ</a:t>
            </a:r>
            <a:r>
              <a:rPr lang="el-GR" sz="2000" baseline="-25000" dirty="0" smtClean="0">
                <a:latin typeface="Trebuchet MS" panose="020B0603020202020204" pitchFamily="34" charset="0"/>
              </a:rPr>
              <a:t>1</a:t>
            </a:r>
            <a:r>
              <a:rPr lang="el-GR" sz="2000" dirty="0" smtClean="0">
                <a:latin typeface="Trebuchet MS" panose="020B0603020202020204" pitchFamily="34" charset="0"/>
              </a:rPr>
              <a:t>= 4 m/</a:t>
            </a:r>
            <a:r>
              <a:rPr lang="en-US" sz="2000" dirty="0" smtClean="0">
                <a:latin typeface="Trebuchet MS" panose="020B0603020202020204" pitchFamily="34" charset="0"/>
              </a:rPr>
              <a:t>s.</a:t>
            </a:r>
            <a:endParaRPr lang="el-GR" sz="2000" dirty="0">
              <a:latin typeface="Trebuchet MS" panose="020B0603020202020204" pitchFamily="34" charset="0"/>
            </a:endParaRPr>
          </a:p>
          <a:p>
            <a:pPr algn="just"/>
            <a:r>
              <a:rPr lang="el-GR" sz="2000" b="1" dirty="0" smtClean="0">
                <a:latin typeface="Trebuchet MS" panose="020B0603020202020204" pitchFamily="34" charset="0"/>
              </a:rPr>
              <a:t>α</a:t>
            </a:r>
            <a:r>
              <a:rPr lang="en-US" sz="2000" b="1" dirty="0" smtClean="0">
                <a:latin typeface="Trebuchet MS" panose="020B0603020202020204" pitchFamily="34" charset="0"/>
              </a:rPr>
              <a:t>.  </a:t>
            </a:r>
            <a:r>
              <a:rPr lang="el-GR" sz="2000" dirty="0" smtClean="0">
                <a:latin typeface="Trebuchet MS" panose="020B0603020202020204" pitchFamily="34" charset="0"/>
              </a:rPr>
              <a:t>Υπολογίστε </a:t>
            </a:r>
            <a:r>
              <a:rPr lang="el-GR" sz="2000" dirty="0">
                <a:latin typeface="Trebuchet MS" panose="020B0603020202020204" pitchFamily="34" charset="0"/>
              </a:rPr>
              <a:t>τη σταθερά </a:t>
            </a:r>
            <a:r>
              <a:rPr lang="el-GR" sz="2000" i="1" dirty="0">
                <a:latin typeface="Trebuchet MS" panose="020B0603020202020204" pitchFamily="34" charset="0"/>
              </a:rPr>
              <a:t>D</a:t>
            </a:r>
            <a:r>
              <a:rPr lang="el-GR" sz="2000" dirty="0">
                <a:latin typeface="Trebuchet MS" panose="020B0603020202020204" pitchFamily="34" charset="0"/>
              </a:rPr>
              <a:t> της ταλάντωσης. </a:t>
            </a:r>
          </a:p>
          <a:p>
            <a:pPr algn="just"/>
            <a:r>
              <a:rPr lang="el-GR" sz="2000" b="1" dirty="0" smtClean="0">
                <a:latin typeface="Trebuchet MS" panose="020B0603020202020204" pitchFamily="34" charset="0"/>
              </a:rPr>
              <a:t>β</a:t>
            </a:r>
            <a:r>
              <a:rPr lang="en-US" sz="2000" b="1" dirty="0" smtClean="0">
                <a:latin typeface="Trebuchet MS" panose="020B0603020202020204" pitchFamily="34" charset="0"/>
              </a:rPr>
              <a:t>. </a:t>
            </a:r>
            <a:r>
              <a:rPr lang="el-GR" sz="2000" dirty="0" smtClean="0">
                <a:latin typeface="Trebuchet MS" panose="020B0603020202020204" pitchFamily="34" charset="0"/>
              </a:rPr>
              <a:t>Υπολογίστε </a:t>
            </a:r>
            <a:r>
              <a:rPr lang="el-GR" sz="2000" dirty="0">
                <a:latin typeface="Trebuchet MS" panose="020B0603020202020204" pitchFamily="34" charset="0"/>
              </a:rPr>
              <a:t>το μέτρο της ταχύτητας του σώματος όταν η </a:t>
            </a:r>
            <a:r>
              <a:rPr lang="en-US" sz="2000" dirty="0" smtClean="0">
                <a:latin typeface="Trebuchet MS" panose="020B0603020202020204" pitchFamily="34" charset="0"/>
              </a:rPr>
              <a:t> </a:t>
            </a:r>
            <a:r>
              <a:rPr lang="el-GR" sz="2000" dirty="0" smtClean="0">
                <a:latin typeface="Trebuchet MS" panose="020B0603020202020204" pitchFamily="34" charset="0"/>
              </a:rPr>
              <a:t>απομάκρυνσή </a:t>
            </a:r>
            <a:r>
              <a:rPr lang="el-GR" sz="2000" dirty="0">
                <a:latin typeface="Trebuchet MS" panose="020B0603020202020204" pitchFamily="34" charset="0"/>
              </a:rPr>
              <a:t>του από τη θέση ισορροπίας είναι </a:t>
            </a:r>
            <a:r>
              <a:rPr lang="en-US" sz="2000" i="1" dirty="0" smtClean="0">
                <a:latin typeface="Trebuchet MS" panose="020B0603020202020204" pitchFamily="34" charset="0"/>
              </a:rPr>
              <a:t>x</a:t>
            </a:r>
            <a:r>
              <a:rPr lang="el-GR" sz="2000" baseline="-25000" dirty="0" smtClean="0">
                <a:latin typeface="Trebuchet MS" panose="020B0603020202020204" pitchFamily="34" charset="0"/>
              </a:rPr>
              <a:t>2</a:t>
            </a:r>
            <a:r>
              <a:rPr lang="el-GR" sz="2000" dirty="0">
                <a:latin typeface="Trebuchet MS" panose="020B0603020202020204" pitchFamily="34" charset="0"/>
              </a:rPr>
              <a:t>= 0,4 m. </a:t>
            </a:r>
          </a:p>
        </p:txBody>
      </p:sp>
      <p:sp>
        <p:nvSpPr>
          <p:cNvPr id="6" name="Ορθογώνιο 5"/>
          <p:cNvSpPr/>
          <p:nvPr/>
        </p:nvSpPr>
        <p:spPr>
          <a:xfrm>
            <a:off x="4860032" y="2253853"/>
            <a:ext cx="3384376" cy="400110"/>
          </a:xfrm>
          <a:prstGeom prst="rect">
            <a:avLst/>
          </a:prstGeom>
        </p:spPr>
        <p:txBody>
          <a:bodyPr wrap="square">
            <a:spAutoFit/>
          </a:bodyPr>
          <a:lstStyle/>
          <a:p>
            <a:r>
              <a:rPr lang="el-GR" sz="2000" b="1" i="1" dirty="0" smtClean="0">
                <a:solidFill>
                  <a:srgbClr val="FF0000"/>
                </a:solidFill>
                <a:latin typeface="Trebuchet MS" panose="020B0603020202020204" pitchFamily="34" charset="0"/>
              </a:rPr>
              <a:t>D</a:t>
            </a:r>
            <a:r>
              <a:rPr lang="en-US" sz="2000" b="1" i="1" dirty="0" smtClean="0">
                <a:solidFill>
                  <a:srgbClr val="FF0000"/>
                </a:solidFill>
                <a:latin typeface="Trebuchet MS" panose="020B0603020202020204" pitchFamily="34" charset="0"/>
              </a:rPr>
              <a:t> </a:t>
            </a:r>
            <a:r>
              <a:rPr lang="en-US" sz="2000" b="1" dirty="0" smtClean="0">
                <a:solidFill>
                  <a:srgbClr val="FF0000"/>
                </a:solidFill>
                <a:latin typeface="Trebuchet MS" panose="020B0603020202020204" pitchFamily="34" charset="0"/>
              </a:rPr>
              <a:t>= 200 N/m,    </a:t>
            </a:r>
            <a:r>
              <a:rPr lang="el-GR" sz="2000" b="1" i="1" dirty="0" smtClean="0">
                <a:solidFill>
                  <a:srgbClr val="FF0000"/>
                </a:solidFill>
                <a:latin typeface="Trebuchet MS" panose="020B0603020202020204" pitchFamily="34" charset="0"/>
              </a:rPr>
              <a:t>υ </a:t>
            </a:r>
            <a:r>
              <a:rPr lang="el-GR" sz="2000" b="1" dirty="0" smtClean="0">
                <a:solidFill>
                  <a:srgbClr val="FF0000"/>
                </a:solidFill>
                <a:latin typeface="Trebuchet MS" panose="020B0603020202020204" pitchFamily="34" charset="0"/>
              </a:rPr>
              <a:t>= 3 </a:t>
            </a:r>
            <a:r>
              <a:rPr lang="el-GR" sz="2000" b="1" dirty="0">
                <a:solidFill>
                  <a:srgbClr val="FF0000"/>
                </a:solidFill>
                <a:latin typeface="Trebuchet MS" panose="020B0603020202020204" pitchFamily="34" charset="0"/>
              </a:rPr>
              <a:t>m/</a:t>
            </a:r>
            <a:r>
              <a:rPr lang="en-US" sz="2000" b="1" dirty="0">
                <a:solidFill>
                  <a:srgbClr val="FF0000"/>
                </a:solidFill>
                <a:latin typeface="Trebuchet MS" panose="020B0603020202020204" pitchFamily="34" charset="0"/>
              </a:rPr>
              <a:t>s</a:t>
            </a:r>
            <a:r>
              <a:rPr lang="el-GR" sz="2000" b="1" dirty="0" smtClean="0">
                <a:solidFill>
                  <a:srgbClr val="FF0000"/>
                </a:solidFill>
                <a:latin typeface="Trebuchet MS" panose="020B0603020202020204" pitchFamily="34" charset="0"/>
              </a:rPr>
              <a:t> </a:t>
            </a:r>
            <a:endParaRPr lang="el-GR" sz="2000" b="1" dirty="0">
              <a:solidFill>
                <a:srgbClr val="FF0000"/>
              </a:solidFill>
            </a:endParaRPr>
          </a:p>
        </p:txBody>
      </p:sp>
      <p:sp>
        <p:nvSpPr>
          <p:cNvPr id="7" name="Ορθογώνιο 6"/>
          <p:cNvSpPr/>
          <p:nvPr/>
        </p:nvSpPr>
        <p:spPr>
          <a:xfrm>
            <a:off x="539552" y="3068960"/>
            <a:ext cx="7920880" cy="1938992"/>
          </a:xfrm>
          <a:prstGeom prst="rect">
            <a:avLst/>
          </a:prstGeom>
        </p:spPr>
        <p:txBody>
          <a:bodyPr wrap="square">
            <a:spAutoFit/>
          </a:bodyPr>
          <a:lstStyle/>
          <a:p>
            <a:pPr algn="just"/>
            <a:r>
              <a:rPr lang="el-GR" sz="2000" b="1" dirty="0" smtClean="0">
                <a:latin typeface="Trebuchet MS" panose="020B0603020202020204" pitchFamily="34" charset="0"/>
              </a:rPr>
              <a:t>1.29  </a:t>
            </a:r>
            <a:r>
              <a:rPr lang="el-GR" sz="2000" dirty="0" smtClean="0">
                <a:latin typeface="Trebuchet MS" panose="020B0603020202020204" pitchFamily="34" charset="0"/>
              </a:rPr>
              <a:t>Στην </a:t>
            </a:r>
            <a:r>
              <a:rPr lang="el-GR" sz="2000" dirty="0">
                <a:latin typeface="Trebuchet MS" panose="020B0603020202020204" pitchFamily="34" charset="0"/>
              </a:rPr>
              <a:t>ελεύθερη άκρη κατακόρυφου ελατηρίου κρέμεται </a:t>
            </a:r>
            <a:r>
              <a:rPr lang="el-GR" sz="2000" dirty="0" smtClean="0">
                <a:latin typeface="Trebuchet MS" panose="020B0603020202020204" pitchFamily="34" charset="0"/>
              </a:rPr>
              <a:t>σώμα άγνωστης </a:t>
            </a:r>
            <a:r>
              <a:rPr lang="el-GR" sz="2000" dirty="0">
                <a:latin typeface="Trebuchet MS" panose="020B0603020202020204" pitchFamily="34" charset="0"/>
              </a:rPr>
              <a:t>μάζας. Η επιμήκυνση του ελατηρίου, όταν το </a:t>
            </a:r>
            <a:r>
              <a:rPr lang="el-GR" sz="2000" dirty="0" smtClean="0">
                <a:latin typeface="Trebuchet MS" panose="020B0603020202020204" pitchFamily="34" charset="0"/>
              </a:rPr>
              <a:t>σώμα ισορροπεί </a:t>
            </a:r>
            <a:r>
              <a:rPr lang="el-GR" sz="2000" dirty="0">
                <a:latin typeface="Trebuchet MS" panose="020B0603020202020204" pitchFamily="34" charset="0"/>
              </a:rPr>
              <a:t>είναι Δ</a:t>
            </a:r>
            <a:r>
              <a:rPr lang="en-US" sz="2000" dirty="0" smtClean="0">
                <a:latin typeface="Trebuchet MS" panose="020B0603020202020204" pitchFamily="34" charset="0"/>
                <a:ea typeface="Cambria Math"/>
              </a:rPr>
              <a:t>𝑙=2,5 cm. </a:t>
            </a:r>
            <a:r>
              <a:rPr lang="el-GR" sz="2000" dirty="0" smtClean="0">
                <a:latin typeface="Trebuchet MS" panose="020B0603020202020204" pitchFamily="34" charset="0"/>
              </a:rPr>
              <a:t>Να </a:t>
            </a:r>
            <a:r>
              <a:rPr lang="el-GR" sz="2000" dirty="0">
                <a:latin typeface="Trebuchet MS" panose="020B0603020202020204" pitchFamily="34" charset="0"/>
              </a:rPr>
              <a:t>υπολογίσετε την περίοδο </a:t>
            </a:r>
            <a:r>
              <a:rPr lang="el-GR" sz="2000" dirty="0" smtClean="0">
                <a:latin typeface="Trebuchet MS" panose="020B0603020202020204" pitchFamily="34" charset="0"/>
              </a:rPr>
              <a:t>της</a:t>
            </a:r>
            <a:r>
              <a:rPr lang="en-US" sz="2000" dirty="0" smtClean="0">
                <a:latin typeface="Trebuchet MS" panose="020B0603020202020204" pitchFamily="34" charset="0"/>
              </a:rPr>
              <a:t> </a:t>
            </a:r>
            <a:r>
              <a:rPr lang="el-GR" sz="2000" dirty="0" smtClean="0">
                <a:latin typeface="Trebuchet MS" panose="020B0603020202020204" pitchFamily="34" charset="0"/>
              </a:rPr>
              <a:t>κατακόρυφης </a:t>
            </a:r>
            <a:r>
              <a:rPr lang="el-GR" sz="2000" dirty="0">
                <a:latin typeface="Trebuchet MS" panose="020B0603020202020204" pitchFamily="34" charset="0"/>
              </a:rPr>
              <a:t>ταλάντωσης που θα κάνει το σώμα, αν </a:t>
            </a:r>
            <a:r>
              <a:rPr lang="el-GR" sz="2000" dirty="0" smtClean="0">
                <a:latin typeface="Trebuchet MS" panose="020B0603020202020204" pitchFamily="34" charset="0"/>
              </a:rPr>
              <a:t>το</a:t>
            </a:r>
            <a:r>
              <a:rPr lang="en-US" sz="2000" dirty="0" smtClean="0">
                <a:latin typeface="Trebuchet MS" panose="020B0603020202020204" pitchFamily="34" charset="0"/>
              </a:rPr>
              <a:t> </a:t>
            </a:r>
            <a:r>
              <a:rPr lang="el-GR" sz="2000" dirty="0" smtClean="0">
                <a:latin typeface="Trebuchet MS" panose="020B0603020202020204" pitchFamily="34" charset="0"/>
              </a:rPr>
              <a:t>απομακρύνουμε </a:t>
            </a:r>
            <a:r>
              <a:rPr lang="el-GR" sz="2000" dirty="0">
                <a:latin typeface="Trebuchet MS" panose="020B0603020202020204" pitchFamily="34" charset="0"/>
              </a:rPr>
              <a:t>κατακόρυφα από τη θέση ισορροπίας του και </a:t>
            </a:r>
            <a:r>
              <a:rPr lang="el-GR" sz="2000" dirty="0" smtClean="0">
                <a:latin typeface="Trebuchet MS" panose="020B0603020202020204" pitchFamily="34" charset="0"/>
              </a:rPr>
              <a:t>το</a:t>
            </a:r>
            <a:r>
              <a:rPr lang="en-US" sz="2000" dirty="0" smtClean="0">
                <a:latin typeface="Trebuchet MS" panose="020B0603020202020204" pitchFamily="34" charset="0"/>
              </a:rPr>
              <a:t> </a:t>
            </a:r>
            <a:r>
              <a:rPr lang="el-GR" sz="2000" dirty="0" smtClean="0">
                <a:latin typeface="Trebuchet MS" panose="020B0603020202020204" pitchFamily="34" charset="0"/>
              </a:rPr>
              <a:t>αφήσουμε </a:t>
            </a:r>
            <a:r>
              <a:rPr lang="el-GR" sz="2000" dirty="0">
                <a:latin typeface="Trebuchet MS" panose="020B0603020202020204" pitchFamily="34" charset="0"/>
              </a:rPr>
              <a:t>ελεύθερο. </a:t>
            </a:r>
            <a:r>
              <a:rPr lang="el-GR" sz="2000" dirty="0" smtClean="0">
                <a:latin typeface="Trebuchet MS" panose="020B0603020202020204" pitchFamily="34" charset="0"/>
              </a:rPr>
              <a:t>Δίνεται</a:t>
            </a:r>
            <a:r>
              <a:rPr lang="en-US" sz="2000" dirty="0" smtClean="0">
                <a:latin typeface="Trebuchet MS" panose="020B0603020202020204" pitchFamily="34" charset="0"/>
              </a:rPr>
              <a:t>:  </a:t>
            </a:r>
            <a:r>
              <a:rPr lang="en-US" sz="2000" i="1" dirty="0" smtClean="0">
                <a:latin typeface="Trebuchet MS" panose="020B0603020202020204" pitchFamily="34" charset="0"/>
              </a:rPr>
              <a:t>g</a:t>
            </a:r>
            <a:r>
              <a:rPr lang="en-US" sz="2000" dirty="0" smtClean="0">
                <a:latin typeface="Trebuchet MS" panose="020B0603020202020204" pitchFamily="34" charset="0"/>
              </a:rPr>
              <a:t>=10 m/s</a:t>
            </a:r>
            <a:r>
              <a:rPr lang="en-US" sz="2000" baseline="30000" dirty="0" smtClean="0">
                <a:latin typeface="Trebuchet MS" panose="020B0603020202020204" pitchFamily="34" charset="0"/>
              </a:rPr>
              <a:t>2</a:t>
            </a:r>
            <a:r>
              <a:rPr lang="en-US" sz="2000" dirty="0" smtClean="0">
                <a:latin typeface="Trebuchet MS" panose="020B0603020202020204" pitchFamily="34" charset="0"/>
              </a:rPr>
              <a:t>. </a:t>
            </a:r>
            <a:r>
              <a:rPr lang="el-GR" sz="2000" dirty="0" smtClean="0">
                <a:latin typeface="Trebuchet MS" panose="020B0603020202020204" pitchFamily="34" charset="0"/>
              </a:rPr>
              <a:t> </a:t>
            </a:r>
            <a:endParaRPr lang="el-GR" sz="2000" dirty="0">
              <a:latin typeface="Trebuchet MS" panose="020B0603020202020204" pitchFamily="34" charset="0"/>
            </a:endParaRPr>
          </a:p>
        </p:txBody>
      </p:sp>
      <p:sp>
        <p:nvSpPr>
          <p:cNvPr id="9" name="TextBox 8"/>
          <p:cNvSpPr txBox="1"/>
          <p:nvPr/>
        </p:nvSpPr>
        <p:spPr>
          <a:xfrm>
            <a:off x="5938022" y="4607842"/>
            <a:ext cx="1658314" cy="400110"/>
          </a:xfrm>
          <a:prstGeom prst="rect">
            <a:avLst/>
          </a:prstGeom>
          <a:noFill/>
        </p:spPr>
        <p:txBody>
          <a:bodyPr wrap="square" rtlCol="0">
            <a:spAutoFit/>
          </a:bodyPr>
          <a:lstStyle/>
          <a:p>
            <a:r>
              <a:rPr lang="en-US" sz="2000" b="1" i="1" dirty="0" smtClean="0">
                <a:solidFill>
                  <a:srgbClr val="FF0000"/>
                </a:solidFill>
                <a:latin typeface="Trebuchet MS" panose="020B0603020202020204" pitchFamily="34" charset="0"/>
              </a:rPr>
              <a:t>T </a:t>
            </a:r>
            <a:r>
              <a:rPr lang="en-US" sz="2000" b="1" dirty="0" smtClean="0">
                <a:solidFill>
                  <a:srgbClr val="FF0000"/>
                </a:solidFill>
                <a:latin typeface="Trebuchet MS" panose="020B0603020202020204" pitchFamily="34" charset="0"/>
              </a:rPr>
              <a:t>=</a:t>
            </a:r>
            <a:r>
              <a:rPr lang="en-US" sz="2000" b="1" i="1" dirty="0" smtClean="0">
                <a:solidFill>
                  <a:srgbClr val="FF0000"/>
                </a:solidFill>
                <a:latin typeface="Trebuchet MS" panose="020B0603020202020204" pitchFamily="34" charset="0"/>
              </a:rPr>
              <a:t> </a:t>
            </a:r>
            <a:r>
              <a:rPr lang="en-US" sz="2000" b="1" dirty="0" smtClean="0">
                <a:solidFill>
                  <a:srgbClr val="FF0000"/>
                </a:solidFill>
                <a:latin typeface="Trebuchet MS" panose="020B0603020202020204" pitchFamily="34" charset="0"/>
              </a:rPr>
              <a:t>0,314 s</a:t>
            </a:r>
            <a:endParaRPr lang="el-GR" sz="2000" b="1" dirty="0">
              <a:solidFill>
                <a:srgbClr val="FF0000"/>
              </a:solidFill>
              <a:latin typeface="Trebuchet MS" panose="020B0603020202020204" pitchFamily="34" charset="0"/>
            </a:endParaRPr>
          </a:p>
        </p:txBody>
      </p:sp>
    </p:spTree>
    <p:extLst>
      <p:ext uri="{BB962C8B-B14F-4D97-AF65-F5344CB8AC3E}">
        <p14:creationId xmlns:p14="http://schemas.microsoft.com/office/powerpoint/2010/main" xmlns="" val="228590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53</a:t>
            </a:fld>
            <a:endParaRPr lang="el-GR" dirty="0">
              <a:solidFill>
                <a:schemeClr val="tx1"/>
              </a:solidFill>
            </a:endParaRPr>
          </a:p>
        </p:txBody>
      </p:sp>
      <p:sp>
        <p:nvSpPr>
          <p:cNvPr id="4" name="Text Box 4"/>
          <p:cNvSpPr txBox="1">
            <a:spLocks noChangeArrowheads="1"/>
          </p:cNvSpPr>
          <p:nvPr/>
        </p:nvSpPr>
        <p:spPr bwMode="auto">
          <a:xfrm>
            <a:off x="1547664" y="1916832"/>
            <a:ext cx="6120680"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spcBef>
                <a:spcPct val="50000"/>
              </a:spcBef>
              <a:defRPr/>
            </a:pPr>
            <a:r>
              <a:rPr lang="el-GR" sz="3600" b="1" dirty="0" smtClean="0">
                <a:solidFill>
                  <a:srgbClr val="800000"/>
                </a:solidFill>
                <a:effectLst>
                  <a:outerShdw blurRad="38100" dist="38100" dir="2700000" algn="tl">
                    <a:srgbClr val="000000"/>
                  </a:outerShdw>
                </a:effectLst>
                <a:latin typeface="Comic Sans MS" pitchFamily="66" charset="0"/>
              </a:rPr>
              <a:t>Προβλήματα από το βιβλίο</a:t>
            </a:r>
          </a:p>
          <a:p>
            <a:pPr algn="ctr">
              <a:spcBef>
                <a:spcPct val="50000"/>
              </a:spcBef>
              <a:defRPr/>
            </a:pPr>
            <a:r>
              <a:rPr lang="el-GR" sz="2400" b="1" dirty="0" smtClean="0">
                <a:solidFill>
                  <a:srgbClr val="800000"/>
                </a:solidFill>
                <a:effectLst>
                  <a:outerShdw blurRad="38100" dist="38100" dir="2700000" algn="tl">
                    <a:srgbClr val="000000"/>
                  </a:outerShdw>
                </a:effectLst>
                <a:latin typeface="Comic Sans MS" pitchFamily="66" charset="0"/>
              </a:rPr>
              <a:t>(από σελ. 38)</a:t>
            </a:r>
            <a:endParaRPr lang="el-GR" sz="2400" b="1" dirty="0">
              <a:solidFill>
                <a:srgbClr val="800000"/>
              </a:solidFill>
              <a:effectLst>
                <a:outerShdw blurRad="38100" dist="38100" dir="2700000" algn="tl">
                  <a:srgbClr val="000000"/>
                </a:outerShdw>
              </a:effectLst>
              <a:latin typeface="Comic Sans MS" pitchFamily="66" charset="0"/>
            </a:endParaRPr>
          </a:p>
        </p:txBody>
      </p:sp>
    </p:spTree>
    <p:extLst>
      <p:ext uri="{BB962C8B-B14F-4D97-AF65-F5344CB8AC3E}">
        <p14:creationId xmlns:p14="http://schemas.microsoft.com/office/powerpoint/2010/main" xmlns="" val="1354174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54</a:t>
            </a:fld>
            <a:endParaRPr lang="el-GR" dirty="0">
              <a:solidFill>
                <a:schemeClr val="tx1"/>
              </a:solidFill>
            </a:endParaRPr>
          </a:p>
        </p:txBody>
      </p:sp>
      <mc:AlternateContent xmlns:mc="http://schemas.openxmlformats.org/markup-compatibility/2006">
        <mc:Choice xmlns:a14="http://schemas.microsoft.com/office/drawing/2010/main" xmlns="" Requires="a14">
          <p:sp>
            <p:nvSpPr>
              <p:cNvPr id="5" name="Ορθογώνιο 4"/>
              <p:cNvSpPr/>
              <p:nvPr/>
            </p:nvSpPr>
            <p:spPr>
              <a:xfrm>
                <a:off x="467544" y="404664"/>
                <a:ext cx="7992888" cy="1692771"/>
              </a:xfrm>
              <a:prstGeom prst="rect">
                <a:avLst/>
              </a:prstGeom>
            </p:spPr>
            <p:txBody>
              <a:bodyPr wrap="square">
                <a:spAutoFit/>
              </a:bodyPr>
              <a:lstStyle/>
              <a:p>
                <a:pPr algn="just"/>
                <a:r>
                  <a:rPr lang="el-GR" sz="2000" b="1" dirty="0" smtClean="0">
                    <a:latin typeface="Trebuchet MS" panose="020B0603020202020204" pitchFamily="34" charset="0"/>
                  </a:rPr>
                  <a:t>1.37  </a:t>
                </a:r>
                <a:r>
                  <a:rPr lang="el-GR" sz="2000" dirty="0" smtClean="0">
                    <a:latin typeface="Trebuchet MS" panose="020B0603020202020204" pitchFamily="34" charset="0"/>
                  </a:rPr>
                  <a:t>Σώμα </a:t>
                </a:r>
                <a:r>
                  <a:rPr lang="el-GR" sz="2000" dirty="0">
                    <a:latin typeface="Trebuchet MS" panose="020B0603020202020204" pitchFamily="34" charset="0"/>
                  </a:rPr>
                  <a:t>εκτελεί απλή αρμονική ταλάντωση με </a:t>
                </a:r>
                <a:r>
                  <a:rPr lang="el-GR" sz="2000" dirty="0" smtClean="0">
                    <a:latin typeface="Trebuchet MS" panose="020B0603020202020204" pitchFamily="34" charset="0"/>
                  </a:rPr>
                  <a:t>περίοδο </a:t>
                </a:r>
                <a:r>
                  <a:rPr lang="el-GR" sz="2000" i="1" dirty="0" smtClean="0">
                    <a:latin typeface="Trebuchet MS" panose="020B0603020202020204" pitchFamily="34" charset="0"/>
                  </a:rPr>
                  <a:t>Τ</a:t>
                </a:r>
                <a:r>
                  <a:rPr lang="el-GR" sz="2000" dirty="0" smtClean="0">
                    <a:latin typeface="Trebuchet MS" panose="020B0603020202020204" pitchFamily="34" charset="0"/>
                  </a:rPr>
                  <a:t>=0,2π </a:t>
                </a:r>
                <a:r>
                  <a:rPr lang="en-US" sz="2000" dirty="0" smtClean="0">
                    <a:latin typeface="Trebuchet MS" panose="020B0603020202020204" pitchFamily="34" charset="0"/>
                  </a:rPr>
                  <a:t>s.</a:t>
                </a:r>
                <a:r>
                  <a:rPr lang="el-GR" sz="2000" dirty="0" smtClean="0">
                    <a:latin typeface="Trebuchet MS" panose="020B0603020202020204" pitchFamily="34" charset="0"/>
                  </a:rPr>
                  <a:t/>
                </a:r>
                <a:endParaRPr lang="el-GR" sz="2000" dirty="0">
                  <a:latin typeface="Trebuchet MS" panose="020B0603020202020204" pitchFamily="34" charset="0"/>
                </a:endParaRPr>
              </a:p>
              <a:p>
                <a:pPr algn="just"/>
                <a:r>
                  <a:rPr lang="el-GR" sz="2000" dirty="0" smtClean="0">
                    <a:latin typeface="Trebuchet MS" panose="020B0603020202020204" pitchFamily="34" charset="0"/>
                  </a:rPr>
                  <a:t>Τη</a:t>
                </a:r>
                <a:r>
                  <a:rPr lang="en-US" sz="2000" dirty="0" smtClean="0">
                    <a:latin typeface="Trebuchet MS" panose="020B0603020202020204" pitchFamily="34" charset="0"/>
                  </a:rPr>
                  <a:t/>
                </a:r>
                <a:r>
                  <a:rPr lang="el-GR" sz="2000" dirty="0" smtClean="0">
                    <a:latin typeface="Trebuchet MS" panose="020B0603020202020204" pitchFamily="34" charset="0"/>
                  </a:rPr>
                  <a:t>χρονική </a:t>
                </a:r>
                <a:r>
                  <a:rPr lang="el-GR" sz="2000" dirty="0">
                    <a:latin typeface="Trebuchet MS" panose="020B0603020202020204" pitchFamily="34" charset="0"/>
                  </a:rPr>
                  <a:t>στιγμή μηδέν το σώμα βρίσκεται στη θέση </a:t>
                </a:r>
                <a:r>
                  <a:rPr lang="el-GR" sz="2000" i="1" dirty="0" smtClean="0">
                    <a:latin typeface="Trebuchet MS" panose="020B0603020202020204" pitchFamily="34" charset="0"/>
                  </a:rPr>
                  <a:t>x</a:t>
                </a:r>
                <a:r>
                  <a:rPr lang="el-GR" sz="2000" dirty="0" smtClean="0">
                    <a:latin typeface="Trebuchet MS" panose="020B0603020202020204" pitchFamily="34" charset="0"/>
                  </a:rPr>
                  <a:t>=2</a:t>
                </a:r>
                <a:r>
                  <a:rPr lang="en-US" sz="2000" dirty="0" smtClean="0">
                    <a:latin typeface="Trebuchet MS" panose="020B0603020202020204" pitchFamily="34" charset="0"/>
                  </a:rPr>
                  <a:t/>
                </a:r>
                <a:r>
                  <a:rPr lang="el-GR" sz="2000" dirty="0" smtClean="0">
                    <a:latin typeface="Trebuchet MS" panose="020B0603020202020204" pitchFamily="34" charset="0"/>
                  </a:rPr>
                  <a:t>cm </a:t>
                </a:r>
                <a:r>
                  <a:rPr lang="el-GR" sz="2000" dirty="0">
                    <a:latin typeface="Trebuchet MS" panose="020B0603020202020204" pitchFamily="34" charset="0"/>
                  </a:rPr>
                  <a:t>και έχει </a:t>
                </a:r>
                <a:r>
                  <a:rPr lang="el-GR" sz="2000" dirty="0" smtClean="0">
                    <a:latin typeface="Trebuchet MS" panose="020B0603020202020204" pitchFamily="34" charset="0"/>
                  </a:rPr>
                  <a:t>ταχύτητα</a:t>
                </a:r>
                <a:r>
                  <a:rPr lang="en-US" sz="2000" dirty="0" smtClean="0">
                    <a:latin typeface="Trebuchet MS" panose="020B0603020202020204" pitchFamily="34" charset="0"/>
                  </a:rPr>
                  <a:t/>
                </a:r>
                <a:r>
                  <a:rPr lang="el-GR" sz="2000" i="1" dirty="0" smtClean="0">
                    <a:latin typeface="Trebuchet MS" panose="020B0603020202020204" pitchFamily="34" charset="0"/>
                  </a:rPr>
                  <a:t>υ</a:t>
                </a:r>
                <a:r>
                  <a:rPr lang="el-GR" sz="2000" dirty="0" smtClean="0">
                    <a:latin typeface="Trebuchet MS" panose="020B0603020202020204" pitchFamily="34" charset="0"/>
                  </a:rPr>
                  <a:t>=</a:t>
                </a:r>
                <a:r>
                  <a:rPr lang="el-GR" sz="2400" dirty="0" smtClean="0">
                    <a:latin typeface="Trebuchet MS" panose="020B0603020202020204" pitchFamily="34" charset="0"/>
                  </a:rPr>
                  <a:t>-</a:t>
                </a:r>
                <a:r>
                  <a:rPr lang="el-GR" sz="2000" dirty="0" smtClean="0">
                    <a:latin typeface="Trebuchet MS" panose="020B0603020202020204" pitchFamily="34" charset="0"/>
                  </a:rPr>
                  <a:t>0,2</a:t>
                </a:r>
                <a14:m>
                  <m:oMath xmlns:m="http://schemas.openxmlformats.org/officeDocument/2006/math">
                    <m:rad>
                      <m:radPr>
                        <m:degHide m:val="on"/>
                        <m:ctrlPr>
                          <a:rPr lang="el-GR" sz="2000" i="1" smtClean="0">
                            <a:latin typeface="Cambria Math" panose="02040503050406030204" pitchFamily="18" charset="0"/>
                          </a:rPr>
                        </m:ctrlPr>
                      </m:radPr>
                      <m:deg/>
                      <m:e>
                        <m:r>
                          <a:rPr lang="el-GR" sz="2000" b="0" i="1" smtClean="0">
                            <a:latin typeface="Cambria Math"/>
                          </a:rPr>
                          <m:t>3</m:t>
                        </m:r>
                        <m:r>
                          <a:rPr lang="en-US" sz="2000" b="0" i="1" smtClean="0">
                            <a:latin typeface="Cambria Math"/>
                          </a:rPr>
                          <m:t> </m:t>
                        </m:r>
                      </m:e>
                    </m:rad>
                  </m:oMath>
                </a14:m>
                <a:r>
                  <a:rPr lang="el-GR" sz="2000" dirty="0" smtClean="0">
                    <a:latin typeface="Trebuchet MS" panose="020B0603020202020204" pitchFamily="34" charset="0"/>
                  </a:rPr>
                  <a:t/>
                </a:r>
                <a:r>
                  <a:rPr lang="en-US" sz="2000" dirty="0" smtClean="0">
                    <a:latin typeface="Trebuchet MS" panose="020B0603020202020204" pitchFamily="34" charset="0"/>
                  </a:rPr>
                  <a:t>m/s.</a:t>
                </a:r>
                <a:endParaRPr lang="el-GR" sz="2000" dirty="0">
                  <a:latin typeface="Trebuchet MS" panose="020B0603020202020204" pitchFamily="34" charset="0"/>
                </a:endParaRPr>
              </a:p>
              <a:p>
                <a:pPr algn="just"/>
                <a:r>
                  <a:rPr lang="el-GR" sz="2000" dirty="0">
                    <a:latin typeface="Trebuchet MS" panose="020B0603020202020204" pitchFamily="34" charset="0"/>
                  </a:rPr>
                  <a:t>Να γράψετε τις σχέσεις που δίνουν </a:t>
                </a:r>
                <a:r>
                  <a:rPr lang="el-GR" sz="2000" dirty="0" smtClean="0">
                    <a:latin typeface="Trebuchet MS" panose="020B0603020202020204" pitchFamily="34" charset="0"/>
                  </a:rPr>
                  <a:t>την</a:t>
                </a:r>
                <a:r>
                  <a:rPr lang="en-US" sz="2000" dirty="0" smtClean="0">
                    <a:latin typeface="Trebuchet MS" panose="020B0603020202020204" pitchFamily="34" charset="0"/>
                  </a:rPr>
                  <a:t/>
                </a:r>
                <a:r>
                  <a:rPr lang="el-GR" sz="2000" dirty="0" smtClean="0">
                    <a:latin typeface="Trebuchet MS" panose="020B0603020202020204" pitchFamily="34" charset="0"/>
                  </a:rPr>
                  <a:t>απομάκρυνση</a:t>
                </a:r>
                <a:r>
                  <a:rPr lang="el-GR" sz="2000" dirty="0">
                    <a:latin typeface="Trebuchet MS" panose="020B0603020202020204" pitchFamily="34" charset="0"/>
                  </a:rPr>
                  <a:t>, την ταχύτητα και την επιτάχυνση του σώματος σε </a:t>
                </a:r>
                <a:r>
                  <a:rPr lang="el-GR" sz="2000" dirty="0" smtClean="0">
                    <a:latin typeface="Trebuchet MS" panose="020B0603020202020204" pitchFamily="34" charset="0"/>
                  </a:rPr>
                  <a:t>συνάρτηση </a:t>
                </a:r>
                <a:r>
                  <a:rPr lang="el-GR" sz="2000" dirty="0">
                    <a:latin typeface="Trebuchet MS" panose="020B0603020202020204" pitchFamily="34" charset="0"/>
                  </a:rPr>
                  <a:t>με το χρόνο. </a:t>
                </a:r>
              </a:p>
            </p:txBody>
          </p:sp>
        </mc:Choice>
        <mc:Fallback>
          <p:sp>
            <p:nvSpPr>
              <p:cNvPr id="5" name="Ορθογώνιο 4"/>
              <p:cNvSpPr>
                <a:spLocks noRot="1" noChangeAspect="1" noMove="1" noResize="1" noEditPoints="1" noAdjustHandles="1" noChangeArrowheads="1" noChangeShapeType="1" noTextEdit="1"/>
              </p:cNvSpPr>
              <p:nvPr/>
            </p:nvSpPr>
            <p:spPr>
              <a:xfrm>
                <a:off x="467544" y="404664"/>
                <a:ext cx="7992888" cy="1692771"/>
              </a:xfrm>
              <a:prstGeom prst="rect">
                <a:avLst/>
              </a:prstGeom>
              <a:blipFill rotWithShape="1">
                <a:blip r:embed="rId2"/>
                <a:stretch>
                  <a:fillRect l="-839" t="-2158" r="-763" b="-5036"/>
                </a:stretch>
              </a:blipFill>
            </p:spPr>
            <p:txBody>
              <a:bodyPr/>
              <a:lstStyle/>
              <a:p>
                <a:r>
                  <a:rPr lang="el-GR">
                    <a:noFill/>
                  </a:rPr>
                  <a:t> </a:t>
                </a:r>
              </a:p>
            </p:txBody>
          </p:sp>
        </mc:Fallback>
      </mc:AlternateContent>
      <mc:AlternateContent xmlns:mc="http://schemas.openxmlformats.org/markup-compatibility/2006">
        <mc:Choice xmlns:a14="http://schemas.microsoft.com/office/drawing/2010/main" xmlns="" Requires="a14">
          <p:sp>
            <p:nvSpPr>
              <p:cNvPr id="6" name="TextBox 5"/>
              <p:cNvSpPr txBox="1"/>
              <p:nvPr/>
            </p:nvSpPr>
            <p:spPr>
              <a:xfrm>
                <a:off x="435631" y="2276872"/>
                <a:ext cx="8312833" cy="541495"/>
              </a:xfrm>
              <a:prstGeom prst="rect">
                <a:avLst/>
              </a:prstGeom>
              <a:noFill/>
            </p:spPr>
            <p:txBody>
              <a:bodyPr wrap="square" rtlCol="0">
                <a:spAutoFit/>
              </a:bodyPr>
              <a:lstStyle/>
              <a:p>
                <a:r>
                  <a:rPr lang="en-US" sz="2000" b="1" i="1" dirty="0" smtClean="0">
                    <a:solidFill>
                      <a:srgbClr val="FF0000"/>
                    </a:solidFill>
                    <a:effectLst/>
                    <a:latin typeface="Cambria Math" panose="02040503050406030204" pitchFamily="18" charset="0"/>
                    <a:ea typeface="Cambria Math" panose="02040503050406030204" pitchFamily="18" charset="0"/>
                  </a:rPr>
                  <a:t>x </a:t>
                </a:r>
                <a:r>
                  <a:rPr lang="en-US" sz="2000" b="1" dirty="0" smtClean="0">
                    <a:solidFill>
                      <a:srgbClr val="FF0000"/>
                    </a:solidFill>
                    <a:effectLst/>
                    <a:latin typeface="Cambria Math" panose="02040503050406030204" pitchFamily="18" charset="0"/>
                    <a:ea typeface="Cambria Math" panose="02040503050406030204" pitchFamily="18" charset="0"/>
                  </a:rPr>
                  <a:t>= 4.10</a:t>
                </a:r>
                <a:r>
                  <a:rPr lang="en-US" sz="2000" b="1" baseline="30000" dirty="0" smtClean="0">
                    <a:solidFill>
                      <a:srgbClr val="FF0000"/>
                    </a:solidFill>
                    <a:effectLst/>
                    <a:latin typeface="Cambria Math" panose="02040503050406030204" pitchFamily="18" charset="0"/>
                    <a:ea typeface="Cambria Math" panose="02040503050406030204" pitchFamily="18" charset="0"/>
                  </a:rPr>
                  <a:t>-2</a:t>
                </a:r>
                <a:r>
                  <a:rPr lang="el-GR" sz="2000" b="1" dirty="0" smtClean="0">
                    <a:solidFill>
                      <a:srgbClr val="FF0000"/>
                    </a:solidFill>
                    <a:effectLst/>
                    <a:latin typeface="Cambria Math" panose="02040503050406030204" pitchFamily="18" charset="0"/>
                    <a:ea typeface="Cambria Math" panose="02040503050406030204" pitchFamily="18" charset="0"/>
                  </a:rPr>
                  <a:t>ημ(10</a:t>
                </a:r>
                <a:r>
                  <a:rPr lang="en-US" sz="2000" b="1" i="1" dirty="0" smtClean="0">
                    <a:solidFill>
                      <a:srgbClr val="FF0000"/>
                    </a:solidFill>
                    <a:effectLst/>
                    <a:latin typeface="Cambria Math" panose="02040503050406030204" pitchFamily="18" charset="0"/>
                    <a:ea typeface="Cambria Math" panose="02040503050406030204" pitchFamily="18" charset="0"/>
                  </a:rPr>
                  <a:t>t</a:t>
                </a:r>
                <a:r>
                  <a:rPr lang="en-US" sz="2000" b="1" dirty="0" smtClean="0">
                    <a:solidFill>
                      <a:srgbClr val="FF0000"/>
                    </a:solidFill>
                    <a:effectLst/>
                    <a:latin typeface="Cambria Math" panose="02040503050406030204" pitchFamily="18" charset="0"/>
                    <a:ea typeface="Cambria Math" panose="02040503050406030204" pitchFamily="18" charset="0"/>
                  </a:rPr>
                  <a:t> + </a:t>
                </a:r>
                <a14:m>
                  <m:oMath xmlns:m="http://schemas.openxmlformats.org/officeDocument/2006/math">
                    <m:f>
                      <m:fPr>
                        <m:ctrlPr>
                          <a:rPr lang="en-US" sz="2000" b="1" i="1" smtClean="0">
                            <a:solidFill>
                              <a:srgbClr val="FF0000"/>
                            </a:solidFill>
                            <a:effectLst/>
                            <a:latin typeface="Cambria Math" panose="02040503050406030204" pitchFamily="18" charset="0"/>
                            <a:ea typeface="Cambria Math" panose="02040503050406030204" pitchFamily="18" charset="0"/>
                          </a:rPr>
                        </m:ctrlPr>
                      </m:fPr>
                      <m:num>
                        <m:r>
                          <a:rPr lang="el-GR" sz="2000" b="1" i="1" smtClean="0">
                            <a:solidFill>
                              <a:srgbClr val="FF0000"/>
                            </a:solidFill>
                            <a:effectLst/>
                            <a:latin typeface="Cambria Math" panose="02040503050406030204" pitchFamily="18" charset="0"/>
                            <a:ea typeface="Cambria Math" panose="02040503050406030204" pitchFamily="18" charset="0"/>
                          </a:rPr>
                          <m:t>𝟓</m:t>
                        </m:r>
                        <m:r>
                          <a:rPr lang="el-GR" sz="2000" b="1" i="0" smtClean="0">
                            <a:solidFill>
                              <a:srgbClr val="FF0000"/>
                            </a:solidFill>
                            <a:effectLst/>
                            <a:latin typeface="Cambria Math" panose="02040503050406030204" pitchFamily="18" charset="0"/>
                            <a:ea typeface="Cambria Math" panose="02040503050406030204" pitchFamily="18" charset="0"/>
                          </a:rPr>
                          <m:t>𝛑</m:t>
                        </m:r>
                      </m:num>
                      <m:den>
                        <m:r>
                          <a:rPr lang="en-US" sz="2000" b="1" i="1" smtClean="0">
                            <a:solidFill>
                              <a:srgbClr val="FF0000"/>
                            </a:solidFill>
                            <a:effectLst/>
                            <a:latin typeface="Cambria Math" panose="02040503050406030204" pitchFamily="18" charset="0"/>
                            <a:ea typeface="Cambria Math" panose="02040503050406030204" pitchFamily="18" charset="0"/>
                          </a:rPr>
                          <m:t>𝟔</m:t>
                        </m:r>
                      </m:den>
                    </m:f>
                    <m:r>
                      <a:rPr lang="el-GR" sz="2000" b="1" i="1" smtClean="0">
                        <a:solidFill>
                          <a:srgbClr val="FF0000"/>
                        </a:solidFill>
                        <a:effectLst/>
                        <a:latin typeface="Cambria Math" panose="02040503050406030204" pitchFamily="18" charset="0"/>
                        <a:ea typeface="Cambria Math" panose="02040503050406030204" pitchFamily="18" charset="0"/>
                      </a:rPr>
                      <m:t>)</m:t>
                    </m:r>
                    <m:r>
                      <a:rPr lang="el-GR" sz="2000" b="1" i="1" smtClean="0">
                        <a:solidFill>
                          <a:srgbClr val="FF0000"/>
                        </a:solidFill>
                        <a:effectLst/>
                        <a:latin typeface="Cambria Math"/>
                        <a:ea typeface="Cambria Math" panose="02040503050406030204" pitchFamily="18" charset="0"/>
                      </a:rPr>
                      <m:t>,</m:t>
                    </m:r>
                    <m:r>
                      <m:rPr>
                        <m:nor/>
                      </m:rPr>
                      <a:rPr lang="en-US" sz="2000" b="1" i="1" smtClean="0">
                        <a:solidFill>
                          <a:srgbClr val="FF0000"/>
                        </a:solidFill>
                        <a:effectLst/>
                        <a:latin typeface="Cambria Math"/>
                        <a:ea typeface="Cambria Math" panose="02040503050406030204" pitchFamily="18" charset="0"/>
                      </a:rPr>
                      <m:t> </m:t>
                    </m:r>
                    <m:r>
                      <m:rPr>
                        <m:nor/>
                      </m:rPr>
                      <a:rPr lang="el-GR" sz="2000" b="1" i="1" smtClean="0">
                        <a:solidFill>
                          <a:srgbClr val="FF0000"/>
                        </a:solidFill>
                        <a:effectLst/>
                        <a:latin typeface="Cambria Math"/>
                        <a:ea typeface="Cambria Math" panose="02040503050406030204" pitchFamily="18" charset="0"/>
                      </a:rPr>
                      <m:t> </m:t>
                    </m:r>
                    <m:r>
                      <m:rPr>
                        <m:nor/>
                      </m:rPr>
                      <a:rPr lang="el-GR" sz="2000" b="1" i="1" dirty="0">
                        <a:solidFill>
                          <a:srgbClr val="FF0000"/>
                        </a:solidFill>
                        <a:effectLst/>
                        <a:latin typeface="Cambria Math" panose="02040503050406030204" pitchFamily="18" charset="0"/>
                        <a:ea typeface="Cambria Math" panose="02040503050406030204" pitchFamily="18" charset="0"/>
                      </a:rPr>
                      <m:t>υ</m:t>
                    </m:r>
                    <m:r>
                      <m:rPr>
                        <m:nor/>
                      </m:rPr>
                      <a:rPr lang="en-US" sz="2000" b="1" i="1" dirty="0">
                        <a:solidFill>
                          <a:srgbClr val="FF0000"/>
                        </a:solidFill>
                        <a:effectLst/>
                        <a:latin typeface="Cambria Math" panose="02040503050406030204" pitchFamily="18" charset="0"/>
                        <a:ea typeface="Cambria Math" panose="02040503050406030204" pitchFamily="18" charset="0"/>
                      </a:rPr>
                      <m:t> </m:t>
                    </m:r>
                    <m:r>
                      <m:rPr>
                        <m:nor/>
                      </m:rPr>
                      <a:rPr lang="en-US" sz="2000" b="1" dirty="0">
                        <a:solidFill>
                          <a:srgbClr val="FF0000"/>
                        </a:solidFill>
                        <a:effectLst/>
                        <a:latin typeface="Cambria Math" panose="02040503050406030204" pitchFamily="18" charset="0"/>
                        <a:ea typeface="Cambria Math" panose="02040503050406030204" pitchFamily="18" charset="0"/>
                      </a:rPr>
                      <m:t>= </m:t>
                    </m:r>
                    <m:r>
                      <m:rPr>
                        <m:nor/>
                      </m:rPr>
                      <a:rPr lang="el-GR" sz="2000" b="1" dirty="0">
                        <a:solidFill>
                          <a:srgbClr val="FF0000"/>
                        </a:solidFill>
                        <a:effectLst/>
                        <a:latin typeface="Cambria Math" panose="02040503050406030204" pitchFamily="18" charset="0"/>
                        <a:ea typeface="Cambria Math" panose="02040503050406030204" pitchFamily="18" charset="0"/>
                      </a:rPr>
                      <m:t>0,</m:t>
                    </m:r>
                    <m:r>
                      <m:rPr>
                        <m:nor/>
                      </m:rPr>
                      <a:rPr lang="en-US" sz="2000" b="1" dirty="0">
                        <a:solidFill>
                          <a:srgbClr val="FF0000"/>
                        </a:solidFill>
                        <a:effectLst/>
                        <a:latin typeface="Cambria Math" panose="02040503050406030204" pitchFamily="18" charset="0"/>
                        <a:ea typeface="Cambria Math" panose="02040503050406030204" pitchFamily="18" charset="0"/>
                      </a:rPr>
                      <m:t>4</m:t>
                    </m:r>
                    <m:r>
                      <m:rPr>
                        <m:nor/>
                      </m:rPr>
                      <a:rPr lang="el-GR" sz="2000" b="1" dirty="0">
                        <a:solidFill>
                          <a:srgbClr val="FF0000"/>
                        </a:solidFill>
                        <a:effectLst/>
                        <a:latin typeface="Cambria Math" panose="02040503050406030204" pitchFamily="18" charset="0"/>
                        <a:ea typeface="Cambria Math" panose="02040503050406030204" pitchFamily="18" charset="0"/>
                      </a:rPr>
                      <m:t>συν</m:t>
                    </m:r>
                    <m:r>
                      <m:rPr>
                        <m:nor/>
                      </m:rPr>
                      <a:rPr lang="el-GR" sz="2000" b="1" dirty="0">
                        <a:solidFill>
                          <a:srgbClr val="FF0000"/>
                        </a:solidFill>
                        <a:effectLst/>
                        <a:latin typeface="Cambria Math" panose="02040503050406030204" pitchFamily="18" charset="0"/>
                        <a:ea typeface="Cambria Math" panose="02040503050406030204" pitchFamily="18" charset="0"/>
                      </a:rPr>
                      <m:t>(10</m:t>
                    </m:r>
                    <m:r>
                      <m:rPr>
                        <m:nor/>
                      </m:rPr>
                      <a:rPr lang="en-US" sz="2000" b="1" i="1" dirty="0">
                        <a:solidFill>
                          <a:srgbClr val="FF0000"/>
                        </a:solidFill>
                        <a:effectLst/>
                        <a:latin typeface="Cambria Math" panose="02040503050406030204" pitchFamily="18" charset="0"/>
                        <a:ea typeface="Cambria Math" panose="02040503050406030204" pitchFamily="18" charset="0"/>
                      </a:rPr>
                      <m:t>t</m:t>
                    </m:r>
                    <m:r>
                      <m:rPr>
                        <m:nor/>
                      </m:rPr>
                      <a:rPr lang="en-US" sz="2000" b="1" dirty="0">
                        <a:solidFill>
                          <a:srgbClr val="FF0000"/>
                        </a:solidFill>
                        <a:effectLst/>
                        <a:latin typeface="Cambria Math" panose="02040503050406030204" pitchFamily="18" charset="0"/>
                        <a:ea typeface="Cambria Math" panose="02040503050406030204" pitchFamily="18" charset="0"/>
                      </a:rPr>
                      <m:t> + </m:t>
                    </m:r>
                    <m:f>
                      <m:fPr>
                        <m:ctrlPr>
                          <a:rPr lang="en-US" sz="2000" b="1" i="1">
                            <a:solidFill>
                              <a:srgbClr val="FF0000"/>
                            </a:solidFill>
                            <a:effectLst/>
                            <a:latin typeface="Cambria Math" panose="02040503050406030204" pitchFamily="18" charset="0"/>
                            <a:ea typeface="Cambria Math" panose="02040503050406030204" pitchFamily="18" charset="0"/>
                          </a:rPr>
                        </m:ctrlPr>
                      </m:fPr>
                      <m:num>
                        <m:r>
                          <a:rPr lang="el-GR" sz="2000" b="1" i="1">
                            <a:solidFill>
                              <a:srgbClr val="FF0000"/>
                            </a:solidFill>
                            <a:effectLst/>
                            <a:latin typeface="Cambria Math" panose="02040503050406030204" pitchFamily="18" charset="0"/>
                            <a:ea typeface="Cambria Math" panose="02040503050406030204" pitchFamily="18" charset="0"/>
                          </a:rPr>
                          <m:t>𝟓</m:t>
                        </m:r>
                        <m:r>
                          <a:rPr lang="el-GR" sz="2000" b="1">
                            <a:solidFill>
                              <a:srgbClr val="FF0000"/>
                            </a:solidFill>
                            <a:effectLst/>
                            <a:latin typeface="Cambria Math" panose="02040503050406030204" pitchFamily="18" charset="0"/>
                            <a:ea typeface="Cambria Math" panose="02040503050406030204" pitchFamily="18" charset="0"/>
                          </a:rPr>
                          <m:t>𝛑</m:t>
                        </m:r>
                      </m:num>
                      <m:den>
                        <m:r>
                          <a:rPr lang="en-US" sz="2000" b="1" i="1">
                            <a:solidFill>
                              <a:srgbClr val="FF0000"/>
                            </a:solidFill>
                            <a:effectLst/>
                            <a:latin typeface="Cambria Math" panose="02040503050406030204" pitchFamily="18" charset="0"/>
                            <a:ea typeface="Cambria Math" panose="02040503050406030204" pitchFamily="18" charset="0"/>
                          </a:rPr>
                          <m:t>𝟔</m:t>
                        </m:r>
                      </m:den>
                    </m:f>
                    <m:r>
                      <a:rPr lang="el-GR" sz="2000" b="1" i="1">
                        <a:solidFill>
                          <a:srgbClr val="FF0000"/>
                        </a:solidFill>
                        <a:effectLst/>
                        <a:latin typeface="Cambria Math" panose="02040503050406030204" pitchFamily="18" charset="0"/>
                        <a:ea typeface="Cambria Math" panose="02040503050406030204" pitchFamily="18" charset="0"/>
                      </a:rPr>
                      <m:t>)</m:t>
                    </m:r>
                    <m:r>
                      <a:rPr lang="el-GR" sz="2000" b="1" i="1" smtClean="0">
                        <a:solidFill>
                          <a:srgbClr val="FF0000"/>
                        </a:solidFill>
                        <a:effectLst/>
                        <a:latin typeface="Cambria Math"/>
                        <a:ea typeface="Cambria Math" panose="02040503050406030204" pitchFamily="18" charset="0"/>
                      </a:rPr>
                      <m:t>,</m:t>
                    </m:r>
                    <m:r>
                      <m:rPr>
                        <m:nor/>
                      </m:rPr>
                      <a:rPr lang="el-GR" sz="2000" b="1" i="1" smtClean="0">
                        <a:solidFill>
                          <a:srgbClr val="FF0000"/>
                        </a:solidFill>
                        <a:effectLst/>
                        <a:latin typeface="Cambria Math"/>
                        <a:ea typeface="Cambria Math" panose="02040503050406030204" pitchFamily="18" charset="0"/>
                      </a:rPr>
                      <m:t>  </m:t>
                    </m:r>
                    <m:r>
                      <m:rPr>
                        <m:nor/>
                      </m:rPr>
                      <a:rPr lang="el-GR" sz="2000" b="1" i="1" dirty="0">
                        <a:solidFill>
                          <a:srgbClr val="FF0000"/>
                        </a:solidFill>
                        <a:effectLst/>
                        <a:latin typeface="Cambria Math" panose="02040503050406030204" pitchFamily="18" charset="0"/>
                        <a:ea typeface="Cambria Math" panose="02040503050406030204" pitchFamily="18" charset="0"/>
                      </a:rPr>
                      <m:t>α</m:t>
                    </m:r>
                    <m:r>
                      <m:rPr>
                        <m:nor/>
                      </m:rPr>
                      <a:rPr lang="en-US" sz="2000" b="1" dirty="0">
                        <a:solidFill>
                          <a:srgbClr val="FF0000"/>
                        </a:solidFill>
                        <a:effectLst/>
                        <a:latin typeface="Cambria Math" panose="02040503050406030204" pitchFamily="18" charset="0"/>
                        <a:ea typeface="Cambria Math" panose="02040503050406030204" pitchFamily="18" charset="0"/>
                      </a:rPr>
                      <m:t>= </m:t>
                    </m:r>
                    <m:r>
                      <m:rPr>
                        <m:nor/>
                      </m:rPr>
                      <a:rPr lang="el-GR" sz="2000" b="1" dirty="0">
                        <a:solidFill>
                          <a:srgbClr val="FF0000"/>
                        </a:solidFill>
                        <a:effectLst/>
                        <a:latin typeface="Cambria Math" panose="02040503050406030204" pitchFamily="18" charset="0"/>
                        <a:ea typeface="Cambria Math" panose="02040503050406030204" pitchFamily="18" charset="0"/>
                      </a:rPr>
                      <m:t>−</m:t>
                    </m:r>
                    <m:r>
                      <m:rPr>
                        <m:nor/>
                      </m:rPr>
                      <a:rPr lang="en-US" sz="2000" b="1" dirty="0">
                        <a:solidFill>
                          <a:srgbClr val="FF0000"/>
                        </a:solidFill>
                        <a:effectLst/>
                        <a:latin typeface="Cambria Math" panose="02040503050406030204" pitchFamily="18" charset="0"/>
                        <a:ea typeface="Cambria Math" panose="02040503050406030204" pitchFamily="18" charset="0"/>
                      </a:rPr>
                      <m:t>4</m:t>
                    </m:r>
                    <m:r>
                      <m:rPr>
                        <m:nor/>
                      </m:rPr>
                      <a:rPr lang="el-GR" sz="2000" b="1" dirty="0">
                        <a:solidFill>
                          <a:srgbClr val="FF0000"/>
                        </a:solidFill>
                        <a:effectLst/>
                        <a:latin typeface="Cambria Math" panose="02040503050406030204" pitchFamily="18" charset="0"/>
                        <a:ea typeface="Cambria Math" panose="02040503050406030204" pitchFamily="18" charset="0"/>
                      </a:rPr>
                      <m:t>ημ</m:t>
                    </m:r>
                    <m:r>
                      <m:rPr>
                        <m:nor/>
                      </m:rPr>
                      <a:rPr lang="el-GR" sz="2000" b="1" dirty="0">
                        <a:solidFill>
                          <a:srgbClr val="FF0000"/>
                        </a:solidFill>
                        <a:effectLst/>
                        <a:latin typeface="Cambria Math" panose="02040503050406030204" pitchFamily="18" charset="0"/>
                        <a:ea typeface="Cambria Math" panose="02040503050406030204" pitchFamily="18" charset="0"/>
                      </a:rPr>
                      <m:t>(10</m:t>
                    </m:r>
                    <m:r>
                      <m:rPr>
                        <m:nor/>
                      </m:rPr>
                      <a:rPr lang="en-US" sz="2000" b="1" i="1" dirty="0">
                        <a:solidFill>
                          <a:srgbClr val="FF0000"/>
                        </a:solidFill>
                        <a:effectLst/>
                        <a:latin typeface="Cambria Math" panose="02040503050406030204" pitchFamily="18" charset="0"/>
                        <a:ea typeface="Cambria Math" panose="02040503050406030204" pitchFamily="18" charset="0"/>
                      </a:rPr>
                      <m:t>t</m:t>
                    </m:r>
                    <m:r>
                      <m:rPr>
                        <m:nor/>
                      </m:rPr>
                      <a:rPr lang="en-US" sz="2000" b="1" dirty="0">
                        <a:solidFill>
                          <a:srgbClr val="FF0000"/>
                        </a:solidFill>
                        <a:effectLst/>
                        <a:latin typeface="Cambria Math" panose="02040503050406030204" pitchFamily="18" charset="0"/>
                        <a:ea typeface="Cambria Math" panose="02040503050406030204" pitchFamily="18" charset="0"/>
                      </a:rPr>
                      <m:t> + </m:t>
                    </m:r>
                    <m:f>
                      <m:fPr>
                        <m:ctrlPr>
                          <a:rPr lang="en-US" sz="2000" b="1" i="1">
                            <a:solidFill>
                              <a:srgbClr val="FF0000"/>
                            </a:solidFill>
                            <a:effectLst/>
                            <a:latin typeface="Cambria Math" panose="02040503050406030204" pitchFamily="18" charset="0"/>
                            <a:ea typeface="Cambria Math" panose="02040503050406030204" pitchFamily="18" charset="0"/>
                          </a:rPr>
                        </m:ctrlPr>
                      </m:fPr>
                      <m:num>
                        <m:r>
                          <a:rPr lang="el-GR" sz="2000" b="1" i="1">
                            <a:solidFill>
                              <a:srgbClr val="FF0000"/>
                            </a:solidFill>
                            <a:effectLst/>
                            <a:latin typeface="Cambria Math" panose="02040503050406030204" pitchFamily="18" charset="0"/>
                            <a:ea typeface="Cambria Math" panose="02040503050406030204" pitchFamily="18" charset="0"/>
                          </a:rPr>
                          <m:t>𝟓</m:t>
                        </m:r>
                        <m:r>
                          <a:rPr lang="el-GR" sz="2000" b="1">
                            <a:solidFill>
                              <a:srgbClr val="FF0000"/>
                            </a:solidFill>
                            <a:effectLst/>
                            <a:latin typeface="Cambria Math" panose="02040503050406030204" pitchFamily="18" charset="0"/>
                            <a:ea typeface="Cambria Math" panose="02040503050406030204" pitchFamily="18" charset="0"/>
                          </a:rPr>
                          <m:t>𝛑</m:t>
                        </m:r>
                      </m:num>
                      <m:den>
                        <m:r>
                          <a:rPr lang="en-US" sz="2000" b="1" i="1">
                            <a:solidFill>
                              <a:srgbClr val="FF0000"/>
                            </a:solidFill>
                            <a:effectLst/>
                            <a:latin typeface="Cambria Math" panose="02040503050406030204" pitchFamily="18" charset="0"/>
                            <a:ea typeface="Cambria Math" panose="02040503050406030204" pitchFamily="18" charset="0"/>
                          </a:rPr>
                          <m:t>𝟔</m:t>
                        </m:r>
                      </m:den>
                    </m:f>
                    <m:r>
                      <a:rPr lang="el-GR" sz="2000" b="1" i="1">
                        <a:solidFill>
                          <a:srgbClr val="FF0000"/>
                        </a:solidFill>
                        <a:effectLst/>
                        <a:latin typeface="Cambria Math" panose="02040503050406030204" pitchFamily="18" charset="0"/>
                        <a:ea typeface="Cambria Math" panose="02040503050406030204" pitchFamily="18" charset="0"/>
                      </a:rPr>
                      <m:t>)</m:t>
                    </m:r>
                    <m:r>
                      <a:rPr lang="el-GR" sz="2000" b="1" i="1" smtClean="0">
                        <a:solidFill>
                          <a:srgbClr val="FF0000"/>
                        </a:solidFill>
                        <a:effectLst/>
                        <a:latin typeface="Cambria Math"/>
                        <a:ea typeface="Cambria Math" panose="02040503050406030204" pitchFamily="18" charset="0"/>
                      </a:rPr>
                      <m:t>   (</m:t>
                    </m:r>
                    <m:r>
                      <a:rPr lang="en-US" sz="2000" b="1" i="0" smtClean="0">
                        <a:solidFill>
                          <a:srgbClr val="FF0000"/>
                        </a:solidFill>
                        <a:effectLst/>
                        <a:latin typeface="Cambria Math"/>
                        <a:ea typeface="Cambria Math" panose="02040503050406030204" pitchFamily="18" charset="0"/>
                      </a:rPr>
                      <m:t>𝐒𝐈</m:t>
                    </m:r>
                    <m:r>
                      <a:rPr lang="en-US" sz="2000" b="1" i="1" smtClean="0">
                        <a:solidFill>
                          <a:srgbClr val="FF0000"/>
                        </a:solidFill>
                        <a:effectLst/>
                        <a:latin typeface="Cambria Math"/>
                        <a:ea typeface="Cambria Math" panose="02040503050406030204" pitchFamily="18" charset="0"/>
                      </a:rPr>
                      <m:t>)</m:t>
                    </m:r>
                  </m:oMath>
                </a14:m>
                <a:endParaRPr lang="el-GR" sz="2000" b="1" dirty="0">
                  <a:solidFill>
                    <a:srgbClr val="FF0000"/>
                  </a:solidFill>
                  <a:effectLst/>
                  <a:latin typeface="Cambria Math" panose="02040503050406030204" pitchFamily="18" charset="0"/>
                  <a:ea typeface="Cambria Math" panose="02040503050406030204" pitchFamily="18" charset="0"/>
                </a:endParaRPr>
              </a:p>
            </p:txBody>
          </p:sp>
        </mc:Choice>
        <mc:Fallback>
          <p:sp>
            <p:nvSpPr>
              <p:cNvPr id="6" name="TextBox 5"/>
              <p:cNvSpPr txBox="1">
                <a:spLocks noRot="1" noChangeAspect="1" noMove="1" noResize="1" noEditPoints="1" noAdjustHandles="1" noChangeArrowheads="1" noChangeShapeType="1" noTextEdit="1"/>
              </p:cNvSpPr>
              <p:nvPr/>
            </p:nvSpPr>
            <p:spPr>
              <a:xfrm>
                <a:off x="435631" y="2276872"/>
                <a:ext cx="8312833" cy="541495"/>
              </a:xfrm>
              <a:prstGeom prst="rect">
                <a:avLst/>
              </a:prstGeom>
              <a:blipFill rotWithShape="1">
                <a:blip r:embed="rId3"/>
                <a:stretch>
                  <a:fillRect l="-733" b="-6818"/>
                </a:stretch>
              </a:blipFill>
            </p:spPr>
            <p:txBody>
              <a:bodyPr/>
              <a:lstStyle/>
              <a:p>
                <a:r>
                  <a:rPr lang="el-GR">
                    <a:noFill/>
                  </a:rPr>
                  <a:t> </a:t>
                </a:r>
              </a:p>
            </p:txBody>
          </p:sp>
        </mc:Fallback>
      </mc:AlternateContent>
      <p:sp>
        <p:nvSpPr>
          <p:cNvPr id="7" name="Ορθογώνιο 6"/>
          <p:cNvSpPr/>
          <p:nvPr/>
        </p:nvSpPr>
        <p:spPr>
          <a:xfrm>
            <a:off x="539552" y="2996952"/>
            <a:ext cx="7920880" cy="1631216"/>
          </a:xfrm>
          <a:prstGeom prst="rect">
            <a:avLst/>
          </a:prstGeom>
        </p:spPr>
        <p:txBody>
          <a:bodyPr wrap="square">
            <a:spAutoFit/>
          </a:bodyPr>
          <a:lstStyle/>
          <a:p>
            <a:pPr algn="just"/>
            <a:r>
              <a:rPr lang="en-US" sz="2000" b="1" dirty="0" smtClean="0">
                <a:latin typeface="Trebuchet MS" panose="020B0603020202020204" pitchFamily="34" charset="0"/>
              </a:rPr>
              <a:t>1.39  </a:t>
            </a:r>
            <a:r>
              <a:rPr lang="el-GR" sz="2000" dirty="0" smtClean="0">
                <a:latin typeface="Trebuchet MS" panose="020B0603020202020204" pitchFamily="34" charset="0"/>
              </a:rPr>
              <a:t>Σώμα </a:t>
            </a:r>
            <a:r>
              <a:rPr lang="el-GR" sz="2000" dirty="0">
                <a:latin typeface="Trebuchet MS" panose="020B0603020202020204" pitchFamily="34" charset="0"/>
              </a:rPr>
              <a:t>εκτελεί απλή αρμονική ταλάντωση πλάτους </a:t>
            </a:r>
            <a:r>
              <a:rPr lang="el-GR" sz="2000" i="1" dirty="0">
                <a:latin typeface="Trebuchet MS" panose="020B0603020202020204" pitchFamily="34" charset="0"/>
              </a:rPr>
              <a:t>Α</a:t>
            </a:r>
            <a:r>
              <a:rPr lang="el-GR" sz="2000" dirty="0">
                <a:latin typeface="Trebuchet MS" panose="020B0603020202020204" pitchFamily="34" charset="0"/>
              </a:rPr>
              <a:t>=20 cm με </a:t>
            </a:r>
            <a:r>
              <a:rPr lang="el-GR" sz="2000" dirty="0" smtClean="0">
                <a:latin typeface="Trebuchet MS" panose="020B0603020202020204" pitchFamily="34" charset="0"/>
              </a:rPr>
              <a:t>περίοδο</a:t>
            </a:r>
            <a:r>
              <a:rPr lang="en-US" sz="2000" dirty="0" smtClean="0">
                <a:latin typeface="Trebuchet MS" panose="020B0603020202020204" pitchFamily="34" charset="0"/>
              </a:rPr>
              <a:t> </a:t>
            </a:r>
            <a:r>
              <a:rPr lang="el-GR" sz="2000" i="1" dirty="0" smtClean="0">
                <a:latin typeface="Trebuchet MS" panose="020B0603020202020204" pitchFamily="34" charset="0"/>
              </a:rPr>
              <a:t>Τ</a:t>
            </a:r>
            <a:r>
              <a:rPr lang="el-GR" sz="2000" dirty="0" smtClean="0">
                <a:latin typeface="Trebuchet MS" panose="020B0603020202020204" pitchFamily="34" charset="0"/>
              </a:rPr>
              <a:t>=10 </a:t>
            </a:r>
            <a:r>
              <a:rPr lang="el-GR" sz="2000" dirty="0">
                <a:latin typeface="Trebuchet MS" panose="020B0603020202020204" pitchFamily="34" charset="0"/>
              </a:rPr>
              <a:t>s. Τη χρονική στιγμή μηδέν το σώμα περνά από τη </a:t>
            </a:r>
            <a:r>
              <a:rPr lang="el-GR" sz="2000" dirty="0" smtClean="0">
                <a:latin typeface="Trebuchet MS" panose="020B0603020202020204" pitchFamily="34" charset="0"/>
              </a:rPr>
              <a:t>θέση</a:t>
            </a:r>
            <a:r>
              <a:rPr lang="en-US" sz="2000" dirty="0" smtClean="0">
                <a:latin typeface="Trebuchet MS" panose="020B0603020202020204" pitchFamily="34" charset="0"/>
              </a:rPr>
              <a:t> </a:t>
            </a:r>
            <a:r>
              <a:rPr lang="el-GR" sz="2000" dirty="0" smtClean="0">
                <a:latin typeface="Trebuchet MS" panose="020B0603020202020204" pitchFamily="34" charset="0"/>
              </a:rPr>
              <a:t>ισορροπίας</a:t>
            </a:r>
            <a:r>
              <a:rPr lang="el-GR" sz="2000" dirty="0">
                <a:latin typeface="Trebuchet MS" panose="020B0603020202020204" pitchFamily="34" charset="0"/>
              </a:rPr>
              <a:t>. Να υπολογιστεί επί πόσο χρόνο (μέχρι να επιστρέψει </a:t>
            </a:r>
            <a:r>
              <a:rPr lang="el-GR" sz="2000" dirty="0" smtClean="0">
                <a:latin typeface="Trebuchet MS" panose="020B0603020202020204" pitchFamily="34" charset="0"/>
              </a:rPr>
              <a:t>στη</a:t>
            </a:r>
            <a:r>
              <a:rPr lang="en-US" sz="2000" dirty="0" smtClean="0">
                <a:latin typeface="Trebuchet MS" panose="020B0603020202020204" pitchFamily="34" charset="0"/>
              </a:rPr>
              <a:t> </a:t>
            </a:r>
            <a:r>
              <a:rPr lang="el-GR" sz="2000" dirty="0" smtClean="0">
                <a:latin typeface="Trebuchet MS" panose="020B0603020202020204" pitchFamily="34" charset="0"/>
              </a:rPr>
              <a:t>θέση </a:t>
            </a:r>
            <a:r>
              <a:rPr lang="el-GR" sz="2000" dirty="0">
                <a:latin typeface="Trebuchet MS" panose="020B0603020202020204" pitchFamily="34" charset="0"/>
              </a:rPr>
              <a:t>ισορροπίας) η απομάκρυνση του θα είναι μεγαλύτερη από </a:t>
            </a:r>
            <a:r>
              <a:rPr lang="el-GR" sz="2000" i="1" dirty="0" smtClean="0">
                <a:latin typeface="Trebuchet MS" panose="020B0603020202020204" pitchFamily="34" charset="0"/>
              </a:rPr>
              <a:t>x</a:t>
            </a:r>
            <a:r>
              <a:rPr lang="el-GR" sz="2000" dirty="0" smtClean="0">
                <a:latin typeface="Trebuchet MS" panose="020B0603020202020204" pitchFamily="34" charset="0"/>
              </a:rPr>
              <a:t>=10</a:t>
            </a:r>
            <a:r>
              <a:rPr lang="en-US" sz="2000" dirty="0" smtClean="0">
                <a:latin typeface="Trebuchet MS" panose="020B0603020202020204" pitchFamily="34" charset="0"/>
              </a:rPr>
              <a:t> </a:t>
            </a:r>
            <a:r>
              <a:rPr lang="el-GR" sz="2000" dirty="0" err="1" smtClean="0">
                <a:latin typeface="Trebuchet MS" panose="020B0603020202020204" pitchFamily="34" charset="0"/>
              </a:rPr>
              <a:t>cm</a:t>
            </a:r>
            <a:r>
              <a:rPr lang="el-GR" sz="2000" dirty="0">
                <a:latin typeface="Trebuchet MS" panose="020B0603020202020204" pitchFamily="34" charset="0"/>
              </a:rPr>
              <a:t>.</a:t>
            </a:r>
          </a:p>
        </p:txBody>
      </p:sp>
      <mc:AlternateContent xmlns:mc="http://schemas.openxmlformats.org/markup-compatibility/2006">
        <mc:Choice xmlns:a14="http://schemas.microsoft.com/office/drawing/2010/main" xmlns="" Requires="a14">
          <p:sp>
            <p:nvSpPr>
              <p:cNvPr id="12" name="TextBox 11"/>
              <p:cNvSpPr txBox="1"/>
              <p:nvPr/>
            </p:nvSpPr>
            <p:spPr>
              <a:xfrm>
                <a:off x="3995936" y="4221088"/>
                <a:ext cx="829157" cy="625812"/>
              </a:xfrm>
              <a:prstGeom prst="rect">
                <a:avLst/>
              </a:prstGeom>
              <a:noFill/>
            </p:spPr>
            <p:txBody>
              <a:bodyPr wrap="square" rtlCol="0">
                <a:spAutoFit/>
              </a:bodyPr>
              <a:lstStyle/>
              <a:p>
                <a14:m>
                  <m:oMath xmlns:m="http://schemas.openxmlformats.org/officeDocument/2006/math">
                    <m:f>
                      <m:fPr>
                        <m:ctrlPr>
                          <a:rPr lang="en-US" sz="2400" b="1" i="1" smtClean="0">
                            <a:solidFill>
                              <a:srgbClr val="FF0000"/>
                            </a:solidFill>
                            <a:latin typeface="Cambria Math" panose="02040503050406030204" pitchFamily="18" charset="0"/>
                          </a:rPr>
                        </m:ctrlPr>
                      </m:fPr>
                      <m:num>
                        <m:r>
                          <a:rPr lang="en-US" sz="2400" b="1" i="0" smtClean="0">
                            <a:solidFill>
                              <a:srgbClr val="FF0000"/>
                            </a:solidFill>
                            <a:latin typeface="Cambria Math"/>
                          </a:rPr>
                          <m:t>𝟏𝟎</m:t>
                        </m:r>
                        <m:r>
                          <a:rPr lang="en-US" sz="2400" b="1" i="0" smtClean="0">
                            <a:solidFill>
                              <a:srgbClr val="FF0000"/>
                            </a:solidFill>
                            <a:latin typeface="Cambria Math"/>
                          </a:rPr>
                          <m:t> </m:t>
                        </m:r>
                      </m:num>
                      <m:den>
                        <m:r>
                          <a:rPr lang="en-US" sz="2400" b="1" i="0" smtClean="0">
                            <a:solidFill>
                              <a:srgbClr val="FF0000"/>
                            </a:solidFill>
                            <a:latin typeface="Cambria Math"/>
                          </a:rPr>
                          <m:t>𝟑</m:t>
                        </m:r>
                      </m:den>
                    </m:f>
                  </m:oMath>
                </a14:m>
                <a:r>
                  <a:rPr lang="en-US" sz="2000" b="1" i="1" dirty="0" smtClean="0">
                    <a:solidFill>
                      <a:srgbClr val="FF0000"/>
                    </a:solidFill>
                    <a:latin typeface="Trebuchet MS" panose="020B0603020202020204" pitchFamily="34" charset="0"/>
                  </a:rPr>
                  <a:t/>
                </a:r>
                <a:r>
                  <a:rPr lang="en-US" sz="2000" b="1" dirty="0" smtClean="0">
                    <a:solidFill>
                      <a:srgbClr val="FF0000"/>
                    </a:solidFill>
                    <a:latin typeface="Trebuchet MS" panose="020B0603020202020204" pitchFamily="34" charset="0"/>
                  </a:rPr>
                  <a:t>s</a:t>
                </a:r>
                <a:endParaRPr lang="el-GR" sz="2000" b="1" dirty="0">
                  <a:solidFill>
                    <a:srgbClr val="FF0000"/>
                  </a:solidFill>
                  <a:latin typeface="Trebuchet MS" panose="020B0603020202020204" pitchFamily="34" charset="0"/>
                </a:endParaRPr>
              </a:p>
            </p:txBody>
          </p:sp>
        </mc:Choice>
        <mc:Fallback>
          <p:sp>
            <p:nvSpPr>
              <p:cNvPr id="12" name="TextBox 11"/>
              <p:cNvSpPr txBox="1">
                <a:spLocks noRot="1" noChangeAspect="1" noMove="1" noResize="1" noEditPoints="1" noAdjustHandles="1" noChangeArrowheads="1" noChangeShapeType="1" noTextEdit="1"/>
              </p:cNvSpPr>
              <p:nvPr/>
            </p:nvSpPr>
            <p:spPr>
              <a:xfrm>
                <a:off x="3995936" y="4221088"/>
                <a:ext cx="829157" cy="625812"/>
              </a:xfrm>
              <a:prstGeom prst="rect">
                <a:avLst/>
              </a:prstGeom>
              <a:blipFill rotWithShape="1">
                <a:blip r:embed="rId4"/>
                <a:stretch>
                  <a:fillRect/>
                </a:stretch>
              </a:blipFill>
            </p:spPr>
            <p:txBody>
              <a:bodyPr/>
              <a:lstStyle/>
              <a:p>
                <a:r>
                  <a:rPr lang="el-GR">
                    <a:noFill/>
                  </a:rPr>
                  <a:t> </a:t>
                </a:r>
              </a:p>
            </p:txBody>
          </p:sp>
        </mc:Fallback>
      </mc:AlternateContent>
    </p:spTree>
    <p:extLst>
      <p:ext uri="{BB962C8B-B14F-4D97-AF65-F5344CB8AC3E}">
        <p14:creationId xmlns:p14="http://schemas.microsoft.com/office/powerpoint/2010/main" xmlns="" val="2424005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1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55</a:t>
            </a:fld>
            <a:endParaRPr lang="el-GR" dirty="0">
              <a:solidFill>
                <a:schemeClr val="tx1"/>
              </a:solidFill>
            </a:endParaRPr>
          </a:p>
        </p:txBody>
      </p:sp>
      <p:sp>
        <p:nvSpPr>
          <p:cNvPr id="4" name="Ορθογώνιο 3"/>
          <p:cNvSpPr/>
          <p:nvPr/>
        </p:nvSpPr>
        <p:spPr>
          <a:xfrm>
            <a:off x="755576" y="361936"/>
            <a:ext cx="7560840" cy="4093428"/>
          </a:xfrm>
          <a:prstGeom prst="rect">
            <a:avLst/>
          </a:prstGeom>
        </p:spPr>
        <p:txBody>
          <a:bodyPr wrap="square">
            <a:spAutoFit/>
          </a:bodyPr>
          <a:lstStyle/>
          <a:p>
            <a:pPr algn="just"/>
            <a:r>
              <a:rPr lang="en-US" sz="2000" b="1" dirty="0" smtClean="0">
                <a:latin typeface="Trebuchet MS" panose="020B0603020202020204" pitchFamily="34" charset="0"/>
              </a:rPr>
              <a:t>1.38 </a:t>
            </a:r>
            <a:r>
              <a:rPr lang="el-GR" sz="2000" dirty="0" smtClean="0">
                <a:latin typeface="Trebuchet MS" panose="020B0603020202020204" pitchFamily="34" charset="0"/>
              </a:rPr>
              <a:t>Στην </a:t>
            </a:r>
            <a:r>
              <a:rPr lang="el-GR" sz="2000" dirty="0">
                <a:latin typeface="Trebuchet MS" panose="020B0603020202020204" pitchFamily="34" charset="0"/>
              </a:rPr>
              <a:t>κάτω άκρη κατακόρυφου ελατηρίου, σταθεράς </a:t>
            </a:r>
            <a:r>
              <a:rPr lang="el-GR" sz="2000" dirty="0" smtClean="0">
                <a:latin typeface="Trebuchet MS" panose="020B0603020202020204" pitchFamily="34" charset="0"/>
              </a:rPr>
              <a:t>         </a:t>
            </a:r>
            <a:r>
              <a:rPr lang="en-US" sz="2000" i="1" dirty="0" smtClean="0">
                <a:latin typeface="Trebuchet MS" panose="020B0603020202020204" pitchFamily="34" charset="0"/>
              </a:rPr>
              <a:t>k</a:t>
            </a:r>
            <a:r>
              <a:rPr lang="el-GR" sz="2000" dirty="0" smtClean="0">
                <a:latin typeface="Trebuchet MS" panose="020B0603020202020204" pitchFamily="34" charset="0"/>
              </a:rPr>
              <a:t>=1OO</a:t>
            </a:r>
            <a:r>
              <a:rPr lang="en-US" sz="2000" dirty="0" smtClean="0">
                <a:latin typeface="Trebuchet MS" panose="020B0603020202020204" pitchFamily="34" charset="0"/>
              </a:rPr>
              <a:t> </a:t>
            </a:r>
            <a:r>
              <a:rPr lang="el-GR" sz="2000" dirty="0" smtClean="0">
                <a:latin typeface="Trebuchet MS" panose="020B0603020202020204" pitchFamily="34" charset="0"/>
              </a:rPr>
              <a:t>N/m</a:t>
            </a:r>
            <a:r>
              <a:rPr lang="el-GR" sz="2000" dirty="0">
                <a:latin typeface="Trebuchet MS" panose="020B0603020202020204" pitchFamily="34" charset="0"/>
              </a:rPr>
              <a:t>, </a:t>
            </a:r>
            <a:r>
              <a:rPr lang="el-GR" sz="2000" dirty="0" smtClean="0">
                <a:latin typeface="Trebuchet MS" panose="020B0603020202020204" pitchFamily="34" charset="0"/>
              </a:rPr>
              <a:t>η άλλη </a:t>
            </a:r>
            <a:r>
              <a:rPr lang="el-GR" sz="2000" dirty="0">
                <a:latin typeface="Trebuchet MS" panose="020B0603020202020204" pitchFamily="34" charset="0"/>
              </a:rPr>
              <a:t>άκρη του οποίου είναι στερεωμένη σε ακλόνητο σημείο, </a:t>
            </a:r>
            <a:r>
              <a:rPr lang="el-GR" sz="2000" dirty="0" smtClean="0">
                <a:latin typeface="Trebuchet MS" panose="020B0603020202020204" pitchFamily="34" charset="0"/>
              </a:rPr>
              <a:t>ισορροπεί </a:t>
            </a:r>
            <a:r>
              <a:rPr lang="el-GR" sz="2000" dirty="0">
                <a:latin typeface="Trebuchet MS" panose="020B0603020202020204" pitchFamily="34" charset="0"/>
              </a:rPr>
              <a:t>σώμα μάζας </a:t>
            </a:r>
            <a:r>
              <a:rPr lang="el-GR" sz="2000" i="1" dirty="0" smtClean="0">
                <a:latin typeface="Trebuchet MS" panose="020B0603020202020204" pitchFamily="34" charset="0"/>
              </a:rPr>
              <a:t>m</a:t>
            </a:r>
            <a:r>
              <a:rPr lang="el-GR" sz="2000" dirty="0" smtClean="0">
                <a:latin typeface="Trebuchet MS" panose="020B0603020202020204" pitchFamily="34" charset="0"/>
              </a:rPr>
              <a:t>=1 </a:t>
            </a:r>
            <a:r>
              <a:rPr lang="el-GR" sz="2000" dirty="0" err="1" smtClean="0">
                <a:latin typeface="Trebuchet MS" panose="020B0603020202020204" pitchFamily="34" charset="0"/>
              </a:rPr>
              <a:t>kg</a:t>
            </a:r>
            <a:r>
              <a:rPr lang="el-GR" sz="2000" dirty="0">
                <a:latin typeface="Trebuchet MS" panose="020B0603020202020204" pitchFamily="34" charset="0"/>
              </a:rPr>
              <a:t>. Το σώμα απομακρύνεται </a:t>
            </a:r>
            <a:r>
              <a:rPr lang="el-GR" sz="2000" dirty="0" smtClean="0">
                <a:latin typeface="Trebuchet MS" panose="020B0603020202020204" pitchFamily="34" charset="0"/>
              </a:rPr>
              <a:t>κατακόρυφα προς </a:t>
            </a:r>
            <a:r>
              <a:rPr lang="el-GR" sz="2000" dirty="0">
                <a:latin typeface="Trebuchet MS" panose="020B0603020202020204" pitchFamily="34" charset="0"/>
              </a:rPr>
              <a:t>τα κάτω κατά </a:t>
            </a:r>
            <a:r>
              <a:rPr lang="el-GR" sz="2000" i="1" dirty="0">
                <a:latin typeface="Trebuchet MS" panose="020B0603020202020204" pitchFamily="34" charset="0"/>
              </a:rPr>
              <a:t>d</a:t>
            </a:r>
            <a:r>
              <a:rPr lang="el-GR" sz="2000" dirty="0">
                <a:latin typeface="Trebuchet MS" panose="020B0603020202020204" pitchFamily="34" charset="0"/>
              </a:rPr>
              <a:t>=5 cm από τη θέση ισορροπίας του και τη </a:t>
            </a:r>
            <a:r>
              <a:rPr lang="el-GR" sz="2000" dirty="0" smtClean="0">
                <a:latin typeface="Trebuchet MS" panose="020B0603020202020204" pitchFamily="34" charset="0"/>
              </a:rPr>
              <a:t>στιγμή μηδέν </a:t>
            </a:r>
            <a:r>
              <a:rPr lang="el-GR" sz="2000" dirty="0">
                <a:latin typeface="Trebuchet MS" panose="020B0603020202020204" pitchFamily="34" charset="0"/>
              </a:rPr>
              <a:t>αφήνεται ελεύθερο.</a:t>
            </a:r>
          </a:p>
          <a:p>
            <a:pPr algn="just"/>
            <a:r>
              <a:rPr lang="el-GR" sz="2000" dirty="0">
                <a:latin typeface="Trebuchet MS" panose="020B0603020202020204" pitchFamily="34" charset="0"/>
              </a:rPr>
              <a:t>Να υπολογίσετε: </a:t>
            </a:r>
          </a:p>
          <a:p>
            <a:pPr algn="just"/>
            <a:r>
              <a:rPr lang="el-GR" sz="2000" b="1" dirty="0" smtClean="0">
                <a:latin typeface="Trebuchet MS" panose="020B0603020202020204" pitchFamily="34" charset="0"/>
              </a:rPr>
              <a:t>α.  </a:t>
            </a:r>
            <a:r>
              <a:rPr lang="el-GR" sz="2000" dirty="0" smtClean="0">
                <a:latin typeface="Trebuchet MS" panose="020B0603020202020204" pitchFamily="34" charset="0"/>
              </a:rPr>
              <a:t>τη </a:t>
            </a:r>
            <a:r>
              <a:rPr lang="el-GR" sz="2000" dirty="0">
                <a:latin typeface="Trebuchet MS" panose="020B0603020202020204" pitchFamily="34" charset="0"/>
              </a:rPr>
              <a:t>συχνότητα της ταλάντωσης που θα </a:t>
            </a:r>
            <a:r>
              <a:rPr lang="el-GR" sz="2000" dirty="0" smtClean="0">
                <a:latin typeface="Trebuchet MS" panose="020B0603020202020204" pitchFamily="34" charset="0"/>
              </a:rPr>
              <a:t>εκτελέσει</a:t>
            </a:r>
            <a:r>
              <a:rPr lang="en-US" sz="2000" dirty="0">
                <a:latin typeface="Trebuchet MS" panose="020B0603020202020204" pitchFamily="34" charset="0"/>
              </a:rPr>
              <a:t>.</a:t>
            </a:r>
            <a:endParaRPr lang="el-GR" sz="2000" dirty="0">
              <a:latin typeface="Trebuchet MS" panose="020B0603020202020204" pitchFamily="34" charset="0"/>
            </a:endParaRPr>
          </a:p>
          <a:p>
            <a:pPr algn="just"/>
            <a:r>
              <a:rPr lang="el-GR" sz="2000" b="1" dirty="0" smtClean="0">
                <a:latin typeface="Trebuchet MS" panose="020B0603020202020204" pitchFamily="34" charset="0"/>
              </a:rPr>
              <a:t>β.  </a:t>
            </a:r>
            <a:r>
              <a:rPr lang="el-GR" sz="2000" dirty="0" smtClean="0">
                <a:latin typeface="Trebuchet MS" panose="020B0603020202020204" pitchFamily="34" charset="0"/>
              </a:rPr>
              <a:t>την </a:t>
            </a:r>
            <a:r>
              <a:rPr lang="el-GR" sz="2000" dirty="0">
                <a:latin typeface="Trebuchet MS" panose="020B0603020202020204" pitchFamily="34" charset="0"/>
              </a:rPr>
              <a:t>αρχική φάση στην ταλάντωσή του</a:t>
            </a:r>
            <a:r>
              <a:rPr lang="el-GR" sz="2000" dirty="0" smtClean="0">
                <a:latin typeface="Trebuchet MS" panose="020B0603020202020204" pitchFamily="34" charset="0"/>
              </a:rPr>
              <a:t>.</a:t>
            </a:r>
            <a:endParaRPr lang="el-GR" sz="2000" dirty="0">
              <a:latin typeface="Trebuchet MS" panose="020B0603020202020204" pitchFamily="34" charset="0"/>
            </a:endParaRPr>
          </a:p>
          <a:p>
            <a:pPr algn="just"/>
            <a:r>
              <a:rPr lang="el-GR" sz="2000" b="1" dirty="0" smtClean="0">
                <a:latin typeface="Trebuchet MS" panose="020B0603020202020204" pitchFamily="34" charset="0"/>
              </a:rPr>
              <a:t>γ. </a:t>
            </a:r>
            <a:r>
              <a:rPr lang="el-GR" sz="2000" dirty="0">
                <a:latin typeface="Trebuchet MS" panose="020B0603020202020204" pitchFamily="34" charset="0"/>
              </a:rPr>
              <a:t>τη μέγιστη ταχύτητα που αποκτά κατά την κίνησή </a:t>
            </a:r>
            <a:r>
              <a:rPr lang="el-GR" sz="2000" dirty="0" smtClean="0">
                <a:latin typeface="Trebuchet MS" panose="020B0603020202020204" pitchFamily="34" charset="0"/>
              </a:rPr>
              <a:t>του</a:t>
            </a:r>
            <a:r>
              <a:rPr lang="en-US" sz="2000" dirty="0" smtClean="0">
                <a:latin typeface="Trebuchet MS" panose="020B0603020202020204" pitchFamily="34" charset="0"/>
              </a:rPr>
              <a:t>.</a:t>
            </a:r>
            <a:endParaRPr lang="el-GR" sz="2000" dirty="0">
              <a:latin typeface="Trebuchet MS" panose="020B0603020202020204" pitchFamily="34" charset="0"/>
            </a:endParaRPr>
          </a:p>
          <a:p>
            <a:pPr algn="just"/>
            <a:r>
              <a:rPr lang="el-GR" sz="2000" b="1" dirty="0" smtClean="0">
                <a:latin typeface="Trebuchet MS" panose="020B0603020202020204" pitchFamily="34" charset="0"/>
              </a:rPr>
              <a:t>δ.  </a:t>
            </a:r>
            <a:r>
              <a:rPr lang="el-GR" sz="2000" dirty="0">
                <a:latin typeface="Trebuchet MS" panose="020B0603020202020204" pitchFamily="34" charset="0"/>
              </a:rPr>
              <a:t>τη μέγιστη επιτάχυνση που έχει. </a:t>
            </a:r>
          </a:p>
          <a:p>
            <a:pPr algn="just"/>
            <a:r>
              <a:rPr lang="el-GR" sz="2000" b="1" dirty="0" smtClean="0">
                <a:latin typeface="Trebuchet MS" panose="020B0603020202020204" pitchFamily="34" charset="0"/>
              </a:rPr>
              <a:t>ε. </a:t>
            </a:r>
            <a:r>
              <a:rPr lang="el-GR" sz="2000" dirty="0" smtClean="0">
                <a:latin typeface="Trebuchet MS" panose="020B0603020202020204" pitchFamily="34" charset="0"/>
              </a:rPr>
              <a:t>τη </a:t>
            </a:r>
            <a:r>
              <a:rPr lang="el-GR" sz="2000" dirty="0">
                <a:latin typeface="Trebuchet MS" panose="020B0603020202020204" pitchFamily="34" charset="0"/>
              </a:rPr>
              <a:t>μέγιστη δύναμη που δέχεται από το ελατήριο κατά </a:t>
            </a:r>
            <a:r>
              <a:rPr lang="el-GR" sz="2000" dirty="0" smtClean="0">
                <a:latin typeface="Trebuchet MS" panose="020B0603020202020204" pitchFamily="34" charset="0"/>
              </a:rPr>
              <a:t>τη διάρκεια </a:t>
            </a:r>
            <a:r>
              <a:rPr lang="el-GR" sz="2000" dirty="0">
                <a:latin typeface="Trebuchet MS" panose="020B0603020202020204" pitchFamily="34" charset="0"/>
              </a:rPr>
              <a:t>της ταλάντωσής του. </a:t>
            </a:r>
          </a:p>
          <a:p>
            <a:pPr algn="just"/>
            <a:r>
              <a:rPr lang="el-GR" sz="2000" dirty="0" smtClean="0">
                <a:latin typeface="Trebuchet MS" panose="020B0603020202020204" pitchFamily="34" charset="0"/>
              </a:rPr>
              <a:t>Δίνεται </a:t>
            </a:r>
            <a:r>
              <a:rPr lang="en-US" sz="2000" i="1" dirty="0" smtClean="0">
                <a:latin typeface="Trebuchet MS" panose="020B0603020202020204" pitchFamily="34" charset="0"/>
              </a:rPr>
              <a:t>g</a:t>
            </a:r>
            <a:r>
              <a:rPr lang="en-US" sz="2000" dirty="0" smtClean="0">
                <a:latin typeface="Trebuchet MS" panose="020B0603020202020204" pitchFamily="34" charset="0"/>
              </a:rPr>
              <a:t>=10 m/s</a:t>
            </a:r>
            <a:r>
              <a:rPr lang="en-US" sz="2000" baseline="30000" dirty="0" smtClean="0">
                <a:latin typeface="Trebuchet MS" panose="020B0603020202020204" pitchFamily="34" charset="0"/>
              </a:rPr>
              <a:t>2</a:t>
            </a:r>
            <a:r>
              <a:rPr lang="en-US" sz="2000" dirty="0" smtClean="0">
                <a:latin typeface="Trebuchet MS" panose="020B0603020202020204" pitchFamily="34" charset="0"/>
              </a:rPr>
              <a:t>. </a:t>
            </a:r>
            <a:endParaRPr lang="el-GR" sz="2000" dirty="0">
              <a:latin typeface="Trebuchet MS" panose="020B0603020202020204" pitchFamily="34" charset="0"/>
            </a:endParaRPr>
          </a:p>
        </p:txBody>
      </p:sp>
      <mc:AlternateContent xmlns:mc="http://schemas.openxmlformats.org/markup-compatibility/2006">
        <mc:Choice xmlns:a14="http://schemas.microsoft.com/office/drawing/2010/main" xmlns="" Requires="a14">
          <p:sp>
            <p:nvSpPr>
              <p:cNvPr id="5" name="TextBox 4"/>
              <p:cNvSpPr txBox="1"/>
              <p:nvPr/>
            </p:nvSpPr>
            <p:spPr>
              <a:xfrm>
                <a:off x="914602" y="4455364"/>
                <a:ext cx="7560840" cy="556306"/>
              </a:xfrm>
              <a:prstGeom prst="rect">
                <a:avLst/>
              </a:prstGeom>
              <a:noFill/>
            </p:spPr>
            <p:txBody>
              <a:bodyPr wrap="square" rtlCol="0">
                <a:spAutoFit/>
              </a:bodyPr>
              <a:lstStyle/>
              <a:p>
                <a:pPr algn="just"/>
                <a:r>
                  <a:rPr lang="el-GR" sz="2000" b="1" dirty="0" smtClean="0"/>
                  <a:t>α.   </a:t>
                </a:r>
                <a14:m>
                  <m:oMath xmlns:m="http://schemas.openxmlformats.org/officeDocument/2006/math">
                    <m:f>
                      <m:fPr>
                        <m:ctrlPr>
                          <a:rPr lang="el-GR" sz="2000" b="1" i="1" smtClean="0">
                            <a:solidFill>
                              <a:srgbClr val="FF0000"/>
                            </a:solidFill>
                            <a:latin typeface="Cambria Math" panose="02040503050406030204" pitchFamily="18" charset="0"/>
                          </a:rPr>
                        </m:ctrlPr>
                      </m:fPr>
                      <m:num>
                        <m:r>
                          <a:rPr lang="el-GR" sz="2000" b="1" i="1" smtClean="0">
                            <a:solidFill>
                              <a:srgbClr val="FF0000"/>
                            </a:solidFill>
                            <a:latin typeface="Cambria Math"/>
                          </a:rPr>
                          <m:t>𝟓</m:t>
                        </m:r>
                      </m:num>
                      <m:den>
                        <m:r>
                          <a:rPr lang="el-GR" sz="2000" b="1" i="0" smtClean="0">
                            <a:solidFill>
                              <a:srgbClr val="FF0000"/>
                            </a:solidFill>
                            <a:latin typeface="Cambria Math"/>
                          </a:rPr>
                          <m:t>𝛑</m:t>
                        </m:r>
                      </m:den>
                    </m:f>
                    <m:r>
                      <a:rPr lang="el-GR" sz="2000" b="1" i="1" smtClean="0">
                        <a:solidFill>
                          <a:srgbClr val="FF0000"/>
                        </a:solidFill>
                        <a:latin typeface="Cambria Math"/>
                      </a:rPr>
                      <m:t> </m:t>
                    </m:r>
                    <m:r>
                      <a:rPr lang="en-US" sz="2000" b="1" i="0" smtClean="0">
                        <a:solidFill>
                          <a:srgbClr val="FF0000"/>
                        </a:solidFill>
                        <a:latin typeface="Cambria Math"/>
                      </a:rPr>
                      <m:t>𝐇𝐳</m:t>
                    </m:r>
                    <m:r>
                      <a:rPr lang="en-US" sz="2000" b="1" i="0" smtClean="0">
                        <a:solidFill>
                          <a:srgbClr val="FF0000"/>
                        </a:solidFill>
                        <a:latin typeface="Cambria Math"/>
                      </a:rPr>
                      <m:t>,       </m:t>
                    </m:r>
                    <m:r>
                      <a:rPr lang="el-GR" sz="2000" b="1" i="0" smtClean="0">
                        <a:solidFill>
                          <a:schemeClr val="tx1"/>
                        </a:solidFill>
                        <a:latin typeface="Cambria Math"/>
                      </a:rPr>
                      <m:t>𝛃</m:t>
                    </m:r>
                    <m:r>
                      <a:rPr lang="el-GR" sz="2000" b="1" i="0" smtClean="0">
                        <a:solidFill>
                          <a:schemeClr val="tx1"/>
                        </a:solidFill>
                        <a:latin typeface="Cambria Math"/>
                      </a:rPr>
                      <m:t>.   </m:t>
                    </m:r>
                    <m:f>
                      <m:fPr>
                        <m:ctrlPr>
                          <a:rPr lang="en-US" sz="2000" b="1" i="1" smtClean="0">
                            <a:solidFill>
                              <a:srgbClr val="FF0000"/>
                            </a:solidFill>
                            <a:latin typeface="Cambria Math" panose="02040503050406030204" pitchFamily="18" charset="0"/>
                          </a:rPr>
                        </m:ctrlPr>
                      </m:fPr>
                      <m:num>
                        <m:r>
                          <a:rPr lang="el-GR" sz="2000" b="1" i="0" smtClean="0">
                            <a:solidFill>
                              <a:srgbClr val="FF0000"/>
                            </a:solidFill>
                            <a:latin typeface="Cambria Math"/>
                          </a:rPr>
                          <m:t>𝛑</m:t>
                        </m:r>
                      </m:num>
                      <m:den>
                        <m:r>
                          <a:rPr lang="en-US" sz="2000" b="1" i="1" smtClean="0">
                            <a:solidFill>
                              <a:srgbClr val="FF0000"/>
                            </a:solidFill>
                            <a:latin typeface="Cambria Math"/>
                          </a:rPr>
                          <m:t>𝟐</m:t>
                        </m:r>
                      </m:den>
                    </m:f>
                  </m:oMath>
                </a14:m>
                <a:r>
                  <a:rPr lang="en-US" sz="2000" b="1" dirty="0" smtClean="0">
                    <a:solidFill>
                      <a:srgbClr val="FF0000"/>
                    </a:solidFill>
                    <a:latin typeface="Trebuchet MS" panose="020B0603020202020204" pitchFamily="34" charset="0"/>
                  </a:rPr>
                  <a:t/>
                </a:r>
                <a:r>
                  <a:rPr lang="el-GR" sz="1400" b="1" dirty="0" smtClean="0">
                    <a:solidFill>
                      <a:srgbClr val="FF0000"/>
                    </a:solidFill>
                    <a:latin typeface="Trebuchet MS" panose="020B0603020202020204" pitchFamily="34" charset="0"/>
                  </a:rPr>
                  <a:t>ή</a:t>
                </a:r>
                <a:r>
                  <a:rPr lang="el-GR" sz="2000" b="1" dirty="0" smtClean="0">
                    <a:solidFill>
                      <a:srgbClr val="FF0000"/>
                    </a:solidFill>
                    <a:latin typeface="Trebuchet MS" panose="020B0603020202020204" pitchFamily="34" charset="0"/>
                  </a:rPr>
                  <a:t/>
                </a:r>
                <a14:m>
                  <m:oMath xmlns:m="http://schemas.openxmlformats.org/officeDocument/2006/math">
                    <m:f>
                      <m:fPr>
                        <m:ctrlPr>
                          <a:rPr lang="en-US" sz="2000" b="1" i="1">
                            <a:solidFill>
                              <a:srgbClr val="FF0000"/>
                            </a:solidFill>
                            <a:latin typeface="Cambria Math" panose="02040503050406030204" pitchFamily="18" charset="0"/>
                          </a:rPr>
                        </m:ctrlPr>
                      </m:fPr>
                      <m:num>
                        <m:r>
                          <a:rPr lang="el-GR" sz="2000" b="1" i="1" smtClean="0">
                            <a:solidFill>
                              <a:srgbClr val="FF0000"/>
                            </a:solidFill>
                            <a:latin typeface="Cambria Math"/>
                          </a:rPr>
                          <m:t>𝟑</m:t>
                        </m:r>
                        <m:r>
                          <a:rPr lang="el-GR" sz="2000" b="1">
                            <a:solidFill>
                              <a:srgbClr val="FF0000"/>
                            </a:solidFill>
                            <a:latin typeface="Cambria Math"/>
                          </a:rPr>
                          <m:t>𝛑</m:t>
                        </m:r>
                      </m:num>
                      <m:den>
                        <m:r>
                          <a:rPr lang="en-US" sz="2000" b="1" i="1">
                            <a:solidFill>
                              <a:srgbClr val="FF0000"/>
                            </a:solidFill>
                            <a:latin typeface="Cambria Math"/>
                          </a:rPr>
                          <m:t>𝟐</m:t>
                        </m:r>
                      </m:den>
                    </m:f>
                  </m:oMath>
                </a14:m>
                <a:r>
                  <a:rPr lang="el-GR" sz="2000" b="1" dirty="0" smtClean="0">
                    <a:solidFill>
                      <a:srgbClr val="FF0000"/>
                    </a:solidFill>
                    <a:latin typeface="Trebuchet MS" panose="020B0603020202020204" pitchFamily="34" charset="0"/>
                  </a:rPr>
                  <a:t>,    </a:t>
                </a:r>
                <a:r>
                  <a:rPr lang="el-GR" sz="2000" b="1" dirty="0" smtClean="0">
                    <a:latin typeface="Trebuchet MS" panose="020B0603020202020204" pitchFamily="34" charset="0"/>
                  </a:rPr>
                  <a:t>γ.  </a:t>
                </a:r>
                <a:r>
                  <a:rPr lang="el-GR" sz="2000" b="1" dirty="0" smtClean="0">
                    <a:solidFill>
                      <a:srgbClr val="FF0000"/>
                    </a:solidFill>
                    <a:latin typeface="Trebuchet MS" panose="020B0603020202020204" pitchFamily="34" charset="0"/>
                  </a:rPr>
                  <a:t>0,5 </a:t>
                </a:r>
                <a:r>
                  <a:rPr lang="en-US" sz="2000" b="1" dirty="0" smtClean="0">
                    <a:solidFill>
                      <a:srgbClr val="FF0000"/>
                    </a:solidFill>
                    <a:latin typeface="Trebuchet MS" panose="020B0603020202020204" pitchFamily="34" charset="0"/>
                  </a:rPr>
                  <a:t>m/s,     </a:t>
                </a:r>
                <a:r>
                  <a:rPr lang="el-GR" sz="2000" b="1" dirty="0" smtClean="0">
                    <a:latin typeface="Trebuchet MS" panose="020B0603020202020204" pitchFamily="34" charset="0"/>
                  </a:rPr>
                  <a:t>δ.  </a:t>
                </a:r>
                <a:r>
                  <a:rPr lang="en-US" sz="2000" b="1" dirty="0" smtClean="0">
                    <a:solidFill>
                      <a:srgbClr val="FF0000"/>
                    </a:solidFill>
                    <a:latin typeface="Trebuchet MS" panose="020B0603020202020204" pitchFamily="34" charset="0"/>
                  </a:rPr>
                  <a:t>5 m/s</a:t>
                </a:r>
                <a:r>
                  <a:rPr lang="en-US" sz="2000" b="1" baseline="30000" dirty="0" smtClean="0">
                    <a:solidFill>
                      <a:srgbClr val="FF0000"/>
                    </a:solidFill>
                    <a:latin typeface="Trebuchet MS" panose="020B0603020202020204" pitchFamily="34" charset="0"/>
                  </a:rPr>
                  <a:t>2</a:t>
                </a:r>
                <a:r>
                  <a:rPr lang="en-US" sz="2000" b="1" dirty="0" smtClean="0">
                    <a:solidFill>
                      <a:srgbClr val="FF0000"/>
                    </a:solidFill>
                    <a:latin typeface="Trebuchet MS" panose="020B0603020202020204" pitchFamily="34" charset="0"/>
                  </a:rPr>
                  <a:t>,</a:t>
                </a:r>
                <a:r>
                  <a:rPr lang="el-GR" sz="2000" b="1" dirty="0" smtClean="0">
                    <a:solidFill>
                      <a:srgbClr val="FF0000"/>
                    </a:solidFill>
                    <a:latin typeface="Trebuchet MS" panose="020B0603020202020204" pitchFamily="34" charset="0"/>
                  </a:rPr>
                  <a:t/>
                </a:r>
                <a:r>
                  <a:rPr lang="en-US" sz="2000" b="1" dirty="0" smtClean="0">
                    <a:solidFill>
                      <a:srgbClr val="FF0000"/>
                    </a:solidFill>
                    <a:latin typeface="Trebuchet MS" panose="020B0603020202020204" pitchFamily="34" charset="0"/>
                  </a:rPr>
                  <a:t/>
                </a:r>
                <a:r>
                  <a:rPr lang="el-GR" sz="2000" b="1" dirty="0" smtClean="0">
                    <a:latin typeface="Trebuchet MS" panose="020B0603020202020204" pitchFamily="34" charset="0"/>
                  </a:rPr>
                  <a:t>ε. </a:t>
                </a:r>
                <a:r>
                  <a:rPr lang="en-US" sz="2000" b="1" dirty="0" smtClean="0">
                    <a:solidFill>
                      <a:srgbClr val="FF0000"/>
                    </a:solidFill>
                    <a:latin typeface="Trebuchet MS" panose="020B0603020202020204" pitchFamily="34" charset="0"/>
                  </a:rPr>
                  <a:t>15 N</a:t>
                </a:r>
                <a:endParaRPr lang="el-GR" sz="2000" b="1" dirty="0">
                  <a:solidFill>
                    <a:srgbClr val="FF0000"/>
                  </a:solidFill>
                  <a:latin typeface="Trebuchet MS" panose="020B0603020202020204" pitchFamily="34" charset="0"/>
                </a:endParaRPr>
              </a:p>
            </p:txBody>
          </p:sp>
        </mc:Choice>
        <mc:Fallback>
          <p:sp>
            <p:nvSpPr>
              <p:cNvPr id="5" name="TextBox 4"/>
              <p:cNvSpPr txBox="1">
                <a:spLocks noRot="1" noChangeAspect="1" noMove="1" noResize="1" noEditPoints="1" noAdjustHandles="1" noChangeArrowheads="1" noChangeShapeType="1" noTextEdit="1"/>
              </p:cNvSpPr>
              <p:nvPr/>
            </p:nvSpPr>
            <p:spPr>
              <a:xfrm>
                <a:off x="914602" y="4455364"/>
                <a:ext cx="7560840" cy="556306"/>
              </a:xfrm>
              <a:prstGeom prst="rect">
                <a:avLst/>
              </a:prstGeom>
              <a:blipFill rotWithShape="1">
                <a:blip r:embed="rId2"/>
                <a:stretch>
                  <a:fillRect l="-806" b="-5495"/>
                </a:stretch>
              </a:blipFill>
            </p:spPr>
            <p:txBody>
              <a:bodyPr/>
              <a:lstStyle/>
              <a:p>
                <a:r>
                  <a:rPr lang="el-GR">
                    <a:noFill/>
                  </a:rPr>
                  <a:t> </a:t>
                </a:r>
              </a:p>
            </p:txBody>
          </p:sp>
        </mc:Fallback>
      </mc:AlternateContent>
    </p:spTree>
    <p:extLst>
      <p:ext uri="{BB962C8B-B14F-4D97-AF65-F5344CB8AC3E}">
        <p14:creationId xmlns:p14="http://schemas.microsoft.com/office/powerpoint/2010/main" xmlns="" val="202939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56</a:t>
            </a:fld>
            <a:endParaRPr lang="el-GR" dirty="0">
              <a:solidFill>
                <a:schemeClr val="tx1"/>
              </a:solidFill>
            </a:endParaRPr>
          </a:p>
        </p:txBody>
      </p:sp>
      <p:grpSp>
        <p:nvGrpSpPr>
          <p:cNvPr id="6" name="Ομάδα 5"/>
          <p:cNvGrpSpPr/>
          <p:nvPr/>
        </p:nvGrpSpPr>
        <p:grpSpPr>
          <a:xfrm>
            <a:off x="539552" y="128464"/>
            <a:ext cx="8064896" cy="4864736"/>
            <a:chOff x="539552" y="128464"/>
            <a:chExt cx="8064896" cy="4864736"/>
          </a:xfrm>
        </p:grpSpPr>
        <p:pic>
          <p:nvPicPr>
            <p:cNvPr id="14338"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5940152" y="128464"/>
              <a:ext cx="2664296" cy="263724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Ορθογώνιο 3"/>
            <p:cNvSpPr/>
            <p:nvPr/>
          </p:nvSpPr>
          <p:spPr>
            <a:xfrm>
              <a:off x="539552" y="188640"/>
              <a:ext cx="5472608" cy="2862322"/>
            </a:xfrm>
            <a:prstGeom prst="rect">
              <a:avLst/>
            </a:prstGeom>
          </p:spPr>
          <p:txBody>
            <a:bodyPr wrap="square">
              <a:spAutoFit/>
            </a:bodyPr>
            <a:lstStyle/>
            <a:p>
              <a:pPr algn="just"/>
              <a:r>
                <a:rPr lang="el-GR" sz="2000" b="1" dirty="0" smtClean="0">
                  <a:latin typeface="Trebuchet MS" panose="020B0603020202020204" pitchFamily="34" charset="0"/>
                </a:rPr>
                <a:t>1.46</a:t>
              </a:r>
              <a:r>
                <a:rPr lang="el-GR" sz="2000" dirty="0" smtClean="0">
                  <a:latin typeface="Trebuchet MS" panose="020B0603020202020204" pitchFamily="34" charset="0"/>
                </a:rPr>
                <a:t>  Τα </a:t>
              </a:r>
              <a:r>
                <a:rPr lang="el-GR" sz="2000" dirty="0">
                  <a:latin typeface="Trebuchet MS" panose="020B0603020202020204" pitchFamily="34" charset="0"/>
                </a:rPr>
                <a:t>σώματα </a:t>
              </a:r>
              <a:r>
                <a:rPr lang="el-GR" sz="2000" dirty="0" smtClean="0">
                  <a:latin typeface="Trebuchet MS" panose="020B0603020202020204" pitchFamily="34" charset="0"/>
                </a:rPr>
                <a:t>Σ</a:t>
              </a:r>
              <a:r>
                <a:rPr lang="el-GR" sz="2000" baseline="-25000" dirty="0" smtClean="0">
                  <a:latin typeface="Trebuchet MS" panose="020B0603020202020204" pitchFamily="34" charset="0"/>
                </a:rPr>
                <a:t>1</a:t>
              </a:r>
              <a:r>
                <a:rPr lang="el-GR" sz="2000" dirty="0" smtClean="0">
                  <a:latin typeface="Trebuchet MS" panose="020B0603020202020204" pitchFamily="34" charset="0"/>
                </a:rPr>
                <a:t> </a:t>
              </a:r>
              <a:r>
                <a:rPr lang="el-GR" sz="2000" dirty="0">
                  <a:latin typeface="Trebuchet MS" panose="020B0603020202020204" pitchFamily="34" charset="0"/>
                </a:rPr>
                <a:t>και Σ</a:t>
              </a:r>
              <a:r>
                <a:rPr lang="el-GR" sz="2000" baseline="-25000" dirty="0">
                  <a:latin typeface="Trebuchet MS" panose="020B0603020202020204" pitchFamily="34" charset="0"/>
                </a:rPr>
                <a:t>2</a:t>
              </a:r>
              <a:r>
                <a:rPr lang="el-GR" sz="2000" dirty="0">
                  <a:latin typeface="Trebuchet MS" panose="020B0603020202020204" pitchFamily="34" charset="0"/>
                </a:rPr>
                <a:t> του σχήματος είναι τοποθετημένα σε </a:t>
              </a:r>
              <a:r>
                <a:rPr lang="el-GR" sz="2000" dirty="0" smtClean="0">
                  <a:latin typeface="Trebuchet MS" panose="020B0603020202020204" pitchFamily="34" charset="0"/>
                </a:rPr>
                <a:t>λείο οριζόντιο </a:t>
              </a:r>
              <a:r>
                <a:rPr lang="el-GR" sz="2000" dirty="0">
                  <a:latin typeface="Trebuchet MS" panose="020B0603020202020204" pitchFamily="34" charset="0"/>
                </a:rPr>
                <a:t>επίπεδο και εφάπτονται μεταξύ τους. Το </a:t>
              </a:r>
              <a:r>
                <a:rPr lang="el-GR" sz="2000" dirty="0" smtClean="0">
                  <a:latin typeface="Trebuchet MS" panose="020B0603020202020204" pitchFamily="34" charset="0"/>
                </a:rPr>
                <a:t>Σ</a:t>
              </a:r>
              <a:r>
                <a:rPr lang="el-GR" sz="2000" baseline="-25000" dirty="0" smtClean="0">
                  <a:latin typeface="Trebuchet MS" panose="020B0603020202020204" pitchFamily="34" charset="0"/>
                </a:rPr>
                <a:t>1</a:t>
              </a:r>
              <a:r>
                <a:rPr lang="el-GR" sz="2000" dirty="0" smtClean="0">
                  <a:latin typeface="Trebuchet MS" panose="020B0603020202020204" pitchFamily="34" charset="0"/>
                </a:rPr>
                <a:t> </a:t>
              </a:r>
              <a:r>
                <a:rPr lang="el-GR" sz="2000" dirty="0">
                  <a:latin typeface="Trebuchet MS" panose="020B0603020202020204" pitchFamily="34" charset="0"/>
                </a:rPr>
                <a:t>είναι </a:t>
              </a:r>
              <a:r>
                <a:rPr lang="el-GR" sz="2000" dirty="0" smtClean="0">
                  <a:latin typeface="Trebuchet MS" panose="020B0603020202020204" pitchFamily="34" charset="0"/>
                </a:rPr>
                <a:t>δεμένο στην </a:t>
              </a:r>
              <a:r>
                <a:rPr lang="el-GR" sz="2000" dirty="0">
                  <a:latin typeface="Trebuchet MS" panose="020B0603020202020204" pitchFamily="34" charset="0"/>
                </a:rPr>
                <a:t>άκρη οριζόντιου ελατηρίου σταθεράς </a:t>
              </a:r>
              <a:r>
                <a:rPr lang="el-GR" sz="2000" dirty="0" smtClean="0">
                  <a:latin typeface="Trebuchet MS" panose="020B0603020202020204" pitchFamily="34" charset="0"/>
                </a:rPr>
                <a:t>    </a:t>
              </a:r>
              <a:r>
                <a:rPr lang="el-GR" sz="2000" i="1" dirty="0" smtClean="0">
                  <a:latin typeface="Trebuchet MS" panose="020B0603020202020204" pitchFamily="34" charset="0"/>
                </a:rPr>
                <a:t>k</a:t>
              </a:r>
              <a:r>
                <a:rPr lang="el-GR" sz="2000" dirty="0" smtClean="0">
                  <a:latin typeface="Trebuchet MS" panose="020B0603020202020204" pitchFamily="34" charset="0"/>
                </a:rPr>
                <a:t>=100 N/m</a:t>
              </a:r>
              <a:r>
                <a:rPr lang="el-GR" sz="2000" dirty="0">
                  <a:latin typeface="Trebuchet MS" panose="020B0603020202020204" pitchFamily="34" charset="0"/>
                </a:rPr>
                <a:t>. </a:t>
              </a:r>
              <a:r>
                <a:rPr lang="el-GR" sz="2000" dirty="0" smtClean="0">
                  <a:latin typeface="Trebuchet MS" panose="020B0603020202020204" pitchFamily="34" charset="0"/>
                </a:rPr>
                <a:t>Το ελατήριο </a:t>
              </a:r>
              <a:r>
                <a:rPr lang="el-GR" sz="2000" dirty="0">
                  <a:latin typeface="Trebuchet MS" panose="020B0603020202020204" pitchFamily="34" charset="0"/>
                </a:rPr>
                <a:t>έχει το φυσικό μήκος του και τα σώματα ισορροπούν.</a:t>
              </a:r>
            </a:p>
            <a:p>
              <a:pPr algn="just"/>
              <a:r>
                <a:rPr lang="el-GR" sz="2000" dirty="0">
                  <a:latin typeface="Trebuchet MS" panose="020B0603020202020204" pitchFamily="34" charset="0"/>
                </a:rPr>
                <a:t>Μετακινούμε τα σώματα ώστε το ελατήριο να συσπειρωθεί </a:t>
              </a:r>
              <a:r>
                <a:rPr lang="el-GR" sz="2000" dirty="0" smtClean="0">
                  <a:latin typeface="Trebuchet MS" panose="020B0603020202020204" pitchFamily="34" charset="0"/>
                </a:rPr>
                <a:t>κατά </a:t>
              </a:r>
              <a:r>
                <a:rPr lang="el-GR" sz="2000" i="1" dirty="0" smtClean="0">
                  <a:latin typeface="Trebuchet MS" panose="020B0603020202020204" pitchFamily="34" charset="0"/>
                </a:rPr>
                <a:t>Α</a:t>
              </a:r>
              <a:r>
                <a:rPr lang="el-GR" sz="2000" dirty="0" smtClean="0">
                  <a:latin typeface="Trebuchet MS" panose="020B0603020202020204" pitchFamily="34" charset="0"/>
                </a:rPr>
                <a:t>=40 </a:t>
              </a:r>
              <a:r>
                <a:rPr lang="el-GR" sz="2000" dirty="0">
                  <a:latin typeface="Trebuchet MS" panose="020B0603020202020204" pitchFamily="34" charset="0"/>
                </a:rPr>
                <a:t>cm και στη συνέχεια τα αφήνουμε ελεύθερα. Να βρείτε: </a:t>
              </a:r>
            </a:p>
          </p:txBody>
        </p:sp>
        <p:sp>
          <p:nvSpPr>
            <p:cNvPr id="5" name="Ορθογώνιο 4"/>
            <p:cNvSpPr/>
            <p:nvPr/>
          </p:nvSpPr>
          <p:spPr>
            <a:xfrm>
              <a:off x="539553" y="3054208"/>
              <a:ext cx="7920880" cy="1938992"/>
            </a:xfrm>
            <a:prstGeom prst="rect">
              <a:avLst/>
            </a:prstGeom>
          </p:spPr>
          <p:txBody>
            <a:bodyPr wrap="square">
              <a:spAutoFit/>
            </a:bodyPr>
            <a:lstStyle/>
            <a:p>
              <a:pPr algn="just"/>
              <a:r>
                <a:rPr lang="el-GR" sz="2000" b="1" dirty="0" smtClean="0">
                  <a:latin typeface="Trebuchet MS" panose="020B0603020202020204" pitchFamily="34" charset="0"/>
                </a:rPr>
                <a:t>α.  </a:t>
              </a:r>
              <a:r>
                <a:rPr lang="el-GR" sz="2000" dirty="0">
                  <a:latin typeface="Trebuchet MS" panose="020B0603020202020204" pitchFamily="34" charset="0"/>
                </a:rPr>
                <a:t>τη θέση στην οποία θα αποχωρισθεί το Σ</a:t>
              </a:r>
              <a:r>
                <a:rPr lang="el-GR" sz="2000" baseline="-25000" dirty="0">
                  <a:latin typeface="Trebuchet MS" panose="020B0603020202020204" pitchFamily="34" charset="0"/>
                </a:rPr>
                <a:t>2</a:t>
              </a:r>
              <a:r>
                <a:rPr lang="el-GR" sz="2000" dirty="0">
                  <a:latin typeface="Trebuchet MS" panose="020B0603020202020204" pitchFamily="34" charset="0"/>
                </a:rPr>
                <a:t> από το Σ</a:t>
              </a:r>
              <a:r>
                <a:rPr lang="el-GR" sz="2000" baseline="-25000" dirty="0">
                  <a:latin typeface="Trebuchet MS" panose="020B0603020202020204" pitchFamily="34" charset="0"/>
                </a:rPr>
                <a:t>1</a:t>
              </a:r>
              <a:r>
                <a:rPr lang="el-GR" sz="2000" dirty="0" smtClean="0">
                  <a:latin typeface="Trebuchet MS" panose="020B0603020202020204" pitchFamily="34" charset="0"/>
                </a:rPr>
                <a:t>.</a:t>
              </a:r>
              <a:endParaRPr lang="el-GR" sz="2000" dirty="0">
                <a:latin typeface="Trebuchet MS" panose="020B0603020202020204" pitchFamily="34" charset="0"/>
              </a:endParaRPr>
            </a:p>
            <a:p>
              <a:pPr algn="just"/>
              <a:r>
                <a:rPr lang="el-GR" sz="2000" b="1" dirty="0" smtClean="0">
                  <a:latin typeface="Trebuchet MS" panose="020B0603020202020204" pitchFamily="34" charset="0"/>
                </a:rPr>
                <a:t>β.  </a:t>
              </a:r>
              <a:r>
                <a:rPr lang="el-GR" sz="2000" dirty="0">
                  <a:latin typeface="Trebuchet MS" panose="020B0603020202020204" pitchFamily="34" charset="0"/>
                </a:rPr>
                <a:t>το πλάτος της απλής αρμονικής ταλάντωσης που εκτελεί το </a:t>
              </a:r>
              <a:r>
                <a:rPr lang="el-GR" sz="2000" dirty="0" smtClean="0">
                  <a:latin typeface="Trebuchet MS" panose="020B0603020202020204" pitchFamily="34" charset="0"/>
                </a:rPr>
                <a:t>Σ</a:t>
              </a:r>
              <a:r>
                <a:rPr lang="el-GR" sz="2000" baseline="-25000" dirty="0" smtClean="0">
                  <a:latin typeface="Trebuchet MS" panose="020B0603020202020204" pitchFamily="34" charset="0"/>
                </a:rPr>
                <a:t>1</a:t>
              </a:r>
              <a:r>
                <a:rPr lang="el-GR" sz="2000" dirty="0" smtClean="0">
                  <a:latin typeface="Trebuchet MS" panose="020B0603020202020204" pitchFamily="34" charset="0"/>
                </a:rPr>
                <a:t> αφού </a:t>
              </a:r>
              <a:r>
                <a:rPr lang="el-GR" sz="2000" dirty="0">
                  <a:latin typeface="Trebuchet MS" panose="020B0603020202020204" pitchFamily="34" charset="0"/>
                </a:rPr>
                <a:t>αποχωρισθεί από το Σ</a:t>
              </a:r>
              <a:r>
                <a:rPr lang="el-GR" sz="2000" baseline="-25000" dirty="0">
                  <a:latin typeface="Trebuchet MS" panose="020B0603020202020204" pitchFamily="34" charset="0"/>
                </a:rPr>
                <a:t>2</a:t>
              </a:r>
              <a:r>
                <a:rPr lang="el-GR" sz="2000" dirty="0">
                  <a:latin typeface="Trebuchet MS" panose="020B0603020202020204" pitchFamily="34" charset="0"/>
                </a:rPr>
                <a:t>. </a:t>
              </a:r>
            </a:p>
            <a:p>
              <a:pPr algn="just"/>
              <a:r>
                <a:rPr lang="el-GR" sz="2000" b="1" dirty="0" smtClean="0">
                  <a:latin typeface="Trebuchet MS" panose="020B0603020202020204" pitchFamily="34" charset="0"/>
                </a:rPr>
                <a:t>γ.  </a:t>
              </a:r>
              <a:r>
                <a:rPr lang="el-GR" sz="2000" dirty="0" smtClean="0">
                  <a:latin typeface="Trebuchet MS" panose="020B0603020202020204" pitchFamily="34" charset="0"/>
                </a:rPr>
                <a:t>την </a:t>
              </a:r>
              <a:r>
                <a:rPr lang="el-GR" sz="2000" dirty="0">
                  <a:latin typeface="Trebuchet MS" panose="020B0603020202020204" pitchFamily="34" charset="0"/>
                </a:rPr>
                <a:t>απόσταση των σωμάτων όταν η ταχύτητα του Σ</a:t>
              </a:r>
              <a:r>
                <a:rPr lang="el-GR" sz="2000" baseline="-25000" dirty="0">
                  <a:latin typeface="Trebuchet MS" panose="020B0603020202020204" pitchFamily="34" charset="0"/>
                </a:rPr>
                <a:t>1</a:t>
              </a:r>
              <a:r>
                <a:rPr lang="el-GR" sz="2000" dirty="0">
                  <a:latin typeface="Trebuchet MS" panose="020B0603020202020204" pitchFamily="34" charset="0"/>
                </a:rPr>
                <a:t> </a:t>
              </a:r>
              <a:r>
                <a:rPr lang="el-GR" sz="2000" dirty="0" smtClean="0">
                  <a:latin typeface="Trebuchet MS" panose="020B0603020202020204" pitchFamily="34" charset="0"/>
                </a:rPr>
                <a:t>μηδενίζεται </a:t>
              </a:r>
              <a:r>
                <a:rPr lang="el-GR" sz="2000" dirty="0">
                  <a:latin typeface="Trebuchet MS" panose="020B0603020202020204" pitchFamily="34" charset="0"/>
                </a:rPr>
                <a:t>για πρώτη φορά.</a:t>
              </a:r>
            </a:p>
            <a:p>
              <a:pPr algn="just"/>
              <a:r>
                <a:rPr lang="el-GR" sz="2000" dirty="0">
                  <a:latin typeface="Trebuchet MS" panose="020B0603020202020204" pitchFamily="34" charset="0"/>
                </a:rPr>
                <a:t>Δίνονται οι μάζες των σωμάτων </a:t>
              </a:r>
              <a:r>
                <a:rPr lang="el-GR" sz="2000" i="1" dirty="0" smtClean="0">
                  <a:latin typeface="Trebuchet MS" panose="020B0603020202020204" pitchFamily="34" charset="0"/>
                </a:rPr>
                <a:t>m</a:t>
              </a:r>
              <a:r>
                <a:rPr lang="el-GR" sz="2000" baseline="-25000" dirty="0" smtClean="0">
                  <a:latin typeface="Trebuchet MS" panose="020B0603020202020204" pitchFamily="34" charset="0"/>
                </a:rPr>
                <a:t>1</a:t>
              </a:r>
              <a:r>
                <a:rPr lang="el-GR" sz="2000" dirty="0" smtClean="0">
                  <a:latin typeface="Trebuchet MS" panose="020B0603020202020204" pitchFamily="34" charset="0"/>
                </a:rPr>
                <a:t>=1 </a:t>
              </a:r>
              <a:r>
                <a:rPr lang="el-GR" sz="2000" dirty="0" err="1">
                  <a:latin typeface="Trebuchet MS" panose="020B0603020202020204" pitchFamily="34" charset="0"/>
                </a:rPr>
                <a:t>kg</a:t>
              </a:r>
              <a:r>
                <a:rPr lang="el-GR" sz="2000" dirty="0">
                  <a:latin typeface="Trebuchet MS" panose="020B0603020202020204" pitchFamily="34" charset="0"/>
                </a:rPr>
                <a:t> και </a:t>
              </a:r>
              <a:r>
                <a:rPr lang="el-GR" sz="2000" i="1" dirty="0" smtClean="0">
                  <a:latin typeface="Trebuchet MS" panose="020B0603020202020204" pitchFamily="34" charset="0"/>
                </a:rPr>
                <a:t>m</a:t>
              </a:r>
              <a:r>
                <a:rPr lang="el-GR" sz="2000" baseline="-25000" dirty="0" smtClean="0">
                  <a:latin typeface="Trebuchet MS" panose="020B0603020202020204" pitchFamily="34" charset="0"/>
                </a:rPr>
                <a:t>2</a:t>
              </a:r>
              <a:r>
                <a:rPr lang="el-GR" sz="2000" dirty="0" smtClean="0">
                  <a:latin typeface="Trebuchet MS" panose="020B0603020202020204" pitchFamily="34" charset="0"/>
                </a:rPr>
                <a:t>=3 </a:t>
              </a:r>
              <a:r>
                <a:rPr lang="el-GR" sz="2000" dirty="0" err="1">
                  <a:latin typeface="Trebuchet MS" panose="020B0603020202020204" pitchFamily="34" charset="0"/>
                </a:rPr>
                <a:t>kg</a:t>
              </a:r>
              <a:r>
                <a:rPr lang="el-GR" sz="2000" dirty="0">
                  <a:latin typeface="Trebuchet MS" panose="020B0603020202020204" pitchFamily="34" charset="0"/>
                </a:rPr>
                <a:t> αντίστοιχα.</a:t>
              </a:r>
            </a:p>
          </p:txBody>
        </p:sp>
      </p:grpSp>
    </p:spTree>
    <p:extLst>
      <p:ext uri="{BB962C8B-B14F-4D97-AF65-F5344CB8AC3E}">
        <p14:creationId xmlns:p14="http://schemas.microsoft.com/office/powerpoint/2010/main" xmlns="" val="2839860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57</a:t>
            </a:fld>
            <a:endParaRPr lang="el-GR" dirty="0">
              <a:solidFill>
                <a:schemeClr val="tx1"/>
              </a:solidFill>
            </a:endParaRPr>
          </a:p>
        </p:txBody>
      </p:sp>
      <p:sp>
        <p:nvSpPr>
          <p:cNvPr id="4" name="TextBox 3"/>
          <p:cNvSpPr txBox="1"/>
          <p:nvPr/>
        </p:nvSpPr>
        <p:spPr>
          <a:xfrm>
            <a:off x="1259632" y="2205038"/>
            <a:ext cx="6360939" cy="646331"/>
          </a:xfrm>
          <a:prstGeom prst="rect">
            <a:avLst/>
          </a:prstGeom>
          <a:noFill/>
        </p:spPr>
        <p:txBody>
          <a:bodyPr wrap="square">
            <a:spAutoFit/>
          </a:bodyPr>
          <a:lstStyle/>
          <a:p>
            <a:pPr algn="ctr" fontAlgn="auto">
              <a:spcBef>
                <a:spcPts val="0"/>
              </a:spcBef>
              <a:spcAft>
                <a:spcPts val="0"/>
              </a:spcAft>
              <a:defRPr/>
            </a:pPr>
            <a:r>
              <a:rPr lang="el-GR" sz="3600" b="1" dirty="0">
                <a:solidFill>
                  <a:srgbClr val="800000"/>
                </a:solidFill>
                <a:effectLst>
                  <a:outerShdw blurRad="38100" dist="38100" dir="2700000" algn="tl">
                    <a:srgbClr val="000000">
                      <a:alpha val="43137"/>
                    </a:srgbClr>
                  </a:outerShdw>
                </a:effectLst>
                <a:latin typeface="Comic Sans MS" panose="030F0702030302020204" pitchFamily="66" charset="0"/>
              </a:rPr>
              <a:t>Ερωτήσεις </a:t>
            </a:r>
            <a:r>
              <a:rPr lang="el-GR" sz="3600" b="1" dirty="0" smtClean="0">
                <a:solidFill>
                  <a:srgbClr val="800000"/>
                </a:solidFill>
                <a:effectLst>
                  <a:outerShdw blurRad="38100" dist="38100" dir="2700000" algn="tl">
                    <a:srgbClr val="000000">
                      <a:alpha val="43137"/>
                    </a:srgbClr>
                  </a:outerShdw>
                </a:effectLst>
                <a:latin typeface="Comic Sans MS" panose="030F0702030302020204" pitchFamily="66" charset="0"/>
              </a:rPr>
              <a:t>εκτός του βιβλίου</a:t>
            </a:r>
            <a:endParaRPr lang="el-GR" sz="3600" b="1" dirty="0">
              <a:solidFill>
                <a:srgbClr val="800000"/>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xmlns="" val="2635302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58</a:t>
            </a:fld>
            <a:endParaRPr lang="el-GR" dirty="0">
              <a:solidFill>
                <a:schemeClr val="tx1"/>
              </a:solidFill>
            </a:endParaRPr>
          </a:p>
        </p:txBody>
      </p:sp>
      <p:sp>
        <p:nvSpPr>
          <p:cNvPr id="4" name="Ορθογώνιο 3"/>
          <p:cNvSpPr/>
          <p:nvPr/>
        </p:nvSpPr>
        <p:spPr>
          <a:xfrm>
            <a:off x="611560" y="332656"/>
            <a:ext cx="7704856" cy="1938992"/>
          </a:xfrm>
          <a:prstGeom prst="rect">
            <a:avLst/>
          </a:prstGeom>
        </p:spPr>
        <p:txBody>
          <a:bodyPr wrap="square">
            <a:spAutoFit/>
          </a:bodyPr>
          <a:lstStyle/>
          <a:p>
            <a:pPr algn="just">
              <a:spcBef>
                <a:spcPct val="0"/>
              </a:spcBef>
            </a:pPr>
            <a:r>
              <a:rPr lang="en-US" altLang="el-GR" sz="2000" b="1" dirty="0">
                <a:solidFill>
                  <a:srgbClr val="000000"/>
                </a:solidFill>
                <a:latin typeface="Trebuchet MS" panose="020B0603020202020204" pitchFamily="34" charset="0"/>
              </a:rPr>
              <a:t>1. </a:t>
            </a:r>
            <a:r>
              <a:rPr lang="en-US" altLang="el-GR" sz="2000" i="1" dirty="0" err="1">
                <a:solidFill>
                  <a:srgbClr val="000000"/>
                </a:solidFill>
                <a:latin typeface="Trebuchet MS" panose="020B0603020202020204" pitchFamily="34" charset="0"/>
              </a:rPr>
              <a:t>Έν</a:t>
            </a:r>
            <a:r>
              <a:rPr lang="en-US" altLang="el-GR" sz="2000" i="1" dirty="0">
                <a:solidFill>
                  <a:srgbClr val="000000"/>
                </a:solidFill>
                <a:latin typeface="Trebuchet MS" panose="020B0603020202020204" pitchFamily="34" charset="0"/>
              </a:rPr>
              <a:t>α υλικό σημείο που εκτελεί Α.Α.Τ. </a:t>
            </a:r>
            <a:r>
              <a:rPr lang="en-US" altLang="el-GR" sz="2000" i="1" dirty="0" err="1">
                <a:solidFill>
                  <a:srgbClr val="000000"/>
                </a:solidFill>
                <a:latin typeface="Trebuchet MS" panose="020B0603020202020204" pitchFamily="34" charset="0"/>
              </a:rPr>
              <a:t>διέρχετ</a:t>
            </a:r>
            <a:r>
              <a:rPr lang="en-US" altLang="el-GR" sz="2000" i="1" dirty="0">
                <a:solidFill>
                  <a:srgbClr val="000000"/>
                </a:solidFill>
                <a:latin typeface="Trebuchet MS" panose="020B0603020202020204" pitchFamily="34" charset="0"/>
              </a:rPr>
              <a:t>αι από τη θέση ισορροπίας του. </a:t>
            </a:r>
            <a:r>
              <a:rPr lang="en-US" altLang="el-GR" sz="2000" i="1" dirty="0" err="1">
                <a:solidFill>
                  <a:srgbClr val="000000"/>
                </a:solidFill>
                <a:latin typeface="Trebuchet MS" panose="020B0603020202020204" pitchFamily="34" charset="0"/>
              </a:rPr>
              <a:t>Το</a:t>
            </a:r>
            <a:r>
              <a:rPr lang="en-US" altLang="el-GR" sz="2000" i="1" dirty="0">
                <a:solidFill>
                  <a:srgbClr val="000000"/>
                </a:solidFill>
                <a:latin typeface="Trebuchet MS" panose="020B0603020202020204" pitchFamily="34" charset="0"/>
              </a:rPr>
              <a:t> </a:t>
            </a:r>
            <a:r>
              <a:rPr lang="en-US" altLang="el-GR" sz="2000" i="1" dirty="0" err="1">
                <a:solidFill>
                  <a:srgbClr val="000000"/>
                </a:solidFill>
                <a:latin typeface="Trebuchet MS" panose="020B0603020202020204" pitchFamily="34" charset="0"/>
              </a:rPr>
              <a:t>μέγεθος</a:t>
            </a:r>
            <a:r>
              <a:rPr lang="en-US" altLang="el-GR" sz="2000" i="1" dirty="0">
                <a:solidFill>
                  <a:srgbClr val="000000"/>
                </a:solidFill>
                <a:latin typeface="Trebuchet MS" panose="020B0603020202020204" pitchFamily="34" charset="0"/>
              </a:rPr>
              <a:t> π</a:t>
            </a:r>
            <a:r>
              <a:rPr lang="en-US" altLang="el-GR" sz="2000" i="1" dirty="0" err="1">
                <a:solidFill>
                  <a:srgbClr val="000000"/>
                </a:solidFill>
                <a:latin typeface="Trebuchet MS" panose="020B0603020202020204" pitchFamily="34" charset="0"/>
              </a:rPr>
              <a:t>ου</a:t>
            </a:r>
            <a:r>
              <a:rPr lang="en-US" altLang="el-GR" sz="2000" i="1" dirty="0">
                <a:solidFill>
                  <a:srgbClr val="000000"/>
                </a:solidFill>
                <a:latin typeface="Trebuchet MS" panose="020B0603020202020204" pitchFamily="34" charset="0"/>
              </a:rPr>
              <a:t> </a:t>
            </a:r>
            <a:r>
              <a:rPr lang="en-US" altLang="el-GR" sz="2000" i="1" dirty="0" err="1">
                <a:solidFill>
                  <a:srgbClr val="000000"/>
                </a:solidFill>
                <a:latin typeface="Trebuchet MS" panose="020B0603020202020204" pitchFamily="34" charset="0"/>
              </a:rPr>
              <a:t>δεν</a:t>
            </a:r>
            <a:r>
              <a:rPr lang="en-US" altLang="el-GR" sz="2000" i="1" dirty="0">
                <a:solidFill>
                  <a:srgbClr val="000000"/>
                </a:solidFill>
                <a:latin typeface="Trebuchet MS" panose="020B0603020202020204" pitchFamily="34" charset="0"/>
              </a:rPr>
              <a:t> α</a:t>
            </a:r>
            <a:r>
              <a:rPr lang="en-US" altLang="el-GR" sz="2000" i="1" dirty="0" err="1">
                <a:solidFill>
                  <a:srgbClr val="000000"/>
                </a:solidFill>
                <a:latin typeface="Trebuchet MS" panose="020B0603020202020204" pitchFamily="34" charset="0"/>
              </a:rPr>
              <a:t>λλάζει</a:t>
            </a:r>
            <a:r>
              <a:rPr lang="en-US" altLang="el-GR" sz="2000" i="1" dirty="0">
                <a:solidFill>
                  <a:srgbClr val="000000"/>
                </a:solidFill>
                <a:latin typeface="Trebuchet MS" panose="020B0603020202020204" pitchFamily="34" charset="0"/>
              </a:rPr>
              <a:t> π</a:t>
            </a:r>
            <a:r>
              <a:rPr lang="en-US" altLang="el-GR" sz="2000" i="1" dirty="0" err="1">
                <a:solidFill>
                  <a:srgbClr val="000000"/>
                </a:solidFill>
                <a:latin typeface="Trebuchet MS" panose="020B0603020202020204" pitchFamily="34" charset="0"/>
              </a:rPr>
              <a:t>ρόσημο</a:t>
            </a:r>
            <a:r>
              <a:rPr lang="en-US" altLang="el-GR" sz="2000" i="1" dirty="0">
                <a:solidFill>
                  <a:srgbClr val="000000"/>
                </a:solidFill>
                <a:latin typeface="Trebuchet MS" panose="020B0603020202020204" pitchFamily="34" charset="0"/>
              </a:rPr>
              <a:t> </a:t>
            </a:r>
            <a:r>
              <a:rPr lang="en-US" altLang="el-GR" sz="2000" i="1" dirty="0" err="1" smtClean="0">
                <a:solidFill>
                  <a:srgbClr val="000000"/>
                </a:solidFill>
                <a:latin typeface="Trebuchet MS" panose="020B0603020202020204" pitchFamily="34" charset="0"/>
              </a:rPr>
              <a:t>είν</a:t>
            </a:r>
            <a:r>
              <a:rPr lang="en-US" altLang="el-GR" sz="2000" i="1" dirty="0" smtClean="0">
                <a:solidFill>
                  <a:srgbClr val="000000"/>
                </a:solidFill>
                <a:latin typeface="Trebuchet MS" panose="020B0603020202020204" pitchFamily="34" charset="0"/>
              </a:rPr>
              <a:t>αι</a:t>
            </a:r>
            <a:endParaRPr lang="en-US" altLang="el-GR" sz="2000" i="1" dirty="0">
              <a:solidFill>
                <a:srgbClr val="000000"/>
              </a:solidFill>
              <a:latin typeface="Trebuchet MS" panose="020B0603020202020204" pitchFamily="34" charset="0"/>
            </a:endParaRPr>
          </a:p>
          <a:p>
            <a:pPr>
              <a:spcBef>
                <a:spcPct val="0"/>
              </a:spcBef>
            </a:pPr>
            <a:r>
              <a:rPr lang="el-GR" altLang="el-GR" sz="2000" b="1" dirty="0">
                <a:solidFill>
                  <a:srgbClr val="000000"/>
                </a:solidFill>
                <a:latin typeface="Trebuchet MS" panose="020B0603020202020204" pitchFamily="34" charset="0"/>
              </a:rPr>
              <a:t>α</a:t>
            </a:r>
            <a:r>
              <a:rPr lang="en-US" altLang="el-GR" sz="2000" b="1" dirty="0">
                <a:solidFill>
                  <a:srgbClr val="000000"/>
                </a:solidFill>
                <a:latin typeface="Trebuchet MS" panose="020B0603020202020204" pitchFamily="34" charset="0"/>
              </a:rPr>
              <a:t>.   </a:t>
            </a:r>
            <a:r>
              <a:rPr lang="en-US" altLang="el-GR" sz="2000" dirty="0">
                <a:solidFill>
                  <a:srgbClr val="000000"/>
                </a:solidFill>
                <a:latin typeface="Trebuchet MS" panose="020B0603020202020204" pitchFamily="34" charset="0"/>
              </a:rPr>
              <a:t>η απ</a:t>
            </a:r>
            <a:r>
              <a:rPr lang="en-US" altLang="el-GR" sz="2000" dirty="0" err="1">
                <a:solidFill>
                  <a:srgbClr val="000000"/>
                </a:solidFill>
                <a:latin typeface="Trebuchet MS" panose="020B0603020202020204" pitchFamily="34" charset="0"/>
              </a:rPr>
              <a:t>ομάκρυνσή</a:t>
            </a:r>
            <a:r>
              <a:rPr lang="en-US" altLang="el-GR" sz="2000" dirty="0">
                <a:solidFill>
                  <a:srgbClr val="000000"/>
                </a:solidFill>
                <a:latin typeface="Trebuchet MS" panose="020B0603020202020204" pitchFamily="34" charset="0"/>
              </a:rPr>
              <a:t> </a:t>
            </a:r>
            <a:r>
              <a:rPr lang="en-US" altLang="el-GR" sz="2000" dirty="0" err="1">
                <a:solidFill>
                  <a:srgbClr val="000000"/>
                </a:solidFill>
                <a:latin typeface="Trebuchet MS" panose="020B0603020202020204" pitchFamily="34" charset="0"/>
              </a:rPr>
              <a:t>του</a:t>
            </a:r>
            <a:r>
              <a:rPr lang="en-US" altLang="el-GR" sz="2000" dirty="0">
                <a:solidFill>
                  <a:srgbClr val="000000"/>
                </a:solidFill>
                <a:latin typeface="Trebuchet MS" panose="020B0603020202020204" pitchFamily="34" charset="0"/>
              </a:rPr>
              <a:t>.                                       </a:t>
            </a:r>
            <a:endParaRPr lang="el-GR" altLang="el-GR" sz="2000" dirty="0">
              <a:solidFill>
                <a:srgbClr val="000000"/>
              </a:solidFill>
              <a:latin typeface="Trebuchet MS" panose="020B0603020202020204" pitchFamily="34" charset="0"/>
            </a:endParaRPr>
          </a:p>
          <a:p>
            <a:pPr>
              <a:spcBef>
                <a:spcPct val="0"/>
              </a:spcBef>
            </a:pPr>
            <a:r>
              <a:rPr lang="el-GR" altLang="el-GR" sz="2000" b="1" dirty="0">
                <a:solidFill>
                  <a:srgbClr val="000000"/>
                </a:solidFill>
                <a:latin typeface="Trebuchet MS" panose="020B0603020202020204" pitchFamily="34" charset="0"/>
              </a:rPr>
              <a:t>β</a:t>
            </a:r>
            <a:r>
              <a:rPr lang="en-US" altLang="el-GR" sz="2000" b="1" dirty="0">
                <a:solidFill>
                  <a:srgbClr val="000000"/>
                </a:solidFill>
                <a:latin typeface="Trebuchet MS" panose="020B0603020202020204" pitchFamily="34" charset="0"/>
              </a:rPr>
              <a:t>.   </a:t>
            </a:r>
            <a:r>
              <a:rPr lang="en-US" altLang="el-GR" sz="2000" dirty="0">
                <a:solidFill>
                  <a:srgbClr val="000000"/>
                </a:solidFill>
                <a:latin typeface="Trebuchet MS" panose="020B0603020202020204" pitchFamily="34" charset="0"/>
              </a:rPr>
              <a:t>η τα</a:t>
            </a:r>
            <a:r>
              <a:rPr lang="en-US" altLang="el-GR" sz="2000" dirty="0" err="1">
                <a:solidFill>
                  <a:srgbClr val="000000"/>
                </a:solidFill>
                <a:latin typeface="Trebuchet MS" panose="020B0603020202020204" pitchFamily="34" charset="0"/>
              </a:rPr>
              <a:t>χύτητά</a:t>
            </a:r>
            <a:r>
              <a:rPr lang="en-US" altLang="el-GR" sz="2000" dirty="0">
                <a:solidFill>
                  <a:srgbClr val="000000"/>
                </a:solidFill>
                <a:latin typeface="Trebuchet MS" panose="020B0603020202020204" pitchFamily="34" charset="0"/>
              </a:rPr>
              <a:t> </a:t>
            </a:r>
            <a:r>
              <a:rPr lang="en-US" altLang="el-GR" sz="2000" dirty="0" err="1">
                <a:solidFill>
                  <a:srgbClr val="000000"/>
                </a:solidFill>
                <a:latin typeface="Trebuchet MS" panose="020B0603020202020204" pitchFamily="34" charset="0"/>
              </a:rPr>
              <a:t>του</a:t>
            </a:r>
            <a:r>
              <a:rPr lang="en-US" altLang="el-GR" sz="2000" dirty="0">
                <a:solidFill>
                  <a:srgbClr val="000000"/>
                </a:solidFill>
                <a:latin typeface="Trebuchet MS" panose="020B0603020202020204" pitchFamily="34" charset="0"/>
              </a:rPr>
              <a:t>.         </a:t>
            </a:r>
          </a:p>
          <a:p>
            <a:pPr>
              <a:spcBef>
                <a:spcPct val="0"/>
              </a:spcBef>
            </a:pPr>
            <a:r>
              <a:rPr lang="el-GR" altLang="el-GR" sz="2000" b="1" dirty="0">
                <a:solidFill>
                  <a:srgbClr val="000000"/>
                </a:solidFill>
                <a:latin typeface="Trebuchet MS" panose="020B0603020202020204" pitchFamily="34" charset="0"/>
              </a:rPr>
              <a:t>γ</a:t>
            </a:r>
            <a:r>
              <a:rPr lang="en-US" altLang="el-GR" sz="2000" b="1" dirty="0">
                <a:solidFill>
                  <a:srgbClr val="000000"/>
                </a:solidFill>
                <a:latin typeface="Trebuchet MS" panose="020B0603020202020204" pitchFamily="34" charset="0"/>
              </a:rPr>
              <a:t>.   </a:t>
            </a:r>
            <a:r>
              <a:rPr lang="en-US" altLang="el-GR" sz="2000" dirty="0">
                <a:solidFill>
                  <a:srgbClr val="000000"/>
                </a:solidFill>
                <a:latin typeface="Trebuchet MS" panose="020B0603020202020204" pitchFamily="34" charset="0"/>
              </a:rPr>
              <a:t>η επ</a:t>
            </a:r>
            <a:r>
              <a:rPr lang="en-US" altLang="el-GR" sz="2000" dirty="0" err="1">
                <a:solidFill>
                  <a:srgbClr val="000000"/>
                </a:solidFill>
                <a:latin typeface="Trebuchet MS" panose="020B0603020202020204" pitchFamily="34" charset="0"/>
              </a:rPr>
              <a:t>ιτάχυνσή</a:t>
            </a:r>
            <a:r>
              <a:rPr lang="en-US" altLang="el-GR" sz="2000" dirty="0">
                <a:solidFill>
                  <a:srgbClr val="000000"/>
                </a:solidFill>
                <a:latin typeface="Trebuchet MS" panose="020B0603020202020204" pitchFamily="34" charset="0"/>
              </a:rPr>
              <a:t> </a:t>
            </a:r>
            <a:r>
              <a:rPr lang="en-US" altLang="el-GR" sz="2000" dirty="0" err="1">
                <a:solidFill>
                  <a:srgbClr val="000000"/>
                </a:solidFill>
                <a:latin typeface="Trebuchet MS" panose="020B0603020202020204" pitchFamily="34" charset="0"/>
              </a:rPr>
              <a:t>του</a:t>
            </a:r>
            <a:r>
              <a:rPr lang="en-US" altLang="el-GR" sz="2000" dirty="0">
                <a:solidFill>
                  <a:srgbClr val="000000"/>
                </a:solidFill>
                <a:latin typeface="Trebuchet MS" panose="020B0603020202020204" pitchFamily="34" charset="0"/>
              </a:rPr>
              <a:t>.                                            </a:t>
            </a:r>
            <a:endParaRPr lang="el-GR" altLang="el-GR" sz="2000" dirty="0">
              <a:solidFill>
                <a:srgbClr val="000000"/>
              </a:solidFill>
              <a:latin typeface="Trebuchet MS" panose="020B0603020202020204" pitchFamily="34" charset="0"/>
            </a:endParaRPr>
          </a:p>
          <a:p>
            <a:pPr>
              <a:spcBef>
                <a:spcPct val="0"/>
              </a:spcBef>
            </a:pPr>
            <a:r>
              <a:rPr lang="el-GR" altLang="el-GR" sz="2000" b="1" dirty="0">
                <a:solidFill>
                  <a:srgbClr val="000000"/>
                </a:solidFill>
                <a:latin typeface="Trebuchet MS" panose="020B0603020202020204" pitchFamily="34" charset="0"/>
              </a:rPr>
              <a:t>δ</a:t>
            </a:r>
            <a:r>
              <a:rPr lang="en-US" altLang="el-GR" sz="2000" b="1" dirty="0">
                <a:solidFill>
                  <a:srgbClr val="000000"/>
                </a:solidFill>
                <a:latin typeface="Trebuchet MS" panose="020B0603020202020204" pitchFamily="34" charset="0"/>
              </a:rPr>
              <a:t>.   </a:t>
            </a:r>
            <a:r>
              <a:rPr lang="en-US" altLang="el-GR" sz="2000" dirty="0">
                <a:solidFill>
                  <a:srgbClr val="000000"/>
                </a:solidFill>
                <a:latin typeface="Trebuchet MS" panose="020B0603020202020204" pitchFamily="34" charset="0"/>
              </a:rPr>
              <a:t>η </a:t>
            </a:r>
            <a:r>
              <a:rPr lang="en-US" altLang="el-GR" sz="2000" dirty="0" err="1">
                <a:solidFill>
                  <a:srgbClr val="000000"/>
                </a:solidFill>
                <a:latin typeface="Trebuchet MS" panose="020B0603020202020204" pitchFamily="34" charset="0"/>
              </a:rPr>
              <a:t>δύν</a:t>
            </a:r>
            <a:r>
              <a:rPr lang="en-US" altLang="el-GR" sz="2000" dirty="0">
                <a:solidFill>
                  <a:srgbClr val="000000"/>
                </a:solidFill>
                <a:latin typeface="Trebuchet MS" panose="020B0603020202020204" pitchFamily="34" charset="0"/>
              </a:rPr>
              <a:t>αμη επαναφοράς.</a:t>
            </a:r>
            <a:endParaRPr lang="el-GR" altLang="el-GR" sz="2000" dirty="0">
              <a:solidFill>
                <a:srgbClr val="000000"/>
              </a:solidFill>
              <a:latin typeface="Trebuchet MS" panose="020B0603020202020204" pitchFamily="34" charset="0"/>
            </a:endParaRPr>
          </a:p>
        </p:txBody>
      </p:sp>
      <p:sp>
        <p:nvSpPr>
          <p:cNvPr id="6" name="Έλλειψη 5"/>
          <p:cNvSpPr/>
          <p:nvPr/>
        </p:nvSpPr>
        <p:spPr>
          <a:xfrm>
            <a:off x="611560" y="1302152"/>
            <a:ext cx="360040" cy="3600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ρθογώνιο 7"/>
          <p:cNvSpPr/>
          <p:nvPr/>
        </p:nvSpPr>
        <p:spPr>
          <a:xfrm>
            <a:off x="611560" y="2348880"/>
            <a:ext cx="7848872" cy="1323439"/>
          </a:xfrm>
          <a:prstGeom prst="rect">
            <a:avLst/>
          </a:prstGeom>
        </p:spPr>
        <p:txBody>
          <a:bodyPr wrap="square">
            <a:spAutoFit/>
          </a:bodyPr>
          <a:lstStyle/>
          <a:p>
            <a:pPr algn="just">
              <a:spcBef>
                <a:spcPct val="0"/>
              </a:spcBef>
            </a:pPr>
            <a:r>
              <a:rPr lang="en-US" altLang="el-GR" sz="2000" b="1" dirty="0">
                <a:solidFill>
                  <a:srgbClr val="000000"/>
                </a:solidFill>
                <a:latin typeface="Trebuchet MS" panose="020B0603020202020204" pitchFamily="34" charset="0"/>
              </a:rPr>
              <a:t>2.  </a:t>
            </a:r>
            <a:r>
              <a:rPr lang="en-US" altLang="el-GR" sz="2000" i="1" dirty="0" err="1">
                <a:solidFill>
                  <a:srgbClr val="000000"/>
                </a:solidFill>
                <a:latin typeface="Trebuchet MS" panose="020B0603020202020204" pitchFamily="34" charset="0"/>
              </a:rPr>
              <a:t>Έν</a:t>
            </a:r>
            <a:r>
              <a:rPr lang="en-US" altLang="el-GR" sz="2000" i="1" dirty="0">
                <a:solidFill>
                  <a:srgbClr val="000000"/>
                </a:solidFill>
                <a:latin typeface="Trebuchet MS" panose="020B0603020202020204" pitchFamily="34" charset="0"/>
              </a:rPr>
              <a:t>α σημειακό αντικείμενο που εκτελεί Α.Α.Τ. </a:t>
            </a:r>
            <a:r>
              <a:rPr lang="en-US" altLang="el-GR" sz="2000" i="1" dirty="0" err="1">
                <a:solidFill>
                  <a:srgbClr val="000000"/>
                </a:solidFill>
                <a:latin typeface="Trebuchet MS" panose="020B0603020202020204" pitchFamily="34" charset="0"/>
              </a:rPr>
              <a:t>μετ</a:t>
            </a:r>
            <a:r>
              <a:rPr lang="en-US" altLang="el-GR" sz="2000" i="1" dirty="0">
                <a:solidFill>
                  <a:srgbClr val="000000"/>
                </a:solidFill>
                <a:latin typeface="Trebuchet MS" panose="020B0603020202020204" pitchFamily="34" charset="0"/>
              </a:rPr>
              <a:t>αβαίνει από τη θέση ισορροπίας του σε ακραία θέση σε χρόνο 0,25 s. Η π</a:t>
            </a:r>
            <a:r>
              <a:rPr lang="en-US" altLang="el-GR" sz="2000" i="1" dirty="0" err="1">
                <a:solidFill>
                  <a:srgbClr val="000000"/>
                </a:solidFill>
                <a:latin typeface="Trebuchet MS" panose="020B0603020202020204" pitchFamily="34" charset="0"/>
              </a:rPr>
              <a:t>ερίοδος</a:t>
            </a:r>
            <a:r>
              <a:rPr lang="en-US" altLang="el-GR" sz="2000" i="1" dirty="0">
                <a:solidFill>
                  <a:srgbClr val="000000"/>
                </a:solidFill>
                <a:latin typeface="Trebuchet MS" panose="020B0603020202020204" pitchFamily="34" charset="0"/>
              </a:rPr>
              <a:t> </a:t>
            </a:r>
            <a:r>
              <a:rPr lang="en-US" altLang="el-GR" sz="2000" i="1" dirty="0" err="1">
                <a:solidFill>
                  <a:srgbClr val="000000"/>
                </a:solidFill>
                <a:latin typeface="Trebuchet MS" panose="020B0603020202020204" pitchFamily="34" charset="0"/>
              </a:rPr>
              <a:t>της</a:t>
            </a:r>
            <a:r>
              <a:rPr lang="en-US" altLang="el-GR" sz="2000" i="1" dirty="0">
                <a:solidFill>
                  <a:srgbClr val="000000"/>
                </a:solidFill>
                <a:latin typeface="Trebuchet MS" panose="020B0603020202020204" pitchFamily="34" charset="0"/>
              </a:rPr>
              <a:t> </a:t>
            </a:r>
            <a:r>
              <a:rPr lang="en-US" altLang="el-GR" sz="2000" i="1" dirty="0" err="1" smtClean="0">
                <a:solidFill>
                  <a:srgbClr val="000000"/>
                </a:solidFill>
                <a:latin typeface="Trebuchet MS" panose="020B0603020202020204" pitchFamily="34" charset="0"/>
              </a:rPr>
              <a:t>κίνησ</a:t>
            </a:r>
            <a:r>
              <a:rPr lang="el-GR" altLang="el-GR" sz="2000" i="1" dirty="0" smtClean="0">
                <a:solidFill>
                  <a:srgbClr val="000000"/>
                </a:solidFill>
                <a:latin typeface="Trebuchet MS" panose="020B0603020202020204" pitchFamily="34" charset="0"/>
              </a:rPr>
              <a:t>ή</a:t>
            </a:r>
            <a:r>
              <a:rPr lang="en-US" altLang="el-GR" sz="2000" i="1" dirty="0" smtClean="0">
                <a:solidFill>
                  <a:srgbClr val="000000"/>
                </a:solidFill>
                <a:latin typeface="Trebuchet MS" panose="020B0603020202020204" pitchFamily="34" charset="0"/>
              </a:rPr>
              <a:t>ς </a:t>
            </a:r>
            <a:r>
              <a:rPr lang="en-US" altLang="el-GR" sz="2000" i="1" dirty="0" err="1">
                <a:solidFill>
                  <a:srgbClr val="000000"/>
                </a:solidFill>
                <a:latin typeface="Trebuchet MS" panose="020B0603020202020204" pitchFamily="34" charset="0"/>
              </a:rPr>
              <a:t>του</a:t>
            </a:r>
            <a:r>
              <a:rPr lang="en-US" altLang="el-GR" sz="2000" i="1" dirty="0">
                <a:solidFill>
                  <a:srgbClr val="000000"/>
                </a:solidFill>
                <a:latin typeface="Trebuchet MS" panose="020B0603020202020204" pitchFamily="34" charset="0"/>
              </a:rPr>
              <a:t> </a:t>
            </a:r>
            <a:r>
              <a:rPr lang="en-US" altLang="el-GR" sz="2000" i="1" dirty="0" err="1" smtClean="0">
                <a:solidFill>
                  <a:srgbClr val="000000"/>
                </a:solidFill>
                <a:latin typeface="Trebuchet MS" panose="020B0603020202020204" pitchFamily="34" charset="0"/>
              </a:rPr>
              <a:t>είν</a:t>
            </a:r>
            <a:r>
              <a:rPr lang="en-US" altLang="el-GR" sz="2000" i="1" dirty="0" smtClean="0">
                <a:solidFill>
                  <a:srgbClr val="000000"/>
                </a:solidFill>
                <a:latin typeface="Trebuchet MS" panose="020B0603020202020204" pitchFamily="34" charset="0"/>
              </a:rPr>
              <a:t>αι</a:t>
            </a:r>
            <a:endParaRPr lang="en-US" altLang="el-GR" sz="2000" dirty="0">
              <a:solidFill>
                <a:srgbClr val="000000"/>
              </a:solidFill>
              <a:latin typeface="Trebuchet MS" panose="020B0603020202020204" pitchFamily="34" charset="0"/>
            </a:endParaRPr>
          </a:p>
          <a:p>
            <a:pPr>
              <a:spcBef>
                <a:spcPct val="0"/>
              </a:spcBef>
            </a:pPr>
            <a:r>
              <a:rPr lang="el-GR" altLang="el-GR" sz="2000" b="1" dirty="0">
                <a:solidFill>
                  <a:srgbClr val="000000"/>
                </a:solidFill>
                <a:latin typeface="Trebuchet MS" panose="020B0603020202020204" pitchFamily="34" charset="0"/>
              </a:rPr>
              <a:t>α</a:t>
            </a:r>
            <a:r>
              <a:rPr lang="en-US" altLang="el-GR" sz="2000" b="1" dirty="0">
                <a:solidFill>
                  <a:srgbClr val="000000"/>
                </a:solidFill>
                <a:latin typeface="Trebuchet MS" panose="020B0603020202020204" pitchFamily="34" charset="0"/>
              </a:rPr>
              <a:t>.  </a:t>
            </a:r>
            <a:r>
              <a:rPr lang="en-US" altLang="el-GR" sz="2000" dirty="0">
                <a:solidFill>
                  <a:srgbClr val="000000"/>
                </a:solidFill>
                <a:latin typeface="Trebuchet MS" panose="020B0603020202020204" pitchFamily="34" charset="0"/>
              </a:rPr>
              <a:t>0,25 s.      </a:t>
            </a:r>
            <a:r>
              <a:rPr lang="el-GR" altLang="el-GR" sz="2000" b="1" dirty="0">
                <a:solidFill>
                  <a:srgbClr val="000000"/>
                </a:solidFill>
                <a:latin typeface="Trebuchet MS" panose="020B0603020202020204" pitchFamily="34" charset="0"/>
              </a:rPr>
              <a:t>β</a:t>
            </a:r>
            <a:r>
              <a:rPr lang="en-US" altLang="el-GR" sz="2000" b="1" dirty="0">
                <a:solidFill>
                  <a:srgbClr val="000000"/>
                </a:solidFill>
                <a:latin typeface="Trebuchet MS" panose="020B0603020202020204" pitchFamily="34" charset="0"/>
              </a:rPr>
              <a:t>.  </a:t>
            </a:r>
            <a:r>
              <a:rPr lang="en-US" altLang="el-GR" sz="2000" dirty="0">
                <a:solidFill>
                  <a:srgbClr val="000000"/>
                </a:solidFill>
                <a:latin typeface="Trebuchet MS" panose="020B0603020202020204" pitchFamily="34" charset="0"/>
              </a:rPr>
              <a:t>0,5 s.         </a:t>
            </a:r>
            <a:r>
              <a:rPr lang="el-GR" altLang="el-GR" sz="2000" b="1" dirty="0">
                <a:solidFill>
                  <a:srgbClr val="000000"/>
                </a:solidFill>
                <a:latin typeface="Trebuchet MS" panose="020B0603020202020204" pitchFamily="34" charset="0"/>
              </a:rPr>
              <a:t>γ</a:t>
            </a:r>
            <a:r>
              <a:rPr lang="en-US" altLang="el-GR" sz="2000" b="1" dirty="0">
                <a:solidFill>
                  <a:srgbClr val="000000"/>
                </a:solidFill>
                <a:latin typeface="Trebuchet MS" panose="020B0603020202020204" pitchFamily="34" charset="0"/>
              </a:rPr>
              <a:t>.</a:t>
            </a:r>
            <a:r>
              <a:rPr lang="en-US" altLang="el-GR" sz="2000" dirty="0">
                <a:solidFill>
                  <a:srgbClr val="000000"/>
                </a:solidFill>
                <a:latin typeface="Trebuchet MS" panose="020B0603020202020204" pitchFamily="34" charset="0"/>
              </a:rPr>
              <a:t>  1 s.    </a:t>
            </a:r>
            <a:r>
              <a:rPr lang="el-GR" altLang="el-GR" sz="2000" dirty="0">
                <a:solidFill>
                  <a:srgbClr val="000000"/>
                </a:solidFill>
                <a:latin typeface="Trebuchet MS" panose="020B0603020202020204" pitchFamily="34" charset="0"/>
              </a:rPr>
              <a:t> </a:t>
            </a:r>
            <a:r>
              <a:rPr lang="en-US" altLang="el-GR" sz="2000" dirty="0">
                <a:solidFill>
                  <a:srgbClr val="000000"/>
                </a:solidFill>
                <a:latin typeface="Trebuchet MS" panose="020B0603020202020204" pitchFamily="34" charset="0"/>
              </a:rPr>
              <a:t>   </a:t>
            </a:r>
            <a:r>
              <a:rPr lang="el-GR" altLang="el-GR" sz="2000" b="1" dirty="0">
                <a:solidFill>
                  <a:srgbClr val="000000"/>
                </a:solidFill>
                <a:latin typeface="Trebuchet MS" panose="020B0603020202020204" pitchFamily="34" charset="0"/>
              </a:rPr>
              <a:t>δ</a:t>
            </a:r>
            <a:r>
              <a:rPr lang="en-US" altLang="el-GR" sz="2000" b="1" dirty="0">
                <a:solidFill>
                  <a:srgbClr val="000000"/>
                </a:solidFill>
                <a:latin typeface="Trebuchet MS" panose="020B0603020202020204" pitchFamily="34" charset="0"/>
              </a:rPr>
              <a:t>.  </a:t>
            </a:r>
            <a:r>
              <a:rPr lang="en-US" altLang="el-GR" sz="2000" dirty="0">
                <a:solidFill>
                  <a:srgbClr val="000000"/>
                </a:solidFill>
                <a:latin typeface="Trebuchet MS" panose="020B0603020202020204" pitchFamily="34" charset="0"/>
              </a:rPr>
              <a:t>0,75 s.</a:t>
            </a:r>
          </a:p>
        </p:txBody>
      </p:sp>
      <p:sp>
        <p:nvSpPr>
          <p:cNvPr id="9" name="Έλλειψη 8"/>
          <p:cNvSpPr/>
          <p:nvPr/>
        </p:nvSpPr>
        <p:spPr>
          <a:xfrm>
            <a:off x="3923928" y="3319842"/>
            <a:ext cx="360040" cy="3600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Ορθογώνιο 9"/>
          <p:cNvSpPr/>
          <p:nvPr/>
        </p:nvSpPr>
        <p:spPr>
          <a:xfrm>
            <a:off x="611560" y="3789040"/>
            <a:ext cx="7848872" cy="1938992"/>
          </a:xfrm>
          <a:prstGeom prst="rect">
            <a:avLst/>
          </a:prstGeom>
        </p:spPr>
        <p:txBody>
          <a:bodyPr wrap="square">
            <a:spAutoFit/>
          </a:bodyPr>
          <a:lstStyle/>
          <a:p>
            <a:pPr algn="just">
              <a:spcBef>
                <a:spcPct val="0"/>
              </a:spcBef>
            </a:pPr>
            <a:r>
              <a:rPr lang="el-GR" altLang="el-GR" sz="2000" b="1" dirty="0" smtClean="0">
                <a:solidFill>
                  <a:srgbClr val="000000"/>
                </a:solidFill>
                <a:latin typeface="Trebuchet MS" panose="020B0603020202020204" pitchFamily="34" charset="0"/>
              </a:rPr>
              <a:t>3.</a:t>
            </a:r>
            <a:r>
              <a:rPr lang="en-US" altLang="el-GR" sz="2000" dirty="0" smtClean="0">
                <a:solidFill>
                  <a:srgbClr val="000000"/>
                </a:solidFill>
                <a:latin typeface="Trebuchet MS" panose="020B0603020202020204" pitchFamily="34" charset="0"/>
              </a:rPr>
              <a:t>   </a:t>
            </a:r>
            <a:r>
              <a:rPr lang="en-US" altLang="el-GR" sz="2000" i="1" dirty="0" err="1">
                <a:solidFill>
                  <a:srgbClr val="000000"/>
                </a:solidFill>
                <a:latin typeface="Trebuchet MS" panose="020B0603020202020204" pitchFamily="34" charset="0"/>
              </a:rPr>
              <a:t>Ότ</a:t>
            </a:r>
            <a:r>
              <a:rPr lang="en-US" altLang="el-GR" sz="2000" i="1" dirty="0">
                <a:solidFill>
                  <a:srgbClr val="000000"/>
                </a:solidFill>
                <a:latin typeface="Trebuchet MS" panose="020B0603020202020204" pitchFamily="34" charset="0"/>
              </a:rPr>
              <a:t>αν ένα σώμα εκτελεί Α.Α.Τ., τότε η δύναμη </a:t>
            </a:r>
            <a:r>
              <a:rPr lang="en-US" altLang="el-GR" sz="2000" i="1" dirty="0" smtClean="0">
                <a:solidFill>
                  <a:srgbClr val="000000"/>
                </a:solidFill>
                <a:latin typeface="Trebuchet MS" panose="020B0603020202020204" pitchFamily="34" charset="0"/>
              </a:rPr>
              <a:t>επαναφοράς</a:t>
            </a:r>
            <a:endParaRPr lang="en-US" altLang="el-GR" sz="2000" i="1" dirty="0">
              <a:solidFill>
                <a:srgbClr val="000000"/>
              </a:solidFill>
              <a:latin typeface="Trebuchet MS" panose="020B0603020202020204" pitchFamily="34" charset="0"/>
            </a:endParaRPr>
          </a:p>
          <a:p>
            <a:pPr algn="just">
              <a:spcBef>
                <a:spcPct val="0"/>
              </a:spcBef>
            </a:pPr>
            <a:r>
              <a:rPr lang="el-GR" altLang="el-GR" sz="2000" b="1" dirty="0">
                <a:solidFill>
                  <a:srgbClr val="000000"/>
                </a:solidFill>
                <a:latin typeface="Trebuchet MS" panose="020B0603020202020204" pitchFamily="34" charset="0"/>
              </a:rPr>
              <a:t>α</a:t>
            </a:r>
            <a:r>
              <a:rPr lang="en-US" altLang="el-GR" sz="2000" b="1" dirty="0">
                <a:solidFill>
                  <a:srgbClr val="000000"/>
                </a:solidFill>
                <a:latin typeface="Trebuchet MS" panose="020B0603020202020204" pitchFamily="34" charset="0"/>
              </a:rPr>
              <a:t>.  </a:t>
            </a:r>
            <a:r>
              <a:rPr lang="en-US" altLang="el-GR" sz="2000" dirty="0" err="1">
                <a:solidFill>
                  <a:srgbClr val="000000"/>
                </a:solidFill>
                <a:latin typeface="Trebuchet MS" panose="020B0603020202020204" pitchFamily="34" charset="0"/>
              </a:rPr>
              <a:t>είν</a:t>
            </a:r>
            <a:r>
              <a:rPr lang="en-US" altLang="el-GR" sz="2000" dirty="0">
                <a:solidFill>
                  <a:srgbClr val="000000"/>
                </a:solidFill>
                <a:latin typeface="Trebuchet MS" panose="020B0603020202020204" pitchFamily="34" charset="0"/>
              </a:rPr>
              <a:t>αι η συνισταμένη δύναμη στη διεύθυνση της ταλάντωσης.</a:t>
            </a:r>
          </a:p>
          <a:p>
            <a:pPr algn="just">
              <a:spcBef>
                <a:spcPct val="0"/>
              </a:spcBef>
            </a:pPr>
            <a:r>
              <a:rPr lang="el-GR" altLang="el-GR" sz="2000" b="1" dirty="0">
                <a:solidFill>
                  <a:srgbClr val="000000"/>
                </a:solidFill>
                <a:latin typeface="Trebuchet MS" panose="020B0603020202020204" pitchFamily="34" charset="0"/>
              </a:rPr>
              <a:t>β</a:t>
            </a:r>
            <a:r>
              <a:rPr lang="en-US" altLang="el-GR" sz="2000" b="1" dirty="0">
                <a:solidFill>
                  <a:srgbClr val="000000"/>
                </a:solidFill>
                <a:latin typeface="Trebuchet MS" panose="020B0603020202020204" pitchFamily="34" charset="0"/>
              </a:rPr>
              <a:t>.  </a:t>
            </a:r>
            <a:r>
              <a:rPr lang="en-US" altLang="el-GR" sz="2000" dirty="0" err="1" smtClean="0">
                <a:solidFill>
                  <a:srgbClr val="000000"/>
                </a:solidFill>
                <a:latin typeface="Trebuchet MS" panose="020B0603020202020204" pitchFamily="34" charset="0"/>
              </a:rPr>
              <a:t>έχει</a:t>
            </a:r>
            <a:r>
              <a:rPr lang="en-US" altLang="el-GR" sz="2000" dirty="0" smtClean="0">
                <a:solidFill>
                  <a:srgbClr val="000000"/>
                </a:solidFill>
                <a:latin typeface="Trebuchet MS" panose="020B0603020202020204" pitchFamily="34" charset="0"/>
              </a:rPr>
              <a:t> </a:t>
            </a:r>
            <a:r>
              <a:rPr lang="en-US" altLang="el-GR" sz="2000" dirty="0" err="1">
                <a:solidFill>
                  <a:srgbClr val="000000"/>
                </a:solidFill>
                <a:latin typeface="Trebuchet MS" panose="020B0603020202020204" pitchFamily="34" charset="0"/>
              </a:rPr>
              <a:t>τη</a:t>
            </a:r>
            <a:r>
              <a:rPr lang="en-US" altLang="el-GR" sz="2000" dirty="0">
                <a:solidFill>
                  <a:srgbClr val="000000"/>
                </a:solidFill>
                <a:latin typeface="Trebuchet MS" panose="020B0603020202020204" pitchFamily="34" charset="0"/>
              </a:rPr>
              <a:t> </a:t>
            </a:r>
            <a:r>
              <a:rPr lang="en-US" altLang="el-GR" sz="2000" dirty="0" err="1">
                <a:solidFill>
                  <a:srgbClr val="000000"/>
                </a:solidFill>
                <a:latin typeface="Trebuchet MS" panose="020B0603020202020204" pitchFamily="34" charset="0"/>
              </a:rPr>
              <a:t>φορά</a:t>
            </a:r>
            <a:r>
              <a:rPr lang="en-US" altLang="el-GR" sz="2000" dirty="0">
                <a:solidFill>
                  <a:srgbClr val="000000"/>
                </a:solidFill>
                <a:latin typeface="Trebuchet MS" panose="020B0603020202020204" pitchFamily="34" charset="0"/>
              </a:rPr>
              <a:t> </a:t>
            </a:r>
            <a:r>
              <a:rPr lang="en-US" altLang="el-GR" sz="2000" dirty="0" err="1">
                <a:solidFill>
                  <a:srgbClr val="000000"/>
                </a:solidFill>
                <a:latin typeface="Trebuchet MS" panose="020B0603020202020204" pitchFamily="34" charset="0"/>
              </a:rPr>
              <a:t>της</a:t>
            </a:r>
            <a:r>
              <a:rPr lang="en-US" altLang="el-GR" sz="2000" dirty="0">
                <a:solidFill>
                  <a:srgbClr val="000000"/>
                </a:solidFill>
                <a:latin typeface="Trebuchet MS" panose="020B0603020202020204" pitchFamily="34" charset="0"/>
              </a:rPr>
              <a:t> απ</a:t>
            </a:r>
            <a:r>
              <a:rPr lang="en-US" altLang="el-GR" sz="2000" dirty="0" err="1">
                <a:solidFill>
                  <a:srgbClr val="000000"/>
                </a:solidFill>
                <a:latin typeface="Trebuchet MS" panose="020B0603020202020204" pitchFamily="34" charset="0"/>
              </a:rPr>
              <a:t>ομάκρυνσης</a:t>
            </a:r>
            <a:r>
              <a:rPr lang="en-US" altLang="el-GR" sz="2000" dirty="0">
                <a:solidFill>
                  <a:srgbClr val="000000"/>
                </a:solidFill>
                <a:latin typeface="Trebuchet MS" panose="020B0603020202020204" pitchFamily="34" charset="0"/>
              </a:rPr>
              <a:t>.</a:t>
            </a:r>
          </a:p>
          <a:p>
            <a:pPr algn="just">
              <a:spcBef>
                <a:spcPct val="0"/>
              </a:spcBef>
            </a:pPr>
            <a:r>
              <a:rPr lang="el-GR" altLang="el-GR" sz="2000" b="1" dirty="0">
                <a:solidFill>
                  <a:srgbClr val="000000"/>
                </a:solidFill>
                <a:latin typeface="Trebuchet MS" panose="020B0603020202020204" pitchFamily="34" charset="0"/>
              </a:rPr>
              <a:t>γ</a:t>
            </a:r>
            <a:r>
              <a:rPr lang="en-US" altLang="el-GR" sz="2000" b="1" dirty="0">
                <a:solidFill>
                  <a:srgbClr val="000000"/>
                </a:solidFill>
                <a:latin typeface="Trebuchet MS" panose="020B0603020202020204" pitchFamily="34" charset="0"/>
              </a:rPr>
              <a:t>.  </a:t>
            </a:r>
            <a:r>
              <a:rPr lang="en-US" altLang="el-GR" sz="2000" dirty="0" err="1" smtClean="0">
                <a:solidFill>
                  <a:srgbClr val="000000"/>
                </a:solidFill>
                <a:latin typeface="Trebuchet MS" panose="020B0603020202020204" pitchFamily="34" charset="0"/>
              </a:rPr>
              <a:t>έχει</a:t>
            </a:r>
            <a:r>
              <a:rPr lang="en-US" altLang="el-GR" sz="2000" dirty="0" smtClean="0">
                <a:solidFill>
                  <a:srgbClr val="000000"/>
                </a:solidFill>
                <a:latin typeface="Trebuchet MS" panose="020B0603020202020204" pitchFamily="34" charset="0"/>
              </a:rPr>
              <a:t> </a:t>
            </a:r>
            <a:r>
              <a:rPr lang="en-US" altLang="el-GR" sz="2000" dirty="0">
                <a:solidFill>
                  <a:srgbClr val="000000"/>
                </a:solidFill>
                <a:latin typeface="Trebuchet MS" panose="020B0603020202020204" pitchFamily="34" charset="0"/>
              </a:rPr>
              <a:t>π</a:t>
            </a:r>
            <a:r>
              <a:rPr lang="en-US" altLang="el-GR" sz="2000" dirty="0" err="1">
                <a:solidFill>
                  <a:srgbClr val="000000"/>
                </a:solidFill>
                <a:latin typeface="Trebuchet MS" panose="020B0603020202020204" pitchFamily="34" charset="0"/>
              </a:rPr>
              <a:t>άντ</a:t>
            </a:r>
            <a:r>
              <a:rPr lang="en-US" altLang="el-GR" sz="2000" dirty="0">
                <a:solidFill>
                  <a:srgbClr val="000000"/>
                </a:solidFill>
                <a:latin typeface="Trebuchet MS" panose="020B0603020202020204" pitchFamily="34" charset="0"/>
              </a:rPr>
              <a:t>α τη φορά της κίνησης.</a:t>
            </a:r>
          </a:p>
          <a:p>
            <a:pPr algn="just">
              <a:spcBef>
                <a:spcPct val="0"/>
              </a:spcBef>
            </a:pPr>
            <a:r>
              <a:rPr lang="el-GR" altLang="el-GR" sz="2000" b="1" dirty="0">
                <a:solidFill>
                  <a:srgbClr val="000000"/>
                </a:solidFill>
                <a:latin typeface="Trebuchet MS" panose="020B0603020202020204" pitchFamily="34" charset="0"/>
              </a:rPr>
              <a:t>δ</a:t>
            </a:r>
            <a:r>
              <a:rPr lang="en-US" altLang="el-GR" sz="2000" b="1" dirty="0">
                <a:solidFill>
                  <a:srgbClr val="000000"/>
                </a:solidFill>
                <a:latin typeface="Trebuchet MS" panose="020B0603020202020204" pitchFamily="34" charset="0"/>
              </a:rPr>
              <a:t>. </a:t>
            </a:r>
            <a:r>
              <a:rPr lang="en-US" altLang="el-GR" sz="2000" dirty="0" err="1">
                <a:solidFill>
                  <a:srgbClr val="000000"/>
                </a:solidFill>
                <a:latin typeface="Trebuchet MS" panose="020B0603020202020204" pitchFamily="34" charset="0"/>
              </a:rPr>
              <a:t>γίνετ</a:t>
            </a:r>
            <a:r>
              <a:rPr lang="en-US" altLang="el-GR" sz="2000" dirty="0">
                <a:solidFill>
                  <a:srgbClr val="000000"/>
                </a:solidFill>
                <a:latin typeface="Trebuchet MS" panose="020B0603020202020204" pitchFamily="34" charset="0"/>
              </a:rPr>
              <a:t>αι μέγιστη, όταν μεγιστοποιείται και η ταχύτητα του σώματος.</a:t>
            </a:r>
          </a:p>
        </p:txBody>
      </p:sp>
      <p:sp>
        <p:nvSpPr>
          <p:cNvPr id="11" name="Έλλειψη 10"/>
          <p:cNvSpPr/>
          <p:nvPr/>
        </p:nvSpPr>
        <p:spPr>
          <a:xfrm>
            <a:off x="611560" y="4149080"/>
            <a:ext cx="360040" cy="3600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3282666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dissolv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8" grpId="0"/>
      <p:bldP spid="9" grpId="0" animBg="1"/>
      <p:bldP spid="10" grpId="0"/>
      <p:bldP spid="11"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59</a:t>
            </a:fld>
            <a:endParaRPr lang="el-GR" dirty="0">
              <a:solidFill>
                <a:schemeClr val="tx1"/>
              </a:solidFill>
            </a:endParaRPr>
          </a:p>
        </p:txBody>
      </p:sp>
      <p:sp>
        <p:nvSpPr>
          <p:cNvPr id="4" name="Ορθογώνιο 3"/>
          <p:cNvSpPr/>
          <p:nvPr/>
        </p:nvSpPr>
        <p:spPr>
          <a:xfrm>
            <a:off x="395536" y="476672"/>
            <a:ext cx="8208912" cy="5632311"/>
          </a:xfrm>
          <a:prstGeom prst="rect">
            <a:avLst/>
          </a:prstGeom>
        </p:spPr>
        <p:txBody>
          <a:bodyPr wrap="square">
            <a:spAutoFit/>
          </a:bodyPr>
          <a:lstStyle/>
          <a:p>
            <a:pPr algn="just"/>
            <a:r>
              <a:rPr lang="el-GR" sz="2000" b="1" dirty="0" smtClean="0">
                <a:latin typeface="Trebuchet MS" panose="020B0603020202020204" pitchFamily="34" charset="0"/>
              </a:rPr>
              <a:t>4.  </a:t>
            </a:r>
            <a:r>
              <a:rPr lang="el-GR" sz="2000" i="1" dirty="0" smtClean="0">
                <a:latin typeface="Trebuchet MS" panose="020B0603020202020204" pitchFamily="34" charset="0"/>
              </a:rPr>
              <a:t>Σε </a:t>
            </a:r>
            <a:r>
              <a:rPr lang="el-GR" sz="2000" i="1" dirty="0">
                <a:latin typeface="Trebuchet MS" panose="020B0603020202020204" pitchFamily="34" charset="0"/>
              </a:rPr>
              <a:t>μία γραμμική αρμονική ταλάντωση διπλασιάζουμε το πλάτος της. Τότε</a:t>
            </a:r>
            <a:endParaRPr lang="el-GR" sz="2000" dirty="0">
              <a:latin typeface="Trebuchet MS" panose="020B0603020202020204" pitchFamily="34" charset="0"/>
            </a:endParaRPr>
          </a:p>
          <a:p>
            <a:pPr algn="just"/>
            <a:r>
              <a:rPr lang="el-GR" sz="2000" b="1" dirty="0">
                <a:latin typeface="Trebuchet MS" panose="020B0603020202020204" pitchFamily="34" charset="0"/>
              </a:rPr>
              <a:t>α.  </a:t>
            </a:r>
            <a:r>
              <a:rPr lang="el-GR" sz="2000" dirty="0">
                <a:latin typeface="Trebuchet MS" panose="020B0603020202020204" pitchFamily="34" charset="0"/>
              </a:rPr>
              <a:t>η περίοδος διπλασιάζεται.           </a:t>
            </a:r>
            <a:endParaRPr lang="el-GR" sz="2000" dirty="0" smtClean="0">
              <a:latin typeface="Trebuchet MS" panose="020B0603020202020204" pitchFamily="34" charset="0"/>
            </a:endParaRPr>
          </a:p>
          <a:p>
            <a:pPr algn="just"/>
            <a:r>
              <a:rPr lang="el-GR" sz="2000" b="1" dirty="0" smtClean="0">
                <a:latin typeface="Trebuchet MS" panose="020B0603020202020204" pitchFamily="34" charset="0"/>
              </a:rPr>
              <a:t>β</a:t>
            </a:r>
            <a:r>
              <a:rPr lang="el-GR" sz="2000" b="1" dirty="0">
                <a:latin typeface="Trebuchet MS" panose="020B0603020202020204" pitchFamily="34" charset="0"/>
              </a:rPr>
              <a:t>.  </a:t>
            </a:r>
            <a:r>
              <a:rPr lang="el-GR" sz="2000" dirty="0">
                <a:latin typeface="Trebuchet MS" panose="020B0603020202020204" pitchFamily="34" charset="0"/>
              </a:rPr>
              <a:t>η συχνότητα διπλασιάζεται.</a:t>
            </a:r>
          </a:p>
          <a:p>
            <a:pPr algn="just"/>
            <a:r>
              <a:rPr lang="el-GR" sz="2000" b="1" dirty="0">
                <a:latin typeface="Trebuchet MS" panose="020B0603020202020204" pitchFamily="34" charset="0"/>
              </a:rPr>
              <a:t>γ. </a:t>
            </a:r>
            <a:r>
              <a:rPr lang="el-GR" sz="2000" dirty="0" smtClean="0">
                <a:latin typeface="Trebuchet MS" panose="020B0603020202020204" pitchFamily="34" charset="0"/>
              </a:rPr>
              <a:t>η </a:t>
            </a:r>
            <a:r>
              <a:rPr lang="el-GR" sz="2000" dirty="0">
                <a:latin typeface="Trebuchet MS" panose="020B0603020202020204" pitchFamily="34" charset="0"/>
              </a:rPr>
              <a:t>ολική ενέργεια παραμένει σταθερή.               </a:t>
            </a:r>
            <a:endParaRPr lang="el-GR" sz="2000" dirty="0" smtClean="0">
              <a:latin typeface="Trebuchet MS" panose="020B0603020202020204" pitchFamily="34" charset="0"/>
            </a:endParaRPr>
          </a:p>
          <a:p>
            <a:pPr algn="just"/>
            <a:r>
              <a:rPr lang="el-GR" sz="2000" b="1" dirty="0" smtClean="0">
                <a:latin typeface="Trebuchet MS" panose="020B0603020202020204" pitchFamily="34" charset="0"/>
              </a:rPr>
              <a:t>δ</a:t>
            </a:r>
            <a:r>
              <a:rPr lang="el-GR" sz="2000" b="1" dirty="0">
                <a:latin typeface="Trebuchet MS" panose="020B0603020202020204" pitchFamily="34" charset="0"/>
              </a:rPr>
              <a:t>.  </a:t>
            </a:r>
            <a:r>
              <a:rPr lang="el-GR" sz="2000" dirty="0">
                <a:latin typeface="Trebuchet MS" panose="020B0603020202020204" pitchFamily="34" charset="0"/>
              </a:rPr>
              <a:t>η μεγίστη ταχύτητα διπλασιάζεται</a:t>
            </a:r>
            <a:r>
              <a:rPr lang="el-GR" sz="2000" dirty="0" smtClean="0">
                <a:latin typeface="Trebuchet MS" panose="020B0603020202020204" pitchFamily="34" charset="0"/>
              </a:rPr>
              <a:t>.</a:t>
            </a:r>
          </a:p>
          <a:p>
            <a:pPr algn="just"/>
            <a:endParaRPr lang="el-GR" sz="2000" dirty="0">
              <a:latin typeface="Trebuchet MS" panose="020B0603020202020204" pitchFamily="34" charset="0"/>
            </a:endParaRPr>
          </a:p>
          <a:p>
            <a:pPr algn="just"/>
            <a:r>
              <a:rPr lang="el-GR" sz="2000" b="1" dirty="0" smtClean="0">
                <a:latin typeface="Trebuchet MS" panose="020B0603020202020204" pitchFamily="34" charset="0"/>
              </a:rPr>
              <a:t>5. </a:t>
            </a:r>
            <a:r>
              <a:rPr lang="el-GR" sz="2000" b="1" dirty="0">
                <a:latin typeface="Trebuchet MS" panose="020B0603020202020204" pitchFamily="34" charset="0"/>
              </a:rPr>
              <a:t> </a:t>
            </a:r>
            <a:r>
              <a:rPr lang="el-GR" sz="2000" i="1" dirty="0" smtClean="0">
                <a:latin typeface="Trebuchet MS" panose="020B0603020202020204" pitchFamily="34" charset="0"/>
              </a:rPr>
              <a:t>Ένας </a:t>
            </a:r>
            <a:r>
              <a:rPr lang="el-GR" sz="2000" i="1" dirty="0">
                <a:latin typeface="Trebuchet MS" panose="020B0603020202020204" pitchFamily="34" charset="0"/>
              </a:rPr>
              <a:t>ταλαντωτής τη χρονική στιγμή t</a:t>
            </a:r>
            <a:r>
              <a:rPr lang="el-GR" sz="2000" i="1" baseline="-25000" dirty="0">
                <a:latin typeface="Trebuchet MS" panose="020B0603020202020204" pitchFamily="34" charset="0"/>
              </a:rPr>
              <a:t>1</a:t>
            </a:r>
            <a:r>
              <a:rPr lang="el-GR" sz="2000" i="1" dirty="0">
                <a:latin typeface="Trebuchet MS" panose="020B0603020202020204" pitchFamily="34" charset="0"/>
              </a:rPr>
              <a:t> έχει ενέργεια ταλάντωσης Ε και πλάτος ταλάντωσης Α. Τη χρονική στιγμή t</a:t>
            </a:r>
            <a:r>
              <a:rPr lang="el-GR" sz="2000" i="1" baseline="-25000" dirty="0">
                <a:latin typeface="Trebuchet MS" panose="020B0603020202020204" pitchFamily="34" charset="0"/>
              </a:rPr>
              <a:t>2</a:t>
            </a:r>
            <a:r>
              <a:rPr lang="el-GR" sz="2000" i="1" dirty="0">
                <a:latin typeface="Trebuchet MS" panose="020B0603020202020204" pitchFamily="34" charset="0"/>
              </a:rPr>
              <a:t> που έχει χάσει τα</a:t>
            </a:r>
            <a:r>
              <a:rPr lang="en-US" sz="2000" i="1" dirty="0">
                <a:latin typeface="Trebuchet MS" panose="020B0603020202020204" pitchFamily="34" charset="0"/>
              </a:rPr>
              <a:t> 3/4</a:t>
            </a:r>
            <a:r>
              <a:rPr lang="el-GR" sz="2000" i="1" dirty="0">
                <a:latin typeface="Trebuchet MS" panose="020B0603020202020204" pitchFamily="34" charset="0"/>
              </a:rPr>
              <a:t>   της αρχικής του ενέργειας το πλάτος της ταλάντωσής του είναι</a:t>
            </a:r>
            <a:endParaRPr lang="el-GR" sz="2000" dirty="0">
              <a:latin typeface="Trebuchet MS" panose="020B0603020202020204" pitchFamily="34" charset="0"/>
            </a:endParaRPr>
          </a:p>
          <a:p>
            <a:pPr algn="just"/>
            <a:r>
              <a:rPr lang="el-GR" sz="2000" b="1" dirty="0">
                <a:latin typeface="Trebuchet MS" panose="020B0603020202020204" pitchFamily="34" charset="0"/>
              </a:rPr>
              <a:t>α.</a:t>
            </a:r>
            <a:r>
              <a:rPr lang="en-US" sz="2000" b="1" dirty="0">
                <a:latin typeface="Trebuchet MS" panose="020B0603020202020204" pitchFamily="34" charset="0"/>
              </a:rPr>
              <a:t>  </a:t>
            </a:r>
            <a:r>
              <a:rPr lang="en-US" sz="2000" i="1" dirty="0">
                <a:latin typeface="Trebuchet MS" panose="020B0603020202020204" pitchFamily="34" charset="0"/>
              </a:rPr>
              <a:t>A</a:t>
            </a:r>
            <a:r>
              <a:rPr lang="en-US" sz="2000" dirty="0">
                <a:latin typeface="Trebuchet MS" panose="020B0603020202020204" pitchFamily="34" charset="0"/>
              </a:rPr>
              <a:t>/4</a:t>
            </a:r>
            <a:r>
              <a:rPr lang="el-GR" sz="2000" dirty="0">
                <a:latin typeface="Trebuchet MS" panose="020B0603020202020204" pitchFamily="34" charset="0"/>
              </a:rPr>
              <a:t>.              </a:t>
            </a:r>
            <a:r>
              <a:rPr lang="en-US" sz="2000" dirty="0">
                <a:latin typeface="Trebuchet MS" panose="020B0603020202020204" pitchFamily="34" charset="0"/>
              </a:rPr>
              <a:t>  </a:t>
            </a:r>
            <a:r>
              <a:rPr lang="el-GR" sz="2000" dirty="0">
                <a:latin typeface="Trebuchet MS" panose="020B0603020202020204" pitchFamily="34" charset="0"/>
              </a:rPr>
              <a:t> </a:t>
            </a:r>
            <a:r>
              <a:rPr lang="el-GR" sz="2000" b="1" dirty="0">
                <a:latin typeface="Trebuchet MS" panose="020B0603020202020204" pitchFamily="34" charset="0"/>
              </a:rPr>
              <a:t>β. </a:t>
            </a:r>
            <a:r>
              <a:rPr lang="en-US" sz="2000" b="1" dirty="0">
                <a:latin typeface="Trebuchet MS" panose="020B0603020202020204" pitchFamily="34" charset="0"/>
              </a:rPr>
              <a:t> </a:t>
            </a:r>
            <a:r>
              <a:rPr lang="en-US" sz="2000" dirty="0">
                <a:latin typeface="Trebuchet MS" panose="020B0603020202020204" pitchFamily="34" charset="0"/>
              </a:rPr>
              <a:t>3</a:t>
            </a:r>
            <a:r>
              <a:rPr lang="en-US" sz="2000" i="1" dirty="0">
                <a:latin typeface="Trebuchet MS" panose="020B0603020202020204" pitchFamily="34" charset="0"/>
              </a:rPr>
              <a:t>A</a:t>
            </a:r>
            <a:r>
              <a:rPr lang="en-US" sz="2000" dirty="0">
                <a:latin typeface="Trebuchet MS" panose="020B0603020202020204" pitchFamily="34" charset="0"/>
              </a:rPr>
              <a:t>/4</a:t>
            </a:r>
            <a:r>
              <a:rPr lang="el-GR" sz="2000" dirty="0">
                <a:latin typeface="Trebuchet MS" panose="020B0603020202020204" pitchFamily="34" charset="0"/>
              </a:rPr>
              <a:t>.            </a:t>
            </a:r>
            <a:r>
              <a:rPr lang="en-US" sz="2000" dirty="0">
                <a:latin typeface="Trebuchet MS" panose="020B0603020202020204" pitchFamily="34" charset="0"/>
              </a:rPr>
              <a:t> </a:t>
            </a:r>
            <a:r>
              <a:rPr lang="el-GR" sz="2000" dirty="0">
                <a:latin typeface="Trebuchet MS" panose="020B0603020202020204" pitchFamily="34" charset="0"/>
              </a:rPr>
              <a:t>  </a:t>
            </a:r>
            <a:r>
              <a:rPr lang="en-US" sz="2000" dirty="0">
                <a:latin typeface="Trebuchet MS" panose="020B0603020202020204" pitchFamily="34" charset="0"/>
              </a:rPr>
              <a:t> </a:t>
            </a:r>
            <a:r>
              <a:rPr lang="el-GR" sz="2000" dirty="0">
                <a:latin typeface="Trebuchet MS" panose="020B0603020202020204" pitchFamily="34" charset="0"/>
              </a:rPr>
              <a:t> </a:t>
            </a:r>
            <a:r>
              <a:rPr lang="el-GR" sz="2000" b="1" dirty="0">
                <a:latin typeface="Trebuchet MS" panose="020B0603020202020204" pitchFamily="34" charset="0"/>
              </a:rPr>
              <a:t>γ. </a:t>
            </a:r>
            <a:r>
              <a:rPr lang="en-US" sz="2000" b="1" dirty="0">
                <a:latin typeface="Trebuchet MS" panose="020B0603020202020204" pitchFamily="34" charset="0"/>
              </a:rPr>
              <a:t> </a:t>
            </a:r>
            <a:r>
              <a:rPr lang="en-US" sz="2000" i="1" dirty="0">
                <a:latin typeface="Trebuchet MS" panose="020B0603020202020204" pitchFamily="34" charset="0"/>
              </a:rPr>
              <a:t>A</a:t>
            </a:r>
            <a:r>
              <a:rPr lang="en-US" sz="2000" dirty="0">
                <a:latin typeface="Trebuchet MS" panose="020B0603020202020204" pitchFamily="34" charset="0"/>
              </a:rPr>
              <a:t>/2</a:t>
            </a:r>
            <a:r>
              <a:rPr lang="el-GR" sz="2000" dirty="0">
                <a:latin typeface="Trebuchet MS" panose="020B0603020202020204" pitchFamily="34" charset="0"/>
              </a:rPr>
              <a:t>.            </a:t>
            </a:r>
            <a:r>
              <a:rPr lang="en-US" sz="2000" dirty="0">
                <a:latin typeface="Trebuchet MS" panose="020B0603020202020204" pitchFamily="34" charset="0"/>
              </a:rPr>
              <a:t> </a:t>
            </a:r>
            <a:r>
              <a:rPr lang="el-GR" sz="2000" dirty="0">
                <a:latin typeface="Trebuchet MS" panose="020B0603020202020204" pitchFamily="34" charset="0"/>
              </a:rPr>
              <a:t>    </a:t>
            </a:r>
            <a:r>
              <a:rPr lang="el-GR" sz="2000" b="1" dirty="0">
                <a:latin typeface="Trebuchet MS" panose="020B0603020202020204" pitchFamily="34" charset="0"/>
              </a:rPr>
              <a:t>δ. </a:t>
            </a:r>
            <a:r>
              <a:rPr lang="en-US" sz="2000" b="1" dirty="0">
                <a:latin typeface="Trebuchet MS" panose="020B0603020202020204" pitchFamily="34" charset="0"/>
              </a:rPr>
              <a:t> </a:t>
            </a:r>
            <a:r>
              <a:rPr lang="en-US" sz="2000" i="1" dirty="0">
                <a:latin typeface="Trebuchet MS" panose="020B0603020202020204" pitchFamily="34" charset="0"/>
              </a:rPr>
              <a:t>A</a:t>
            </a:r>
            <a:r>
              <a:rPr lang="en-US" sz="2000" dirty="0">
                <a:latin typeface="Trebuchet MS" panose="020B0603020202020204" pitchFamily="34" charset="0"/>
              </a:rPr>
              <a:t>/3</a:t>
            </a:r>
            <a:r>
              <a:rPr lang="el-GR" sz="2000" dirty="0">
                <a:latin typeface="Trebuchet MS" panose="020B0603020202020204" pitchFamily="34" charset="0"/>
              </a:rPr>
              <a:t>. </a:t>
            </a:r>
            <a:endParaRPr lang="el-GR" sz="2000" b="1" dirty="0" smtClean="0">
              <a:latin typeface="Trebuchet MS" panose="020B0603020202020204" pitchFamily="34" charset="0"/>
            </a:endParaRPr>
          </a:p>
          <a:p>
            <a:pPr algn="just"/>
            <a:endParaRPr lang="el-GR" sz="2000" b="1" dirty="0">
              <a:latin typeface="Trebuchet MS" panose="020B0603020202020204" pitchFamily="34" charset="0"/>
            </a:endParaRPr>
          </a:p>
          <a:p>
            <a:pPr algn="just"/>
            <a:r>
              <a:rPr lang="en-US" sz="2000" b="1" dirty="0" smtClean="0">
                <a:latin typeface="Trebuchet MS" panose="020B0603020202020204" pitchFamily="34" charset="0"/>
              </a:rPr>
              <a:t>6</a:t>
            </a:r>
            <a:r>
              <a:rPr lang="el-GR" sz="2000" b="1" dirty="0" smtClean="0">
                <a:latin typeface="Trebuchet MS" panose="020B0603020202020204" pitchFamily="34" charset="0"/>
              </a:rPr>
              <a:t>.  </a:t>
            </a:r>
            <a:r>
              <a:rPr lang="el-GR" sz="2000" i="1" dirty="0" smtClean="0">
                <a:latin typeface="Trebuchet MS" panose="020B0603020202020204" pitchFamily="34" charset="0"/>
              </a:rPr>
              <a:t>Ένα </a:t>
            </a:r>
            <a:r>
              <a:rPr lang="el-GR" sz="2000" i="1" dirty="0">
                <a:latin typeface="Trebuchet MS" panose="020B0603020202020204" pitchFamily="34" charset="0"/>
              </a:rPr>
              <a:t>σώμα εκτελεί αρμονική ταλάντωση πλάτους Α. Η ταχύτητα του σώματος</a:t>
            </a:r>
            <a:r>
              <a:rPr lang="el-GR" sz="2000" dirty="0">
                <a:latin typeface="Trebuchet MS" panose="020B0603020202020204" pitchFamily="34" charset="0"/>
              </a:rPr>
              <a:t> </a:t>
            </a:r>
          </a:p>
          <a:p>
            <a:pPr algn="just"/>
            <a:r>
              <a:rPr lang="el-GR" sz="2000" b="1" dirty="0">
                <a:latin typeface="Trebuchet MS" panose="020B0603020202020204" pitchFamily="34" charset="0"/>
              </a:rPr>
              <a:t>α.   </a:t>
            </a:r>
            <a:r>
              <a:rPr lang="el-GR" sz="2000" dirty="0">
                <a:latin typeface="Trebuchet MS" panose="020B0603020202020204" pitchFamily="34" charset="0"/>
              </a:rPr>
              <a:t>έχει την ίδια φάση με την επιτάχυνση </a:t>
            </a:r>
            <a:r>
              <a:rPr lang="el-GR" sz="2000" i="1" dirty="0">
                <a:latin typeface="Trebuchet MS" panose="020B0603020202020204" pitchFamily="34" charset="0"/>
              </a:rPr>
              <a:t>α</a:t>
            </a:r>
            <a:r>
              <a:rPr lang="el-GR" sz="2000" dirty="0">
                <a:latin typeface="Trebuchet MS" panose="020B0603020202020204" pitchFamily="34" charset="0"/>
              </a:rPr>
              <a:t>. </a:t>
            </a:r>
          </a:p>
          <a:p>
            <a:pPr algn="just"/>
            <a:r>
              <a:rPr lang="el-GR" sz="2000" b="1" dirty="0">
                <a:latin typeface="Trebuchet MS" panose="020B0603020202020204" pitchFamily="34" charset="0"/>
              </a:rPr>
              <a:t>β.   </a:t>
            </a:r>
            <a:r>
              <a:rPr lang="el-GR" sz="2000" dirty="0">
                <a:latin typeface="Trebuchet MS" panose="020B0603020202020204" pitchFamily="34" charset="0"/>
              </a:rPr>
              <a:t>είναι μέγιστη στις ακραίες θέσεις. </a:t>
            </a:r>
          </a:p>
          <a:p>
            <a:pPr algn="just"/>
            <a:r>
              <a:rPr lang="el-GR" sz="2000" b="1" dirty="0">
                <a:latin typeface="Trebuchet MS" panose="020B0603020202020204" pitchFamily="34" charset="0"/>
              </a:rPr>
              <a:t>γ.   </a:t>
            </a:r>
            <a:r>
              <a:rPr lang="el-GR" sz="2000" dirty="0">
                <a:latin typeface="Trebuchet MS" panose="020B0603020202020204" pitchFamily="34" charset="0"/>
              </a:rPr>
              <a:t>είναι μέγιστη, κατά μέτρο, στη θέση ισορροπίας. </a:t>
            </a:r>
          </a:p>
          <a:p>
            <a:pPr algn="just"/>
            <a:r>
              <a:rPr lang="el-GR" sz="2000" b="1" dirty="0">
                <a:latin typeface="Trebuchet MS" panose="020B0603020202020204" pitchFamily="34" charset="0"/>
              </a:rPr>
              <a:t>δ.   </a:t>
            </a:r>
            <a:r>
              <a:rPr lang="el-GR" sz="2000" dirty="0">
                <a:latin typeface="Trebuchet MS" panose="020B0603020202020204" pitchFamily="34" charset="0"/>
              </a:rPr>
              <a:t>έχει πάντα αντίθετη φορά από τη δύναμη επαναφοράς</a:t>
            </a:r>
            <a:r>
              <a:rPr lang="el-GR" sz="2000" dirty="0"/>
              <a:t>. </a:t>
            </a:r>
          </a:p>
        </p:txBody>
      </p:sp>
      <p:sp>
        <p:nvSpPr>
          <p:cNvPr id="5" name="Έλλειψη 4"/>
          <p:cNvSpPr/>
          <p:nvPr/>
        </p:nvSpPr>
        <p:spPr>
          <a:xfrm>
            <a:off x="395536" y="1772816"/>
            <a:ext cx="360040" cy="3600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Έλλειψη 5"/>
          <p:cNvSpPr/>
          <p:nvPr/>
        </p:nvSpPr>
        <p:spPr>
          <a:xfrm>
            <a:off x="4932040" y="3573016"/>
            <a:ext cx="360040" cy="3600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Έλλειψη 6"/>
          <p:cNvSpPr/>
          <p:nvPr/>
        </p:nvSpPr>
        <p:spPr>
          <a:xfrm>
            <a:off x="395536" y="5373216"/>
            <a:ext cx="360040" cy="3600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2720036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dissolve">
                                      <p:cBhvr>
                                        <p:cTn id="10" dur="500"/>
                                        <p:tgtEl>
                                          <p:spTgt spid="4">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dissolve">
                                      <p:cBhvr>
                                        <p:cTn id="13" dur="500"/>
                                        <p:tgtEl>
                                          <p:spTgt spid="4">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dissolve">
                                      <p:cBhvr>
                                        <p:cTn id="16" dur="500"/>
                                        <p:tgtEl>
                                          <p:spTgt spid="4">
                                            <p:txEl>
                                              <p:pRg st="3" end="3"/>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dissolve">
                                      <p:cBhvr>
                                        <p:cTn id="19" dur="500"/>
                                        <p:tgtEl>
                                          <p:spTgt spid="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dissolve">
                                      <p:cBhvr>
                                        <p:cTn id="31" dur="500"/>
                                        <p:tgtEl>
                                          <p:spTgt spid="4">
                                            <p:txEl>
                                              <p:pRg st="6" end="6"/>
                                            </p:txEl>
                                          </p:spTgt>
                                        </p:tgtEl>
                                      </p:cBhvr>
                                    </p:animEffect>
                                  </p:childTnLst>
                                </p:cTn>
                              </p:par>
                              <p:par>
                                <p:cTn id="32" presetID="9" presetClass="entr" presetSubtype="0" fill="hold" nodeType="withEffect">
                                  <p:stCondLst>
                                    <p:cond delay="0"/>
                                  </p:stCondLst>
                                  <p:childTnLst>
                                    <p:set>
                                      <p:cBhvr>
                                        <p:cTn id="33" dur="1" fill="hold">
                                          <p:stCondLst>
                                            <p:cond delay="0"/>
                                          </p:stCondLst>
                                        </p:cTn>
                                        <p:tgtEl>
                                          <p:spTgt spid="4">
                                            <p:txEl>
                                              <p:pRg st="7" end="7"/>
                                            </p:txEl>
                                          </p:spTgt>
                                        </p:tgtEl>
                                        <p:attrNameLst>
                                          <p:attrName>style.visibility</p:attrName>
                                        </p:attrNameLst>
                                      </p:cBhvr>
                                      <p:to>
                                        <p:strVal val="visible"/>
                                      </p:to>
                                    </p:set>
                                    <p:animEffect transition="in" filter="dissolve">
                                      <p:cBhvr>
                                        <p:cTn id="34" dur="500"/>
                                        <p:tgtEl>
                                          <p:spTgt spid="4">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4">
                                            <p:txEl>
                                              <p:pRg st="9" end="9"/>
                                            </p:txEl>
                                          </p:spTgt>
                                        </p:tgtEl>
                                        <p:attrNameLst>
                                          <p:attrName>style.visibility</p:attrName>
                                        </p:attrNameLst>
                                      </p:cBhvr>
                                      <p:to>
                                        <p:strVal val="visible"/>
                                      </p:to>
                                    </p:set>
                                    <p:animEffect transition="in" filter="dissolve">
                                      <p:cBhvr>
                                        <p:cTn id="46" dur="500"/>
                                        <p:tgtEl>
                                          <p:spTgt spid="4">
                                            <p:txEl>
                                              <p:pRg st="9" end="9"/>
                                            </p:txEl>
                                          </p:spTgt>
                                        </p:tgtEl>
                                      </p:cBhvr>
                                    </p:animEffect>
                                  </p:childTnLst>
                                </p:cTn>
                              </p:par>
                              <p:par>
                                <p:cTn id="47" presetID="9" presetClass="entr" presetSubtype="0" fill="hold" nodeType="withEffect">
                                  <p:stCondLst>
                                    <p:cond delay="0"/>
                                  </p:stCondLst>
                                  <p:childTnLst>
                                    <p:set>
                                      <p:cBhvr>
                                        <p:cTn id="48" dur="1" fill="hold">
                                          <p:stCondLst>
                                            <p:cond delay="0"/>
                                          </p:stCondLst>
                                        </p:cTn>
                                        <p:tgtEl>
                                          <p:spTgt spid="4">
                                            <p:txEl>
                                              <p:pRg st="10" end="10"/>
                                            </p:txEl>
                                          </p:spTgt>
                                        </p:tgtEl>
                                        <p:attrNameLst>
                                          <p:attrName>style.visibility</p:attrName>
                                        </p:attrNameLst>
                                      </p:cBhvr>
                                      <p:to>
                                        <p:strVal val="visible"/>
                                      </p:to>
                                    </p:set>
                                    <p:animEffect transition="in" filter="dissolve">
                                      <p:cBhvr>
                                        <p:cTn id="49" dur="500"/>
                                        <p:tgtEl>
                                          <p:spTgt spid="4">
                                            <p:txEl>
                                              <p:pRg st="10" end="10"/>
                                            </p:txEl>
                                          </p:spTgt>
                                        </p:tgtEl>
                                      </p:cBhvr>
                                    </p:animEffect>
                                  </p:childTnLst>
                                </p:cTn>
                              </p:par>
                              <p:par>
                                <p:cTn id="50" presetID="9" presetClass="entr" presetSubtype="0" fill="hold" nodeType="withEffect">
                                  <p:stCondLst>
                                    <p:cond delay="0"/>
                                  </p:stCondLst>
                                  <p:childTnLst>
                                    <p:set>
                                      <p:cBhvr>
                                        <p:cTn id="51" dur="1" fill="hold">
                                          <p:stCondLst>
                                            <p:cond delay="0"/>
                                          </p:stCondLst>
                                        </p:cTn>
                                        <p:tgtEl>
                                          <p:spTgt spid="4">
                                            <p:txEl>
                                              <p:pRg st="11" end="11"/>
                                            </p:txEl>
                                          </p:spTgt>
                                        </p:tgtEl>
                                        <p:attrNameLst>
                                          <p:attrName>style.visibility</p:attrName>
                                        </p:attrNameLst>
                                      </p:cBhvr>
                                      <p:to>
                                        <p:strVal val="visible"/>
                                      </p:to>
                                    </p:set>
                                    <p:animEffect transition="in" filter="dissolve">
                                      <p:cBhvr>
                                        <p:cTn id="52" dur="500"/>
                                        <p:tgtEl>
                                          <p:spTgt spid="4">
                                            <p:txEl>
                                              <p:pRg st="11" end="11"/>
                                            </p:txEl>
                                          </p:spTgt>
                                        </p:tgtEl>
                                      </p:cBhvr>
                                    </p:animEffect>
                                  </p:childTnLst>
                                </p:cTn>
                              </p:par>
                              <p:par>
                                <p:cTn id="53" presetID="9" presetClass="entr" presetSubtype="0" fill="hold" nodeType="withEffect">
                                  <p:stCondLst>
                                    <p:cond delay="0"/>
                                  </p:stCondLst>
                                  <p:childTnLst>
                                    <p:set>
                                      <p:cBhvr>
                                        <p:cTn id="54" dur="1" fill="hold">
                                          <p:stCondLst>
                                            <p:cond delay="0"/>
                                          </p:stCondLst>
                                        </p:cTn>
                                        <p:tgtEl>
                                          <p:spTgt spid="4">
                                            <p:txEl>
                                              <p:pRg st="12" end="12"/>
                                            </p:txEl>
                                          </p:spTgt>
                                        </p:tgtEl>
                                        <p:attrNameLst>
                                          <p:attrName>style.visibility</p:attrName>
                                        </p:attrNameLst>
                                      </p:cBhvr>
                                      <p:to>
                                        <p:strVal val="visible"/>
                                      </p:to>
                                    </p:set>
                                    <p:animEffect transition="in" filter="dissolve">
                                      <p:cBhvr>
                                        <p:cTn id="55" dur="500"/>
                                        <p:tgtEl>
                                          <p:spTgt spid="4">
                                            <p:txEl>
                                              <p:pRg st="12" end="12"/>
                                            </p:txEl>
                                          </p:spTgt>
                                        </p:tgtEl>
                                      </p:cBhvr>
                                    </p:animEffect>
                                  </p:childTnLst>
                                </p:cTn>
                              </p:par>
                              <p:par>
                                <p:cTn id="56" presetID="9" presetClass="entr" presetSubtype="0" fill="hold" nodeType="withEffect">
                                  <p:stCondLst>
                                    <p:cond delay="0"/>
                                  </p:stCondLst>
                                  <p:childTnLst>
                                    <p:set>
                                      <p:cBhvr>
                                        <p:cTn id="57" dur="1" fill="hold">
                                          <p:stCondLst>
                                            <p:cond delay="0"/>
                                          </p:stCondLst>
                                        </p:cTn>
                                        <p:tgtEl>
                                          <p:spTgt spid="4">
                                            <p:txEl>
                                              <p:pRg st="13" end="13"/>
                                            </p:txEl>
                                          </p:spTgt>
                                        </p:tgtEl>
                                        <p:attrNameLst>
                                          <p:attrName>style.visibility</p:attrName>
                                        </p:attrNameLst>
                                      </p:cBhvr>
                                      <p:to>
                                        <p:strVal val="visible"/>
                                      </p:to>
                                    </p:set>
                                    <p:animEffect transition="in" filter="dissolve">
                                      <p:cBhvr>
                                        <p:cTn id="58" dur="500"/>
                                        <p:tgtEl>
                                          <p:spTgt spid="4">
                                            <p:txEl>
                                              <p:pRg st="13" end="1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1000"/>
                                        <p:tgtEl>
                                          <p:spTgt spid="7"/>
                                        </p:tgtEl>
                                      </p:cBhvr>
                                    </p:animEffect>
                                    <p:anim calcmode="lin" valueType="num">
                                      <p:cBhvr>
                                        <p:cTn id="64" dur="1000" fill="hold"/>
                                        <p:tgtEl>
                                          <p:spTgt spid="7"/>
                                        </p:tgtEl>
                                        <p:attrNameLst>
                                          <p:attrName>ppt_x</p:attrName>
                                        </p:attrNameLst>
                                      </p:cBhvr>
                                      <p:tavLst>
                                        <p:tav tm="0">
                                          <p:val>
                                            <p:strVal val="#ppt_x"/>
                                          </p:val>
                                        </p:tav>
                                        <p:tav tm="100000">
                                          <p:val>
                                            <p:strVal val="#ppt_x"/>
                                          </p:val>
                                        </p:tav>
                                      </p:tavLst>
                                    </p:anim>
                                    <p:anim calcmode="lin" valueType="num">
                                      <p:cBhvr>
                                        <p:cTn id="6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6</a:t>
            </a:fld>
            <a:endParaRPr lang="el-GR" dirty="0">
              <a:solidFill>
                <a:schemeClr val="tx1"/>
              </a:solidFill>
            </a:endParaRPr>
          </a:p>
        </p:txBody>
      </p:sp>
      <p:sp>
        <p:nvSpPr>
          <p:cNvPr id="5" name="Επεξήγηση με σύννεφο 4"/>
          <p:cNvSpPr/>
          <p:nvPr/>
        </p:nvSpPr>
        <p:spPr>
          <a:xfrm>
            <a:off x="3635896" y="116632"/>
            <a:ext cx="3816424" cy="1296144"/>
          </a:xfrm>
          <a:prstGeom prst="cloudCallout">
            <a:avLst>
              <a:gd name="adj1" fmla="val 63951"/>
              <a:gd name="adj2" fmla="val 2230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chemeClr val="tx1"/>
                </a:solidFill>
                <a:latin typeface="Comic Sans MS" panose="030F0702030302020204" pitchFamily="66" charset="0"/>
              </a:rPr>
              <a:t>Τελικά, πότε έχουμε απλή αρμονική ταλάντωση</a:t>
            </a:r>
            <a:r>
              <a:rPr lang="en-US" b="1" dirty="0" smtClean="0">
                <a:solidFill>
                  <a:schemeClr val="tx1"/>
                </a:solidFill>
                <a:latin typeface="Comic Sans MS" panose="030F0702030302020204" pitchFamily="66" charset="0"/>
              </a:rPr>
              <a:t>;</a:t>
            </a:r>
            <a:r>
              <a:rPr lang="el-GR" b="1" dirty="0" smtClean="0">
                <a:solidFill>
                  <a:schemeClr val="tx1"/>
                </a:solidFill>
                <a:latin typeface="Comic Sans MS" panose="030F0702030302020204" pitchFamily="66" charset="0"/>
              </a:rPr>
              <a:t> </a:t>
            </a:r>
            <a:endParaRPr lang="el-GR" b="1" dirty="0">
              <a:solidFill>
                <a:schemeClr val="tx1"/>
              </a:solidFill>
              <a:latin typeface="Comic Sans MS" panose="030F0702030302020204" pitchFamily="66" charset="0"/>
            </a:endParaRPr>
          </a:p>
        </p:txBody>
      </p:sp>
      <p:pic>
        <p:nvPicPr>
          <p:cNvPr id="6" name="Picture 9"/>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9512" y="1856180"/>
            <a:ext cx="1219200" cy="1162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Ορθογώνιο 6"/>
          <p:cNvSpPr/>
          <p:nvPr/>
        </p:nvSpPr>
        <p:spPr>
          <a:xfrm>
            <a:off x="1043607" y="1299642"/>
            <a:ext cx="7128791" cy="3108543"/>
          </a:xfrm>
          <a:prstGeom prst="rect">
            <a:avLst/>
          </a:prstGeom>
        </p:spPr>
        <p:txBody>
          <a:bodyPr wrap="square">
            <a:spAutoFit/>
          </a:bodyPr>
          <a:lstStyle/>
          <a:p>
            <a:pPr algn="ctr">
              <a:lnSpc>
                <a:spcPct val="150000"/>
              </a:lnSpc>
              <a:spcBef>
                <a:spcPct val="20000"/>
              </a:spcBef>
              <a:buClr>
                <a:schemeClr val="hlink"/>
              </a:buClr>
              <a:buSzPct val="65000"/>
              <a:defRPr/>
            </a:pPr>
            <a:r>
              <a:rPr lang="el-GR" altLang="el-GR" sz="2400" b="1" dirty="0">
                <a:solidFill>
                  <a:srgbClr val="FF0000"/>
                </a:solidFill>
                <a:effectLst>
                  <a:outerShdw blurRad="38100" dist="38100" dir="2700000" algn="tl">
                    <a:srgbClr val="000000">
                      <a:alpha val="43137"/>
                    </a:srgbClr>
                  </a:outerShdw>
                </a:effectLst>
                <a:latin typeface="Comic Sans MS" pitchFamily="66" charset="0"/>
              </a:rPr>
              <a:t>Απλή Αρμονική Ταλάντωση</a:t>
            </a:r>
            <a:r>
              <a:rPr lang="en-US" altLang="el-GR" sz="2400" b="1" dirty="0">
                <a:solidFill>
                  <a:srgbClr val="FF0000"/>
                </a:solidFill>
                <a:effectLst>
                  <a:outerShdw blurRad="38100" dist="38100" dir="2700000" algn="tl">
                    <a:srgbClr val="000000">
                      <a:alpha val="43137"/>
                    </a:srgbClr>
                  </a:outerShdw>
                </a:effectLst>
                <a:latin typeface="Comic Sans MS" pitchFamily="66" charset="0"/>
              </a:rPr>
              <a:t> </a:t>
            </a:r>
            <a:r>
              <a:rPr lang="el-GR" altLang="el-GR" sz="2400" b="1" dirty="0">
                <a:solidFill>
                  <a:srgbClr val="FF0000"/>
                </a:solidFill>
                <a:effectLst>
                  <a:outerShdw blurRad="38100" dist="38100" dir="2700000" algn="tl">
                    <a:srgbClr val="000000">
                      <a:alpha val="43137"/>
                    </a:srgbClr>
                  </a:outerShdw>
                </a:effectLst>
                <a:latin typeface="Comic Sans MS" pitchFamily="66" charset="0"/>
              </a:rPr>
              <a:t>(ΑΑΤ) ή Γραμμική Αρμονική Ταλάντωση</a:t>
            </a:r>
            <a:r>
              <a:rPr lang="en-US" altLang="el-GR" sz="2400" b="1" dirty="0">
                <a:solidFill>
                  <a:srgbClr val="FF0000"/>
                </a:solidFill>
                <a:effectLst>
                  <a:outerShdw blurRad="38100" dist="38100" dir="2700000" algn="tl">
                    <a:srgbClr val="000000">
                      <a:alpha val="43137"/>
                    </a:srgbClr>
                  </a:outerShdw>
                </a:effectLst>
                <a:latin typeface="Comic Sans MS" pitchFamily="66" charset="0"/>
              </a:rPr>
              <a:t> </a:t>
            </a:r>
            <a:r>
              <a:rPr lang="el-GR" altLang="el-GR" sz="2400" b="1" dirty="0">
                <a:solidFill>
                  <a:srgbClr val="FF0000"/>
                </a:solidFill>
                <a:effectLst>
                  <a:outerShdw blurRad="38100" dist="38100" dir="2700000" algn="tl">
                    <a:srgbClr val="000000">
                      <a:alpha val="43137"/>
                    </a:srgbClr>
                  </a:outerShdw>
                </a:effectLst>
                <a:latin typeface="Comic Sans MS" pitchFamily="66" charset="0"/>
              </a:rPr>
              <a:t>(ΓΑΤ) </a:t>
            </a:r>
            <a:endParaRPr lang="el-GR" altLang="el-GR" sz="2400" b="1" dirty="0" smtClean="0">
              <a:solidFill>
                <a:srgbClr val="FF0000"/>
              </a:solidFill>
              <a:effectLst>
                <a:outerShdw blurRad="38100" dist="38100" dir="2700000" algn="tl">
                  <a:srgbClr val="000000">
                    <a:alpha val="43137"/>
                  </a:srgbClr>
                </a:outerShdw>
              </a:effectLst>
              <a:latin typeface="Comic Sans MS" pitchFamily="66" charset="0"/>
            </a:endParaRPr>
          </a:p>
          <a:p>
            <a:pPr algn="just">
              <a:lnSpc>
                <a:spcPct val="150000"/>
              </a:lnSpc>
              <a:spcBef>
                <a:spcPct val="20000"/>
              </a:spcBef>
              <a:buClr>
                <a:schemeClr val="hlink"/>
              </a:buClr>
              <a:buSzPct val="65000"/>
              <a:defRPr/>
            </a:pPr>
            <a:r>
              <a:rPr lang="el-GR" altLang="el-GR" sz="2000" b="1" dirty="0" smtClean="0">
                <a:latin typeface="Comic Sans MS" pitchFamily="66" charset="0"/>
              </a:rPr>
              <a:t>έχουμε στην περίπτωση της ταλάντωσης </a:t>
            </a:r>
            <a:r>
              <a:rPr lang="el-GR" altLang="el-GR" sz="2000" b="1" dirty="0">
                <a:latin typeface="Comic Sans MS" pitchFamily="66" charset="0"/>
              </a:rPr>
              <a:t>που κάνει ένα σώμα κατά μήκος μιας </a:t>
            </a:r>
            <a:r>
              <a:rPr lang="el-GR" altLang="el-GR" sz="2000" b="1" dirty="0" smtClean="0">
                <a:latin typeface="Comic Sans MS" pitchFamily="66" charset="0"/>
              </a:rPr>
              <a:t>ευθείας και η </a:t>
            </a:r>
            <a:r>
              <a:rPr lang="el-GR" altLang="el-GR" sz="2000" b="1" dirty="0">
                <a:latin typeface="Comic Sans MS" pitchFamily="66" charset="0"/>
              </a:rPr>
              <a:t>απομάκρυνσή του </a:t>
            </a:r>
            <a:r>
              <a:rPr lang="en-US" altLang="el-GR" sz="2000" b="1" i="1" dirty="0">
                <a:solidFill>
                  <a:srgbClr val="FF0000"/>
                </a:solidFill>
                <a:effectLst>
                  <a:outerShdw blurRad="38100" dist="38100" dir="2700000" algn="tl">
                    <a:srgbClr val="000000">
                      <a:alpha val="43137"/>
                    </a:srgbClr>
                  </a:outerShdw>
                </a:effectLst>
                <a:latin typeface="Comic Sans MS" pitchFamily="66" charset="0"/>
              </a:rPr>
              <a:t>x</a:t>
            </a:r>
            <a:r>
              <a:rPr lang="en-US" altLang="el-GR" sz="2000" b="1" i="1" dirty="0" smtClean="0">
                <a:solidFill>
                  <a:srgbClr val="000099"/>
                </a:solidFill>
                <a:effectLst>
                  <a:outerShdw blurRad="38100" dist="38100" dir="2700000" algn="tl">
                    <a:srgbClr val="000000">
                      <a:alpha val="43137"/>
                    </a:srgbClr>
                  </a:outerShdw>
                </a:effectLst>
                <a:latin typeface="Comic Sans MS" pitchFamily="66" charset="0"/>
              </a:rPr>
              <a:t> </a:t>
            </a:r>
            <a:r>
              <a:rPr lang="en-US" altLang="el-GR" sz="2000" b="1" dirty="0" smtClean="0">
                <a:latin typeface="Comic Sans MS" pitchFamily="66" charset="0"/>
              </a:rPr>
              <a:t>(</a:t>
            </a:r>
            <a:r>
              <a:rPr lang="el-GR" altLang="el-GR" sz="2000" b="1" dirty="0" smtClean="0">
                <a:latin typeface="Comic Sans MS" pitchFamily="66" charset="0"/>
              </a:rPr>
              <a:t>ή </a:t>
            </a:r>
            <a:r>
              <a:rPr lang="en-US" altLang="el-GR" sz="2000" b="1" i="1" dirty="0" smtClean="0">
                <a:solidFill>
                  <a:srgbClr val="FF0000"/>
                </a:solidFill>
                <a:effectLst>
                  <a:outerShdw blurRad="38100" dist="38100" dir="2700000" algn="tl">
                    <a:srgbClr val="000000">
                      <a:alpha val="43137"/>
                    </a:srgbClr>
                  </a:outerShdw>
                </a:effectLst>
                <a:latin typeface="Comic Sans MS" pitchFamily="66" charset="0"/>
              </a:rPr>
              <a:t>y</a:t>
            </a:r>
            <a:r>
              <a:rPr lang="el-GR" altLang="el-GR" sz="2000" b="1" dirty="0" smtClean="0">
                <a:latin typeface="Comic Sans MS" pitchFamily="66" charset="0"/>
              </a:rPr>
              <a:t>)</a:t>
            </a:r>
            <a:r>
              <a:rPr lang="en-US" altLang="el-GR" sz="2000" b="1" dirty="0" smtClean="0">
                <a:latin typeface="Comic Sans MS" pitchFamily="66" charset="0"/>
              </a:rPr>
              <a:t> </a:t>
            </a:r>
            <a:r>
              <a:rPr lang="el-GR" altLang="el-GR" sz="2000" b="1" dirty="0" smtClean="0">
                <a:latin typeface="Comic Sans MS" pitchFamily="66" charset="0"/>
              </a:rPr>
              <a:t>κάθε στιγμή είναι </a:t>
            </a:r>
            <a:r>
              <a:rPr lang="el-GR" altLang="el-GR" sz="2000" b="1" dirty="0">
                <a:latin typeface="Comic Sans MS" pitchFamily="66" charset="0"/>
              </a:rPr>
              <a:t>αρμονική συνάρτηση του </a:t>
            </a:r>
            <a:r>
              <a:rPr lang="el-GR" altLang="el-GR" sz="2000" b="1" dirty="0" smtClean="0">
                <a:latin typeface="Comic Sans MS" pitchFamily="66" charset="0"/>
              </a:rPr>
              <a:t>χρόνου </a:t>
            </a:r>
            <a:r>
              <a:rPr lang="en-US" altLang="el-GR" sz="2000" b="1" i="1" dirty="0" smtClean="0">
                <a:latin typeface="Comic Sans MS" pitchFamily="66" charset="0"/>
              </a:rPr>
              <a:t>t</a:t>
            </a:r>
            <a:r>
              <a:rPr lang="el-GR" altLang="el-GR" sz="2000" b="1" dirty="0" smtClean="0">
                <a:latin typeface="Comic Sans MS" pitchFamily="66" charset="0"/>
              </a:rPr>
              <a:t>, </a:t>
            </a:r>
            <a:r>
              <a:rPr lang="el-GR" altLang="el-GR" sz="2000" b="1" dirty="0">
                <a:latin typeface="Comic Sans MS" pitchFamily="66" charset="0"/>
              </a:rPr>
              <a:t>δηλαδή </a:t>
            </a:r>
            <a:r>
              <a:rPr lang="el-GR" altLang="el-GR" sz="2000" b="1" dirty="0" smtClean="0">
                <a:latin typeface="Comic Sans MS" pitchFamily="66" charset="0"/>
              </a:rPr>
              <a:t>περιγράφεται </a:t>
            </a:r>
            <a:r>
              <a:rPr lang="el-GR" altLang="el-GR" sz="2000" b="1" dirty="0">
                <a:latin typeface="Comic Sans MS" pitchFamily="66" charset="0"/>
              </a:rPr>
              <a:t>από μία σχέση της μορφής </a:t>
            </a:r>
            <a:endParaRPr lang="en-US" altLang="el-GR" sz="2000" b="1" dirty="0">
              <a:latin typeface="Comic Sans MS" pitchFamily="66" charset="0"/>
            </a:endParaRPr>
          </a:p>
        </p:txBody>
      </p:sp>
      <p:sp>
        <p:nvSpPr>
          <p:cNvPr id="8" name="Rectangle 3"/>
          <p:cNvSpPr>
            <a:spLocks noChangeArrowheads="1"/>
          </p:cNvSpPr>
          <p:nvPr/>
        </p:nvSpPr>
        <p:spPr bwMode="auto">
          <a:xfrm>
            <a:off x="2650634" y="4270844"/>
            <a:ext cx="3960439" cy="5847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p>
            <a:pPr>
              <a:spcBef>
                <a:spcPct val="20000"/>
              </a:spcBef>
              <a:buClr>
                <a:schemeClr val="hlink"/>
              </a:buClr>
              <a:buSzPct val="65000"/>
              <a:buFont typeface="Wingdings" pitchFamily="2" charset="2"/>
              <a:buNone/>
              <a:defRPr/>
            </a:pPr>
            <a:r>
              <a:rPr lang="el-GR" altLang="el-GR" sz="3200" b="1" i="1" dirty="0">
                <a:solidFill>
                  <a:srgbClr val="FF0000"/>
                </a:solidFill>
                <a:effectLst>
                  <a:outerShdw blurRad="38100" dist="38100" dir="2700000" algn="tl">
                    <a:srgbClr val="000000"/>
                  </a:outerShdw>
                </a:effectLst>
                <a:latin typeface="Comic Sans MS" pitchFamily="66" charset="0"/>
              </a:rPr>
              <a:t>x</a:t>
            </a:r>
            <a:r>
              <a:rPr lang="en-US" altLang="el-GR" sz="3200" b="1" i="1" dirty="0">
                <a:solidFill>
                  <a:srgbClr val="FF0000"/>
                </a:solidFill>
                <a:effectLst>
                  <a:outerShdw blurRad="38100" dist="38100" dir="2700000" algn="tl">
                    <a:srgbClr val="000000"/>
                  </a:outerShdw>
                </a:effectLst>
                <a:latin typeface="Comic Sans MS" pitchFamily="66" charset="0"/>
              </a:rPr>
              <a:t> </a:t>
            </a:r>
            <a:r>
              <a:rPr lang="el-GR" altLang="el-GR" sz="3200" b="1" dirty="0">
                <a:solidFill>
                  <a:srgbClr val="FF0000"/>
                </a:solidFill>
                <a:effectLst>
                  <a:outerShdw blurRad="38100" dist="38100" dir="2700000" algn="tl">
                    <a:srgbClr val="000000"/>
                  </a:outerShdw>
                </a:effectLst>
                <a:latin typeface="Comic Sans MS" pitchFamily="66" charset="0"/>
              </a:rPr>
              <a:t>=</a:t>
            </a:r>
            <a:r>
              <a:rPr lang="el-GR" altLang="el-GR" sz="3200" b="1" i="1" dirty="0" smtClean="0">
                <a:solidFill>
                  <a:srgbClr val="FF0000"/>
                </a:solidFill>
                <a:effectLst>
                  <a:outerShdw blurRad="38100" dist="38100" dir="2700000" algn="tl">
                    <a:srgbClr val="000000"/>
                  </a:outerShdw>
                </a:effectLst>
                <a:latin typeface="Comic Sans MS" pitchFamily="66" charset="0"/>
              </a:rPr>
              <a:t>A</a:t>
            </a:r>
            <a:r>
              <a:rPr lang="en-US" altLang="el-GR" sz="3200" b="1" i="1" dirty="0" smtClean="0">
                <a:solidFill>
                  <a:srgbClr val="FF0000"/>
                </a:solidFill>
                <a:effectLst>
                  <a:outerShdw blurRad="38100" dist="38100" dir="2700000" algn="tl">
                    <a:srgbClr val="000000"/>
                  </a:outerShdw>
                </a:effectLst>
                <a:latin typeface="Comic Sans MS" pitchFamily="66" charset="0"/>
              </a:rPr>
              <a:t>.</a:t>
            </a:r>
            <a:r>
              <a:rPr lang="el-GR" altLang="el-GR" sz="3200" b="1" dirty="0" err="1" smtClean="0">
                <a:solidFill>
                  <a:srgbClr val="FF0000"/>
                </a:solidFill>
                <a:effectLst>
                  <a:outerShdw blurRad="38100" dist="38100" dir="2700000" algn="tl">
                    <a:srgbClr val="000000"/>
                  </a:outerShdw>
                </a:effectLst>
                <a:latin typeface="Comic Sans MS" pitchFamily="66" charset="0"/>
              </a:rPr>
              <a:t>ημ(</a:t>
            </a:r>
            <a:r>
              <a:rPr lang="el-GR" altLang="el-GR" sz="3200" b="1" i="1" dirty="0" err="1" smtClean="0">
                <a:solidFill>
                  <a:srgbClr val="FF0000"/>
                </a:solidFill>
                <a:effectLst>
                  <a:outerShdw blurRad="38100" dist="38100" dir="2700000" algn="tl">
                    <a:srgbClr val="000000"/>
                  </a:outerShdw>
                </a:effectLst>
                <a:latin typeface="Comic Sans MS" pitchFamily="66" charset="0"/>
              </a:rPr>
              <a:t>ωt</a:t>
            </a:r>
            <a:r>
              <a:rPr lang="en-US" altLang="el-GR" sz="3200" b="1" i="1" dirty="0" smtClean="0">
                <a:solidFill>
                  <a:srgbClr val="FF0000"/>
                </a:solidFill>
                <a:effectLst>
                  <a:outerShdw blurRad="38100" dist="38100" dir="2700000" algn="tl">
                    <a:srgbClr val="000000"/>
                  </a:outerShdw>
                </a:effectLst>
                <a:latin typeface="Comic Sans MS" pitchFamily="66" charset="0"/>
              </a:rPr>
              <a:t> </a:t>
            </a:r>
            <a:r>
              <a:rPr lang="el-GR" altLang="el-GR" sz="3200" b="1" dirty="0" smtClean="0">
                <a:solidFill>
                  <a:srgbClr val="FF0000"/>
                </a:solidFill>
                <a:effectLst>
                  <a:outerShdw blurRad="38100" dist="38100" dir="2700000" algn="tl">
                    <a:srgbClr val="000000"/>
                  </a:outerShdw>
                </a:effectLst>
                <a:latin typeface="Comic Sans MS" pitchFamily="66" charset="0"/>
              </a:rPr>
              <a:t>+</a:t>
            </a:r>
            <a:r>
              <a:rPr lang="en-US" altLang="el-GR" sz="3200" b="1" dirty="0" smtClean="0">
                <a:solidFill>
                  <a:srgbClr val="FF0000"/>
                </a:solidFill>
                <a:effectLst>
                  <a:outerShdw blurRad="38100" dist="38100" dir="2700000" algn="tl">
                    <a:srgbClr val="000000"/>
                  </a:outerShdw>
                </a:effectLst>
                <a:latin typeface="Comic Sans MS" pitchFamily="66" charset="0"/>
              </a:rPr>
              <a:t> </a:t>
            </a:r>
            <a:r>
              <a:rPr lang="el-GR" altLang="el-GR" sz="3200" b="1" i="1" dirty="0" smtClean="0">
                <a:solidFill>
                  <a:srgbClr val="FF0000"/>
                </a:solidFill>
                <a:effectLst>
                  <a:outerShdw blurRad="38100" dist="38100" dir="2700000" algn="tl">
                    <a:srgbClr val="000000"/>
                  </a:outerShdw>
                </a:effectLst>
                <a:latin typeface="Comic Sans MS" pitchFamily="66" charset="0"/>
              </a:rPr>
              <a:t>φ</a:t>
            </a:r>
            <a:r>
              <a:rPr lang="el-GR" altLang="el-GR" sz="2400" b="1" baseline="-25000" dirty="0" smtClean="0">
                <a:solidFill>
                  <a:srgbClr val="FF0000"/>
                </a:solidFill>
                <a:effectLst>
                  <a:outerShdw blurRad="38100" dist="38100" dir="2700000" algn="tl">
                    <a:srgbClr val="000000"/>
                  </a:outerShdw>
                </a:effectLst>
                <a:latin typeface="Comic Sans MS" pitchFamily="66" charset="0"/>
              </a:rPr>
              <a:t>0</a:t>
            </a:r>
            <a:r>
              <a:rPr lang="el-GR" altLang="el-GR" sz="3200" b="1" dirty="0">
                <a:solidFill>
                  <a:srgbClr val="FF0000"/>
                </a:solidFill>
                <a:effectLst>
                  <a:outerShdw blurRad="38100" dist="38100" dir="2700000" algn="tl">
                    <a:srgbClr val="000000"/>
                  </a:outerShdw>
                </a:effectLst>
                <a:latin typeface="Comic Sans MS" pitchFamily="66" charset="0"/>
              </a:rPr>
              <a:t>)</a:t>
            </a:r>
          </a:p>
        </p:txBody>
      </p:sp>
      <p:sp>
        <p:nvSpPr>
          <p:cNvPr id="9" name="TextBox 8"/>
          <p:cNvSpPr txBox="1"/>
          <p:nvPr/>
        </p:nvSpPr>
        <p:spPr>
          <a:xfrm>
            <a:off x="1043607" y="4837293"/>
            <a:ext cx="6840760" cy="1338828"/>
          </a:xfrm>
          <a:prstGeom prst="rect">
            <a:avLst/>
          </a:prstGeom>
          <a:noFill/>
        </p:spPr>
        <p:txBody>
          <a:bodyPr wrap="square" rtlCol="0">
            <a:spAutoFit/>
          </a:bodyPr>
          <a:lstStyle/>
          <a:p>
            <a:pPr algn="just">
              <a:lnSpc>
                <a:spcPct val="150000"/>
              </a:lnSpc>
            </a:pPr>
            <a:r>
              <a:rPr lang="el-GR" b="1" dirty="0" smtClean="0">
                <a:latin typeface="Comic Sans MS" panose="030F0702030302020204" pitchFamily="66" charset="0"/>
              </a:rPr>
              <a:t>όταν η θέση </a:t>
            </a:r>
            <a:r>
              <a:rPr lang="en-US" b="1" dirty="0" smtClean="0">
                <a:latin typeface="Comic Sans MS" panose="030F0702030302020204" pitchFamily="66" charset="0"/>
              </a:rPr>
              <a:t>x = 0 </a:t>
            </a:r>
            <a:r>
              <a:rPr lang="el-GR" b="1" dirty="0" smtClean="0">
                <a:latin typeface="Comic Sans MS" panose="030F0702030302020204" pitchFamily="66" charset="0"/>
              </a:rPr>
              <a:t>είναι και θέση ισορροπίας και</a:t>
            </a:r>
          </a:p>
          <a:p>
            <a:pPr algn="just">
              <a:lnSpc>
                <a:spcPct val="150000"/>
              </a:lnSpc>
            </a:pPr>
            <a:r>
              <a:rPr lang="el-GR" b="1" dirty="0" smtClean="0">
                <a:latin typeface="Comic Sans MS" panose="030F0702030302020204" pitchFamily="66" charset="0"/>
              </a:rPr>
              <a:t>όπου </a:t>
            </a:r>
            <a:r>
              <a:rPr lang="el-GR" b="1" i="1" dirty="0" smtClean="0">
                <a:latin typeface="Comic Sans MS" panose="030F0702030302020204" pitchFamily="66" charset="0"/>
              </a:rPr>
              <a:t>Α</a:t>
            </a:r>
            <a:r>
              <a:rPr lang="el-GR" b="1" dirty="0" smtClean="0">
                <a:latin typeface="Comic Sans MS" panose="030F0702030302020204" pitchFamily="66" charset="0"/>
              </a:rPr>
              <a:t> το πλάτος της ταλάντωσης, </a:t>
            </a:r>
            <a:r>
              <a:rPr lang="el-GR" b="1" i="1" dirty="0" smtClean="0">
                <a:latin typeface="Comic Sans MS" panose="030F0702030302020204" pitchFamily="66" charset="0"/>
              </a:rPr>
              <a:t>ω</a:t>
            </a:r>
            <a:r>
              <a:rPr lang="el-GR" b="1" dirty="0" smtClean="0">
                <a:latin typeface="Comic Sans MS" panose="030F0702030302020204" pitchFamily="66" charset="0"/>
              </a:rPr>
              <a:t> η κυκλική συχνότητα, </a:t>
            </a:r>
            <a:r>
              <a:rPr lang="el-GR" b="1" i="1" dirty="0" smtClean="0">
                <a:latin typeface="Comic Sans MS" panose="030F0702030302020204" pitchFamily="66" charset="0"/>
              </a:rPr>
              <a:t>φ</a:t>
            </a:r>
            <a:r>
              <a:rPr lang="el-GR" b="1" baseline="-25000" dirty="0" smtClean="0">
                <a:latin typeface="Comic Sans MS" panose="030F0702030302020204" pitchFamily="66" charset="0"/>
              </a:rPr>
              <a:t>0 </a:t>
            </a:r>
            <a:r>
              <a:rPr lang="el-GR" b="1" dirty="0" smtClean="0">
                <a:latin typeface="Comic Sans MS" panose="030F0702030302020204" pitchFamily="66" charset="0"/>
              </a:rPr>
              <a:t> η αρχική φάση</a:t>
            </a:r>
            <a:r>
              <a:rPr lang="el-GR" b="1" dirty="0">
                <a:latin typeface="Comic Sans MS" panose="030F0702030302020204" pitchFamily="66" charset="0"/>
              </a:rPr>
              <a:t> </a:t>
            </a:r>
            <a:r>
              <a:rPr lang="el-GR" b="1" dirty="0" smtClean="0">
                <a:latin typeface="Comic Sans MS" panose="030F0702030302020204" pitchFamily="66" charset="0"/>
              </a:rPr>
              <a:t>και (</a:t>
            </a:r>
            <a:r>
              <a:rPr lang="el-GR" b="1" i="1" dirty="0" smtClean="0">
                <a:latin typeface="Comic Sans MS" panose="030F0702030302020204" pitchFamily="66" charset="0"/>
              </a:rPr>
              <a:t>ω</a:t>
            </a:r>
            <a:r>
              <a:rPr lang="en-US" b="1" i="1" dirty="0" smtClean="0">
                <a:latin typeface="Comic Sans MS" panose="030F0702030302020204" pitchFamily="66" charset="0"/>
              </a:rPr>
              <a:t>t </a:t>
            </a:r>
            <a:r>
              <a:rPr lang="en-US" b="1" dirty="0" smtClean="0">
                <a:latin typeface="Comic Sans MS" panose="030F0702030302020204" pitchFamily="66" charset="0"/>
              </a:rPr>
              <a:t>+ </a:t>
            </a:r>
            <a:r>
              <a:rPr lang="el-GR" b="1" i="1" dirty="0" smtClean="0">
                <a:latin typeface="Comic Sans MS" panose="030F0702030302020204" pitchFamily="66" charset="0"/>
              </a:rPr>
              <a:t>φ</a:t>
            </a:r>
            <a:r>
              <a:rPr lang="el-GR" b="1" baseline="-25000" dirty="0" smtClean="0">
                <a:latin typeface="Comic Sans MS" panose="030F0702030302020204" pitchFamily="66" charset="0"/>
              </a:rPr>
              <a:t>0</a:t>
            </a:r>
            <a:r>
              <a:rPr lang="el-GR" b="1" dirty="0" smtClean="0">
                <a:latin typeface="Comic Sans MS" panose="030F0702030302020204" pitchFamily="66" charset="0"/>
              </a:rPr>
              <a:t>) η φάση </a:t>
            </a:r>
            <a:r>
              <a:rPr lang="el-GR" b="1" i="1" dirty="0" smtClean="0">
                <a:latin typeface="Comic Sans MS" panose="030F0702030302020204" pitchFamily="66" charset="0"/>
              </a:rPr>
              <a:t>φ</a:t>
            </a:r>
            <a:r>
              <a:rPr lang="el-GR" b="1" dirty="0" smtClean="0">
                <a:latin typeface="Comic Sans MS" panose="030F0702030302020204" pitchFamily="66" charset="0"/>
              </a:rPr>
              <a:t> της ταλάντωσης.</a:t>
            </a:r>
            <a:endParaRPr lang="el-GR" b="1" baseline="-25000" dirty="0">
              <a:latin typeface="Comic Sans MS" panose="030F0702030302020204" pitchFamily="66" charset="0"/>
            </a:endParaRPr>
          </a:p>
        </p:txBody>
      </p:sp>
      <p:pic>
        <p:nvPicPr>
          <p:cNvPr id="10"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028384" y="776500"/>
            <a:ext cx="720204" cy="10796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44239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childTnLst>
                          </p:cTn>
                        </p:par>
                        <p:par>
                          <p:cTn id="17" fill="hold">
                            <p:stCondLst>
                              <p:cond delay="500"/>
                            </p:stCondLst>
                            <p:childTnLst>
                              <p:par>
                                <p:cTn id="18" presetID="9" presetClass="entr" presetSubtype="0" fill="hold" grpId="0" nodeType="afterEffect">
                                  <p:stCondLst>
                                    <p:cond delay="25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childTnLst>
                          </p:cTn>
                        </p:par>
                        <p:par>
                          <p:cTn id="21" fill="hold">
                            <p:stCondLst>
                              <p:cond delay="1250"/>
                            </p:stCondLst>
                            <p:childTnLst>
                              <p:par>
                                <p:cTn id="22" presetID="29" presetClass="entr" presetSubtype="0" fill="hold" grpId="0" nodeType="afterEffect">
                                  <p:stCondLst>
                                    <p:cond delay="50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ppt_x</p:attrName>
                                        </p:attrNameLst>
                                      </p:cBhvr>
                                      <p:tavLst>
                                        <p:tav tm="0">
                                          <p:val>
                                            <p:strVal val="#ppt_x-.2"/>
                                          </p:val>
                                        </p:tav>
                                        <p:tav tm="100000">
                                          <p:val>
                                            <p:strVal val="#ppt_x"/>
                                          </p:val>
                                        </p:tav>
                                      </p:tavLst>
                                    </p:anim>
                                    <p:anim calcmode="lin" valueType="num">
                                      <p:cBhvr>
                                        <p:cTn id="25"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6" dur="1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Effect transition="in" filter="wipe(left)">
                                      <p:cBhvr>
                                        <p:cTn id="31" dur="1000"/>
                                        <p:tgtEl>
                                          <p:spTgt spid="9">
                                            <p:txEl>
                                              <p:pRg st="0" end="0"/>
                                            </p:txEl>
                                          </p:spTgt>
                                        </p:tgtEl>
                                      </p:cBhvr>
                                    </p:animEffect>
                                  </p:childTnLst>
                                </p:cTn>
                              </p:par>
                            </p:childTnLst>
                          </p:cTn>
                        </p:par>
                        <p:par>
                          <p:cTn id="32" fill="hold">
                            <p:stCondLst>
                              <p:cond delay="1000"/>
                            </p:stCondLst>
                            <p:childTnLst>
                              <p:par>
                                <p:cTn id="33" presetID="22" presetClass="entr" presetSubtype="8" fill="hold" nodeType="afterEffect">
                                  <p:stCondLst>
                                    <p:cond delay="500"/>
                                  </p:stCondLst>
                                  <p:childTnLst>
                                    <p:set>
                                      <p:cBhvr>
                                        <p:cTn id="34" dur="1" fill="hold">
                                          <p:stCondLst>
                                            <p:cond delay="0"/>
                                          </p:stCondLst>
                                        </p:cTn>
                                        <p:tgtEl>
                                          <p:spTgt spid="9">
                                            <p:txEl>
                                              <p:pRg st="1" end="1"/>
                                            </p:txEl>
                                          </p:spTgt>
                                        </p:tgtEl>
                                        <p:attrNameLst>
                                          <p:attrName>style.visibility</p:attrName>
                                        </p:attrNameLst>
                                      </p:cBhvr>
                                      <p:to>
                                        <p:strVal val="visible"/>
                                      </p:to>
                                    </p:set>
                                    <p:animEffect transition="in" filter="wipe(left)">
                                      <p:cBhvr>
                                        <p:cTn id="35" dur="1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3202293" y="6309320"/>
            <a:ext cx="2895600" cy="365125"/>
          </a:xfrm>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60</a:t>
            </a:fld>
            <a:endParaRPr lang="el-GR" dirty="0">
              <a:solidFill>
                <a:schemeClr val="tx1"/>
              </a:solidFill>
            </a:endParaRPr>
          </a:p>
        </p:txBody>
      </p:sp>
      <p:grpSp>
        <p:nvGrpSpPr>
          <p:cNvPr id="10" name="Ομάδα 9"/>
          <p:cNvGrpSpPr/>
          <p:nvPr/>
        </p:nvGrpSpPr>
        <p:grpSpPr>
          <a:xfrm>
            <a:off x="409261" y="288149"/>
            <a:ext cx="8496944" cy="3071170"/>
            <a:chOff x="395536" y="144133"/>
            <a:chExt cx="8496944" cy="3071170"/>
          </a:xfrm>
        </p:grpSpPr>
        <p:pic>
          <p:nvPicPr>
            <p:cNvPr id="4" name="Εικόνα 3"/>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5782411" y="144133"/>
              <a:ext cx="2984723" cy="2160240"/>
            </a:xfrm>
            <a:prstGeom prst="rect">
              <a:avLst/>
            </a:prstGeom>
            <a:noFill/>
            <a:ln>
              <a:noFill/>
            </a:ln>
          </p:spPr>
        </p:pic>
        <p:sp>
          <p:nvSpPr>
            <p:cNvPr id="5" name="Ορθογώνιο 4"/>
            <p:cNvSpPr/>
            <p:nvPr/>
          </p:nvSpPr>
          <p:spPr>
            <a:xfrm>
              <a:off x="395536" y="260648"/>
              <a:ext cx="5386875" cy="1938992"/>
            </a:xfrm>
            <a:prstGeom prst="rect">
              <a:avLst/>
            </a:prstGeom>
          </p:spPr>
          <p:txBody>
            <a:bodyPr wrap="square">
              <a:spAutoFit/>
            </a:bodyPr>
            <a:lstStyle/>
            <a:p>
              <a:pPr algn="just"/>
              <a:r>
                <a:rPr lang="en-US" sz="2000" b="1" dirty="0" smtClean="0">
                  <a:latin typeface="Trebuchet MS" panose="020B0603020202020204" pitchFamily="34" charset="0"/>
                </a:rPr>
                <a:t>7.  </a:t>
              </a:r>
              <a:r>
                <a:rPr lang="el-GR" sz="2000" i="1" dirty="0" smtClean="0">
                  <a:latin typeface="Trebuchet MS" panose="020B0603020202020204" pitchFamily="34" charset="0"/>
                </a:rPr>
                <a:t>Το </a:t>
              </a:r>
              <a:r>
                <a:rPr lang="el-GR" sz="2000" i="1" dirty="0">
                  <a:latin typeface="Trebuchet MS" panose="020B0603020202020204" pitchFamily="34" charset="0"/>
                </a:rPr>
                <a:t>διάγραμμα του σχήματος παριστάνει την ταχύτητα ενός σώματος που εκτελεί απλή αρμονική ταλάντωση σε συνάρτηση με το χρόνο. Στην περίπτωση αυτή </a:t>
              </a:r>
            </a:p>
            <a:p>
              <a:pPr algn="just"/>
              <a:r>
                <a:rPr lang="el-GR" sz="2000" b="1" dirty="0">
                  <a:latin typeface="Trebuchet MS" panose="020B0603020202020204" pitchFamily="34" charset="0"/>
                </a:rPr>
                <a:t>α.  </a:t>
              </a:r>
              <a:r>
                <a:rPr lang="el-GR" sz="2000" dirty="0">
                  <a:latin typeface="Trebuchet MS" panose="020B0603020202020204" pitchFamily="34" charset="0"/>
                </a:rPr>
                <a:t>στα σημεία 1 και 5 το σώμα βρίσκεται στη μέγιστη απομάκρυνση. </a:t>
              </a:r>
            </a:p>
          </p:txBody>
        </p:sp>
        <p:sp>
          <p:nvSpPr>
            <p:cNvPr id="6" name="Ορθογώνιο 5"/>
            <p:cNvSpPr/>
            <p:nvPr/>
          </p:nvSpPr>
          <p:spPr>
            <a:xfrm>
              <a:off x="395536" y="2199640"/>
              <a:ext cx="8496944" cy="1015663"/>
            </a:xfrm>
            <a:prstGeom prst="rect">
              <a:avLst/>
            </a:prstGeom>
          </p:spPr>
          <p:txBody>
            <a:bodyPr wrap="square">
              <a:spAutoFit/>
            </a:bodyPr>
            <a:lstStyle/>
            <a:p>
              <a:r>
                <a:rPr lang="el-GR" sz="2000" b="1" dirty="0">
                  <a:latin typeface="Trebuchet MS" panose="020B0603020202020204" pitchFamily="34" charset="0"/>
                </a:rPr>
                <a:t>β.  </a:t>
              </a:r>
              <a:r>
                <a:rPr lang="el-GR" sz="2000" dirty="0">
                  <a:latin typeface="Trebuchet MS" panose="020B0603020202020204" pitchFamily="34" charset="0"/>
                </a:rPr>
                <a:t>στα σημεία 2 και 4 το σώμα βρίσκεται στη μέγιστη απομάκρυνση. </a:t>
              </a:r>
            </a:p>
            <a:p>
              <a:r>
                <a:rPr lang="el-GR" sz="2000" b="1" dirty="0">
                  <a:latin typeface="Trebuchet MS" panose="020B0603020202020204" pitchFamily="34" charset="0"/>
                </a:rPr>
                <a:t>γ.  </a:t>
              </a:r>
              <a:r>
                <a:rPr lang="el-GR" sz="2000" dirty="0">
                  <a:latin typeface="Trebuchet MS" panose="020B0603020202020204" pitchFamily="34" charset="0"/>
                </a:rPr>
                <a:t>στα σημεία 4 και 5 το σώμα βρίσκεται στη θέση ισορροπίας. </a:t>
              </a:r>
            </a:p>
            <a:p>
              <a:r>
                <a:rPr lang="el-GR" sz="2000" b="1" dirty="0">
                  <a:latin typeface="Trebuchet MS" panose="020B0603020202020204" pitchFamily="34" charset="0"/>
                </a:rPr>
                <a:t>δ.  </a:t>
              </a:r>
              <a:r>
                <a:rPr lang="el-GR" sz="2000" dirty="0">
                  <a:latin typeface="Trebuchet MS" panose="020B0603020202020204" pitchFamily="34" charset="0"/>
                </a:rPr>
                <a:t>στα σημεία 3 και 4 το σώμα βρίσκεται στη θέση ισορροπίας. </a:t>
              </a:r>
              <a:endParaRPr lang="en-US" sz="2000" dirty="0" smtClean="0">
                <a:latin typeface="Trebuchet MS" panose="020B0603020202020204" pitchFamily="34" charset="0"/>
              </a:endParaRPr>
            </a:p>
          </p:txBody>
        </p:sp>
      </p:grpSp>
      <p:sp>
        <p:nvSpPr>
          <p:cNvPr id="9" name="Ορθογώνιο 8"/>
          <p:cNvSpPr/>
          <p:nvPr/>
        </p:nvSpPr>
        <p:spPr>
          <a:xfrm>
            <a:off x="393237" y="3717032"/>
            <a:ext cx="8064896" cy="1631216"/>
          </a:xfrm>
          <a:prstGeom prst="rect">
            <a:avLst/>
          </a:prstGeom>
        </p:spPr>
        <p:txBody>
          <a:bodyPr wrap="square">
            <a:spAutoFit/>
          </a:bodyPr>
          <a:lstStyle/>
          <a:p>
            <a:pPr algn="just"/>
            <a:r>
              <a:rPr lang="el-GR" sz="2000" b="1" dirty="0">
                <a:latin typeface="Trebuchet MS" panose="020B0603020202020204" pitchFamily="34" charset="0"/>
              </a:rPr>
              <a:t>8.  </a:t>
            </a:r>
            <a:r>
              <a:rPr lang="el-GR" sz="2000" i="1" dirty="0">
                <a:latin typeface="Trebuchet MS" panose="020B0603020202020204" pitchFamily="34" charset="0"/>
              </a:rPr>
              <a:t>Σε  μία  απλή  αρμονική  ταλάντωση  η  ταχύτητα  του  σώματος  που ταλαντώνεται δίνεται από τη σχέση </a:t>
            </a:r>
            <a:r>
              <a:rPr lang="el-GR" sz="2000" i="1" dirty="0" err="1">
                <a:latin typeface="Trebuchet MS" panose="020B0603020202020204" pitchFamily="34" charset="0"/>
              </a:rPr>
              <a:t>υ=Aωημωt</a:t>
            </a:r>
            <a:r>
              <a:rPr lang="el-GR" sz="2000" i="1" dirty="0">
                <a:latin typeface="Trebuchet MS" panose="020B0603020202020204" pitchFamily="34" charset="0"/>
              </a:rPr>
              <a:t>. Τότε η απομάκρυνση  x  από τη θέση ισορροπίας δίνεται από τη σχέση</a:t>
            </a:r>
            <a:endParaRPr lang="el-GR" sz="2000" dirty="0">
              <a:latin typeface="Trebuchet MS" panose="020B0603020202020204" pitchFamily="34" charset="0"/>
            </a:endParaRPr>
          </a:p>
          <a:p>
            <a:pPr algn="just"/>
            <a:r>
              <a:rPr lang="el-GR" sz="2000" b="1" dirty="0">
                <a:latin typeface="Trebuchet MS" panose="020B0603020202020204" pitchFamily="34" charset="0"/>
              </a:rPr>
              <a:t>α.</a:t>
            </a:r>
            <a:r>
              <a:rPr lang="el-GR" sz="2000" dirty="0">
                <a:latin typeface="Trebuchet MS" panose="020B0603020202020204" pitchFamily="34" charset="0"/>
              </a:rPr>
              <a:t> </a:t>
            </a:r>
            <a:r>
              <a:rPr lang="el-GR" sz="2000" i="1" dirty="0">
                <a:latin typeface="Trebuchet MS" panose="020B0603020202020204" pitchFamily="34" charset="0"/>
              </a:rPr>
              <a:t> x </a:t>
            </a:r>
            <a:r>
              <a:rPr lang="el-GR" sz="2000" dirty="0">
                <a:latin typeface="Trebuchet MS" panose="020B0603020202020204" pitchFamily="34" charset="0"/>
              </a:rPr>
              <a:t>= </a:t>
            </a:r>
            <a:r>
              <a:rPr lang="el-GR" sz="2000" i="1" dirty="0" err="1">
                <a:latin typeface="Trebuchet MS" panose="020B0603020202020204" pitchFamily="34" charset="0"/>
              </a:rPr>
              <a:t>A</a:t>
            </a:r>
            <a:r>
              <a:rPr lang="el-GR" sz="2000" dirty="0" err="1">
                <a:latin typeface="Trebuchet MS" panose="020B0603020202020204" pitchFamily="34" charset="0"/>
              </a:rPr>
              <a:t>ημ</a:t>
            </a:r>
            <a:r>
              <a:rPr lang="el-GR" sz="2000" i="1" dirty="0" err="1">
                <a:latin typeface="Trebuchet MS" panose="020B0603020202020204" pitchFamily="34" charset="0"/>
              </a:rPr>
              <a:t>ωt</a:t>
            </a:r>
            <a:r>
              <a:rPr lang="el-GR" sz="2000" dirty="0">
                <a:latin typeface="Trebuchet MS" panose="020B0603020202020204" pitchFamily="34" charset="0"/>
              </a:rPr>
              <a:t>.               </a:t>
            </a:r>
            <a:r>
              <a:rPr lang="en-US" sz="2000" dirty="0">
                <a:latin typeface="Trebuchet MS" panose="020B0603020202020204" pitchFamily="34" charset="0"/>
              </a:rPr>
              <a:t>                           </a:t>
            </a:r>
            <a:r>
              <a:rPr lang="el-GR" sz="2000" b="1" dirty="0">
                <a:latin typeface="Trebuchet MS" panose="020B0603020202020204" pitchFamily="34" charset="0"/>
              </a:rPr>
              <a:t>β.</a:t>
            </a:r>
            <a:r>
              <a:rPr lang="el-GR" sz="2000" dirty="0">
                <a:latin typeface="Trebuchet MS" panose="020B0603020202020204" pitchFamily="34" charset="0"/>
              </a:rPr>
              <a:t>  </a:t>
            </a:r>
            <a:r>
              <a:rPr lang="el-GR" sz="2000" i="1" dirty="0">
                <a:latin typeface="Trebuchet MS" panose="020B0603020202020204" pitchFamily="34" charset="0"/>
              </a:rPr>
              <a:t>x</a:t>
            </a:r>
            <a:r>
              <a:rPr lang="el-GR" sz="2000" dirty="0">
                <a:latin typeface="Trebuchet MS" panose="020B0603020202020204" pitchFamily="34" charset="0"/>
              </a:rPr>
              <a:t> = </a:t>
            </a:r>
            <a:r>
              <a:rPr lang="el-GR" sz="2000" i="1" dirty="0" err="1">
                <a:latin typeface="Trebuchet MS" panose="020B0603020202020204" pitchFamily="34" charset="0"/>
              </a:rPr>
              <a:t>A</a:t>
            </a:r>
            <a:r>
              <a:rPr lang="el-GR" sz="2000" dirty="0" err="1">
                <a:latin typeface="Trebuchet MS" panose="020B0603020202020204" pitchFamily="34" charset="0"/>
              </a:rPr>
              <a:t>συν</a:t>
            </a:r>
            <a:r>
              <a:rPr lang="el-GR" sz="2000" i="1" dirty="0" err="1">
                <a:latin typeface="Trebuchet MS" panose="020B0603020202020204" pitchFamily="34" charset="0"/>
              </a:rPr>
              <a:t>ωt</a:t>
            </a:r>
            <a:r>
              <a:rPr lang="el-GR" sz="2000" dirty="0">
                <a:latin typeface="Trebuchet MS" panose="020B0603020202020204" pitchFamily="34" charset="0"/>
              </a:rPr>
              <a:t>.                </a:t>
            </a:r>
            <a:endParaRPr lang="en-US" sz="2000" dirty="0">
              <a:latin typeface="Trebuchet MS" panose="020B0603020202020204" pitchFamily="34" charset="0"/>
            </a:endParaRPr>
          </a:p>
          <a:p>
            <a:pPr algn="just"/>
            <a:r>
              <a:rPr lang="el-GR" sz="2000" b="1" dirty="0">
                <a:latin typeface="Trebuchet MS" panose="020B0603020202020204" pitchFamily="34" charset="0"/>
              </a:rPr>
              <a:t>γ.</a:t>
            </a:r>
            <a:r>
              <a:rPr lang="el-GR" sz="2000" dirty="0">
                <a:latin typeface="Trebuchet MS" panose="020B0603020202020204" pitchFamily="34" charset="0"/>
              </a:rPr>
              <a:t>  </a:t>
            </a:r>
            <a:r>
              <a:rPr lang="el-GR" sz="2000" i="1" dirty="0">
                <a:latin typeface="Trebuchet MS" panose="020B0603020202020204" pitchFamily="34" charset="0"/>
              </a:rPr>
              <a:t>x</a:t>
            </a:r>
            <a:r>
              <a:rPr lang="el-GR" sz="2000" dirty="0">
                <a:latin typeface="Trebuchet MS" panose="020B0603020202020204" pitchFamily="34" charset="0"/>
              </a:rPr>
              <a:t> = </a:t>
            </a:r>
            <a:r>
              <a:rPr lang="el-GR" sz="2000" i="1" dirty="0" err="1">
                <a:latin typeface="Trebuchet MS" panose="020B0603020202020204" pitchFamily="34" charset="0"/>
              </a:rPr>
              <a:t>A</a:t>
            </a:r>
            <a:r>
              <a:rPr lang="el-GR" sz="2000" dirty="0" err="1">
                <a:latin typeface="Trebuchet MS" panose="020B0603020202020204" pitchFamily="34" charset="0"/>
              </a:rPr>
              <a:t>ημ(</a:t>
            </a:r>
            <a:r>
              <a:rPr lang="el-GR" sz="2000" i="1" dirty="0" err="1">
                <a:latin typeface="Trebuchet MS" panose="020B0603020202020204" pitchFamily="34" charset="0"/>
              </a:rPr>
              <a:t>ωt</a:t>
            </a:r>
            <a:r>
              <a:rPr lang="el-GR" sz="2000" dirty="0" err="1">
                <a:latin typeface="Trebuchet MS" panose="020B0603020202020204" pitchFamily="34" charset="0"/>
              </a:rPr>
              <a:t>+π</a:t>
            </a:r>
            <a:r>
              <a:rPr lang="el-GR" sz="2000" dirty="0">
                <a:latin typeface="Trebuchet MS" panose="020B0603020202020204" pitchFamily="34" charset="0"/>
              </a:rPr>
              <a:t>).                </a:t>
            </a:r>
            <a:r>
              <a:rPr lang="en-US" sz="2000" dirty="0">
                <a:latin typeface="Trebuchet MS" panose="020B0603020202020204" pitchFamily="34" charset="0"/>
              </a:rPr>
              <a:t>                    </a:t>
            </a:r>
            <a:r>
              <a:rPr lang="el-GR" sz="2000" b="1" dirty="0">
                <a:latin typeface="Trebuchet MS" panose="020B0603020202020204" pitchFamily="34" charset="0"/>
              </a:rPr>
              <a:t>δ.</a:t>
            </a:r>
            <a:r>
              <a:rPr lang="el-GR" sz="2000" dirty="0">
                <a:latin typeface="Trebuchet MS" panose="020B0603020202020204" pitchFamily="34" charset="0"/>
              </a:rPr>
              <a:t>  </a:t>
            </a:r>
            <a:r>
              <a:rPr lang="el-GR" sz="2000" i="1" dirty="0">
                <a:latin typeface="Trebuchet MS" panose="020B0603020202020204" pitchFamily="34" charset="0"/>
              </a:rPr>
              <a:t>x</a:t>
            </a:r>
            <a:r>
              <a:rPr lang="el-GR" sz="2000" dirty="0">
                <a:latin typeface="Trebuchet MS" panose="020B0603020202020204" pitchFamily="34" charset="0"/>
              </a:rPr>
              <a:t> = </a:t>
            </a:r>
            <a:r>
              <a:rPr lang="el-GR" sz="2000" i="1" dirty="0" err="1">
                <a:latin typeface="Trebuchet MS" panose="020B0603020202020204" pitchFamily="34" charset="0"/>
              </a:rPr>
              <a:t>A</a:t>
            </a:r>
            <a:r>
              <a:rPr lang="el-GR" sz="2000" dirty="0" err="1">
                <a:latin typeface="Trebuchet MS" panose="020B0603020202020204" pitchFamily="34" charset="0"/>
              </a:rPr>
              <a:t>ημ(</a:t>
            </a:r>
            <a:r>
              <a:rPr lang="el-GR" sz="2000" i="1" dirty="0" err="1">
                <a:latin typeface="Trebuchet MS" panose="020B0603020202020204" pitchFamily="34" charset="0"/>
              </a:rPr>
              <a:t>ω</a:t>
            </a:r>
            <a:r>
              <a:rPr lang="en-US" sz="2000" i="1" dirty="0">
                <a:latin typeface="Trebuchet MS" panose="020B0603020202020204" pitchFamily="34" charset="0"/>
              </a:rPr>
              <a:t>t</a:t>
            </a:r>
            <a:r>
              <a:rPr lang="el-GR" sz="2000" dirty="0">
                <a:latin typeface="Trebuchet MS" panose="020B0603020202020204" pitchFamily="34" charset="0"/>
              </a:rPr>
              <a:t>+</a:t>
            </a:r>
            <a:r>
              <a:rPr lang="en-US" sz="2000" dirty="0">
                <a:latin typeface="Trebuchet MS" panose="020B0603020202020204" pitchFamily="34" charset="0"/>
              </a:rPr>
              <a:t> 3</a:t>
            </a:r>
            <a:r>
              <a:rPr lang="el-GR" sz="2000" dirty="0">
                <a:latin typeface="Trebuchet MS" panose="020B0603020202020204" pitchFamily="34" charset="0"/>
              </a:rPr>
              <a:t>π</a:t>
            </a:r>
            <a:r>
              <a:rPr lang="en-US" sz="2000" dirty="0">
                <a:latin typeface="Trebuchet MS" panose="020B0603020202020204" pitchFamily="34" charset="0"/>
              </a:rPr>
              <a:t>/2</a:t>
            </a:r>
            <a:r>
              <a:rPr lang="el-GR" sz="2000" dirty="0">
                <a:latin typeface="Trebuchet MS" panose="020B0603020202020204" pitchFamily="34" charset="0"/>
              </a:rPr>
              <a:t>).</a:t>
            </a:r>
          </a:p>
        </p:txBody>
      </p:sp>
      <p:sp>
        <p:nvSpPr>
          <p:cNvPr id="11" name="Έλλειψη 10"/>
          <p:cNvSpPr/>
          <p:nvPr/>
        </p:nvSpPr>
        <p:spPr>
          <a:xfrm>
            <a:off x="409261" y="2365938"/>
            <a:ext cx="360040" cy="3600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Έλλειψη 11"/>
          <p:cNvSpPr/>
          <p:nvPr/>
        </p:nvSpPr>
        <p:spPr>
          <a:xfrm>
            <a:off x="5220072" y="4988208"/>
            <a:ext cx="360040" cy="3600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2638237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61</a:t>
            </a:fld>
            <a:endParaRPr lang="el-GR" dirty="0">
              <a:solidFill>
                <a:schemeClr val="tx1"/>
              </a:solidFill>
            </a:endParaRPr>
          </a:p>
        </p:txBody>
      </p:sp>
      <p:sp>
        <p:nvSpPr>
          <p:cNvPr id="4" name="Ορθογώνιο 3"/>
          <p:cNvSpPr/>
          <p:nvPr/>
        </p:nvSpPr>
        <p:spPr>
          <a:xfrm>
            <a:off x="539552" y="404664"/>
            <a:ext cx="7920880" cy="4708981"/>
          </a:xfrm>
          <a:prstGeom prst="rect">
            <a:avLst/>
          </a:prstGeom>
        </p:spPr>
        <p:txBody>
          <a:bodyPr wrap="square">
            <a:spAutoFit/>
          </a:bodyPr>
          <a:lstStyle/>
          <a:p>
            <a:pPr algn="just"/>
            <a:r>
              <a:rPr lang="en-US" sz="2000" b="1" dirty="0" smtClean="0">
                <a:latin typeface="Trebuchet MS" panose="020B0603020202020204" pitchFamily="34" charset="0"/>
              </a:rPr>
              <a:t>9.  </a:t>
            </a:r>
            <a:r>
              <a:rPr lang="el-GR" sz="2000" i="1" dirty="0" smtClean="0">
                <a:latin typeface="Trebuchet MS" panose="020B0603020202020204" pitchFamily="34" charset="0"/>
              </a:rPr>
              <a:t>Η  </a:t>
            </a:r>
            <a:r>
              <a:rPr lang="el-GR" sz="2000" i="1" dirty="0">
                <a:latin typeface="Trebuchet MS" panose="020B0603020202020204" pitchFamily="34" charset="0"/>
              </a:rPr>
              <a:t>δύναμη  επαναφοράς  που  ασκείται  σε  ένα  σώμα  μάζας m που  εκτελεί απλή αρμονική ταλάντωση είναι ίση με F. Το πηλίκο F/m</a:t>
            </a:r>
          </a:p>
          <a:p>
            <a:pPr algn="just"/>
            <a:r>
              <a:rPr lang="el-GR" sz="2000" b="1" dirty="0">
                <a:latin typeface="Trebuchet MS" panose="020B0603020202020204" pitchFamily="34" charset="0"/>
              </a:rPr>
              <a:t>α.   </a:t>
            </a:r>
            <a:r>
              <a:rPr lang="el-GR" sz="2000" dirty="0">
                <a:latin typeface="Trebuchet MS" panose="020B0603020202020204" pitchFamily="34" charset="0"/>
              </a:rPr>
              <a:t>παραμένει σταθερό σε σχέση με το χρόνο.</a:t>
            </a:r>
          </a:p>
          <a:p>
            <a:pPr algn="just"/>
            <a:r>
              <a:rPr lang="el-GR" sz="2000" b="1" dirty="0">
                <a:latin typeface="Trebuchet MS" panose="020B0603020202020204" pitchFamily="34" charset="0"/>
              </a:rPr>
              <a:t>β.   </a:t>
            </a:r>
            <a:r>
              <a:rPr lang="el-GR" sz="2000" dirty="0">
                <a:latin typeface="Trebuchet MS" panose="020B0603020202020204" pitchFamily="34" charset="0"/>
              </a:rPr>
              <a:t>μεταβάλλεται αρμονικά σε σχέση με το χρόνο.</a:t>
            </a:r>
          </a:p>
          <a:p>
            <a:pPr algn="just"/>
            <a:r>
              <a:rPr lang="el-GR" sz="2000" b="1" dirty="0">
                <a:latin typeface="Trebuchet MS" panose="020B0603020202020204" pitchFamily="34" charset="0"/>
              </a:rPr>
              <a:t>γ.   </a:t>
            </a:r>
            <a:r>
              <a:rPr lang="el-GR" sz="2000" dirty="0">
                <a:latin typeface="Trebuchet MS" panose="020B0603020202020204" pitchFamily="34" charset="0"/>
              </a:rPr>
              <a:t>αυξάνεται γραμμικά σε σχέση με το χρόνο.</a:t>
            </a:r>
          </a:p>
          <a:p>
            <a:pPr algn="just"/>
            <a:r>
              <a:rPr lang="el-GR" sz="2000" b="1" dirty="0">
                <a:latin typeface="Trebuchet MS" panose="020B0603020202020204" pitchFamily="34" charset="0"/>
              </a:rPr>
              <a:t>δ. </a:t>
            </a:r>
            <a:r>
              <a:rPr lang="el-GR" sz="2000" dirty="0" smtClean="0">
                <a:latin typeface="Trebuchet MS" panose="020B0603020202020204" pitchFamily="34" charset="0"/>
              </a:rPr>
              <a:t>γίνεται </a:t>
            </a:r>
            <a:r>
              <a:rPr lang="el-GR" sz="2000" dirty="0">
                <a:latin typeface="Trebuchet MS" panose="020B0603020202020204" pitchFamily="34" charset="0"/>
              </a:rPr>
              <a:t>μέγιστο, όταν το σώμα διέρχεται από τη θέση ισορροπίας</a:t>
            </a:r>
            <a:r>
              <a:rPr lang="el-GR" sz="2000" dirty="0" smtClean="0">
                <a:latin typeface="Trebuchet MS" panose="020B0603020202020204" pitchFamily="34" charset="0"/>
              </a:rPr>
              <a:t>.</a:t>
            </a:r>
            <a:endParaRPr lang="en-US" sz="2000" dirty="0" smtClean="0">
              <a:latin typeface="Trebuchet MS" panose="020B0603020202020204" pitchFamily="34" charset="0"/>
            </a:endParaRPr>
          </a:p>
          <a:p>
            <a:pPr algn="just"/>
            <a:endParaRPr lang="en-US" sz="2000" dirty="0">
              <a:latin typeface="Trebuchet MS" panose="020B0603020202020204" pitchFamily="34" charset="0"/>
            </a:endParaRPr>
          </a:p>
          <a:p>
            <a:pPr algn="just"/>
            <a:r>
              <a:rPr lang="en-US" sz="2000" b="1" dirty="0" smtClean="0">
                <a:latin typeface="Trebuchet MS" panose="020B0603020202020204" pitchFamily="34" charset="0"/>
              </a:rPr>
              <a:t>10</a:t>
            </a:r>
            <a:r>
              <a:rPr lang="el-GR" sz="2000" b="1" dirty="0" smtClean="0">
                <a:latin typeface="Trebuchet MS" panose="020B0603020202020204" pitchFamily="34" charset="0"/>
              </a:rPr>
              <a:t>.  </a:t>
            </a:r>
            <a:r>
              <a:rPr lang="el-GR" sz="2000" i="1" dirty="0" smtClean="0">
                <a:latin typeface="Trebuchet MS" panose="020B0603020202020204" pitchFamily="34" charset="0"/>
              </a:rPr>
              <a:t>Σώμα </a:t>
            </a:r>
            <a:r>
              <a:rPr lang="el-GR" sz="2000" i="1" dirty="0">
                <a:latin typeface="Trebuchet MS" panose="020B0603020202020204" pitchFamily="34" charset="0"/>
              </a:rPr>
              <a:t>εκτελεί απλή αρμονική ταλάντωση με πλάτος Α. Στη θέση μέγιστης απομάκρυνσης</a:t>
            </a:r>
            <a:endParaRPr lang="el-GR" sz="2000" dirty="0">
              <a:latin typeface="Trebuchet MS" panose="020B0603020202020204" pitchFamily="34" charset="0"/>
            </a:endParaRPr>
          </a:p>
          <a:p>
            <a:pPr algn="just"/>
            <a:r>
              <a:rPr lang="el-GR" sz="2000" b="1" dirty="0">
                <a:latin typeface="Trebuchet MS" panose="020B0603020202020204" pitchFamily="34" charset="0"/>
              </a:rPr>
              <a:t>α.</a:t>
            </a:r>
            <a:r>
              <a:rPr lang="el-GR" sz="2000" dirty="0">
                <a:latin typeface="Trebuchet MS" panose="020B0603020202020204" pitchFamily="34" charset="0"/>
              </a:rPr>
              <a:t>  η κινητική ενέργεια του σώματος γίνεται μέγιστη.</a:t>
            </a:r>
          </a:p>
          <a:p>
            <a:pPr algn="just"/>
            <a:r>
              <a:rPr lang="el-GR" sz="2000" b="1" dirty="0">
                <a:latin typeface="Trebuchet MS" panose="020B0603020202020204" pitchFamily="34" charset="0"/>
              </a:rPr>
              <a:t>β.</a:t>
            </a:r>
            <a:r>
              <a:rPr lang="el-GR" sz="2000" dirty="0">
                <a:latin typeface="Trebuchet MS" panose="020B0603020202020204" pitchFamily="34" charset="0"/>
              </a:rPr>
              <a:t>  η δυναμική ενέργεια της ταλάντωσης μηδενίζεται. </a:t>
            </a:r>
          </a:p>
          <a:p>
            <a:pPr algn="just"/>
            <a:r>
              <a:rPr lang="el-GR" sz="2000" b="1" dirty="0">
                <a:latin typeface="Trebuchet MS" panose="020B0603020202020204" pitchFamily="34" charset="0"/>
              </a:rPr>
              <a:t>γ.</a:t>
            </a:r>
            <a:r>
              <a:rPr lang="el-GR" sz="2000" dirty="0">
                <a:latin typeface="Trebuchet MS" panose="020B0603020202020204" pitchFamily="34" charset="0"/>
              </a:rPr>
              <a:t>  το μέτρο της δύναμης επαναφοράς γίνεται μέγιστο.</a:t>
            </a:r>
          </a:p>
          <a:p>
            <a:pPr algn="just"/>
            <a:r>
              <a:rPr lang="el-GR" sz="2000" b="1" dirty="0">
                <a:latin typeface="Trebuchet MS" panose="020B0603020202020204" pitchFamily="34" charset="0"/>
              </a:rPr>
              <a:t>δ.</a:t>
            </a:r>
            <a:r>
              <a:rPr lang="el-GR" sz="2000" dirty="0">
                <a:latin typeface="Trebuchet MS" panose="020B0603020202020204" pitchFamily="34" charset="0"/>
              </a:rPr>
              <a:t>  η επιτάχυνση του σώματος μηδενίζεται</a:t>
            </a:r>
            <a:r>
              <a:rPr lang="el-GR" sz="2000" dirty="0" smtClean="0">
                <a:latin typeface="Trebuchet MS" panose="020B0603020202020204" pitchFamily="34" charset="0"/>
              </a:rPr>
              <a:t>.</a:t>
            </a:r>
            <a:endParaRPr lang="el-GR" sz="2000" dirty="0">
              <a:latin typeface="Trebuchet MS" panose="020B0603020202020204" pitchFamily="34" charset="0"/>
            </a:endParaRPr>
          </a:p>
        </p:txBody>
      </p:sp>
      <p:sp>
        <p:nvSpPr>
          <p:cNvPr id="5" name="Έλλειψη 4"/>
          <p:cNvSpPr/>
          <p:nvPr/>
        </p:nvSpPr>
        <p:spPr>
          <a:xfrm>
            <a:off x="539552" y="1628800"/>
            <a:ext cx="360040" cy="3600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Έλλειψη 5"/>
          <p:cNvSpPr/>
          <p:nvPr/>
        </p:nvSpPr>
        <p:spPr>
          <a:xfrm>
            <a:off x="539552" y="4437112"/>
            <a:ext cx="360040" cy="3600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48842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dissolve">
                                      <p:cBhvr>
                                        <p:cTn id="10" dur="500"/>
                                        <p:tgtEl>
                                          <p:spTgt spid="4">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dissolve">
                                      <p:cBhvr>
                                        <p:cTn id="13" dur="500"/>
                                        <p:tgtEl>
                                          <p:spTgt spid="4">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dissolve">
                                      <p:cBhvr>
                                        <p:cTn id="16" dur="500"/>
                                        <p:tgtEl>
                                          <p:spTgt spid="4">
                                            <p:txEl>
                                              <p:pRg st="3" end="3"/>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dissolve">
                                      <p:cBhvr>
                                        <p:cTn id="19" dur="500"/>
                                        <p:tgtEl>
                                          <p:spTgt spid="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dissolve">
                                      <p:cBhvr>
                                        <p:cTn id="31" dur="500"/>
                                        <p:tgtEl>
                                          <p:spTgt spid="4">
                                            <p:txEl>
                                              <p:pRg st="6" end="6"/>
                                            </p:txEl>
                                          </p:spTgt>
                                        </p:tgtEl>
                                      </p:cBhvr>
                                    </p:animEffect>
                                  </p:childTnLst>
                                </p:cTn>
                              </p:par>
                              <p:par>
                                <p:cTn id="32" presetID="9" presetClass="entr" presetSubtype="0" fill="hold" nodeType="withEffect">
                                  <p:stCondLst>
                                    <p:cond delay="0"/>
                                  </p:stCondLst>
                                  <p:childTnLst>
                                    <p:set>
                                      <p:cBhvr>
                                        <p:cTn id="33" dur="1" fill="hold">
                                          <p:stCondLst>
                                            <p:cond delay="0"/>
                                          </p:stCondLst>
                                        </p:cTn>
                                        <p:tgtEl>
                                          <p:spTgt spid="4">
                                            <p:txEl>
                                              <p:pRg st="7" end="7"/>
                                            </p:txEl>
                                          </p:spTgt>
                                        </p:tgtEl>
                                        <p:attrNameLst>
                                          <p:attrName>style.visibility</p:attrName>
                                        </p:attrNameLst>
                                      </p:cBhvr>
                                      <p:to>
                                        <p:strVal val="visible"/>
                                      </p:to>
                                    </p:set>
                                    <p:animEffect transition="in" filter="dissolve">
                                      <p:cBhvr>
                                        <p:cTn id="34" dur="500"/>
                                        <p:tgtEl>
                                          <p:spTgt spid="4">
                                            <p:txEl>
                                              <p:pRg st="7" end="7"/>
                                            </p:txEl>
                                          </p:spTgt>
                                        </p:tgtEl>
                                      </p:cBhvr>
                                    </p:animEffect>
                                  </p:childTnLst>
                                </p:cTn>
                              </p:par>
                              <p:par>
                                <p:cTn id="35" presetID="9" presetClass="entr" presetSubtype="0" fill="hold" nodeType="with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dissolve">
                                      <p:cBhvr>
                                        <p:cTn id="37" dur="500"/>
                                        <p:tgtEl>
                                          <p:spTgt spid="4">
                                            <p:txEl>
                                              <p:pRg st="8" end="8"/>
                                            </p:txEl>
                                          </p:spTgt>
                                        </p:tgtEl>
                                      </p:cBhvr>
                                    </p:animEffect>
                                  </p:childTnLst>
                                </p:cTn>
                              </p:par>
                              <p:par>
                                <p:cTn id="38" presetID="9" presetClass="entr" presetSubtype="0" fill="hold" nodeType="withEffect">
                                  <p:stCondLst>
                                    <p:cond delay="0"/>
                                  </p:stCondLst>
                                  <p:childTnLst>
                                    <p:set>
                                      <p:cBhvr>
                                        <p:cTn id="39" dur="1" fill="hold">
                                          <p:stCondLst>
                                            <p:cond delay="0"/>
                                          </p:stCondLst>
                                        </p:cTn>
                                        <p:tgtEl>
                                          <p:spTgt spid="4">
                                            <p:txEl>
                                              <p:pRg st="9" end="9"/>
                                            </p:txEl>
                                          </p:spTgt>
                                        </p:tgtEl>
                                        <p:attrNameLst>
                                          <p:attrName>style.visibility</p:attrName>
                                        </p:attrNameLst>
                                      </p:cBhvr>
                                      <p:to>
                                        <p:strVal val="visible"/>
                                      </p:to>
                                    </p:set>
                                    <p:animEffect transition="in" filter="dissolve">
                                      <p:cBhvr>
                                        <p:cTn id="40" dur="500"/>
                                        <p:tgtEl>
                                          <p:spTgt spid="4">
                                            <p:txEl>
                                              <p:pRg st="9" end="9"/>
                                            </p:txEl>
                                          </p:spTgt>
                                        </p:tgtEl>
                                      </p:cBhvr>
                                    </p:animEffect>
                                  </p:childTnLst>
                                </p:cTn>
                              </p:par>
                              <p:par>
                                <p:cTn id="41" presetID="9" presetClass="entr" presetSubtype="0" fill="hold" nodeType="with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animEffect transition="in" filter="dissolve">
                                      <p:cBhvr>
                                        <p:cTn id="43" dur="500"/>
                                        <p:tgtEl>
                                          <p:spTgt spid="4">
                                            <p:txEl>
                                              <p:pRg st="10" end="1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1000"/>
                                        <p:tgtEl>
                                          <p:spTgt spid="6"/>
                                        </p:tgtEl>
                                      </p:cBhvr>
                                    </p:animEffect>
                                    <p:anim calcmode="lin" valueType="num">
                                      <p:cBhvr>
                                        <p:cTn id="49" dur="1000" fill="hold"/>
                                        <p:tgtEl>
                                          <p:spTgt spid="6"/>
                                        </p:tgtEl>
                                        <p:attrNameLst>
                                          <p:attrName>ppt_x</p:attrName>
                                        </p:attrNameLst>
                                      </p:cBhvr>
                                      <p:tavLst>
                                        <p:tav tm="0">
                                          <p:val>
                                            <p:strVal val="#ppt_x"/>
                                          </p:val>
                                        </p:tav>
                                        <p:tav tm="100000">
                                          <p:val>
                                            <p:strVal val="#ppt_x"/>
                                          </p:val>
                                        </p:tav>
                                      </p:tavLst>
                                    </p:anim>
                                    <p:anim calcmode="lin" valueType="num">
                                      <p:cBhvr>
                                        <p:cTn id="5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62</a:t>
            </a:fld>
            <a:endParaRPr lang="el-GR" dirty="0">
              <a:solidFill>
                <a:schemeClr val="tx1"/>
              </a:solidFill>
            </a:endParaRPr>
          </a:p>
        </p:txBody>
      </p:sp>
      <p:sp>
        <p:nvSpPr>
          <p:cNvPr id="4" name="Ορθογώνιο 3"/>
          <p:cNvSpPr/>
          <p:nvPr/>
        </p:nvSpPr>
        <p:spPr>
          <a:xfrm>
            <a:off x="395536" y="332656"/>
            <a:ext cx="7920880" cy="4093428"/>
          </a:xfrm>
          <a:prstGeom prst="rect">
            <a:avLst/>
          </a:prstGeom>
        </p:spPr>
        <p:txBody>
          <a:bodyPr wrap="square">
            <a:spAutoFit/>
          </a:bodyPr>
          <a:lstStyle/>
          <a:p>
            <a:pPr algn="just"/>
            <a:r>
              <a:rPr lang="el-GR" sz="2000" b="1" dirty="0" smtClean="0">
                <a:latin typeface="Trebuchet MS" panose="020B0603020202020204" pitchFamily="34" charset="0"/>
              </a:rPr>
              <a:t>11.  </a:t>
            </a:r>
            <a:r>
              <a:rPr lang="el-GR" sz="2000" dirty="0" err="1">
                <a:latin typeface="Trebuchet MS" panose="020B0603020202020204" pitchFamily="34" charset="0"/>
              </a:rPr>
              <a:t>∆ύο</a:t>
            </a:r>
            <a:r>
              <a:rPr lang="el-GR" sz="2000" dirty="0">
                <a:latin typeface="Trebuchet MS" panose="020B0603020202020204" pitchFamily="34" charset="0"/>
              </a:rPr>
              <a:t> σώματα Σ</a:t>
            </a:r>
            <a:r>
              <a:rPr lang="el-GR" sz="2000" baseline="-25000" dirty="0">
                <a:latin typeface="Trebuchet MS" panose="020B0603020202020204" pitchFamily="34" charset="0"/>
              </a:rPr>
              <a:t>1</a:t>
            </a:r>
            <a:r>
              <a:rPr lang="el-GR" sz="2000" dirty="0">
                <a:latin typeface="Trebuchet MS" panose="020B0603020202020204" pitchFamily="34" charset="0"/>
              </a:rPr>
              <a:t> και Σ</a:t>
            </a:r>
            <a:r>
              <a:rPr lang="el-GR" sz="2000" baseline="-25000" dirty="0">
                <a:latin typeface="Trebuchet MS" panose="020B0603020202020204" pitchFamily="34" charset="0"/>
              </a:rPr>
              <a:t>2</a:t>
            </a:r>
            <a:r>
              <a:rPr lang="el-GR" sz="2000" dirty="0">
                <a:latin typeface="Trebuchet MS" panose="020B0603020202020204" pitchFamily="34" charset="0"/>
              </a:rPr>
              <a:t> µε ίσες μάζες ισορροπούν κρεμασμένα από κατακόρυφα ιδανικά ελατήρια µε σταθερές </a:t>
            </a:r>
            <a:r>
              <a:rPr lang="el-GR" sz="2000" i="1" dirty="0" smtClean="0">
                <a:latin typeface="Trebuchet MS" panose="020B0603020202020204" pitchFamily="34" charset="0"/>
              </a:rPr>
              <a:t>k</a:t>
            </a:r>
            <a:r>
              <a:rPr lang="el-GR" sz="2000" baseline="-25000" dirty="0" smtClean="0">
                <a:latin typeface="Trebuchet MS" panose="020B0603020202020204" pitchFamily="34" charset="0"/>
              </a:rPr>
              <a:t>1</a:t>
            </a:r>
            <a:r>
              <a:rPr lang="el-GR" sz="2000" dirty="0">
                <a:latin typeface="Trebuchet MS" panose="020B0603020202020204" pitchFamily="34" charset="0"/>
              </a:rPr>
              <a:t> </a:t>
            </a:r>
            <a:r>
              <a:rPr lang="el-GR" sz="2000" dirty="0" smtClean="0">
                <a:latin typeface="Trebuchet MS" panose="020B0603020202020204" pitchFamily="34" charset="0"/>
              </a:rPr>
              <a:t>και </a:t>
            </a:r>
            <a:r>
              <a:rPr lang="el-GR" sz="2000" i="1" dirty="0" smtClean="0">
                <a:latin typeface="Trebuchet MS" panose="020B0603020202020204" pitchFamily="34" charset="0"/>
              </a:rPr>
              <a:t>k</a:t>
            </a:r>
            <a:r>
              <a:rPr lang="el-GR" sz="2000" baseline="-25000" dirty="0" smtClean="0">
                <a:latin typeface="Trebuchet MS" panose="020B0603020202020204" pitchFamily="34" charset="0"/>
              </a:rPr>
              <a:t>2</a:t>
            </a:r>
            <a:r>
              <a:rPr lang="el-GR" sz="2000" dirty="0" smtClean="0">
                <a:latin typeface="Trebuchet MS" panose="020B0603020202020204" pitchFamily="34" charset="0"/>
              </a:rPr>
              <a:t>  </a:t>
            </a:r>
            <a:r>
              <a:rPr lang="el-GR" sz="2000" dirty="0">
                <a:latin typeface="Trebuchet MS" panose="020B0603020202020204" pitchFamily="34" charset="0"/>
              </a:rPr>
              <a:t>αντίστοιχα, που συνδέονται µε τη σχέση </a:t>
            </a:r>
            <a:r>
              <a:rPr lang="el-GR" sz="2000" i="1" dirty="0" smtClean="0">
                <a:latin typeface="Trebuchet MS" panose="020B0603020202020204" pitchFamily="34" charset="0"/>
              </a:rPr>
              <a:t>k</a:t>
            </a:r>
            <a:r>
              <a:rPr lang="el-GR" sz="2000" baseline="-25000" dirty="0" smtClean="0">
                <a:latin typeface="Trebuchet MS" panose="020B0603020202020204" pitchFamily="34" charset="0"/>
              </a:rPr>
              <a:t>1 </a:t>
            </a:r>
            <a:r>
              <a:rPr lang="el-GR" sz="2000" dirty="0" smtClean="0">
                <a:latin typeface="Trebuchet MS" panose="020B0603020202020204" pitchFamily="34" charset="0"/>
              </a:rPr>
              <a:t>= </a:t>
            </a:r>
            <a:r>
              <a:rPr lang="el-GR" sz="2000" i="1" dirty="0" smtClean="0">
                <a:latin typeface="Trebuchet MS" panose="020B0603020202020204" pitchFamily="34" charset="0"/>
              </a:rPr>
              <a:t>k</a:t>
            </a:r>
            <a:r>
              <a:rPr lang="el-GR" sz="2000" baseline="-25000" dirty="0" smtClean="0">
                <a:latin typeface="Trebuchet MS" panose="020B0603020202020204" pitchFamily="34" charset="0"/>
              </a:rPr>
              <a:t>2</a:t>
            </a:r>
            <a:r>
              <a:rPr lang="el-GR" sz="2000" dirty="0" smtClean="0">
                <a:latin typeface="Trebuchet MS" panose="020B0603020202020204" pitchFamily="34" charset="0"/>
              </a:rPr>
              <a:t>/2.</a:t>
            </a:r>
            <a:endParaRPr lang="el-GR" sz="2000" dirty="0">
              <a:latin typeface="Trebuchet MS" panose="020B0603020202020204" pitchFamily="34" charset="0"/>
            </a:endParaRPr>
          </a:p>
          <a:p>
            <a:pPr algn="just"/>
            <a:r>
              <a:rPr lang="el-GR" sz="2000" dirty="0">
                <a:latin typeface="Trebuchet MS" panose="020B0603020202020204" pitchFamily="34" charset="0"/>
              </a:rPr>
              <a:t>Απομακρύνουμε τα σώματα Σ</a:t>
            </a:r>
            <a:r>
              <a:rPr lang="el-GR" sz="2000" baseline="-25000" dirty="0">
                <a:latin typeface="Trebuchet MS" panose="020B0603020202020204" pitchFamily="34" charset="0"/>
              </a:rPr>
              <a:t>1</a:t>
            </a:r>
            <a:r>
              <a:rPr lang="el-GR" sz="2000" dirty="0">
                <a:latin typeface="Trebuchet MS" panose="020B0603020202020204" pitchFamily="34" charset="0"/>
              </a:rPr>
              <a:t> και Σ</a:t>
            </a:r>
            <a:r>
              <a:rPr lang="el-GR" sz="2000" baseline="-25000" dirty="0">
                <a:latin typeface="Trebuchet MS" panose="020B0603020202020204" pitchFamily="34" charset="0"/>
              </a:rPr>
              <a:t>2</a:t>
            </a:r>
            <a:r>
              <a:rPr lang="el-GR" sz="2000" dirty="0">
                <a:latin typeface="Trebuchet MS" panose="020B0603020202020204" pitchFamily="34" charset="0"/>
              </a:rPr>
              <a:t> από τη θέση ισορροπίας τους κατακόρυφα προς τα κάτω κατά </a:t>
            </a:r>
            <a:r>
              <a:rPr lang="el-GR" sz="2000" i="1" dirty="0">
                <a:latin typeface="Trebuchet MS" panose="020B0603020202020204" pitchFamily="34" charset="0"/>
              </a:rPr>
              <a:t>x</a:t>
            </a:r>
            <a:r>
              <a:rPr lang="el-GR" sz="2000" dirty="0">
                <a:latin typeface="Trebuchet MS" panose="020B0603020202020204" pitchFamily="34" charset="0"/>
              </a:rPr>
              <a:t> και 2</a:t>
            </a:r>
            <a:r>
              <a:rPr lang="el-GR" sz="2000" i="1" dirty="0">
                <a:latin typeface="Trebuchet MS" panose="020B0603020202020204" pitchFamily="34" charset="0"/>
              </a:rPr>
              <a:t>x</a:t>
            </a:r>
            <a:r>
              <a:rPr lang="el-GR" sz="2000" dirty="0">
                <a:latin typeface="Trebuchet MS" panose="020B0603020202020204" pitchFamily="34" charset="0"/>
              </a:rPr>
              <a:t> αντίστοιχα και τα αφήνουμε ελεύθερα την ίδια χρονική στιγμή, οπότε εκτελούν απλή αρμονική ταλάντωση. Τα σώματα διέρχονται για πρώτη φορά από τη θέση ισορροπίας </a:t>
            </a:r>
            <a:r>
              <a:rPr lang="el-GR" sz="2000" dirty="0" smtClean="0">
                <a:latin typeface="Trebuchet MS" panose="020B0603020202020204" pitchFamily="34" charset="0"/>
              </a:rPr>
              <a:t>τους</a:t>
            </a:r>
            <a:endParaRPr lang="el-GR" sz="2000" dirty="0">
              <a:latin typeface="Trebuchet MS" panose="020B0603020202020204" pitchFamily="34" charset="0"/>
            </a:endParaRPr>
          </a:p>
          <a:p>
            <a:pPr algn="just"/>
            <a:r>
              <a:rPr lang="el-GR" sz="2000" b="1" dirty="0">
                <a:latin typeface="Trebuchet MS" panose="020B0603020202020204" pitchFamily="34" charset="0"/>
              </a:rPr>
              <a:t>α. </a:t>
            </a:r>
            <a:r>
              <a:rPr lang="el-GR" sz="2000" b="1" dirty="0" smtClean="0">
                <a:latin typeface="Trebuchet MS" panose="020B0603020202020204" pitchFamily="34" charset="0"/>
              </a:rPr>
              <a:t> </a:t>
            </a:r>
            <a:r>
              <a:rPr lang="el-GR" sz="2000" dirty="0" smtClean="0">
                <a:latin typeface="Trebuchet MS" panose="020B0603020202020204" pitchFamily="34" charset="0"/>
              </a:rPr>
              <a:t>ταυτόχρονα</a:t>
            </a:r>
            <a:r>
              <a:rPr lang="el-GR" sz="2000" dirty="0">
                <a:latin typeface="Trebuchet MS" panose="020B0603020202020204" pitchFamily="34" charset="0"/>
              </a:rPr>
              <a:t>.</a:t>
            </a:r>
          </a:p>
          <a:p>
            <a:pPr algn="just"/>
            <a:r>
              <a:rPr lang="el-GR" sz="2000" b="1" dirty="0">
                <a:latin typeface="Trebuchet MS" panose="020B0603020202020204" pitchFamily="34" charset="0"/>
              </a:rPr>
              <a:t>β. </a:t>
            </a:r>
            <a:r>
              <a:rPr lang="el-GR" sz="2000" b="1" dirty="0" smtClean="0">
                <a:latin typeface="Trebuchet MS" panose="020B0603020202020204" pitchFamily="34" charset="0"/>
              </a:rPr>
              <a:t> </a:t>
            </a:r>
            <a:r>
              <a:rPr lang="el-GR" sz="2000" dirty="0" smtClean="0">
                <a:latin typeface="Trebuchet MS" panose="020B0603020202020204" pitchFamily="34" charset="0"/>
              </a:rPr>
              <a:t>σε </a:t>
            </a:r>
            <a:r>
              <a:rPr lang="el-GR" sz="2000" dirty="0">
                <a:latin typeface="Trebuchet MS" panose="020B0603020202020204" pitchFamily="34" charset="0"/>
              </a:rPr>
              <a:t>διαφορετικές χρονικές στιγμές µε πρώτο το </a:t>
            </a:r>
            <a:r>
              <a:rPr lang="el-GR" sz="2000" dirty="0" smtClean="0">
                <a:latin typeface="Trebuchet MS" panose="020B0603020202020204" pitchFamily="34" charset="0"/>
              </a:rPr>
              <a:t>Σ</a:t>
            </a:r>
            <a:r>
              <a:rPr lang="el-GR" sz="2000" baseline="-25000" dirty="0" smtClean="0">
                <a:latin typeface="Trebuchet MS" panose="020B0603020202020204" pitchFamily="34" charset="0"/>
              </a:rPr>
              <a:t>1</a:t>
            </a:r>
            <a:r>
              <a:rPr lang="el-GR" sz="2000" dirty="0" smtClean="0">
                <a:latin typeface="Trebuchet MS" panose="020B0603020202020204" pitchFamily="34" charset="0"/>
              </a:rPr>
              <a:t>.</a:t>
            </a:r>
            <a:endParaRPr lang="el-GR" sz="2000" dirty="0">
              <a:latin typeface="Trebuchet MS" panose="020B0603020202020204" pitchFamily="34" charset="0"/>
            </a:endParaRPr>
          </a:p>
          <a:p>
            <a:pPr algn="just"/>
            <a:r>
              <a:rPr lang="el-GR" sz="2000" b="1" dirty="0">
                <a:latin typeface="Trebuchet MS" panose="020B0603020202020204" pitchFamily="34" charset="0"/>
              </a:rPr>
              <a:t>γ. </a:t>
            </a:r>
            <a:r>
              <a:rPr lang="el-GR" sz="2000" b="1" dirty="0" smtClean="0">
                <a:latin typeface="Trebuchet MS" panose="020B0603020202020204" pitchFamily="34" charset="0"/>
              </a:rPr>
              <a:t> </a:t>
            </a:r>
            <a:r>
              <a:rPr lang="el-GR" sz="2000" dirty="0" smtClean="0">
                <a:latin typeface="Trebuchet MS" panose="020B0603020202020204" pitchFamily="34" charset="0"/>
              </a:rPr>
              <a:t>σε </a:t>
            </a:r>
            <a:r>
              <a:rPr lang="el-GR" sz="2000" dirty="0">
                <a:latin typeface="Trebuchet MS" panose="020B0603020202020204" pitchFamily="34" charset="0"/>
              </a:rPr>
              <a:t>διαφορετικές χρονικές στιγμές µε πρώτο το </a:t>
            </a:r>
            <a:r>
              <a:rPr lang="el-GR" sz="2000" dirty="0" smtClean="0">
                <a:latin typeface="Trebuchet MS" panose="020B0603020202020204" pitchFamily="34" charset="0"/>
              </a:rPr>
              <a:t>Σ</a:t>
            </a:r>
            <a:r>
              <a:rPr lang="el-GR" sz="2000" baseline="-25000" dirty="0" smtClean="0">
                <a:latin typeface="Trebuchet MS" panose="020B0603020202020204" pitchFamily="34" charset="0"/>
              </a:rPr>
              <a:t>2</a:t>
            </a:r>
            <a:r>
              <a:rPr lang="el-GR" sz="2000" dirty="0" smtClean="0">
                <a:latin typeface="Trebuchet MS" panose="020B0603020202020204" pitchFamily="34" charset="0"/>
              </a:rPr>
              <a:t>.</a:t>
            </a:r>
            <a:endParaRPr lang="el-GR" sz="2000" dirty="0">
              <a:latin typeface="Trebuchet MS" panose="020B0603020202020204" pitchFamily="34" charset="0"/>
            </a:endParaRPr>
          </a:p>
          <a:p>
            <a:pPr algn="just"/>
            <a:r>
              <a:rPr lang="el-GR" sz="2000" dirty="0">
                <a:latin typeface="Trebuchet MS" panose="020B0603020202020204" pitchFamily="34" charset="0"/>
              </a:rPr>
              <a:t>Να επιλέξετε το γράμμα που αντιστοιχεί στη σωστή απάντηση. </a:t>
            </a:r>
            <a:endParaRPr lang="el-GR" sz="2000" dirty="0" smtClean="0">
              <a:latin typeface="Trebuchet MS" panose="020B0603020202020204" pitchFamily="34" charset="0"/>
            </a:endParaRPr>
          </a:p>
          <a:p>
            <a:pPr algn="just"/>
            <a:r>
              <a:rPr lang="el-GR" sz="2000" dirty="0" smtClean="0">
                <a:latin typeface="Trebuchet MS" panose="020B0603020202020204" pitchFamily="34" charset="0"/>
              </a:rPr>
              <a:t>Να </a:t>
            </a:r>
            <a:r>
              <a:rPr lang="el-GR" sz="2000" dirty="0">
                <a:latin typeface="Trebuchet MS" panose="020B0603020202020204" pitchFamily="34" charset="0"/>
              </a:rPr>
              <a:t>αιτιολογήσετε την απάντησή σας.</a:t>
            </a:r>
          </a:p>
        </p:txBody>
      </p:sp>
      <p:sp>
        <p:nvSpPr>
          <p:cNvPr id="5" name="Έλλειψη 4"/>
          <p:cNvSpPr/>
          <p:nvPr/>
        </p:nvSpPr>
        <p:spPr>
          <a:xfrm>
            <a:off x="395536" y="3429000"/>
            <a:ext cx="360040" cy="3600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754667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63</a:t>
            </a:fld>
            <a:endParaRPr lang="el-GR" dirty="0">
              <a:solidFill>
                <a:schemeClr val="tx1"/>
              </a:solidFill>
            </a:endParaRPr>
          </a:p>
        </p:txBody>
      </p:sp>
      <mc:AlternateContent xmlns:mc="http://schemas.openxmlformats.org/markup-compatibility/2006">
        <mc:Choice xmlns:a14="http://schemas.microsoft.com/office/drawing/2010/main" xmlns="" Requires="a14">
          <p:sp>
            <p:nvSpPr>
              <p:cNvPr id="9" name="Ορθογώνιο 8"/>
              <p:cNvSpPr/>
              <p:nvPr/>
            </p:nvSpPr>
            <p:spPr>
              <a:xfrm>
                <a:off x="611560" y="332656"/>
                <a:ext cx="7992888" cy="3360792"/>
              </a:xfrm>
              <a:prstGeom prst="rect">
                <a:avLst/>
              </a:prstGeom>
            </p:spPr>
            <p:txBody>
              <a:bodyPr wrap="square">
                <a:spAutoFit/>
              </a:bodyPr>
              <a:lstStyle/>
              <a:p>
                <a:pPr algn="just"/>
                <a:r>
                  <a:rPr lang="el-GR" sz="2000" b="1" dirty="0" smtClean="0">
                    <a:latin typeface="Trebuchet MS" panose="020B0603020202020204" pitchFamily="34" charset="0"/>
                  </a:rPr>
                  <a:t>12.  </a:t>
                </a:r>
                <a:r>
                  <a:rPr lang="el-GR" sz="2000" dirty="0" smtClean="0">
                    <a:latin typeface="Trebuchet MS" panose="020B0603020202020204" pitchFamily="34" charset="0"/>
                  </a:rPr>
                  <a:t>Στα </a:t>
                </a:r>
                <a:r>
                  <a:rPr lang="el-GR" sz="2000" dirty="0">
                    <a:latin typeface="Trebuchet MS" panose="020B0603020202020204" pitchFamily="34" charset="0"/>
                  </a:rPr>
                  <a:t>κάτω άκρα δύο κατακόρυφων ελατηρίων Α και Β των οποίων τα άλλα άκρα είναι ακλόνητα στερεωμένα, ισορροπούν δύο σώματα με ίσες μάζες. Απομακρύνουμε και τα δύο σώματα προς τα κάτω κατά </a:t>
                </a:r>
                <a:r>
                  <a:rPr lang="el-GR" sz="2000" i="1" dirty="0">
                    <a:latin typeface="Trebuchet MS" panose="020B0603020202020204" pitchFamily="34" charset="0"/>
                  </a:rPr>
                  <a:t>d</a:t>
                </a:r>
                <a:r>
                  <a:rPr lang="el-GR" sz="2000" dirty="0">
                    <a:latin typeface="Trebuchet MS" panose="020B0603020202020204" pitchFamily="34" charset="0"/>
                  </a:rPr>
                  <a:t> και τα αφήνουμε ελεύθερα, ώστε αυτά να εκτελούν απλή αρμονική ταλάντωση. Αν η σταθερά του ελατηρίου Α είναι τετραπλάσια από τη σταθερά του ελατηρίου Β, ποιος είναι τότε ο λόγος </a:t>
                </a:r>
                <a:r>
                  <a:rPr lang="el-GR" sz="2000" dirty="0" smtClean="0">
                    <a:latin typeface="Trebuchet MS" panose="020B0603020202020204" pitchFamily="34" charset="0"/>
                  </a:rPr>
                  <a:t/>
                </a:r>
                <a14:m>
                  <m:oMath xmlns:m="http://schemas.openxmlformats.org/officeDocument/2006/math">
                    <m:f>
                      <m:fPr>
                        <m:ctrlPr>
                          <a:rPr lang="el-GR" sz="2000" i="1" smtClean="0">
                            <a:latin typeface="Cambria Math" panose="02040503050406030204" pitchFamily="18" charset="0"/>
                          </a:rPr>
                        </m:ctrlPr>
                      </m:fPr>
                      <m:num>
                        <m:r>
                          <a:rPr lang="el-GR" sz="2000" i="1">
                            <a:latin typeface="Cambria Math"/>
                          </a:rPr>
                          <m:t>𝜐</m:t>
                        </m:r>
                        <m:r>
                          <m:rPr>
                            <m:sty m:val="p"/>
                          </m:rPr>
                          <a:rPr lang="en-US" sz="2000" b="0" i="0" baseline="-25000" smtClean="0">
                            <a:latin typeface="Cambria Math"/>
                          </a:rPr>
                          <m:t>A</m:t>
                        </m:r>
                        <m:r>
                          <a:rPr lang="el-GR" sz="2000" baseline="-25000">
                            <a:latin typeface="Cambria Math"/>
                          </a:rPr>
                          <m:t>,</m:t>
                        </m:r>
                        <m:r>
                          <m:rPr>
                            <m:sty m:val="p"/>
                          </m:rPr>
                          <a:rPr lang="en-US" sz="2000" baseline="-25000">
                            <a:latin typeface="Cambria Math"/>
                          </a:rPr>
                          <m:t>max</m:t>
                        </m:r>
                      </m:num>
                      <m:den>
                        <m:r>
                          <a:rPr lang="el-GR" sz="2000" b="0" i="1" smtClean="0">
                            <a:latin typeface="Cambria Math"/>
                          </a:rPr>
                          <m:t>𝜐</m:t>
                        </m:r>
                        <m:r>
                          <m:rPr>
                            <m:sty m:val="p"/>
                          </m:rPr>
                          <a:rPr lang="el-GR" sz="2000" b="0" i="0" baseline="-25000" smtClean="0">
                            <a:latin typeface="Cambria Math"/>
                          </a:rPr>
                          <m:t>Β</m:t>
                        </m:r>
                        <m:r>
                          <a:rPr lang="el-GR" sz="2000" b="0" i="0" baseline="-25000" smtClean="0">
                            <a:latin typeface="Cambria Math"/>
                          </a:rPr>
                          <m:t>,</m:t>
                        </m:r>
                        <m:r>
                          <m:rPr>
                            <m:sty m:val="p"/>
                          </m:rPr>
                          <a:rPr lang="en-US" sz="2000" b="0" i="0" baseline="-25000" smtClean="0">
                            <a:latin typeface="Cambria Math"/>
                          </a:rPr>
                          <m:t>max</m:t>
                        </m:r>
                      </m:den>
                    </m:f>
                  </m:oMath>
                </a14:m>
                <a:r>
                  <a:rPr lang="en-US" sz="2000" dirty="0" smtClean="0">
                    <a:latin typeface="Trebuchet MS" panose="020B0603020202020204" pitchFamily="34" charset="0"/>
                  </a:rPr>
                  <a:t/>
                </a:r>
                <a:r>
                  <a:rPr lang="el-GR" sz="2000" dirty="0" smtClean="0">
                    <a:latin typeface="Trebuchet MS" panose="020B0603020202020204" pitchFamily="34" charset="0"/>
                  </a:rPr>
                  <a:t>των </a:t>
                </a:r>
                <a:r>
                  <a:rPr lang="el-GR" sz="2000" dirty="0">
                    <a:latin typeface="Trebuchet MS" panose="020B0603020202020204" pitchFamily="34" charset="0"/>
                  </a:rPr>
                  <a:t>μέγιστων ταχυτήτων  των δύο σωμάτων; </a:t>
                </a:r>
              </a:p>
              <a:p>
                <a:pPr algn="just"/>
                <a:r>
                  <a:rPr lang="el-GR" sz="2000" b="1" dirty="0">
                    <a:latin typeface="Trebuchet MS" panose="020B0603020202020204" pitchFamily="34" charset="0"/>
                  </a:rPr>
                  <a:t>α.  </a:t>
                </a:r>
                <a:r>
                  <a:rPr lang="el-GR" sz="2000" dirty="0" smtClean="0">
                    <a:latin typeface="Trebuchet MS" panose="020B0603020202020204" pitchFamily="34" charset="0"/>
                  </a:rPr>
                  <a:t>1/2.                        </a:t>
                </a:r>
                <a:r>
                  <a:rPr lang="el-GR" sz="2000" b="1" dirty="0">
                    <a:latin typeface="Trebuchet MS" panose="020B0603020202020204" pitchFamily="34" charset="0"/>
                  </a:rPr>
                  <a:t>β. </a:t>
                </a:r>
                <a:r>
                  <a:rPr lang="el-GR" sz="2000" b="1" dirty="0" smtClean="0">
                    <a:latin typeface="Trebuchet MS" panose="020B0603020202020204" pitchFamily="34" charset="0"/>
                  </a:rPr>
                  <a:t/>
                </a:r>
                <a:r>
                  <a:rPr lang="el-GR" sz="2000" dirty="0" smtClean="0">
                    <a:latin typeface="Trebuchet MS" panose="020B0603020202020204" pitchFamily="34" charset="0"/>
                  </a:rPr>
                  <a:t>1</a:t>
                </a:r>
                <a:r>
                  <a:rPr lang="el-GR" sz="2000" dirty="0">
                    <a:latin typeface="Trebuchet MS" panose="020B0603020202020204" pitchFamily="34" charset="0"/>
                  </a:rPr>
                  <a:t>.                    </a:t>
                </a:r>
                <a:r>
                  <a:rPr lang="el-GR" sz="2000" dirty="0" smtClean="0">
                    <a:latin typeface="Trebuchet MS" panose="020B0603020202020204" pitchFamily="34" charset="0"/>
                  </a:rPr>
                  <a:t/>
                </a:r>
                <a:r>
                  <a:rPr lang="el-GR" sz="2000" b="1" dirty="0" smtClean="0">
                    <a:latin typeface="Trebuchet MS" panose="020B0603020202020204" pitchFamily="34" charset="0"/>
                  </a:rPr>
                  <a:t/>
                </a:r>
                <a:r>
                  <a:rPr lang="el-GR" sz="2000" b="1" dirty="0">
                    <a:latin typeface="Trebuchet MS" panose="020B0603020202020204" pitchFamily="34" charset="0"/>
                  </a:rPr>
                  <a:t>γ. </a:t>
                </a:r>
                <a:r>
                  <a:rPr lang="el-GR" sz="2000" b="1" dirty="0" smtClean="0">
                    <a:latin typeface="Trebuchet MS" panose="020B0603020202020204" pitchFamily="34" charset="0"/>
                  </a:rPr>
                  <a:t/>
                </a:r>
                <a:r>
                  <a:rPr lang="el-GR" sz="2000" dirty="0" smtClean="0">
                    <a:latin typeface="Trebuchet MS" panose="020B0603020202020204" pitchFamily="34" charset="0"/>
                  </a:rPr>
                  <a:t>2</a:t>
                </a:r>
                <a:r>
                  <a:rPr lang="el-GR" sz="2000" dirty="0">
                    <a:latin typeface="Trebuchet MS" panose="020B0603020202020204" pitchFamily="34" charset="0"/>
                  </a:rPr>
                  <a:t>. </a:t>
                </a:r>
              </a:p>
              <a:p>
                <a:pPr algn="just"/>
                <a:r>
                  <a:rPr lang="el-GR" sz="2000" dirty="0">
                    <a:latin typeface="Trebuchet MS" panose="020B0603020202020204" pitchFamily="34" charset="0"/>
                  </a:rPr>
                  <a:t>Να επιλέξετε το γράμμα που αντιστοιχεί στη σωστή απάντηση. </a:t>
                </a:r>
              </a:p>
              <a:p>
                <a:pPr algn="just"/>
                <a:r>
                  <a:rPr lang="el-GR" sz="2000" dirty="0">
                    <a:latin typeface="Trebuchet MS" panose="020B0603020202020204" pitchFamily="34" charset="0"/>
                  </a:rPr>
                  <a:t>Να δικαιολογήσετε την επιλογή σας. </a:t>
                </a:r>
              </a:p>
            </p:txBody>
          </p:sp>
        </mc:Choice>
        <mc:Fallback>
          <p:sp>
            <p:nvSpPr>
              <p:cNvPr id="9" name="Ορθογώνιο 8"/>
              <p:cNvSpPr>
                <a:spLocks noRot="1" noChangeAspect="1" noMove="1" noResize="1" noEditPoints="1" noAdjustHandles="1" noChangeArrowheads="1" noChangeShapeType="1" noTextEdit="1"/>
              </p:cNvSpPr>
              <p:nvPr/>
            </p:nvSpPr>
            <p:spPr>
              <a:xfrm>
                <a:off x="611560" y="332656"/>
                <a:ext cx="7992888" cy="3360792"/>
              </a:xfrm>
              <a:prstGeom prst="rect">
                <a:avLst/>
              </a:prstGeom>
              <a:blipFill rotWithShape="1">
                <a:blip r:embed="rId2"/>
                <a:stretch>
                  <a:fillRect l="-763" t="-1089" r="-839" b="-181"/>
                </a:stretch>
              </a:blipFill>
            </p:spPr>
            <p:txBody>
              <a:bodyPr/>
              <a:lstStyle/>
              <a:p>
                <a:r>
                  <a:rPr lang="el-GR">
                    <a:noFill/>
                  </a:rPr>
                  <a:t> </a:t>
                </a:r>
              </a:p>
            </p:txBody>
          </p:sp>
        </mc:Fallback>
      </mc:AlternateContent>
      <p:sp>
        <p:nvSpPr>
          <p:cNvPr id="10" name="Ορθογώνιο 9"/>
          <p:cNvSpPr/>
          <p:nvPr/>
        </p:nvSpPr>
        <p:spPr>
          <a:xfrm>
            <a:off x="595062" y="3717032"/>
            <a:ext cx="8136904" cy="2246769"/>
          </a:xfrm>
          <a:prstGeom prst="rect">
            <a:avLst/>
          </a:prstGeom>
        </p:spPr>
        <p:txBody>
          <a:bodyPr wrap="square">
            <a:spAutoFit/>
          </a:bodyPr>
          <a:lstStyle/>
          <a:p>
            <a:pPr algn="just"/>
            <a:r>
              <a:rPr lang="el-GR" sz="2000" b="1" dirty="0" smtClean="0">
                <a:latin typeface="Trebuchet MS" panose="020B0603020202020204" pitchFamily="34" charset="0"/>
              </a:rPr>
              <a:t>13.   </a:t>
            </a:r>
            <a:r>
              <a:rPr lang="el-GR" sz="2000" dirty="0">
                <a:latin typeface="Trebuchet MS" panose="020B0603020202020204" pitchFamily="34" charset="0"/>
              </a:rPr>
              <a:t>Υλικό σημείο Σ εκτελεί  απλή αρμονική ταλάντωση  πλάτους  </a:t>
            </a:r>
            <a:r>
              <a:rPr lang="el-GR" sz="2000" i="1" dirty="0">
                <a:latin typeface="Trebuchet MS" panose="020B0603020202020204" pitchFamily="34" charset="0"/>
              </a:rPr>
              <a:t>Α</a:t>
            </a:r>
            <a:r>
              <a:rPr lang="el-GR" sz="2000" dirty="0">
                <a:latin typeface="Trebuchet MS" panose="020B0603020202020204" pitchFamily="34" charset="0"/>
              </a:rPr>
              <a:t>  και κυκλικής συχνότητας </a:t>
            </a:r>
            <a:r>
              <a:rPr lang="el-GR" sz="2000" i="1" dirty="0">
                <a:latin typeface="Trebuchet MS" panose="020B0603020202020204" pitchFamily="34" charset="0"/>
              </a:rPr>
              <a:t>ω</a:t>
            </a:r>
            <a:r>
              <a:rPr lang="el-GR" sz="2000" dirty="0">
                <a:latin typeface="Trebuchet MS" panose="020B0603020202020204" pitchFamily="34" charset="0"/>
              </a:rPr>
              <a:t>. Η μέγιστη τιμή του μέτρου της ταχύτητάς του είναι </a:t>
            </a:r>
            <a:r>
              <a:rPr lang="el-GR" sz="2000" i="1" dirty="0">
                <a:latin typeface="Trebuchet MS" panose="020B0603020202020204" pitchFamily="34" charset="0"/>
              </a:rPr>
              <a:t>υ</a:t>
            </a:r>
            <a:r>
              <a:rPr lang="el-GR" sz="2000" baseline="-25000" dirty="0">
                <a:latin typeface="Trebuchet MS" panose="020B0603020202020204" pitchFamily="34" charset="0"/>
              </a:rPr>
              <a:t>0</a:t>
            </a:r>
            <a:r>
              <a:rPr lang="el-GR" sz="2000" dirty="0">
                <a:latin typeface="Trebuchet MS" panose="020B0603020202020204" pitchFamily="34" charset="0"/>
              </a:rPr>
              <a:t> και του μέτρου της επιτάχυνσής του είναι </a:t>
            </a:r>
            <a:r>
              <a:rPr lang="el-GR" sz="2000" i="1" dirty="0">
                <a:latin typeface="Trebuchet MS" panose="020B0603020202020204" pitchFamily="34" charset="0"/>
              </a:rPr>
              <a:t>α</a:t>
            </a:r>
            <a:r>
              <a:rPr lang="el-GR" sz="2000" baseline="-25000" dirty="0">
                <a:latin typeface="Trebuchet MS" panose="020B0603020202020204" pitchFamily="34" charset="0"/>
              </a:rPr>
              <a:t>0</a:t>
            </a:r>
            <a:r>
              <a:rPr lang="el-GR" sz="2000" dirty="0">
                <a:latin typeface="Trebuchet MS" panose="020B0603020202020204" pitchFamily="34" charset="0"/>
              </a:rPr>
              <a:t>. Αν  </a:t>
            </a:r>
            <a:r>
              <a:rPr lang="el-GR" sz="2000" i="1" dirty="0">
                <a:latin typeface="Trebuchet MS" panose="020B0603020202020204" pitchFamily="34" charset="0"/>
              </a:rPr>
              <a:t>x</a:t>
            </a:r>
            <a:r>
              <a:rPr lang="el-GR" sz="2000" dirty="0">
                <a:latin typeface="Trebuchet MS" panose="020B0603020202020204" pitchFamily="34" charset="0"/>
              </a:rPr>
              <a:t>, </a:t>
            </a:r>
            <a:r>
              <a:rPr lang="el-GR" sz="2000" i="1" dirty="0">
                <a:latin typeface="Trebuchet MS" panose="020B0603020202020204" pitchFamily="34" charset="0"/>
              </a:rPr>
              <a:t>υ</a:t>
            </a:r>
            <a:r>
              <a:rPr lang="el-GR" sz="2000" dirty="0">
                <a:latin typeface="Trebuchet MS" panose="020B0603020202020204" pitchFamily="34" charset="0"/>
              </a:rPr>
              <a:t>, </a:t>
            </a:r>
            <a:r>
              <a:rPr lang="el-GR" sz="2000" i="1" dirty="0">
                <a:latin typeface="Trebuchet MS" panose="020B0603020202020204" pitchFamily="34" charset="0"/>
              </a:rPr>
              <a:t>α</a:t>
            </a:r>
            <a:r>
              <a:rPr lang="el-GR" sz="2000" dirty="0">
                <a:latin typeface="Trebuchet MS" panose="020B0603020202020204" pitchFamily="34" charset="0"/>
              </a:rPr>
              <a:t> </a:t>
            </a:r>
            <a:r>
              <a:rPr lang="el-GR" sz="2000" dirty="0" smtClean="0">
                <a:latin typeface="Trebuchet MS" panose="020B0603020202020204" pitchFamily="34" charset="0"/>
              </a:rPr>
              <a:t> είναι </a:t>
            </a:r>
            <a:r>
              <a:rPr lang="el-GR" sz="2000" dirty="0">
                <a:latin typeface="Trebuchet MS" panose="020B0603020202020204" pitchFamily="34" charset="0"/>
              </a:rPr>
              <a:t>τα μέτρα της απομάκρυνσης, της ταχύτητας και της επιτάχυνσης του Σ αντίστοιχα, τότε σε κάθε χρονική στιγμή ισχύει:</a:t>
            </a:r>
          </a:p>
          <a:p>
            <a:pPr algn="just"/>
            <a:r>
              <a:rPr lang="el-GR" sz="2000" b="1" dirty="0">
                <a:latin typeface="Trebuchet MS" panose="020B0603020202020204" pitchFamily="34" charset="0"/>
              </a:rPr>
              <a:t>α. </a:t>
            </a:r>
            <a:r>
              <a:rPr lang="el-GR" sz="2000" b="1" dirty="0" smtClean="0">
                <a:latin typeface="Trebuchet MS" panose="020B0603020202020204" pitchFamily="34" charset="0"/>
              </a:rPr>
              <a:t> </a:t>
            </a:r>
            <a:r>
              <a:rPr lang="el-GR" sz="2000" i="1" dirty="0">
                <a:latin typeface="Trebuchet MS" panose="020B0603020202020204" pitchFamily="34" charset="0"/>
              </a:rPr>
              <a:t>υ</a:t>
            </a:r>
            <a:r>
              <a:rPr lang="el-GR" sz="2000" baseline="30000" dirty="0">
                <a:latin typeface="Trebuchet MS" panose="020B0603020202020204" pitchFamily="34" charset="0"/>
              </a:rPr>
              <a:t>2</a:t>
            </a:r>
            <a:r>
              <a:rPr lang="el-GR" sz="2000" dirty="0">
                <a:latin typeface="Trebuchet MS" panose="020B0603020202020204" pitchFamily="34" charset="0"/>
              </a:rPr>
              <a:t> = </a:t>
            </a:r>
            <a:r>
              <a:rPr lang="el-GR" sz="2000" i="1" dirty="0" smtClean="0">
                <a:latin typeface="Trebuchet MS" panose="020B0603020202020204" pitchFamily="34" charset="0"/>
              </a:rPr>
              <a:t>ω</a:t>
            </a:r>
            <a:r>
              <a:rPr lang="en-US" sz="2000" baseline="30000" dirty="0" smtClean="0">
                <a:latin typeface="Trebuchet MS" panose="020B0603020202020204" pitchFamily="34" charset="0"/>
              </a:rPr>
              <a:t>2</a:t>
            </a:r>
            <a:r>
              <a:rPr lang="el-GR" sz="2000" dirty="0" smtClean="0">
                <a:latin typeface="Trebuchet MS" panose="020B0603020202020204" pitchFamily="34" charset="0"/>
              </a:rPr>
              <a:t>(</a:t>
            </a:r>
            <a:r>
              <a:rPr lang="el-GR" sz="2000" i="1" dirty="0" smtClean="0">
                <a:latin typeface="Trebuchet MS" panose="020B0603020202020204" pitchFamily="34" charset="0"/>
              </a:rPr>
              <a:t>Α</a:t>
            </a:r>
            <a:r>
              <a:rPr lang="el-GR" sz="2000" baseline="30000" dirty="0" smtClean="0">
                <a:latin typeface="Trebuchet MS" panose="020B0603020202020204" pitchFamily="34" charset="0"/>
              </a:rPr>
              <a:t>2</a:t>
            </a:r>
            <a:r>
              <a:rPr lang="el-GR" sz="2000" dirty="0" smtClean="0">
                <a:latin typeface="Trebuchet MS" panose="020B0603020202020204" pitchFamily="34" charset="0"/>
              </a:rPr>
              <a:t> </a:t>
            </a:r>
            <a:r>
              <a:rPr lang="el-GR" sz="2000" dirty="0">
                <a:latin typeface="Trebuchet MS" panose="020B0603020202020204" pitchFamily="34" charset="0"/>
              </a:rPr>
              <a:t>– </a:t>
            </a:r>
            <a:r>
              <a:rPr lang="el-GR" sz="2000" i="1" dirty="0">
                <a:latin typeface="Trebuchet MS" panose="020B0603020202020204" pitchFamily="34" charset="0"/>
              </a:rPr>
              <a:t>x</a:t>
            </a:r>
            <a:r>
              <a:rPr lang="el-GR" sz="2000" baseline="30000" dirty="0">
                <a:latin typeface="Trebuchet MS" panose="020B0603020202020204" pitchFamily="34" charset="0"/>
              </a:rPr>
              <a:t>2</a:t>
            </a:r>
            <a:r>
              <a:rPr lang="el-GR" sz="2000" dirty="0">
                <a:latin typeface="Trebuchet MS" panose="020B0603020202020204" pitchFamily="34" charset="0"/>
              </a:rPr>
              <a:t>).       </a:t>
            </a:r>
            <a:r>
              <a:rPr lang="el-GR" sz="2000" dirty="0" smtClean="0">
                <a:latin typeface="Trebuchet MS" panose="020B0603020202020204" pitchFamily="34" charset="0"/>
              </a:rPr>
              <a:t> </a:t>
            </a:r>
            <a:r>
              <a:rPr lang="el-GR" sz="2000" b="1" dirty="0" smtClean="0">
                <a:latin typeface="Trebuchet MS" panose="020B0603020202020204" pitchFamily="34" charset="0"/>
              </a:rPr>
              <a:t>β</a:t>
            </a:r>
            <a:r>
              <a:rPr lang="el-GR" sz="2000" b="1" dirty="0">
                <a:latin typeface="Trebuchet MS" panose="020B0603020202020204" pitchFamily="34" charset="0"/>
              </a:rPr>
              <a:t>.  </a:t>
            </a:r>
            <a:r>
              <a:rPr lang="el-GR" sz="2000" i="1" dirty="0" smtClean="0">
                <a:latin typeface="Trebuchet MS" panose="020B0603020202020204" pitchFamily="34" charset="0"/>
              </a:rPr>
              <a:t>x</a:t>
            </a:r>
            <a:r>
              <a:rPr lang="el-GR" sz="2000" baseline="30000" dirty="0" smtClean="0">
                <a:latin typeface="Trebuchet MS" panose="020B0603020202020204" pitchFamily="34" charset="0"/>
              </a:rPr>
              <a:t>2</a:t>
            </a:r>
            <a:r>
              <a:rPr lang="el-GR" sz="2000" dirty="0" smtClean="0">
                <a:latin typeface="Trebuchet MS" panose="020B0603020202020204" pitchFamily="34" charset="0"/>
              </a:rPr>
              <a:t> </a:t>
            </a:r>
            <a:r>
              <a:rPr lang="el-GR" sz="2000" dirty="0">
                <a:latin typeface="Trebuchet MS" panose="020B0603020202020204" pitchFamily="34" charset="0"/>
              </a:rPr>
              <a:t>= </a:t>
            </a:r>
            <a:r>
              <a:rPr lang="el-GR" sz="2000" i="1" dirty="0" smtClean="0">
                <a:latin typeface="Trebuchet MS" panose="020B0603020202020204" pitchFamily="34" charset="0"/>
              </a:rPr>
              <a:t>ω</a:t>
            </a:r>
            <a:r>
              <a:rPr lang="el-GR" sz="2000" baseline="30000" dirty="0" smtClean="0">
                <a:latin typeface="Trebuchet MS" panose="020B0603020202020204" pitchFamily="34" charset="0"/>
              </a:rPr>
              <a:t>2</a:t>
            </a:r>
            <a:r>
              <a:rPr lang="el-GR" sz="2000" dirty="0" smtClean="0">
                <a:latin typeface="Trebuchet MS" panose="020B0603020202020204" pitchFamily="34" charset="0"/>
              </a:rPr>
              <a:t>(</a:t>
            </a:r>
            <a:r>
              <a:rPr lang="el-GR" sz="2000" i="1" dirty="0" smtClean="0">
                <a:latin typeface="Trebuchet MS" panose="020B0603020202020204" pitchFamily="34" charset="0"/>
              </a:rPr>
              <a:t>α</a:t>
            </a:r>
            <a:r>
              <a:rPr lang="el-GR" sz="2000" baseline="-25000" dirty="0" smtClean="0">
                <a:latin typeface="Trebuchet MS" panose="020B0603020202020204" pitchFamily="34" charset="0"/>
              </a:rPr>
              <a:t>0</a:t>
            </a:r>
            <a:r>
              <a:rPr lang="el-GR" sz="2000" baseline="30000" dirty="0" smtClean="0">
                <a:latin typeface="Trebuchet MS" panose="020B0603020202020204" pitchFamily="34" charset="0"/>
              </a:rPr>
              <a:t>2</a:t>
            </a:r>
            <a:r>
              <a:rPr lang="en-US" sz="2000" baseline="30000" dirty="0" smtClean="0">
                <a:latin typeface="Trebuchet MS" panose="020B0603020202020204" pitchFamily="34" charset="0"/>
              </a:rPr>
              <a:t> </a:t>
            </a:r>
            <a:r>
              <a:rPr lang="el-GR" sz="2000" dirty="0" smtClean="0">
                <a:latin typeface="Trebuchet MS" panose="020B0603020202020204" pitchFamily="34" charset="0"/>
              </a:rPr>
              <a:t>- </a:t>
            </a:r>
            <a:r>
              <a:rPr lang="el-GR" sz="2000" i="1" dirty="0">
                <a:latin typeface="Trebuchet MS" panose="020B0603020202020204" pitchFamily="34" charset="0"/>
              </a:rPr>
              <a:t>α</a:t>
            </a:r>
            <a:r>
              <a:rPr lang="el-GR" sz="2000" baseline="30000" dirty="0">
                <a:latin typeface="Trebuchet MS" panose="020B0603020202020204" pitchFamily="34" charset="0"/>
              </a:rPr>
              <a:t>2</a:t>
            </a:r>
            <a:r>
              <a:rPr lang="el-GR" sz="2000" dirty="0">
                <a:latin typeface="Trebuchet MS" panose="020B0603020202020204" pitchFamily="34" charset="0"/>
              </a:rPr>
              <a:t>).  </a:t>
            </a:r>
            <a:r>
              <a:rPr lang="el-GR" sz="2000" dirty="0" smtClean="0">
                <a:latin typeface="Trebuchet MS" panose="020B0603020202020204" pitchFamily="34" charset="0"/>
              </a:rPr>
              <a:t>     </a:t>
            </a:r>
            <a:r>
              <a:rPr lang="el-GR" sz="2000" b="1" dirty="0" smtClean="0">
                <a:latin typeface="Trebuchet MS" panose="020B0603020202020204" pitchFamily="34" charset="0"/>
              </a:rPr>
              <a:t>γ</a:t>
            </a:r>
            <a:r>
              <a:rPr lang="el-GR" sz="2000" b="1" dirty="0">
                <a:latin typeface="Trebuchet MS" panose="020B0603020202020204" pitchFamily="34" charset="0"/>
              </a:rPr>
              <a:t>. </a:t>
            </a:r>
            <a:r>
              <a:rPr lang="el-GR" sz="2000" b="1" dirty="0" smtClean="0">
                <a:latin typeface="Trebuchet MS" panose="020B0603020202020204" pitchFamily="34" charset="0"/>
              </a:rPr>
              <a:t> </a:t>
            </a:r>
            <a:r>
              <a:rPr lang="el-GR" sz="2000" dirty="0">
                <a:latin typeface="Trebuchet MS" panose="020B0603020202020204" pitchFamily="34" charset="0"/>
              </a:rPr>
              <a:t>α</a:t>
            </a:r>
            <a:r>
              <a:rPr lang="el-GR" sz="2000" baseline="30000" dirty="0">
                <a:latin typeface="Trebuchet MS" panose="020B0603020202020204" pitchFamily="34" charset="0"/>
              </a:rPr>
              <a:t>2</a:t>
            </a:r>
            <a:r>
              <a:rPr lang="el-GR" sz="2000" dirty="0">
                <a:latin typeface="Trebuchet MS" panose="020B0603020202020204" pitchFamily="34" charset="0"/>
              </a:rPr>
              <a:t> = </a:t>
            </a:r>
            <a:r>
              <a:rPr lang="el-GR" sz="2000" dirty="0" smtClean="0">
                <a:latin typeface="Trebuchet MS" panose="020B0603020202020204" pitchFamily="34" charset="0"/>
              </a:rPr>
              <a:t>ω</a:t>
            </a:r>
            <a:r>
              <a:rPr lang="el-GR" sz="2000" baseline="30000" dirty="0" smtClean="0">
                <a:latin typeface="Trebuchet MS" panose="020B0603020202020204" pitchFamily="34" charset="0"/>
              </a:rPr>
              <a:t>2</a:t>
            </a:r>
            <a:r>
              <a:rPr lang="el-GR" sz="2000" dirty="0" smtClean="0">
                <a:latin typeface="Trebuchet MS" panose="020B0603020202020204" pitchFamily="34" charset="0"/>
              </a:rPr>
              <a:t>(</a:t>
            </a:r>
            <a:r>
              <a:rPr lang="el-GR" sz="2000" i="1" dirty="0" smtClean="0">
                <a:latin typeface="Trebuchet MS" panose="020B0603020202020204" pitchFamily="34" charset="0"/>
              </a:rPr>
              <a:t>υ</a:t>
            </a:r>
            <a:r>
              <a:rPr lang="el-GR" sz="2000" baseline="-25000" dirty="0" smtClean="0">
                <a:latin typeface="Trebuchet MS" panose="020B0603020202020204" pitchFamily="34" charset="0"/>
              </a:rPr>
              <a:t>0</a:t>
            </a:r>
            <a:r>
              <a:rPr lang="el-GR" sz="2000" baseline="30000" dirty="0" smtClean="0">
                <a:latin typeface="Trebuchet MS" panose="020B0603020202020204" pitchFamily="34" charset="0"/>
              </a:rPr>
              <a:t>2</a:t>
            </a:r>
            <a:r>
              <a:rPr lang="el-GR" sz="2000" dirty="0" smtClean="0">
                <a:latin typeface="Trebuchet MS" panose="020B0603020202020204" pitchFamily="34" charset="0"/>
              </a:rPr>
              <a:t> </a:t>
            </a:r>
            <a:r>
              <a:rPr lang="el-GR" sz="2000" dirty="0">
                <a:latin typeface="Trebuchet MS" panose="020B0603020202020204" pitchFamily="34" charset="0"/>
              </a:rPr>
              <a:t>- </a:t>
            </a:r>
            <a:r>
              <a:rPr lang="el-GR" sz="2000" i="1" dirty="0">
                <a:latin typeface="Trebuchet MS" panose="020B0603020202020204" pitchFamily="34" charset="0"/>
              </a:rPr>
              <a:t>υ</a:t>
            </a:r>
            <a:r>
              <a:rPr lang="el-GR" sz="2000" baseline="30000" dirty="0">
                <a:latin typeface="Trebuchet MS" panose="020B0603020202020204" pitchFamily="34" charset="0"/>
              </a:rPr>
              <a:t>2</a:t>
            </a:r>
            <a:r>
              <a:rPr lang="el-GR" sz="2000" dirty="0">
                <a:latin typeface="Trebuchet MS" panose="020B0603020202020204" pitchFamily="34" charset="0"/>
              </a:rPr>
              <a:t>).</a:t>
            </a:r>
          </a:p>
          <a:p>
            <a:pPr algn="just"/>
            <a:r>
              <a:rPr lang="el-GR" sz="2000" dirty="0">
                <a:latin typeface="Trebuchet MS" panose="020B0603020202020204" pitchFamily="34" charset="0"/>
              </a:rPr>
              <a:t>Να αιτιολογήσετε την απάντησή σας. </a:t>
            </a:r>
          </a:p>
        </p:txBody>
      </p:sp>
      <p:sp>
        <p:nvSpPr>
          <p:cNvPr id="6" name="Έλλειψη 5"/>
          <p:cNvSpPr/>
          <p:nvPr/>
        </p:nvSpPr>
        <p:spPr>
          <a:xfrm>
            <a:off x="5796136" y="2672916"/>
            <a:ext cx="360040" cy="3600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Έλλειψη 6"/>
          <p:cNvSpPr/>
          <p:nvPr/>
        </p:nvSpPr>
        <p:spPr>
          <a:xfrm>
            <a:off x="595062" y="5301208"/>
            <a:ext cx="360040" cy="3600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Tree>
    <p:extLst>
      <p:ext uri="{BB962C8B-B14F-4D97-AF65-F5344CB8AC3E}">
        <p14:creationId xmlns:p14="http://schemas.microsoft.com/office/powerpoint/2010/main" xmlns="" val="2984394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6" grpId="0" animBg="1"/>
      <p:bldP spid="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64</a:t>
            </a:fld>
            <a:endParaRPr lang="el-GR" dirty="0">
              <a:solidFill>
                <a:schemeClr val="tx1"/>
              </a:solidFill>
            </a:endParaRPr>
          </a:p>
        </p:txBody>
      </p:sp>
      <p:grpSp>
        <p:nvGrpSpPr>
          <p:cNvPr id="7" name="Ομάδα 6"/>
          <p:cNvGrpSpPr/>
          <p:nvPr/>
        </p:nvGrpSpPr>
        <p:grpSpPr>
          <a:xfrm>
            <a:off x="539552" y="260648"/>
            <a:ext cx="7848872" cy="4079488"/>
            <a:chOff x="539552" y="260648"/>
            <a:chExt cx="7848872" cy="4079488"/>
          </a:xfrm>
        </p:grpSpPr>
        <p:sp>
          <p:nvSpPr>
            <p:cNvPr id="4" name="Ορθογώνιο 3"/>
            <p:cNvSpPr/>
            <p:nvPr/>
          </p:nvSpPr>
          <p:spPr>
            <a:xfrm>
              <a:off x="539552" y="260648"/>
              <a:ext cx="7848872" cy="1323439"/>
            </a:xfrm>
            <a:prstGeom prst="rect">
              <a:avLst/>
            </a:prstGeom>
          </p:spPr>
          <p:txBody>
            <a:bodyPr wrap="square">
              <a:spAutoFit/>
            </a:bodyPr>
            <a:lstStyle/>
            <a:p>
              <a:pPr algn="just"/>
              <a:r>
                <a:rPr lang="en-US" sz="2000" b="1" dirty="0" smtClean="0">
                  <a:latin typeface="Trebuchet MS" panose="020B0603020202020204" pitchFamily="34" charset="0"/>
                </a:rPr>
                <a:t>14</a:t>
              </a:r>
              <a:r>
                <a:rPr lang="el-GR" sz="2000" b="1" dirty="0" smtClean="0">
                  <a:latin typeface="Trebuchet MS" panose="020B0603020202020204" pitchFamily="34" charset="0"/>
                </a:rPr>
                <a:t>.  </a:t>
              </a:r>
              <a:r>
                <a:rPr lang="el-GR" sz="2000" dirty="0">
                  <a:latin typeface="Trebuchet MS" panose="020B0603020202020204" pitchFamily="34" charset="0"/>
                </a:rPr>
                <a:t>Τα δύο σώματα Σ</a:t>
              </a:r>
              <a:r>
                <a:rPr lang="el-GR" sz="2000" baseline="-25000" dirty="0">
                  <a:latin typeface="Trebuchet MS" panose="020B0603020202020204" pitchFamily="34" charset="0"/>
                </a:rPr>
                <a:t>1</a:t>
              </a:r>
              <a:r>
                <a:rPr lang="el-GR" sz="2000" dirty="0">
                  <a:latin typeface="Trebuchet MS" panose="020B0603020202020204" pitchFamily="34" charset="0"/>
                </a:rPr>
                <a:t> και Σ</a:t>
              </a:r>
              <a:r>
                <a:rPr lang="el-GR" sz="2000" baseline="-25000" dirty="0">
                  <a:latin typeface="Trebuchet MS" panose="020B0603020202020204" pitchFamily="34" charset="0"/>
                </a:rPr>
                <a:t>2</a:t>
              </a:r>
              <a:r>
                <a:rPr lang="el-GR" sz="2000" dirty="0">
                  <a:latin typeface="Trebuchet MS" panose="020B0603020202020204" pitchFamily="34" charset="0"/>
                </a:rPr>
                <a:t> με μάζες </a:t>
              </a:r>
              <a:r>
                <a:rPr lang="el-GR" sz="2000" i="1" dirty="0">
                  <a:latin typeface="Trebuchet MS" panose="020B0603020202020204" pitchFamily="34" charset="0"/>
                </a:rPr>
                <a:t>m</a:t>
              </a:r>
              <a:r>
                <a:rPr lang="el-GR" sz="2000" dirty="0">
                  <a:latin typeface="Trebuchet MS" panose="020B0603020202020204" pitchFamily="34" charset="0"/>
                </a:rPr>
                <a:t> και 2</a:t>
              </a:r>
              <a:r>
                <a:rPr lang="el-GR" sz="2000" i="1" dirty="0">
                  <a:latin typeface="Trebuchet MS" panose="020B0603020202020204" pitchFamily="34" charset="0"/>
                </a:rPr>
                <a:t>m</a:t>
              </a:r>
              <a:r>
                <a:rPr lang="el-GR" sz="2000" dirty="0">
                  <a:latin typeface="Trebuchet MS" panose="020B0603020202020204" pitchFamily="34" charset="0"/>
                </a:rPr>
                <a:t> αντίστοιχα είναι δεμένα στα άκρα δύο ελατηρίων με σταθερές </a:t>
              </a:r>
              <a:r>
                <a:rPr lang="el-GR" sz="2000" i="1" dirty="0">
                  <a:latin typeface="Trebuchet MS" panose="020B0603020202020204" pitchFamily="34" charset="0"/>
                </a:rPr>
                <a:t>K</a:t>
              </a:r>
              <a:r>
                <a:rPr lang="el-GR" sz="2000" dirty="0">
                  <a:latin typeface="Trebuchet MS" panose="020B0603020202020204" pitchFamily="34" charset="0"/>
                </a:rPr>
                <a:t> και </a:t>
              </a:r>
              <a:r>
                <a:rPr lang="en-US" sz="2000" i="1" dirty="0" smtClean="0">
                  <a:latin typeface="Trebuchet MS" panose="020B0603020202020204" pitchFamily="34" charset="0"/>
                </a:rPr>
                <a:t>K</a:t>
              </a:r>
              <a:r>
                <a:rPr lang="en-US" sz="2000" dirty="0" smtClean="0">
                  <a:latin typeface="Trebuchet MS" panose="020B0603020202020204" pitchFamily="34" charset="0"/>
                </a:rPr>
                <a:t>/2</a:t>
              </a:r>
              <a:r>
                <a:rPr lang="el-GR" sz="2000" dirty="0" smtClean="0">
                  <a:latin typeface="Trebuchet MS" panose="020B0603020202020204" pitchFamily="34" charset="0"/>
                </a:rPr>
                <a:t>, </a:t>
              </a:r>
              <a:r>
                <a:rPr lang="el-GR" sz="2000" dirty="0">
                  <a:latin typeface="Trebuchet MS" panose="020B0603020202020204" pitchFamily="34" charset="0"/>
                </a:rPr>
                <a:t>όπως φαίνεται στο </a:t>
              </a:r>
              <a:r>
                <a:rPr lang="el-GR" sz="2000" dirty="0" smtClean="0">
                  <a:latin typeface="Trebuchet MS" panose="020B0603020202020204" pitchFamily="34" charset="0"/>
                </a:rPr>
                <a:t>σχήμα </a:t>
              </a:r>
              <a:r>
                <a:rPr lang="el-GR" sz="2000" dirty="0">
                  <a:latin typeface="Trebuchet MS" panose="020B0603020202020204" pitchFamily="34" charset="0"/>
                </a:rPr>
                <a:t>και εκτελούν απλές αρμονικές ταλαντώσεις με ίσες ενέργειες ταλάντωσης. Οι τριβές θεωρούνται αμελητέες.</a:t>
              </a:r>
            </a:p>
          </p:txBody>
        </p:sp>
        <p:pic>
          <p:nvPicPr>
            <p:cNvPr id="5" name="Εικόνα 4" descr="闒粀闀粀"/>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924645" y="1916832"/>
              <a:ext cx="5078685" cy="660078"/>
            </a:xfrm>
            <a:prstGeom prst="rect">
              <a:avLst/>
            </a:prstGeom>
            <a:noFill/>
            <a:ln>
              <a:noFill/>
            </a:ln>
          </p:spPr>
        </p:pic>
        <p:sp>
          <p:nvSpPr>
            <p:cNvPr id="6" name="Ορθογώνιο 5"/>
            <p:cNvSpPr/>
            <p:nvPr/>
          </p:nvSpPr>
          <p:spPr>
            <a:xfrm>
              <a:off x="539552" y="2708920"/>
              <a:ext cx="7848872" cy="1631216"/>
            </a:xfrm>
            <a:prstGeom prst="rect">
              <a:avLst/>
            </a:prstGeom>
          </p:spPr>
          <p:txBody>
            <a:bodyPr wrap="square">
              <a:spAutoFit/>
            </a:bodyPr>
            <a:lstStyle/>
            <a:p>
              <a:pPr algn="just"/>
              <a:r>
                <a:rPr lang="el-GR" sz="2000" dirty="0">
                  <a:latin typeface="Trebuchet MS" panose="020B0603020202020204" pitchFamily="34" charset="0"/>
                </a:rPr>
                <a:t>Το πλάτος ταλάντωσης </a:t>
              </a:r>
              <a:r>
                <a:rPr lang="el-GR" sz="2000" i="1" dirty="0">
                  <a:latin typeface="Trebuchet MS" panose="020B0603020202020204" pitchFamily="34" charset="0"/>
                </a:rPr>
                <a:t>Α</a:t>
              </a:r>
              <a:r>
                <a:rPr lang="el-GR" sz="2000" baseline="-25000" dirty="0">
                  <a:latin typeface="Trebuchet MS" panose="020B0603020202020204" pitchFamily="34" charset="0"/>
                </a:rPr>
                <a:t>1</a:t>
              </a:r>
              <a:r>
                <a:rPr lang="el-GR" sz="2000" dirty="0">
                  <a:latin typeface="Trebuchet MS" panose="020B0603020202020204" pitchFamily="34" charset="0"/>
                </a:rPr>
                <a:t> του σώματος Σ</a:t>
              </a:r>
              <a:r>
                <a:rPr lang="el-GR" sz="2000" baseline="-25000" dirty="0">
                  <a:latin typeface="Trebuchet MS" panose="020B0603020202020204" pitchFamily="34" charset="0"/>
                </a:rPr>
                <a:t>1</a:t>
              </a:r>
              <a:r>
                <a:rPr lang="el-GR" sz="2000" dirty="0">
                  <a:latin typeface="Trebuchet MS" panose="020B0603020202020204" pitchFamily="34" charset="0"/>
                </a:rPr>
                <a:t> είναι </a:t>
              </a:r>
            </a:p>
            <a:p>
              <a:pPr algn="just"/>
              <a:r>
                <a:rPr lang="el-GR" sz="2000" b="1" dirty="0">
                  <a:latin typeface="Trebuchet MS" panose="020B0603020202020204" pitchFamily="34" charset="0"/>
                </a:rPr>
                <a:t>α.  </a:t>
              </a:r>
              <a:r>
                <a:rPr lang="el-GR" sz="2000" dirty="0" err="1" smtClean="0">
                  <a:latin typeface="Trebuchet MS" panose="020B0603020202020204" pitchFamily="34" charset="0"/>
                </a:rPr>
                <a:t>μικρότερo</a:t>
              </a:r>
              <a:r>
                <a:rPr lang="en-US" sz="2000" dirty="0" smtClean="0">
                  <a:latin typeface="Trebuchet MS" panose="020B0603020202020204" pitchFamily="34" charset="0"/>
                </a:rPr>
                <a:t>,</a:t>
              </a:r>
              <a:r>
                <a:rPr lang="el-GR" sz="2000" dirty="0" smtClean="0">
                  <a:latin typeface="Trebuchet MS" panose="020B0603020202020204" pitchFamily="34" charset="0"/>
                </a:rPr>
                <a:t>            </a:t>
              </a:r>
              <a:r>
                <a:rPr lang="en-US" sz="2000" dirty="0" smtClean="0">
                  <a:latin typeface="Trebuchet MS" panose="020B0603020202020204" pitchFamily="34" charset="0"/>
                </a:rPr>
                <a:t>         </a:t>
              </a:r>
              <a:r>
                <a:rPr lang="el-GR" sz="2000" b="1" dirty="0" smtClean="0">
                  <a:latin typeface="Trebuchet MS" panose="020B0603020202020204" pitchFamily="34" charset="0"/>
                </a:rPr>
                <a:t>β</a:t>
              </a:r>
              <a:r>
                <a:rPr lang="el-GR" sz="2000" b="1" dirty="0">
                  <a:latin typeface="Trebuchet MS" panose="020B0603020202020204" pitchFamily="34" charset="0"/>
                </a:rPr>
                <a:t>.  </a:t>
              </a:r>
              <a:r>
                <a:rPr lang="el-GR" sz="2000" dirty="0" err="1" smtClean="0">
                  <a:latin typeface="Trebuchet MS" panose="020B0603020202020204" pitchFamily="34" charset="0"/>
                </a:rPr>
                <a:t>ίσo</a:t>
              </a:r>
              <a:r>
                <a:rPr lang="en-US" sz="2000" dirty="0" smtClean="0">
                  <a:latin typeface="Trebuchet MS" panose="020B0603020202020204" pitchFamily="34" charset="0"/>
                </a:rPr>
                <a:t>, </a:t>
              </a:r>
              <a:r>
                <a:rPr lang="el-GR" sz="2000" dirty="0" smtClean="0">
                  <a:latin typeface="Trebuchet MS" panose="020B0603020202020204" pitchFamily="34" charset="0"/>
                </a:rPr>
                <a:t>                    </a:t>
              </a:r>
              <a:r>
                <a:rPr lang="en-US" sz="2000" dirty="0" smtClean="0">
                  <a:latin typeface="Trebuchet MS" panose="020B0603020202020204" pitchFamily="34" charset="0"/>
                </a:rPr>
                <a:t> </a:t>
              </a:r>
              <a:r>
                <a:rPr lang="el-GR" sz="2000" b="1" dirty="0" smtClean="0">
                  <a:latin typeface="Trebuchet MS" panose="020B0603020202020204" pitchFamily="34" charset="0"/>
                </a:rPr>
                <a:t>γ</a:t>
              </a:r>
              <a:r>
                <a:rPr lang="el-GR" sz="2000" b="1" dirty="0">
                  <a:latin typeface="Trebuchet MS" panose="020B0603020202020204" pitchFamily="34" charset="0"/>
                </a:rPr>
                <a:t>.  </a:t>
              </a:r>
              <a:r>
                <a:rPr lang="el-GR" sz="2000" dirty="0" err="1" smtClean="0">
                  <a:latin typeface="Trebuchet MS" panose="020B0603020202020204" pitchFamily="34" charset="0"/>
                </a:rPr>
                <a:t>μεγαλύτερo</a:t>
              </a:r>
              <a:r>
                <a:rPr lang="en-US" sz="2000" dirty="0" smtClean="0">
                  <a:latin typeface="Trebuchet MS" panose="020B0603020202020204" pitchFamily="34" charset="0"/>
                </a:rPr>
                <a:t>,</a:t>
              </a:r>
              <a:r>
                <a:rPr lang="el-GR" sz="2000" dirty="0" smtClean="0">
                  <a:latin typeface="Trebuchet MS" panose="020B0603020202020204" pitchFamily="34" charset="0"/>
                </a:rPr>
                <a:t> </a:t>
              </a:r>
              <a:endParaRPr lang="el-GR" sz="2000" dirty="0">
                <a:latin typeface="Trebuchet MS" panose="020B0603020202020204" pitchFamily="34" charset="0"/>
              </a:endParaRPr>
            </a:p>
            <a:p>
              <a:pPr algn="just"/>
              <a:r>
                <a:rPr lang="el-GR" sz="2000" dirty="0">
                  <a:latin typeface="Trebuchet MS" panose="020B0603020202020204" pitchFamily="34" charset="0"/>
                </a:rPr>
                <a:t>από το πλάτος ταλάντωσης </a:t>
              </a:r>
              <a:r>
                <a:rPr lang="el-GR" sz="2000" i="1" dirty="0">
                  <a:latin typeface="Trebuchet MS" panose="020B0603020202020204" pitchFamily="34" charset="0"/>
                </a:rPr>
                <a:t>Α</a:t>
              </a:r>
              <a:r>
                <a:rPr lang="el-GR" sz="2000" baseline="-25000" dirty="0">
                  <a:latin typeface="Trebuchet MS" panose="020B0603020202020204" pitchFamily="34" charset="0"/>
                </a:rPr>
                <a:t>2</a:t>
              </a:r>
              <a:r>
                <a:rPr lang="el-GR" sz="2000" dirty="0">
                  <a:latin typeface="Trebuchet MS" panose="020B0603020202020204" pitchFamily="34" charset="0"/>
                </a:rPr>
                <a:t> του σώματος Σ</a:t>
              </a:r>
              <a:r>
                <a:rPr lang="el-GR" sz="2000" baseline="-25000" dirty="0">
                  <a:latin typeface="Trebuchet MS" panose="020B0603020202020204" pitchFamily="34" charset="0"/>
                </a:rPr>
                <a:t>2</a:t>
              </a:r>
              <a:r>
                <a:rPr lang="el-GR" sz="2000" dirty="0">
                  <a:latin typeface="Trebuchet MS" panose="020B0603020202020204" pitchFamily="34" charset="0"/>
                </a:rPr>
                <a:t>. </a:t>
              </a:r>
            </a:p>
            <a:p>
              <a:pPr algn="just"/>
              <a:r>
                <a:rPr lang="el-GR" sz="2000" dirty="0">
                  <a:latin typeface="Trebuchet MS" panose="020B0603020202020204" pitchFamily="34" charset="0"/>
                </a:rPr>
                <a:t>Να επιλέξετε το γράμμα που αντιστοιχεί στη σωστή φράση. </a:t>
              </a:r>
            </a:p>
            <a:p>
              <a:pPr algn="just"/>
              <a:r>
                <a:rPr lang="el-GR" sz="2000" dirty="0">
                  <a:latin typeface="Trebuchet MS" panose="020B0603020202020204" pitchFamily="34" charset="0"/>
                </a:rPr>
                <a:t>Να δικαιολογήσετε την επιλογή σας.</a:t>
              </a:r>
            </a:p>
          </p:txBody>
        </p:sp>
      </p:grpSp>
      <p:sp>
        <p:nvSpPr>
          <p:cNvPr id="8" name="Έλλειψη 7"/>
          <p:cNvSpPr/>
          <p:nvPr/>
        </p:nvSpPr>
        <p:spPr>
          <a:xfrm>
            <a:off x="539552" y="3068960"/>
            <a:ext cx="360040" cy="3600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418741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65</a:t>
            </a:fld>
            <a:endParaRPr lang="el-GR" dirty="0">
              <a:solidFill>
                <a:schemeClr val="tx1"/>
              </a:solidFill>
            </a:endParaRPr>
          </a:p>
        </p:txBody>
      </p:sp>
      <p:grpSp>
        <p:nvGrpSpPr>
          <p:cNvPr id="7" name="Ομάδα 6"/>
          <p:cNvGrpSpPr/>
          <p:nvPr/>
        </p:nvGrpSpPr>
        <p:grpSpPr>
          <a:xfrm>
            <a:off x="512750" y="476671"/>
            <a:ext cx="8308600" cy="5435568"/>
            <a:chOff x="512750" y="476671"/>
            <a:chExt cx="8308600" cy="5435568"/>
          </a:xfrm>
        </p:grpSpPr>
        <p:sp>
          <p:nvSpPr>
            <p:cNvPr id="4" name="Ορθογώνιο 3"/>
            <p:cNvSpPr/>
            <p:nvPr/>
          </p:nvSpPr>
          <p:spPr>
            <a:xfrm>
              <a:off x="512750" y="476672"/>
              <a:ext cx="5139370" cy="2554545"/>
            </a:xfrm>
            <a:prstGeom prst="rect">
              <a:avLst/>
            </a:prstGeom>
          </p:spPr>
          <p:txBody>
            <a:bodyPr wrap="square">
              <a:spAutoFit/>
            </a:bodyPr>
            <a:lstStyle/>
            <a:p>
              <a:pPr algn="just"/>
              <a:r>
                <a:rPr lang="en-US" sz="2000" b="1" dirty="0" smtClean="0">
                  <a:latin typeface="Trebuchet MS" panose="020B0603020202020204" pitchFamily="34" charset="0"/>
                </a:rPr>
                <a:t>15</a:t>
              </a:r>
              <a:r>
                <a:rPr lang="el-GR" sz="2000" b="1" dirty="0" smtClean="0">
                  <a:latin typeface="Trebuchet MS" panose="020B0603020202020204" pitchFamily="34" charset="0"/>
                </a:rPr>
                <a:t>. </a:t>
              </a:r>
              <a:r>
                <a:rPr lang="el-GR" sz="2000" dirty="0">
                  <a:latin typeface="Trebuchet MS" panose="020B0603020202020204" pitchFamily="34" charset="0"/>
                </a:rPr>
                <a:t>Δύο όμοια ιδανικά ελατήρια κρέμονται από δύο ακλόνητα σημεία. Στα κάτω άκρα των ελατηρίων δένονται σώματα Σ</a:t>
              </a:r>
              <a:r>
                <a:rPr lang="el-GR" sz="2000" baseline="-25000" dirty="0">
                  <a:latin typeface="Trebuchet MS" panose="020B0603020202020204" pitchFamily="34" charset="0"/>
                </a:rPr>
                <a:t>1</a:t>
              </a:r>
              <a:r>
                <a:rPr lang="el-GR" sz="2000" dirty="0">
                  <a:latin typeface="Trebuchet MS" panose="020B0603020202020204" pitchFamily="34" charset="0"/>
                </a:rPr>
                <a:t> μάζας </a:t>
              </a:r>
              <a:r>
                <a:rPr lang="el-GR" sz="2000" i="1" dirty="0">
                  <a:latin typeface="Trebuchet MS" panose="020B0603020202020204" pitchFamily="34" charset="0"/>
                </a:rPr>
                <a:t>m</a:t>
              </a:r>
              <a:r>
                <a:rPr lang="el-GR" sz="2000" baseline="-25000" dirty="0">
                  <a:latin typeface="Trebuchet MS" panose="020B0603020202020204" pitchFamily="34" charset="0"/>
                </a:rPr>
                <a:t>1</a:t>
              </a:r>
              <a:r>
                <a:rPr lang="el-GR" sz="2000" dirty="0">
                  <a:latin typeface="Trebuchet MS" panose="020B0603020202020204" pitchFamily="34" charset="0"/>
                </a:rPr>
                <a:t> και Σ</a:t>
              </a:r>
              <a:r>
                <a:rPr lang="el-GR" sz="2000" baseline="-25000" dirty="0">
                  <a:latin typeface="Trebuchet MS" panose="020B0603020202020204" pitchFamily="34" charset="0"/>
                </a:rPr>
                <a:t>2</a:t>
              </a:r>
              <a:r>
                <a:rPr lang="el-GR" sz="2000" dirty="0">
                  <a:latin typeface="Trebuchet MS" panose="020B0603020202020204" pitchFamily="34" charset="0"/>
                </a:rPr>
                <a:t> μάζας </a:t>
              </a:r>
              <a:r>
                <a:rPr lang="el-GR" sz="2000" i="1" dirty="0">
                  <a:latin typeface="Trebuchet MS" panose="020B0603020202020204" pitchFamily="34" charset="0"/>
                </a:rPr>
                <a:t>m</a:t>
              </a:r>
              <a:r>
                <a:rPr lang="el-GR" sz="2000" baseline="-25000" dirty="0">
                  <a:latin typeface="Trebuchet MS" panose="020B0603020202020204" pitchFamily="34" charset="0"/>
                </a:rPr>
                <a:t>2</a:t>
              </a:r>
              <a:r>
                <a:rPr lang="el-GR" sz="2000" dirty="0">
                  <a:latin typeface="Trebuchet MS" panose="020B0603020202020204" pitchFamily="34" charset="0"/>
                </a:rPr>
                <a:t>. Κάτω από το σώμα Σ</a:t>
              </a:r>
              <a:r>
                <a:rPr lang="el-GR" sz="2000" baseline="-25000" dirty="0">
                  <a:latin typeface="Trebuchet MS" panose="020B0603020202020204" pitchFamily="34" charset="0"/>
                </a:rPr>
                <a:t>1</a:t>
              </a:r>
              <a:r>
                <a:rPr lang="el-GR" sz="2000" dirty="0">
                  <a:latin typeface="Trebuchet MS" panose="020B0603020202020204" pitchFamily="34" charset="0"/>
                </a:rPr>
                <a:t> δένουμε μέσω αβαρούς νήματος άλλο σώμα μάζας </a:t>
              </a:r>
              <a:r>
                <a:rPr lang="el-GR" sz="2000" i="1" dirty="0">
                  <a:latin typeface="Trebuchet MS" panose="020B0603020202020204" pitchFamily="34" charset="0"/>
                </a:rPr>
                <a:t>m</a:t>
              </a:r>
              <a:r>
                <a:rPr lang="el-GR" sz="2000" baseline="-25000" dirty="0">
                  <a:latin typeface="Trebuchet MS" panose="020B0603020202020204" pitchFamily="34" charset="0"/>
                </a:rPr>
                <a:t>2</a:t>
              </a:r>
              <a:r>
                <a:rPr lang="el-GR" sz="2000" dirty="0">
                  <a:latin typeface="Trebuchet MS" panose="020B0603020202020204" pitchFamily="34" charset="0"/>
                </a:rPr>
                <a:t>, ενώ κάτω από το Σ</a:t>
              </a:r>
              <a:r>
                <a:rPr lang="el-GR" sz="2000" baseline="-25000" dirty="0">
                  <a:latin typeface="Trebuchet MS" panose="020B0603020202020204" pitchFamily="34" charset="0"/>
                </a:rPr>
                <a:t>2</a:t>
              </a:r>
              <a:r>
                <a:rPr lang="el-GR" sz="2000" dirty="0">
                  <a:latin typeface="Trebuchet MS" panose="020B0603020202020204" pitchFamily="34" charset="0"/>
                </a:rPr>
                <a:t> σώμα μάζας </a:t>
              </a:r>
              <a:r>
                <a:rPr lang="el-GR" sz="2000" i="1" dirty="0">
                  <a:latin typeface="Trebuchet MS" panose="020B0603020202020204" pitchFamily="34" charset="0"/>
                </a:rPr>
                <a:t>m</a:t>
              </a:r>
              <a:r>
                <a:rPr lang="el-GR" sz="2000" baseline="-25000" dirty="0">
                  <a:latin typeface="Trebuchet MS" panose="020B0603020202020204" pitchFamily="34" charset="0"/>
                </a:rPr>
                <a:t>1</a:t>
              </a:r>
              <a:r>
                <a:rPr lang="el-GR" sz="2000" dirty="0">
                  <a:latin typeface="Trebuchet MS" panose="020B0603020202020204" pitchFamily="34" charset="0"/>
                </a:rPr>
                <a:t> (</a:t>
              </a:r>
              <a:r>
                <a:rPr lang="el-GR" sz="2000" i="1" dirty="0">
                  <a:latin typeface="Trebuchet MS" panose="020B0603020202020204" pitchFamily="34" charset="0"/>
                </a:rPr>
                <a:t>m</a:t>
              </a:r>
              <a:r>
                <a:rPr lang="el-GR" sz="2000" baseline="-25000" dirty="0">
                  <a:latin typeface="Trebuchet MS" panose="020B0603020202020204" pitchFamily="34" charset="0"/>
                </a:rPr>
                <a:t>1</a:t>
              </a:r>
              <a:r>
                <a:rPr lang="el-GR" sz="2000" dirty="0">
                  <a:latin typeface="Trebuchet MS" panose="020B0603020202020204" pitchFamily="34" charset="0"/>
                </a:rPr>
                <a:t>≠</a:t>
              </a:r>
              <a:r>
                <a:rPr lang="el-GR" sz="2000" i="1" dirty="0">
                  <a:latin typeface="Trebuchet MS" panose="020B0603020202020204" pitchFamily="34" charset="0"/>
                </a:rPr>
                <a:t>m</a:t>
              </a:r>
              <a:r>
                <a:rPr lang="el-GR" sz="2000" baseline="-25000" dirty="0">
                  <a:latin typeface="Trebuchet MS" panose="020B0603020202020204" pitchFamily="34" charset="0"/>
                </a:rPr>
                <a:t>2</a:t>
              </a:r>
              <a:r>
                <a:rPr lang="el-GR" sz="2000" dirty="0">
                  <a:latin typeface="Trebuchet MS" panose="020B0603020202020204" pitchFamily="34" charset="0"/>
                </a:rPr>
                <a:t>), όπως φαίνεται στο σχήμα.</a:t>
              </a:r>
            </a:p>
          </p:txBody>
        </p:sp>
        <p:pic>
          <p:nvPicPr>
            <p:cNvPr id="5" name="Εικόνα 4" descr="闒粀闀粀"/>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5652120" y="476671"/>
              <a:ext cx="3169230" cy="2554545"/>
            </a:xfrm>
            <a:prstGeom prst="rect">
              <a:avLst/>
            </a:prstGeom>
            <a:noFill/>
            <a:ln>
              <a:noFill/>
            </a:ln>
          </p:spPr>
        </p:pic>
        <mc:AlternateContent xmlns:mc="http://schemas.openxmlformats.org/markup-compatibility/2006">
          <mc:Choice xmlns:a14="http://schemas.microsoft.com/office/drawing/2010/main" xmlns="" Requires="a14">
            <p:sp>
              <p:nvSpPr>
                <p:cNvPr id="6" name="Ορθογώνιο 5"/>
                <p:cNvSpPr/>
                <p:nvPr/>
              </p:nvSpPr>
              <p:spPr>
                <a:xfrm>
                  <a:off x="512750" y="3140968"/>
                  <a:ext cx="7954578" cy="2771271"/>
                </a:xfrm>
                <a:prstGeom prst="rect">
                  <a:avLst/>
                </a:prstGeom>
              </p:spPr>
              <p:txBody>
                <a:bodyPr wrap="square">
                  <a:spAutoFit/>
                </a:bodyPr>
                <a:lstStyle/>
                <a:p>
                  <a:pPr algn="just"/>
                  <a:r>
                    <a:rPr lang="el-GR" sz="2000" dirty="0" smtClean="0">
                      <a:latin typeface="Trebuchet MS" panose="020B0603020202020204" pitchFamily="34" charset="0"/>
                    </a:rPr>
                    <a:t>Αρχικά τα σώματα είναι ακίνητα. Κάποια στιγμή κόβουμε τα νήματα και τα σώματα Σ</a:t>
                  </a:r>
                  <a:r>
                    <a:rPr lang="el-GR" sz="2000" baseline="-25000" dirty="0">
                      <a:latin typeface="Trebuchet MS" panose="020B0603020202020204" pitchFamily="34" charset="0"/>
                    </a:rPr>
                    <a:t>1</a:t>
                  </a:r>
                  <a:r>
                    <a:rPr lang="el-GR" sz="2000" dirty="0">
                      <a:latin typeface="Trebuchet MS" panose="020B0603020202020204" pitchFamily="34" charset="0"/>
                    </a:rPr>
                    <a:t> και Σ</a:t>
                  </a:r>
                  <a:r>
                    <a:rPr lang="el-GR" sz="2000" baseline="-25000" dirty="0">
                      <a:latin typeface="Trebuchet MS" panose="020B0603020202020204" pitchFamily="34" charset="0"/>
                    </a:rPr>
                    <a:t>2</a:t>
                  </a:r>
                  <a:r>
                    <a:rPr lang="el-GR" sz="2000" dirty="0">
                      <a:latin typeface="Trebuchet MS" panose="020B0603020202020204" pitchFamily="34" charset="0"/>
                    </a:rPr>
                    <a:t> αρχίζουν να ταλαντώνονται. Αν η ενέργεια της ταλάντωσης του Σ</a:t>
                  </a:r>
                  <a:r>
                    <a:rPr lang="el-GR" sz="2000" baseline="-25000" dirty="0">
                      <a:latin typeface="Trebuchet MS" panose="020B0603020202020204" pitchFamily="34" charset="0"/>
                    </a:rPr>
                    <a:t>1</a:t>
                  </a:r>
                  <a:r>
                    <a:rPr lang="el-GR" sz="2000" dirty="0">
                      <a:latin typeface="Trebuchet MS" panose="020B0603020202020204" pitchFamily="34" charset="0"/>
                    </a:rPr>
                    <a:t> είναι </a:t>
                  </a:r>
                  <a:r>
                    <a:rPr lang="el-GR" sz="2000" i="1" dirty="0">
                      <a:latin typeface="Trebuchet MS" panose="020B0603020202020204" pitchFamily="34" charset="0"/>
                    </a:rPr>
                    <a:t>Ε</a:t>
                  </a:r>
                  <a:r>
                    <a:rPr lang="el-GR" sz="2000" baseline="-25000" dirty="0">
                      <a:latin typeface="Trebuchet MS" panose="020B0603020202020204" pitchFamily="34" charset="0"/>
                    </a:rPr>
                    <a:t>1</a:t>
                  </a:r>
                  <a:r>
                    <a:rPr lang="el-GR" sz="2000" dirty="0">
                      <a:latin typeface="Trebuchet MS" panose="020B0603020202020204" pitchFamily="34" charset="0"/>
                    </a:rPr>
                    <a:t> και του Σ</a:t>
                  </a:r>
                  <a:r>
                    <a:rPr lang="el-GR" sz="2000" baseline="-25000" dirty="0">
                      <a:latin typeface="Trebuchet MS" panose="020B0603020202020204" pitchFamily="34" charset="0"/>
                    </a:rPr>
                    <a:t>2</a:t>
                  </a:r>
                  <a:r>
                    <a:rPr lang="el-GR" sz="2000" dirty="0">
                      <a:latin typeface="Trebuchet MS" panose="020B0603020202020204" pitchFamily="34" charset="0"/>
                    </a:rPr>
                    <a:t> είναι </a:t>
                  </a:r>
                  <a:r>
                    <a:rPr lang="el-GR" sz="2000" i="1" dirty="0">
                      <a:latin typeface="Trebuchet MS" panose="020B0603020202020204" pitchFamily="34" charset="0"/>
                    </a:rPr>
                    <a:t>Ε</a:t>
                  </a:r>
                  <a:r>
                    <a:rPr lang="el-GR" sz="2000" baseline="-25000" dirty="0">
                      <a:latin typeface="Trebuchet MS" panose="020B0603020202020204" pitchFamily="34" charset="0"/>
                    </a:rPr>
                    <a:t>2</a:t>
                  </a:r>
                  <a:r>
                    <a:rPr lang="el-GR" sz="2000" dirty="0">
                      <a:latin typeface="Trebuchet MS" panose="020B0603020202020204" pitchFamily="34" charset="0"/>
                    </a:rPr>
                    <a:t>, τότε:</a:t>
                  </a:r>
                </a:p>
                <a:p>
                  <a:pPr algn="just"/>
                  <a:endParaRPr lang="en-US" sz="2000" b="1" dirty="0" smtClean="0">
                    <a:latin typeface="Trebuchet MS" panose="020B0603020202020204" pitchFamily="34" charset="0"/>
                  </a:endParaRPr>
                </a:p>
                <a:p>
                  <a:pPr algn="just"/>
                  <a:r>
                    <a:rPr lang="el-GR" sz="2000" b="1" dirty="0" smtClean="0">
                      <a:latin typeface="Trebuchet MS" panose="020B0603020202020204" pitchFamily="34" charset="0"/>
                    </a:rPr>
                    <a:t>α</a:t>
                  </a:r>
                  <a:r>
                    <a:rPr lang="el-GR" sz="2000" b="1" dirty="0">
                      <a:latin typeface="Trebuchet MS" panose="020B0603020202020204" pitchFamily="34" charset="0"/>
                    </a:rPr>
                    <a:t>. </a:t>
                  </a:r>
                  <a:r>
                    <a:rPr lang="en-US" sz="2000" b="1" dirty="0" smtClean="0">
                      <a:latin typeface="Trebuchet MS" panose="020B0603020202020204" pitchFamily="34" charset="0"/>
                    </a:rPr>
                    <a:t/>
                  </a:r>
                  <a:r>
                    <a:rPr lang="el-GR" sz="2000" b="1" dirty="0" smtClean="0">
                      <a:latin typeface="Trebuchet MS" panose="020B0603020202020204" pitchFamily="34" charset="0"/>
                    </a:rPr>
                    <a:t/>
                  </a:r>
                  <a14:m>
                    <m:oMath xmlns:m="http://schemas.openxmlformats.org/officeDocument/2006/math">
                      <m:f>
                        <m:fPr>
                          <m:ctrlPr>
                            <a:rPr lang="el-GR" sz="2400" i="1" smtClean="0">
                              <a:latin typeface="Cambria Math" panose="02040503050406030204" pitchFamily="18" charset="0"/>
                            </a:rPr>
                          </m:ctrlPr>
                        </m:fPr>
                        <m:num>
                          <m:r>
                            <a:rPr lang="en-US" sz="2400" b="0" i="1" smtClean="0">
                              <a:latin typeface="Cambria Math"/>
                            </a:rPr>
                            <m:t>𝐸</m:t>
                          </m:r>
                          <m:r>
                            <a:rPr lang="en-US" sz="2400" b="0" i="1" baseline="-25000" smtClean="0">
                              <a:latin typeface="Cambria Math"/>
                            </a:rPr>
                            <m:t>1</m:t>
                          </m:r>
                        </m:num>
                        <m:den>
                          <m:r>
                            <a:rPr lang="en-US" sz="2400" b="0" i="1" smtClean="0">
                              <a:latin typeface="Cambria Math"/>
                            </a:rPr>
                            <m:t>𝐸</m:t>
                          </m:r>
                          <m:r>
                            <a:rPr lang="en-US" sz="2400" b="0" i="1" baseline="-25000" smtClean="0">
                              <a:latin typeface="Cambria Math"/>
                            </a:rPr>
                            <m:t>2</m:t>
                          </m:r>
                        </m:den>
                      </m:f>
                      <m:r>
                        <a:rPr lang="en-US" sz="2400" b="0" i="1" smtClean="0">
                          <a:latin typeface="Cambria Math"/>
                        </a:rPr>
                        <m:t>= </m:t>
                      </m:r>
                      <m:f>
                        <m:fPr>
                          <m:ctrlPr>
                            <a:rPr lang="en-US" sz="2400" b="0" i="1" smtClean="0">
                              <a:latin typeface="Cambria Math" panose="02040503050406030204" pitchFamily="18" charset="0"/>
                            </a:rPr>
                          </m:ctrlPr>
                        </m:fPr>
                        <m:num>
                          <m:r>
                            <a:rPr lang="en-US" sz="2400" b="0" i="1" smtClean="0">
                              <a:latin typeface="Cambria Math"/>
                            </a:rPr>
                            <m:t>𝑚</m:t>
                          </m:r>
                          <m:r>
                            <a:rPr lang="en-US" sz="2400" b="0" i="1" baseline="-25000" smtClean="0">
                              <a:latin typeface="Cambria Math"/>
                            </a:rPr>
                            <m:t>2</m:t>
                          </m:r>
                        </m:num>
                        <m:den>
                          <m:r>
                            <a:rPr lang="en-US" sz="2400" b="0" i="1" smtClean="0">
                              <a:latin typeface="Cambria Math"/>
                            </a:rPr>
                            <m:t>𝑚</m:t>
                          </m:r>
                          <m:r>
                            <a:rPr lang="en-US" sz="2400" b="0" i="1" baseline="-25000" smtClean="0">
                              <a:latin typeface="Cambria Math"/>
                            </a:rPr>
                            <m:t>1</m:t>
                          </m:r>
                        </m:den>
                      </m:f>
                    </m:oMath>
                  </a14:m>
                  <a:r>
                    <a:rPr lang="el-GR" sz="2000" dirty="0" smtClean="0">
                      <a:latin typeface="Trebuchet MS" panose="020B0603020202020204" pitchFamily="34" charset="0"/>
                    </a:rPr>
                    <a:t>.                         </a:t>
                  </a:r>
                  <a:r>
                    <a:rPr lang="el-GR" sz="2000" b="1" dirty="0" smtClean="0">
                      <a:latin typeface="Trebuchet MS" panose="020B0603020202020204" pitchFamily="34" charset="0"/>
                    </a:rPr>
                    <a:t>β.</a:t>
                  </a:r>
                  <a:r>
                    <a:rPr lang="en-US" sz="2000" b="1" dirty="0" smtClean="0">
                      <a:latin typeface="Trebuchet MS" panose="020B0603020202020204" pitchFamily="34" charset="0"/>
                    </a:rPr>
                    <a:t/>
                  </a:r>
                  <a:r>
                    <a:rPr lang="el-GR" sz="2000" b="1" dirty="0" smtClean="0">
                      <a:latin typeface="Trebuchet MS" panose="020B0603020202020204" pitchFamily="34" charset="0"/>
                    </a:rPr>
                    <a:t/>
                  </a:r>
                  <a14:m>
                    <m:oMath xmlns:m="http://schemas.openxmlformats.org/officeDocument/2006/math">
                      <m:f>
                        <m:fPr>
                          <m:ctrlPr>
                            <a:rPr lang="el-GR" sz="2000" i="1">
                              <a:latin typeface="Cambria Math" panose="02040503050406030204" pitchFamily="18" charset="0"/>
                            </a:rPr>
                          </m:ctrlPr>
                        </m:fPr>
                        <m:num>
                          <m:r>
                            <a:rPr lang="en-US" sz="2000" i="1">
                              <a:latin typeface="Cambria Math"/>
                            </a:rPr>
                            <m:t>𝐸</m:t>
                          </m:r>
                          <m:r>
                            <a:rPr lang="en-US" sz="2000" i="1" baseline="-25000">
                              <a:latin typeface="Cambria Math"/>
                            </a:rPr>
                            <m:t>1</m:t>
                          </m:r>
                        </m:num>
                        <m:den>
                          <m:r>
                            <a:rPr lang="en-US" sz="2000" i="1">
                              <a:latin typeface="Cambria Math"/>
                            </a:rPr>
                            <m:t>𝐸</m:t>
                          </m:r>
                          <m:r>
                            <a:rPr lang="en-US" sz="2000" i="1" baseline="-25000">
                              <a:latin typeface="Cambria Math"/>
                            </a:rPr>
                            <m:t>2</m:t>
                          </m:r>
                        </m:den>
                      </m:f>
                      <m:r>
                        <a:rPr lang="en-US" sz="2000" i="1">
                          <a:latin typeface="Cambria Math"/>
                        </a:rPr>
                        <m:t>=</m:t>
                      </m:r>
                    </m:oMath>
                  </a14:m>
                  <a:r>
                    <a:rPr lang="en-US" sz="2000" dirty="0" smtClean="0">
                      <a:latin typeface="Trebuchet MS" panose="020B0603020202020204" pitchFamily="34" charset="0"/>
                    </a:rPr>
                    <a:t/>
                  </a:r>
                  <a14:m>
                    <m:oMath xmlns:m="http://schemas.openxmlformats.org/officeDocument/2006/math">
                      <m:f>
                        <m:fPr>
                          <m:ctrlPr>
                            <a:rPr lang="en-US" sz="2000" i="1" dirty="0" smtClean="0">
                              <a:latin typeface="Cambria Math" panose="02040503050406030204" pitchFamily="18" charset="0"/>
                            </a:rPr>
                          </m:ctrlPr>
                        </m:fPr>
                        <m:num>
                          <m:sSup>
                            <m:sSupPr>
                              <m:ctrlPr>
                                <a:rPr lang="en-US" sz="2000" i="1" dirty="0">
                                  <a:latin typeface="Cambria Math" panose="02040503050406030204" pitchFamily="18" charset="0"/>
                                </a:rPr>
                              </m:ctrlPr>
                            </m:sSupPr>
                            <m:e>
                              <m:r>
                                <a:rPr lang="en-US" sz="2000" i="1" dirty="0">
                                  <a:latin typeface="Cambria Math"/>
                                </a:rPr>
                                <m:t>𝑚</m:t>
                              </m:r>
                              <m:r>
                                <a:rPr lang="en-US" sz="2000" b="0" i="1" baseline="-25000" dirty="0" smtClean="0">
                                  <a:latin typeface="Cambria Math"/>
                                </a:rPr>
                                <m:t>2</m:t>
                              </m:r>
                            </m:e>
                            <m:sup>
                              <m:r>
                                <a:rPr lang="en-US" sz="2000" i="1" dirty="0">
                                  <a:latin typeface="Cambria Math"/>
                                </a:rPr>
                                <m:t>2</m:t>
                              </m:r>
                            </m:sup>
                          </m:sSup>
                        </m:num>
                        <m:den>
                          <m:sSup>
                            <m:sSupPr>
                              <m:ctrlPr>
                                <a:rPr lang="en-US" sz="2000" i="1" dirty="0" smtClean="0">
                                  <a:latin typeface="Cambria Math" panose="02040503050406030204" pitchFamily="18" charset="0"/>
                                </a:rPr>
                              </m:ctrlPr>
                            </m:sSupPr>
                            <m:e>
                              <m:r>
                                <a:rPr lang="en-US" sz="2000" b="0" i="1" dirty="0" smtClean="0">
                                  <a:latin typeface="Cambria Math"/>
                                </a:rPr>
                                <m:t>𝑚</m:t>
                              </m:r>
                              <m:r>
                                <a:rPr lang="en-US" sz="2000" b="0" i="1" baseline="-25000" dirty="0" smtClean="0">
                                  <a:latin typeface="Cambria Math"/>
                                </a:rPr>
                                <m:t>1</m:t>
                              </m:r>
                            </m:e>
                            <m:sup>
                              <m:r>
                                <a:rPr lang="en-US" sz="2000" b="0" i="1" dirty="0" smtClean="0">
                                  <a:latin typeface="Cambria Math"/>
                                </a:rPr>
                                <m:t>2</m:t>
                              </m:r>
                            </m:sup>
                          </m:sSup>
                        </m:den>
                      </m:f>
                    </m:oMath>
                  </a14:m>
                  <a:r>
                    <a:rPr lang="el-GR" sz="2000" dirty="0" smtClean="0">
                      <a:latin typeface="Trebuchet MS" panose="020B0603020202020204" pitchFamily="34" charset="0"/>
                    </a:rPr>
                    <a:t>.                 </a:t>
                  </a:r>
                  <a:r>
                    <a:rPr lang="el-GR" sz="2000" b="1" dirty="0" smtClean="0">
                      <a:latin typeface="Trebuchet MS" panose="020B0603020202020204" pitchFamily="34" charset="0"/>
                    </a:rPr>
                    <a:t/>
                  </a:r>
                  <a:r>
                    <a:rPr lang="el-GR" sz="2000" b="1" dirty="0">
                      <a:latin typeface="Trebuchet MS" panose="020B0603020202020204" pitchFamily="34" charset="0"/>
                    </a:rPr>
                    <a:t>γ</a:t>
                  </a:r>
                  <a:r>
                    <a:rPr lang="el-GR" sz="2000" b="1" dirty="0" smtClean="0">
                      <a:latin typeface="Trebuchet MS" panose="020B0603020202020204" pitchFamily="34" charset="0"/>
                    </a:rPr>
                    <a:t>.</a:t>
                  </a:r>
                  <a:r>
                    <a:rPr lang="en-US" sz="2000" b="1" dirty="0" smtClean="0">
                      <a:latin typeface="Trebuchet MS" panose="020B0603020202020204" pitchFamily="34" charset="0"/>
                    </a:rPr>
                    <a:t/>
                  </a:r>
                  <a:r>
                    <a:rPr lang="el-GR" sz="2000" b="1" dirty="0" smtClean="0">
                      <a:latin typeface="Trebuchet MS" panose="020B0603020202020204" pitchFamily="34" charset="0"/>
                    </a:rPr>
                    <a:t/>
                  </a:r>
                  <a14:m>
                    <m:oMath xmlns:m="http://schemas.openxmlformats.org/officeDocument/2006/math">
                      <m:f>
                        <m:fPr>
                          <m:ctrlPr>
                            <a:rPr lang="el-GR" sz="2000" i="1">
                              <a:latin typeface="Cambria Math" panose="02040503050406030204" pitchFamily="18" charset="0"/>
                            </a:rPr>
                          </m:ctrlPr>
                        </m:fPr>
                        <m:num>
                          <m:r>
                            <a:rPr lang="en-US" sz="2000" i="1">
                              <a:latin typeface="Cambria Math"/>
                            </a:rPr>
                            <m:t>𝐸</m:t>
                          </m:r>
                          <m:r>
                            <a:rPr lang="en-US" sz="2000" i="1" baseline="-25000">
                              <a:latin typeface="Cambria Math"/>
                            </a:rPr>
                            <m:t>1</m:t>
                          </m:r>
                        </m:num>
                        <m:den>
                          <m:r>
                            <a:rPr lang="en-US" sz="2000" i="1">
                              <a:latin typeface="Cambria Math"/>
                            </a:rPr>
                            <m:t>𝐸</m:t>
                          </m:r>
                          <m:r>
                            <a:rPr lang="en-US" sz="2000" i="1" baseline="-25000">
                              <a:latin typeface="Cambria Math"/>
                            </a:rPr>
                            <m:t>2</m:t>
                          </m:r>
                        </m:den>
                      </m:f>
                      <m:r>
                        <a:rPr lang="en-US" sz="2000" i="1">
                          <a:latin typeface="Cambria Math"/>
                        </a:rPr>
                        <m:t>=</m:t>
                      </m:r>
                    </m:oMath>
                  </a14:m>
                  <a:r>
                    <a:rPr lang="en-US" sz="2000" dirty="0">
                      <a:latin typeface="Trebuchet MS" panose="020B0603020202020204" pitchFamily="34" charset="0"/>
                    </a:rPr>
                    <a:t/>
                  </a:r>
                  <a:r>
                    <a:rPr lang="en-US" sz="2000" dirty="0" smtClean="0">
                      <a:latin typeface="Trebuchet MS" panose="020B0603020202020204" pitchFamily="34" charset="0"/>
                    </a:rPr>
                    <a:t>1</a:t>
                  </a:r>
                  <a:r>
                    <a:rPr lang="el-GR" sz="2000" dirty="0" smtClean="0">
                      <a:latin typeface="Trebuchet MS" panose="020B0603020202020204" pitchFamily="34" charset="0"/>
                    </a:rPr>
                    <a:t>.</a:t>
                  </a:r>
                  <a:endParaRPr lang="el-GR" sz="2000" dirty="0">
                    <a:latin typeface="Trebuchet MS" panose="020B0603020202020204" pitchFamily="34" charset="0"/>
                  </a:endParaRPr>
                </a:p>
                <a:p>
                  <a:pPr algn="just"/>
                  <a:endParaRPr lang="en-US" sz="2000" dirty="0" smtClean="0">
                    <a:latin typeface="Trebuchet MS" panose="020B0603020202020204" pitchFamily="34" charset="0"/>
                  </a:endParaRPr>
                </a:p>
                <a:p>
                  <a:pPr algn="just"/>
                  <a:r>
                    <a:rPr lang="el-GR" sz="2000" dirty="0" smtClean="0">
                      <a:latin typeface="Trebuchet MS" panose="020B0603020202020204" pitchFamily="34" charset="0"/>
                    </a:rPr>
                    <a:t>Να </a:t>
                  </a:r>
                  <a:r>
                    <a:rPr lang="el-GR" sz="2000" dirty="0">
                      <a:latin typeface="Trebuchet MS" panose="020B0603020202020204" pitchFamily="34" charset="0"/>
                    </a:rPr>
                    <a:t>επιλέξετε το γράμμα που αντιστοιχεί στη σωστή απάντηση. </a:t>
                  </a:r>
                </a:p>
                <a:p>
                  <a:pPr algn="just"/>
                  <a:r>
                    <a:rPr lang="el-GR" sz="2000" dirty="0">
                      <a:latin typeface="Trebuchet MS" panose="020B0603020202020204" pitchFamily="34" charset="0"/>
                    </a:rPr>
                    <a:t>Να δικαιολογήσετε την επιλογή σας.</a:t>
                  </a:r>
                </a:p>
              </p:txBody>
            </p:sp>
          </mc:Choice>
          <mc:Fallback>
            <p:sp>
              <p:nvSpPr>
                <p:cNvPr id="6" name="Ορθογώνιο 5"/>
                <p:cNvSpPr>
                  <a:spLocks noRot="1" noChangeAspect="1" noMove="1" noResize="1" noEditPoints="1" noAdjustHandles="1" noChangeArrowheads="1" noChangeShapeType="1" noTextEdit="1"/>
                </p:cNvSpPr>
                <p:nvPr/>
              </p:nvSpPr>
              <p:spPr>
                <a:xfrm>
                  <a:off x="512750" y="3140968"/>
                  <a:ext cx="7954578" cy="2771271"/>
                </a:xfrm>
                <a:prstGeom prst="rect">
                  <a:avLst/>
                </a:prstGeom>
                <a:blipFill rotWithShape="1">
                  <a:blip r:embed="rId3"/>
                  <a:stretch>
                    <a:fillRect l="-766" t="-1319" r="-843" b="-2857"/>
                  </a:stretch>
                </a:blipFill>
              </p:spPr>
              <p:txBody>
                <a:bodyPr/>
                <a:lstStyle/>
                <a:p>
                  <a:r>
                    <a:rPr lang="el-GR">
                      <a:noFill/>
                    </a:rPr>
                    <a:t> </a:t>
                  </a:r>
                </a:p>
              </p:txBody>
            </p:sp>
          </mc:Fallback>
        </mc:AlternateContent>
      </p:grpSp>
      <p:sp>
        <p:nvSpPr>
          <p:cNvPr id="8" name="Έλλειψη 7"/>
          <p:cNvSpPr/>
          <p:nvPr/>
        </p:nvSpPr>
        <p:spPr>
          <a:xfrm>
            <a:off x="3978390" y="4526603"/>
            <a:ext cx="360040" cy="3600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2227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66</a:t>
            </a:fld>
            <a:endParaRPr lang="el-GR">
              <a:solidFill>
                <a:prstClr val="black">
                  <a:tint val="75000"/>
                </a:prstClr>
              </a:solidFill>
            </a:endParaRPr>
          </a:p>
        </p:txBody>
      </p:sp>
      <p:sp>
        <p:nvSpPr>
          <p:cNvPr id="4" name="Ορθογώνιο 3"/>
          <p:cNvSpPr/>
          <p:nvPr/>
        </p:nvSpPr>
        <p:spPr>
          <a:xfrm>
            <a:off x="899592" y="404664"/>
            <a:ext cx="7488832" cy="4247317"/>
          </a:xfrm>
          <a:prstGeom prst="rect">
            <a:avLst/>
          </a:prstGeom>
        </p:spPr>
        <p:txBody>
          <a:bodyPr wrap="square">
            <a:spAutoFit/>
          </a:bodyPr>
          <a:lstStyle/>
          <a:p>
            <a:pPr algn="just">
              <a:lnSpc>
                <a:spcPct val="150000"/>
              </a:lnSpc>
            </a:pPr>
            <a:r>
              <a:rPr lang="el-GR" sz="2000" b="1" dirty="0" smtClean="0">
                <a:latin typeface="Trebuchet MS" panose="020B0603020202020204" pitchFamily="34" charset="0"/>
                <a:ea typeface="Times New Roman" panose="02020603050405020304" pitchFamily="18" charset="0"/>
                <a:cs typeface="Times New Roman" panose="02020603050405020304" pitchFamily="18" charset="0"/>
              </a:rPr>
              <a:t>16.  </a:t>
            </a:r>
            <a:r>
              <a:rPr lang="el-GR" sz="2000" dirty="0" smtClean="0">
                <a:latin typeface="Trebuchet MS" panose="020B0603020202020204" pitchFamily="34" charset="0"/>
                <a:ea typeface="Times New Roman" panose="02020603050405020304" pitchFamily="18" charset="0"/>
                <a:cs typeface="Times New Roman" panose="02020603050405020304" pitchFamily="18" charset="0"/>
              </a:rPr>
              <a:t>Σώμα </a:t>
            </a:r>
            <a:r>
              <a:rPr lang="el-GR" sz="2000" dirty="0">
                <a:latin typeface="Trebuchet MS" panose="020B0603020202020204" pitchFamily="34" charset="0"/>
                <a:ea typeface="Times New Roman" panose="02020603050405020304" pitchFamily="18" charset="0"/>
                <a:cs typeface="Times New Roman" panose="02020603050405020304" pitchFamily="18" charset="0"/>
              </a:rPr>
              <a:t>εκτελεί απλή αρμονική ταλάντωση πλάτους </a:t>
            </a:r>
            <a:r>
              <a:rPr lang="el-GR" sz="2000" i="1" dirty="0">
                <a:latin typeface="Trebuchet MS" panose="020B0603020202020204" pitchFamily="34" charset="0"/>
                <a:ea typeface="Times New Roman" panose="02020603050405020304" pitchFamily="18" charset="0"/>
                <a:cs typeface="Times New Roman" panose="02020603050405020304" pitchFamily="18" charset="0"/>
              </a:rPr>
              <a:t>Α</a:t>
            </a:r>
            <a:r>
              <a:rPr lang="el-GR" sz="2000" dirty="0">
                <a:latin typeface="Trebuchet MS" panose="020B0603020202020204" pitchFamily="34" charset="0"/>
                <a:ea typeface="Times New Roman" panose="02020603050405020304" pitchFamily="18" charset="0"/>
                <a:cs typeface="Times New Roman" panose="02020603050405020304" pitchFamily="18" charset="0"/>
              </a:rPr>
              <a:t>.  Τη χρονική στιγμή </a:t>
            </a:r>
            <a:r>
              <a:rPr lang="el-GR" sz="2000" i="1" dirty="0" smtClean="0">
                <a:latin typeface="Trebuchet MS" panose="020B0603020202020204" pitchFamily="34" charset="0"/>
                <a:ea typeface="Times New Roman" panose="02020603050405020304" pitchFamily="18" charset="0"/>
                <a:cs typeface="Times New Roman" panose="02020603050405020304" pitchFamily="18" charset="0"/>
              </a:rPr>
              <a:t>t</a:t>
            </a:r>
            <a:r>
              <a:rPr lang="el-GR" sz="2000" baseline="-25000" dirty="0" smtClean="0">
                <a:latin typeface="Trebuchet MS" panose="020B0603020202020204" pitchFamily="34" charset="0"/>
                <a:ea typeface="Times New Roman" panose="02020603050405020304" pitchFamily="18" charset="0"/>
                <a:cs typeface="Times New Roman" panose="02020603050405020304" pitchFamily="18" charset="0"/>
              </a:rPr>
              <a:t>0 </a:t>
            </a:r>
            <a:r>
              <a:rPr lang="el-GR" sz="2000" dirty="0" smtClean="0">
                <a:latin typeface="Trebuchet MS" panose="020B0603020202020204" pitchFamily="34" charset="0"/>
                <a:ea typeface="Times New Roman" panose="02020603050405020304" pitchFamily="18" charset="0"/>
                <a:cs typeface="Times New Roman" panose="02020603050405020304" pitchFamily="18" charset="0"/>
              </a:rPr>
              <a:t>= 0 </a:t>
            </a:r>
            <a:r>
              <a:rPr lang="el-GR" sz="2000" dirty="0">
                <a:latin typeface="Trebuchet MS" panose="020B0603020202020204" pitchFamily="34" charset="0"/>
                <a:ea typeface="Times New Roman" panose="02020603050405020304" pitchFamily="18" charset="0"/>
                <a:cs typeface="Times New Roman" panose="02020603050405020304" pitchFamily="18" charset="0"/>
              </a:rPr>
              <a:t>διέρχεται από τη θέση ισορροπίας κινούμενο προς τη θέση μέγιστης απομάκρυνσης. Αν Δ</a:t>
            </a:r>
            <a:r>
              <a:rPr lang="el-GR" sz="2000" i="1" dirty="0">
                <a:latin typeface="Trebuchet MS" panose="020B0603020202020204" pitchFamily="34" charset="0"/>
                <a:ea typeface="Times New Roman" panose="02020603050405020304" pitchFamily="18" charset="0"/>
                <a:cs typeface="Times New Roman" panose="02020603050405020304" pitchFamily="18" charset="0"/>
              </a:rPr>
              <a:t>t</a:t>
            </a:r>
            <a:r>
              <a:rPr lang="el-GR" sz="2000" baseline="-25000" dirty="0">
                <a:latin typeface="Trebuchet MS" panose="020B0603020202020204" pitchFamily="34" charset="0"/>
                <a:ea typeface="Times New Roman" panose="02020603050405020304" pitchFamily="18" charset="0"/>
                <a:cs typeface="Times New Roman" panose="02020603050405020304" pitchFamily="18" charset="0"/>
              </a:rPr>
              <a:t>1</a:t>
            </a:r>
            <a:r>
              <a:rPr lang="el-GR" sz="2000" dirty="0">
                <a:latin typeface="Trebuchet MS" panose="020B0603020202020204" pitchFamily="34" charset="0"/>
                <a:ea typeface="Times New Roman" panose="02020603050405020304" pitchFamily="18" charset="0"/>
                <a:cs typeface="Times New Roman" panose="02020603050405020304" pitchFamily="18" charset="0"/>
              </a:rPr>
              <a:t> είναι το χρονικό διάστημα που απαιτείται για να κινηθεί το σώμα από τη θέση ισορροπίας (</a:t>
            </a:r>
            <a:r>
              <a:rPr lang="el-GR" sz="2000" i="1" dirty="0">
                <a:latin typeface="Trebuchet MS" panose="020B0603020202020204" pitchFamily="34" charset="0"/>
                <a:ea typeface="Times New Roman" panose="02020603050405020304" pitchFamily="18" charset="0"/>
                <a:cs typeface="Times New Roman" panose="02020603050405020304" pitchFamily="18" charset="0"/>
              </a:rPr>
              <a:t>x</a:t>
            </a:r>
            <a:r>
              <a:rPr lang="el-GR" sz="2000" dirty="0">
                <a:latin typeface="Trebuchet MS" panose="020B0603020202020204" pitchFamily="34" charset="0"/>
                <a:ea typeface="Times New Roman" panose="02020603050405020304" pitchFamily="18" charset="0"/>
                <a:cs typeface="Times New Roman" panose="02020603050405020304" pitchFamily="18" charset="0"/>
              </a:rPr>
              <a:t> = 0) μέχρι τη θέση </a:t>
            </a:r>
            <a:r>
              <a:rPr lang="el-GR" sz="2000" i="1" dirty="0">
                <a:latin typeface="Trebuchet MS" panose="020B0603020202020204" pitchFamily="34" charset="0"/>
                <a:ea typeface="Times New Roman" panose="02020603050405020304" pitchFamily="18" charset="0"/>
                <a:cs typeface="Times New Roman" panose="02020603050405020304" pitchFamily="18" charset="0"/>
              </a:rPr>
              <a:t>x</a:t>
            </a:r>
            <a:r>
              <a:rPr lang="el-GR" sz="2000" baseline="-25000" dirty="0">
                <a:latin typeface="Trebuchet MS" panose="020B0603020202020204" pitchFamily="34" charset="0"/>
                <a:ea typeface="Times New Roman" panose="02020603050405020304" pitchFamily="18" charset="0"/>
                <a:cs typeface="Times New Roman" panose="02020603050405020304" pitchFamily="18" charset="0"/>
              </a:rPr>
              <a:t>1</a:t>
            </a:r>
            <a:r>
              <a:rPr lang="el-GR" sz="2000" dirty="0">
                <a:latin typeface="Trebuchet MS" panose="020B0603020202020204" pitchFamily="34" charset="0"/>
                <a:ea typeface="Times New Roman" panose="02020603050405020304" pitchFamily="18" charset="0"/>
                <a:cs typeface="Times New Roman" panose="02020603050405020304" pitchFamily="18" charset="0"/>
              </a:rPr>
              <a:t> </a:t>
            </a:r>
            <a:r>
              <a:rPr lang="el-GR" sz="2000" dirty="0" smtClean="0">
                <a:latin typeface="Trebuchet MS" panose="020B0603020202020204" pitchFamily="34" charset="0"/>
                <a:ea typeface="Times New Roman" panose="02020603050405020304" pitchFamily="18" charset="0"/>
                <a:cs typeface="Times New Roman" panose="02020603050405020304" pitchFamily="18" charset="0"/>
              </a:rPr>
              <a:t>= +Α/2 </a:t>
            </a:r>
            <a:r>
              <a:rPr lang="el-GR" sz="2000" dirty="0">
                <a:latin typeface="Trebuchet MS" panose="020B0603020202020204" pitchFamily="34" charset="0"/>
              </a:rPr>
              <a:t>και Δ</a:t>
            </a:r>
            <a:r>
              <a:rPr lang="el-GR" sz="2000" i="1" dirty="0">
                <a:latin typeface="Trebuchet MS" panose="020B0603020202020204" pitchFamily="34" charset="0"/>
              </a:rPr>
              <a:t>t</a:t>
            </a:r>
            <a:r>
              <a:rPr lang="el-GR" sz="2000" baseline="-25000" dirty="0">
                <a:latin typeface="Trebuchet MS" panose="020B0603020202020204" pitchFamily="34" charset="0"/>
              </a:rPr>
              <a:t>2</a:t>
            </a:r>
            <a:r>
              <a:rPr lang="el-GR" sz="2000" dirty="0">
                <a:latin typeface="Trebuchet MS" panose="020B0603020202020204" pitchFamily="34" charset="0"/>
              </a:rPr>
              <a:t> είναι το χρονικό διάστημα που απαιτείται για να κινηθεί το σώμα από τη θέση </a:t>
            </a:r>
            <a:r>
              <a:rPr lang="el-GR" sz="2000" i="1" dirty="0">
                <a:latin typeface="Trebuchet MS" panose="020B0603020202020204" pitchFamily="34" charset="0"/>
              </a:rPr>
              <a:t>x</a:t>
            </a:r>
            <a:r>
              <a:rPr lang="el-GR" sz="2000" baseline="-25000" dirty="0">
                <a:latin typeface="Trebuchet MS" panose="020B0603020202020204" pitchFamily="34" charset="0"/>
              </a:rPr>
              <a:t>1</a:t>
            </a:r>
            <a:r>
              <a:rPr lang="el-GR" sz="2000" dirty="0">
                <a:latin typeface="Trebuchet MS" panose="020B0603020202020204" pitchFamily="34" charset="0"/>
              </a:rPr>
              <a:t> </a:t>
            </a:r>
            <a:r>
              <a:rPr lang="el-GR" sz="2000" dirty="0" smtClean="0">
                <a:latin typeface="Trebuchet MS" panose="020B0603020202020204" pitchFamily="34" charset="0"/>
              </a:rPr>
              <a:t>= +Α/2 </a:t>
            </a:r>
            <a:r>
              <a:rPr lang="el-GR" sz="2000" dirty="0">
                <a:latin typeface="Trebuchet MS" panose="020B0603020202020204" pitchFamily="34" charset="0"/>
              </a:rPr>
              <a:t>έως τη θέση </a:t>
            </a:r>
            <a:r>
              <a:rPr lang="el-GR" sz="2000" i="1" dirty="0">
                <a:latin typeface="Trebuchet MS" panose="020B0603020202020204" pitchFamily="34" charset="0"/>
              </a:rPr>
              <a:t>x</a:t>
            </a:r>
            <a:r>
              <a:rPr lang="el-GR" sz="2000" baseline="-25000" dirty="0">
                <a:latin typeface="Trebuchet MS" panose="020B0603020202020204" pitchFamily="34" charset="0"/>
              </a:rPr>
              <a:t>2 </a:t>
            </a:r>
            <a:r>
              <a:rPr lang="el-GR" sz="2000" dirty="0">
                <a:latin typeface="Trebuchet MS" panose="020B0603020202020204" pitchFamily="34" charset="0"/>
              </a:rPr>
              <a:t>= +</a:t>
            </a:r>
            <a:r>
              <a:rPr lang="el-GR" sz="2000" i="1" dirty="0">
                <a:latin typeface="Trebuchet MS" panose="020B0603020202020204" pitchFamily="34" charset="0"/>
              </a:rPr>
              <a:t>Α</a:t>
            </a:r>
            <a:r>
              <a:rPr lang="el-GR" sz="2000" dirty="0">
                <a:latin typeface="Trebuchet MS" panose="020B0603020202020204" pitchFamily="34" charset="0"/>
              </a:rPr>
              <a:t>, τότε ο λόγος </a:t>
            </a:r>
            <a:r>
              <a:rPr lang="el-GR" sz="2000" dirty="0" smtClean="0">
                <a:latin typeface="Trebuchet MS" panose="020B0603020202020204" pitchFamily="34" charset="0"/>
              </a:rPr>
              <a:t>Δ</a:t>
            </a:r>
            <a:r>
              <a:rPr lang="en-US" sz="2000" i="1" dirty="0" smtClean="0">
                <a:latin typeface="Trebuchet MS" panose="020B0603020202020204" pitchFamily="34" charset="0"/>
              </a:rPr>
              <a:t>t</a:t>
            </a:r>
            <a:r>
              <a:rPr lang="en-US" sz="2000" baseline="-25000" dirty="0" smtClean="0">
                <a:latin typeface="Trebuchet MS" panose="020B0603020202020204" pitchFamily="34" charset="0"/>
              </a:rPr>
              <a:t>1</a:t>
            </a:r>
            <a:r>
              <a:rPr lang="en-US" sz="2000" dirty="0" smtClean="0">
                <a:latin typeface="Trebuchet MS" panose="020B0603020202020204" pitchFamily="34" charset="0"/>
              </a:rPr>
              <a:t>/</a:t>
            </a:r>
            <a:r>
              <a:rPr lang="el-GR" sz="2000" dirty="0" smtClean="0">
                <a:latin typeface="Trebuchet MS" panose="020B0603020202020204" pitchFamily="34" charset="0"/>
              </a:rPr>
              <a:t>Δ</a:t>
            </a:r>
            <a:r>
              <a:rPr lang="en-US" sz="2000" i="1" dirty="0" smtClean="0">
                <a:latin typeface="Trebuchet MS" panose="020B0603020202020204" pitchFamily="34" charset="0"/>
              </a:rPr>
              <a:t>t</a:t>
            </a:r>
            <a:r>
              <a:rPr lang="en-US" sz="2000" baseline="-25000" dirty="0" smtClean="0">
                <a:latin typeface="Trebuchet MS" panose="020B0603020202020204" pitchFamily="34" charset="0"/>
              </a:rPr>
              <a:t>2</a:t>
            </a:r>
            <a:r>
              <a:rPr lang="en-US" sz="2000" dirty="0" smtClean="0">
                <a:latin typeface="Trebuchet MS" panose="020B0603020202020204" pitchFamily="34" charset="0"/>
              </a:rPr>
              <a:t> </a:t>
            </a:r>
            <a:r>
              <a:rPr lang="el-GR" sz="2000" dirty="0">
                <a:latin typeface="Trebuchet MS" panose="020B0603020202020204" pitchFamily="34" charset="0"/>
              </a:rPr>
              <a:t>είναι ίσος </a:t>
            </a:r>
            <a:r>
              <a:rPr lang="el-GR" sz="2000" dirty="0" smtClean="0">
                <a:latin typeface="Trebuchet MS" panose="020B0603020202020204" pitchFamily="34" charset="0"/>
              </a:rPr>
              <a:t>με</a:t>
            </a:r>
            <a:endParaRPr lang="en-US" sz="2000" dirty="0" smtClean="0">
              <a:latin typeface="Trebuchet MS" panose="020B0603020202020204" pitchFamily="34" charset="0"/>
            </a:endParaRPr>
          </a:p>
          <a:p>
            <a:pPr algn="just">
              <a:lnSpc>
                <a:spcPct val="150000"/>
              </a:lnSpc>
            </a:pPr>
            <a:r>
              <a:rPr lang="el-GR" sz="2000" b="1" dirty="0" smtClean="0">
                <a:latin typeface="Trebuchet MS" panose="020B0603020202020204" pitchFamily="34" charset="0"/>
              </a:rPr>
              <a:t>α.  </a:t>
            </a:r>
            <a:r>
              <a:rPr lang="el-GR" sz="2000" dirty="0" smtClean="0">
                <a:latin typeface="Trebuchet MS" panose="020B0603020202020204" pitchFamily="34" charset="0"/>
              </a:rPr>
              <a:t>1.                               </a:t>
            </a:r>
            <a:r>
              <a:rPr lang="el-GR" sz="2000" b="1" dirty="0" smtClean="0">
                <a:latin typeface="Trebuchet MS" panose="020B0603020202020204" pitchFamily="34" charset="0"/>
              </a:rPr>
              <a:t>β.  </a:t>
            </a:r>
            <a:r>
              <a:rPr lang="el-GR" sz="2000" dirty="0" smtClean="0">
                <a:latin typeface="Trebuchet MS" panose="020B0603020202020204" pitchFamily="34" charset="0"/>
              </a:rPr>
              <a:t>2.                                   </a:t>
            </a:r>
            <a:r>
              <a:rPr lang="el-GR" sz="2000" b="1" dirty="0" smtClean="0">
                <a:latin typeface="Trebuchet MS" panose="020B0603020202020204" pitchFamily="34" charset="0"/>
              </a:rPr>
              <a:t>γ.  </a:t>
            </a:r>
            <a:r>
              <a:rPr lang="el-GR" sz="2000" dirty="0" smtClean="0">
                <a:latin typeface="Trebuchet MS" panose="020B0603020202020204" pitchFamily="34" charset="0"/>
              </a:rPr>
              <a:t>½.</a:t>
            </a:r>
            <a:endParaRPr lang="el-GR" sz="2000" dirty="0">
              <a:latin typeface="Trebuchet MS" panose="020B0603020202020204" pitchFamily="34" charset="0"/>
            </a:endParaRPr>
          </a:p>
        </p:txBody>
      </p:sp>
      <p:sp>
        <p:nvSpPr>
          <p:cNvPr id="5" name="Έλλειψη 7"/>
          <p:cNvSpPr/>
          <p:nvPr/>
        </p:nvSpPr>
        <p:spPr>
          <a:xfrm>
            <a:off x="7092280" y="4149080"/>
            <a:ext cx="432048" cy="43089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867227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67</a:t>
            </a:fld>
            <a:endParaRPr lang="el-GR" dirty="0">
              <a:solidFill>
                <a:schemeClr val="tx1"/>
              </a:solidFill>
            </a:endParaRPr>
          </a:p>
        </p:txBody>
      </p:sp>
      <p:sp>
        <p:nvSpPr>
          <p:cNvPr id="4" name="TextBox 3"/>
          <p:cNvSpPr txBox="1"/>
          <p:nvPr/>
        </p:nvSpPr>
        <p:spPr>
          <a:xfrm>
            <a:off x="1259632" y="2205038"/>
            <a:ext cx="6360939" cy="1200329"/>
          </a:xfrm>
          <a:prstGeom prst="rect">
            <a:avLst/>
          </a:prstGeom>
          <a:noFill/>
        </p:spPr>
        <p:txBody>
          <a:bodyPr wrap="square">
            <a:spAutoFit/>
          </a:bodyPr>
          <a:lstStyle/>
          <a:p>
            <a:pPr algn="ctr" fontAlgn="auto">
              <a:spcBef>
                <a:spcPts val="0"/>
              </a:spcBef>
              <a:spcAft>
                <a:spcPts val="0"/>
              </a:spcAft>
              <a:defRPr/>
            </a:pPr>
            <a:r>
              <a:rPr lang="el-GR" sz="3600" b="1" dirty="0" smtClean="0">
                <a:solidFill>
                  <a:srgbClr val="800000"/>
                </a:solidFill>
                <a:effectLst>
                  <a:outerShdw blurRad="38100" dist="38100" dir="2700000" algn="tl">
                    <a:srgbClr val="000000">
                      <a:alpha val="43137"/>
                    </a:srgbClr>
                  </a:outerShdw>
                </a:effectLst>
                <a:latin typeface="Comic Sans MS" panose="030F0702030302020204" pitchFamily="66" charset="0"/>
              </a:rPr>
              <a:t>Ασκήσεις και προβλήματα εκτός του βιβλίου</a:t>
            </a:r>
            <a:endParaRPr lang="el-GR" sz="3600" b="1" dirty="0">
              <a:solidFill>
                <a:srgbClr val="800000"/>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xmlns="" val="287324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68</a:t>
            </a:fld>
            <a:endParaRPr lang="el-GR" dirty="0">
              <a:solidFill>
                <a:schemeClr val="tx1"/>
              </a:solidFill>
            </a:endParaRPr>
          </a:p>
        </p:txBody>
      </p:sp>
      <p:grpSp>
        <p:nvGrpSpPr>
          <p:cNvPr id="7" name="Ομάδα 6"/>
          <p:cNvGrpSpPr/>
          <p:nvPr/>
        </p:nvGrpSpPr>
        <p:grpSpPr>
          <a:xfrm>
            <a:off x="539552" y="403099"/>
            <a:ext cx="8277447" cy="4862485"/>
            <a:chOff x="539552" y="403099"/>
            <a:chExt cx="8277447" cy="4862485"/>
          </a:xfrm>
        </p:grpSpPr>
        <p:pic>
          <p:nvPicPr>
            <p:cNvPr id="14" name="Εικόνα 13"/>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150024" y="404664"/>
              <a:ext cx="2666975" cy="751706"/>
            </a:xfrm>
            <a:prstGeom prst="rect">
              <a:avLst/>
            </a:prstGeom>
            <a:noFill/>
            <a:ln>
              <a:noFill/>
            </a:ln>
          </p:spPr>
        </p:pic>
        <p:sp>
          <p:nvSpPr>
            <p:cNvPr id="4" name="Ορθογώνιο 3"/>
            <p:cNvSpPr/>
            <p:nvPr/>
          </p:nvSpPr>
          <p:spPr>
            <a:xfrm>
              <a:off x="539552" y="403099"/>
              <a:ext cx="5544616" cy="1015663"/>
            </a:xfrm>
            <a:prstGeom prst="rect">
              <a:avLst/>
            </a:prstGeom>
          </p:spPr>
          <p:txBody>
            <a:bodyPr wrap="square">
              <a:spAutoFit/>
            </a:bodyPr>
            <a:lstStyle/>
            <a:p>
              <a:pPr algn="just"/>
              <a:r>
                <a:rPr lang="el-GR" sz="2000" b="1" dirty="0" smtClean="0">
                  <a:latin typeface="Trebuchet MS" panose="020B0603020202020204" pitchFamily="34" charset="0"/>
                </a:rPr>
                <a:t>1.  </a:t>
              </a:r>
              <a:r>
                <a:rPr lang="el-GR" sz="2000" dirty="0" err="1" smtClean="0">
                  <a:latin typeface="Trebuchet MS" panose="020B0603020202020204" pitchFamily="34" charset="0"/>
                </a:rPr>
                <a:t>To</a:t>
              </a:r>
              <a:r>
                <a:rPr lang="el-GR" sz="2000" dirty="0" smtClean="0">
                  <a:latin typeface="Trebuchet MS" panose="020B0603020202020204" pitchFamily="34" charset="0"/>
                </a:rPr>
                <a:t> </a:t>
              </a:r>
              <a:r>
                <a:rPr lang="el-GR" sz="2000" dirty="0">
                  <a:latin typeface="Trebuchet MS" panose="020B0603020202020204" pitchFamily="34" charset="0"/>
                </a:rPr>
                <a:t>σώμα Σ του σχήματος είναι συνδεδεμένο στο άκρο ιδανικού ελατηρίου σταθεράς  </a:t>
              </a:r>
              <a:r>
                <a:rPr lang="en-US" sz="2000" dirty="0" smtClean="0">
                  <a:latin typeface="Trebuchet MS" panose="020B0603020202020204" pitchFamily="34" charset="0"/>
                </a:rPr>
                <a:t>   </a:t>
              </a:r>
              <a:r>
                <a:rPr lang="el-GR" sz="2000" i="1" dirty="0" smtClean="0">
                  <a:latin typeface="Trebuchet MS" panose="020B0603020202020204" pitchFamily="34" charset="0"/>
                </a:rPr>
                <a:t>Κ</a:t>
              </a:r>
              <a:r>
                <a:rPr lang="el-GR" sz="2000" dirty="0" smtClean="0">
                  <a:latin typeface="Trebuchet MS" panose="020B0603020202020204" pitchFamily="34" charset="0"/>
                </a:rPr>
                <a:t>=900 Ν/</a:t>
              </a:r>
              <a:r>
                <a:rPr lang="en-US" sz="2000" dirty="0" smtClean="0">
                  <a:latin typeface="Trebuchet MS" panose="020B0603020202020204" pitchFamily="34" charset="0"/>
                </a:rPr>
                <a:t>m</a:t>
              </a:r>
              <a:r>
                <a:rPr lang="el-GR" sz="2000" dirty="0" smtClean="0">
                  <a:latin typeface="Trebuchet MS" panose="020B0603020202020204" pitchFamily="34" charset="0"/>
                </a:rPr>
                <a:t>, </a:t>
              </a:r>
              <a:r>
                <a:rPr lang="el-GR" sz="2000" dirty="0">
                  <a:latin typeface="Trebuchet MS" panose="020B0603020202020204" pitchFamily="34" charset="0"/>
                </a:rPr>
                <a:t>το άλλο άκρο του οποίου </a:t>
              </a:r>
              <a:r>
                <a:rPr lang="el-GR" sz="2000" dirty="0" smtClean="0">
                  <a:latin typeface="Trebuchet MS" panose="020B0603020202020204" pitchFamily="34" charset="0"/>
                </a:rPr>
                <a:t>είναι</a:t>
              </a:r>
              <a:endParaRPr lang="el-GR" sz="2000" dirty="0">
                <a:latin typeface="Trebuchet MS" panose="020B0603020202020204" pitchFamily="34" charset="0"/>
              </a:endParaRPr>
            </a:p>
          </p:txBody>
        </p:sp>
        <mc:AlternateContent xmlns:mc="http://schemas.openxmlformats.org/markup-compatibility/2006">
          <mc:Choice xmlns:a14="http://schemas.microsoft.com/office/drawing/2010/main" xmlns="" Requires="a14">
            <p:sp>
              <p:nvSpPr>
                <p:cNvPr id="5" name="Ορθογώνιο 4"/>
                <p:cNvSpPr/>
                <p:nvPr/>
              </p:nvSpPr>
              <p:spPr>
                <a:xfrm>
                  <a:off x="539552" y="1418762"/>
                  <a:ext cx="7776864" cy="3846822"/>
                </a:xfrm>
                <a:prstGeom prst="rect">
                  <a:avLst/>
                </a:prstGeom>
              </p:spPr>
              <p:txBody>
                <a:bodyPr wrap="square">
                  <a:spAutoFit/>
                </a:bodyPr>
                <a:lstStyle/>
                <a:p>
                  <a:pPr algn="just"/>
                  <a:r>
                    <a:rPr lang="el-GR" sz="2000" dirty="0" smtClean="0">
                      <a:latin typeface="Trebuchet MS" panose="020B0603020202020204" pitchFamily="34" charset="0"/>
                    </a:rPr>
                    <a:t>στερεωμένο σε ακλόνητο σημείο. Το σύστημα ταλαντώνεται σε λείο οριζόντιο επίπεδο με περίοδο </a:t>
                  </a:r>
                  <a:r>
                    <a:rPr lang="el-GR" sz="2000" i="1" dirty="0" smtClean="0">
                      <a:latin typeface="Trebuchet MS" panose="020B0603020202020204" pitchFamily="34" charset="0"/>
                    </a:rPr>
                    <a:t>Τ</a:t>
                  </a:r>
                  <a:r>
                    <a:rPr lang="el-GR" sz="2000" dirty="0" smtClean="0">
                      <a:latin typeface="Trebuchet MS" panose="020B0603020202020204" pitchFamily="34" charset="0"/>
                    </a:rPr>
                    <a:t>=</a:t>
                  </a:r>
                  <a14:m>
                    <m:oMath xmlns:m="http://schemas.openxmlformats.org/officeDocument/2006/math">
                      <m:f>
                        <m:fPr>
                          <m:ctrlPr>
                            <a:rPr lang="el-GR" sz="2400" i="1" dirty="0" smtClean="0">
                              <a:latin typeface="Cambria Math" panose="02040503050406030204" pitchFamily="18" charset="0"/>
                            </a:rPr>
                          </m:ctrlPr>
                        </m:fPr>
                        <m:num>
                          <m:r>
                            <m:rPr>
                              <m:sty m:val="p"/>
                            </m:rPr>
                            <a:rPr lang="el-GR" sz="2400" b="0" i="0" dirty="0" smtClean="0">
                              <a:latin typeface="Cambria Math"/>
                            </a:rPr>
                            <m:t>π</m:t>
                          </m:r>
                        </m:num>
                        <m:den>
                          <m:r>
                            <a:rPr lang="el-GR" sz="2400" b="0" i="1" dirty="0" smtClean="0">
                              <a:latin typeface="Cambria Math"/>
                            </a:rPr>
                            <m:t>15</m:t>
                          </m:r>
                        </m:den>
                      </m:f>
                    </m:oMath>
                  </a14:m>
                  <a:r>
                    <a:rPr lang="el-GR" sz="2000" dirty="0" smtClean="0">
                      <a:latin typeface="Trebuchet MS" panose="020B0603020202020204" pitchFamily="34" charset="0"/>
                    </a:rPr>
                    <a:t/>
                  </a:r>
                  <a:r>
                    <a:rPr lang="el-GR" sz="2000" dirty="0">
                      <a:latin typeface="Trebuchet MS" panose="020B0603020202020204" pitchFamily="34" charset="0"/>
                    </a:rPr>
                    <a:t>s. Το σώμα τη χρονική στιγμή </a:t>
                  </a:r>
                  <a:r>
                    <a:rPr lang="el-GR" sz="2000" i="1" dirty="0">
                      <a:latin typeface="Trebuchet MS" panose="020B0603020202020204" pitchFamily="34" charset="0"/>
                    </a:rPr>
                    <a:t>t</a:t>
                  </a:r>
                  <a:r>
                    <a:rPr lang="el-GR" sz="2000" dirty="0">
                      <a:latin typeface="Trebuchet MS" panose="020B0603020202020204" pitchFamily="34" charset="0"/>
                    </a:rPr>
                    <a:t>=0 διέρχεται από τη θέση ισορροπίας του με ταχύτητα </a:t>
                  </a:r>
                  <a:r>
                    <a:rPr lang="en-US" sz="2000" dirty="0" smtClean="0">
                      <a:latin typeface="Trebuchet MS" panose="020B0603020202020204" pitchFamily="34" charset="0"/>
                    </a:rPr>
                    <a:t/>
                  </a:r>
                  <a:r>
                    <a:rPr lang="el-GR" sz="2000" i="1" dirty="0" smtClean="0">
                      <a:latin typeface="Trebuchet MS" panose="020B0603020202020204" pitchFamily="34" charset="0"/>
                    </a:rPr>
                    <a:t>υ</a:t>
                  </a:r>
                  <a:r>
                    <a:rPr lang="el-GR" sz="2000" dirty="0" smtClean="0">
                      <a:latin typeface="Trebuchet MS" panose="020B0603020202020204" pitchFamily="34" charset="0"/>
                    </a:rPr>
                    <a:t>=6 </a:t>
                  </a:r>
                  <a:r>
                    <a:rPr lang="en-US" sz="2000" dirty="0" smtClean="0">
                      <a:latin typeface="Trebuchet MS" panose="020B0603020202020204" pitchFamily="34" charset="0"/>
                    </a:rPr>
                    <a:t>m/s</a:t>
                  </a:r>
                  <a:r>
                    <a:rPr lang="el-GR" sz="2000" dirty="0" smtClean="0">
                      <a:latin typeface="Trebuchet MS" panose="020B0603020202020204" pitchFamily="34" charset="0"/>
                    </a:rPr>
                    <a:t>  κινούμενο </a:t>
                  </a:r>
                  <a:r>
                    <a:rPr lang="el-GR" sz="2000" dirty="0">
                      <a:latin typeface="Trebuchet MS" panose="020B0603020202020204" pitchFamily="34" charset="0"/>
                    </a:rPr>
                    <a:t>προς τα δεξιά. Να βρείτε: </a:t>
                  </a:r>
                  <a:endParaRPr lang="en-US" sz="2000" dirty="0" smtClean="0">
                    <a:latin typeface="Trebuchet MS" panose="020B0603020202020204" pitchFamily="34" charset="0"/>
                  </a:endParaRPr>
                </a:p>
                <a:p>
                  <a:pPr algn="just"/>
                  <a:r>
                    <a:rPr lang="el-GR" sz="2000" b="1" dirty="0">
                      <a:latin typeface="Trebuchet MS" panose="020B0603020202020204" pitchFamily="34" charset="0"/>
                    </a:rPr>
                    <a:t>Α. </a:t>
                  </a:r>
                  <a:r>
                    <a:rPr lang="el-GR" sz="2000" dirty="0">
                      <a:latin typeface="Trebuchet MS" panose="020B0603020202020204" pitchFamily="34" charset="0"/>
                    </a:rPr>
                    <a:t>Το πλάτος της ταλάντωσης του σώματος. </a:t>
                  </a:r>
                </a:p>
                <a:p>
                  <a:pPr algn="just"/>
                  <a:r>
                    <a:rPr lang="el-GR" sz="2000" b="1" dirty="0">
                      <a:latin typeface="Trebuchet MS" panose="020B0603020202020204" pitchFamily="34" charset="0"/>
                    </a:rPr>
                    <a:t>Β. </a:t>
                  </a:r>
                  <a:r>
                    <a:rPr lang="el-GR" sz="2000" dirty="0">
                      <a:latin typeface="Trebuchet MS" panose="020B0603020202020204" pitchFamily="34" charset="0"/>
                    </a:rPr>
                    <a:t>Τη μάζα του σώματος. </a:t>
                  </a:r>
                </a:p>
                <a:p>
                  <a:pPr algn="just"/>
                  <a:r>
                    <a:rPr lang="el-GR" sz="2000" b="1" dirty="0">
                      <a:latin typeface="Trebuchet MS" panose="020B0603020202020204" pitchFamily="34" charset="0"/>
                    </a:rPr>
                    <a:t>Γ. </a:t>
                  </a:r>
                  <a:r>
                    <a:rPr lang="el-GR" sz="2000" dirty="0">
                      <a:latin typeface="Trebuchet MS" panose="020B0603020202020204" pitchFamily="34" charset="0"/>
                    </a:rPr>
                    <a:t>Την απομάκρυνση του σώματος από τη θέση ισορροπίας σε συνάρτηση με το χρόνο και να τη σχεδιάσετε σε αριθμημένους άξονες για το χρονικό διάστημα από 0 έως </a:t>
                  </a:r>
                  <a14:m>
                    <m:oMath xmlns:m="http://schemas.openxmlformats.org/officeDocument/2006/math">
                      <m:f>
                        <m:fPr>
                          <m:ctrlPr>
                            <a:rPr lang="el-GR" sz="2400" i="1" dirty="0">
                              <a:latin typeface="Cambria Math" panose="02040503050406030204" pitchFamily="18" charset="0"/>
                            </a:rPr>
                          </m:ctrlPr>
                        </m:fPr>
                        <m:num>
                          <m:r>
                            <a:rPr lang="en-US" sz="2400" b="0" i="1" dirty="0" smtClean="0">
                              <a:latin typeface="Cambria Math"/>
                            </a:rPr>
                            <m:t>2</m:t>
                          </m:r>
                          <m:r>
                            <m:rPr>
                              <m:sty m:val="p"/>
                            </m:rPr>
                            <a:rPr lang="el-GR" sz="2400" dirty="0">
                              <a:latin typeface="Cambria Math"/>
                            </a:rPr>
                            <m:t>π</m:t>
                          </m:r>
                        </m:num>
                        <m:den>
                          <m:r>
                            <a:rPr lang="el-GR" sz="2400" i="1" dirty="0">
                              <a:latin typeface="Cambria Math"/>
                            </a:rPr>
                            <m:t>15</m:t>
                          </m:r>
                        </m:den>
                      </m:f>
                    </m:oMath>
                  </a14:m>
                  <a:r>
                    <a:rPr lang="en-US" sz="2400" dirty="0" smtClean="0">
                      <a:latin typeface="Trebuchet MS" panose="020B0603020202020204" pitchFamily="34" charset="0"/>
                    </a:rPr>
                    <a:t/>
                  </a:r>
                  <a:r>
                    <a:rPr lang="el-GR" sz="2000" dirty="0" smtClean="0">
                      <a:latin typeface="Trebuchet MS" panose="020B0603020202020204" pitchFamily="34" charset="0"/>
                    </a:rPr>
                    <a:t>s</a:t>
                  </a:r>
                  <a:r>
                    <a:rPr lang="el-GR" sz="2000" dirty="0">
                      <a:latin typeface="Trebuchet MS" panose="020B0603020202020204" pitchFamily="34" charset="0"/>
                    </a:rPr>
                    <a:t>.</a:t>
                  </a:r>
                </a:p>
                <a:p>
                  <a:pPr algn="just"/>
                  <a:r>
                    <a:rPr lang="el-GR" sz="2000" b="1" dirty="0">
                      <a:latin typeface="Trebuchet MS" panose="020B0603020202020204" pitchFamily="34" charset="0"/>
                    </a:rPr>
                    <a:t>Δ. </a:t>
                  </a:r>
                  <a:r>
                    <a:rPr lang="el-GR" sz="2000" dirty="0">
                      <a:latin typeface="Trebuchet MS" panose="020B0603020202020204" pitchFamily="34" charset="0"/>
                    </a:rPr>
                    <a:t>Για ποιες απομακρύνσεις ισχύει </a:t>
                  </a:r>
                  <a:r>
                    <a:rPr lang="el-GR" sz="2000" i="1" dirty="0">
                      <a:latin typeface="Trebuchet MS" panose="020B0603020202020204" pitchFamily="34" charset="0"/>
                    </a:rPr>
                    <a:t>Κ</a:t>
                  </a:r>
                  <a:r>
                    <a:rPr lang="el-GR" sz="2000" dirty="0">
                      <a:latin typeface="Trebuchet MS" panose="020B0603020202020204" pitchFamily="34" charset="0"/>
                    </a:rPr>
                    <a:t>=3</a:t>
                  </a:r>
                  <a:r>
                    <a:rPr lang="el-GR" sz="2000" i="1" dirty="0">
                      <a:latin typeface="Trebuchet MS" panose="020B0603020202020204" pitchFamily="34" charset="0"/>
                    </a:rPr>
                    <a:t>U</a:t>
                  </a:r>
                  <a:r>
                    <a:rPr lang="el-GR" sz="2000" dirty="0">
                      <a:latin typeface="Trebuchet MS" panose="020B0603020202020204" pitchFamily="34" charset="0"/>
                    </a:rPr>
                    <a:t>, όπου </a:t>
                  </a:r>
                  <a:r>
                    <a:rPr lang="el-GR" sz="2000" i="1" dirty="0">
                      <a:latin typeface="Trebuchet MS" panose="020B0603020202020204" pitchFamily="34" charset="0"/>
                    </a:rPr>
                    <a:t>Κ</a:t>
                  </a:r>
                  <a:r>
                    <a:rPr lang="el-GR" sz="2000" dirty="0">
                      <a:latin typeface="Trebuchet MS" panose="020B0603020202020204" pitchFamily="34" charset="0"/>
                    </a:rPr>
                    <a:t> η κινητική ενέργεια και </a:t>
                  </a:r>
                  <a:r>
                    <a:rPr lang="el-GR" sz="2000" i="1" dirty="0">
                      <a:latin typeface="Trebuchet MS" panose="020B0603020202020204" pitchFamily="34" charset="0"/>
                    </a:rPr>
                    <a:t>U</a:t>
                  </a:r>
                  <a:r>
                    <a:rPr lang="el-GR" sz="2000" dirty="0">
                      <a:latin typeface="Trebuchet MS" panose="020B0603020202020204" pitchFamily="34" charset="0"/>
                    </a:rPr>
                    <a:t> η δυναμική ενέργεια του συστήματος. </a:t>
                  </a:r>
                </a:p>
              </p:txBody>
            </p:sp>
          </mc:Choice>
          <mc:Fallback>
            <p:sp>
              <p:nvSpPr>
                <p:cNvPr id="5" name="Ορθογώνιο 4"/>
                <p:cNvSpPr>
                  <a:spLocks noRot="1" noChangeAspect="1" noMove="1" noResize="1" noEditPoints="1" noAdjustHandles="1" noChangeArrowheads="1" noChangeShapeType="1" noTextEdit="1"/>
                </p:cNvSpPr>
                <p:nvPr/>
              </p:nvSpPr>
              <p:spPr>
                <a:xfrm>
                  <a:off x="539552" y="1418762"/>
                  <a:ext cx="7776864" cy="3846822"/>
                </a:xfrm>
                <a:prstGeom prst="rect">
                  <a:avLst/>
                </a:prstGeom>
                <a:blipFill rotWithShape="1">
                  <a:blip r:embed="rId3"/>
                  <a:stretch>
                    <a:fillRect l="-863" t="-951" r="-863" b="-2694"/>
                  </a:stretch>
                </a:blipFill>
              </p:spPr>
              <p:txBody>
                <a:bodyPr/>
                <a:lstStyle/>
                <a:p>
                  <a:r>
                    <a:rPr lang="el-GR">
                      <a:noFill/>
                    </a:rPr>
                    <a:t> </a:t>
                  </a:r>
                </a:p>
              </p:txBody>
            </p:sp>
          </mc:Fallback>
        </mc:AlternateContent>
      </p:grpSp>
      <mc:AlternateContent xmlns:mc="http://schemas.openxmlformats.org/markup-compatibility/2006">
        <mc:Choice xmlns:a14="http://schemas.microsoft.com/office/drawing/2010/main" xmlns="" Requires="a14">
          <p:sp>
            <p:nvSpPr>
              <p:cNvPr id="8" name="TextBox 7"/>
              <p:cNvSpPr txBox="1"/>
              <p:nvPr/>
            </p:nvSpPr>
            <p:spPr>
              <a:xfrm>
                <a:off x="6808596" y="4865474"/>
                <a:ext cx="1656184" cy="400110"/>
              </a:xfrm>
              <a:prstGeom prst="rect">
                <a:avLst/>
              </a:prstGeom>
              <a:noFill/>
            </p:spPr>
            <p:txBody>
              <a:bodyPr wrap="square" rtlCol="0">
                <a:spAutoFit/>
              </a:bodyPr>
              <a:lstStyle/>
              <a:p>
                <a:r>
                  <a:rPr lang="en-US" sz="2000" b="1" i="1" dirty="0" smtClean="0">
                    <a:solidFill>
                      <a:srgbClr val="FF0000"/>
                    </a:solidFill>
                    <a:latin typeface="Trebuchet MS" panose="020B0603020202020204" pitchFamily="34" charset="0"/>
                  </a:rPr>
                  <a:t>x</a:t>
                </a:r>
                <a:r>
                  <a:rPr lang="el-GR" sz="2000" b="1" dirty="0" smtClean="0">
                    <a:solidFill>
                      <a:srgbClr val="FF0000"/>
                    </a:solidFill>
                    <a:latin typeface="Trebuchet MS" panose="020B0603020202020204" pitchFamily="34" charset="0"/>
                  </a:rPr>
                  <a:t> = </a:t>
                </a:r>
                <a14:m>
                  <m:oMath xmlns:m="http://schemas.openxmlformats.org/officeDocument/2006/math">
                    <m:r>
                      <a:rPr lang="el-GR" sz="2000" b="1" i="1" smtClean="0">
                        <a:solidFill>
                          <a:srgbClr val="FF0000"/>
                        </a:solidFill>
                        <a:latin typeface="Cambria Math"/>
                        <a:ea typeface="Cambria Math"/>
                      </a:rPr>
                      <m:t>±</m:t>
                    </m:r>
                  </m:oMath>
                </a14:m>
                <a:r>
                  <a:rPr lang="en-US" sz="2000" b="1" dirty="0" smtClean="0">
                    <a:solidFill>
                      <a:srgbClr val="FF0000"/>
                    </a:solidFill>
                    <a:latin typeface="Trebuchet MS" panose="020B0603020202020204" pitchFamily="34" charset="0"/>
                  </a:rPr>
                  <a:t/>
                </a:r>
                <a:r>
                  <a:rPr lang="el-GR" sz="2000" b="1" dirty="0" smtClean="0">
                    <a:solidFill>
                      <a:srgbClr val="FF0000"/>
                    </a:solidFill>
                    <a:latin typeface="Trebuchet MS" panose="020B0603020202020204" pitchFamily="34" charset="0"/>
                  </a:rPr>
                  <a:t>0,</a:t>
                </a:r>
                <a:r>
                  <a:rPr lang="en-US" sz="2000" b="1" dirty="0" smtClean="0">
                    <a:solidFill>
                      <a:srgbClr val="FF0000"/>
                    </a:solidFill>
                    <a:latin typeface="Trebuchet MS" panose="020B0603020202020204" pitchFamily="34" charset="0"/>
                  </a:rPr>
                  <a:t>1</a:t>
                </a:r>
                <a:r>
                  <a:rPr lang="el-GR" sz="2000" b="1" dirty="0" smtClean="0">
                    <a:solidFill>
                      <a:srgbClr val="FF0000"/>
                    </a:solidFill>
                    <a:latin typeface="Trebuchet MS" panose="020B0603020202020204" pitchFamily="34" charset="0"/>
                  </a:rPr>
                  <a:t/>
                </a:r>
                <a:r>
                  <a:rPr lang="en-US" sz="2000" b="1" dirty="0" smtClean="0">
                    <a:solidFill>
                      <a:srgbClr val="FF0000"/>
                    </a:solidFill>
                    <a:latin typeface="Trebuchet MS" panose="020B0603020202020204" pitchFamily="34" charset="0"/>
                  </a:rPr>
                  <a:t>m</a:t>
                </a:r>
                <a:endParaRPr lang="el-GR" sz="2000" b="1" dirty="0">
                  <a:solidFill>
                    <a:srgbClr val="FF0000"/>
                  </a:solidFill>
                  <a:latin typeface="Trebuchet MS" panose="020B0603020202020204" pitchFamily="34" charset="0"/>
                </a:endParaRPr>
              </a:p>
            </p:txBody>
          </p:sp>
        </mc:Choice>
        <mc:Fallback>
          <p:sp>
            <p:nvSpPr>
              <p:cNvPr id="8" name="TextBox 7"/>
              <p:cNvSpPr txBox="1">
                <a:spLocks noRot="1" noChangeAspect="1" noMove="1" noResize="1" noEditPoints="1" noAdjustHandles="1" noChangeArrowheads="1" noChangeShapeType="1" noTextEdit="1"/>
              </p:cNvSpPr>
              <p:nvPr/>
            </p:nvSpPr>
            <p:spPr>
              <a:xfrm>
                <a:off x="6808596" y="4865474"/>
                <a:ext cx="1656184" cy="400110"/>
              </a:xfrm>
              <a:prstGeom prst="rect">
                <a:avLst/>
              </a:prstGeom>
              <a:blipFill rotWithShape="1">
                <a:blip r:embed="rId4"/>
                <a:stretch>
                  <a:fillRect l="-4044" t="-9091" b="-24242"/>
                </a:stretch>
              </a:blipFill>
            </p:spPr>
            <p:txBody>
              <a:bodyPr/>
              <a:lstStyle/>
              <a:p>
                <a:r>
                  <a:rPr lang="el-GR">
                    <a:noFill/>
                  </a:rPr>
                  <a:t> </a:t>
                </a:r>
              </a:p>
            </p:txBody>
          </p:sp>
        </mc:Fallback>
      </mc:AlternateContent>
      <p:sp>
        <p:nvSpPr>
          <p:cNvPr id="17" name="TextBox 16"/>
          <p:cNvSpPr txBox="1"/>
          <p:nvPr/>
        </p:nvSpPr>
        <p:spPr>
          <a:xfrm>
            <a:off x="6121850" y="4149080"/>
            <a:ext cx="2367880" cy="400110"/>
          </a:xfrm>
          <a:prstGeom prst="rect">
            <a:avLst/>
          </a:prstGeom>
          <a:noFill/>
        </p:spPr>
        <p:txBody>
          <a:bodyPr wrap="square" rtlCol="0">
            <a:spAutoFit/>
          </a:bodyPr>
          <a:lstStyle/>
          <a:p>
            <a:r>
              <a:rPr lang="en-US" sz="2000" b="1" i="1" dirty="0" smtClean="0">
                <a:solidFill>
                  <a:srgbClr val="FF0000"/>
                </a:solidFill>
                <a:latin typeface="Trebuchet MS" panose="020B0603020202020204" pitchFamily="34" charset="0"/>
              </a:rPr>
              <a:t>x</a:t>
            </a:r>
            <a:r>
              <a:rPr lang="en-US" sz="2000" b="1" dirty="0" smtClean="0">
                <a:solidFill>
                  <a:srgbClr val="FF0000"/>
                </a:solidFill>
                <a:latin typeface="Trebuchet MS" panose="020B0603020202020204" pitchFamily="34" charset="0"/>
              </a:rPr>
              <a:t> = 0,2</a:t>
            </a:r>
            <a:r>
              <a:rPr lang="el-GR" sz="2000" b="1" dirty="0" smtClean="0">
                <a:solidFill>
                  <a:srgbClr val="FF0000"/>
                </a:solidFill>
                <a:latin typeface="Trebuchet MS" panose="020B0603020202020204" pitchFamily="34" charset="0"/>
              </a:rPr>
              <a:t>ημ30</a:t>
            </a:r>
            <a:r>
              <a:rPr lang="en-US" sz="2000" b="1" i="1" dirty="0" smtClean="0">
                <a:solidFill>
                  <a:srgbClr val="FF0000"/>
                </a:solidFill>
                <a:latin typeface="Trebuchet MS" panose="020B0603020202020204" pitchFamily="34" charset="0"/>
              </a:rPr>
              <a:t>t</a:t>
            </a:r>
            <a:r>
              <a:rPr lang="en-US" sz="2000" b="1" dirty="0" smtClean="0">
                <a:solidFill>
                  <a:srgbClr val="FF0000"/>
                </a:solidFill>
                <a:latin typeface="Trebuchet MS" panose="020B0603020202020204" pitchFamily="34" charset="0"/>
              </a:rPr>
              <a:t>  (SI)</a:t>
            </a:r>
            <a:endParaRPr lang="el-GR" sz="2000" b="1" dirty="0">
              <a:solidFill>
                <a:srgbClr val="FF0000"/>
              </a:solidFill>
              <a:latin typeface="Trebuchet MS" panose="020B0603020202020204" pitchFamily="34" charset="0"/>
            </a:endParaRPr>
          </a:p>
        </p:txBody>
      </p:sp>
      <p:sp>
        <p:nvSpPr>
          <p:cNvPr id="18" name="TextBox 17"/>
          <p:cNvSpPr txBox="1"/>
          <p:nvPr/>
        </p:nvSpPr>
        <p:spPr>
          <a:xfrm>
            <a:off x="3771528" y="3142118"/>
            <a:ext cx="1440160" cy="400110"/>
          </a:xfrm>
          <a:prstGeom prst="rect">
            <a:avLst/>
          </a:prstGeom>
          <a:noFill/>
        </p:spPr>
        <p:txBody>
          <a:bodyPr wrap="square" rtlCol="0">
            <a:spAutoFit/>
          </a:bodyPr>
          <a:lstStyle/>
          <a:p>
            <a:r>
              <a:rPr lang="en-US" sz="2000" b="1" i="1" dirty="0" smtClean="0">
                <a:solidFill>
                  <a:srgbClr val="FF0000"/>
                </a:solidFill>
                <a:latin typeface="Trebuchet MS" panose="020B0603020202020204" pitchFamily="34" charset="0"/>
              </a:rPr>
              <a:t>m</a:t>
            </a:r>
            <a:r>
              <a:rPr lang="el-GR" sz="2000" b="1" dirty="0" smtClean="0">
                <a:solidFill>
                  <a:srgbClr val="FF0000"/>
                </a:solidFill>
                <a:latin typeface="Trebuchet MS" panose="020B0603020202020204" pitchFamily="34" charset="0"/>
              </a:rPr>
              <a:t> =</a:t>
            </a:r>
            <a:r>
              <a:rPr lang="en-US" sz="2000" b="1" dirty="0" smtClean="0">
                <a:solidFill>
                  <a:srgbClr val="FF0000"/>
                </a:solidFill>
                <a:latin typeface="Trebuchet MS" panose="020B0603020202020204" pitchFamily="34" charset="0"/>
              </a:rPr>
              <a:t> 1 kg</a:t>
            </a:r>
            <a:endParaRPr lang="el-GR" sz="2000" b="1" dirty="0">
              <a:solidFill>
                <a:srgbClr val="FF0000"/>
              </a:solidFill>
              <a:latin typeface="Trebuchet MS" panose="020B0603020202020204" pitchFamily="34" charset="0"/>
            </a:endParaRPr>
          </a:p>
        </p:txBody>
      </p:sp>
      <p:sp>
        <p:nvSpPr>
          <p:cNvPr id="19" name="TextBox 18"/>
          <p:cNvSpPr txBox="1"/>
          <p:nvPr/>
        </p:nvSpPr>
        <p:spPr>
          <a:xfrm>
            <a:off x="5940152" y="2852936"/>
            <a:ext cx="1440160" cy="400110"/>
          </a:xfrm>
          <a:prstGeom prst="rect">
            <a:avLst/>
          </a:prstGeom>
          <a:noFill/>
        </p:spPr>
        <p:txBody>
          <a:bodyPr wrap="square" rtlCol="0">
            <a:spAutoFit/>
          </a:bodyPr>
          <a:lstStyle/>
          <a:p>
            <a:r>
              <a:rPr lang="el-GR" sz="2000" b="1" i="1" dirty="0" smtClean="0">
                <a:solidFill>
                  <a:srgbClr val="FF0000"/>
                </a:solidFill>
                <a:latin typeface="Trebuchet MS" panose="020B0603020202020204" pitchFamily="34" charset="0"/>
              </a:rPr>
              <a:t>Α</a:t>
            </a:r>
            <a:r>
              <a:rPr lang="el-GR" sz="2000" b="1" dirty="0" smtClean="0">
                <a:solidFill>
                  <a:srgbClr val="FF0000"/>
                </a:solidFill>
                <a:latin typeface="Trebuchet MS" panose="020B0603020202020204" pitchFamily="34" charset="0"/>
              </a:rPr>
              <a:t> = 0,2 </a:t>
            </a:r>
            <a:r>
              <a:rPr lang="en-US" sz="2000" b="1" dirty="0" smtClean="0">
                <a:solidFill>
                  <a:srgbClr val="FF0000"/>
                </a:solidFill>
                <a:latin typeface="Trebuchet MS" panose="020B0603020202020204" pitchFamily="34" charset="0"/>
              </a:rPr>
              <a:t>m</a:t>
            </a:r>
            <a:endParaRPr lang="el-GR" sz="2000" b="1" dirty="0">
              <a:solidFill>
                <a:srgbClr val="FF0000"/>
              </a:solidFill>
              <a:latin typeface="Trebuchet MS" panose="020B0603020202020204" pitchFamily="34" charset="0"/>
            </a:endParaRPr>
          </a:p>
        </p:txBody>
      </p:sp>
    </p:spTree>
    <p:extLst>
      <p:ext uri="{BB962C8B-B14F-4D97-AF65-F5344CB8AC3E}">
        <p14:creationId xmlns:p14="http://schemas.microsoft.com/office/powerpoint/2010/main" xmlns="" val="344050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 grpId="0"/>
      <p:bldP spid="18" grpId="0"/>
      <p:bldP spid="19"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69</a:t>
            </a:fld>
            <a:endParaRPr lang="el-GR" dirty="0">
              <a:solidFill>
                <a:schemeClr val="tx1"/>
              </a:solidFill>
            </a:endParaRPr>
          </a:p>
        </p:txBody>
      </p:sp>
      <p:grpSp>
        <p:nvGrpSpPr>
          <p:cNvPr id="7" name="Ομάδα 6"/>
          <p:cNvGrpSpPr/>
          <p:nvPr/>
        </p:nvGrpSpPr>
        <p:grpSpPr>
          <a:xfrm>
            <a:off x="539552" y="476672"/>
            <a:ext cx="8330852" cy="5109091"/>
            <a:chOff x="539552" y="476672"/>
            <a:chExt cx="8330852" cy="5109091"/>
          </a:xfrm>
        </p:grpSpPr>
        <p:pic>
          <p:nvPicPr>
            <p:cNvPr id="4" name="Εικόνα 3"/>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716016" y="494585"/>
              <a:ext cx="4154388" cy="923727"/>
            </a:xfrm>
            <a:prstGeom prst="rect">
              <a:avLst/>
            </a:prstGeom>
            <a:noFill/>
            <a:ln>
              <a:noFill/>
            </a:ln>
          </p:spPr>
        </p:pic>
        <p:sp>
          <p:nvSpPr>
            <p:cNvPr id="5" name="Ορθογώνιο 4"/>
            <p:cNvSpPr/>
            <p:nvPr/>
          </p:nvSpPr>
          <p:spPr>
            <a:xfrm>
              <a:off x="539552" y="476672"/>
              <a:ext cx="4752528" cy="1015663"/>
            </a:xfrm>
            <a:prstGeom prst="rect">
              <a:avLst/>
            </a:prstGeom>
          </p:spPr>
          <p:txBody>
            <a:bodyPr wrap="square">
              <a:spAutoFit/>
            </a:bodyPr>
            <a:lstStyle/>
            <a:p>
              <a:pPr algn="just"/>
              <a:r>
                <a:rPr lang="en-US" sz="2000" b="1" dirty="0" smtClean="0">
                  <a:latin typeface="Trebuchet MS" panose="020B0603020202020204" pitchFamily="34" charset="0"/>
                </a:rPr>
                <a:t>2. </a:t>
              </a:r>
              <a:r>
                <a:rPr lang="el-GR" sz="2000" dirty="0" smtClean="0">
                  <a:latin typeface="Trebuchet MS" panose="020B0603020202020204" pitchFamily="34" charset="0"/>
                </a:rPr>
                <a:t>Σώμα </a:t>
              </a:r>
              <a:r>
                <a:rPr lang="el-GR" sz="2000" dirty="0">
                  <a:latin typeface="Trebuchet MS" panose="020B0603020202020204" pitchFamily="34" charset="0"/>
                </a:rPr>
                <a:t>Σ μάζας </a:t>
              </a:r>
              <a:r>
                <a:rPr lang="el-GR" sz="2000" i="1" dirty="0" smtClean="0">
                  <a:latin typeface="Trebuchet MS" panose="020B0603020202020204" pitchFamily="34" charset="0"/>
                </a:rPr>
                <a:t>Μ</a:t>
              </a:r>
              <a:r>
                <a:rPr lang="el-GR" sz="2000" dirty="0" smtClean="0">
                  <a:latin typeface="Trebuchet MS" panose="020B0603020202020204" pitchFamily="34" charset="0"/>
                </a:rPr>
                <a:t>=0,1</a:t>
              </a:r>
              <a:r>
                <a:rPr lang="en-US" sz="2000" dirty="0" smtClean="0">
                  <a:latin typeface="Trebuchet MS" panose="020B0603020202020204" pitchFamily="34" charset="0"/>
                </a:rPr>
                <a:t> </a:t>
              </a:r>
              <a:r>
                <a:rPr lang="el-GR" sz="2000" dirty="0" err="1" smtClean="0">
                  <a:latin typeface="Trebuchet MS" panose="020B0603020202020204" pitchFamily="34" charset="0"/>
                </a:rPr>
                <a:t>kg</a:t>
              </a:r>
              <a:r>
                <a:rPr lang="el-GR" sz="2000" dirty="0" smtClean="0">
                  <a:latin typeface="Trebuchet MS" panose="020B0603020202020204" pitchFamily="34" charset="0"/>
                </a:rPr>
                <a:t> </a:t>
              </a:r>
              <a:r>
                <a:rPr lang="el-GR" sz="2000" dirty="0">
                  <a:latin typeface="Trebuchet MS" panose="020B0603020202020204" pitchFamily="34" charset="0"/>
                </a:rPr>
                <a:t>είναι δεμένο στο ένα άκρο οριζοντίου ελατηρίου και ηρεμεί. </a:t>
              </a:r>
            </a:p>
          </p:txBody>
        </p:sp>
        <p:sp>
          <p:nvSpPr>
            <p:cNvPr id="6" name="Ορθογώνιο 5"/>
            <p:cNvSpPr/>
            <p:nvPr/>
          </p:nvSpPr>
          <p:spPr>
            <a:xfrm>
              <a:off x="539552" y="1492335"/>
              <a:ext cx="8064896" cy="4093428"/>
            </a:xfrm>
            <a:prstGeom prst="rect">
              <a:avLst/>
            </a:prstGeom>
          </p:spPr>
          <p:txBody>
            <a:bodyPr wrap="square">
              <a:spAutoFit/>
            </a:bodyPr>
            <a:lstStyle/>
            <a:p>
              <a:pPr algn="just"/>
              <a:r>
                <a:rPr lang="el-GR" sz="2000" dirty="0">
                  <a:latin typeface="Trebuchet MS" panose="020B0603020202020204" pitchFamily="34" charset="0"/>
                </a:rPr>
                <a:t>Το άλλο άκρο του ελατηρίου είναι σταθερά συνδεδεμένο με κατακόρυφο τοίχο. Μεταξύ σώματος και οριζοντίου δαπέδου δεν εμφανίζονται τριβές. Βλήμα μάζας </a:t>
              </a:r>
              <a:r>
                <a:rPr lang="el-GR" sz="2000" i="1" dirty="0" smtClean="0">
                  <a:latin typeface="Trebuchet MS" panose="020B0603020202020204" pitchFamily="34" charset="0"/>
                </a:rPr>
                <a:t>m</a:t>
              </a:r>
              <a:r>
                <a:rPr lang="el-GR" sz="2000" dirty="0" smtClean="0">
                  <a:latin typeface="Trebuchet MS" panose="020B0603020202020204" pitchFamily="34" charset="0"/>
                </a:rPr>
                <a:t>=0,001</a:t>
              </a:r>
              <a:r>
                <a:rPr lang="en-US" sz="2000" dirty="0" smtClean="0">
                  <a:latin typeface="Trebuchet MS" panose="020B0603020202020204" pitchFamily="34" charset="0"/>
                </a:rPr>
                <a:t> </a:t>
              </a:r>
              <a:r>
                <a:rPr lang="el-GR" sz="2000" dirty="0" err="1" smtClean="0">
                  <a:latin typeface="Trebuchet MS" panose="020B0603020202020204" pitchFamily="34" charset="0"/>
                </a:rPr>
                <a:t>kg</a:t>
              </a:r>
              <a:r>
                <a:rPr lang="el-GR" sz="2000" dirty="0" smtClean="0">
                  <a:latin typeface="Trebuchet MS" panose="020B0603020202020204" pitchFamily="34" charset="0"/>
                </a:rPr>
                <a:t> </a:t>
              </a:r>
              <a:r>
                <a:rPr lang="el-GR" sz="2000" dirty="0">
                  <a:latin typeface="Trebuchet MS" panose="020B0603020202020204" pitchFamily="34" charset="0"/>
                </a:rPr>
                <a:t>κινούμενο κατά μήκος του άξονα του ελατηρίου με ταχύτητα </a:t>
              </a:r>
              <a:r>
                <a:rPr lang="el-GR" sz="2000" i="1" dirty="0" smtClean="0">
                  <a:latin typeface="Trebuchet MS" panose="020B0603020202020204" pitchFamily="34" charset="0"/>
                </a:rPr>
                <a:t>υ</a:t>
              </a:r>
              <a:r>
                <a:rPr lang="el-GR" sz="2000" baseline="-25000" dirty="0" smtClean="0">
                  <a:latin typeface="Trebuchet MS" panose="020B0603020202020204" pitchFamily="34" charset="0"/>
                </a:rPr>
                <a:t>1</a:t>
              </a:r>
              <a:r>
                <a:rPr lang="el-GR" sz="2000" dirty="0" smtClean="0">
                  <a:latin typeface="Trebuchet MS" panose="020B0603020202020204" pitchFamily="34" charset="0"/>
                </a:rPr>
                <a:t>=200 </a:t>
              </a:r>
              <a:r>
                <a:rPr lang="el-GR" sz="2000" dirty="0">
                  <a:latin typeface="Trebuchet MS" panose="020B0603020202020204" pitchFamily="34" charset="0"/>
                </a:rPr>
                <a:t>m/s διαπερνά ακαριαία το σώμα Σ και κατά την έξοδό του η ταχύτητά του γίνεται </a:t>
              </a:r>
              <a:r>
                <a:rPr lang="el-GR" sz="2000" i="1" dirty="0">
                  <a:latin typeface="Trebuchet MS" panose="020B0603020202020204" pitchFamily="34" charset="0"/>
                </a:rPr>
                <a:t> </a:t>
              </a:r>
              <a:r>
                <a:rPr lang="el-GR" sz="2000" i="1" dirty="0" smtClean="0">
                  <a:latin typeface="Trebuchet MS" panose="020B0603020202020204" pitchFamily="34" charset="0"/>
                </a:rPr>
                <a:t>υ</a:t>
              </a:r>
              <a:r>
                <a:rPr lang="el-GR" sz="2000" dirty="0" smtClean="0">
                  <a:latin typeface="Trebuchet MS" panose="020B0603020202020204" pitchFamily="34" charset="0"/>
                </a:rPr>
                <a:t>=</a:t>
              </a:r>
              <a:r>
                <a:rPr lang="el-GR" sz="2000" i="1" dirty="0" smtClean="0">
                  <a:latin typeface="Trebuchet MS" panose="020B0603020202020204" pitchFamily="34" charset="0"/>
                </a:rPr>
                <a:t>υ</a:t>
              </a:r>
              <a:r>
                <a:rPr lang="el-GR" sz="2000" baseline="-25000" dirty="0" smtClean="0">
                  <a:latin typeface="Trebuchet MS" panose="020B0603020202020204" pitchFamily="34" charset="0"/>
                </a:rPr>
                <a:t>1</a:t>
              </a:r>
              <a:r>
                <a:rPr lang="en-US" sz="2000" dirty="0" smtClean="0">
                  <a:latin typeface="Trebuchet MS" panose="020B0603020202020204" pitchFamily="34" charset="0"/>
                </a:rPr>
                <a:t>/2</a:t>
              </a:r>
              <a:r>
                <a:rPr lang="el-GR" sz="2000" dirty="0" smtClean="0">
                  <a:latin typeface="Trebuchet MS" panose="020B0603020202020204" pitchFamily="34" charset="0"/>
                </a:rPr>
                <a:t>. </a:t>
              </a:r>
              <a:r>
                <a:rPr lang="en-US" sz="2000" dirty="0" smtClean="0">
                  <a:latin typeface="Trebuchet MS" panose="020B0603020202020204" pitchFamily="34" charset="0"/>
                </a:rPr>
                <a:t> </a:t>
              </a:r>
              <a:r>
                <a:rPr lang="el-GR" sz="2000" dirty="0" smtClean="0">
                  <a:latin typeface="Trebuchet MS" panose="020B0603020202020204" pitchFamily="34" charset="0"/>
                </a:rPr>
                <a:t>Να </a:t>
              </a:r>
              <a:r>
                <a:rPr lang="el-GR" sz="2000" dirty="0">
                  <a:latin typeface="Trebuchet MS" panose="020B0603020202020204" pitchFamily="34" charset="0"/>
                </a:rPr>
                <a:t>βρεθούν</a:t>
              </a:r>
              <a:r>
                <a:rPr lang="el-GR" sz="2000" dirty="0" smtClean="0">
                  <a:latin typeface="Trebuchet MS" panose="020B0603020202020204" pitchFamily="34" charset="0"/>
                </a:rPr>
                <a:t>:</a:t>
              </a:r>
              <a:endParaRPr lang="en-US" sz="2000" dirty="0" smtClean="0">
                <a:latin typeface="Trebuchet MS" panose="020B0603020202020204" pitchFamily="34" charset="0"/>
              </a:endParaRPr>
            </a:p>
            <a:p>
              <a:pPr algn="just"/>
              <a:r>
                <a:rPr lang="el-GR" sz="2000" b="1" dirty="0">
                  <a:latin typeface="Trebuchet MS" panose="020B0603020202020204" pitchFamily="34" charset="0"/>
                </a:rPr>
                <a:t>α.  </a:t>
              </a:r>
              <a:r>
                <a:rPr lang="el-GR" sz="2000" dirty="0">
                  <a:latin typeface="Trebuchet MS" panose="020B0603020202020204" pitchFamily="34" charset="0"/>
                </a:rPr>
                <a:t>Η ταχύτητα </a:t>
              </a:r>
              <a:r>
                <a:rPr lang="el-GR" sz="2000" i="1" dirty="0">
                  <a:latin typeface="Trebuchet MS" panose="020B0603020202020204" pitchFamily="34" charset="0"/>
                </a:rPr>
                <a:t>υ</a:t>
              </a:r>
              <a:r>
                <a:rPr lang="el-GR" sz="2000" dirty="0">
                  <a:latin typeface="Trebuchet MS" panose="020B0603020202020204" pitchFamily="34" charset="0"/>
                </a:rPr>
                <a:t> με την οποία θα κινηθεί το σώμα Σ αμέσως μετά την έξοδο του βλήματος.</a:t>
              </a:r>
            </a:p>
            <a:p>
              <a:pPr algn="just"/>
              <a:r>
                <a:rPr lang="el-GR" sz="2000" b="1" dirty="0">
                  <a:latin typeface="Trebuchet MS" panose="020B0603020202020204" pitchFamily="34" charset="0"/>
                </a:rPr>
                <a:t>β.  </a:t>
              </a:r>
              <a:r>
                <a:rPr lang="el-GR" sz="2000" dirty="0">
                  <a:latin typeface="Trebuchet MS" panose="020B0603020202020204" pitchFamily="34" charset="0"/>
                </a:rPr>
                <a:t>Η μέγιστη επιμήκυνση του ελατηρίου.</a:t>
              </a:r>
            </a:p>
            <a:p>
              <a:pPr algn="just"/>
              <a:r>
                <a:rPr lang="el-GR" sz="2000" b="1" dirty="0">
                  <a:latin typeface="Trebuchet MS" panose="020B0603020202020204" pitchFamily="34" charset="0"/>
                </a:rPr>
                <a:t>γ.  </a:t>
              </a:r>
              <a:r>
                <a:rPr lang="el-GR" sz="2000" dirty="0">
                  <a:latin typeface="Trebuchet MS" panose="020B0603020202020204" pitchFamily="34" charset="0"/>
                </a:rPr>
                <a:t>Η περίοδος με την οποία ταλαντώνεται το σώμα Σ.</a:t>
              </a:r>
            </a:p>
            <a:p>
              <a:pPr algn="just"/>
              <a:r>
                <a:rPr lang="el-GR" sz="2000" b="1" dirty="0">
                  <a:latin typeface="Trebuchet MS" panose="020B0603020202020204" pitchFamily="34" charset="0"/>
                </a:rPr>
                <a:t>δ. </a:t>
              </a:r>
              <a:r>
                <a:rPr lang="el-GR" sz="2000" dirty="0" smtClean="0">
                  <a:latin typeface="Trebuchet MS" panose="020B0603020202020204" pitchFamily="34" charset="0"/>
                </a:rPr>
                <a:t>Η </a:t>
              </a:r>
              <a:r>
                <a:rPr lang="el-GR" sz="2000" dirty="0">
                  <a:latin typeface="Trebuchet MS" panose="020B0603020202020204" pitchFamily="34" charset="0"/>
                </a:rPr>
                <a:t>ελάττωση της μηχανικής ενέργειας κατά την παραπάνω κρούση.</a:t>
              </a:r>
            </a:p>
            <a:p>
              <a:pPr algn="just"/>
              <a:r>
                <a:rPr lang="el-GR" sz="2000" dirty="0">
                  <a:latin typeface="Trebuchet MS" panose="020B0603020202020204" pitchFamily="34" charset="0"/>
                </a:rPr>
                <a:t>Δίνεται η σταθερά του ελατηρίου </a:t>
              </a:r>
              <a:r>
                <a:rPr lang="en-US" sz="2000" dirty="0" smtClean="0">
                  <a:latin typeface="Trebuchet MS" panose="020B0603020202020204" pitchFamily="34" charset="0"/>
                </a:rPr>
                <a:t> </a:t>
              </a:r>
              <a:r>
                <a:rPr lang="en-US" sz="2000" i="1" dirty="0" smtClean="0">
                  <a:latin typeface="Trebuchet MS" panose="020B0603020202020204" pitchFamily="34" charset="0"/>
                </a:rPr>
                <a:t>k</a:t>
              </a:r>
              <a:r>
                <a:rPr lang="el-GR" sz="2000" dirty="0" smtClean="0">
                  <a:latin typeface="Trebuchet MS" panose="020B0603020202020204" pitchFamily="34" charset="0"/>
                </a:rPr>
                <a:t>=1000 </a:t>
              </a:r>
              <a:r>
                <a:rPr lang="en-US" sz="2000" dirty="0" smtClean="0">
                  <a:latin typeface="Trebuchet MS" panose="020B0603020202020204" pitchFamily="34" charset="0"/>
                </a:rPr>
                <a:t>N/m</a:t>
              </a:r>
              <a:r>
                <a:rPr lang="el-GR" sz="2000" dirty="0" smtClean="0">
                  <a:latin typeface="Trebuchet MS" panose="020B0603020202020204" pitchFamily="34" charset="0"/>
                </a:rPr>
                <a:t>.</a:t>
              </a:r>
              <a:endParaRPr lang="el-GR" sz="2000" dirty="0">
                <a:latin typeface="Trebuchet MS" panose="020B0603020202020204" pitchFamily="34" charset="0"/>
              </a:endParaRPr>
            </a:p>
          </p:txBody>
        </p:sp>
      </p:grpSp>
      <p:sp>
        <p:nvSpPr>
          <p:cNvPr id="8" name="TextBox 7"/>
          <p:cNvSpPr txBox="1"/>
          <p:nvPr/>
        </p:nvSpPr>
        <p:spPr>
          <a:xfrm>
            <a:off x="3203848" y="3645024"/>
            <a:ext cx="1368152" cy="400110"/>
          </a:xfrm>
          <a:prstGeom prst="rect">
            <a:avLst/>
          </a:prstGeom>
          <a:noFill/>
        </p:spPr>
        <p:txBody>
          <a:bodyPr wrap="square" rtlCol="0">
            <a:spAutoFit/>
          </a:bodyPr>
          <a:lstStyle/>
          <a:p>
            <a:r>
              <a:rPr lang="el-GR" sz="2000" b="1" i="1" dirty="0" smtClean="0">
                <a:solidFill>
                  <a:srgbClr val="FF0000"/>
                </a:solidFill>
                <a:latin typeface="Trebuchet MS" panose="020B0603020202020204" pitchFamily="34" charset="0"/>
              </a:rPr>
              <a:t>υ</a:t>
            </a:r>
            <a:r>
              <a:rPr lang="el-GR" sz="2000" b="1" dirty="0" smtClean="0">
                <a:solidFill>
                  <a:srgbClr val="FF0000"/>
                </a:solidFill>
                <a:latin typeface="Trebuchet MS" panose="020B0603020202020204" pitchFamily="34" charset="0"/>
              </a:rPr>
              <a:t> = 1 </a:t>
            </a:r>
            <a:r>
              <a:rPr lang="en-US" sz="2000" b="1" dirty="0" smtClean="0">
                <a:solidFill>
                  <a:srgbClr val="FF0000"/>
                </a:solidFill>
                <a:latin typeface="Trebuchet MS" panose="020B0603020202020204" pitchFamily="34" charset="0"/>
              </a:rPr>
              <a:t>m/s</a:t>
            </a:r>
            <a:endParaRPr lang="el-GR" sz="2000" b="1" dirty="0">
              <a:solidFill>
                <a:srgbClr val="FF0000"/>
              </a:solidFill>
              <a:latin typeface="Trebuchet MS" panose="020B0603020202020204" pitchFamily="34" charset="0"/>
            </a:endParaRPr>
          </a:p>
        </p:txBody>
      </p:sp>
      <p:sp>
        <p:nvSpPr>
          <p:cNvPr id="9" name="TextBox 8"/>
          <p:cNvSpPr txBox="1"/>
          <p:nvPr/>
        </p:nvSpPr>
        <p:spPr>
          <a:xfrm>
            <a:off x="5508104" y="3933056"/>
            <a:ext cx="1935832" cy="400110"/>
          </a:xfrm>
          <a:prstGeom prst="rect">
            <a:avLst/>
          </a:prstGeom>
          <a:noFill/>
        </p:spPr>
        <p:txBody>
          <a:bodyPr wrap="square" rtlCol="0">
            <a:spAutoFit/>
          </a:bodyPr>
          <a:lstStyle/>
          <a:p>
            <a:r>
              <a:rPr lang="el-GR" sz="2000" b="1" dirty="0" smtClean="0">
                <a:solidFill>
                  <a:srgbClr val="FF0000"/>
                </a:solidFill>
                <a:latin typeface="Trebuchet MS" panose="020B0603020202020204" pitchFamily="34" charset="0"/>
              </a:rPr>
              <a:t>Δ</a:t>
            </a:r>
            <a:r>
              <a:rPr lang="el-GR" sz="2000" b="1" dirty="0" smtClean="0">
                <a:solidFill>
                  <a:srgbClr val="FF0000"/>
                </a:solidFill>
                <a:latin typeface="Cambria Math"/>
                <a:ea typeface="Cambria Math"/>
              </a:rPr>
              <a:t>𝑙</a:t>
            </a:r>
            <a:r>
              <a:rPr lang="en-US" sz="2000" b="1" baseline="-25000" dirty="0" smtClean="0">
                <a:solidFill>
                  <a:srgbClr val="FF0000"/>
                </a:solidFill>
                <a:latin typeface="Cambria Math"/>
                <a:ea typeface="Cambria Math"/>
              </a:rPr>
              <a:t>max</a:t>
            </a:r>
            <a:r>
              <a:rPr lang="el-GR" sz="2000" b="1" dirty="0" smtClean="0">
                <a:solidFill>
                  <a:srgbClr val="FF0000"/>
                </a:solidFill>
                <a:latin typeface="Trebuchet MS" panose="020B0603020202020204" pitchFamily="34" charset="0"/>
              </a:rPr>
              <a:t> = </a:t>
            </a:r>
            <a:r>
              <a:rPr lang="en-US" sz="2000" b="1" dirty="0" smtClean="0">
                <a:solidFill>
                  <a:srgbClr val="FF0000"/>
                </a:solidFill>
                <a:latin typeface="Trebuchet MS" panose="020B0603020202020204" pitchFamily="34" charset="0"/>
              </a:rPr>
              <a:t>0,0</a:t>
            </a:r>
            <a:r>
              <a:rPr lang="el-GR" sz="2000" b="1" dirty="0" smtClean="0">
                <a:solidFill>
                  <a:srgbClr val="FF0000"/>
                </a:solidFill>
                <a:latin typeface="Trebuchet MS" panose="020B0603020202020204" pitchFamily="34" charset="0"/>
              </a:rPr>
              <a:t>1 </a:t>
            </a:r>
            <a:r>
              <a:rPr lang="en-US" sz="2000" b="1" dirty="0" smtClean="0">
                <a:solidFill>
                  <a:srgbClr val="FF0000"/>
                </a:solidFill>
                <a:latin typeface="Trebuchet MS" panose="020B0603020202020204" pitchFamily="34" charset="0"/>
              </a:rPr>
              <a:t>m</a:t>
            </a:r>
            <a:endParaRPr lang="el-GR" sz="2000" b="1" dirty="0">
              <a:solidFill>
                <a:srgbClr val="FF0000"/>
              </a:solidFill>
              <a:latin typeface="Trebuchet MS" panose="020B0603020202020204" pitchFamily="34" charset="0"/>
            </a:endParaRPr>
          </a:p>
        </p:txBody>
      </p:sp>
      <p:sp>
        <p:nvSpPr>
          <p:cNvPr id="10" name="TextBox 9"/>
          <p:cNvSpPr txBox="1"/>
          <p:nvPr/>
        </p:nvSpPr>
        <p:spPr>
          <a:xfrm>
            <a:off x="6793210" y="4221088"/>
            <a:ext cx="1719808" cy="400110"/>
          </a:xfrm>
          <a:prstGeom prst="rect">
            <a:avLst/>
          </a:prstGeom>
          <a:noFill/>
        </p:spPr>
        <p:txBody>
          <a:bodyPr wrap="square" rtlCol="0">
            <a:spAutoFit/>
          </a:bodyPr>
          <a:lstStyle/>
          <a:p>
            <a:r>
              <a:rPr lang="en-US" sz="2000" b="1" i="1" dirty="0" smtClean="0">
                <a:solidFill>
                  <a:srgbClr val="FF0000"/>
                </a:solidFill>
                <a:latin typeface="Trebuchet MS" panose="020B0603020202020204" pitchFamily="34" charset="0"/>
              </a:rPr>
              <a:t>T</a:t>
            </a:r>
            <a:r>
              <a:rPr lang="el-GR" sz="2000" b="1" dirty="0" smtClean="0">
                <a:solidFill>
                  <a:srgbClr val="FF0000"/>
                </a:solidFill>
                <a:latin typeface="Trebuchet MS" panose="020B0603020202020204" pitchFamily="34" charset="0"/>
              </a:rPr>
              <a:t>= </a:t>
            </a:r>
            <a:r>
              <a:rPr lang="en-US" sz="2000" b="1" dirty="0" smtClean="0">
                <a:solidFill>
                  <a:srgbClr val="FF0000"/>
                </a:solidFill>
                <a:latin typeface="Trebuchet MS" panose="020B0603020202020204" pitchFamily="34" charset="0"/>
              </a:rPr>
              <a:t>2</a:t>
            </a:r>
            <a:r>
              <a:rPr lang="el-GR" sz="2000" b="1" dirty="0" smtClean="0">
                <a:solidFill>
                  <a:srgbClr val="FF0000"/>
                </a:solidFill>
                <a:latin typeface="Trebuchet MS" panose="020B0603020202020204" pitchFamily="34" charset="0"/>
              </a:rPr>
              <a:t>π.10</a:t>
            </a:r>
            <a:r>
              <a:rPr lang="el-GR" sz="2000" b="1" baseline="30000" dirty="0" smtClean="0">
                <a:solidFill>
                  <a:srgbClr val="FF0000"/>
                </a:solidFill>
                <a:latin typeface="Trebuchet MS" panose="020B0603020202020204" pitchFamily="34" charset="0"/>
              </a:rPr>
              <a:t>-2</a:t>
            </a:r>
            <a:r>
              <a:rPr lang="el-GR" sz="2000" b="1" dirty="0" smtClean="0">
                <a:solidFill>
                  <a:srgbClr val="FF0000"/>
                </a:solidFill>
                <a:latin typeface="Trebuchet MS" panose="020B0603020202020204" pitchFamily="34" charset="0"/>
              </a:rPr>
              <a:t> </a:t>
            </a:r>
            <a:r>
              <a:rPr lang="en-US" sz="2000" b="1" dirty="0" smtClean="0">
                <a:solidFill>
                  <a:srgbClr val="FF0000"/>
                </a:solidFill>
                <a:latin typeface="Trebuchet MS" panose="020B0603020202020204" pitchFamily="34" charset="0"/>
              </a:rPr>
              <a:t>s</a:t>
            </a:r>
            <a:endParaRPr lang="el-GR" sz="2000" b="1" dirty="0">
              <a:solidFill>
                <a:srgbClr val="FF0000"/>
              </a:solidFill>
              <a:latin typeface="Trebuchet MS" panose="020B0603020202020204" pitchFamily="34" charset="0"/>
            </a:endParaRPr>
          </a:p>
        </p:txBody>
      </p:sp>
      <p:sp>
        <p:nvSpPr>
          <p:cNvPr id="11" name="TextBox 10"/>
          <p:cNvSpPr txBox="1"/>
          <p:nvPr/>
        </p:nvSpPr>
        <p:spPr>
          <a:xfrm>
            <a:off x="1763688" y="4869160"/>
            <a:ext cx="1935832" cy="400110"/>
          </a:xfrm>
          <a:prstGeom prst="rect">
            <a:avLst/>
          </a:prstGeom>
          <a:noFill/>
        </p:spPr>
        <p:txBody>
          <a:bodyPr wrap="square" rtlCol="0">
            <a:spAutoFit/>
          </a:bodyPr>
          <a:lstStyle/>
          <a:p>
            <a:r>
              <a:rPr lang="el-GR" sz="2000" b="1" dirty="0" smtClean="0">
                <a:solidFill>
                  <a:srgbClr val="FF0000"/>
                </a:solidFill>
                <a:latin typeface="Trebuchet MS" panose="020B0603020202020204" pitchFamily="34" charset="0"/>
              </a:rPr>
              <a:t>Δ</a:t>
            </a:r>
            <a:r>
              <a:rPr lang="en-US" sz="2000" b="1" i="1" dirty="0" smtClean="0">
                <a:solidFill>
                  <a:srgbClr val="FF0000"/>
                </a:solidFill>
                <a:latin typeface="Trebuchet MS" panose="020B0603020202020204" pitchFamily="34" charset="0"/>
              </a:rPr>
              <a:t>E</a:t>
            </a:r>
            <a:r>
              <a:rPr lang="el-GR" sz="2000" b="1" dirty="0" smtClean="0">
                <a:solidFill>
                  <a:srgbClr val="FF0000"/>
                </a:solidFill>
                <a:latin typeface="Trebuchet MS" panose="020B0603020202020204" pitchFamily="34" charset="0"/>
              </a:rPr>
              <a:t>= </a:t>
            </a:r>
            <a:r>
              <a:rPr lang="en-US" sz="2000" b="1" dirty="0" smtClean="0">
                <a:solidFill>
                  <a:srgbClr val="FF0000"/>
                </a:solidFill>
                <a:latin typeface="Trebuchet MS" panose="020B0603020202020204" pitchFamily="34" charset="0"/>
              </a:rPr>
              <a:t>-14,95 J</a:t>
            </a:r>
            <a:endParaRPr lang="el-GR" sz="2000" b="1" dirty="0">
              <a:solidFill>
                <a:srgbClr val="FF0000"/>
              </a:solidFill>
              <a:latin typeface="Trebuchet MS" panose="020B0603020202020204" pitchFamily="34" charset="0"/>
            </a:endParaRPr>
          </a:p>
        </p:txBody>
      </p:sp>
    </p:spTree>
    <p:extLst>
      <p:ext uri="{BB962C8B-B14F-4D97-AF65-F5344CB8AC3E}">
        <p14:creationId xmlns:p14="http://schemas.microsoft.com/office/powerpoint/2010/main" xmlns="" val="867337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7</a:t>
            </a:fld>
            <a:endParaRPr lang="el-GR" dirty="0">
              <a:solidFill>
                <a:schemeClr val="tx1"/>
              </a:solidFill>
            </a:endParaRPr>
          </a:p>
        </p:txBody>
      </p:sp>
      <p:sp>
        <p:nvSpPr>
          <p:cNvPr id="5" name="Text Box 6"/>
          <p:cNvSpPr txBox="1">
            <a:spLocks noChangeArrowheads="1"/>
          </p:cNvSpPr>
          <p:nvPr/>
        </p:nvSpPr>
        <p:spPr bwMode="auto">
          <a:xfrm>
            <a:off x="1415920" y="1556792"/>
            <a:ext cx="6312160" cy="17543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lnSpc>
                <a:spcPct val="150000"/>
              </a:lnSpc>
            </a:pPr>
            <a:r>
              <a:rPr lang="el-GR" sz="3600" b="1" dirty="0">
                <a:solidFill>
                  <a:srgbClr val="800000"/>
                </a:solidFill>
                <a:effectLst>
                  <a:outerShdw blurRad="38100" dist="38100" dir="2700000" algn="tl">
                    <a:srgbClr val="000000">
                      <a:alpha val="43137"/>
                    </a:srgbClr>
                  </a:outerShdw>
                </a:effectLst>
                <a:latin typeface="Comic Sans MS" panose="030F0702030302020204" pitchFamily="66" charset="0"/>
              </a:rPr>
              <a:t>Μελέτη της Απλής Αρμονικής Ταλάντωσης</a:t>
            </a:r>
          </a:p>
        </p:txBody>
      </p:sp>
    </p:spTree>
    <p:extLst>
      <p:ext uri="{BB962C8B-B14F-4D97-AF65-F5344CB8AC3E}">
        <p14:creationId xmlns:p14="http://schemas.microsoft.com/office/powerpoint/2010/main" xmlns="" val="193568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ppt_x</p:attrName>
                                        </p:attrNameLst>
                                      </p:cBhvr>
                                      <p:tavLst>
                                        <p:tav tm="0">
                                          <p:val>
                                            <p:strVal val="#ppt_x-.2"/>
                                          </p:val>
                                        </p:tav>
                                        <p:tav tm="100000">
                                          <p:val>
                                            <p:strVal val="#ppt_x"/>
                                          </p:val>
                                        </p:tav>
                                      </p:tavLst>
                                    </p:anim>
                                    <p:anim calcmode="lin" valueType="num">
                                      <p:cBhvr>
                                        <p:cTn id="8"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3188568" y="6366386"/>
            <a:ext cx="2895600" cy="365125"/>
          </a:xfrm>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70</a:t>
            </a:fld>
            <a:endParaRPr lang="el-GR" dirty="0">
              <a:solidFill>
                <a:schemeClr val="tx1"/>
              </a:solidFill>
            </a:endParaRPr>
          </a:p>
        </p:txBody>
      </p:sp>
      <p:grpSp>
        <p:nvGrpSpPr>
          <p:cNvPr id="8" name="Ομάδα 7"/>
          <p:cNvGrpSpPr/>
          <p:nvPr/>
        </p:nvGrpSpPr>
        <p:grpSpPr>
          <a:xfrm>
            <a:off x="607502" y="404664"/>
            <a:ext cx="8285375" cy="5481325"/>
            <a:chOff x="607502" y="404664"/>
            <a:chExt cx="8285375" cy="5481325"/>
          </a:xfrm>
        </p:grpSpPr>
        <p:pic>
          <p:nvPicPr>
            <p:cNvPr id="4" name="Εικόνα 3"/>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084168" y="692696"/>
              <a:ext cx="2808709" cy="600075"/>
            </a:xfrm>
            <a:prstGeom prst="rect">
              <a:avLst/>
            </a:prstGeom>
            <a:noFill/>
            <a:ln>
              <a:noFill/>
            </a:ln>
          </p:spPr>
        </p:pic>
        <p:sp>
          <p:nvSpPr>
            <p:cNvPr id="5" name="Ορθογώνιο 4"/>
            <p:cNvSpPr/>
            <p:nvPr/>
          </p:nvSpPr>
          <p:spPr>
            <a:xfrm>
              <a:off x="611560" y="404664"/>
              <a:ext cx="5472608" cy="1015663"/>
            </a:xfrm>
            <a:prstGeom prst="rect">
              <a:avLst/>
            </a:prstGeom>
          </p:spPr>
          <p:txBody>
            <a:bodyPr wrap="square">
              <a:spAutoFit/>
            </a:bodyPr>
            <a:lstStyle/>
            <a:p>
              <a:pPr algn="just"/>
              <a:r>
                <a:rPr lang="en-US" sz="2000" b="1" dirty="0" smtClean="0">
                  <a:latin typeface="Trebuchet MS" panose="020B0603020202020204" pitchFamily="34" charset="0"/>
                </a:rPr>
                <a:t>3. </a:t>
              </a:r>
              <a:r>
                <a:rPr lang="el-GR" sz="2000" dirty="0" smtClean="0">
                  <a:latin typeface="Trebuchet MS" panose="020B0603020202020204" pitchFamily="34" charset="0"/>
                </a:rPr>
                <a:t>Στα </a:t>
              </a:r>
              <a:r>
                <a:rPr lang="el-GR" sz="2000" dirty="0">
                  <a:latin typeface="Trebuchet MS" panose="020B0603020202020204" pitchFamily="34" charset="0"/>
                </a:rPr>
                <a:t>δύο άκρα λείου επιπέδου στερεώνουμε τα άκρα δύο ιδανικών ελατηρίων με σταθερές </a:t>
              </a:r>
              <a:r>
                <a:rPr lang="el-GR" sz="2000" i="1" dirty="0">
                  <a:latin typeface="Trebuchet MS" panose="020B0603020202020204" pitchFamily="34" charset="0"/>
                </a:rPr>
                <a:t>k</a:t>
              </a:r>
              <a:r>
                <a:rPr lang="el-GR" sz="2000" baseline="-25000" dirty="0">
                  <a:latin typeface="Trebuchet MS" panose="020B0603020202020204" pitchFamily="34" charset="0"/>
                </a:rPr>
                <a:t>1</a:t>
              </a:r>
              <a:r>
                <a:rPr lang="el-GR" sz="2000" dirty="0">
                  <a:latin typeface="Trebuchet MS" panose="020B0603020202020204" pitchFamily="34" charset="0"/>
                </a:rPr>
                <a:t>=60 </a:t>
              </a:r>
              <a:r>
                <a:rPr lang="en-US" sz="2000" dirty="0" smtClean="0">
                  <a:latin typeface="Trebuchet MS" panose="020B0603020202020204" pitchFamily="34" charset="0"/>
                </a:rPr>
                <a:t>N/m</a:t>
              </a:r>
              <a:r>
                <a:rPr lang="el-GR" sz="2000" dirty="0" smtClean="0">
                  <a:latin typeface="Trebuchet MS" panose="020B0603020202020204" pitchFamily="34" charset="0"/>
                </a:rPr>
                <a:t> </a:t>
              </a:r>
              <a:r>
                <a:rPr lang="en-US" sz="2000" dirty="0" smtClean="0">
                  <a:latin typeface="Trebuchet MS" panose="020B0603020202020204" pitchFamily="34" charset="0"/>
                </a:rPr>
                <a:t> </a:t>
              </a:r>
              <a:r>
                <a:rPr lang="el-GR" sz="2000" dirty="0" smtClean="0">
                  <a:latin typeface="Trebuchet MS" panose="020B0603020202020204" pitchFamily="34" charset="0"/>
                </a:rPr>
                <a:t>και  </a:t>
              </a:r>
              <a:r>
                <a:rPr lang="el-GR" sz="2000" i="1" dirty="0" smtClean="0">
                  <a:latin typeface="Trebuchet MS" panose="020B0603020202020204" pitchFamily="34" charset="0"/>
                </a:rPr>
                <a:t>k</a:t>
              </a:r>
              <a:r>
                <a:rPr lang="el-GR" sz="2000" baseline="-25000" dirty="0" smtClean="0">
                  <a:latin typeface="Trebuchet MS" panose="020B0603020202020204" pitchFamily="34" charset="0"/>
                </a:rPr>
                <a:t>2</a:t>
              </a:r>
              <a:r>
                <a:rPr lang="el-GR" sz="2000" dirty="0" smtClean="0">
                  <a:latin typeface="Trebuchet MS" panose="020B0603020202020204" pitchFamily="34" charset="0"/>
                </a:rPr>
                <a:t>=140</a:t>
              </a:r>
              <a:r>
                <a:rPr lang="en-US" sz="2000" dirty="0" smtClean="0">
                  <a:latin typeface="Trebuchet MS" panose="020B0603020202020204" pitchFamily="34" charset="0"/>
                </a:rPr>
                <a:t> N/m</a:t>
              </a:r>
              <a:r>
                <a:rPr lang="el-GR" sz="2000" dirty="0" smtClean="0">
                  <a:latin typeface="Trebuchet MS" panose="020B0603020202020204" pitchFamily="34" charset="0"/>
                </a:rPr>
                <a:t>, </a:t>
              </a:r>
              <a:r>
                <a:rPr lang="el-GR" sz="2000" dirty="0">
                  <a:latin typeface="Trebuchet MS" panose="020B0603020202020204" pitchFamily="34" charset="0"/>
                </a:rPr>
                <a:t>αντίστοιχα. </a:t>
              </a:r>
            </a:p>
          </p:txBody>
        </p:sp>
        <p:sp>
          <p:nvSpPr>
            <p:cNvPr id="7" name="Ορθογώνιο 6"/>
            <p:cNvSpPr/>
            <p:nvPr/>
          </p:nvSpPr>
          <p:spPr>
            <a:xfrm>
              <a:off x="607502" y="1484784"/>
              <a:ext cx="8068953" cy="4401205"/>
            </a:xfrm>
            <a:prstGeom prst="rect">
              <a:avLst/>
            </a:prstGeom>
          </p:spPr>
          <p:txBody>
            <a:bodyPr wrap="square">
              <a:spAutoFit/>
            </a:bodyPr>
            <a:lstStyle/>
            <a:p>
              <a:pPr algn="just"/>
              <a:r>
                <a:rPr lang="el-GR" sz="2000" dirty="0">
                  <a:latin typeface="Trebuchet MS" panose="020B0603020202020204" pitchFamily="34" charset="0"/>
                </a:rPr>
                <a:t>Στα ελεύθερα </a:t>
              </a:r>
              <a:r>
                <a:rPr lang="el-GR" sz="2000" dirty="0" smtClean="0">
                  <a:latin typeface="Trebuchet MS" panose="020B0603020202020204" pitchFamily="34" charset="0"/>
                </a:rPr>
                <a:t>άκρα </a:t>
              </a:r>
              <a:r>
                <a:rPr lang="el-GR" sz="2000" dirty="0">
                  <a:latin typeface="Trebuchet MS" panose="020B0603020202020204" pitchFamily="34" charset="0"/>
                </a:rPr>
                <a:t>των ελατηρίων, </a:t>
              </a:r>
              <a:r>
                <a:rPr lang="el-GR" sz="2000" dirty="0" smtClean="0">
                  <a:latin typeface="Trebuchet MS" panose="020B0603020202020204" pitchFamily="34" charset="0"/>
                </a:rPr>
                <a:t>δένουμε </a:t>
              </a:r>
              <a:r>
                <a:rPr lang="el-GR" sz="2000" dirty="0">
                  <a:latin typeface="Trebuchet MS" panose="020B0603020202020204" pitchFamily="34" charset="0"/>
                </a:rPr>
                <a:t>ένα σώμα </a:t>
              </a:r>
              <a:r>
                <a:rPr lang="el-GR" sz="2000" dirty="0" smtClean="0">
                  <a:latin typeface="Trebuchet MS" panose="020B0603020202020204" pitchFamily="34" charset="0"/>
                </a:rPr>
                <a:t>Σ </a:t>
              </a:r>
              <a:r>
                <a:rPr lang="el-GR" sz="2000" dirty="0">
                  <a:latin typeface="Trebuchet MS" panose="020B0603020202020204" pitchFamily="34" charset="0"/>
                </a:rPr>
                <a:t>μάζας </a:t>
              </a:r>
              <a:r>
                <a:rPr lang="en-US" sz="2000" dirty="0" smtClean="0">
                  <a:latin typeface="Trebuchet MS" panose="020B0603020202020204" pitchFamily="34" charset="0"/>
                </a:rPr>
                <a:t> </a:t>
              </a:r>
              <a:r>
                <a:rPr lang="el-GR" sz="2000" i="1" dirty="0" smtClean="0">
                  <a:latin typeface="Trebuchet MS" panose="020B0603020202020204" pitchFamily="34" charset="0"/>
                </a:rPr>
                <a:t>m</a:t>
              </a:r>
              <a:r>
                <a:rPr lang="el-GR" sz="2000" dirty="0" smtClean="0">
                  <a:latin typeface="Trebuchet MS" panose="020B0603020202020204" pitchFamily="34" charset="0"/>
                </a:rPr>
                <a:t>=2 </a:t>
              </a:r>
              <a:r>
                <a:rPr lang="el-GR" sz="2000" dirty="0" err="1">
                  <a:latin typeface="Trebuchet MS" panose="020B0603020202020204" pitchFamily="34" charset="0"/>
                </a:rPr>
                <a:t>kg</a:t>
              </a:r>
              <a:r>
                <a:rPr lang="el-GR" sz="2000" dirty="0">
                  <a:latin typeface="Trebuchet MS" panose="020B0603020202020204" pitchFamily="34" charset="0"/>
                </a:rPr>
                <a:t> </a:t>
              </a:r>
              <a:r>
                <a:rPr lang="el-GR" sz="2000" dirty="0" smtClean="0">
                  <a:latin typeface="Trebuchet MS" panose="020B0603020202020204" pitchFamily="34" charset="0"/>
                </a:rPr>
                <a:t>ώστε </a:t>
              </a:r>
              <a:r>
                <a:rPr lang="el-GR" sz="2000" dirty="0">
                  <a:latin typeface="Trebuchet MS" panose="020B0603020202020204" pitchFamily="34" charset="0"/>
                </a:rPr>
                <a:t>τα ελατήρια να έχουν το φυσικό τους μήκος (όπως  φαίνεται στο σχήμα).  Εκτρέπουμε  το σώμα Σ  κατά </a:t>
              </a:r>
              <a:r>
                <a:rPr lang="el-GR" sz="2000" i="1" dirty="0" smtClean="0">
                  <a:latin typeface="Trebuchet MS" panose="020B0603020202020204" pitchFamily="34" charset="0"/>
                </a:rPr>
                <a:t>Α</a:t>
              </a:r>
              <a:r>
                <a:rPr lang="el-GR" sz="2000" dirty="0" smtClean="0">
                  <a:latin typeface="Trebuchet MS" panose="020B0603020202020204" pitchFamily="34" charset="0"/>
                </a:rPr>
                <a:t>=0,2 </a:t>
              </a:r>
              <a:r>
                <a:rPr lang="el-GR" sz="2000" dirty="0">
                  <a:latin typeface="Trebuchet MS" panose="020B0603020202020204" pitchFamily="34" charset="0"/>
                </a:rPr>
                <a:t>m  προς  </a:t>
              </a:r>
              <a:r>
                <a:rPr lang="el-GR" sz="2000" dirty="0" smtClean="0">
                  <a:latin typeface="Trebuchet MS" panose="020B0603020202020204" pitchFamily="34" charset="0"/>
                </a:rPr>
                <a:t>τα </a:t>
              </a:r>
              <a:r>
                <a:rPr lang="el-GR" sz="2000" dirty="0">
                  <a:latin typeface="Trebuchet MS" panose="020B0603020202020204" pitchFamily="34" charset="0"/>
                </a:rPr>
                <a:t>δεξιά </a:t>
              </a:r>
              <a:r>
                <a:rPr lang="el-GR" sz="2000" dirty="0" smtClean="0">
                  <a:latin typeface="Trebuchet MS" panose="020B0603020202020204" pitchFamily="34" charset="0"/>
                </a:rPr>
                <a:t>και τη χρονική  στιγμή </a:t>
              </a:r>
              <a:r>
                <a:rPr lang="el-GR" sz="2000" i="1" dirty="0">
                  <a:latin typeface="Trebuchet MS" panose="020B0603020202020204" pitchFamily="34" charset="0"/>
                </a:rPr>
                <a:t>t</a:t>
              </a:r>
              <a:r>
                <a:rPr lang="el-GR" sz="2000" baseline="-25000" dirty="0">
                  <a:latin typeface="Trebuchet MS" panose="020B0603020202020204" pitchFamily="34" charset="0"/>
                </a:rPr>
                <a:t>ο</a:t>
              </a:r>
              <a:r>
                <a:rPr lang="el-GR" sz="2000" dirty="0">
                  <a:latin typeface="Trebuchet MS" panose="020B0603020202020204" pitchFamily="34" charset="0"/>
                </a:rPr>
                <a:t>=0 αφήνουμε  </a:t>
              </a:r>
              <a:r>
                <a:rPr lang="el-GR" sz="2000" dirty="0" smtClean="0">
                  <a:latin typeface="Trebuchet MS" panose="020B0603020202020204" pitchFamily="34" charset="0"/>
                </a:rPr>
                <a:t>το </a:t>
              </a:r>
              <a:r>
                <a:rPr lang="el-GR" sz="2000" dirty="0">
                  <a:latin typeface="Trebuchet MS" panose="020B0603020202020204" pitchFamily="34" charset="0"/>
                </a:rPr>
                <a:t>σώμα ελεύθερο. </a:t>
              </a:r>
            </a:p>
            <a:p>
              <a:pPr algn="just"/>
              <a:r>
                <a:rPr lang="el-GR" sz="2000" b="1" dirty="0">
                  <a:latin typeface="Trebuchet MS" panose="020B0603020202020204" pitchFamily="34" charset="0"/>
                </a:rPr>
                <a:t>Α</a:t>
              </a:r>
              <a:r>
                <a:rPr lang="el-GR" sz="2000" b="1" dirty="0" smtClean="0">
                  <a:latin typeface="Trebuchet MS" panose="020B0603020202020204" pitchFamily="34" charset="0"/>
                </a:rPr>
                <a:t>.  </a:t>
              </a:r>
              <a:r>
                <a:rPr lang="el-GR" sz="2000" dirty="0" smtClean="0">
                  <a:latin typeface="Trebuchet MS" panose="020B0603020202020204" pitchFamily="34" charset="0"/>
                </a:rPr>
                <a:t>Να αποδείξετε ότι </a:t>
              </a:r>
              <a:r>
                <a:rPr lang="el-GR" sz="2000" dirty="0">
                  <a:latin typeface="Trebuchet MS" panose="020B0603020202020204" pitchFamily="34" charset="0"/>
                </a:rPr>
                <a:t>το </a:t>
              </a:r>
              <a:r>
                <a:rPr lang="el-GR" sz="2000" dirty="0" smtClean="0">
                  <a:latin typeface="Trebuchet MS" panose="020B0603020202020204" pitchFamily="34" charset="0"/>
                </a:rPr>
                <a:t>σώμα Σ </a:t>
              </a:r>
              <a:r>
                <a:rPr lang="el-GR" sz="2000" dirty="0">
                  <a:latin typeface="Trebuchet MS" panose="020B0603020202020204" pitchFamily="34" charset="0"/>
                </a:rPr>
                <a:t>εκτελεί  απλή αρμονική ταλάντωση. </a:t>
              </a:r>
            </a:p>
            <a:p>
              <a:pPr algn="just"/>
              <a:r>
                <a:rPr lang="el-GR" sz="2000" b="1" dirty="0" smtClean="0">
                  <a:latin typeface="Trebuchet MS" panose="020B0603020202020204" pitchFamily="34" charset="0"/>
                </a:rPr>
                <a:t>Β.  </a:t>
              </a:r>
              <a:r>
                <a:rPr lang="el-GR" sz="2000" dirty="0">
                  <a:latin typeface="Trebuchet MS" panose="020B0603020202020204" pitchFamily="34" charset="0"/>
                </a:rPr>
                <a:t>Να  γράψετε τη σχέση που δίνει την απομάκρυνση του σώματος  Σ </a:t>
              </a:r>
              <a:r>
                <a:rPr lang="el-GR" sz="2000" dirty="0" smtClean="0">
                  <a:latin typeface="Trebuchet MS" panose="020B0603020202020204" pitchFamily="34" charset="0"/>
                </a:rPr>
                <a:t>από τη </a:t>
              </a:r>
              <a:r>
                <a:rPr lang="el-GR" sz="2000" dirty="0">
                  <a:latin typeface="Trebuchet MS" panose="020B0603020202020204" pitchFamily="34" charset="0"/>
                </a:rPr>
                <a:t>θέση ισορροπίας </a:t>
              </a:r>
              <a:r>
                <a:rPr lang="el-GR" sz="2000" dirty="0" smtClean="0">
                  <a:latin typeface="Trebuchet MS" panose="020B0603020202020204" pitchFamily="34" charset="0"/>
                </a:rPr>
                <a:t>σε  </a:t>
              </a:r>
              <a:r>
                <a:rPr lang="el-GR" sz="2000" dirty="0">
                  <a:latin typeface="Trebuchet MS" panose="020B0603020202020204" pitchFamily="34" charset="0"/>
                </a:rPr>
                <a:t>συνάρτηση </a:t>
              </a:r>
              <a:r>
                <a:rPr lang="el-GR" sz="2000" dirty="0" smtClean="0">
                  <a:latin typeface="Trebuchet MS" panose="020B0603020202020204" pitchFamily="34" charset="0"/>
                </a:rPr>
                <a:t>με</a:t>
              </a:r>
              <a:r>
                <a:rPr lang="en-US" sz="2000" dirty="0" smtClean="0">
                  <a:latin typeface="Trebuchet MS" panose="020B0603020202020204" pitchFamily="34" charset="0"/>
                </a:rPr>
                <a:t> </a:t>
              </a:r>
              <a:r>
                <a:rPr lang="el-GR" sz="2000" dirty="0" smtClean="0">
                  <a:latin typeface="Trebuchet MS" panose="020B0603020202020204" pitchFamily="34" charset="0"/>
                </a:rPr>
                <a:t>το</a:t>
              </a:r>
              <a:r>
                <a:rPr lang="en-US" sz="2000" dirty="0" smtClean="0">
                  <a:latin typeface="Trebuchet MS" panose="020B0603020202020204" pitchFamily="34" charset="0"/>
                </a:rPr>
                <a:t> </a:t>
              </a:r>
              <a:r>
                <a:rPr lang="el-GR" sz="2000" dirty="0" smtClean="0">
                  <a:latin typeface="Trebuchet MS" panose="020B0603020202020204" pitchFamily="34" charset="0"/>
                </a:rPr>
                <a:t>χρόνο</a:t>
              </a:r>
              <a:r>
                <a:rPr lang="el-GR" sz="2000" dirty="0">
                  <a:latin typeface="Trebuchet MS" panose="020B0603020202020204" pitchFamily="34" charset="0"/>
                </a:rPr>
                <a:t>. Να  θεωρήσετε  θετική την  φορά  προς  τα  δεξιά . </a:t>
              </a:r>
            </a:p>
            <a:p>
              <a:pPr algn="just"/>
              <a:r>
                <a:rPr lang="el-GR" sz="2000" b="1" dirty="0" smtClean="0">
                  <a:latin typeface="Trebuchet MS" panose="020B0603020202020204" pitchFamily="34" charset="0"/>
                </a:rPr>
                <a:t>Γ.  </a:t>
              </a:r>
              <a:r>
                <a:rPr lang="el-GR" sz="2000" dirty="0">
                  <a:latin typeface="Trebuchet MS" panose="020B0603020202020204" pitchFamily="34" charset="0"/>
                </a:rPr>
                <a:t>Να εκφράσετε το λόγο της δυναμικής ενέργειας της ταλάντωσης  προς </a:t>
              </a:r>
              <a:r>
                <a:rPr lang="el-GR" sz="2000" dirty="0" smtClean="0">
                  <a:latin typeface="Trebuchet MS" panose="020B0603020202020204" pitchFamily="34" charset="0"/>
                </a:rPr>
                <a:t>τη μέγιστη κινητική ενέργεια </a:t>
              </a:r>
              <a:r>
                <a:rPr lang="el-GR" sz="2000" dirty="0">
                  <a:latin typeface="Trebuchet MS" panose="020B0603020202020204" pitchFamily="34" charset="0"/>
                </a:rPr>
                <a:t>σε </a:t>
              </a:r>
              <a:r>
                <a:rPr lang="el-GR" sz="2000" dirty="0" smtClean="0">
                  <a:latin typeface="Trebuchet MS" panose="020B0603020202020204" pitchFamily="34" charset="0"/>
                </a:rPr>
                <a:t>συνάρτηση με </a:t>
              </a:r>
              <a:r>
                <a:rPr lang="el-GR" sz="2000" dirty="0">
                  <a:latin typeface="Trebuchet MS" panose="020B0603020202020204" pitchFamily="34" charset="0"/>
                </a:rPr>
                <a:t>την  απομάκρυνση  </a:t>
              </a:r>
              <a:r>
                <a:rPr lang="el-GR" sz="2000" i="1" dirty="0">
                  <a:latin typeface="Trebuchet MS" panose="020B0603020202020204" pitchFamily="34" charset="0"/>
                </a:rPr>
                <a:t>x</a:t>
              </a:r>
              <a:r>
                <a:rPr lang="el-GR" sz="2000" dirty="0">
                  <a:latin typeface="Trebuchet MS" panose="020B0603020202020204" pitchFamily="34" charset="0"/>
                </a:rPr>
                <a:t>.</a:t>
              </a:r>
            </a:p>
            <a:p>
              <a:pPr algn="just"/>
              <a:r>
                <a:rPr lang="el-GR" sz="2000" b="1" dirty="0" smtClean="0">
                  <a:latin typeface="Trebuchet MS" panose="020B0603020202020204" pitchFamily="34" charset="0"/>
                </a:rPr>
                <a:t>Δ. </a:t>
              </a:r>
              <a:r>
                <a:rPr lang="en-US" sz="2000" b="1" dirty="0" smtClean="0">
                  <a:latin typeface="Trebuchet MS" panose="020B0603020202020204" pitchFamily="34" charset="0"/>
                </a:rPr>
                <a:t> </a:t>
              </a:r>
              <a:r>
                <a:rPr lang="el-GR" sz="2000" dirty="0" smtClean="0">
                  <a:latin typeface="Trebuchet MS" panose="020B0603020202020204" pitchFamily="34" charset="0"/>
                </a:rPr>
                <a:t>Τη </a:t>
              </a:r>
              <a:r>
                <a:rPr lang="el-GR" sz="2000" dirty="0">
                  <a:latin typeface="Trebuchet MS" panose="020B0603020202020204" pitchFamily="34" charset="0"/>
                </a:rPr>
                <a:t>στιγμή που </a:t>
              </a:r>
              <a:r>
                <a:rPr lang="el-GR" sz="2000" dirty="0" smtClean="0">
                  <a:latin typeface="Trebuchet MS" panose="020B0603020202020204" pitchFamily="34" charset="0"/>
                </a:rPr>
                <a:t>το </a:t>
              </a:r>
              <a:r>
                <a:rPr lang="el-GR" sz="2000" dirty="0">
                  <a:latin typeface="Trebuchet MS" panose="020B0603020202020204" pitchFamily="34" charset="0"/>
                </a:rPr>
                <a:t>ελατήριο </a:t>
              </a:r>
              <a:r>
                <a:rPr lang="el-GR" sz="2000" dirty="0" smtClean="0">
                  <a:latin typeface="Trebuchet MS" panose="020B0603020202020204" pitchFamily="34" charset="0"/>
                </a:rPr>
                <a:t>βρίσκεται στη </a:t>
              </a:r>
              <a:r>
                <a:rPr lang="el-GR" sz="2000" dirty="0">
                  <a:latin typeface="Trebuchet MS" panose="020B0603020202020204" pitchFamily="34" charset="0"/>
                </a:rPr>
                <a:t>θέση  </a:t>
              </a:r>
              <a:r>
                <a:rPr lang="el-GR" sz="2000" i="1" dirty="0" smtClean="0">
                  <a:latin typeface="Trebuchet MS" panose="020B0603020202020204" pitchFamily="34" charset="0"/>
                </a:rPr>
                <a:t>x</a:t>
              </a:r>
              <a:r>
                <a:rPr lang="el-GR" sz="2000" dirty="0" smtClean="0">
                  <a:latin typeface="Trebuchet MS" panose="020B0603020202020204" pitchFamily="34" charset="0"/>
                </a:rPr>
                <a:t>=+</a:t>
              </a:r>
              <a:r>
                <a:rPr lang="el-GR" sz="2000" dirty="0">
                  <a:latin typeface="Trebuchet MS" panose="020B0603020202020204" pitchFamily="34" charset="0"/>
                </a:rPr>
                <a:t>2</a:t>
              </a:r>
              <a:r>
                <a:rPr lang="el-GR" sz="2000" i="1" dirty="0">
                  <a:latin typeface="Trebuchet MS" panose="020B0603020202020204" pitchFamily="34" charset="0"/>
                </a:rPr>
                <a:t>Α</a:t>
              </a:r>
              <a:r>
                <a:rPr lang="el-GR" sz="2000" dirty="0">
                  <a:latin typeface="Trebuchet MS" panose="020B0603020202020204" pitchFamily="34" charset="0"/>
                </a:rPr>
                <a:t> αφαιρείται ακαριαία το ελατήριο </a:t>
              </a:r>
              <a:r>
                <a:rPr lang="el-GR" sz="2000" i="1" dirty="0" smtClean="0">
                  <a:latin typeface="Trebuchet MS" panose="020B0603020202020204" pitchFamily="34" charset="0"/>
                </a:rPr>
                <a:t>k</a:t>
              </a:r>
              <a:r>
                <a:rPr lang="el-GR" sz="2000" baseline="-25000" dirty="0" smtClean="0">
                  <a:latin typeface="Trebuchet MS" panose="020B0603020202020204" pitchFamily="34" charset="0"/>
                </a:rPr>
                <a:t>2</a:t>
              </a:r>
              <a:r>
                <a:rPr lang="el-GR" sz="2000" dirty="0" smtClean="0">
                  <a:latin typeface="Trebuchet MS" panose="020B0603020202020204" pitchFamily="34" charset="0"/>
                </a:rPr>
                <a:t>. Να </a:t>
              </a:r>
              <a:r>
                <a:rPr lang="el-GR" sz="2000" dirty="0">
                  <a:latin typeface="Trebuchet MS" panose="020B0603020202020204" pitchFamily="34" charset="0"/>
                </a:rPr>
                <a:t>υπολογίσετε το πλάτος </a:t>
              </a:r>
              <a:r>
                <a:rPr lang="el-GR" sz="2000" dirty="0" smtClean="0">
                  <a:latin typeface="Trebuchet MS" panose="020B0603020202020204" pitchFamily="34" charset="0"/>
                </a:rPr>
                <a:t>της </a:t>
              </a:r>
              <a:r>
                <a:rPr lang="el-GR" sz="2000" dirty="0">
                  <a:latin typeface="Trebuchet MS" panose="020B0603020202020204" pitchFamily="34" charset="0"/>
                </a:rPr>
                <a:t>νέας ταλάντωσης.</a:t>
              </a:r>
            </a:p>
          </p:txBody>
        </p:sp>
      </p:grpSp>
      <mc:AlternateContent xmlns:mc="http://schemas.openxmlformats.org/markup-compatibility/2006">
        <mc:Choice xmlns:a14="http://schemas.microsoft.com/office/drawing/2010/main" xmlns="" Requires="a14">
          <p:sp>
            <p:nvSpPr>
              <p:cNvPr id="9" name="TextBox 8"/>
              <p:cNvSpPr txBox="1"/>
              <p:nvPr/>
            </p:nvSpPr>
            <p:spPr>
              <a:xfrm>
                <a:off x="467544" y="5805264"/>
                <a:ext cx="8425333" cy="669479"/>
              </a:xfrm>
              <a:prstGeom prst="rect">
                <a:avLst/>
              </a:prstGeom>
              <a:noFill/>
            </p:spPr>
            <p:txBody>
              <a:bodyPr wrap="square" rtlCol="0">
                <a:spAutoFit/>
              </a:bodyPr>
              <a:lstStyle/>
              <a:p>
                <a:r>
                  <a:rPr lang="en-US" sz="2000" b="1" dirty="0" smtClean="0">
                    <a:latin typeface="Trebuchet MS" panose="020B0603020202020204" pitchFamily="34" charset="0"/>
                  </a:rPr>
                  <a:t>A.  </a:t>
                </a:r>
                <a14:m>
                  <m:oMath xmlns:m="http://schemas.openxmlformats.org/officeDocument/2006/math">
                    <m:nary>
                      <m:naryPr>
                        <m:chr m:val="∑"/>
                        <m:subHide m:val="on"/>
                        <m:supHide m:val="on"/>
                        <m:ctrlPr>
                          <a:rPr lang="en-US" sz="2000" b="1" i="1" smtClean="0">
                            <a:solidFill>
                              <a:srgbClr val="FF0000"/>
                            </a:solidFill>
                            <a:latin typeface="Cambria Math" panose="02040503050406030204" pitchFamily="18" charset="0"/>
                          </a:rPr>
                        </m:ctrlPr>
                      </m:naryPr>
                      <m:sub/>
                      <m:sup/>
                      <m:e>
                        <m:sSub>
                          <m:sSubPr>
                            <m:ctrlPr>
                              <a:rPr lang="en-US" sz="2000" b="1" i="1" smtClean="0">
                                <a:solidFill>
                                  <a:srgbClr val="FF0000"/>
                                </a:solidFill>
                                <a:latin typeface="Cambria Math" panose="02040503050406030204" pitchFamily="18" charset="0"/>
                              </a:rPr>
                            </m:ctrlPr>
                          </m:sSubPr>
                          <m:e>
                            <m:r>
                              <a:rPr lang="en-US" sz="2000" b="1" i="1" smtClean="0">
                                <a:solidFill>
                                  <a:srgbClr val="FF0000"/>
                                </a:solidFill>
                                <a:latin typeface="Cambria Math"/>
                              </a:rPr>
                              <m:t>𝑭</m:t>
                            </m:r>
                          </m:e>
                          <m:sub>
                            <m:r>
                              <a:rPr lang="en-US" sz="2000" b="1" i="1" smtClean="0">
                                <a:solidFill>
                                  <a:srgbClr val="FF0000"/>
                                </a:solidFill>
                                <a:latin typeface="Cambria Math"/>
                              </a:rPr>
                              <m:t>𝒙</m:t>
                            </m:r>
                          </m:sub>
                        </m:sSub>
                        <m:r>
                          <a:rPr lang="en-US" sz="2000" b="1" i="1" smtClean="0">
                            <a:solidFill>
                              <a:srgbClr val="FF0000"/>
                            </a:solidFill>
                            <a:latin typeface="Cambria Math"/>
                          </a:rPr>
                          <m:t>=−(</m:t>
                        </m:r>
                        <m:sSub>
                          <m:sSubPr>
                            <m:ctrlPr>
                              <a:rPr lang="en-US" sz="2000" b="1" i="1" smtClean="0">
                                <a:solidFill>
                                  <a:srgbClr val="FF0000"/>
                                </a:solidFill>
                                <a:latin typeface="Cambria Math" panose="02040503050406030204" pitchFamily="18" charset="0"/>
                              </a:rPr>
                            </m:ctrlPr>
                          </m:sSubPr>
                          <m:e>
                            <m:r>
                              <a:rPr lang="en-US" sz="2000" b="1" i="1" smtClean="0">
                                <a:solidFill>
                                  <a:srgbClr val="FF0000"/>
                                </a:solidFill>
                                <a:latin typeface="Cambria Math"/>
                              </a:rPr>
                              <m:t>𝒌</m:t>
                            </m:r>
                          </m:e>
                          <m:sub>
                            <m:r>
                              <a:rPr lang="en-US" sz="2000" b="1" i="1" smtClean="0">
                                <a:solidFill>
                                  <a:srgbClr val="FF0000"/>
                                </a:solidFill>
                                <a:latin typeface="Cambria Math"/>
                              </a:rPr>
                              <m:t>𝟏</m:t>
                            </m:r>
                          </m:sub>
                        </m:sSub>
                        <m:r>
                          <a:rPr lang="en-US" sz="2000" b="1" i="1" smtClean="0">
                            <a:solidFill>
                              <a:srgbClr val="FF0000"/>
                            </a:solidFill>
                            <a:latin typeface="Cambria Math"/>
                          </a:rPr>
                          <m:t>+ </m:t>
                        </m:r>
                        <m:sSub>
                          <m:sSubPr>
                            <m:ctrlPr>
                              <a:rPr lang="en-US" sz="2000" b="1" i="1" smtClean="0">
                                <a:solidFill>
                                  <a:srgbClr val="FF0000"/>
                                </a:solidFill>
                                <a:latin typeface="Cambria Math" panose="02040503050406030204" pitchFamily="18" charset="0"/>
                              </a:rPr>
                            </m:ctrlPr>
                          </m:sSubPr>
                          <m:e>
                            <m:r>
                              <a:rPr lang="en-US" sz="2000" b="1" i="1" smtClean="0">
                                <a:solidFill>
                                  <a:srgbClr val="FF0000"/>
                                </a:solidFill>
                                <a:latin typeface="Cambria Math"/>
                              </a:rPr>
                              <m:t>𝒌</m:t>
                            </m:r>
                          </m:e>
                          <m:sub>
                            <m:r>
                              <a:rPr lang="en-US" sz="2000" b="1" i="1" smtClean="0">
                                <a:solidFill>
                                  <a:srgbClr val="FF0000"/>
                                </a:solidFill>
                                <a:latin typeface="Cambria Math"/>
                              </a:rPr>
                              <m:t>𝟐</m:t>
                            </m:r>
                          </m:sub>
                        </m:sSub>
                      </m:e>
                    </m:nary>
                    <m:r>
                      <a:rPr lang="en-US" sz="2000" b="1" i="1" smtClean="0">
                        <a:solidFill>
                          <a:srgbClr val="FF0000"/>
                        </a:solidFill>
                        <a:latin typeface="Cambria Math"/>
                      </a:rPr>
                      <m:t>).</m:t>
                    </m:r>
                    <m:r>
                      <a:rPr lang="en-US" sz="2000" b="1" i="1" smtClean="0">
                        <a:solidFill>
                          <a:srgbClr val="FF0000"/>
                        </a:solidFill>
                        <a:latin typeface="Cambria Math"/>
                      </a:rPr>
                      <m:t>𝒙</m:t>
                    </m:r>
                    <m:r>
                      <a:rPr lang="en-US" sz="2000" b="1" i="1" smtClean="0">
                        <a:solidFill>
                          <a:srgbClr val="FF0000"/>
                        </a:solidFill>
                        <a:latin typeface="Cambria Math"/>
                      </a:rPr>
                      <m:t> </m:t>
                    </m:r>
                  </m:oMath>
                </a14:m>
                <a:r>
                  <a:rPr lang="el-GR" sz="2000" b="1" dirty="0" smtClean="0">
                    <a:solidFill>
                      <a:srgbClr val="FF0000"/>
                    </a:solidFill>
                  </a:rPr>
                  <a:t/>
                </a:r>
                <a:r>
                  <a:rPr lang="el-GR" sz="2000" b="1" dirty="0" smtClean="0">
                    <a:latin typeface="Trebuchet MS" panose="020B0603020202020204" pitchFamily="34" charset="0"/>
                  </a:rPr>
                  <a:t>Β.  </a:t>
                </a:r>
                <a:r>
                  <a:rPr lang="el-GR" sz="2000" b="1" i="1" dirty="0" smtClean="0">
                    <a:solidFill>
                      <a:srgbClr val="FF0000"/>
                    </a:solidFill>
                    <a:latin typeface="Trebuchet MS" panose="020B0603020202020204" pitchFamily="34" charset="0"/>
                  </a:rPr>
                  <a:t>χ</a:t>
                </a:r>
                <a:r>
                  <a:rPr lang="el-GR" sz="2000" b="1" dirty="0" smtClean="0">
                    <a:solidFill>
                      <a:srgbClr val="FF0000"/>
                    </a:solidFill>
                    <a:latin typeface="Trebuchet MS" panose="020B0603020202020204" pitchFamily="34" charset="0"/>
                  </a:rPr>
                  <a:t> = 0,2ημ(10</a:t>
                </a:r>
                <a:r>
                  <a:rPr lang="en-US" sz="2000" b="1" i="1" dirty="0" smtClean="0">
                    <a:solidFill>
                      <a:srgbClr val="FF0000"/>
                    </a:solidFill>
                    <a:latin typeface="Trebuchet MS" panose="020B0603020202020204" pitchFamily="34" charset="0"/>
                  </a:rPr>
                  <a:t>t</a:t>
                </a:r>
                <a:r>
                  <a:rPr lang="en-US" sz="2000" b="1" dirty="0" smtClean="0">
                    <a:solidFill>
                      <a:srgbClr val="FF0000"/>
                    </a:solidFill>
                    <a:latin typeface="Trebuchet MS" panose="020B0603020202020204" pitchFamily="34" charset="0"/>
                  </a:rPr>
                  <a:t>+</a:t>
                </a:r>
                <a14:m>
                  <m:oMath xmlns:m="http://schemas.openxmlformats.org/officeDocument/2006/math">
                    <m:f>
                      <m:fPr>
                        <m:ctrlPr>
                          <a:rPr lang="en-US" sz="2400" b="1" i="1" smtClean="0">
                            <a:solidFill>
                              <a:srgbClr val="FF0000"/>
                            </a:solidFill>
                            <a:latin typeface="Cambria Math" panose="02040503050406030204" pitchFamily="18" charset="0"/>
                          </a:rPr>
                        </m:ctrlPr>
                      </m:fPr>
                      <m:num>
                        <m:r>
                          <a:rPr lang="el-GR" sz="2400" b="1" i="0" smtClean="0">
                            <a:solidFill>
                              <a:srgbClr val="FF0000"/>
                            </a:solidFill>
                            <a:latin typeface="Cambria Math"/>
                          </a:rPr>
                          <m:t>𝛑</m:t>
                        </m:r>
                      </m:num>
                      <m:den>
                        <m:r>
                          <a:rPr lang="el-GR" sz="2400" b="1" i="1" smtClean="0">
                            <a:solidFill>
                              <a:srgbClr val="FF0000"/>
                            </a:solidFill>
                            <a:latin typeface="Cambria Math"/>
                          </a:rPr>
                          <m:t>𝟐</m:t>
                        </m:r>
                      </m:den>
                    </m:f>
                  </m:oMath>
                </a14:m>
                <a:r>
                  <a:rPr lang="el-GR" sz="2000" b="1" dirty="0" smtClean="0">
                    <a:solidFill>
                      <a:srgbClr val="FF0000"/>
                    </a:solidFill>
                    <a:latin typeface="Trebuchet MS" panose="020B0603020202020204" pitchFamily="34" charset="0"/>
                  </a:rPr>
                  <a:t>)</a:t>
                </a:r>
                <a:r>
                  <a:rPr lang="en-US" sz="2000" b="1" dirty="0" smtClean="0">
                    <a:solidFill>
                      <a:srgbClr val="FF0000"/>
                    </a:solidFill>
                    <a:latin typeface="Trebuchet MS" panose="020B0603020202020204" pitchFamily="34" charset="0"/>
                  </a:rPr>
                  <a:t/>
                </a:r>
                <a:r>
                  <a:rPr lang="el-GR" sz="2000" b="1" dirty="0" smtClean="0">
                    <a:latin typeface="Trebuchet MS" panose="020B0603020202020204" pitchFamily="34" charset="0"/>
                  </a:rPr>
                  <a:t>Γ</a:t>
                </a:r>
                <a:r>
                  <a:rPr lang="el-GR" sz="2000" b="1" dirty="0">
                    <a:latin typeface="Trebuchet MS" panose="020B0603020202020204" pitchFamily="34" charset="0"/>
                  </a:rPr>
                  <a:t>.  </a:t>
                </a:r>
                <a14:m>
                  <m:oMath xmlns:m="http://schemas.openxmlformats.org/officeDocument/2006/math">
                    <m:f>
                      <m:fPr>
                        <m:ctrlPr>
                          <a:rPr lang="el-GR" sz="2400" b="1" i="1">
                            <a:solidFill>
                              <a:srgbClr val="FF0000"/>
                            </a:solidFill>
                            <a:latin typeface="Cambria Math" panose="02040503050406030204" pitchFamily="18" charset="0"/>
                          </a:rPr>
                        </m:ctrlPr>
                      </m:fPr>
                      <m:num>
                        <m:r>
                          <a:rPr lang="en-US" sz="2400" b="1" i="1">
                            <a:solidFill>
                              <a:srgbClr val="FF0000"/>
                            </a:solidFill>
                            <a:latin typeface="Cambria Math"/>
                          </a:rPr>
                          <m:t>𝑼</m:t>
                        </m:r>
                      </m:num>
                      <m:den>
                        <m:sSub>
                          <m:sSubPr>
                            <m:ctrlPr>
                              <a:rPr lang="el-GR" sz="2400" b="1" i="1">
                                <a:solidFill>
                                  <a:srgbClr val="FF0000"/>
                                </a:solidFill>
                                <a:latin typeface="Cambria Math" panose="02040503050406030204" pitchFamily="18" charset="0"/>
                              </a:rPr>
                            </m:ctrlPr>
                          </m:sSubPr>
                          <m:e>
                            <m:r>
                              <a:rPr lang="en-US" sz="2400" b="1" i="1">
                                <a:solidFill>
                                  <a:srgbClr val="FF0000"/>
                                </a:solidFill>
                                <a:latin typeface="Cambria Math"/>
                              </a:rPr>
                              <m:t>𝑲</m:t>
                            </m:r>
                          </m:e>
                          <m:sub>
                            <m:r>
                              <a:rPr lang="en-US" sz="2400" b="1">
                                <a:solidFill>
                                  <a:srgbClr val="FF0000"/>
                                </a:solidFill>
                                <a:latin typeface="Cambria Math"/>
                              </a:rPr>
                              <m:t>𝐦𝐚𝐱</m:t>
                            </m:r>
                          </m:sub>
                        </m:sSub>
                      </m:den>
                    </m:f>
                  </m:oMath>
                </a14:m>
                <a:r>
                  <a:rPr lang="en-US" sz="2400" b="1" dirty="0">
                    <a:solidFill>
                      <a:srgbClr val="FF0000"/>
                    </a:solidFill>
                    <a:latin typeface="Trebuchet MS" panose="020B0603020202020204" pitchFamily="34" charset="0"/>
                  </a:rPr>
                  <a:t/>
                </a:r>
                <a:r>
                  <a:rPr lang="el-GR" sz="2000" b="1" dirty="0">
                    <a:solidFill>
                      <a:srgbClr val="FF0000"/>
                    </a:solidFill>
                    <a:latin typeface="Trebuchet MS" panose="020B0603020202020204" pitchFamily="34" charset="0"/>
                  </a:rPr>
                  <a:t>= 25</a:t>
                </a:r>
                <a:r>
                  <a:rPr lang="en-US" sz="2000" b="1" i="1" dirty="0">
                    <a:solidFill>
                      <a:srgbClr val="FF0000"/>
                    </a:solidFill>
                    <a:latin typeface="Trebuchet MS" panose="020B0603020202020204" pitchFamily="34" charset="0"/>
                  </a:rPr>
                  <a:t>x</a:t>
                </a:r>
                <a:r>
                  <a:rPr lang="en-US" sz="2000" b="1" baseline="30000" dirty="0">
                    <a:solidFill>
                      <a:srgbClr val="FF0000"/>
                    </a:solidFill>
                    <a:latin typeface="Trebuchet MS" panose="020B0603020202020204" pitchFamily="34" charset="0"/>
                  </a:rPr>
                  <a:t>2  </a:t>
                </a:r>
                <a:r>
                  <a:rPr lang="en-US" sz="2000" b="1" dirty="0">
                    <a:solidFill>
                      <a:srgbClr val="FF0000"/>
                    </a:solidFill>
                    <a:latin typeface="Trebuchet MS" panose="020B0603020202020204" pitchFamily="34" charset="0"/>
                  </a:rPr>
                  <a:t>(SI</a:t>
                </a:r>
                <a:r>
                  <a:rPr lang="en-US" sz="2000" b="1" dirty="0" smtClean="0">
                    <a:solidFill>
                      <a:srgbClr val="FF0000"/>
                    </a:solidFill>
                    <a:latin typeface="Trebuchet MS" panose="020B0603020202020204" pitchFamily="34" charset="0"/>
                  </a:rPr>
                  <a:t>)</a:t>
                </a:r>
                <a:endParaRPr lang="el-GR" sz="2000" b="1" baseline="30000" dirty="0">
                  <a:solidFill>
                    <a:srgbClr val="FF0000"/>
                  </a:solidFill>
                  <a:latin typeface="Trebuchet MS" panose="020B0603020202020204" pitchFamily="34" charset="0"/>
                </a:endParaRPr>
              </a:p>
            </p:txBody>
          </p:sp>
        </mc:Choice>
        <mc:Fallback>
          <p:sp>
            <p:nvSpPr>
              <p:cNvPr id="9" name="TextBox 8"/>
              <p:cNvSpPr txBox="1">
                <a:spLocks noRot="1" noChangeAspect="1" noMove="1" noResize="1" noEditPoints="1" noAdjustHandles="1" noChangeArrowheads="1" noChangeShapeType="1" noTextEdit="1"/>
              </p:cNvSpPr>
              <p:nvPr/>
            </p:nvSpPr>
            <p:spPr>
              <a:xfrm>
                <a:off x="467544" y="5805264"/>
                <a:ext cx="8425333" cy="669479"/>
              </a:xfrm>
              <a:prstGeom prst="rect">
                <a:avLst/>
              </a:prstGeom>
              <a:blipFill rotWithShape="1">
                <a:blip r:embed="rId3"/>
                <a:stretch>
                  <a:fillRect l="-796"/>
                </a:stretch>
              </a:blipFill>
            </p:spPr>
            <p:txBody>
              <a:bodyPr/>
              <a:lstStyle/>
              <a:p>
                <a:r>
                  <a:rPr lang="el-GR">
                    <a:noFill/>
                  </a:rPr>
                  <a:t> </a:t>
                </a:r>
              </a:p>
            </p:txBody>
          </p:sp>
        </mc:Fallback>
      </mc:AlternateContent>
      <mc:AlternateContent xmlns:mc="http://schemas.openxmlformats.org/markup-compatibility/2006">
        <mc:Choice xmlns:a14="http://schemas.microsoft.com/office/drawing/2010/main" xmlns="" Requires="a14">
          <p:sp>
            <p:nvSpPr>
              <p:cNvPr id="11" name="TextBox 10"/>
              <p:cNvSpPr txBox="1"/>
              <p:nvPr/>
            </p:nvSpPr>
            <p:spPr>
              <a:xfrm>
                <a:off x="2195736" y="5374014"/>
                <a:ext cx="1512168" cy="588238"/>
              </a:xfrm>
              <a:prstGeom prst="rect">
                <a:avLst/>
              </a:prstGeom>
              <a:noFill/>
            </p:spPr>
            <p:txBody>
              <a:bodyPr wrap="square" rtlCol="0">
                <a:spAutoFit/>
              </a:bodyPr>
              <a:lstStyle/>
              <a:p>
                <a:r>
                  <a:rPr lang="el-GR" sz="2000" b="1" dirty="0" smtClean="0">
                    <a:solidFill>
                      <a:srgbClr val="FF0000"/>
                    </a:solidFill>
                    <a:latin typeface="Trebuchet MS" panose="020B0603020202020204" pitchFamily="34" charset="0"/>
                  </a:rPr>
                  <a:t>Α</a:t>
                </a:r>
                <a:r>
                  <a:rPr lang="el-GR" sz="2000" b="1" dirty="0" smtClean="0">
                    <a:solidFill>
                      <a:srgbClr val="FF0000"/>
                    </a:solidFill>
                    <a:latin typeface="Cambria Math"/>
                    <a:ea typeface="Cambria Math"/>
                  </a:rPr>
                  <a:t>´</a:t>
                </a:r>
                <a:r>
                  <a:rPr lang="el-GR" sz="2000" b="1" dirty="0" smtClean="0">
                    <a:solidFill>
                      <a:srgbClr val="FF0000"/>
                    </a:solidFill>
                    <a:latin typeface="Trebuchet MS" panose="020B0603020202020204" pitchFamily="34" charset="0"/>
                    <a:ea typeface="Cambria Math"/>
                  </a:rPr>
                  <a:t> = </a:t>
                </a:r>
                <a14:m>
                  <m:oMath xmlns:m="http://schemas.openxmlformats.org/officeDocument/2006/math">
                    <m:f>
                      <m:fPr>
                        <m:ctrlPr>
                          <a:rPr lang="el-GR" sz="2000" b="1" i="1" smtClean="0">
                            <a:solidFill>
                              <a:srgbClr val="FF0000"/>
                            </a:solidFill>
                            <a:latin typeface="Cambria Math" panose="02040503050406030204" pitchFamily="18" charset="0"/>
                            <a:ea typeface="Cambria Math"/>
                          </a:rPr>
                        </m:ctrlPr>
                      </m:fPr>
                      <m:num>
                        <m:rad>
                          <m:radPr>
                            <m:degHide m:val="on"/>
                            <m:ctrlPr>
                              <a:rPr lang="el-GR" sz="2000" b="1" i="1" smtClean="0">
                                <a:solidFill>
                                  <a:srgbClr val="FF0000"/>
                                </a:solidFill>
                                <a:latin typeface="Cambria Math" panose="02040503050406030204" pitchFamily="18" charset="0"/>
                                <a:ea typeface="Cambria Math"/>
                              </a:rPr>
                            </m:ctrlPr>
                          </m:radPr>
                          <m:deg/>
                          <m:e>
                            <m:r>
                              <a:rPr lang="el-GR" sz="2000" b="1" i="1" smtClean="0">
                                <a:solidFill>
                                  <a:srgbClr val="FF0000"/>
                                </a:solidFill>
                                <a:latin typeface="Cambria Math"/>
                                <a:ea typeface="Cambria Math"/>
                              </a:rPr>
                              <m:t>𝟏𝟏</m:t>
                            </m:r>
                          </m:e>
                        </m:rad>
                      </m:num>
                      <m:den>
                        <m:r>
                          <a:rPr lang="el-GR" sz="2000" b="1" i="1" smtClean="0">
                            <a:solidFill>
                              <a:srgbClr val="FF0000"/>
                            </a:solidFill>
                            <a:latin typeface="Cambria Math"/>
                            <a:ea typeface="Cambria Math"/>
                          </a:rPr>
                          <m:t>𝟏𝟎</m:t>
                        </m:r>
                      </m:den>
                    </m:f>
                  </m:oMath>
                </a14:m>
                <a:r>
                  <a:rPr lang="el-GR" sz="2000" b="1" dirty="0" smtClean="0">
                    <a:solidFill>
                      <a:srgbClr val="FF0000"/>
                    </a:solidFill>
                  </a:rPr>
                  <a:t/>
                </a:r>
                <a:r>
                  <a:rPr lang="en-US" sz="2000" b="1" dirty="0" smtClean="0">
                    <a:solidFill>
                      <a:srgbClr val="FF0000"/>
                    </a:solidFill>
                  </a:rPr>
                  <a:t>m</a:t>
                </a:r>
                <a:endParaRPr lang="el-GR" sz="2000" b="1" dirty="0">
                  <a:solidFill>
                    <a:srgbClr val="FF0000"/>
                  </a:solidFill>
                </a:endParaRPr>
              </a:p>
            </p:txBody>
          </p:sp>
        </mc:Choice>
        <mc:Fallback>
          <p:sp>
            <p:nvSpPr>
              <p:cNvPr id="11" name="TextBox 10"/>
              <p:cNvSpPr txBox="1">
                <a:spLocks noRot="1" noChangeAspect="1" noMove="1" noResize="1" noEditPoints="1" noAdjustHandles="1" noChangeArrowheads="1" noChangeShapeType="1" noTextEdit="1"/>
              </p:cNvSpPr>
              <p:nvPr/>
            </p:nvSpPr>
            <p:spPr>
              <a:xfrm>
                <a:off x="2195736" y="5374014"/>
                <a:ext cx="1512168" cy="588238"/>
              </a:xfrm>
              <a:prstGeom prst="rect">
                <a:avLst/>
              </a:prstGeom>
              <a:blipFill rotWithShape="1">
                <a:blip r:embed="rId4"/>
                <a:stretch>
                  <a:fillRect l="-4032" b="-7292"/>
                </a:stretch>
              </a:blipFill>
            </p:spPr>
            <p:txBody>
              <a:bodyPr/>
              <a:lstStyle/>
              <a:p>
                <a:r>
                  <a:rPr lang="el-GR">
                    <a:noFill/>
                  </a:rPr>
                  <a:t> </a:t>
                </a:r>
              </a:p>
            </p:txBody>
          </p:sp>
        </mc:Fallback>
      </mc:AlternateContent>
    </p:spTree>
    <p:extLst>
      <p:ext uri="{BB962C8B-B14F-4D97-AF65-F5344CB8AC3E}">
        <p14:creationId xmlns:p14="http://schemas.microsoft.com/office/powerpoint/2010/main" xmlns="" val="3268583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71</a:t>
            </a:fld>
            <a:endParaRPr lang="el-GR" dirty="0">
              <a:solidFill>
                <a:schemeClr val="tx1"/>
              </a:solidFill>
            </a:endParaRPr>
          </a:p>
        </p:txBody>
      </p:sp>
      <p:grpSp>
        <p:nvGrpSpPr>
          <p:cNvPr id="149" name="Ομάδα 148"/>
          <p:cNvGrpSpPr/>
          <p:nvPr/>
        </p:nvGrpSpPr>
        <p:grpSpPr>
          <a:xfrm>
            <a:off x="683568" y="380365"/>
            <a:ext cx="8027227" cy="5614222"/>
            <a:chOff x="683568" y="380365"/>
            <a:chExt cx="8027227" cy="5614222"/>
          </a:xfrm>
        </p:grpSpPr>
        <p:grpSp>
          <p:nvGrpSpPr>
            <p:cNvPr id="5" name="Ομάδα 4"/>
            <p:cNvGrpSpPr>
              <a:grpSpLocks/>
            </p:cNvGrpSpPr>
            <p:nvPr/>
          </p:nvGrpSpPr>
          <p:grpSpPr bwMode="auto">
            <a:xfrm>
              <a:off x="6210184" y="435718"/>
              <a:ext cx="2266836" cy="1417159"/>
              <a:chOff x="5935" y="348"/>
              <a:chExt cx="4635" cy="3096"/>
            </a:xfrm>
          </p:grpSpPr>
          <p:grpSp>
            <p:nvGrpSpPr>
              <p:cNvPr id="7" name="Group 102"/>
              <p:cNvGrpSpPr>
                <a:grpSpLocks/>
              </p:cNvGrpSpPr>
              <p:nvPr/>
            </p:nvGrpSpPr>
            <p:grpSpPr bwMode="auto">
              <a:xfrm>
                <a:off x="5935" y="348"/>
                <a:ext cx="4635" cy="3096"/>
                <a:chOff x="5935" y="348"/>
                <a:chExt cx="4635" cy="3096"/>
              </a:xfrm>
            </p:grpSpPr>
            <p:sp>
              <p:nvSpPr>
                <p:cNvPr id="8" name="Freeform 103"/>
                <p:cNvSpPr>
                  <a:spLocks/>
                </p:cNvSpPr>
                <p:nvPr/>
              </p:nvSpPr>
              <p:spPr bwMode="auto">
                <a:xfrm>
                  <a:off x="6260" y="481"/>
                  <a:ext cx="308" cy="490"/>
                </a:xfrm>
                <a:custGeom>
                  <a:avLst/>
                  <a:gdLst>
                    <a:gd name="T0" fmla="+- 0 6260 6260"/>
                    <a:gd name="T1" fmla="*/ T0 w 308"/>
                    <a:gd name="T2" fmla="+- 0 955 481"/>
                    <a:gd name="T3" fmla="*/ 955 h 490"/>
                    <a:gd name="T4" fmla="+- 0 6286 6260"/>
                    <a:gd name="T5" fmla="*/ T4 w 308"/>
                    <a:gd name="T6" fmla="+- 0 971 481"/>
                    <a:gd name="T7" fmla="*/ 971 h 490"/>
                    <a:gd name="T8" fmla="+- 0 6569 6260"/>
                    <a:gd name="T9" fmla="*/ T8 w 308"/>
                    <a:gd name="T10" fmla="+- 0 497 481"/>
                    <a:gd name="T11" fmla="*/ 497 h 490"/>
                    <a:gd name="T12" fmla="+- 0 6542 6260"/>
                    <a:gd name="T13" fmla="*/ T12 w 308"/>
                    <a:gd name="T14" fmla="+- 0 481 481"/>
                    <a:gd name="T15" fmla="*/ 481 h 490"/>
                    <a:gd name="T16" fmla="+- 0 6260 6260"/>
                    <a:gd name="T17" fmla="*/ T16 w 308"/>
                    <a:gd name="T18" fmla="+- 0 955 481"/>
                    <a:gd name="T19" fmla="*/ 955 h 490"/>
                  </a:gdLst>
                  <a:ahLst/>
                  <a:cxnLst>
                    <a:cxn ang="0">
                      <a:pos x="T1" y="T3"/>
                    </a:cxn>
                    <a:cxn ang="0">
                      <a:pos x="T5" y="T7"/>
                    </a:cxn>
                    <a:cxn ang="0">
                      <a:pos x="T9" y="T11"/>
                    </a:cxn>
                    <a:cxn ang="0">
                      <a:pos x="T13" y="T15"/>
                    </a:cxn>
                    <a:cxn ang="0">
                      <a:pos x="T17" y="T19"/>
                    </a:cxn>
                  </a:cxnLst>
                  <a:rect l="0" t="0" r="r" b="b"/>
                  <a:pathLst>
                    <a:path w="308" h="490">
                      <a:moveTo>
                        <a:pt x="0" y="474"/>
                      </a:moveTo>
                      <a:lnTo>
                        <a:pt x="26" y="490"/>
                      </a:lnTo>
                      <a:lnTo>
                        <a:pt x="309" y="16"/>
                      </a:lnTo>
                      <a:lnTo>
                        <a:pt x="282" y="0"/>
                      </a:lnTo>
                      <a:lnTo>
                        <a:pt x="0" y="474"/>
                      </a:lnTo>
                      <a:close/>
                    </a:path>
                  </a:pathLst>
                </a:custGeom>
                <a:solidFill>
                  <a:srgbClr val="1E1A16"/>
                </a:solidFill>
                <a:ln>
                  <a:noFill/>
                </a:ln>
                <a:extLst>
                  <a:ext uri="{91240B29-F687-4F45-9708-019B960494DF}">
                    <a14:hiddenLine xmlns:a14="http://schemas.microsoft.com/office/drawing/2010/main" xmlns="" w="9525">
                      <a:solidFill>
                        <a:srgbClr val="000000"/>
                      </a:solidFill>
                      <a:round/>
                      <a:headEnd/>
                      <a:tailEnd/>
                    </a14:hiddenLine>
                  </a:ext>
                </a:extLst>
              </p:spPr>
              <p:txBody>
                <a:bodyPr rot="0" vert="horz" wrap="square" lIns="91440" tIns="45720" rIns="91440" bIns="45720" anchor="t" anchorCtr="0" upright="1">
                  <a:noAutofit/>
                </a:bodyPr>
                <a:lstStyle/>
                <a:p>
                  <a:endParaRPr lang="el-GR"/>
                </a:p>
              </p:txBody>
            </p:sp>
            <p:grpSp>
              <p:nvGrpSpPr>
                <p:cNvPr id="9" name="Group 104"/>
                <p:cNvGrpSpPr>
                  <a:grpSpLocks/>
                </p:cNvGrpSpPr>
                <p:nvPr/>
              </p:nvGrpSpPr>
              <p:grpSpPr bwMode="auto">
                <a:xfrm>
                  <a:off x="5935" y="348"/>
                  <a:ext cx="4635" cy="3096"/>
                  <a:chOff x="5935" y="348"/>
                  <a:chExt cx="4635" cy="3096"/>
                </a:xfrm>
              </p:grpSpPr>
              <p:sp>
                <p:nvSpPr>
                  <p:cNvPr id="10" name="Freeform 105"/>
                  <p:cNvSpPr>
                    <a:spLocks/>
                  </p:cNvSpPr>
                  <p:nvPr/>
                </p:nvSpPr>
                <p:spPr bwMode="auto">
                  <a:xfrm>
                    <a:off x="6080" y="821"/>
                    <a:ext cx="229" cy="94"/>
                  </a:xfrm>
                  <a:custGeom>
                    <a:avLst/>
                    <a:gdLst>
                      <a:gd name="T0" fmla="+- 0 6310 6080"/>
                      <a:gd name="T1" fmla="*/ T0 w 229"/>
                      <a:gd name="T2" fmla="+- 0 915 821"/>
                      <a:gd name="T3" fmla="*/ 915 h 94"/>
                      <a:gd name="T4" fmla="+- 0 6080 6080"/>
                      <a:gd name="T5" fmla="*/ T4 w 229"/>
                      <a:gd name="T6" fmla="+- 0 821 821"/>
                      <a:gd name="T7" fmla="*/ 821 h 94"/>
                    </a:gdLst>
                    <a:ahLst/>
                    <a:cxnLst>
                      <a:cxn ang="0">
                        <a:pos x="T1" y="T3"/>
                      </a:cxn>
                      <a:cxn ang="0">
                        <a:pos x="T5" y="T7"/>
                      </a:cxn>
                    </a:cxnLst>
                    <a:rect l="0" t="0" r="r" b="b"/>
                    <a:pathLst>
                      <a:path w="229" h="94">
                        <a:moveTo>
                          <a:pt x="230" y="94"/>
                        </a:moveTo>
                        <a:lnTo>
                          <a:pt x="0" y="0"/>
                        </a:lnTo>
                      </a:path>
                    </a:pathLst>
                  </a:custGeom>
                  <a:noFill/>
                  <a:ln w="6426">
                    <a:solidFill>
                      <a:srgbClr val="1E1A16"/>
                    </a:solidFill>
                    <a:round/>
                    <a:headEnd/>
                    <a:tailEnd/>
                  </a:ln>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t" anchorCtr="0" upright="1">
                    <a:noAutofit/>
                  </a:bodyPr>
                  <a:lstStyle/>
                  <a:p>
                    <a:endParaRPr lang="el-GR"/>
                  </a:p>
                </p:txBody>
              </p:sp>
              <p:grpSp>
                <p:nvGrpSpPr>
                  <p:cNvPr id="11" name="Group 106"/>
                  <p:cNvGrpSpPr>
                    <a:grpSpLocks/>
                  </p:cNvGrpSpPr>
                  <p:nvPr/>
                </p:nvGrpSpPr>
                <p:grpSpPr bwMode="auto">
                  <a:xfrm>
                    <a:off x="5935" y="348"/>
                    <a:ext cx="4635" cy="3096"/>
                    <a:chOff x="5935" y="348"/>
                    <a:chExt cx="4635" cy="3096"/>
                  </a:xfrm>
                </p:grpSpPr>
                <p:sp>
                  <p:nvSpPr>
                    <p:cNvPr id="12" name="Freeform 107"/>
                    <p:cNvSpPr>
                      <a:spLocks/>
                    </p:cNvSpPr>
                    <p:nvPr/>
                  </p:nvSpPr>
                  <p:spPr bwMode="auto">
                    <a:xfrm>
                      <a:off x="6280" y="477"/>
                      <a:ext cx="229" cy="94"/>
                    </a:xfrm>
                    <a:custGeom>
                      <a:avLst/>
                      <a:gdLst>
                        <a:gd name="T0" fmla="+- 0 6509 6280"/>
                        <a:gd name="T1" fmla="*/ T0 w 229"/>
                        <a:gd name="T2" fmla="+- 0 570 477"/>
                        <a:gd name="T3" fmla="*/ 570 h 94"/>
                        <a:gd name="T4" fmla="+- 0 6280 6280"/>
                        <a:gd name="T5" fmla="*/ T4 w 229"/>
                        <a:gd name="T6" fmla="+- 0 477 477"/>
                        <a:gd name="T7" fmla="*/ 477 h 94"/>
                      </a:gdLst>
                      <a:ahLst/>
                      <a:cxnLst>
                        <a:cxn ang="0">
                          <a:pos x="T1" y="T3"/>
                        </a:cxn>
                        <a:cxn ang="0">
                          <a:pos x="T5" y="T7"/>
                        </a:cxn>
                      </a:cxnLst>
                      <a:rect l="0" t="0" r="r" b="b"/>
                      <a:pathLst>
                        <a:path w="229" h="94">
                          <a:moveTo>
                            <a:pt x="229" y="93"/>
                          </a:moveTo>
                          <a:lnTo>
                            <a:pt x="0" y="0"/>
                          </a:lnTo>
                        </a:path>
                      </a:pathLst>
                    </a:custGeom>
                    <a:noFill/>
                    <a:ln w="6426">
                      <a:solidFill>
                        <a:srgbClr val="1E1A16"/>
                      </a:solidFill>
                      <a:round/>
                      <a:headEnd/>
                      <a:tailEnd/>
                    </a:ln>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t" anchorCtr="0" upright="1">
                      <a:noAutofit/>
                    </a:bodyPr>
                    <a:lstStyle/>
                    <a:p>
                      <a:endParaRPr lang="el-GR"/>
                    </a:p>
                  </p:txBody>
                </p:sp>
                <p:grpSp>
                  <p:nvGrpSpPr>
                    <p:cNvPr id="13" name="Group 108"/>
                    <p:cNvGrpSpPr>
                      <a:grpSpLocks/>
                    </p:cNvGrpSpPr>
                    <p:nvPr/>
                  </p:nvGrpSpPr>
                  <p:grpSpPr bwMode="auto">
                    <a:xfrm>
                      <a:off x="5935" y="348"/>
                      <a:ext cx="4635" cy="3096"/>
                      <a:chOff x="5935" y="348"/>
                      <a:chExt cx="4635" cy="3096"/>
                    </a:xfrm>
                  </p:grpSpPr>
                  <p:sp>
                    <p:nvSpPr>
                      <p:cNvPr id="14" name="Freeform 109"/>
                      <p:cNvSpPr>
                        <a:spLocks/>
                      </p:cNvSpPr>
                      <p:nvPr/>
                    </p:nvSpPr>
                    <p:spPr bwMode="auto">
                      <a:xfrm>
                        <a:off x="6180" y="649"/>
                        <a:ext cx="229" cy="92"/>
                      </a:xfrm>
                      <a:custGeom>
                        <a:avLst/>
                        <a:gdLst>
                          <a:gd name="T0" fmla="+- 0 6409 6180"/>
                          <a:gd name="T1" fmla="*/ T0 w 229"/>
                          <a:gd name="T2" fmla="+- 0 742 649"/>
                          <a:gd name="T3" fmla="*/ 742 h 92"/>
                          <a:gd name="T4" fmla="+- 0 6180 6180"/>
                          <a:gd name="T5" fmla="*/ T4 w 229"/>
                          <a:gd name="T6" fmla="+- 0 649 649"/>
                          <a:gd name="T7" fmla="*/ 649 h 92"/>
                        </a:gdLst>
                        <a:ahLst/>
                        <a:cxnLst>
                          <a:cxn ang="0">
                            <a:pos x="T1" y="T3"/>
                          </a:cxn>
                          <a:cxn ang="0">
                            <a:pos x="T5" y="T7"/>
                          </a:cxn>
                        </a:cxnLst>
                        <a:rect l="0" t="0" r="r" b="b"/>
                        <a:pathLst>
                          <a:path w="229" h="92">
                            <a:moveTo>
                              <a:pt x="229" y="93"/>
                            </a:moveTo>
                            <a:lnTo>
                              <a:pt x="0" y="0"/>
                            </a:lnTo>
                          </a:path>
                        </a:pathLst>
                      </a:custGeom>
                      <a:noFill/>
                      <a:ln w="6426">
                        <a:solidFill>
                          <a:srgbClr val="1E1A16"/>
                        </a:solidFill>
                        <a:round/>
                        <a:headEnd/>
                        <a:tailEnd/>
                      </a:ln>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t" anchorCtr="0" upright="1">
                        <a:noAutofit/>
                      </a:bodyPr>
                      <a:lstStyle/>
                      <a:p>
                        <a:endParaRPr lang="el-GR"/>
                      </a:p>
                    </p:txBody>
                  </p:sp>
                  <p:grpSp>
                    <p:nvGrpSpPr>
                      <p:cNvPr id="15" name="Group 110"/>
                      <p:cNvGrpSpPr>
                        <a:grpSpLocks/>
                      </p:cNvGrpSpPr>
                      <p:nvPr/>
                    </p:nvGrpSpPr>
                    <p:grpSpPr bwMode="auto">
                      <a:xfrm>
                        <a:off x="5935" y="348"/>
                        <a:ext cx="4635" cy="3096"/>
                        <a:chOff x="5935" y="348"/>
                        <a:chExt cx="4635" cy="3096"/>
                      </a:xfrm>
                    </p:grpSpPr>
                    <p:sp>
                      <p:nvSpPr>
                        <p:cNvPr id="16" name="Freeform 111"/>
                        <p:cNvSpPr>
                          <a:spLocks/>
                        </p:cNvSpPr>
                        <p:nvPr/>
                      </p:nvSpPr>
                      <p:spPr bwMode="auto">
                        <a:xfrm>
                          <a:off x="6130" y="735"/>
                          <a:ext cx="229" cy="94"/>
                        </a:xfrm>
                        <a:custGeom>
                          <a:avLst/>
                          <a:gdLst>
                            <a:gd name="T0" fmla="+- 0 6359 6130"/>
                            <a:gd name="T1" fmla="*/ T0 w 229"/>
                            <a:gd name="T2" fmla="+- 0 828 735"/>
                            <a:gd name="T3" fmla="*/ 828 h 94"/>
                            <a:gd name="T4" fmla="+- 0 6130 6130"/>
                            <a:gd name="T5" fmla="*/ T4 w 229"/>
                            <a:gd name="T6" fmla="+- 0 735 735"/>
                            <a:gd name="T7" fmla="*/ 735 h 94"/>
                          </a:gdLst>
                          <a:ahLst/>
                          <a:cxnLst>
                            <a:cxn ang="0">
                              <a:pos x="T1" y="T3"/>
                            </a:cxn>
                            <a:cxn ang="0">
                              <a:pos x="T5" y="T7"/>
                            </a:cxn>
                          </a:cxnLst>
                          <a:rect l="0" t="0" r="r" b="b"/>
                          <a:pathLst>
                            <a:path w="229" h="94">
                              <a:moveTo>
                                <a:pt x="229" y="93"/>
                              </a:moveTo>
                              <a:lnTo>
                                <a:pt x="0" y="0"/>
                              </a:lnTo>
                            </a:path>
                          </a:pathLst>
                        </a:custGeom>
                        <a:noFill/>
                        <a:ln w="6426">
                          <a:solidFill>
                            <a:srgbClr val="1E1A16"/>
                          </a:solidFill>
                          <a:round/>
                          <a:headEnd/>
                          <a:tailEnd/>
                        </a:ln>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t" anchorCtr="0" upright="1">
                          <a:noAutofit/>
                        </a:bodyPr>
                        <a:lstStyle/>
                        <a:p>
                          <a:endParaRPr lang="el-GR"/>
                        </a:p>
                      </p:txBody>
                    </p:sp>
                    <p:grpSp>
                      <p:nvGrpSpPr>
                        <p:cNvPr id="17" name="Group 112"/>
                        <p:cNvGrpSpPr>
                          <a:grpSpLocks/>
                        </p:cNvGrpSpPr>
                        <p:nvPr/>
                      </p:nvGrpSpPr>
                      <p:grpSpPr bwMode="auto">
                        <a:xfrm>
                          <a:off x="5935" y="348"/>
                          <a:ext cx="4635" cy="3096"/>
                          <a:chOff x="5935" y="348"/>
                          <a:chExt cx="4635" cy="3096"/>
                        </a:xfrm>
                      </p:grpSpPr>
                      <p:sp>
                        <p:nvSpPr>
                          <p:cNvPr id="18" name="Freeform 113"/>
                          <p:cNvSpPr>
                            <a:spLocks/>
                          </p:cNvSpPr>
                          <p:nvPr/>
                        </p:nvSpPr>
                        <p:spPr bwMode="auto">
                          <a:xfrm>
                            <a:off x="6229" y="563"/>
                            <a:ext cx="230" cy="94"/>
                          </a:xfrm>
                          <a:custGeom>
                            <a:avLst/>
                            <a:gdLst>
                              <a:gd name="T0" fmla="+- 0 6460 6229"/>
                              <a:gd name="T1" fmla="*/ T0 w 230"/>
                              <a:gd name="T2" fmla="+- 0 657 563"/>
                              <a:gd name="T3" fmla="*/ 657 h 94"/>
                              <a:gd name="T4" fmla="+- 0 6229 6229"/>
                              <a:gd name="T5" fmla="*/ T4 w 230"/>
                              <a:gd name="T6" fmla="+- 0 563 563"/>
                              <a:gd name="T7" fmla="*/ 563 h 94"/>
                            </a:gdLst>
                            <a:ahLst/>
                            <a:cxnLst>
                              <a:cxn ang="0">
                                <a:pos x="T1" y="T3"/>
                              </a:cxn>
                              <a:cxn ang="0">
                                <a:pos x="T5" y="T7"/>
                              </a:cxn>
                            </a:cxnLst>
                            <a:rect l="0" t="0" r="r" b="b"/>
                            <a:pathLst>
                              <a:path w="230" h="94">
                                <a:moveTo>
                                  <a:pt x="231" y="94"/>
                                </a:moveTo>
                                <a:lnTo>
                                  <a:pt x="0" y="0"/>
                                </a:lnTo>
                              </a:path>
                            </a:pathLst>
                          </a:custGeom>
                          <a:noFill/>
                          <a:ln w="6426">
                            <a:solidFill>
                              <a:srgbClr val="1E1A16"/>
                            </a:solidFill>
                            <a:round/>
                            <a:headEnd/>
                            <a:tailEnd/>
                          </a:ln>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t" anchorCtr="0" upright="1">
                            <a:noAutofit/>
                          </a:bodyPr>
                          <a:lstStyle/>
                          <a:p>
                            <a:endParaRPr lang="el-GR"/>
                          </a:p>
                        </p:txBody>
                      </p:sp>
                      <p:grpSp>
                        <p:nvGrpSpPr>
                          <p:cNvPr id="19" name="Group 114"/>
                          <p:cNvGrpSpPr>
                            <a:grpSpLocks/>
                          </p:cNvGrpSpPr>
                          <p:nvPr/>
                        </p:nvGrpSpPr>
                        <p:grpSpPr bwMode="auto">
                          <a:xfrm>
                            <a:off x="5935" y="348"/>
                            <a:ext cx="4635" cy="3096"/>
                            <a:chOff x="5935" y="348"/>
                            <a:chExt cx="4635" cy="3096"/>
                          </a:xfrm>
                        </p:grpSpPr>
                        <p:sp>
                          <p:nvSpPr>
                            <p:cNvPr id="20" name="Freeform 115"/>
                            <p:cNvSpPr>
                              <a:spLocks/>
                            </p:cNvSpPr>
                            <p:nvPr/>
                          </p:nvSpPr>
                          <p:spPr bwMode="auto">
                            <a:xfrm>
                              <a:off x="6092" y="799"/>
                              <a:ext cx="229" cy="94"/>
                            </a:xfrm>
                            <a:custGeom>
                              <a:avLst/>
                              <a:gdLst>
                                <a:gd name="T0" fmla="+- 0 6322 6092"/>
                                <a:gd name="T1" fmla="*/ T0 w 229"/>
                                <a:gd name="T2" fmla="+- 0 893 799"/>
                                <a:gd name="T3" fmla="*/ 893 h 94"/>
                                <a:gd name="T4" fmla="+- 0 6092 6092"/>
                                <a:gd name="T5" fmla="*/ T4 w 229"/>
                                <a:gd name="T6" fmla="+- 0 799 799"/>
                                <a:gd name="T7" fmla="*/ 799 h 94"/>
                              </a:gdLst>
                              <a:ahLst/>
                              <a:cxnLst>
                                <a:cxn ang="0">
                                  <a:pos x="T1" y="T3"/>
                                </a:cxn>
                                <a:cxn ang="0">
                                  <a:pos x="T5" y="T7"/>
                                </a:cxn>
                              </a:cxnLst>
                              <a:rect l="0" t="0" r="r" b="b"/>
                              <a:pathLst>
                                <a:path w="229" h="94">
                                  <a:moveTo>
                                    <a:pt x="230" y="94"/>
                                  </a:moveTo>
                                  <a:lnTo>
                                    <a:pt x="0" y="0"/>
                                  </a:lnTo>
                                </a:path>
                              </a:pathLst>
                            </a:custGeom>
                            <a:noFill/>
                            <a:ln w="6426">
                              <a:solidFill>
                                <a:srgbClr val="1E1A16"/>
                              </a:solidFill>
                              <a:round/>
                              <a:headEnd/>
                              <a:tailEnd/>
                            </a:ln>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t" anchorCtr="0" upright="1">
                              <a:noAutofit/>
                            </a:bodyPr>
                            <a:lstStyle/>
                            <a:p>
                              <a:endParaRPr lang="el-GR"/>
                            </a:p>
                          </p:txBody>
                        </p:sp>
                        <p:grpSp>
                          <p:nvGrpSpPr>
                            <p:cNvPr id="21" name="Group 116"/>
                            <p:cNvGrpSpPr>
                              <a:grpSpLocks/>
                            </p:cNvGrpSpPr>
                            <p:nvPr/>
                          </p:nvGrpSpPr>
                          <p:grpSpPr bwMode="auto">
                            <a:xfrm>
                              <a:off x="5935" y="348"/>
                              <a:ext cx="4635" cy="3096"/>
                              <a:chOff x="5935" y="348"/>
                              <a:chExt cx="4635" cy="3096"/>
                            </a:xfrm>
                          </p:grpSpPr>
                          <p:sp>
                            <p:nvSpPr>
                              <p:cNvPr id="22" name="Freeform 117"/>
                              <p:cNvSpPr>
                                <a:spLocks/>
                              </p:cNvSpPr>
                              <p:nvPr/>
                            </p:nvSpPr>
                            <p:spPr bwMode="auto">
                              <a:xfrm>
                                <a:off x="6292" y="455"/>
                                <a:ext cx="229" cy="94"/>
                              </a:xfrm>
                              <a:custGeom>
                                <a:avLst/>
                                <a:gdLst>
                                  <a:gd name="T0" fmla="+- 0 6521 6292"/>
                                  <a:gd name="T1" fmla="*/ T0 w 229"/>
                                  <a:gd name="T2" fmla="+- 0 549 455"/>
                                  <a:gd name="T3" fmla="*/ 549 h 94"/>
                                  <a:gd name="T4" fmla="+- 0 6292 6292"/>
                                  <a:gd name="T5" fmla="*/ T4 w 229"/>
                                  <a:gd name="T6" fmla="+- 0 455 455"/>
                                  <a:gd name="T7" fmla="*/ 455 h 94"/>
                                </a:gdLst>
                                <a:ahLst/>
                                <a:cxnLst>
                                  <a:cxn ang="0">
                                    <a:pos x="T1" y="T3"/>
                                  </a:cxn>
                                  <a:cxn ang="0">
                                    <a:pos x="T5" y="T7"/>
                                  </a:cxn>
                                </a:cxnLst>
                                <a:rect l="0" t="0" r="r" b="b"/>
                                <a:pathLst>
                                  <a:path w="229" h="94">
                                    <a:moveTo>
                                      <a:pt x="229" y="94"/>
                                    </a:moveTo>
                                    <a:lnTo>
                                      <a:pt x="0" y="0"/>
                                    </a:lnTo>
                                  </a:path>
                                </a:pathLst>
                              </a:custGeom>
                              <a:noFill/>
                              <a:ln w="6426">
                                <a:solidFill>
                                  <a:srgbClr val="1E1A16"/>
                                </a:solidFill>
                                <a:round/>
                                <a:headEnd/>
                                <a:tailEnd/>
                              </a:ln>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t" anchorCtr="0" upright="1">
                                <a:noAutofit/>
                              </a:bodyPr>
                              <a:lstStyle/>
                              <a:p>
                                <a:endParaRPr lang="el-GR"/>
                              </a:p>
                            </p:txBody>
                          </p:sp>
                          <p:grpSp>
                            <p:nvGrpSpPr>
                              <p:cNvPr id="23" name="Group 118"/>
                              <p:cNvGrpSpPr>
                                <a:grpSpLocks/>
                              </p:cNvGrpSpPr>
                              <p:nvPr/>
                            </p:nvGrpSpPr>
                            <p:grpSpPr bwMode="auto">
                              <a:xfrm>
                                <a:off x="5935" y="348"/>
                                <a:ext cx="4635" cy="3096"/>
                                <a:chOff x="5935" y="348"/>
                                <a:chExt cx="4635" cy="3096"/>
                              </a:xfrm>
                            </p:grpSpPr>
                            <p:sp>
                              <p:nvSpPr>
                                <p:cNvPr id="24" name="Freeform 119"/>
                                <p:cNvSpPr>
                                  <a:spLocks/>
                                </p:cNvSpPr>
                                <p:nvPr/>
                              </p:nvSpPr>
                              <p:spPr bwMode="auto">
                                <a:xfrm>
                                  <a:off x="6192" y="628"/>
                                  <a:ext cx="229" cy="92"/>
                                </a:xfrm>
                                <a:custGeom>
                                  <a:avLst/>
                                  <a:gdLst>
                                    <a:gd name="T0" fmla="+- 0 6421 6192"/>
                                    <a:gd name="T1" fmla="*/ T0 w 229"/>
                                    <a:gd name="T2" fmla="+- 0 720 628"/>
                                    <a:gd name="T3" fmla="*/ 720 h 92"/>
                                    <a:gd name="T4" fmla="+- 0 6192 6192"/>
                                    <a:gd name="T5" fmla="*/ T4 w 229"/>
                                    <a:gd name="T6" fmla="+- 0 628 628"/>
                                    <a:gd name="T7" fmla="*/ 628 h 92"/>
                                  </a:gdLst>
                                  <a:ahLst/>
                                  <a:cxnLst>
                                    <a:cxn ang="0">
                                      <a:pos x="T1" y="T3"/>
                                    </a:cxn>
                                    <a:cxn ang="0">
                                      <a:pos x="T5" y="T7"/>
                                    </a:cxn>
                                  </a:cxnLst>
                                  <a:rect l="0" t="0" r="r" b="b"/>
                                  <a:pathLst>
                                    <a:path w="229" h="92">
                                      <a:moveTo>
                                        <a:pt x="229" y="92"/>
                                      </a:moveTo>
                                      <a:lnTo>
                                        <a:pt x="0" y="0"/>
                                      </a:lnTo>
                                    </a:path>
                                  </a:pathLst>
                                </a:custGeom>
                                <a:noFill/>
                                <a:ln w="6426">
                                  <a:solidFill>
                                    <a:srgbClr val="1E1A16"/>
                                  </a:solidFill>
                                  <a:round/>
                                  <a:headEnd/>
                                  <a:tailEnd/>
                                </a:ln>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t" anchorCtr="0" upright="1">
                                  <a:noAutofit/>
                                </a:bodyPr>
                                <a:lstStyle/>
                                <a:p>
                                  <a:endParaRPr lang="el-GR"/>
                                </a:p>
                              </p:txBody>
                            </p:sp>
                            <p:grpSp>
                              <p:nvGrpSpPr>
                                <p:cNvPr id="25" name="Group 120"/>
                                <p:cNvGrpSpPr>
                                  <a:grpSpLocks/>
                                </p:cNvGrpSpPr>
                                <p:nvPr/>
                              </p:nvGrpSpPr>
                              <p:grpSpPr bwMode="auto">
                                <a:xfrm>
                                  <a:off x="5935" y="348"/>
                                  <a:ext cx="4635" cy="3096"/>
                                  <a:chOff x="5935" y="348"/>
                                  <a:chExt cx="4635" cy="3096"/>
                                </a:xfrm>
                              </p:grpSpPr>
                              <p:sp>
                                <p:nvSpPr>
                                  <p:cNvPr id="26" name="Freeform 121"/>
                                  <p:cNvSpPr>
                                    <a:spLocks/>
                                  </p:cNvSpPr>
                                  <p:nvPr/>
                                </p:nvSpPr>
                                <p:spPr bwMode="auto">
                                  <a:xfrm>
                                    <a:off x="6143" y="714"/>
                                    <a:ext cx="229" cy="92"/>
                                  </a:xfrm>
                                  <a:custGeom>
                                    <a:avLst/>
                                    <a:gdLst>
                                      <a:gd name="T0" fmla="+- 0 6372 6143"/>
                                      <a:gd name="T1" fmla="*/ T0 w 229"/>
                                      <a:gd name="T2" fmla="+- 0 807 714"/>
                                      <a:gd name="T3" fmla="*/ 807 h 92"/>
                                      <a:gd name="T4" fmla="+- 0 6143 6143"/>
                                      <a:gd name="T5" fmla="*/ T4 w 229"/>
                                      <a:gd name="T6" fmla="+- 0 714 714"/>
                                      <a:gd name="T7" fmla="*/ 714 h 92"/>
                                    </a:gdLst>
                                    <a:ahLst/>
                                    <a:cxnLst>
                                      <a:cxn ang="0">
                                        <a:pos x="T1" y="T3"/>
                                      </a:cxn>
                                      <a:cxn ang="0">
                                        <a:pos x="T5" y="T7"/>
                                      </a:cxn>
                                    </a:cxnLst>
                                    <a:rect l="0" t="0" r="r" b="b"/>
                                    <a:pathLst>
                                      <a:path w="229" h="92">
                                        <a:moveTo>
                                          <a:pt x="229" y="93"/>
                                        </a:moveTo>
                                        <a:lnTo>
                                          <a:pt x="0" y="0"/>
                                        </a:lnTo>
                                      </a:path>
                                    </a:pathLst>
                                  </a:custGeom>
                                  <a:noFill/>
                                  <a:ln w="6426">
                                    <a:solidFill>
                                      <a:srgbClr val="1E1A16"/>
                                    </a:solidFill>
                                    <a:round/>
                                    <a:headEnd/>
                                    <a:tailEnd/>
                                  </a:ln>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t" anchorCtr="0" upright="1">
                                    <a:noAutofit/>
                                  </a:bodyPr>
                                  <a:lstStyle/>
                                  <a:p>
                                    <a:endParaRPr lang="el-GR"/>
                                  </a:p>
                                </p:txBody>
                              </p:sp>
                              <p:grpSp>
                                <p:nvGrpSpPr>
                                  <p:cNvPr id="27" name="Group 122"/>
                                  <p:cNvGrpSpPr>
                                    <a:grpSpLocks/>
                                  </p:cNvGrpSpPr>
                                  <p:nvPr/>
                                </p:nvGrpSpPr>
                                <p:grpSpPr bwMode="auto">
                                  <a:xfrm>
                                    <a:off x="5935" y="348"/>
                                    <a:ext cx="4635" cy="3096"/>
                                    <a:chOff x="5935" y="348"/>
                                    <a:chExt cx="4635" cy="3096"/>
                                  </a:xfrm>
                                </p:grpSpPr>
                                <p:sp>
                                  <p:nvSpPr>
                                    <p:cNvPr id="28" name="Freeform 123"/>
                                    <p:cNvSpPr>
                                      <a:spLocks/>
                                    </p:cNvSpPr>
                                    <p:nvPr/>
                                  </p:nvSpPr>
                                  <p:spPr bwMode="auto">
                                    <a:xfrm>
                                      <a:off x="6242" y="541"/>
                                      <a:ext cx="229" cy="92"/>
                                    </a:xfrm>
                                    <a:custGeom>
                                      <a:avLst/>
                                      <a:gdLst>
                                        <a:gd name="T0" fmla="+- 0 6472 6242"/>
                                        <a:gd name="T1" fmla="*/ T0 w 229"/>
                                        <a:gd name="T2" fmla="+- 0 634 541"/>
                                        <a:gd name="T3" fmla="*/ 634 h 92"/>
                                        <a:gd name="T4" fmla="+- 0 6242 6242"/>
                                        <a:gd name="T5" fmla="*/ T4 w 229"/>
                                        <a:gd name="T6" fmla="+- 0 541 541"/>
                                        <a:gd name="T7" fmla="*/ 541 h 92"/>
                                      </a:gdLst>
                                      <a:ahLst/>
                                      <a:cxnLst>
                                        <a:cxn ang="0">
                                          <a:pos x="T1" y="T3"/>
                                        </a:cxn>
                                        <a:cxn ang="0">
                                          <a:pos x="T5" y="T7"/>
                                        </a:cxn>
                                      </a:cxnLst>
                                      <a:rect l="0" t="0" r="r" b="b"/>
                                      <a:pathLst>
                                        <a:path w="229" h="92">
                                          <a:moveTo>
                                            <a:pt x="230" y="93"/>
                                          </a:moveTo>
                                          <a:lnTo>
                                            <a:pt x="0" y="0"/>
                                          </a:lnTo>
                                        </a:path>
                                      </a:pathLst>
                                    </a:custGeom>
                                    <a:noFill/>
                                    <a:ln w="6426">
                                      <a:solidFill>
                                        <a:srgbClr val="1E1A16"/>
                                      </a:solidFill>
                                      <a:round/>
                                      <a:headEnd/>
                                      <a:tailEnd/>
                                    </a:ln>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t" anchorCtr="0" upright="1">
                                      <a:noAutofit/>
                                    </a:bodyPr>
                                    <a:lstStyle/>
                                    <a:p>
                                      <a:endParaRPr lang="el-GR"/>
                                    </a:p>
                                  </p:txBody>
                                </p:sp>
                                <p:grpSp>
                                  <p:nvGrpSpPr>
                                    <p:cNvPr id="29" name="Group 124"/>
                                    <p:cNvGrpSpPr>
                                      <a:grpSpLocks/>
                                    </p:cNvGrpSpPr>
                                    <p:nvPr/>
                                  </p:nvGrpSpPr>
                                  <p:grpSpPr bwMode="auto">
                                    <a:xfrm>
                                      <a:off x="5935" y="348"/>
                                      <a:ext cx="4635" cy="3096"/>
                                      <a:chOff x="5935" y="348"/>
                                      <a:chExt cx="4635" cy="3096"/>
                                    </a:xfrm>
                                  </p:grpSpPr>
                                  <p:sp>
                                    <p:nvSpPr>
                                      <p:cNvPr id="30" name="Freeform 125"/>
                                      <p:cNvSpPr>
                                        <a:spLocks/>
                                      </p:cNvSpPr>
                                      <p:nvPr/>
                                    </p:nvSpPr>
                                    <p:spPr bwMode="auto">
                                      <a:xfrm>
                                        <a:off x="6104" y="779"/>
                                        <a:ext cx="230" cy="92"/>
                                      </a:xfrm>
                                      <a:custGeom>
                                        <a:avLst/>
                                        <a:gdLst>
                                          <a:gd name="T0" fmla="+- 0 6335 6104"/>
                                          <a:gd name="T1" fmla="*/ T0 w 230"/>
                                          <a:gd name="T2" fmla="+- 0 871 779"/>
                                          <a:gd name="T3" fmla="*/ 871 h 92"/>
                                          <a:gd name="T4" fmla="+- 0 6104 6104"/>
                                          <a:gd name="T5" fmla="*/ T4 w 230"/>
                                          <a:gd name="T6" fmla="+- 0 779 779"/>
                                          <a:gd name="T7" fmla="*/ 779 h 92"/>
                                        </a:gdLst>
                                        <a:ahLst/>
                                        <a:cxnLst>
                                          <a:cxn ang="0">
                                            <a:pos x="T1" y="T3"/>
                                          </a:cxn>
                                          <a:cxn ang="0">
                                            <a:pos x="T5" y="T7"/>
                                          </a:cxn>
                                        </a:cxnLst>
                                        <a:rect l="0" t="0" r="r" b="b"/>
                                        <a:pathLst>
                                          <a:path w="230" h="92">
                                            <a:moveTo>
                                              <a:pt x="231" y="92"/>
                                            </a:moveTo>
                                            <a:lnTo>
                                              <a:pt x="0" y="0"/>
                                            </a:lnTo>
                                          </a:path>
                                        </a:pathLst>
                                      </a:custGeom>
                                      <a:noFill/>
                                      <a:ln w="6426">
                                        <a:solidFill>
                                          <a:srgbClr val="1E1A16"/>
                                        </a:solidFill>
                                        <a:round/>
                                        <a:headEnd/>
                                        <a:tailEnd/>
                                      </a:ln>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t" anchorCtr="0" upright="1">
                                        <a:noAutofit/>
                                      </a:bodyPr>
                                      <a:lstStyle/>
                                      <a:p>
                                        <a:endParaRPr lang="el-GR"/>
                                      </a:p>
                                    </p:txBody>
                                  </p:sp>
                                  <p:grpSp>
                                    <p:nvGrpSpPr>
                                      <p:cNvPr id="31" name="Group 126"/>
                                      <p:cNvGrpSpPr>
                                        <a:grpSpLocks/>
                                      </p:cNvGrpSpPr>
                                      <p:nvPr/>
                                    </p:nvGrpSpPr>
                                    <p:grpSpPr bwMode="auto">
                                      <a:xfrm>
                                        <a:off x="5935" y="348"/>
                                        <a:ext cx="4635" cy="3096"/>
                                        <a:chOff x="5935" y="348"/>
                                        <a:chExt cx="4635" cy="3096"/>
                                      </a:xfrm>
                                    </p:grpSpPr>
                                    <p:sp>
                                      <p:nvSpPr>
                                        <p:cNvPr id="32" name="Freeform 127"/>
                                        <p:cNvSpPr>
                                          <a:spLocks/>
                                        </p:cNvSpPr>
                                        <p:nvPr/>
                                      </p:nvSpPr>
                                      <p:spPr bwMode="auto">
                                        <a:xfrm>
                                          <a:off x="6304" y="433"/>
                                          <a:ext cx="230" cy="94"/>
                                        </a:xfrm>
                                        <a:custGeom>
                                          <a:avLst/>
                                          <a:gdLst>
                                            <a:gd name="T0" fmla="+- 0 6534 6304"/>
                                            <a:gd name="T1" fmla="*/ T0 w 230"/>
                                            <a:gd name="T2" fmla="+- 0 527 433"/>
                                            <a:gd name="T3" fmla="*/ 527 h 94"/>
                                            <a:gd name="T4" fmla="+- 0 6304 6304"/>
                                            <a:gd name="T5" fmla="*/ T4 w 230"/>
                                            <a:gd name="T6" fmla="+- 0 433 433"/>
                                            <a:gd name="T7" fmla="*/ 433 h 94"/>
                                          </a:gdLst>
                                          <a:ahLst/>
                                          <a:cxnLst>
                                            <a:cxn ang="0">
                                              <a:pos x="T1" y="T3"/>
                                            </a:cxn>
                                            <a:cxn ang="0">
                                              <a:pos x="T5" y="T7"/>
                                            </a:cxn>
                                          </a:cxnLst>
                                          <a:rect l="0" t="0" r="r" b="b"/>
                                          <a:pathLst>
                                            <a:path w="230" h="94">
                                              <a:moveTo>
                                                <a:pt x="230" y="94"/>
                                              </a:moveTo>
                                              <a:lnTo>
                                                <a:pt x="0" y="0"/>
                                              </a:lnTo>
                                            </a:path>
                                          </a:pathLst>
                                        </a:custGeom>
                                        <a:noFill/>
                                        <a:ln w="6426">
                                          <a:solidFill>
                                            <a:srgbClr val="1E1A16"/>
                                          </a:solidFill>
                                          <a:round/>
                                          <a:headEnd/>
                                          <a:tailEnd/>
                                        </a:ln>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t" anchorCtr="0" upright="1">
                                          <a:noAutofit/>
                                        </a:bodyPr>
                                        <a:lstStyle/>
                                        <a:p>
                                          <a:endParaRPr lang="el-GR"/>
                                        </a:p>
                                      </p:txBody>
                                    </p:sp>
                                    <p:grpSp>
                                      <p:nvGrpSpPr>
                                        <p:cNvPr id="33" name="Group 128"/>
                                        <p:cNvGrpSpPr>
                                          <a:grpSpLocks/>
                                        </p:cNvGrpSpPr>
                                        <p:nvPr/>
                                      </p:nvGrpSpPr>
                                      <p:grpSpPr bwMode="auto">
                                        <a:xfrm>
                                          <a:off x="5935" y="348"/>
                                          <a:ext cx="4635" cy="3096"/>
                                          <a:chOff x="5935" y="348"/>
                                          <a:chExt cx="4635" cy="3096"/>
                                        </a:xfrm>
                                      </p:grpSpPr>
                                      <p:sp>
                                        <p:nvSpPr>
                                          <p:cNvPr id="34" name="Freeform 129"/>
                                          <p:cNvSpPr>
                                            <a:spLocks/>
                                          </p:cNvSpPr>
                                          <p:nvPr/>
                                        </p:nvSpPr>
                                        <p:spPr bwMode="auto">
                                          <a:xfrm>
                                            <a:off x="6204" y="606"/>
                                            <a:ext cx="230" cy="92"/>
                                          </a:xfrm>
                                          <a:custGeom>
                                            <a:avLst/>
                                            <a:gdLst>
                                              <a:gd name="T0" fmla="+- 0 6434 6204"/>
                                              <a:gd name="T1" fmla="*/ T0 w 230"/>
                                              <a:gd name="T2" fmla="+- 0 699 606"/>
                                              <a:gd name="T3" fmla="*/ 699 h 92"/>
                                              <a:gd name="T4" fmla="+- 0 6204 6204"/>
                                              <a:gd name="T5" fmla="*/ T4 w 230"/>
                                              <a:gd name="T6" fmla="+- 0 606 606"/>
                                              <a:gd name="T7" fmla="*/ 606 h 92"/>
                                            </a:gdLst>
                                            <a:ahLst/>
                                            <a:cxnLst>
                                              <a:cxn ang="0">
                                                <a:pos x="T1" y="T3"/>
                                              </a:cxn>
                                              <a:cxn ang="0">
                                                <a:pos x="T5" y="T7"/>
                                              </a:cxn>
                                            </a:cxnLst>
                                            <a:rect l="0" t="0" r="r" b="b"/>
                                            <a:pathLst>
                                              <a:path w="230" h="92">
                                                <a:moveTo>
                                                  <a:pt x="230" y="93"/>
                                                </a:moveTo>
                                                <a:lnTo>
                                                  <a:pt x="0" y="0"/>
                                                </a:lnTo>
                                              </a:path>
                                            </a:pathLst>
                                          </a:custGeom>
                                          <a:noFill/>
                                          <a:ln w="6426">
                                            <a:solidFill>
                                              <a:srgbClr val="1E1A16"/>
                                            </a:solidFill>
                                            <a:round/>
                                            <a:headEnd/>
                                            <a:tailEnd/>
                                          </a:ln>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t" anchorCtr="0" upright="1">
                                            <a:noAutofit/>
                                          </a:bodyPr>
                                          <a:lstStyle/>
                                          <a:p>
                                            <a:endParaRPr lang="el-GR"/>
                                          </a:p>
                                        </p:txBody>
                                      </p:sp>
                                      <p:grpSp>
                                        <p:nvGrpSpPr>
                                          <p:cNvPr id="35" name="Group 130"/>
                                          <p:cNvGrpSpPr>
                                            <a:grpSpLocks/>
                                          </p:cNvGrpSpPr>
                                          <p:nvPr/>
                                        </p:nvGrpSpPr>
                                        <p:grpSpPr bwMode="auto">
                                          <a:xfrm>
                                            <a:off x="5935" y="348"/>
                                            <a:ext cx="4635" cy="3096"/>
                                            <a:chOff x="5935" y="348"/>
                                            <a:chExt cx="4635" cy="3096"/>
                                          </a:xfrm>
                                        </p:grpSpPr>
                                        <p:sp>
                                          <p:nvSpPr>
                                            <p:cNvPr id="36" name="Freeform 131"/>
                                            <p:cNvSpPr>
                                              <a:spLocks/>
                                            </p:cNvSpPr>
                                            <p:nvPr/>
                                          </p:nvSpPr>
                                          <p:spPr bwMode="auto">
                                            <a:xfrm>
                                              <a:off x="6155" y="693"/>
                                              <a:ext cx="229" cy="92"/>
                                            </a:xfrm>
                                            <a:custGeom>
                                              <a:avLst/>
                                              <a:gdLst>
                                                <a:gd name="T0" fmla="+- 0 6384 6155"/>
                                                <a:gd name="T1" fmla="*/ T0 w 229"/>
                                                <a:gd name="T2" fmla="+- 0 785 693"/>
                                                <a:gd name="T3" fmla="*/ 785 h 92"/>
                                                <a:gd name="T4" fmla="+- 0 6155 6155"/>
                                                <a:gd name="T5" fmla="*/ T4 w 229"/>
                                                <a:gd name="T6" fmla="+- 0 693 693"/>
                                                <a:gd name="T7" fmla="*/ 693 h 92"/>
                                              </a:gdLst>
                                              <a:ahLst/>
                                              <a:cxnLst>
                                                <a:cxn ang="0">
                                                  <a:pos x="T1" y="T3"/>
                                                </a:cxn>
                                                <a:cxn ang="0">
                                                  <a:pos x="T5" y="T7"/>
                                                </a:cxn>
                                              </a:cxnLst>
                                              <a:rect l="0" t="0" r="r" b="b"/>
                                              <a:pathLst>
                                                <a:path w="229" h="92">
                                                  <a:moveTo>
                                                    <a:pt x="229" y="92"/>
                                                  </a:moveTo>
                                                  <a:lnTo>
                                                    <a:pt x="0" y="0"/>
                                                  </a:lnTo>
                                                </a:path>
                                              </a:pathLst>
                                            </a:custGeom>
                                            <a:noFill/>
                                            <a:ln w="6426">
                                              <a:solidFill>
                                                <a:srgbClr val="1E1A16"/>
                                              </a:solidFill>
                                              <a:round/>
                                              <a:headEnd/>
                                              <a:tailEnd/>
                                            </a:ln>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t" anchorCtr="0" upright="1">
                                              <a:noAutofit/>
                                            </a:bodyPr>
                                            <a:lstStyle/>
                                            <a:p>
                                              <a:endParaRPr lang="el-GR"/>
                                            </a:p>
                                          </p:txBody>
                                        </p:sp>
                                        <p:grpSp>
                                          <p:nvGrpSpPr>
                                            <p:cNvPr id="37" name="Group 132"/>
                                            <p:cNvGrpSpPr>
                                              <a:grpSpLocks/>
                                            </p:cNvGrpSpPr>
                                            <p:nvPr/>
                                          </p:nvGrpSpPr>
                                          <p:grpSpPr bwMode="auto">
                                            <a:xfrm>
                                              <a:off x="5935" y="348"/>
                                              <a:ext cx="4635" cy="3096"/>
                                              <a:chOff x="5935" y="348"/>
                                              <a:chExt cx="4635" cy="3096"/>
                                            </a:xfrm>
                                          </p:grpSpPr>
                                          <p:sp>
                                            <p:nvSpPr>
                                              <p:cNvPr id="38" name="Freeform 133"/>
                                              <p:cNvSpPr>
                                                <a:spLocks/>
                                              </p:cNvSpPr>
                                              <p:nvPr/>
                                            </p:nvSpPr>
                                            <p:spPr bwMode="auto">
                                              <a:xfrm>
                                                <a:off x="6254" y="520"/>
                                                <a:ext cx="229" cy="94"/>
                                              </a:xfrm>
                                              <a:custGeom>
                                                <a:avLst/>
                                                <a:gdLst>
                                                  <a:gd name="T0" fmla="+- 0 6484 6254"/>
                                                  <a:gd name="T1" fmla="*/ T0 w 229"/>
                                                  <a:gd name="T2" fmla="+- 0 613 520"/>
                                                  <a:gd name="T3" fmla="*/ 613 h 94"/>
                                                  <a:gd name="T4" fmla="+- 0 6254 6254"/>
                                                  <a:gd name="T5" fmla="*/ T4 w 229"/>
                                                  <a:gd name="T6" fmla="+- 0 520 520"/>
                                                  <a:gd name="T7" fmla="*/ 520 h 94"/>
                                                </a:gdLst>
                                                <a:ahLst/>
                                                <a:cxnLst>
                                                  <a:cxn ang="0">
                                                    <a:pos x="T1" y="T3"/>
                                                  </a:cxn>
                                                  <a:cxn ang="0">
                                                    <a:pos x="T5" y="T7"/>
                                                  </a:cxn>
                                                </a:cxnLst>
                                                <a:rect l="0" t="0" r="r" b="b"/>
                                                <a:pathLst>
                                                  <a:path w="229" h="94">
                                                    <a:moveTo>
                                                      <a:pt x="230" y="93"/>
                                                    </a:moveTo>
                                                    <a:lnTo>
                                                      <a:pt x="0" y="0"/>
                                                    </a:lnTo>
                                                  </a:path>
                                                </a:pathLst>
                                              </a:custGeom>
                                              <a:noFill/>
                                              <a:ln w="6426">
                                                <a:solidFill>
                                                  <a:srgbClr val="1E1A16"/>
                                                </a:solidFill>
                                                <a:round/>
                                                <a:headEnd/>
                                                <a:tailEnd/>
                                              </a:ln>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t" anchorCtr="0" upright="1">
                                                <a:noAutofit/>
                                              </a:bodyPr>
                                              <a:lstStyle/>
                                              <a:p>
                                                <a:endParaRPr lang="el-GR"/>
                                              </a:p>
                                            </p:txBody>
                                          </p:sp>
                                          <p:grpSp>
                                            <p:nvGrpSpPr>
                                              <p:cNvPr id="39" name="Group 134"/>
                                              <p:cNvGrpSpPr>
                                                <a:grpSpLocks/>
                                              </p:cNvGrpSpPr>
                                              <p:nvPr/>
                                            </p:nvGrpSpPr>
                                            <p:grpSpPr bwMode="auto">
                                              <a:xfrm>
                                                <a:off x="5935" y="348"/>
                                                <a:ext cx="4635" cy="3096"/>
                                                <a:chOff x="5935" y="348"/>
                                                <a:chExt cx="4635" cy="3096"/>
                                              </a:xfrm>
                                            </p:grpSpPr>
                                            <p:sp>
                                              <p:nvSpPr>
                                                <p:cNvPr id="40" name="Freeform 135"/>
                                                <p:cNvSpPr>
                                                  <a:spLocks/>
                                                </p:cNvSpPr>
                                                <p:nvPr/>
                                              </p:nvSpPr>
                                              <p:spPr bwMode="auto">
                                                <a:xfrm>
                                                  <a:off x="6118" y="757"/>
                                                  <a:ext cx="229" cy="92"/>
                                                </a:xfrm>
                                                <a:custGeom>
                                                  <a:avLst/>
                                                  <a:gdLst>
                                                    <a:gd name="T0" fmla="+- 0 6347 6118"/>
                                                    <a:gd name="T1" fmla="*/ T0 w 229"/>
                                                    <a:gd name="T2" fmla="+- 0 850 757"/>
                                                    <a:gd name="T3" fmla="*/ 850 h 92"/>
                                                    <a:gd name="T4" fmla="+- 0 6118 6118"/>
                                                    <a:gd name="T5" fmla="*/ T4 w 229"/>
                                                    <a:gd name="T6" fmla="+- 0 757 757"/>
                                                    <a:gd name="T7" fmla="*/ 757 h 92"/>
                                                  </a:gdLst>
                                                  <a:ahLst/>
                                                  <a:cxnLst>
                                                    <a:cxn ang="0">
                                                      <a:pos x="T1" y="T3"/>
                                                    </a:cxn>
                                                    <a:cxn ang="0">
                                                      <a:pos x="T5" y="T7"/>
                                                    </a:cxn>
                                                  </a:cxnLst>
                                                  <a:rect l="0" t="0" r="r" b="b"/>
                                                  <a:pathLst>
                                                    <a:path w="229" h="92">
                                                      <a:moveTo>
                                                        <a:pt x="229" y="93"/>
                                                      </a:moveTo>
                                                      <a:lnTo>
                                                        <a:pt x="0" y="0"/>
                                                      </a:lnTo>
                                                    </a:path>
                                                  </a:pathLst>
                                                </a:custGeom>
                                                <a:noFill/>
                                                <a:ln w="6426">
                                                  <a:solidFill>
                                                    <a:srgbClr val="1E1A16"/>
                                                  </a:solidFill>
                                                  <a:round/>
                                                  <a:headEnd/>
                                                  <a:tailEnd/>
                                                </a:ln>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t" anchorCtr="0" upright="1">
                                                  <a:noAutofit/>
                                                </a:bodyPr>
                                                <a:lstStyle/>
                                                <a:p>
                                                  <a:endParaRPr lang="el-GR"/>
                                                </a:p>
                                              </p:txBody>
                                            </p:sp>
                                            <p:grpSp>
                                              <p:nvGrpSpPr>
                                                <p:cNvPr id="41" name="Group 136"/>
                                                <p:cNvGrpSpPr>
                                                  <a:grpSpLocks/>
                                                </p:cNvGrpSpPr>
                                                <p:nvPr/>
                                              </p:nvGrpSpPr>
                                              <p:grpSpPr bwMode="auto">
                                                <a:xfrm>
                                                  <a:off x="5935" y="348"/>
                                                  <a:ext cx="4635" cy="3096"/>
                                                  <a:chOff x="5935" y="348"/>
                                                  <a:chExt cx="4635" cy="3096"/>
                                                </a:xfrm>
                                              </p:grpSpPr>
                                              <p:sp>
                                                <p:nvSpPr>
                                                  <p:cNvPr id="42" name="Freeform 137"/>
                                                  <p:cNvSpPr>
                                                    <a:spLocks/>
                                                  </p:cNvSpPr>
                                                  <p:nvPr/>
                                                </p:nvSpPr>
                                                <p:spPr bwMode="auto">
                                                  <a:xfrm>
                                                    <a:off x="6317" y="412"/>
                                                    <a:ext cx="229" cy="94"/>
                                                  </a:xfrm>
                                                  <a:custGeom>
                                                    <a:avLst/>
                                                    <a:gdLst>
                                                      <a:gd name="T0" fmla="+- 0 6546 6317"/>
                                                      <a:gd name="T1" fmla="*/ T0 w 229"/>
                                                      <a:gd name="T2" fmla="+- 0 505 412"/>
                                                      <a:gd name="T3" fmla="*/ 505 h 94"/>
                                                      <a:gd name="T4" fmla="+- 0 6317 6317"/>
                                                      <a:gd name="T5" fmla="*/ T4 w 229"/>
                                                      <a:gd name="T6" fmla="+- 0 412 412"/>
                                                      <a:gd name="T7" fmla="*/ 412 h 94"/>
                                                    </a:gdLst>
                                                    <a:ahLst/>
                                                    <a:cxnLst>
                                                      <a:cxn ang="0">
                                                        <a:pos x="T1" y="T3"/>
                                                      </a:cxn>
                                                      <a:cxn ang="0">
                                                        <a:pos x="T5" y="T7"/>
                                                      </a:cxn>
                                                    </a:cxnLst>
                                                    <a:rect l="0" t="0" r="r" b="b"/>
                                                    <a:pathLst>
                                                      <a:path w="229" h="94">
                                                        <a:moveTo>
                                                          <a:pt x="229" y="93"/>
                                                        </a:moveTo>
                                                        <a:lnTo>
                                                          <a:pt x="0" y="0"/>
                                                        </a:lnTo>
                                                      </a:path>
                                                    </a:pathLst>
                                                  </a:custGeom>
                                                  <a:noFill/>
                                                  <a:ln w="6426">
                                                    <a:solidFill>
                                                      <a:srgbClr val="1E1A16"/>
                                                    </a:solidFill>
                                                    <a:round/>
                                                    <a:headEnd/>
                                                    <a:tailEnd/>
                                                  </a:ln>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t" anchorCtr="0" upright="1">
                                                    <a:noAutofit/>
                                                  </a:bodyPr>
                                                  <a:lstStyle/>
                                                  <a:p>
                                                    <a:endParaRPr lang="el-GR"/>
                                                  </a:p>
                                                </p:txBody>
                                              </p:sp>
                                              <p:grpSp>
                                                <p:nvGrpSpPr>
                                                  <p:cNvPr id="43" name="Group 138"/>
                                                  <p:cNvGrpSpPr>
                                                    <a:grpSpLocks/>
                                                  </p:cNvGrpSpPr>
                                                  <p:nvPr/>
                                                </p:nvGrpSpPr>
                                                <p:grpSpPr bwMode="auto">
                                                  <a:xfrm>
                                                    <a:off x="5935" y="348"/>
                                                    <a:ext cx="4635" cy="3096"/>
                                                    <a:chOff x="5935" y="348"/>
                                                    <a:chExt cx="4635" cy="3096"/>
                                                  </a:xfrm>
                                                </p:grpSpPr>
                                                <p:sp>
                                                  <p:nvSpPr>
                                                    <p:cNvPr id="44" name="Freeform 139"/>
                                                    <p:cNvSpPr>
                                                      <a:spLocks/>
                                                    </p:cNvSpPr>
                                                    <p:nvPr/>
                                                  </p:nvSpPr>
                                                  <p:spPr bwMode="auto">
                                                    <a:xfrm>
                                                      <a:off x="6217" y="585"/>
                                                      <a:ext cx="229" cy="94"/>
                                                    </a:xfrm>
                                                    <a:custGeom>
                                                      <a:avLst/>
                                                      <a:gdLst>
                                                        <a:gd name="T0" fmla="+- 0 6446 6217"/>
                                                        <a:gd name="T1" fmla="*/ T0 w 229"/>
                                                        <a:gd name="T2" fmla="+- 0 678 585"/>
                                                        <a:gd name="T3" fmla="*/ 678 h 94"/>
                                                        <a:gd name="T4" fmla="+- 0 6217 6217"/>
                                                        <a:gd name="T5" fmla="*/ T4 w 229"/>
                                                        <a:gd name="T6" fmla="+- 0 585 585"/>
                                                        <a:gd name="T7" fmla="*/ 585 h 94"/>
                                                      </a:gdLst>
                                                      <a:ahLst/>
                                                      <a:cxnLst>
                                                        <a:cxn ang="0">
                                                          <a:pos x="T1" y="T3"/>
                                                        </a:cxn>
                                                        <a:cxn ang="0">
                                                          <a:pos x="T5" y="T7"/>
                                                        </a:cxn>
                                                      </a:cxnLst>
                                                      <a:rect l="0" t="0" r="r" b="b"/>
                                                      <a:pathLst>
                                                        <a:path w="229" h="94">
                                                          <a:moveTo>
                                                            <a:pt x="229" y="93"/>
                                                          </a:moveTo>
                                                          <a:lnTo>
                                                            <a:pt x="0" y="0"/>
                                                          </a:lnTo>
                                                        </a:path>
                                                      </a:pathLst>
                                                    </a:custGeom>
                                                    <a:noFill/>
                                                    <a:ln w="6426">
                                                      <a:solidFill>
                                                        <a:srgbClr val="1E1A16"/>
                                                      </a:solidFill>
                                                      <a:round/>
                                                      <a:headEnd/>
                                                      <a:tailEnd/>
                                                    </a:ln>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t" anchorCtr="0" upright="1">
                                                      <a:noAutofit/>
                                                    </a:bodyPr>
                                                    <a:lstStyle/>
                                                    <a:p>
                                                      <a:endParaRPr lang="el-GR"/>
                                                    </a:p>
                                                  </p:txBody>
                                                </p:sp>
                                                <p:grpSp>
                                                  <p:nvGrpSpPr>
                                                    <p:cNvPr id="45" name="Group 140"/>
                                                    <p:cNvGrpSpPr>
                                                      <a:grpSpLocks/>
                                                    </p:cNvGrpSpPr>
                                                    <p:nvPr/>
                                                  </p:nvGrpSpPr>
                                                  <p:grpSpPr bwMode="auto">
                                                    <a:xfrm>
                                                      <a:off x="5935" y="348"/>
                                                      <a:ext cx="4635" cy="3096"/>
                                                      <a:chOff x="5935" y="348"/>
                                                      <a:chExt cx="4635" cy="3096"/>
                                                    </a:xfrm>
                                                  </p:grpSpPr>
                                                  <p:sp>
                                                    <p:nvSpPr>
                                                      <p:cNvPr id="46" name="Freeform 141"/>
                                                      <p:cNvSpPr>
                                                        <a:spLocks/>
                                                      </p:cNvSpPr>
                                                      <p:nvPr/>
                                                    </p:nvSpPr>
                                                    <p:spPr bwMode="auto">
                                                      <a:xfrm>
                                                        <a:off x="6167" y="671"/>
                                                        <a:ext cx="230" cy="92"/>
                                                      </a:xfrm>
                                                      <a:custGeom>
                                                        <a:avLst/>
                                                        <a:gdLst>
                                                          <a:gd name="T0" fmla="+- 0 6397 6167"/>
                                                          <a:gd name="T1" fmla="*/ T0 w 230"/>
                                                          <a:gd name="T2" fmla="+- 0 763 671"/>
                                                          <a:gd name="T3" fmla="*/ 763 h 92"/>
                                                          <a:gd name="T4" fmla="+- 0 6167 6167"/>
                                                          <a:gd name="T5" fmla="*/ T4 w 230"/>
                                                          <a:gd name="T6" fmla="+- 0 671 671"/>
                                                          <a:gd name="T7" fmla="*/ 671 h 92"/>
                                                        </a:gdLst>
                                                        <a:ahLst/>
                                                        <a:cxnLst>
                                                          <a:cxn ang="0">
                                                            <a:pos x="T1" y="T3"/>
                                                          </a:cxn>
                                                          <a:cxn ang="0">
                                                            <a:pos x="T5" y="T7"/>
                                                          </a:cxn>
                                                        </a:cxnLst>
                                                        <a:rect l="0" t="0" r="r" b="b"/>
                                                        <a:pathLst>
                                                          <a:path w="230" h="92">
                                                            <a:moveTo>
                                                              <a:pt x="230" y="92"/>
                                                            </a:moveTo>
                                                            <a:lnTo>
                                                              <a:pt x="0" y="0"/>
                                                            </a:lnTo>
                                                          </a:path>
                                                        </a:pathLst>
                                                      </a:custGeom>
                                                      <a:noFill/>
                                                      <a:ln w="6426">
                                                        <a:solidFill>
                                                          <a:srgbClr val="1E1A16"/>
                                                        </a:solidFill>
                                                        <a:round/>
                                                        <a:headEnd/>
                                                        <a:tailEnd/>
                                                      </a:ln>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t" anchorCtr="0" upright="1">
                                                        <a:noAutofit/>
                                                      </a:bodyPr>
                                                      <a:lstStyle/>
                                                      <a:p>
                                                        <a:endParaRPr lang="el-GR"/>
                                                      </a:p>
                                                    </p:txBody>
                                                  </p:sp>
                                                  <p:grpSp>
                                                    <p:nvGrpSpPr>
                                                      <p:cNvPr id="47" name="Group 142"/>
                                                      <p:cNvGrpSpPr>
                                                        <a:grpSpLocks/>
                                                      </p:cNvGrpSpPr>
                                                      <p:nvPr/>
                                                    </p:nvGrpSpPr>
                                                    <p:grpSpPr bwMode="auto">
                                                      <a:xfrm>
                                                        <a:off x="5935" y="348"/>
                                                        <a:ext cx="4635" cy="3096"/>
                                                        <a:chOff x="5935" y="348"/>
                                                        <a:chExt cx="4635" cy="3096"/>
                                                      </a:xfrm>
                                                    </p:grpSpPr>
                                                    <p:sp>
                                                      <p:nvSpPr>
                                                        <p:cNvPr id="48" name="Freeform 143"/>
                                                        <p:cNvSpPr>
                                                          <a:spLocks/>
                                                        </p:cNvSpPr>
                                                        <p:nvPr/>
                                                      </p:nvSpPr>
                                                      <p:spPr bwMode="auto">
                                                        <a:xfrm>
                                                          <a:off x="6266" y="498"/>
                                                          <a:ext cx="230" cy="94"/>
                                                        </a:xfrm>
                                                        <a:custGeom>
                                                          <a:avLst/>
                                                          <a:gdLst>
                                                            <a:gd name="T0" fmla="+- 0 6497 6266"/>
                                                            <a:gd name="T1" fmla="*/ T0 w 230"/>
                                                            <a:gd name="T2" fmla="+- 0 592 498"/>
                                                            <a:gd name="T3" fmla="*/ 592 h 94"/>
                                                            <a:gd name="T4" fmla="+- 0 6266 6266"/>
                                                            <a:gd name="T5" fmla="*/ T4 w 230"/>
                                                            <a:gd name="T6" fmla="+- 0 498 498"/>
                                                            <a:gd name="T7" fmla="*/ 498 h 94"/>
                                                          </a:gdLst>
                                                          <a:ahLst/>
                                                          <a:cxnLst>
                                                            <a:cxn ang="0">
                                                              <a:pos x="T1" y="T3"/>
                                                            </a:cxn>
                                                            <a:cxn ang="0">
                                                              <a:pos x="T5" y="T7"/>
                                                            </a:cxn>
                                                          </a:cxnLst>
                                                          <a:rect l="0" t="0" r="r" b="b"/>
                                                          <a:pathLst>
                                                            <a:path w="230" h="94">
                                                              <a:moveTo>
                                                                <a:pt x="231" y="94"/>
                                                              </a:moveTo>
                                                              <a:lnTo>
                                                                <a:pt x="0" y="0"/>
                                                              </a:lnTo>
                                                            </a:path>
                                                          </a:pathLst>
                                                        </a:custGeom>
                                                        <a:noFill/>
                                                        <a:ln w="6426">
                                                          <a:solidFill>
                                                            <a:srgbClr val="1E1A16"/>
                                                          </a:solidFill>
                                                          <a:round/>
                                                          <a:headEnd/>
                                                          <a:tailEnd/>
                                                        </a:ln>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t" anchorCtr="0" upright="1">
                                                          <a:noAutofit/>
                                                        </a:bodyPr>
                                                        <a:lstStyle/>
                                                        <a:p>
                                                          <a:endParaRPr lang="el-GR"/>
                                                        </a:p>
                                                      </p:txBody>
                                                    </p:sp>
                                                    <p:grpSp>
                                                      <p:nvGrpSpPr>
                                                        <p:cNvPr id="49" name="Group 144"/>
                                                        <p:cNvGrpSpPr>
                                                          <a:grpSpLocks/>
                                                        </p:cNvGrpSpPr>
                                                        <p:nvPr/>
                                                      </p:nvGrpSpPr>
                                                      <p:grpSpPr bwMode="auto">
                                                        <a:xfrm>
                                                          <a:off x="5935" y="348"/>
                                                          <a:ext cx="4635" cy="3096"/>
                                                          <a:chOff x="5935" y="348"/>
                                                          <a:chExt cx="4635" cy="3096"/>
                                                        </a:xfrm>
                                                      </p:grpSpPr>
                                                      <p:sp>
                                                        <p:nvSpPr>
                                                          <p:cNvPr id="50" name="Freeform 145"/>
                                                          <p:cNvSpPr>
                                                            <a:spLocks/>
                                                          </p:cNvSpPr>
                                                          <p:nvPr/>
                                                        </p:nvSpPr>
                                                        <p:spPr bwMode="auto">
                                                          <a:xfrm>
                                                            <a:off x="5994" y="780"/>
                                                            <a:ext cx="4576" cy="2664"/>
                                                          </a:xfrm>
                                                          <a:custGeom>
                                                            <a:avLst/>
                                                            <a:gdLst>
                                                              <a:gd name="T0" fmla="+- 0 10549 5994"/>
                                                              <a:gd name="T1" fmla="*/ T0 w 4576"/>
                                                              <a:gd name="T2" fmla="+- 0 3444 780"/>
                                                              <a:gd name="T3" fmla="*/ 3444 h 2664"/>
                                                              <a:gd name="T4" fmla="+- 0 10570 5994"/>
                                                              <a:gd name="T5" fmla="*/ T4 w 4576"/>
                                                              <a:gd name="T6" fmla="+- 0 3409 780"/>
                                                              <a:gd name="T7" fmla="*/ 3409 h 2664"/>
                                                              <a:gd name="T8" fmla="+- 0 6013 5994"/>
                                                              <a:gd name="T9" fmla="*/ T8 w 4576"/>
                                                              <a:gd name="T10" fmla="+- 0 780 780"/>
                                                              <a:gd name="T11" fmla="*/ 780 h 2664"/>
                                                              <a:gd name="T12" fmla="+- 0 5994 5994"/>
                                                              <a:gd name="T13" fmla="*/ T12 w 4576"/>
                                                              <a:gd name="T14" fmla="+- 0 815 780"/>
                                                              <a:gd name="T15" fmla="*/ 815 h 2664"/>
                                                              <a:gd name="T16" fmla="+- 0 10549 5994"/>
                                                              <a:gd name="T17" fmla="*/ T16 w 4576"/>
                                                              <a:gd name="T18" fmla="+- 0 3444 780"/>
                                                              <a:gd name="T19" fmla="*/ 3444 h 2664"/>
                                                            </a:gdLst>
                                                            <a:ahLst/>
                                                            <a:cxnLst>
                                                              <a:cxn ang="0">
                                                                <a:pos x="T1" y="T3"/>
                                                              </a:cxn>
                                                              <a:cxn ang="0">
                                                                <a:pos x="T5" y="T7"/>
                                                              </a:cxn>
                                                              <a:cxn ang="0">
                                                                <a:pos x="T9" y="T11"/>
                                                              </a:cxn>
                                                              <a:cxn ang="0">
                                                                <a:pos x="T13" y="T15"/>
                                                              </a:cxn>
                                                              <a:cxn ang="0">
                                                                <a:pos x="T17" y="T19"/>
                                                              </a:cxn>
                                                            </a:cxnLst>
                                                            <a:rect l="0" t="0" r="r" b="b"/>
                                                            <a:pathLst>
                                                              <a:path w="4576" h="2664">
                                                                <a:moveTo>
                                                                  <a:pt x="4555" y="2664"/>
                                                                </a:moveTo>
                                                                <a:lnTo>
                                                                  <a:pt x="4576" y="2629"/>
                                                                </a:lnTo>
                                                                <a:lnTo>
                                                                  <a:pt x="19" y="0"/>
                                                                </a:lnTo>
                                                                <a:lnTo>
                                                                  <a:pt x="0" y="35"/>
                                                                </a:lnTo>
                                                                <a:lnTo>
                                                                  <a:pt x="4555" y="2664"/>
                                                                </a:lnTo>
                                                                <a:close/>
                                                              </a:path>
                                                            </a:pathLst>
                                                          </a:custGeom>
                                                          <a:solidFill>
                                                            <a:srgbClr val="1E1A16"/>
                                                          </a:solidFill>
                                                          <a:ln>
                                                            <a:noFill/>
                                                          </a:ln>
                                                          <a:extLst>
                                                            <a:ext uri="{91240B29-F687-4F45-9708-019B960494DF}">
                                                              <a14:hiddenLine xmlns:a14="http://schemas.microsoft.com/office/drawing/2010/main" xmlns="" w="9525">
                                                                <a:solidFill>
                                                                  <a:srgbClr val="000000"/>
                                                                </a:solidFill>
                                                                <a:round/>
                                                                <a:headEnd/>
                                                                <a:tailEnd/>
                                                              </a14:hiddenLine>
                                                            </a:ext>
                                                          </a:extLst>
                                                        </p:spPr>
                                                        <p:txBody>
                                                          <a:bodyPr rot="0" vert="horz" wrap="square" lIns="91440" tIns="45720" rIns="91440" bIns="45720" anchor="t" anchorCtr="0" upright="1">
                                                            <a:noAutofit/>
                                                          </a:bodyPr>
                                                          <a:lstStyle/>
                                                          <a:p>
                                                            <a:endParaRPr lang="el-GR"/>
                                                          </a:p>
                                                        </p:txBody>
                                                      </p:sp>
                                                      <p:pic>
                                                        <p:nvPicPr>
                                                          <p:cNvPr id="51" name="Picture 14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82" y="655"/>
                                                            <a:ext cx="2175" cy="146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52" name="Group 147"/>
                                                          <p:cNvGrpSpPr>
                                                            <a:grpSpLocks/>
                                                          </p:cNvGrpSpPr>
                                                          <p:nvPr/>
                                                        </p:nvGrpSpPr>
                                                        <p:grpSpPr bwMode="auto">
                                                          <a:xfrm>
                                                            <a:off x="5935" y="348"/>
                                                            <a:ext cx="4599" cy="3089"/>
                                                            <a:chOff x="5935" y="348"/>
                                                            <a:chExt cx="4599" cy="3089"/>
                                                          </a:xfrm>
                                                        </p:grpSpPr>
                                                        <p:sp>
                                                          <p:nvSpPr>
                                                            <p:cNvPr id="53" name="Freeform 148"/>
                                                            <p:cNvSpPr>
                                                              <a:spLocks/>
                                                            </p:cNvSpPr>
                                                            <p:nvPr/>
                                                          </p:nvSpPr>
                                                          <p:spPr bwMode="auto">
                                                            <a:xfrm>
                                                              <a:off x="8048" y="3426"/>
                                                              <a:ext cx="41" cy="0"/>
                                                            </a:xfrm>
                                                            <a:custGeom>
                                                              <a:avLst/>
                                                              <a:gdLst>
                                                                <a:gd name="T0" fmla="+- 0 8048 8048"/>
                                                                <a:gd name="T1" fmla="*/ T0 w 41"/>
                                                                <a:gd name="T2" fmla="+- 0 8089 8048"/>
                                                                <a:gd name="T3" fmla="*/ T2 w 41"/>
                                                              </a:gdLst>
                                                              <a:ahLst/>
                                                              <a:cxnLst>
                                                                <a:cxn ang="0">
                                                                  <a:pos x="T1" y="0"/>
                                                                </a:cxn>
                                                                <a:cxn ang="0">
                                                                  <a:pos x="T3" y="0"/>
                                                                </a:cxn>
                                                              </a:cxnLst>
                                                              <a:rect l="0" t="0" r="r" b="b"/>
                                                              <a:pathLst>
                                                                <a:path w="41">
                                                                  <a:moveTo>
                                                                    <a:pt x="0" y="0"/>
                                                                  </a:moveTo>
                                                                  <a:lnTo>
                                                                    <a:pt x="41" y="0"/>
                                                                  </a:lnTo>
                                                                </a:path>
                                                              </a:pathLst>
                                                            </a:custGeom>
                                                            <a:noFill/>
                                                            <a:ln w="14224">
                                                              <a:solidFill>
                                                                <a:srgbClr val="1E1A16"/>
                                                              </a:solidFill>
                                                              <a:round/>
                                                              <a:headEnd/>
                                                              <a:tailEnd/>
                                                            </a:ln>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t" anchorCtr="0" upright="1">
                                                              <a:noAutofit/>
                                                            </a:bodyPr>
                                                            <a:lstStyle/>
                                                            <a:p>
                                                              <a:endParaRPr lang="el-GR"/>
                                                            </a:p>
                                                          </p:txBody>
                                                        </p:sp>
                                                        <p:grpSp>
                                                          <p:nvGrpSpPr>
                                                            <p:cNvPr id="54" name="Group 149"/>
                                                            <p:cNvGrpSpPr>
                                                              <a:grpSpLocks/>
                                                            </p:cNvGrpSpPr>
                                                            <p:nvPr/>
                                                          </p:nvGrpSpPr>
                                                          <p:grpSpPr bwMode="auto">
                                                            <a:xfrm>
                                                              <a:off x="5935" y="348"/>
                                                              <a:ext cx="4599" cy="3089"/>
                                                              <a:chOff x="5935" y="348"/>
                                                              <a:chExt cx="4599" cy="3089"/>
                                                            </a:xfrm>
                                                          </p:grpSpPr>
                                                          <p:sp>
                                                            <p:nvSpPr>
                                                              <p:cNvPr id="55" name="Freeform 150"/>
                                                              <p:cNvSpPr>
                                                                <a:spLocks/>
                                                              </p:cNvSpPr>
                                                              <p:nvPr/>
                                                            </p:nvSpPr>
                                                            <p:spPr bwMode="auto">
                                                              <a:xfrm>
                                                                <a:off x="8108" y="3426"/>
                                                                <a:ext cx="41" cy="0"/>
                                                              </a:xfrm>
                                                              <a:custGeom>
                                                                <a:avLst/>
                                                                <a:gdLst>
                                                                  <a:gd name="T0" fmla="+- 0 8108 8108"/>
                                                                  <a:gd name="T1" fmla="*/ T0 w 41"/>
                                                                  <a:gd name="T2" fmla="+- 0 8149 8108"/>
                                                                  <a:gd name="T3" fmla="*/ T2 w 41"/>
                                                                </a:gdLst>
                                                                <a:ahLst/>
                                                                <a:cxnLst>
                                                                  <a:cxn ang="0">
                                                                    <a:pos x="T1" y="0"/>
                                                                  </a:cxn>
                                                                  <a:cxn ang="0">
                                                                    <a:pos x="T3" y="0"/>
                                                                  </a:cxn>
                                                                </a:cxnLst>
                                                                <a:rect l="0" t="0" r="r" b="b"/>
                                                                <a:pathLst>
                                                                  <a:path w="41">
                                                                    <a:moveTo>
                                                                      <a:pt x="0" y="0"/>
                                                                    </a:moveTo>
                                                                    <a:lnTo>
                                                                      <a:pt x="41" y="0"/>
                                                                    </a:lnTo>
                                                                  </a:path>
                                                                </a:pathLst>
                                                              </a:custGeom>
                                                              <a:noFill/>
                                                              <a:ln w="14224">
                                                                <a:solidFill>
                                                                  <a:srgbClr val="1E1A16"/>
                                                                </a:solidFill>
                                                                <a:round/>
                                                                <a:headEnd/>
                                                                <a:tailEnd/>
                                                              </a:ln>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t" anchorCtr="0" upright="1">
                                                                <a:noAutofit/>
                                                              </a:bodyPr>
                                                              <a:lstStyle/>
                                                              <a:p>
                                                                <a:endParaRPr lang="el-GR"/>
                                                              </a:p>
                                                            </p:txBody>
                                                          </p:sp>
                                                          <p:grpSp>
                                                            <p:nvGrpSpPr>
                                                              <p:cNvPr id="56" name="Group 151"/>
                                                              <p:cNvGrpSpPr>
                                                                <a:grpSpLocks/>
                                                              </p:cNvGrpSpPr>
                                                              <p:nvPr/>
                                                            </p:nvGrpSpPr>
                                                            <p:grpSpPr bwMode="auto">
                                                              <a:xfrm>
                                                                <a:off x="5935" y="348"/>
                                                                <a:ext cx="4599" cy="3089"/>
                                                                <a:chOff x="5935" y="348"/>
                                                                <a:chExt cx="4599" cy="3089"/>
                                                              </a:xfrm>
                                                            </p:grpSpPr>
                                                            <p:sp>
                                                              <p:nvSpPr>
                                                                <p:cNvPr id="57" name="Freeform 152"/>
                                                                <p:cNvSpPr>
                                                                  <a:spLocks/>
                                                                </p:cNvSpPr>
                                                                <p:nvPr/>
                                                              </p:nvSpPr>
                                                              <p:spPr bwMode="auto">
                                                                <a:xfrm>
                                                                  <a:off x="8168" y="3426"/>
                                                                  <a:ext cx="41" cy="0"/>
                                                                </a:xfrm>
                                                                <a:custGeom>
                                                                  <a:avLst/>
                                                                  <a:gdLst>
                                                                    <a:gd name="T0" fmla="+- 0 8168 8168"/>
                                                                    <a:gd name="T1" fmla="*/ T0 w 41"/>
                                                                    <a:gd name="T2" fmla="+- 0 8209 8168"/>
                                                                    <a:gd name="T3" fmla="*/ T2 w 41"/>
                                                                  </a:gdLst>
                                                                  <a:ahLst/>
                                                                  <a:cxnLst>
                                                                    <a:cxn ang="0">
                                                                      <a:pos x="T1" y="0"/>
                                                                    </a:cxn>
                                                                    <a:cxn ang="0">
                                                                      <a:pos x="T3" y="0"/>
                                                                    </a:cxn>
                                                                  </a:cxnLst>
                                                                  <a:rect l="0" t="0" r="r" b="b"/>
                                                                  <a:pathLst>
                                                                    <a:path w="41">
                                                                      <a:moveTo>
                                                                        <a:pt x="0" y="0"/>
                                                                      </a:moveTo>
                                                                      <a:lnTo>
                                                                        <a:pt x="41" y="0"/>
                                                                      </a:lnTo>
                                                                    </a:path>
                                                                  </a:pathLst>
                                                                </a:custGeom>
                                                                <a:noFill/>
                                                                <a:ln w="14224">
                                                                  <a:solidFill>
                                                                    <a:srgbClr val="1E1A16"/>
                                                                  </a:solidFill>
                                                                  <a:round/>
                                                                  <a:headEnd/>
                                                                  <a:tailEnd/>
                                                                </a:ln>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t" anchorCtr="0" upright="1">
                                                                  <a:noAutofit/>
                                                                </a:bodyPr>
                                                                <a:lstStyle/>
                                                                <a:p>
                                                                  <a:endParaRPr lang="el-GR"/>
                                                                </a:p>
                                                              </p:txBody>
                                                            </p:sp>
                                                            <p:grpSp>
                                                              <p:nvGrpSpPr>
                                                                <p:cNvPr id="58" name="Group 153"/>
                                                                <p:cNvGrpSpPr>
                                                                  <a:grpSpLocks/>
                                                                </p:cNvGrpSpPr>
                                                                <p:nvPr/>
                                                              </p:nvGrpSpPr>
                                                              <p:grpSpPr bwMode="auto">
                                                                <a:xfrm>
                                                                  <a:off x="5935" y="348"/>
                                                                  <a:ext cx="4599" cy="3089"/>
                                                                  <a:chOff x="5935" y="348"/>
                                                                  <a:chExt cx="4599" cy="3089"/>
                                                                </a:xfrm>
                                                              </p:grpSpPr>
                                                              <p:sp>
                                                                <p:nvSpPr>
                                                                  <p:cNvPr id="59" name="Freeform 154"/>
                                                                  <p:cNvSpPr>
                                                                    <a:spLocks/>
                                                                  </p:cNvSpPr>
                                                                  <p:nvPr/>
                                                                </p:nvSpPr>
                                                                <p:spPr bwMode="auto">
                                                                  <a:xfrm>
                                                                    <a:off x="8230" y="3426"/>
                                                                    <a:ext cx="40" cy="0"/>
                                                                  </a:xfrm>
                                                                  <a:custGeom>
                                                                    <a:avLst/>
                                                                    <a:gdLst>
                                                                      <a:gd name="T0" fmla="+- 0 8230 8230"/>
                                                                      <a:gd name="T1" fmla="*/ T0 w 40"/>
                                                                      <a:gd name="T2" fmla="+- 0 8269 8230"/>
                                                                      <a:gd name="T3" fmla="*/ T2 w 40"/>
                                                                    </a:gdLst>
                                                                    <a:ahLst/>
                                                                    <a:cxnLst>
                                                                      <a:cxn ang="0">
                                                                        <a:pos x="T1" y="0"/>
                                                                      </a:cxn>
                                                                      <a:cxn ang="0">
                                                                        <a:pos x="T3" y="0"/>
                                                                      </a:cxn>
                                                                    </a:cxnLst>
                                                                    <a:rect l="0" t="0" r="r" b="b"/>
                                                                    <a:pathLst>
                                                                      <a:path w="40">
                                                                        <a:moveTo>
                                                                          <a:pt x="0" y="0"/>
                                                                        </a:moveTo>
                                                                        <a:lnTo>
                                                                          <a:pt x="39" y="0"/>
                                                                        </a:lnTo>
                                                                      </a:path>
                                                                    </a:pathLst>
                                                                  </a:custGeom>
                                                                  <a:noFill/>
                                                                  <a:ln w="14224">
                                                                    <a:solidFill>
                                                                      <a:srgbClr val="1E1A16"/>
                                                                    </a:solidFill>
                                                                    <a:round/>
                                                                    <a:headEnd/>
                                                                    <a:tailEnd/>
                                                                  </a:ln>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t" anchorCtr="0" upright="1">
                                                                    <a:noAutofit/>
                                                                  </a:bodyPr>
                                                                  <a:lstStyle/>
                                                                  <a:p>
                                                                    <a:endParaRPr lang="el-GR"/>
                                                                  </a:p>
                                                                </p:txBody>
                                                              </p:sp>
                                                              <p:grpSp>
                                                                <p:nvGrpSpPr>
                                                                  <p:cNvPr id="60" name="Group 155"/>
                                                                  <p:cNvGrpSpPr>
                                                                    <a:grpSpLocks/>
                                                                  </p:cNvGrpSpPr>
                                                                  <p:nvPr/>
                                                                </p:nvGrpSpPr>
                                                                <p:grpSpPr bwMode="auto">
                                                                  <a:xfrm>
                                                                    <a:off x="5935" y="348"/>
                                                                    <a:ext cx="4599" cy="3089"/>
                                                                    <a:chOff x="5935" y="348"/>
                                                                    <a:chExt cx="4599" cy="3089"/>
                                                                  </a:xfrm>
                                                                </p:grpSpPr>
                                                                <p:sp>
                                                                  <p:nvSpPr>
                                                                    <p:cNvPr id="61" name="Freeform 156"/>
                                                                    <p:cNvSpPr>
                                                                      <a:spLocks/>
                                                                    </p:cNvSpPr>
                                                                    <p:nvPr/>
                                                                  </p:nvSpPr>
                                                                  <p:spPr bwMode="auto">
                                                                    <a:xfrm>
                                                                      <a:off x="8290" y="3426"/>
                                                                      <a:ext cx="40" cy="0"/>
                                                                    </a:xfrm>
                                                                    <a:custGeom>
                                                                      <a:avLst/>
                                                                      <a:gdLst>
                                                                        <a:gd name="T0" fmla="+- 0 8290 8290"/>
                                                                        <a:gd name="T1" fmla="*/ T0 w 40"/>
                                                                        <a:gd name="T2" fmla="+- 0 8329 8290"/>
                                                                        <a:gd name="T3" fmla="*/ T2 w 40"/>
                                                                      </a:gdLst>
                                                                      <a:ahLst/>
                                                                      <a:cxnLst>
                                                                        <a:cxn ang="0">
                                                                          <a:pos x="T1" y="0"/>
                                                                        </a:cxn>
                                                                        <a:cxn ang="0">
                                                                          <a:pos x="T3" y="0"/>
                                                                        </a:cxn>
                                                                      </a:cxnLst>
                                                                      <a:rect l="0" t="0" r="r" b="b"/>
                                                                      <a:pathLst>
                                                                        <a:path w="40">
                                                                          <a:moveTo>
                                                                            <a:pt x="0" y="0"/>
                                                                          </a:moveTo>
                                                                          <a:lnTo>
                                                                            <a:pt x="39" y="0"/>
                                                                          </a:lnTo>
                                                                        </a:path>
                                                                      </a:pathLst>
                                                                    </a:custGeom>
                                                                    <a:noFill/>
                                                                    <a:ln w="14224">
                                                                      <a:solidFill>
                                                                        <a:srgbClr val="1E1A16"/>
                                                                      </a:solidFill>
                                                                      <a:round/>
                                                                      <a:headEnd/>
                                                                      <a:tailEnd/>
                                                                    </a:ln>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t" anchorCtr="0" upright="1">
                                                                      <a:noAutofit/>
                                                                    </a:bodyPr>
                                                                    <a:lstStyle/>
                                                                    <a:p>
                                                                      <a:endParaRPr lang="el-GR"/>
                                                                    </a:p>
                                                                  </p:txBody>
                                                                </p:sp>
                                                                <p:grpSp>
                                                                  <p:nvGrpSpPr>
                                                                    <p:cNvPr id="62" name="Group 157"/>
                                                                    <p:cNvGrpSpPr>
                                                                      <a:grpSpLocks/>
                                                                    </p:cNvGrpSpPr>
                                                                    <p:nvPr/>
                                                                  </p:nvGrpSpPr>
                                                                  <p:grpSpPr bwMode="auto">
                                                                    <a:xfrm>
                                                                      <a:off x="5935" y="348"/>
                                                                      <a:ext cx="4599" cy="3089"/>
                                                                      <a:chOff x="5935" y="348"/>
                                                                      <a:chExt cx="4599" cy="3089"/>
                                                                    </a:xfrm>
                                                                  </p:grpSpPr>
                                                                  <p:sp>
                                                                    <p:nvSpPr>
                                                                      <p:cNvPr id="63" name="Freeform 158"/>
                                                                      <p:cNvSpPr>
                                                                        <a:spLocks/>
                                                                      </p:cNvSpPr>
                                                                      <p:nvPr/>
                                                                    </p:nvSpPr>
                                                                    <p:spPr bwMode="auto">
                                                                      <a:xfrm>
                                                                        <a:off x="8350" y="3426"/>
                                                                        <a:ext cx="40" cy="0"/>
                                                                      </a:xfrm>
                                                                      <a:custGeom>
                                                                        <a:avLst/>
                                                                        <a:gdLst>
                                                                          <a:gd name="T0" fmla="+- 0 8350 8350"/>
                                                                          <a:gd name="T1" fmla="*/ T0 w 40"/>
                                                                          <a:gd name="T2" fmla="+- 0 8389 8350"/>
                                                                          <a:gd name="T3" fmla="*/ T2 w 40"/>
                                                                        </a:gdLst>
                                                                        <a:ahLst/>
                                                                        <a:cxnLst>
                                                                          <a:cxn ang="0">
                                                                            <a:pos x="T1" y="0"/>
                                                                          </a:cxn>
                                                                          <a:cxn ang="0">
                                                                            <a:pos x="T3" y="0"/>
                                                                          </a:cxn>
                                                                        </a:cxnLst>
                                                                        <a:rect l="0" t="0" r="r" b="b"/>
                                                                        <a:pathLst>
                                                                          <a:path w="40">
                                                                            <a:moveTo>
                                                                              <a:pt x="0" y="0"/>
                                                                            </a:moveTo>
                                                                            <a:lnTo>
                                                                              <a:pt x="39" y="0"/>
                                                                            </a:lnTo>
                                                                          </a:path>
                                                                        </a:pathLst>
                                                                      </a:custGeom>
                                                                      <a:noFill/>
                                                                      <a:ln w="14224">
                                                                        <a:solidFill>
                                                                          <a:srgbClr val="1E1A16"/>
                                                                        </a:solidFill>
                                                                        <a:round/>
                                                                        <a:headEnd/>
                                                                        <a:tailEnd/>
                                                                      </a:ln>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t" anchorCtr="0" upright="1">
                                                                        <a:noAutofit/>
                                                                      </a:bodyPr>
                                                                      <a:lstStyle/>
                                                                      <a:p>
                                                                        <a:endParaRPr lang="el-GR"/>
                                                                      </a:p>
                                                                    </p:txBody>
                                                                  </p:sp>
                                                                  <p:grpSp>
                                                                    <p:nvGrpSpPr>
                                                                      <p:cNvPr id="64" name="Group 159"/>
                                                                      <p:cNvGrpSpPr>
                                                                        <a:grpSpLocks/>
                                                                      </p:cNvGrpSpPr>
                                                                      <p:nvPr/>
                                                                    </p:nvGrpSpPr>
                                                                    <p:grpSpPr bwMode="auto">
                                                                      <a:xfrm>
                                                                        <a:off x="5935" y="348"/>
                                                                        <a:ext cx="4599" cy="3089"/>
                                                                        <a:chOff x="5935" y="348"/>
                                                                        <a:chExt cx="4599" cy="3089"/>
                                                                      </a:xfrm>
                                                                    </p:grpSpPr>
                                                                    <p:sp>
                                                                      <p:nvSpPr>
                                                                        <p:cNvPr id="65" name="Freeform 160"/>
                                                                        <p:cNvSpPr>
                                                                          <a:spLocks/>
                                                                        </p:cNvSpPr>
                                                                        <p:nvPr/>
                                                                      </p:nvSpPr>
                                                                      <p:spPr bwMode="auto">
                                                                        <a:xfrm>
                                                                          <a:off x="8410" y="3415"/>
                                                                          <a:ext cx="40" cy="20"/>
                                                                        </a:xfrm>
                                                                        <a:custGeom>
                                                                          <a:avLst/>
                                                                          <a:gdLst>
                                                                            <a:gd name="T0" fmla="+- 0 8410 8410"/>
                                                                            <a:gd name="T1" fmla="*/ T0 w 40"/>
                                                                            <a:gd name="T2" fmla="+- 0 3415 3415"/>
                                                                            <a:gd name="T3" fmla="*/ 3415 h 20"/>
                                                                            <a:gd name="T4" fmla="+- 0 8410 8410"/>
                                                                            <a:gd name="T5" fmla="*/ T4 w 40"/>
                                                                            <a:gd name="T6" fmla="+- 0 3436 3415"/>
                                                                            <a:gd name="T7" fmla="*/ 3436 h 20"/>
                                                                            <a:gd name="T8" fmla="+- 0 8449 8410"/>
                                                                            <a:gd name="T9" fmla="*/ T8 w 40"/>
                                                                            <a:gd name="T10" fmla="+- 0 3436 3415"/>
                                                                            <a:gd name="T11" fmla="*/ 3436 h 20"/>
                                                                            <a:gd name="T12" fmla="+- 0 8449 8410"/>
                                                                            <a:gd name="T13" fmla="*/ T12 w 40"/>
                                                                            <a:gd name="T14" fmla="+- 0 3417 3415"/>
                                                                            <a:gd name="T15" fmla="*/ 3417 h 20"/>
                                                                            <a:gd name="T16" fmla="+- 0 8410 8410"/>
                                                                            <a:gd name="T17" fmla="*/ T16 w 40"/>
                                                                            <a:gd name="T18" fmla="+- 0 3415 3415"/>
                                                                            <a:gd name="T19" fmla="*/ 3415 h 20"/>
                                                                          </a:gdLst>
                                                                          <a:ahLst/>
                                                                          <a:cxnLst>
                                                                            <a:cxn ang="0">
                                                                              <a:pos x="T1" y="T3"/>
                                                                            </a:cxn>
                                                                            <a:cxn ang="0">
                                                                              <a:pos x="T5" y="T7"/>
                                                                            </a:cxn>
                                                                            <a:cxn ang="0">
                                                                              <a:pos x="T9" y="T11"/>
                                                                            </a:cxn>
                                                                            <a:cxn ang="0">
                                                                              <a:pos x="T13" y="T15"/>
                                                                            </a:cxn>
                                                                            <a:cxn ang="0">
                                                                              <a:pos x="T17" y="T19"/>
                                                                            </a:cxn>
                                                                          </a:cxnLst>
                                                                          <a:rect l="0" t="0" r="r" b="b"/>
                                                                          <a:pathLst>
                                                                            <a:path w="40" h="20">
                                                                              <a:moveTo>
                                                                                <a:pt x="0" y="0"/>
                                                                              </a:moveTo>
                                                                              <a:lnTo>
                                                                                <a:pt x="0" y="21"/>
                                                                              </a:lnTo>
                                                                              <a:lnTo>
                                                                                <a:pt x="39" y="21"/>
                                                                              </a:lnTo>
                                                                              <a:lnTo>
                                                                                <a:pt x="39" y="2"/>
                                                                              </a:lnTo>
                                                                              <a:lnTo>
                                                                                <a:pt x="0" y="0"/>
                                                                              </a:lnTo>
                                                                              <a:close/>
                                                                            </a:path>
                                                                          </a:pathLst>
                                                                        </a:custGeom>
                                                                        <a:solidFill>
                                                                          <a:srgbClr val="1E1A16"/>
                                                                        </a:solidFill>
                                                                        <a:ln>
                                                                          <a:noFill/>
                                                                        </a:ln>
                                                                        <a:extLst>
                                                                          <a:ext uri="{91240B29-F687-4F45-9708-019B960494DF}">
                                                                            <a14:hiddenLine xmlns:a14="http://schemas.microsoft.com/office/drawing/2010/main" xmlns="" w="9525">
                                                                              <a:solidFill>
                                                                                <a:srgbClr val="000000"/>
                                                                              </a:solidFill>
                                                                              <a:round/>
                                                                              <a:headEnd/>
                                                                              <a:tailEnd/>
                                                                            </a14:hiddenLine>
                                                                          </a:ext>
                                                                        </a:extLst>
                                                                      </p:spPr>
                                                                      <p:txBody>
                                                                        <a:bodyPr rot="0" vert="horz" wrap="square" lIns="91440" tIns="45720" rIns="91440" bIns="45720" anchor="t" anchorCtr="0" upright="1">
                                                                          <a:noAutofit/>
                                                                        </a:bodyPr>
                                                                        <a:lstStyle/>
                                                                        <a:p>
                                                                          <a:endParaRPr lang="el-GR"/>
                                                                        </a:p>
                                                                      </p:txBody>
                                                                    </p:sp>
                                                                    <p:grpSp>
                                                                      <p:nvGrpSpPr>
                                                                        <p:cNvPr id="66" name="Group 161"/>
                                                                        <p:cNvGrpSpPr>
                                                                          <a:grpSpLocks/>
                                                                        </p:cNvGrpSpPr>
                                                                        <p:nvPr/>
                                                                      </p:nvGrpSpPr>
                                                                      <p:grpSpPr bwMode="auto">
                                                                        <a:xfrm>
                                                                          <a:off x="5935" y="348"/>
                                                                          <a:ext cx="4599" cy="3089"/>
                                                                          <a:chOff x="5935" y="348"/>
                                                                          <a:chExt cx="4599" cy="3089"/>
                                                                        </a:xfrm>
                                                                      </p:grpSpPr>
                                                                      <p:sp>
                                                                        <p:nvSpPr>
                                                                          <p:cNvPr id="67" name="Freeform 162"/>
                                                                          <p:cNvSpPr>
                                                                            <a:spLocks/>
                                                                          </p:cNvSpPr>
                                                                          <p:nvPr/>
                                                                        </p:nvSpPr>
                                                                        <p:spPr bwMode="auto">
                                                                          <a:xfrm>
                                                                            <a:off x="8470" y="3426"/>
                                                                            <a:ext cx="40" cy="0"/>
                                                                          </a:xfrm>
                                                                          <a:custGeom>
                                                                            <a:avLst/>
                                                                            <a:gdLst>
                                                                              <a:gd name="T0" fmla="+- 0 8470 8470"/>
                                                                              <a:gd name="T1" fmla="*/ T0 w 40"/>
                                                                              <a:gd name="T2" fmla="+- 0 8509 8470"/>
                                                                              <a:gd name="T3" fmla="*/ T2 w 40"/>
                                                                            </a:gdLst>
                                                                            <a:ahLst/>
                                                                            <a:cxnLst>
                                                                              <a:cxn ang="0">
                                                                                <a:pos x="T1" y="0"/>
                                                                              </a:cxn>
                                                                              <a:cxn ang="0">
                                                                                <a:pos x="T3" y="0"/>
                                                                              </a:cxn>
                                                                            </a:cxnLst>
                                                                            <a:rect l="0" t="0" r="r" b="b"/>
                                                                            <a:pathLst>
                                                                              <a:path w="40">
                                                                                <a:moveTo>
                                                                                  <a:pt x="0" y="0"/>
                                                                                </a:moveTo>
                                                                                <a:lnTo>
                                                                                  <a:pt x="39" y="0"/>
                                                                                </a:lnTo>
                                                                              </a:path>
                                                                            </a:pathLst>
                                                                          </a:custGeom>
                                                                          <a:noFill/>
                                                                          <a:ln w="13462">
                                                                            <a:solidFill>
                                                                              <a:srgbClr val="1E1A16"/>
                                                                            </a:solidFill>
                                                                            <a:round/>
                                                                            <a:headEnd/>
                                                                            <a:tailEnd/>
                                                                          </a:ln>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t" anchorCtr="0" upright="1">
                                                                            <a:noAutofit/>
                                                                          </a:bodyPr>
                                                                          <a:lstStyle/>
                                                                          <a:p>
                                                                            <a:endParaRPr lang="el-GR"/>
                                                                          </a:p>
                                                                        </p:txBody>
                                                                      </p:sp>
                                                                      <p:grpSp>
                                                                        <p:nvGrpSpPr>
                                                                          <p:cNvPr id="68" name="Group 163"/>
                                                                          <p:cNvGrpSpPr>
                                                                            <a:grpSpLocks/>
                                                                          </p:cNvGrpSpPr>
                                                                          <p:nvPr/>
                                                                        </p:nvGrpSpPr>
                                                                        <p:grpSpPr bwMode="auto">
                                                                          <a:xfrm>
                                                                            <a:off x="5935" y="348"/>
                                                                            <a:ext cx="4599" cy="3089"/>
                                                                            <a:chOff x="5935" y="348"/>
                                                                            <a:chExt cx="4599" cy="3089"/>
                                                                          </a:xfrm>
                                                                        </p:grpSpPr>
                                                                        <p:sp>
                                                                          <p:nvSpPr>
                                                                            <p:cNvPr id="69" name="Freeform 164"/>
                                                                            <p:cNvSpPr>
                                                                              <a:spLocks/>
                                                                            </p:cNvSpPr>
                                                                            <p:nvPr/>
                                                                          </p:nvSpPr>
                                                                          <p:spPr bwMode="auto">
                                                                            <a:xfrm>
                                                                              <a:off x="8530" y="3426"/>
                                                                              <a:ext cx="41" cy="0"/>
                                                                            </a:xfrm>
                                                                            <a:custGeom>
                                                                              <a:avLst/>
                                                                              <a:gdLst>
                                                                                <a:gd name="T0" fmla="+- 0 8530 8530"/>
                                                                                <a:gd name="T1" fmla="*/ T0 w 41"/>
                                                                                <a:gd name="T2" fmla="+- 0 8570 8530"/>
                                                                                <a:gd name="T3" fmla="*/ T2 w 41"/>
                                                                              </a:gdLst>
                                                                              <a:ahLst/>
                                                                              <a:cxnLst>
                                                                                <a:cxn ang="0">
                                                                                  <a:pos x="T1" y="0"/>
                                                                                </a:cxn>
                                                                                <a:cxn ang="0">
                                                                                  <a:pos x="T3" y="0"/>
                                                                                </a:cxn>
                                                                              </a:cxnLst>
                                                                              <a:rect l="0" t="0" r="r" b="b"/>
                                                                              <a:pathLst>
                                                                                <a:path w="41">
                                                                                  <a:moveTo>
                                                                                    <a:pt x="0" y="0"/>
                                                                                  </a:moveTo>
                                                                                  <a:lnTo>
                                                                                    <a:pt x="40" y="0"/>
                                                                                  </a:lnTo>
                                                                                </a:path>
                                                                              </a:pathLst>
                                                                            </a:custGeom>
                                                                            <a:noFill/>
                                                                            <a:ln w="13462">
                                                                              <a:solidFill>
                                                                                <a:srgbClr val="1E1A16"/>
                                                                              </a:solidFill>
                                                                              <a:round/>
                                                                              <a:headEnd/>
                                                                              <a:tailEnd/>
                                                                            </a:ln>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t" anchorCtr="0" upright="1">
                                                                              <a:noAutofit/>
                                                                            </a:bodyPr>
                                                                            <a:lstStyle/>
                                                                            <a:p>
                                                                              <a:endParaRPr lang="el-GR"/>
                                                                            </a:p>
                                                                          </p:txBody>
                                                                        </p:sp>
                                                                        <p:grpSp>
                                                                          <p:nvGrpSpPr>
                                                                            <p:cNvPr id="70" name="Group 165"/>
                                                                            <p:cNvGrpSpPr>
                                                                              <a:grpSpLocks/>
                                                                            </p:cNvGrpSpPr>
                                                                            <p:nvPr/>
                                                                          </p:nvGrpSpPr>
                                                                          <p:grpSpPr bwMode="auto">
                                                                            <a:xfrm>
                                                                              <a:off x="5935" y="348"/>
                                                                              <a:ext cx="4599" cy="3089"/>
                                                                              <a:chOff x="5935" y="348"/>
                                                                              <a:chExt cx="4599" cy="3089"/>
                                                                            </a:xfrm>
                                                                          </p:grpSpPr>
                                                                          <p:sp>
                                                                            <p:nvSpPr>
                                                                              <p:cNvPr id="71" name="Freeform 166"/>
                                                                              <p:cNvSpPr>
                                                                                <a:spLocks/>
                                                                              </p:cNvSpPr>
                                                                              <p:nvPr/>
                                                                            </p:nvSpPr>
                                                                            <p:spPr bwMode="auto">
                                                                              <a:xfrm>
                                                                                <a:off x="8590" y="3426"/>
                                                                                <a:ext cx="41" cy="0"/>
                                                                              </a:xfrm>
                                                                              <a:custGeom>
                                                                                <a:avLst/>
                                                                                <a:gdLst>
                                                                                  <a:gd name="T0" fmla="+- 0 8590 8590"/>
                                                                                  <a:gd name="T1" fmla="*/ T0 w 41"/>
                                                                                  <a:gd name="T2" fmla="+- 0 8630 8590"/>
                                                                                  <a:gd name="T3" fmla="*/ T2 w 41"/>
                                                                                </a:gdLst>
                                                                                <a:ahLst/>
                                                                                <a:cxnLst>
                                                                                  <a:cxn ang="0">
                                                                                    <a:pos x="T1" y="0"/>
                                                                                  </a:cxn>
                                                                                  <a:cxn ang="0">
                                                                                    <a:pos x="T3" y="0"/>
                                                                                  </a:cxn>
                                                                                </a:cxnLst>
                                                                                <a:rect l="0" t="0" r="r" b="b"/>
                                                                                <a:pathLst>
                                                                                  <a:path w="41">
                                                                                    <a:moveTo>
                                                                                      <a:pt x="0" y="0"/>
                                                                                    </a:moveTo>
                                                                                    <a:lnTo>
                                                                                      <a:pt x="40" y="0"/>
                                                                                    </a:lnTo>
                                                                                  </a:path>
                                                                                </a:pathLst>
                                                                              </a:custGeom>
                                                                              <a:noFill/>
                                                                              <a:ln w="13462">
                                                                                <a:solidFill>
                                                                                  <a:srgbClr val="1E1A16"/>
                                                                                </a:solidFill>
                                                                                <a:round/>
                                                                                <a:headEnd/>
                                                                                <a:tailEnd/>
                                                                              </a:ln>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t" anchorCtr="0" upright="1">
                                                                                <a:noAutofit/>
                                                                              </a:bodyPr>
                                                                              <a:lstStyle/>
                                                                              <a:p>
                                                                                <a:endParaRPr lang="el-GR"/>
                                                                              </a:p>
                                                                            </p:txBody>
                                                                          </p:sp>
                                                                          <p:grpSp>
                                                                            <p:nvGrpSpPr>
                                                                              <p:cNvPr id="72" name="Group 167"/>
                                                                              <p:cNvGrpSpPr>
                                                                                <a:grpSpLocks/>
                                                                              </p:cNvGrpSpPr>
                                                                              <p:nvPr/>
                                                                            </p:nvGrpSpPr>
                                                                            <p:grpSpPr bwMode="auto">
                                                                              <a:xfrm>
                                                                                <a:off x="5935" y="348"/>
                                                                                <a:ext cx="4599" cy="3089"/>
                                                                                <a:chOff x="5935" y="348"/>
                                                                                <a:chExt cx="4599" cy="3089"/>
                                                                              </a:xfrm>
                                                                            </p:grpSpPr>
                                                                            <p:sp>
                                                                              <p:nvSpPr>
                                                                                <p:cNvPr id="73" name="Freeform 168"/>
                                                                                <p:cNvSpPr>
                                                                                  <a:spLocks/>
                                                                                </p:cNvSpPr>
                                                                                <p:nvPr/>
                                                                              </p:nvSpPr>
                                                                              <p:spPr bwMode="auto">
                                                                                <a:xfrm>
                                                                                  <a:off x="8650" y="3426"/>
                                                                                  <a:ext cx="41" cy="0"/>
                                                                                </a:xfrm>
                                                                                <a:custGeom>
                                                                                  <a:avLst/>
                                                                                  <a:gdLst>
                                                                                    <a:gd name="T0" fmla="+- 0 8650 8650"/>
                                                                                    <a:gd name="T1" fmla="*/ T0 w 41"/>
                                                                                    <a:gd name="T2" fmla="+- 0 8690 8650"/>
                                                                                    <a:gd name="T3" fmla="*/ T2 w 41"/>
                                                                                  </a:gdLst>
                                                                                  <a:ahLst/>
                                                                                  <a:cxnLst>
                                                                                    <a:cxn ang="0">
                                                                                      <a:pos x="T1" y="0"/>
                                                                                    </a:cxn>
                                                                                    <a:cxn ang="0">
                                                                                      <a:pos x="T3" y="0"/>
                                                                                    </a:cxn>
                                                                                  </a:cxnLst>
                                                                                  <a:rect l="0" t="0" r="r" b="b"/>
                                                                                  <a:pathLst>
                                                                                    <a:path w="41">
                                                                                      <a:moveTo>
                                                                                        <a:pt x="0" y="0"/>
                                                                                      </a:moveTo>
                                                                                      <a:lnTo>
                                                                                        <a:pt x="40" y="0"/>
                                                                                      </a:lnTo>
                                                                                    </a:path>
                                                                                  </a:pathLst>
                                                                                </a:custGeom>
                                                                                <a:noFill/>
                                                                                <a:ln w="13462">
                                                                                  <a:solidFill>
                                                                                    <a:srgbClr val="1E1A16"/>
                                                                                  </a:solidFill>
                                                                                  <a:round/>
                                                                                  <a:headEnd/>
                                                                                  <a:tailEnd/>
                                                                                </a:ln>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t" anchorCtr="0" upright="1">
                                                                                  <a:noAutofit/>
                                                                                </a:bodyPr>
                                                                                <a:lstStyle/>
                                                                                <a:p>
                                                                                  <a:endParaRPr lang="el-GR"/>
                                                                                </a:p>
                                                                              </p:txBody>
                                                                            </p:sp>
                                                                            <p:grpSp>
                                                                              <p:nvGrpSpPr>
                                                                                <p:cNvPr id="74" name="Group 169"/>
                                                                                <p:cNvGrpSpPr>
                                                                                  <a:grpSpLocks/>
                                                                                </p:cNvGrpSpPr>
                                                                                <p:nvPr/>
                                                                              </p:nvGrpSpPr>
                                                                              <p:grpSpPr bwMode="auto">
                                                                                <a:xfrm>
                                                                                  <a:off x="5935" y="348"/>
                                                                                  <a:ext cx="4599" cy="3089"/>
                                                                                  <a:chOff x="5935" y="348"/>
                                                                                  <a:chExt cx="4599" cy="3089"/>
                                                                                </a:xfrm>
                                                                              </p:grpSpPr>
                                                                              <p:sp>
                                                                                <p:nvSpPr>
                                                                                  <p:cNvPr id="75" name="Freeform 170"/>
                                                                                  <p:cNvSpPr>
                                                                                    <a:spLocks/>
                                                                                  </p:cNvSpPr>
                                                                                  <p:nvPr/>
                                                                                </p:nvSpPr>
                                                                                <p:spPr bwMode="auto">
                                                                                  <a:xfrm>
                                                                                    <a:off x="8710" y="3426"/>
                                                                                    <a:ext cx="41" cy="0"/>
                                                                                  </a:xfrm>
                                                                                  <a:custGeom>
                                                                                    <a:avLst/>
                                                                                    <a:gdLst>
                                                                                      <a:gd name="T0" fmla="+- 0 8710 8710"/>
                                                                                      <a:gd name="T1" fmla="*/ T0 w 41"/>
                                                                                      <a:gd name="T2" fmla="+- 0 8750 8710"/>
                                                                                      <a:gd name="T3" fmla="*/ T2 w 41"/>
                                                                                    </a:gdLst>
                                                                                    <a:ahLst/>
                                                                                    <a:cxnLst>
                                                                                      <a:cxn ang="0">
                                                                                        <a:pos x="T1" y="0"/>
                                                                                      </a:cxn>
                                                                                      <a:cxn ang="0">
                                                                                        <a:pos x="T3" y="0"/>
                                                                                      </a:cxn>
                                                                                    </a:cxnLst>
                                                                                    <a:rect l="0" t="0" r="r" b="b"/>
                                                                                    <a:pathLst>
                                                                                      <a:path w="41">
                                                                                        <a:moveTo>
                                                                                          <a:pt x="0" y="0"/>
                                                                                        </a:moveTo>
                                                                                        <a:lnTo>
                                                                                          <a:pt x="40" y="0"/>
                                                                                        </a:lnTo>
                                                                                      </a:path>
                                                                                    </a:pathLst>
                                                                                  </a:custGeom>
                                                                                  <a:noFill/>
                                                                                  <a:ln w="13462">
                                                                                    <a:solidFill>
                                                                                      <a:srgbClr val="1E1A16"/>
                                                                                    </a:solidFill>
                                                                                    <a:round/>
                                                                                    <a:headEnd/>
                                                                                    <a:tailEnd/>
                                                                                  </a:ln>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t" anchorCtr="0" upright="1">
                                                                                    <a:noAutofit/>
                                                                                  </a:bodyPr>
                                                                                  <a:lstStyle/>
                                                                                  <a:p>
                                                                                    <a:endParaRPr lang="el-GR"/>
                                                                                  </a:p>
                                                                                </p:txBody>
                                                                              </p:sp>
                                                                              <p:grpSp>
                                                                                <p:nvGrpSpPr>
                                                                                  <p:cNvPr id="76" name="Group 171"/>
                                                                                  <p:cNvGrpSpPr>
                                                                                    <a:grpSpLocks/>
                                                                                  </p:cNvGrpSpPr>
                                                                                  <p:nvPr/>
                                                                                </p:nvGrpSpPr>
                                                                                <p:grpSpPr bwMode="auto">
                                                                                  <a:xfrm>
                                                                                    <a:off x="5935" y="348"/>
                                                                                    <a:ext cx="4599" cy="3089"/>
                                                                                    <a:chOff x="5935" y="348"/>
                                                                                    <a:chExt cx="4599" cy="3089"/>
                                                                                  </a:xfrm>
                                                                                </p:grpSpPr>
                                                                                <p:sp>
                                                                                  <p:nvSpPr>
                                                                                    <p:cNvPr id="77" name="Freeform 172"/>
                                                                                    <p:cNvSpPr>
                                                                                      <a:spLocks/>
                                                                                    </p:cNvSpPr>
                                                                                    <p:nvPr/>
                                                                                  </p:nvSpPr>
                                                                                  <p:spPr bwMode="auto">
                                                                                    <a:xfrm>
                                                                                      <a:off x="8770" y="3426"/>
                                                                                      <a:ext cx="41" cy="0"/>
                                                                                    </a:xfrm>
                                                                                    <a:custGeom>
                                                                                      <a:avLst/>
                                                                                      <a:gdLst>
                                                                                        <a:gd name="T0" fmla="+- 0 8770 8770"/>
                                                                                        <a:gd name="T1" fmla="*/ T0 w 41"/>
                                                                                        <a:gd name="T2" fmla="+- 0 8810 8770"/>
                                                                                        <a:gd name="T3" fmla="*/ T2 w 41"/>
                                                                                      </a:gdLst>
                                                                                      <a:ahLst/>
                                                                                      <a:cxnLst>
                                                                                        <a:cxn ang="0">
                                                                                          <a:pos x="T1" y="0"/>
                                                                                        </a:cxn>
                                                                                        <a:cxn ang="0">
                                                                                          <a:pos x="T3" y="0"/>
                                                                                        </a:cxn>
                                                                                      </a:cxnLst>
                                                                                      <a:rect l="0" t="0" r="r" b="b"/>
                                                                                      <a:pathLst>
                                                                                        <a:path w="41">
                                                                                          <a:moveTo>
                                                                                            <a:pt x="0" y="0"/>
                                                                                          </a:moveTo>
                                                                                          <a:lnTo>
                                                                                            <a:pt x="40" y="0"/>
                                                                                          </a:lnTo>
                                                                                        </a:path>
                                                                                      </a:pathLst>
                                                                                    </a:custGeom>
                                                                                    <a:noFill/>
                                                                                    <a:ln w="13462">
                                                                                      <a:solidFill>
                                                                                        <a:srgbClr val="1E1A16"/>
                                                                                      </a:solidFill>
                                                                                      <a:round/>
                                                                                      <a:headEnd/>
                                                                                      <a:tailEnd/>
                                                                                    </a:ln>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t" anchorCtr="0" upright="1">
                                                                                      <a:noAutofit/>
                                                                                    </a:bodyPr>
                                                                                    <a:lstStyle/>
                                                                                    <a:p>
                                                                                      <a:endParaRPr lang="el-GR"/>
                                                                                    </a:p>
                                                                                  </p:txBody>
                                                                                </p:sp>
                                                                                <p:grpSp>
                                                                                  <p:nvGrpSpPr>
                                                                                    <p:cNvPr id="78" name="Group 173"/>
                                                                                    <p:cNvGrpSpPr>
                                                                                      <a:grpSpLocks/>
                                                                                    </p:cNvGrpSpPr>
                                                                                    <p:nvPr/>
                                                                                  </p:nvGrpSpPr>
                                                                                  <p:grpSpPr bwMode="auto">
                                                                                    <a:xfrm>
                                                                                      <a:off x="5935" y="348"/>
                                                                                      <a:ext cx="4599" cy="3089"/>
                                                                                      <a:chOff x="5935" y="348"/>
                                                                                      <a:chExt cx="4599" cy="3089"/>
                                                                                    </a:xfrm>
                                                                                  </p:grpSpPr>
                                                                                  <p:sp>
                                                                                    <p:nvSpPr>
                                                                                      <p:cNvPr id="79" name="Freeform 174"/>
                                                                                      <p:cNvSpPr>
                                                                                        <a:spLocks/>
                                                                                      </p:cNvSpPr>
                                                                                      <p:nvPr/>
                                                                                    </p:nvSpPr>
                                                                                    <p:spPr bwMode="auto">
                                                                                      <a:xfrm>
                                                                                        <a:off x="8831" y="3426"/>
                                                                                        <a:ext cx="40" cy="0"/>
                                                                                      </a:xfrm>
                                                                                      <a:custGeom>
                                                                                        <a:avLst/>
                                                                                        <a:gdLst>
                                                                                          <a:gd name="T0" fmla="+- 0 8831 8831"/>
                                                                                          <a:gd name="T1" fmla="*/ T0 w 40"/>
                                                                                          <a:gd name="T2" fmla="+- 0 8870 8831"/>
                                                                                          <a:gd name="T3" fmla="*/ T2 w 40"/>
                                                                                        </a:gdLst>
                                                                                        <a:ahLst/>
                                                                                        <a:cxnLst>
                                                                                          <a:cxn ang="0">
                                                                                            <a:pos x="T1" y="0"/>
                                                                                          </a:cxn>
                                                                                          <a:cxn ang="0">
                                                                                            <a:pos x="T3" y="0"/>
                                                                                          </a:cxn>
                                                                                        </a:cxnLst>
                                                                                        <a:rect l="0" t="0" r="r" b="b"/>
                                                                                        <a:pathLst>
                                                                                          <a:path w="40">
                                                                                            <a:moveTo>
                                                                                              <a:pt x="0" y="0"/>
                                                                                            </a:moveTo>
                                                                                            <a:lnTo>
                                                                                              <a:pt x="39" y="0"/>
                                                                                            </a:lnTo>
                                                                                          </a:path>
                                                                                        </a:pathLst>
                                                                                      </a:custGeom>
                                                                                      <a:noFill/>
                                                                                      <a:ln w="13462">
                                                                                        <a:solidFill>
                                                                                          <a:srgbClr val="1E1A16"/>
                                                                                        </a:solidFill>
                                                                                        <a:round/>
                                                                                        <a:headEnd/>
                                                                                        <a:tailEnd/>
                                                                                      </a:ln>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t" anchorCtr="0" upright="1">
                                                                                        <a:noAutofit/>
                                                                                      </a:bodyPr>
                                                                                      <a:lstStyle/>
                                                                                      <a:p>
                                                                                        <a:endParaRPr lang="el-GR"/>
                                                                                      </a:p>
                                                                                    </p:txBody>
                                                                                  </p:sp>
                                                                                  <p:grpSp>
                                                                                    <p:nvGrpSpPr>
                                                                                      <p:cNvPr id="80" name="Group 175"/>
                                                                                      <p:cNvGrpSpPr>
                                                                                        <a:grpSpLocks/>
                                                                                      </p:cNvGrpSpPr>
                                                                                      <p:nvPr/>
                                                                                    </p:nvGrpSpPr>
                                                                                    <p:grpSpPr bwMode="auto">
                                                                                      <a:xfrm>
                                                                                        <a:off x="5935" y="348"/>
                                                                                        <a:ext cx="4599" cy="3089"/>
                                                                                        <a:chOff x="5935" y="348"/>
                                                                                        <a:chExt cx="4599" cy="3089"/>
                                                                                      </a:xfrm>
                                                                                    </p:grpSpPr>
                                                                                    <p:sp>
                                                                                      <p:nvSpPr>
                                                                                        <p:cNvPr id="81" name="Freeform 176"/>
                                                                                        <p:cNvSpPr>
                                                                                          <a:spLocks/>
                                                                                        </p:cNvSpPr>
                                                                                        <p:nvPr/>
                                                                                      </p:nvSpPr>
                                                                                      <p:spPr bwMode="auto">
                                                                                        <a:xfrm>
                                                                                          <a:off x="8891" y="3426"/>
                                                                                          <a:ext cx="40" cy="0"/>
                                                                                        </a:xfrm>
                                                                                        <a:custGeom>
                                                                                          <a:avLst/>
                                                                                          <a:gdLst>
                                                                                            <a:gd name="T0" fmla="+- 0 8891 8891"/>
                                                                                            <a:gd name="T1" fmla="*/ T0 w 40"/>
                                                                                            <a:gd name="T2" fmla="+- 0 8930 8891"/>
                                                                                            <a:gd name="T3" fmla="*/ T2 w 40"/>
                                                                                          </a:gdLst>
                                                                                          <a:ahLst/>
                                                                                          <a:cxnLst>
                                                                                            <a:cxn ang="0">
                                                                                              <a:pos x="T1" y="0"/>
                                                                                            </a:cxn>
                                                                                            <a:cxn ang="0">
                                                                                              <a:pos x="T3" y="0"/>
                                                                                            </a:cxn>
                                                                                          </a:cxnLst>
                                                                                          <a:rect l="0" t="0" r="r" b="b"/>
                                                                                          <a:pathLst>
                                                                                            <a:path w="40">
                                                                                              <a:moveTo>
                                                                                                <a:pt x="0" y="0"/>
                                                                                              </a:moveTo>
                                                                                              <a:lnTo>
                                                                                                <a:pt x="39" y="0"/>
                                                                                              </a:lnTo>
                                                                                            </a:path>
                                                                                          </a:pathLst>
                                                                                        </a:custGeom>
                                                                                        <a:noFill/>
                                                                                        <a:ln w="13462">
                                                                                          <a:solidFill>
                                                                                            <a:srgbClr val="1E1A16"/>
                                                                                          </a:solidFill>
                                                                                          <a:round/>
                                                                                          <a:headEnd/>
                                                                                          <a:tailEnd/>
                                                                                        </a:ln>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t" anchorCtr="0" upright="1">
                                                                                          <a:noAutofit/>
                                                                                        </a:bodyPr>
                                                                                        <a:lstStyle/>
                                                                                        <a:p>
                                                                                          <a:endParaRPr lang="el-GR"/>
                                                                                        </a:p>
                                                                                      </p:txBody>
                                                                                    </p:sp>
                                                                                    <p:grpSp>
                                                                                      <p:nvGrpSpPr>
                                                                                        <p:cNvPr id="82" name="Group 177"/>
                                                                                        <p:cNvGrpSpPr>
                                                                                          <a:grpSpLocks/>
                                                                                        </p:cNvGrpSpPr>
                                                                                        <p:nvPr/>
                                                                                      </p:nvGrpSpPr>
                                                                                      <p:grpSpPr bwMode="auto">
                                                                                        <a:xfrm>
                                                                                          <a:off x="5935" y="348"/>
                                                                                          <a:ext cx="4599" cy="3089"/>
                                                                                          <a:chOff x="5935" y="348"/>
                                                                                          <a:chExt cx="4599" cy="3089"/>
                                                                                        </a:xfrm>
                                                                                      </p:grpSpPr>
                                                                                      <p:sp>
                                                                                        <p:nvSpPr>
                                                                                          <p:cNvPr id="83" name="Freeform 178"/>
                                                                                          <p:cNvSpPr>
                                                                                            <a:spLocks/>
                                                                                          </p:cNvSpPr>
                                                                                          <p:nvPr/>
                                                                                        </p:nvSpPr>
                                                                                        <p:spPr bwMode="auto">
                                                                                          <a:xfrm>
                                                                                            <a:off x="8951" y="3426"/>
                                                                                            <a:ext cx="40" cy="0"/>
                                                                                          </a:xfrm>
                                                                                          <a:custGeom>
                                                                                            <a:avLst/>
                                                                                            <a:gdLst>
                                                                                              <a:gd name="T0" fmla="+- 0 8951 8951"/>
                                                                                              <a:gd name="T1" fmla="*/ T0 w 40"/>
                                                                                              <a:gd name="T2" fmla="+- 0 8990 8951"/>
                                                                                              <a:gd name="T3" fmla="*/ T2 w 40"/>
                                                                                            </a:gdLst>
                                                                                            <a:ahLst/>
                                                                                            <a:cxnLst>
                                                                                              <a:cxn ang="0">
                                                                                                <a:pos x="T1" y="0"/>
                                                                                              </a:cxn>
                                                                                              <a:cxn ang="0">
                                                                                                <a:pos x="T3" y="0"/>
                                                                                              </a:cxn>
                                                                                            </a:cxnLst>
                                                                                            <a:rect l="0" t="0" r="r" b="b"/>
                                                                                            <a:pathLst>
                                                                                              <a:path w="40">
                                                                                                <a:moveTo>
                                                                                                  <a:pt x="0" y="0"/>
                                                                                                </a:moveTo>
                                                                                                <a:lnTo>
                                                                                                  <a:pt x="39" y="0"/>
                                                                                                </a:lnTo>
                                                                                              </a:path>
                                                                                            </a:pathLst>
                                                                                          </a:custGeom>
                                                                                          <a:noFill/>
                                                                                          <a:ln w="13462">
                                                                                            <a:solidFill>
                                                                                              <a:srgbClr val="1E1A16"/>
                                                                                            </a:solidFill>
                                                                                            <a:round/>
                                                                                            <a:headEnd/>
                                                                                            <a:tailEnd/>
                                                                                          </a:ln>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t" anchorCtr="0" upright="1">
                                                                                            <a:noAutofit/>
                                                                                          </a:bodyPr>
                                                                                          <a:lstStyle/>
                                                                                          <a:p>
                                                                                            <a:endParaRPr lang="el-GR"/>
                                                                                          </a:p>
                                                                                        </p:txBody>
                                                                                      </p:sp>
                                                                                      <p:grpSp>
                                                                                        <p:nvGrpSpPr>
                                                                                          <p:cNvPr id="84" name="Group 179"/>
                                                                                          <p:cNvGrpSpPr>
                                                                                            <a:grpSpLocks/>
                                                                                          </p:cNvGrpSpPr>
                                                                                          <p:nvPr/>
                                                                                        </p:nvGrpSpPr>
                                                                                        <p:grpSpPr bwMode="auto">
                                                                                          <a:xfrm>
                                                                                            <a:off x="5935" y="348"/>
                                                                                            <a:ext cx="4599" cy="3089"/>
                                                                                            <a:chOff x="5935" y="348"/>
                                                                                            <a:chExt cx="4599" cy="3089"/>
                                                                                          </a:xfrm>
                                                                                        </p:grpSpPr>
                                                                                        <p:sp>
                                                                                          <p:nvSpPr>
                                                                                            <p:cNvPr id="85" name="Freeform 180"/>
                                                                                            <p:cNvSpPr>
                                                                                              <a:spLocks/>
                                                                                            </p:cNvSpPr>
                                                                                            <p:nvPr/>
                                                                                          </p:nvSpPr>
                                                                                          <p:spPr bwMode="auto">
                                                                                            <a:xfrm>
                                                                                              <a:off x="9011" y="3426"/>
                                                                                              <a:ext cx="40" cy="0"/>
                                                                                            </a:xfrm>
                                                                                            <a:custGeom>
                                                                                              <a:avLst/>
                                                                                              <a:gdLst>
                                                                                                <a:gd name="T0" fmla="+- 0 9011 9011"/>
                                                                                                <a:gd name="T1" fmla="*/ T0 w 40"/>
                                                                                                <a:gd name="T2" fmla="+- 0 9050 9011"/>
                                                                                                <a:gd name="T3" fmla="*/ T2 w 40"/>
                                                                                              </a:gdLst>
                                                                                              <a:ahLst/>
                                                                                              <a:cxnLst>
                                                                                                <a:cxn ang="0">
                                                                                                  <a:pos x="T1" y="0"/>
                                                                                                </a:cxn>
                                                                                                <a:cxn ang="0">
                                                                                                  <a:pos x="T3" y="0"/>
                                                                                                </a:cxn>
                                                                                              </a:cxnLst>
                                                                                              <a:rect l="0" t="0" r="r" b="b"/>
                                                                                              <a:pathLst>
                                                                                                <a:path w="40">
                                                                                                  <a:moveTo>
                                                                                                    <a:pt x="0" y="0"/>
                                                                                                  </a:moveTo>
                                                                                                  <a:lnTo>
                                                                                                    <a:pt x="39" y="0"/>
                                                                                                  </a:lnTo>
                                                                                                </a:path>
                                                                                              </a:pathLst>
                                                                                            </a:custGeom>
                                                                                            <a:noFill/>
                                                                                            <a:ln w="13462">
                                                                                              <a:solidFill>
                                                                                                <a:srgbClr val="1E1A16"/>
                                                                                              </a:solidFill>
                                                                                              <a:round/>
                                                                                              <a:headEnd/>
                                                                                              <a:tailEnd/>
                                                                                            </a:ln>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t" anchorCtr="0" upright="1">
                                                                                              <a:noAutofit/>
                                                                                            </a:bodyPr>
                                                                                            <a:lstStyle/>
                                                                                            <a:p>
                                                                                              <a:endParaRPr lang="el-GR"/>
                                                                                            </a:p>
                                                                                          </p:txBody>
                                                                                        </p:sp>
                                                                                        <p:grpSp>
                                                                                          <p:nvGrpSpPr>
                                                                                            <p:cNvPr id="86" name="Group 181"/>
                                                                                            <p:cNvGrpSpPr>
                                                                                              <a:grpSpLocks/>
                                                                                            </p:cNvGrpSpPr>
                                                                                            <p:nvPr/>
                                                                                          </p:nvGrpSpPr>
                                                                                          <p:grpSpPr bwMode="auto">
                                                                                            <a:xfrm>
                                                                                              <a:off x="5935" y="348"/>
                                                                                              <a:ext cx="4599" cy="3089"/>
                                                                                              <a:chOff x="5935" y="348"/>
                                                                                              <a:chExt cx="4599" cy="3089"/>
                                                                                            </a:xfrm>
                                                                                          </p:grpSpPr>
                                                                                          <p:sp>
                                                                                            <p:nvSpPr>
                                                                                              <p:cNvPr id="87" name="Freeform 182"/>
                                                                                              <p:cNvSpPr>
                                                                                                <a:spLocks/>
                                                                                              </p:cNvSpPr>
                                                                                              <p:nvPr/>
                                                                                            </p:nvSpPr>
                                                                                            <p:spPr bwMode="auto">
                                                                                              <a:xfrm>
                                                                                                <a:off x="9071" y="3426"/>
                                                                                                <a:ext cx="41" cy="0"/>
                                                                                              </a:xfrm>
                                                                                              <a:custGeom>
                                                                                                <a:avLst/>
                                                                                                <a:gdLst>
                                                                                                  <a:gd name="T0" fmla="+- 0 9071 9071"/>
                                                                                                  <a:gd name="T1" fmla="*/ T0 w 41"/>
                                                                                                  <a:gd name="T2" fmla="+- 0 9112 9071"/>
                                                                                                  <a:gd name="T3" fmla="*/ T2 w 41"/>
                                                                                                </a:gdLst>
                                                                                                <a:ahLst/>
                                                                                                <a:cxnLst>
                                                                                                  <a:cxn ang="0">
                                                                                                    <a:pos x="T1" y="0"/>
                                                                                                  </a:cxn>
                                                                                                  <a:cxn ang="0">
                                                                                                    <a:pos x="T3" y="0"/>
                                                                                                  </a:cxn>
                                                                                                </a:cxnLst>
                                                                                                <a:rect l="0" t="0" r="r" b="b"/>
                                                                                                <a:pathLst>
                                                                                                  <a:path w="41">
                                                                                                    <a:moveTo>
                                                                                                      <a:pt x="0" y="0"/>
                                                                                                    </a:moveTo>
                                                                                                    <a:lnTo>
                                                                                                      <a:pt x="41" y="0"/>
                                                                                                    </a:lnTo>
                                                                                                  </a:path>
                                                                                                </a:pathLst>
                                                                                              </a:custGeom>
                                                                                              <a:noFill/>
                                                                                              <a:ln w="13462">
                                                                                                <a:solidFill>
                                                                                                  <a:srgbClr val="1E1A16"/>
                                                                                                </a:solidFill>
                                                                                                <a:round/>
                                                                                                <a:headEnd/>
                                                                                                <a:tailEnd/>
                                                                                              </a:ln>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t" anchorCtr="0" upright="1">
                                                                                                <a:noAutofit/>
                                                                                              </a:bodyPr>
                                                                                              <a:lstStyle/>
                                                                                              <a:p>
                                                                                                <a:endParaRPr lang="el-GR"/>
                                                                                              </a:p>
                                                                                            </p:txBody>
                                                                                          </p:sp>
                                                                                          <p:grpSp>
                                                                                            <p:nvGrpSpPr>
                                                                                              <p:cNvPr id="88" name="Group 183"/>
                                                                                              <p:cNvGrpSpPr>
                                                                                                <a:grpSpLocks/>
                                                                                              </p:cNvGrpSpPr>
                                                                                              <p:nvPr/>
                                                                                            </p:nvGrpSpPr>
                                                                                            <p:grpSpPr bwMode="auto">
                                                                                              <a:xfrm>
                                                                                                <a:off x="5935" y="348"/>
                                                                                                <a:ext cx="4599" cy="3089"/>
                                                                                                <a:chOff x="5935" y="348"/>
                                                                                                <a:chExt cx="4599" cy="3089"/>
                                                                                              </a:xfrm>
                                                                                            </p:grpSpPr>
                                                                                            <p:sp>
                                                                                              <p:nvSpPr>
                                                                                                <p:cNvPr id="89" name="Freeform 184"/>
                                                                                                <p:cNvSpPr>
                                                                                                  <a:spLocks/>
                                                                                                </p:cNvSpPr>
                                                                                                <p:nvPr/>
                                                                                              </p:nvSpPr>
                                                                                              <p:spPr bwMode="auto">
                                                                                                <a:xfrm>
                                                                                                  <a:off x="9131" y="3426"/>
                                                                                                  <a:ext cx="41" cy="0"/>
                                                                                                </a:xfrm>
                                                                                                <a:custGeom>
                                                                                                  <a:avLst/>
                                                                                                  <a:gdLst>
                                                                                                    <a:gd name="T0" fmla="+- 0 9131 9131"/>
                                                                                                    <a:gd name="T1" fmla="*/ T0 w 41"/>
                                                                                                    <a:gd name="T2" fmla="+- 0 9172 9131"/>
                                                                                                    <a:gd name="T3" fmla="*/ T2 w 41"/>
                                                                                                  </a:gdLst>
                                                                                                  <a:ahLst/>
                                                                                                  <a:cxnLst>
                                                                                                    <a:cxn ang="0">
                                                                                                      <a:pos x="T1" y="0"/>
                                                                                                    </a:cxn>
                                                                                                    <a:cxn ang="0">
                                                                                                      <a:pos x="T3" y="0"/>
                                                                                                    </a:cxn>
                                                                                                  </a:cxnLst>
                                                                                                  <a:rect l="0" t="0" r="r" b="b"/>
                                                                                                  <a:pathLst>
                                                                                                    <a:path w="41">
                                                                                                      <a:moveTo>
                                                                                                        <a:pt x="0" y="0"/>
                                                                                                      </a:moveTo>
                                                                                                      <a:lnTo>
                                                                                                        <a:pt x="41" y="0"/>
                                                                                                      </a:lnTo>
                                                                                                    </a:path>
                                                                                                  </a:pathLst>
                                                                                                </a:custGeom>
                                                                                                <a:noFill/>
                                                                                                <a:ln w="13462">
                                                                                                  <a:solidFill>
                                                                                                    <a:srgbClr val="1E1A16"/>
                                                                                                  </a:solidFill>
                                                                                                  <a:round/>
                                                                                                  <a:headEnd/>
                                                                                                  <a:tailEnd/>
                                                                                                </a:ln>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t" anchorCtr="0" upright="1">
                                                                                                  <a:noAutofit/>
                                                                                                </a:bodyPr>
                                                                                                <a:lstStyle/>
                                                                                                <a:p>
                                                                                                  <a:endParaRPr lang="el-GR"/>
                                                                                                </a:p>
                                                                                              </p:txBody>
                                                                                            </p:sp>
                                                                                            <p:grpSp>
                                                                                              <p:nvGrpSpPr>
                                                                                                <p:cNvPr id="90" name="Group 185"/>
                                                                                                <p:cNvGrpSpPr>
                                                                                                  <a:grpSpLocks/>
                                                                                                </p:cNvGrpSpPr>
                                                                                                <p:nvPr/>
                                                                                              </p:nvGrpSpPr>
                                                                                              <p:grpSpPr bwMode="auto">
                                                                                                <a:xfrm>
                                                                                                  <a:off x="5935" y="348"/>
                                                                                                  <a:ext cx="4599" cy="3089"/>
                                                                                                  <a:chOff x="5935" y="348"/>
                                                                                                  <a:chExt cx="4599" cy="3089"/>
                                                                                                </a:xfrm>
                                                                                              </p:grpSpPr>
                                                                                              <p:sp>
                                                                                                <p:nvSpPr>
                                                                                                  <p:cNvPr id="91" name="Freeform 186"/>
                                                                                                  <p:cNvSpPr>
                                                                                                    <a:spLocks/>
                                                                                                  </p:cNvSpPr>
                                                                                                  <p:nvPr/>
                                                                                                </p:nvSpPr>
                                                                                                <p:spPr bwMode="auto">
                                                                                                  <a:xfrm>
                                                                                                    <a:off x="9191" y="3426"/>
                                                                                                    <a:ext cx="41" cy="0"/>
                                                                                                  </a:xfrm>
                                                                                                  <a:custGeom>
                                                                                                    <a:avLst/>
                                                                                                    <a:gdLst>
                                                                                                      <a:gd name="T0" fmla="+- 0 9191 9191"/>
                                                                                                      <a:gd name="T1" fmla="*/ T0 w 41"/>
                                                                                                      <a:gd name="T2" fmla="+- 0 9232 9191"/>
                                                                                                      <a:gd name="T3" fmla="*/ T2 w 41"/>
                                                                                                    </a:gdLst>
                                                                                                    <a:ahLst/>
                                                                                                    <a:cxnLst>
                                                                                                      <a:cxn ang="0">
                                                                                                        <a:pos x="T1" y="0"/>
                                                                                                      </a:cxn>
                                                                                                      <a:cxn ang="0">
                                                                                                        <a:pos x="T3" y="0"/>
                                                                                                      </a:cxn>
                                                                                                    </a:cxnLst>
                                                                                                    <a:rect l="0" t="0" r="r" b="b"/>
                                                                                                    <a:pathLst>
                                                                                                      <a:path w="41">
                                                                                                        <a:moveTo>
                                                                                                          <a:pt x="0" y="0"/>
                                                                                                        </a:moveTo>
                                                                                                        <a:lnTo>
                                                                                                          <a:pt x="41" y="0"/>
                                                                                                        </a:lnTo>
                                                                                                      </a:path>
                                                                                                    </a:pathLst>
                                                                                                  </a:custGeom>
                                                                                                  <a:noFill/>
                                                                                                  <a:ln w="13462">
                                                                                                    <a:solidFill>
                                                                                                      <a:srgbClr val="1E1A16"/>
                                                                                                    </a:solidFill>
                                                                                                    <a:round/>
                                                                                                    <a:headEnd/>
                                                                                                    <a:tailEnd/>
                                                                                                  </a:ln>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t" anchorCtr="0" upright="1">
                                                                                                    <a:noAutofit/>
                                                                                                  </a:bodyPr>
                                                                                                  <a:lstStyle/>
                                                                                                  <a:p>
                                                                                                    <a:endParaRPr lang="el-GR"/>
                                                                                                  </a:p>
                                                                                                </p:txBody>
                                                                                              </p:sp>
                                                                                              <p:grpSp>
                                                                                                <p:nvGrpSpPr>
                                                                                                  <p:cNvPr id="92" name="Group 187"/>
                                                                                                  <p:cNvGrpSpPr>
                                                                                                    <a:grpSpLocks/>
                                                                                                  </p:cNvGrpSpPr>
                                                                                                  <p:nvPr/>
                                                                                                </p:nvGrpSpPr>
                                                                                                <p:grpSpPr bwMode="auto">
                                                                                                  <a:xfrm>
                                                                                                    <a:off x="5935" y="348"/>
                                                                                                    <a:ext cx="4599" cy="3089"/>
                                                                                                    <a:chOff x="5935" y="348"/>
                                                                                                    <a:chExt cx="4599" cy="3089"/>
                                                                                                  </a:xfrm>
                                                                                                </p:grpSpPr>
                                                                                                <p:sp>
                                                                                                  <p:nvSpPr>
                                                                                                    <p:cNvPr id="93" name="Freeform 188"/>
                                                                                                    <p:cNvSpPr>
                                                                                                      <a:spLocks/>
                                                                                                    </p:cNvSpPr>
                                                                                                    <p:nvPr/>
                                                                                                  </p:nvSpPr>
                                                                                                  <p:spPr bwMode="auto">
                                                                                                    <a:xfrm>
                                                                                                      <a:off x="9252" y="3426"/>
                                                                                                      <a:ext cx="40" cy="0"/>
                                                                                                    </a:xfrm>
                                                                                                    <a:custGeom>
                                                                                                      <a:avLst/>
                                                                                                      <a:gdLst>
                                                                                                        <a:gd name="T0" fmla="+- 0 9252 9252"/>
                                                                                                        <a:gd name="T1" fmla="*/ T0 w 40"/>
                                                                                                        <a:gd name="T2" fmla="+- 0 9292 9252"/>
                                                                                                        <a:gd name="T3" fmla="*/ T2 w 40"/>
                                                                                                      </a:gdLst>
                                                                                                      <a:ahLst/>
                                                                                                      <a:cxnLst>
                                                                                                        <a:cxn ang="0">
                                                                                                          <a:pos x="T1" y="0"/>
                                                                                                        </a:cxn>
                                                                                                        <a:cxn ang="0">
                                                                                                          <a:pos x="T3" y="0"/>
                                                                                                        </a:cxn>
                                                                                                      </a:cxnLst>
                                                                                                      <a:rect l="0" t="0" r="r" b="b"/>
                                                                                                      <a:pathLst>
                                                                                                        <a:path w="40">
                                                                                                          <a:moveTo>
                                                                                                            <a:pt x="0" y="0"/>
                                                                                                          </a:moveTo>
                                                                                                          <a:lnTo>
                                                                                                            <a:pt x="40" y="0"/>
                                                                                                          </a:lnTo>
                                                                                                        </a:path>
                                                                                                      </a:pathLst>
                                                                                                    </a:custGeom>
                                                                                                    <a:noFill/>
                                                                                                    <a:ln w="13462">
                                                                                                      <a:solidFill>
                                                                                                        <a:srgbClr val="1E1A16"/>
                                                                                                      </a:solidFill>
                                                                                                      <a:round/>
                                                                                                      <a:headEnd/>
                                                                                                      <a:tailEnd/>
                                                                                                    </a:ln>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t" anchorCtr="0" upright="1">
                                                                                                      <a:noAutofit/>
                                                                                                    </a:bodyPr>
                                                                                                    <a:lstStyle/>
                                                                                                    <a:p>
                                                                                                      <a:endParaRPr lang="el-GR"/>
                                                                                                    </a:p>
                                                                                                  </p:txBody>
                                                                                                </p:sp>
                                                                                                <p:grpSp>
                                                                                                  <p:nvGrpSpPr>
                                                                                                    <p:cNvPr id="94" name="Group 189"/>
                                                                                                    <p:cNvGrpSpPr>
                                                                                                      <a:grpSpLocks/>
                                                                                                    </p:cNvGrpSpPr>
                                                                                                    <p:nvPr/>
                                                                                                  </p:nvGrpSpPr>
                                                                                                  <p:grpSpPr bwMode="auto">
                                                                                                    <a:xfrm>
                                                                                                      <a:off x="5935" y="348"/>
                                                                                                      <a:ext cx="4599" cy="3089"/>
                                                                                                      <a:chOff x="5935" y="348"/>
                                                                                                      <a:chExt cx="4599" cy="3089"/>
                                                                                                    </a:xfrm>
                                                                                                  </p:grpSpPr>
                                                                                                  <p:sp>
                                                                                                    <p:nvSpPr>
                                                                                                      <p:cNvPr id="95" name="Freeform 190"/>
                                                                                                      <p:cNvSpPr>
                                                                                                        <a:spLocks/>
                                                                                                      </p:cNvSpPr>
                                                                                                      <p:nvPr/>
                                                                                                    </p:nvSpPr>
                                                                                                    <p:spPr bwMode="auto">
                                                                                                      <a:xfrm>
                                                                                                        <a:off x="9312" y="3426"/>
                                                                                                        <a:ext cx="40" cy="0"/>
                                                                                                      </a:xfrm>
                                                                                                      <a:custGeom>
                                                                                                        <a:avLst/>
                                                                                                        <a:gdLst>
                                                                                                          <a:gd name="T0" fmla="+- 0 9312 9312"/>
                                                                                                          <a:gd name="T1" fmla="*/ T0 w 40"/>
                                                                                                          <a:gd name="T2" fmla="+- 0 9352 9312"/>
                                                                                                          <a:gd name="T3" fmla="*/ T2 w 40"/>
                                                                                                        </a:gdLst>
                                                                                                        <a:ahLst/>
                                                                                                        <a:cxnLst>
                                                                                                          <a:cxn ang="0">
                                                                                                            <a:pos x="T1" y="0"/>
                                                                                                          </a:cxn>
                                                                                                          <a:cxn ang="0">
                                                                                                            <a:pos x="T3" y="0"/>
                                                                                                          </a:cxn>
                                                                                                        </a:cxnLst>
                                                                                                        <a:rect l="0" t="0" r="r" b="b"/>
                                                                                                        <a:pathLst>
                                                                                                          <a:path w="40">
                                                                                                            <a:moveTo>
                                                                                                              <a:pt x="0" y="0"/>
                                                                                                            </a:moveTo>
                                                                                                            <a:lnTo>
                                                                                                              <a:pt x="40" y="0"/>
                                                                                                            </a:lnTo>
                                                                                                          </a:path>
                                                                                                        </a:pathLst>
                                                                                                      </a:custGeom>
                                                                                                      <a:noFill/>
                                                                                                      <a:ln w="13462">
                                                                                                        <a:solidFill>
                                                                                                          <a:srgbClr val="1E1A16"/>
                                                                                                        </a:solidFill>
                                                                                                        <a:round/>
                                                                                                        <a:headEnd/>
                                                                                                        <a:tailEnd/>
                                                                                                      </a:ln>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t" anchorCtr="0" upright="1">
                                                                                                        <a:noAutofit/>
                                                                                                      </a:bodyPr>
                                                                                                      <a:lstStyle/>
                                                                                                      <a:p>
                                                                                                        <a:endParaRPr lang="el-GR"/>
                                                                                                      </a:p>
                                                                                                    </p:txBody>
                                                                                                  </p:sp>
                                                                                                  <p:grpSp>
                                                                                                    <p:nvGrpSpPr>
                                                                                                      <p:cNvPr id="96" name="Group 191"/>
                                                                                                      <p:cNvGrpSpPr>
                                                                                                        <a:grpSpLocks/>
                                                                                                      </p:cNvGrpSpPr>
                                                                                                      <p:nvPr/>
                                                                                                    </p:nvGrpSpPr>
                                                                                                    <p:grpSpPr bwMode="auto">
                                                                                                      <a:xfrm>
                                                                                                        <a:off x="5935" y="348"/>
                                                                                                        <a:ext cx="4599" cy="3089"/>
                                                                                                        <a:chOff x="5935" y="348"/>
                                                                                                        <a:chExt cx="4599" cy="3089"/>
                                                                                                      </a:xfrm>
                                                                                                    </p:grpSpPr>
                                                                                                    <p:sp>
                                                                                                      <p:nvSpPr>
                                                                                                        <p:cNvPr id="97" name="Freeform 192"/>
                                                                                                        <p:cNvSpPr>
                                                                                                          <a:spLocks/>
                                                                                                        </p:cNvSpPr>
                                                                                                        <p:nvPr/>
                                                                                                      </p:nvSpPr>
                                                                                                      <p:spPr bwMode="auto">
                                                                                                        <a:xfrm>
                                                                                                          <a:off x="9372" y="3426"/>
                                                                                                          <a:ext cx="40" cy="0"/>
                                                                                                        </a:xfrm>
                                                                                                        <a:custGeom>
                                                                                                          <a:avLst/>
                                                                                                          <a:gdLst>
                                                                                                            <a:gd name="T0" fmla="+- 0 9372 9372"/>
                                                                                                            <a:gd name="T1" fmla="*/ T0 w 40"/>
                                                                                                            <a:gd name="T2" fmla="+- 0 9412 9372"/>
                                                                                                            <a:gd name="T3" fmla="*/ T2 w 40"/>
                                                                                                          </a:gdLst>
                                                                                                          <a:ahLst/>
                                                                                                          <a:cxnLst>
                                                                                                            <a:cxn ang="0">
                                                                                                              <a:pos x="T1" y="0"/>
                                                                                                            </a:cxn>
                                                                                                            <a:cxn ang="0">
                                                                                                              <a:pos x="T3" y="0"/>
                                                                                                            </a:cxn>
                                                                                                          </a:cxnLst>
                                                                                                          <a:rect l="0" t="0" r="r" b="b"/>
                                                                                                          <a:pathLst>
                                                                                                            <a:path w="40">
                                                                                                              <a:moveTo>
                                                                                                                <a:pt x="0" y="0"/>
                                                                                                              </a:moveTo>
                                                                                                              <a:lnTo>
                                                                                                                <a:pt x="40" y="0"/>
                                                                                                              </a:lnTo>
                                                                                                            </a:path>
                                                                                                          </a:pathLst>
                                                                                                        </a:custGeom>
                                                                                                        <a:noFill/>
                                                                                                        <a:ln w="13462">
                                                                                                          <a:solidFill>
                                                                                                            <a:srgbClr val="1E1A16"/>
                                                                                                          </a:solidFill>
                                                                                                          <a:round/>
                                                                                                          <a:headEnd/>
                                                                                                          <a:tailEnd/>
                                                                                                        </a:ln>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t" anchorCtr="0" upright="1">
                                                                                                          <a:noAutofit/>
                                                                                                        </a:bodyPr>
                                                                                                        <a:lstStyle/>
                                                                                                        <a:p>
                                                                                                          <a:endParaRPr lang="el-GR"/>
                                                                                                        </a:p>
                                                                                                      </p:txBody>
                                                                                                    </p:sp>
                                                                                                    <p:grpSp>
                                                                                                      <p:nvGrpSpPr>
                                                                                                        <p:cNvPr id="98" name="Group 193"/>
                                                                                                        <p:cNvGrpSpPr>
                                                                                                          <a:grpSpLocks/>
                                                                                                        </p:cNvGrpSpPr>
                                                                                                        <p:nvPr/>
                                                                                                      </p:nvGrpSpPr>
                                                                                                      <p:grpSpPr bwMode="auto">
                                                                                                        <a:xfrm>
                                                                                                          <a:off x="5935" y="348"/>
                                                                                                          <a:ext cx="4599" cy="3089"/>
                                                                                                          <a:chOff x="5935" y="348"/>
                                                                                                          <a:chExt cx="4599" cy="3089"/>
                                                                                                        </a:xfrm>
                                                                                                      </p:grpSpPr>
                                                                                                      <p:sp>
                                                                                                        <p:nvSpPr>
                                                                                                          <p:cNvPr id="99" name="Freeform 194"/>
                                                                                                          <p:cNvSpPr>
                                                                                                            <a:spLocks/>
                                                                                                          </p:cNvSpPr>
                                                                                                          <p:nvPr/>
                                                                                                        </p:nvSpPr>
                                                                                                        <p:spPr bwMode="auto">
                                                                                                          <a:xfrm>
                                                                                                            <a:off x="9432" y="3426"/>
                                                                                                            <a:ext cx="40" cy="0"/>
                                                                                                          </a:xfrm>
                                                                                                          <a:custGeom>
                                                                                                            <a:avLst/>
                                                                                                            <a:gdLst>
                                                                                                              <a:gd name="T0" fmla="+- 0 9432 9432"/>
                                                                                                              <a:gd name="T1" fmla="*/ T0 w 40"/>
                                                                                                              <a:gd name="T2" fmla="+- 0 9472 9432"/>
                                                                                                              <a:gd name="T3" fmla="*/ T2 w 40"/>
                                                                                                            </a:gdLst>
                                                                                                            <a:ahLst/>
                                                                                                            <a:cxnLst>
                                                                                                              <a:cxn ang="0">
                                                                                                                <a:pos x="T1" y="0"/>
                                                                                                              </a:cxn>
                                                                                                              <a:cxn ang="0">
                                                                                                                <a:pos x="T3" y="0"/>
                                                                                                              </a:cxn>
                                                                                                            </a:cxnLst>
                                                                                                            <a:rect l="0" t="0" r="r" b="b"/>
                                                                                                            <a:pathLst>
                                                                                                              <a:path w="40">
                                                                                                                <a:moveTo>
                                                                                                                  <a:pt x="0" y="0"/>
                                                                                                                </a:moveTo>
                                                                                                                <a:lnTo>
                                                                                                                  <a:pt x="40" y="0"/>
                                                                                                                </a:lnTo>
                                                                                                              </a:path>
                                                                                                            </a:pathLst>
                                                                                                          </a:custGeom>
                                                                                                          <a:noFill/>
                                                                                                          <a:ln w="13462">
                                                                                                            <a:solidFill>
                                                                                                              <a:srgbClr val="1E1A16"/>
                                                                                                            </a:solidFill>
                                                                                                            <a:round/>
                                                                                                            <a:headEnd/>
                                                                                                            <a:tailEnd/>
                                                                                                          </a:ln>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t" anchorCtr="0" upright="1">
                                                                                                            <a:noAutofit/>
                                                                                                          </a:bodyPr>
                                                                                                          <a:lstStyle/>
                                                                                                          <a:p>
                                                                                                            <a:endParaRPr lang="el-GR"/>
                                                                                                          </a:p>
                                                                                                        </p:txBody>
                                                                                                      </p:sp>
                                                                                                      <p:grpSp>
                                                                                                        <p:nvGrpSpPr>
                                                                                                          <p:cNvPr id="100" name="Group 195"/>
                                                                                                          <p:cNvGrpSpPr>
                                                                                                            <a:grpSpLocks/>
                                                                                                          </p:cNvGrpSpPr>
                                                                                                          <p:nvPr/>
                                                                                                        </p:nvGrpSpPr>
                                                                                                        <p:grpSpPr bwMode="auto">
                                                                                                          <a:xfrm>
                                                                                                            <a:off x="5935" y="348"/>
                                                                                                            <a:ext cx="4599" cy="3089"/>
                                                                                                            <a:chOff x="5935" y="348"/>
                                                                                                            <a:chExt cx="4599" cy="3089"/>
                                                                                                          </a:xfrm>
                                                                                                        </p:grpSpPr>
                                                                                                        <p:sp>
                                                                                                          <p:nvSpPr>
                                                                                                            <p:cNvPr id="101" name="Freeform 196"/>
                                                                                                            <p:cNvSpPr>
                                                                                                              <a:spLocks/>
                                                                                                            </p:cNvSpPr>
                                                                                                            <p:nvPr/>
                                                                                                          </p:nvSpPr>
                                                                                                          <p:spPr bwMode="auto">
                                                                                                            <a:xfrm>
                                                                                                              <a:off x="9492" y="3417"/>
                                                                                                              <a:ext cx="40" cy="20"/>
                                                                                                            </a:xfrm>
                                                                                                            <a:custGeom>
                                                                                                              <a:avLst/>
                                                                                                              <a:gdLst>
                                                                                                                <a:gd name="T0" fmla="+- 0 9492 9492"/>
                                                                                                                <a:gd name="T1" fmla="*/ T0 w 40"/>
                                                                                                                <a:gd name="T2" fmla="+- 0 3417 3417"/>
                                                                                                                <a:gd name="T3" fmla="*/ 3417 h 20"/>
                                                                                                                <a:gd name="T4" fmla="+- 0 9492 9492"/>
                                                                                                                <a:gd name="T5" fmla="*/ T4 w 40"/>
                                                                                                                <a:gd name="T6" fmla="+- 0 3436 3417"/>
                                                                                                                <a:gd name="T7" fmla="*/ 3436 h 20"/>
                                                                                                                <a:gd name="T8" fmla="+- 0 9532 9492"/>
                                                                                                                <a:gd name="T9" fmla="*/ T8 w 40"/>
                                                                                                                <a:gd name="T10" fmla="+- 0 3437 3417"/>
                                                                                                                <a:gd name="T11" fmla="*/ 3437 h 20"/>
                                                                                                                <a:gd name="T12" fmla="+- 0 9532 9492"/>
                                                                                                                <a:gd name="T13" fmla="*/ T12 w 40"/>
                                                                                                                <a:gd name="T14" fmla="+- 0 3417 3417"/>
                                                                                                                <a:gd name="T15" fmla="*/ 3417 h 20"/>
                                                                                                                <a:gd name="T16" fmla="+- 0 9492 9492"/>
                                                                                                                <a:gd name="T17" fmla="*/ T16 w 40"/>
                                                                                                                <a:gd name="T18" fmla="+- 0 3417 3417"/>
                                                                                                                <a:gd name="T19" fmla="*/ 3417 h 20"/>
                                                                                                              </a:gdLst>
                                                                                                              <a:ahLst/>
                                                                                                              <a:cxnLst>
                                                                                                                <a:cxn ang="0">
                                                                                                                  <a:pos x="T1" y="T3"/>
                                                                                                                </a:cxn>
                                                                                                                <a:cxn ang="0">
                                                                                                                  <a:pos x="T5" y="T7"/>
                                                                                                                </a:cxn>
                                                                                                                <a:cxn ang="0">
                                                                                                                  <a:pos x="T9" y="T11"/>
                                                                                                                </a:cxn>
                                                                                                                <a:cxn ang="0">
                                                                                                                  <a:pos x="T13" y="T15"/>
                                                                                                                </a:cxn>
                                                                                                                <a:cxn ang="0">
                                                                                                                  <a:pos x="T17" y="T19"/>
                                                                                                                </a:cxn>
                                                                                                              </a:cxnLst>
                                                                                                              <a:rect l="0" t="0" r="r" b="b"/>
                                                                                                              <a:pathLst>
                                                                                                                <a:path w="40" h="20">
                                                                                                                  <a:moveTo>
                                                                                                                    <a:pt x="0" y="0"/>
                                                                                                                  </a:moveTo>
                                                                                                                  <a:lnTo>
                                                                                                                    <a:pt x="0" y="19"/>
                                                                                                                  </a:lnTo>
                                                                                                                  <a:lnTo>
                                                                                                                    <a:pt x="40" y="20"/>
                                                                                                                  </a:lnTo>
                                                                                                                  <a:lnTo>
                                                                                                                    <a:pt x="40" y="0"/>
                                                                                                                  </a:lnTo>
                                                                                                                  <a:lnTo>
                                                                                                                    <a:pt x="0" y="0"/>
                                                                                                                  </a:lnTo>
                                                                                                                  <a:close/>
                                                                                                                </a:path>
                                                                                                              </a:pathLst>
                                                                                                            </a:custGeom>
                                                                                                            <a:solidFill>
                                                                                                              <a:srgbClr val="1E1A16"/>
                                                                                                            </a:solidFill>
                                                                                                            <a:ln>
                                                                                                              <a:noFill/>
                                                                                                            </a:ln>
                                                                                                            <a:extLst>
                                                                                                              <a:ext uri="{91240B29-F687-4F45-9708-019B960494DF}">
                                                                                                                <a14:hiddenLine xmlns:a14="http://schemas.microsoft.com/office/drawing/2010/main" xmlns="" w="9525">
                                                                                                                  <a:solidFill>
                                                                                                                    <a:srgbClr val="000000"/>
                                                                                                                  </a:solidFill>
                                                                                                                  <a:round/>
                                                                                                                  <a:headEnd/>
                                                                                                                  <a:tailEnd/>
                                                                                                                </a14:hiddenLine>
                                                                                                              </a:ext>
                                                                                                            </a:extLst>
                                                                                                          </p:spPr>
                                                                                                          <p:txBody>
                                                                                                            <a:bodyPr rot="0" vert="horz" wrap="square" lIns="91440" tIns="45720" rIns="91440" bIns="45720" anchor="t" anchorCtr="0" upright="1">
                                                                                                              <a:noAutofit/>
                                                                                                            </a:bodyPr>
                                                                                                            <a:lstStyle/>
                                                                                                            <a:p>
                                                                                                              <a:endParaRPr lang="el-GR"/>
                                                                                                            </a:p>
                                                                                                          </p:txBody>
                                                                                                        </p:sp>
                                                                                                        <p:grpSp>
                                                                                                          <p:nvGrpSpPr>
                                                                                                            <p:cNvPr id="102" name="Group 197"/>
                                                                                                            <p:cNvGrpSpPr>
                                                                                                              <a:grpSpLocks/>
                                                                                                            </p:cNvGrpSpPr>
                                                                                                            <p:nvPr/>
                                                                                                          </p:nvGrpSpPr>
                                                                                                          <p:grpSpPr bwMode="auto">
                                                                                                            <a:xfrm>
                                                                                                              <a:off x="5935" y="348"/>
                                                                                                              <a:ext cx="4599" cy="3079"/>
                                                                                                              <a:chOff x="5935" y="348"/>
                                                                                                              <a:chExt cx="4599" cy="3079"/>
                                                                                                            </a:xfrm>
                                                                                                          </p:grpSpPr>
                                                                                                          <p:sp>
                                                                                                            <p:nvSpPr>
                                                                                                              <p:cNvPr id="103" name="Freeform 198"/>
                                                                                                              <p:cNvSpPr>
                                                                                                                <a:spLocks/>
                                                                                                              </p:cNvSpPr>
                                                                                                              <p:nvPr/>
                                                                                                            </p:nvSpPr>
                                                                                                            <p:spPr bwMode="auto">
                                                                                                              <a:xfrm>
                                                                                                                <a:off x="9552" y="3427"/>
                                                                                                                <a:ext cx="40" cy="0"/>
                                                                                                              </a:xfrm>
                                                                                                              <a:custGeom>
                                                                                                                <a:avLst/>
                                                                                                                <a:gdLst>
                                                                                                                  <a:gd name="T0" fmla="+- 0 9552 9552"/>
                                                                                                                  <a:gd name="T1" fmla="*/ T0 w 40"/>
                                                                                                                  <a:gd name="T2" fmla="+- 0 9592 9552"/>
                                                                                                                  <a:gd name="T3" fmla="*/ T2 w 40"/>
                                                                                                                </a:gdLst>
                                                                                                                <a:ahLst/>
                                                                                                                <a:cxnLst>
                                                                                                                  <a:cxn ang="0">
                                                                                                                    <a:pos x="T1" y="0"/>
                                                                                                                  </a:cxn>
                                                                                                                  <a:cxn ang="0">
                                                                                                                    <a:pos x="T3" y="0"/>
                                                                                                                  </a:cxn>
                                                                                                                </a:cxnLst>
                                                                                                                <a:rect l="0" t="0" r="r" b="b"/>
                                                                                                                <a:pathLst>
                                                                                                                  <a:path w="40">
                                                                                                                    <a:moveTo>
                                                                                                                      <a:pt x="0" y="0"/>
                                                                                                                    </a:moveTo>
                                                                                                                    <a:lnTo>
                                                                                                                      <a:pt x="40" y="0"/>
                                                                                                                    </a:lnTo>
                                                                                                                  </a:path>
                                                                                                                </a:pathLst>
                                                                                                              </a:custGeom>
                                                                                                              <a:noFill/>
                                                                                                              <a:ln w="14224">
                                                                                                                <a:solidFill>
                                                                                                                  <a:srgbClr val="1E1A16"/>
                                                                                                                </a:solidFill>
                                                                                                                <a:round/>
                                                                                                                <a:headEnd/>
                                                                                                                <a:tailEnd/>
                                                                                                              </a:ln>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t" anchorCtr="0" upright="1">
                                                                                                                <a:noAutofit/>
                                                                                                              </a:bodyPr>
                                                                                                              <a:lstStyle/>
                                                                                                              <a:p>
                                                                                                                <a:endParaRPr lang="el-GR"/>
                                                                                                              </a:p>
                                                                                                            </p:txBody>
                                                                                                          </p:sp>
                                                                                                          <p:grpSp>
                                                                                                            <p:nvGrpSpPr>
                                                                                                              <p:cNvPr id="104" name="Group 199"/>
                                                                                                              <p:cNvGrpSpPr>
                                                                                                                <a:grpSpLocks/>
                                                                                                              </p:cNvGrpSpPr>
                                                                                                              <p:nvPr/>
                                                                                                            </p:nvGrpSpPr>
                                                                                                            <p:grpSpPr bwMode="auto">
                                                                                                              <a:xfrm>
                                                                                                                <a:off x="5935" y="348"/>
                                                                                                                <a:ext cx="4599" cy="3079"/>
                                                                                                                <a:chOff x="5935" y="348"/>
                                                                                                                <a:chExt cx="4599" cy="3079"/>
                                                                                                              </a:xfrm>
                                                                                                            </p:grpSpPr>
                                                                                                            <p:sp>
                                                                                                              <p:nvSpPr>
                                                                                                                <p:cNvPr id="105" name="Freeform 200"/>
                                                                                                                <p:cNvSpPr>
                                                                                                                  <a:spLocks/>
                                                                                                                </p:cNvSpPr>
                                                                                                                <p:nvPr/>
                                                                                                              </p:nvSpPr>
                                                                                                              <p:spPr bwMode="auto">
                                                                                                                <a:xfrm>
                                                                                                                  <a:off x="9612" y="3427"/>
                                                                                                                  <a:ext cx="40" cy="0"/>
                                                                                                                </a:xfrm>
                                                                                                                <a:custGeom>
                                                                                                                  <a:avLst/>
                                                                                                                  <a:gdLst>
                                                                                                                    <a:gd name="T0" fmla="+- 0 9612 9612"/>
                                                                                                                    <a:gd name="T1" fmla="*/ T0 w 40"/>
                                                                                                                    <a:gd name="T2" fmla="+- 0 9652 9612"/>
                                                                                                                    <a:gd name="T3" fmla="*/ T2 w 40"/>
                                                                                                                  </a:gdLst>
                                                                                                                  <a:ahLst/>
                                                                                                                  <a:cxnLst>
                                                                                                                    <a:cxn ang="0">
                                                                                                                      <a:pos x="T1" y="0"/>
                                                                                                                    </a:cxn>
                                                                                                                    <a:cxn ang="0">
                                                                                                                      <a:pos x="T3" y="0"/>
                                                                                                                    </a:cxn>
                                                                                                                  </a:cxnLst>
                                                                                                                  <a:rect l="0" t="0" r="r" b="b"/>
                                                                                                                  <a:pathLst>
                                                                                                                    <a:path w="40">
                                                                                                                      <a:moveTo>
                                                                                                                        <a:pt x="0" y="0"/>
                                                                                                                      </a:moveTo>
                                                                                                                      <a:lnTo>
                                                                                                                        <a:pt x="40" y="0"/>
                                                                                                                      </a:lnTo>
                                                                                                                    </a:path>
                                                                                                                  </a:pathLst>
                                                                                                                </a:custGeom>
                                                                                                                <a:noFill/>
                                                                                                                <a:ln w="14224">
                                                                                                                  <a:solidFill>
                                                                                                                    <a:srgbClr val="1E1A16"/>
                                                                                                                  </a:solidFill>
                                                                                                                  <a:round/>
                                                                                                                  <a:headEnd/>
                                                                                                                  <a:tailEnd/>
                                                                                                                </a:ln>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t" anchorCtr="0" upright="1">
                                                                                                                  <a:noAutofit/>
                                                                                                                </a:bodyPr>
                                                                                                                <a:lstStyle/>
                                                                                                                <a:p>
                                                                                                                  <a:endParaRPr lang="el-GR"/>
                                                                                                                </a:p>
                                                                                                              </p:txBody>
                                                                                                            </p:sp>
                                                                                                            <p:grpSp>
                                                                                                              <p:nvGrpSpPr>
                                                                                                                <p:cNvPr id="106" name="Group 201"/>
                                                                                                                <p:cNvGrpSpPr>
                                                                                                                  <a:grpSpLocks/>
                                                                                                                </p:cNvGrpSpPr>
                                                                                                                <p:nvPr/>
                                                                                                              </p:nvGrpSpPr>
                                                                                                              <p:grpSpPr bwMode="auto">
                                                                                                                <a:xfrm>
                                                                                                                  <a:off x="5935" y="348"/>
                                                                                                                  <a:ext cx="4599" cy="3079"/>
                                                                                                                  <a:chOff x="5935" y="348"/>
                                                                                                                  <a:chExt cx="4599" cy="3079"/>
                                                                                                                </a:xfrm>
                                                                                                              </p:grpSpPr>
                                                                                                              <p:sp>
                                                                                                                <p:nvSpPr>
                                                                                                                  <p:cNvPr id="107" name="Freeform 202"/>
                                                                                                                  <p:cNvSpPr>
                                                                                                                    <a:spLocks/>
                                                                                                                  </p:cNvSpPr>
                                                                                                                  <p:nvPr/>
                                                                                                                </p:nvSpPr>
                                                                                                                <p:spPr bwMode="auto">
                                                                                                                  <a:xfrm>
                                                                                                                    <a:off x="9672" y="3427"/>
                                                                                                                    <a:ext cx="41" cy="0"/>
                                                                                                                  </a:xfrm>
                                                                                                                  <a:custGeom>
                                                                                                                    <a:avLst/>
                                                                                                                    <a:gdLst>
                                                                                                                      <a:gd name="T0" fmla="+- 0 9672 9672"/>
                                                                                                                      <a:gd name="T1" fmla="*/ T0 w 41"/>
                                                                                                                      <a:gd name="T2" fmla="+- 0 9713 9672"/>
                                                                                                                      <a:gd name="T3" fmla="*/ T2 w 41"/>
                                                                                                                    </a:gdLst>
                                                                                                                    <a:ahLst/>
                                                                                                                    <a:cxnLst>
                                                                                                                      <a:cxn ang="0">
                                                                                                                        <a:pos x="T1" y="0"/>
                                                                                                                      </a:cxn>
                                                                                                                      <a:cxn ang="0">
                                                                                                                        <a:pos x="T3" y="0"/>
                                                                                                                      </a:cxn>
                                                                                                                    </a:cxnLst>
                                                                                                                    <a:rect l="0" t="0" r="r" b="b"/>
                                                                                                                    <a:pathLst>
                                                                                                                      <a:path w="41">
                                                                                                                        <a:moveTo>
                                                                                                                          <a:pt x="0" y="0"/>
                                                                                                                        </a:moveTo>
                                                                                                                        <a:lnTo>
                                                                                                                          <a:pt x="41" y="0"/>
                                                                                                                        </a:lnTo>
                                                                                                                      </a:path>
                                                                                                                    </a:pathLst>
                                                                                                                  </a:custGeom>
                                                                                                                  <a:noFill/>
                                                                                                                  <a:ln w="14224">
                                                                                                                    <a:solidFill>
                                                                                                                      <a:srgbClr val="1E1A16"/>
                                                                                                                    </a:solidFill>
                                                                                                                    <a:round/>
                                                                                                                    <a:headEnd/>
                                                                                                                    <a:tailEnd/>
                                                                                                                  </a:ln>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t" anchorCtr="0" upright="1">
                                                                                                                    <a:noAutofit/>
                                                                                                                  </a:bodyPr>
                                                                                                                  <a:lstStyle/>
                                                                                                                  <a:p>
                                                                                                                    <a:endParaRPr lang="el-GR"/>
                                                                                                                  </a:p>
                                                                                                                </p:txBody>
                                                                                                              </p:sp>
                                                                                                              <p:grpSp>
                                                                                                                <p:nvGrpSpPr>
                                                                                                                  <p:cNvPr id="108" name="Group 203"/>
                                                                                                                  <p:cNvGrpSpPr>
                                                                                                                    <a:grpSpLocks/>
                                                                                                                  </p:cNvGrpSpPr>
                                                                                                                  <p:nvPr/>
                                                                                                                </p:nvGrpSpPr>
                                                                                                                <p:grpSpPr bwMode="auto">
                                                                                                                  <a:xfrm>
                                                                                                                    <a:off x="5935" y="348"/>
                                                                                                                    <a:ext cx="4599" cy="3079"/>
                                                                                                                    <a:chOff x="5935" y="348"/>
                                                                                                                    <a:chExt cx="4599" cy="3079"/>
                                                                                                                  </a:xfrm>
                                                                                                                </p:grpSpPr>
                                                                                                                <p:sp>
                                                                                                                  <p:nvSpPr>
                                                                                                                    <p:cNvPr id="109" name="Freeform 204"/>
                                                                                                                    <p:cNvSpPr>
                                                                                                                      <a:spLocks/>
                                                                                                                    </p:cNvSpPr>
                                                                                                                    <p:nvPr/>
                                                                                                                  </p:nvSpPr>
                                                                                                                  <p:spPr bwMode="auto">
                                                                                                                    <a:xfrm>
                                                                                                                      <a:off x="9732" y="3427"/>
                                                                                                                      <a:ext cx="41" cy="0"/>
                                                                                                                    </a:xfrm>
                                                                                                                    <a:custGeom>
                                                                                                                      <a:avLst/>
                                                                                                                      <a:gdLst>
                                                                                                                        <a:gd name="T0" fmla="+- 0 9732 9732"/>
                                                                                                                        <a:gd name="T1" fmla="*/ T0 w 41"/>
                                                                                                                        <a:gd name="T2" fmla="+- 0 9773 9732"/>
                                                                                                                        <a:gd name="T3" fmla="*/ T2 w 41"/>
                                                                                                                      </a:gdLst>
                                                                                                                      <a:ahLst/>
                                                                                                                      <a:cxnLst>
                                                                                                                        <a:cxn ang="0">
                                                                                                                          <a:pos x="T1" y="0"/>
                                                                                                                        </a:cxn>
                                                                                                                        <a:cxn ang="0">
                                                                                                                          <a:pos x="T3" y="0"/>
                                                                                                                        </a:cxn>
                                                                                                                      </a:cxnLst>
                                                                                                                      <a:rect l="0" t="0" r="r" b="b"/>
                                                                                                                      <a:pathLst>
                                                                                                                        <a:path w="41">
                                                                                                                          <a:moveTo>
                                                                                                                            <a:pt x="0" y="0"/>
                                                                                                                          </a:moveTo>
                                                                                                                          <a:lnTo>
                                                                                                                            <a:pt x="41" y="0"/>
                                                                                                                          </a:lnTo>
                                                                                                                        </a:path>
                                                                                                                      </a:pathLst>
                                                                                                                    </a:custGeom>
                                                                                                                    <a:noFill/>
                                                                                                                    <a:ln w="14224">
                                                                                                                      <a:solidFill>
                                                                                                                        <a:srgbClr val="1E1A16"/>
                                                                                                                      </a:solidFill>
                                                                                                                      <a:round/>
                                                                                                                      <a:headEnd/>
                                                                                                                      <a:tailEnd/>
                                                                                                                    </a:ln>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t" anchorCtr="0" upright="1">
                                                                                                                      <a:noAutofit/>
                                                                                                                    </a:bodyPr>
                                                                                                                    <a:lstStyle/>
                                                                                                                    <a:p>
                                                                                                                      <a:endParaRPr lang="el-GR"/>
                                                                                                                    </a:p>
                                                                                                                  </p:txBody>
                                                                                                                </p:sp>
                                                                                                                <p:grpSp>
                                                                                                                  <p:nvGrpSpPr>
                                                                                                                    <p:cNvPr id="110" name="Group 205"/>
                                                                                                                    <p:cNvGrpSpPr>
                                                                                                                      <a:grpSpLocks/>
                                                                                                                    </p:cNvGrpSpPr>
                                                                                                                    <p:nvPr/>
                                                                                                                  </p:nvGrpSpPr>
                                                                                                                  <p:grpSpPr bwMode="auto">
                                                                                                                    <a:xfrm>
                                                                                                                      <a:off x="5935" y="348"/>
                                                                                                                      <a:ext cx="4599" cy="3079"/>
                                                                                                                      <a:chOff x="5935" y="348"/>
                                                                                                                      <a:chExt cx="4599" cy="3079"/>
                                                                                                                    </a:xfrm>
                                                                                                                  </p:grpSpPr>
                                                                                                                  <p:sp>
                                                                                                                    <p:nvSpPr>
                                                                                                                      <p:cNvPr id="111" name="Freeform 206"/>
                                                                                                                      <p:cNvSpPr>
                                                                                                                        <a:spLocks/>
                                                                                                                      </p:cNvSpPr>
                                                                                                                      <p:nvPr/>
                                                                                                                    </p:nvSpPr>
                                                                                                                    <p:spPr bwMode="auto">
                                                                                                                      <a:xfrm>
                                                                                                                        <a:off x="9793" y="3427"/>
                                                                                                                        <a:ext cx="40" cy="0"/>
                                                                                                                      </a:xfrm>
                                                                                                                      <a:custGeom>
                                                                                                                        <a:avLst/>
                                                                                                                        <a:gdLst>
                                                                                                                          <a:gd name="T0" fmla="+- 0 9793 9793"/>
                                                                                                                          <a:gd name="T1" fmla="*/ T0 w 40"/>
                                                                                                                          <a:gd name="T2" fmla="+- 0 9833 9793"/>
                                                                                                                          <a:gd name="T3" fmla="*/ T2 w 40"/>
                                                                                                                        </a:gdLst>
                                                                                                                        <a:ahLst/>
                                                                                                                        <a:cxnLst>
                                                                                                                          <a:cxn ang="0">
                                                                                                                            <a:pos x="T1" y="0"/>
                                                                                                                          </a:cxn>
                                                                                                                          <a:cxn ang="0">
                                                                                                                            <a:pos x="T3" y="0"/>
                                                                                                                          </a:cxn>
                                                                                                                        </a:cxnLst>
                                                                                                                        <a:rect l="0" t="0" r="r" b="b"/>
                                                                                                                        <a:pathLst>
                                                                                                                          <a:path w="40">
                                                                                                                            <a:moveTo>
                                                                                                                              <a:pt x="0" y="0"/>
                                                                                                                            </a:moveTo>
                                                                                                                            <a:lnTo>
                                                                                                                              <a:pt x="40" y="0"/>
                                                                                                                            </a:lnTo>
                                                                                                                          </a:path>
                                                                                                                        </a:pathLst>
                                                                                                                      </a:custGeom>
                                                                                                                      <a:noFill/>
                                                                                                                      <a:ln w="14224">
                                                                                                                        <a:solidFill>
                                                                                                                          <a:srgbClr val="1E1A16"/>
                                                                                                                        </a:solidFill>
                                                                                                                        <a:round/>
                                                                                                                        <a:headEnd/>
                                                                                                                        <a:tailEnd/>
                                                                                                                      </a:ln>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t" anchorCtr="0" upright="1">
                                                                                                                        <a:noAutofit/>
                                                                                                                      </a:bodyPr>
                                                                                                                      <a:lstStyle/>
                                                                                                                      <a:p>
                                                                                                                        <a:endParaRPr lang="el-GR"/>
                                                                                                                      </a:p>
                                                                                                                    </p:txBody>
                                                                                                                  </p:sp>
                                                                                                                  <p:grpSp>
                                                                                                                    <p:nvGrpSpPr>
                                                                                                                      <p:cNvPr id="112" name="Group 207"/>
                                                                                                                      <p:cNvGrpSpPr>
                                                                                                                        <a:grpSpLocks/>
                                                                                                                      </p:cNvGrpSpPr>
                                                                                                                      <p:nvPr/>
                                                                                                                    </p:nvGrpSpPr>
                                                                                                                    <p:grpSpPr bwMode="auto">
                                                                                                                      <a:xfrm>
                                                                                                                        <a:off x="5935" y="348"/>
                                                                                                                        <a:ext cx="4599" cy="3079"/>
                                                                                                                        <a:chOff x="5935" y="348"/>
                                                                                                                        <a:chExt cx="4599" cy="3079"/>
                                                                                                                      </a:xfrm>
                                                                                                                    </p:grpSpPr>
                                                                                                                    <p:sp>
                                                                                                                      <p:nvSpPr>
                                                                                                                        <p:cNvPr id="113" name="Freeform 208"/>
                                                                                                                        <p:cNvSpPr>
                                                                                                                          <a:spLocks/>
                                                                                                                        </p:cNvSpPr>
                                                                                                                        <p:nvPr/>
                                                                                                                      </p:nvSpPr>
                                                                                                                      <p:spPr bwMode="auto">
                                                                                                                        <a:xfrm>
                                                                                                                          <a:off x="9853" y="3427"/>
                                                                                                                          <a:ext cx="40" cy="0"/>
                                                                                                                        </a:xfrm>
                                                                                                                        <a:custGeom>
                                                                                                                          <a:avLst/>
                                                                                                                          <a:gdLst>
                                                                                                                            <a:gd name="T0" fmla="+- 0 9853 9853"/>
                                                                                                                            <a:gd name="T1" fmla="*/ T0 w 40"/>
                                                                                                                            <a:gd name="T2" fmla="+- 0 9893 9853"/>
                                                                                                                            <a:gd name="T3" fmla="*/ T2 w 40"/>
                                                                                                                          </a:gdLst>
                                                                                                                          <a:ahLst/>
                                                                                                                          <a:cxnLst>
                                                                                                                            <a:cxn ang="0">
                                                                                                                              <a:pos x="T1" y="0"/>
                                                                                                                            </a:cxn>
                                                                                                                            <a:cxn ang="0">
                                                                                                                              <a:pos x="T3" y="0"/>
                                                                                                                            </a:cxn>
                                                                                                                          </a:cxnLst>
                                                                                                                          <a:rect l="0" t="0" r="r" b="b"/>
                                                                                                                          <a:pathLst>
                                                                                                                            <a:path w="40">
                                                                                                                              <a:moveTo>
                                                                                                                                <a:pt x="0" y="0"/>
                                                                                                                              </a:moveTo>
                                                                                                                              <a:lnTo>
                                                                                                                                <a:pt x="40" y="0"/>
                                                                                                                              </a:lnTo>
                                                                                                                            </a:path>
                                                                                                                          </a:pathLst>
                                                                                                                        </a:custGeom>
                                                                                                                        <a:noFill/>
                                                                                                                        <a:ln w="14224">
                                                                                                                          <a:solidFill>
                                                                                                                            <a:srgbClr val="1E1A16"/>
                                                                                                                          </a:solidFill>
                                                                                                                          <a:round/>
                                                                                                                          <a:headEnd/>
                                                                                                                          <a:tailEnd/>
                                                                                                                        </a:ln>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t" anchorCtr="0" upright="1">
                                                                                                                          <a:noAutofit/>
                                                                                                                        </a:bodyPr>
                                                                                                                        <a:lstStyle/>
                                                                                                                        <a:p>
                                                                                                                          <a:endParaRPr lang="el-GR"/>
                                                                                                                        </a:p>
                                                                                                                      </p:txBody>
                                                                                                                    </p:sp>
                                                                                                                    <p:grpSp>
                                                                                                                      <p:nvGrpSpPr>
                                                                                                                        <p:cNvPr id="114" name="Group 209"/>
                                                                                                                        <p:cNvGrpSpPr>
                                                                                                                          <a:grpSpLocks/>
                                                                                                                        </p:cNvGrpSpPr>
                                                                                                                        <p:nvPr/>
                                                                                                                      </p:nvGrpSpPr>
                                                                                                                      <p:grpSpPr bwMode="auto">
                                                                                                                        <a:xfrm>
                                                                                                                          <a:off x="5935" y="348"/>
                                                                                                                          <a:ext cx="4599" cy="3079"/>
                                                                                                                          <a:chOff x="5935" y="348"/>
                                                                                                                          <a:chExt cx="4599" cy="3079"/>
                                                                                                                        </a:xfrm>
                                                                                                                      </p:grpSpPr>
                                                                                                                      <p:sp>
                                                                                                                        <p:nvSpPr>
                                                                                                                          <p:cNvPr id="115" name="Freeform 210"/>
                                                                                                                          <p:cNvSpPr>
                                                                                                                            <a:spLocks/>
                                                                                                                          </p:cNvSpPr>
                                                                                                                          <p:nvPr/>
                                                                                                                        </p:nvSpPr>
                                                                                                                        <p:spPr bwMode="auto">
                                                                                                                          <a:xfrm>
                                                                                                                            <a:off x="9913" y="3427"/>
                                                                                                                            <a:ext cx="40" cy="0"/>
                                                                                                                          </a:xfrm>
                                                                                                                          <a:custGeom>
                                                                                                                            <a:avLst/>
                                                                                                                            <a:gdLst>
                                                                                                                              <a:gd name="T0" fmla="+- 0 9913 9913"/>
                                                                                                                              <a:gd name="T1" fmla="*/ T0 w 40"/>
                                                                                                                              <a:gd name="T2" fmla="+- 0 9953 9913"/>
                                                                                                                              <a:gd name="T3" fmla="*/ T2 w 40"/>
                                                                                                                            </a:gdLst>
                                                                                                                            <a:ahLst/>
                                                                                                                            <a:cxnLst>
                                                                                                                              <a:cxn ang="0">
                                                                                                                                <a:pos x="T1" y="0"/>
                                                                                                                              </a:cxn>
                                                                                                                              <a:cxn ang="0">
                                                                                                                                <a:pos x="T3" y="0"/>
                                                                                                                              </a:cxn>
                                                                                                                            </a:cxnLst>
                                                                                                                            <a:rect l="0" t="0" r="r" b="b"/>
                                                                                                                            <a:pathLst>
                                                                                                                              <a:path w="40">
                                                                                                                                <a:moveTo>
                                                                                                                                  <a:pt x="0" y="0"/>
                                                                                                                                </a:moveTo>
                                                                                                                                <a:lnTo>
                                                                                                                                  <a:pt x="40" y="0"/>
                                                                                                                                </a:lnTo>
                                                                                                                              </a:path>
                                                                                                                            </a:pathLst>
                                                                                                                          </a:custGeom>
                                                                                                                          <a:noFill/>
                                                                                                                          <a:ln w="14224">
                                                                                                                            <a:solidFill>
                                                                                                                              <a:srgbClr val="1E1A16"/>
                                                                                                                            </a:solidFill>
                                                                                                                            <a:round/>
                                                                                                                            <a:headEnd/>
                                                                                                                            <a:tailEnd/>
                                                                                                                          </a:ln>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t" anchorCtr="0" upright="1">
                                                                                                                            <a:noAutofit/>
                                                                                                                          </a:bodyPr>
                                                                                                                          <a:lstStyle/>
                                                                                                                          <a:p>
                                                                                                                            <a:endParaRPr lang="el-GR"/>
                                                                                                                          </a:p>
                                                                                                                        </p:txBody>
                                                                                                                      </p:sp>
                                                                                                                      <p:grpSp>
                                                                                                                        <p:nvGrpSpPr>
                                                                                                                          <p:cNvPr id="116" name="Group 211"/>
                                                                                                                          <p:cNvGrpSpPr>
                                                                                                                            <a:grpSpLocks/>
                                                                                                                          </p:cNvGrpSpPr>
                                                                                                                          <p:nvPr/>
                                                                                                                        </p:nvGrpSpPr>
                                                                                                                        <p:grpSpPr bwMode="auto">
                                                                                                                          <a:xfrm>
                                                                                                                            <a:off x="5935" y="348"/>
                                                                                                                            <a:ext cx="4599" cy="3079"/>
                                                                                                                            <a:chOff x="5935" y="348"/>
                                                                                                                            <a:chExt cx="4599" cy="3079"/>
                                                                                                                          </a:xfrm>
                                                                                                                        </p:grpSpPr>
                                                                                                                        <p:sp>
                                                                                                                          <p:nvSpPr>
                                                                                                                            <p:cNvPr id="117" name="Freeform 212"/>
                                                                                                                            <p:cNvSpPr>
                                                                                                                              <a:spLocks/>
                                                                                                                            </p:cNvSpPr>
                                                                                                                            <p:nvPr/>
                                                                                                                          </p:nvSpPr>
                                                                                                                          <p:spPr bwMode="auto">
                                                                                                                            <a:xfrm>
                                                                                                                              <a:off x="9973" y="3427"/>
                                                                                                                              <a:ext cx="40" cy="0"/>
                                                                                                                            </a:xfrm>
                                                                                                                            <a:custGeom>
                                                                                                                              <a:avLst/>
                                                                                                                              <a:gdLst>
                                                                                                                                <a:gd name="T0" fmla="+- 0 9973 9973"/>
                                                                                                                                <a:gd name="T1" fmla="*/ T0 w 40"/>
                                                                                                                                <a:gd name="T2" fmla="+- 0 10013 9973"/>
                                                                                                                                <a:gd name="T3" fmla="*/ T2 w 40"/>
                                                                                                                              </a:gdLst>
                                                                                                                              <a:ahLst/>
                                                                                                                              <a:cxnLst>
                                                                                                                                <a:cxn ang="0">
                                                                                                                                  <a:pos x="T1" y="0"/>
                                                                                                                                </a:cxn>
                                                                                                                                <a:cxn ang="0">
                                                                                                                                  <a:pos x="T3" y="0"/>
                                                                                                                                </a:cxn>
                                                                                                                              </a:cxnLst>
                                                                                                                              <a:rect l="0" t="0" r="r" b="b"/>
                                                                                                                              <a:pathLst>
                                                                                                                                <a:path w="40">
                                                                                                                                  <a:moveTo>
                                                                                                                                    <a:pt x="0" y="0"/>
                                                                                                                                  </a:moveTo>
                                                                                                                                  <a:lnTo>
                                                                                                                                    <a:pt x="40" y="0"/>
                                                                                                                                  </a:lnTo>
                                                                                                                                </a:path>
                                                                                                                              </a:pathLst>
                                                                                                                            </a:custGeom>
                                                                                                                            <a:noFill/>
                                                                                                                            <a:ln w="14224">
                                                                                                                              <a:solidFill>
                                                                                                                                <a:srgbClr val="1E1A16"/>
                                                                                                                              </a:solidFill>
                                                                                                                              <a:round/>
                                                                                                                              <a:headEnd/>
                                                                                                                              <a:tailEnd/>
                                                                                                                            </a:ln>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t" anchorCtr="0" upright="1">
                                                                                                                              <a:noAutofit/>
                                                                                                                            </a:bodyPr>
                                                                                                                            <a:lstStyle/>
                                                                                                                            <a:p>
                                                                                                                              <a:endParaRPr lang="el-GR"/>
                                                                                                                            </a:p>
                                                                                                                          </p:txBody>
                                                                                                                        </p:sp>
                                                                                                                        <p:grpSp>
                                                                                                                          <p:nvGrpSpPr>
                                                                                                                            <p:cNvPr id="118" name="Group 213"/>
                                                                                                                            <p:cNvGrpSpPr>
                                                                                                                              <a:grpSpLocks/>
                                                                                                                            </p:cNvGrpSpPr>
                                                                                                                            <p:nvPr/>
                                                                                                                          </p:nvGrpSpPr>
                                                                                                                          <p:grpSpPr bwMode="auto">
                                                                                                                            <a:xfrm>
                                                                                                                              <a:off x="5935" y="348"/>
                                                                                                                              <a:ext cx="4599" cy="3079"/>
                                                                                                                              <a:chOff x="5935" y="348"/>
                                                                                                                              <a:chExt cx="4599" cy="3079"/>
                                                                                                                            </a:xfrm>
                                                                                                                          </p:grpSpPr>
                                                                                                                          <p:sp>
                                                                                                                            <p:nvSpPr>
                                                                                                                              <p:cNvPr id="119" name="Freeform 214"/>
                                                                                                                              <p:cNvSpPr>
                                                                                                                                <a:spLocks/>
                                                                                                                              </p:cNvSpPr>
                                                                                                                              <p:nvPr/>
                                                                                                                            </p:nvSpPr>
                                                                                                                            <p:spPr bwMode="auto">
                                                                                                                              <a:xfrm>
                                                                                                                                <a:off x="10033" y="3427"/>
                                                                                                                                <a:ext cx="40" cy="0"/>
                                                                                                                              </a:xfrm>
                                                                                                                              <a:custGeom>
                                                                                                                                <a:avLst/>
                                                                                                                                <a:gdLst>
                                                                                                                                  <a:gd name="T0" fmla="+- 0 10033 10033"/>
                                                                                                                                  <a:gd name="T1" fmla="*/ T0 w 40"/>
                                                                                                                                  <a:gd name="T2" fmla="+- 0 10073 10033"/>
                                                                                                                                  <a:gd name="T3" fmla="*/ T2 w 40"/>
                                                                                                                                </a:gdLst>
                                                                                                                                <a:ahLst/>
                                                                                                                                <a:cxnLst>
                                                                                                                                  <a:cxn ang="0">
                                                                                                                                    <a:pos x="T1" y="0"/>
                                                                                                                                  </a:cxn>
                                                                                                                                  <a:cxn ang="0">
                                                                                                                                    <a:pos x="T3" y="0"/>
                                                                                                                                  </a:cxn>
                                                                                                                                </a:cxnLst>
                                                                                                                                <a:rect l="0" t="0" r="r" b="b"/>
                                                                                                                                <a:pathLst>
                                                                                                                                  <a:path w="40">
                                                                                                                                    <a:moveTo>
                                                                                                                                      <a:pt x="0" y="0"/>
                                                                                                                                    </a:moveTo>
                                                                                                                                    <a:lnTo>
                                                                                                                                      <a:pt x="40" y="0"/>
                                                                                                                                    </a:lnTo>
                                                                                                                                  </a:path>
                                                                                                                                </a:pathLst>
                                                                                                                              </a:custGeom>
                                                                                                                              <a:noFill/>
                                                                                                                              <a:ln w="14224">
                                                                                                                                <a:solidFill>
                                                                                                                                  <a:srgbClr val="1E1A16"/>
                                                                                                                                </a:solidFill>
                                                                                                                                <a:round/>
                                                                                                                                <a:headEnd/>
                                                                                                                                <a:tailEnd/>
                                                                                                                              </a:ln>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t" anchorCtr="0" upright="1">
                                                                                                                                <a:noAutofit/>
                                                                                                                              </a:bodyPr>
                                                                                                                              <a:lstStyle/>
                                                                                                                              <a:p>
                                                                                                                                <a:endParaRPr lang="el-GR"/>
                                                                                                                              </a:p>
                                                                                                                            </p:txBody>
                                                                                                                          </p:sp>
                                                                                                                          <p:grpSp>
                                                                                                                            <p:nvGrpSpPr>
                                                                                                                              <p:cNvPr id="120" name="Group 215"/>
                                                                                                                              <p:cNvGrpSpPr>
                                                                                                                                <a:grpSpLocks/>
                                                                                                                              </p:cNvGrpSpPr>
                                                                                                                              <p:nvPr/>
                                                                                                                            </p:nvGrpSpPr>
                                                                                                                            <p:grpSpPr bwMode="auto">
                                                                                                                              <a:xfrm>
                                                                                                                                <a:off x="5935" y="348"/>
                                                                                                                                <a:ext cx="4599" cy="3079"/>
                                                                                                                                <a:chOff x="5935" y="348"/>
                                                                                                                                <a:chExt cx="4599" cy="3079"/>
                                                                                                                              </a:xfrm>
                                                                                                                            </p:grpSpPr>
                                                                                                                            <p:sp>
                                                                                                                              <p:nvSpPr>
                                                                                                                                <p:cNvPr id="121" name="Freeform 216"/>
                                                                                                                                <p:cNvSpPr>
                                                                                                                                  <a:spLocks/>
                                                                                                                                </p:cNvSpPr>
                                                                                                                                <p:nvPr/>
                                                                                                                              </p:nvSpPr>
                                                                                                                              <p:spPr bwMode="auto">
                                                                                                                                <a:xfrm>
                                                                                                                                  <a:off x="10093" y="3427"/>
                                                                                                                                  <a:ext cx="41" cy="0"/>
                                                                                                                                </a:xfrm>
                                                                                                                                <a:custGeom>
                                                                                                                                  <a:avLst/>
                                                                                                                                  <a:gdLst>
                                                                                                                                    <a:gd name="T0" fmla="+- 0 10093 10093"/>
                                                                                                                                    <a:gd name="T1" fmla="*/ T0 w 41"/>
                                                                                                                                    <a:gd name="T2" fmla="+- 0 10134 10093"/>
                                                                                                                                    <a:gd name="T3" fmla="*/ T2 w 41"/>
                                                                                                                                  </a:gdLst>
                                                                                                                                  <a:ahLst/>
                                                                                                                                  <a:cxnLst>
                                                                                                                                    <a:cxn ang="0">
                                                                                                                                      <a:pos x="T1" y="0"/>
                                                                                                                                    </a:cxn>
                                                                                                                                    <a:cxn ang="0">
                                                                                                                                      <a:pos x="T3" y="0"/>
                                                                                                                                    </a:cxn>
                                                                                                                                  </a:cxnLst>
                                                                                                                                  <a:rect l="0" t="0" r="r" b="b"/>
                                                                                                                                  <a:pathLst>
                                                                                                                                    <a:path w="41">
                                                                                                                                      <a:moveTo>
                                                                                                                                        <a:pt x="0" y="0"/>
                                                                                                                                      </a:moveTo>
                                                                                                                                      <a:lnTo>
                                                                                                                                        <a:pt x="41" y="0"/>
                                                                                                                                      </a:lnTo>
                                                                                                                                    </a:path>
                                                                                                                                  </a:pathLst>
                                                                                                                                </a:custGeom>
                                                                                                                                <a:noFill/>
                                                                                                                                <a:ln w="14224">
                                                                                                                                  <a:solidFill>
                                                                                                                                    <a:srgbClr val="1E1A16"/>
                                                                                                                                  </a:solidFill>
                                                                                                                                  <a:round/>
                                                                                                                                  <a:headEnd/>
                                                                                                                                  <a:tailEnd/>
                                                                                                                                </a:ln>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t" anchorCtr="0" upright="1">
                                                                                                                                  <a:noAutofit/>
                                                                                                                                </a:bodyPr>
                                                                                                                                <a:lstStyle/>
                                                                                                                                <a:p>
                                                                                                                                  <a:endParaRPr lang="el-GR"/>
                                                                                                                                </a:p>
                                                                                                                              </p:txBody>
                                                                                                                            </p:sp>
                                                                                                                            <p:grpSp>
                                                                                                                              <p:nvGrpSpPr>
                                                                                                                                <p:cNvPr id="122" name="Group 217"/>
                                                                                                                                <p:cNvGrpSpPr>
                                                                                                                                  <a:grpSpLocks/>
                                                                                                                                </p:cNvGrpSpPr>
                                                                                                                                <p:nvPr/>
                                                                                                                              </p:nvGrpSpPr>
                                                                                                                              <p:grpSpPr bwMode="auto">
                                                                                                                                <a:xfrm>
                                                                                                                                  <a:off x="5935" y="348"/>
                                                                                                                                  <a:ext cx="4599" cy="3079"/>
                                                                                                                                  <a:chOff x="5935" y="348"/>
                                                                                                                                  <a:chExt cx="4599" cy="3079"/>
                                                                                                                                </a:xfrm>
                                                                                                                              </p:grpSpPr>
                                                                                                                              <p:sp>
                                                                                                                                <p:nvSpPr>
                                                                                                                                  <p:cNvPr id="123" name="Freeform 218"/>
                                                                                                                                  <p:cNvSpPr>
                                                                                                                                    <a:spLocks/>
                                                                                                                                  </p:cNvSpPr>
                                                                                                                                  <p:nvPr/>
                                                                                                                                </p:nvSpPr>
                                                                                                                                <p:spPr bwMode="auto">
                                                                                                                                  <a:xfrm>
                                                                                                                                    <a:off x="10153" y="3427"/>
                                                                                                                                    <a:ext cx="41" cy="0"/>
                                                                                                                                  </a:xfrm>
                                                                                                                                  <a:custGeom>
                                                                                                                                    <a:avLst/>
                                                                                                                                    <a:gdLst>
                                                                                                                                      <a:gd name="T0" fmla="+- 0 10153 10153"/>
                                                                                                                                      <a:gd name="T1" fmla="*/ T0 w 41"/>
                                                                                                                                      <a:gd name="T2" fmla="+- 0 10194 10153"/>
                                                                                                                                      <a:gd name="T3" fmla="*/ T2 w 41"/>
                                                                                                                                    </a:gdLst>
                                                                                                                                    <a:ahLst/>
                                                                                                                                    <a:cxnLst>
                                                                                                                                      <a:cxn ang="0">
                                                                                                                                        <a:pos x="T1" y="0"/>
                                                                                                                                      </a:cxn>
                                                                                                                                      <a:cxn ang="0">
                                                                                                                                        <a:pos x="T3" y="0"/>
                                                                                                                                      </a:cxn>
                                                                                                                                    </a:cxnLst>
                                                                                                                                    <a:rect l="0" t="0" r="r" b="b"/>
                                                                                                                                    <a:pathLst>
                                                                                                                                      <a:path w="41">
                                                                                                                                        <a:moveTo>
                                                                                                                                          <a:pt x="0" y="0"/>
                                                                                                                                        </a:moveTo>
                                                                                                                                        <a:lnTo>
                                                                                                                                          <a:pt x="41" y="0"/>
                                                                                                                                        </a:lnTo>
                                                                                                                                      </a:path>
                                                                                                                                    </a:pathLst>
                                                                                                                                  </a:custGeom>
                                                                                                                                  <a:noFill/>
                                                                                                                                  <a:ln w="14224">
                                                                                                                                    <a:solidFill>
                                                                                                                                      <a:srgbClr val="1E1A16"/>
                                                                                                                                    </a:solidFill>
                                                                                                                                    <a:round/>
                                                                                                                                    <a:headEnd/>
                                                                                                                                    <a:tailEnd/>
                                                                                                                                  </a:ln>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t" anchorCtr="0" upright="1">
                                                                                                                                    <a:noAutofit/>
                                                                                                                                  </a:bodyPr>
                                                                                                                                  <a:lstStyle/>
                                                                                                                                  <a:p>
                                                                                                                                    <a:endParaRPr lang="el-GR"/>
                                                                                                                                  </a:p>
                                                                                                                                </p:txBody>
                                                                                                                              </p:sp>
                                                                                                                              <p:grpSp>
                                                                                                                                <p:nvGrpSpPr>
                                                                                                                                  <p:cNvPr id="124" name="Group 219"/>
                                                                                                                                  <p:cNvGrpSpPr>
                                                                                                                                    <a:grpSpLocks/>
                                                                                                                                  </p:cNvGrpSpPr>
                                                                                                                                  <p:nvPr/>
                                                                                                                                </p:nvGrpSpPr>
                                                                                                                                <p:grpSpPr bwMode="auto">
                                                                                                                                  <a:xfrm>
                                                                                                                                    <a:off x="5935" y="348"/>
                                                                                                                                    <a:ext cx="4599" cy="3079"/>
                                                                                                                                    <a:chOff x="5935" y="348"/>
                                                                                                                                    <a:chExt cx="4599" cy="3079"/>
                                                                                                                                  </a:xfrm>
                                                                                                                                </p:grpSpPr>
                                                                                                                                <p:sp>
                                                                                                                                  <p:nvSpPr>
                                                                                                                                    <p:cNvPr id="125" name="Freeform 220"/>
                                                                                                                                    <p:cNvSpPr>
                                                                                                                                      <a:spLocks/>
                                                                                                                                    </p:cNvSpPr>
                                                                                                                                    <p:nvPr/>
                                                                                                                                  </p:nvSpPr>
                                                                                                                                  <p:spPr bwMode="auto">
                                                                                                                                    <a:xfrm>
                                                                                                                                      <a:off x="10213" y="3427"/>
                                                                                                                                      <a:ext cx="41" cy="0"/>
                                                                                                                                    </a:xfrm>
                                                                                                                                    <a:custGeom>
                                                                                                                                      <a:avLst/>
                                                                                                                                      <a:gdLst>
                                                                                                                                        <a:gd name="T0" fmla="+- 0 10213 10213"/>
                                                                                                                                        <a:gd name="T1" fmla="*/ T0 w 41"/>
                                                                                                                                        <a:gd name="T2" fmla="+- 0 10254 10213"/>
                                                                                                                                        <a:gd name="T3" fmla="*/ T2 w 41"/>
                                                                                                                                      </a:gdLst>
                                                                                                                                      <a:ahLst/>
                                                                                                                                      <a:cxnLst>
                                                                                                                                        <a:cxn ang="0">
                                                                                                                                          <a:pos x="T1" y="0"/>
                                                                                                                                        </a:cxn>
                                                                                                                                        <a:cxn ang="0">
                                                                                                                                          <a:pos x="T3" y="0"/>
                                                                                                                                        </a:cxn>
                                                                                                                                      </a:cxnLst>
                                                                                                                                      <a:rect l="0" t="0" r="r" b="b"/>
                                                                                                                                      <a:pathLst>
                                                                                                                                        <a:path w="41">
                                                                                                                                          <a:moveTo>
                                                                                                                                            <a:pt x="0" y="0"/>
                                                                                                                                          </a:moveTo>
                                                                                                                                          <a:lnTo>
                                                                                                                                            <a:pt x="41" y="0"/>
                                                                                                                                          </a:lnTo>
                                                                                                                                        </a:path>
                                                                                                                                      </a:pathLst>
                                                                                                                                    </a:custGeom>
                                                                                                                                    <a:noFill/>
                                                                                                                                    <a:ln w="14224">
                                                                                                                                      <a:solidFill>
                                                                                                                                        <a:srgbClr val="1E1A16"/>
                                                                                                                                      </a:solidFill>
                                                                                                                                      <a:round/>
                                                                                                                                      <a:headEnd/>
                                                                                                                                      <a:tailEnd/>
                                                                                                                                    </a:ln>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t" anchorCtr="0" upright="1">
                                                                                                                                      <a:noAutofit/>
                                                                                                                                    </a:bodyPr>
                                                                                                                                    <a:lstStyle/>
                                                                                                                                    <a:p>
                                                                                                                                      <a:endParaRPr lang="el-GR"/>
                                                                                                                                    </a:p>
                                                                                                                                  </p:txBody>
                                                                                                                                </p:sp>
                                                                                                                                <p:grpSp>
                                                                                                                                  <p:nvGrpSpPr>
                                                                                                                                    <p:cNvPr id="126" name="Group 221"/>
                                                                                                                                    <p:cNvGrpSpPr>
                                                                                                                                      <a:grpSpLocks/>
                                                                                                                                    </p:cNvGrpSpPr>
                                                                                                                                    <p:nvPr/>
                                                                                                                                  </p:nvGrpSpPr>
                                                                                                                                  <p:grpSpPr bwMode="auto">
                                                                                                                                    <a:xfrm>
                                                                                                                                      <a:off x="5935" y="348"/>
                                                                                                                                      <a:ext cx="4599" cy="3079"/>
                                                                                                                                      <a:chOff x="5935" y="348"/>
                                                                                                                                      <a:chExt cx="4599" cy="3079"/>
                                                                                                                                    </a:xfrm>
                                                                                                                                  </p:grpSpPr>
                                                                                                                                  <p:sp>
                                                                                                                                    <p:nvSpPr>
                                                                                                                                      <p:cNvPr id="127" name="Freeform 222"/>
                                                                                                                                      <p:cNvSpPr>
                                                                                                                                        <a:spLocks/>
                                                                                                                                      </p:cNvSpPr>
                                                                                                                                      <p:nvPr/>
                                                                                                                                    </p:nvSpPr>
                                                                                                                                    <p:spPr bwMode="auto">
                                                                                                                                      <a:xfrm>
                                                                                                                                        <a:off x="10273" y="3427"/>
                                                                                                                                        <a:ext cx="41" cy="0"/>
                                                                                                                                      </a:xfrm>
                                                                                                                                      <a:custGeom>
                                                                                                                                        <a:avLst/>
                                                                                                                                        <a:gdLst>
                                                                                                                                          <a:gd name="T0" fmla="+- 0 10273 10273"/>
                                                                                                                                          <a:gd name="T1" fmla="*/ T0 w 41"/>
                                                                                                                                          <a:gd name="T2" fmla="+- 0 10314 10273"/>
                                                                                                                                          <a:gd name="T3" fmla="*/ T2 w 41"/>
                                                                                                                                        </a:gdLst>
                                                                                                                                        <a:ahLst/>
                                                                                                                                        <a:cxnLst>
                                                                                                                                          <a:cxn ang="0">
                                                                                                                                            <a:pos x="T1" y="0"/>
                                                                                                                                          </a:cxn>
                                                                                                                                          <a:cxn ang="0">
                                                                                                                                            <a:pos x="T3" y="0"/>
                                                                                                                                          </a:cxn>
                                                                                                                                        </a:cxnLst>
                                                                                                                                        <a:rect l="0" t="0" r="r" b="b"/>
                                                                                                                                        <a:pathLst>
                                                                                                                                          <a:path w="41">
                                                                                                                                            <a:moveTo>
                                                                                                                                              <a:pt x="0" y="0"/>
                                                                                                                                            </a:moveTo>
                                                                                                                                            <a:lnTo>
                                                                                                                                              <a:pt x="41" y="0"/>
                                                                                                                                            </a:lnTo>
                                                                                                                                          </a:path>
                                                                                                                                        </a:pathLst>
                                                                                                                                      </a:custGeom>
                                                                                                                                      <a:noFill/>
                                                                                                                                      <a:ln w="14224">
                                                                                                                                        <a:solidFill>
                                                                                                                                          <a:srgbClr val="1E1A16"/>
                                                                                                                                        </a:solidFill>
                                                                                                                                        <a:round/>
                                                                                                                                        <a:headEnd/>
                                                                                                                                        <a:tailEnd/>
                                                                                                                                      </a:ln>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t" anchorCtr="0" upright="1">
                                                                                                                                        <a:noAutofit/>
                                                                                                                                      </a:bodyPr>
                                                                                                                                      <a:lstStyle/>
                                                                                                                                      <a:p>
                                                                                                                                        <a:endParaRPr lang="el-GR"/>
                                                                                                                                      </a:p>
                                                                                                                                    </p:txBody>
                                                                                                                                  </p:sp>
                                                                                                                                  <p:grpSp>
                                                                                                                                    <p:nvGrpSpPr>
                                                                                                                                      <p:cNvPr id="128" name="Group 223"/>
                                                                                                                                      <p:cNvGrpSpPr>
                                                                                                                                        <a:grpSpLocks/>
                                                                                                                                      </p:cNvGrpSpPr>
                                                                                                                                      <p:nvPr/>
                                                                                                                                    </p:nvGrpSpPr>
                                                                                                                                    <p:grpSpPr bwMode="auto">
                                                                                                                                      <a:xfrm>
                                                                                                                                        <a:off x="5935" y="348"/>
                                                                                                                                        <a:ext cx="4599" cy="3079"/>
                                                                                                                                        <a:chOff x="5935" y="348"/>
                                                                                                                                        <a:chExt cx="4599" cy="3079"/>
                                                                                                                                      </a:xfrm>
                                                                                                                                    </p:grpSpPr>
                                                                                                                                    <p:sp>
                                                                                                                                      <p:nvSpPr>
                                                                                                                                        <p:cNvPr id="129" name="Freeform 224"/>
                                                                                                                                        <p:cNvSpPr>
                                                                                                                                          <a:spLocks/>
                                                                                                                                        </p:cNvSpPr>
                                                                                                                                        <p:nvPr/>
                                                                                                                                      </p:nvSpPr>
                                                                                                                                      <p:spPr bwMode="auto">
                                                                                                                                        <a:xfrm>
                                                                                                                                          <a:off x="10334" y="3427"/>
                                                                                                                                          <a:ext cx="40" cy="0"/>
                                                                                                                                        </a:xfrm>
                                                                                                                                        <a:custGeom>
                                                                                                                                          <a:avLst/>
                                                                                                                                          <a:gdLst>
                                                                                                                                            <a:gd name="T0" fmla="+- 0 10334 10334"/>
                                                                                                                                            <a:gd name="T1" fmla="*/ T0 w 40"/>
                                                                                                                                            <a:gd name="T2" fmla="+- 0 10374 10334"/>
                                                                                                                                            <a:gd name="T3" fmla="*/ T2 w 40"/>
                                                                                                                                          </a:gdLst>
                                                                                                                                          <a:ahLst/>
                                                                                                                                          <a:cxnLst>
                                                                                                                                            <a:cxn ang="0">
                                                                                                                                              <a:pos x="T1" y="0"/>
                                                                                                                                            </a:cxn>
                                                                                                                                            <a:cxn ang="0">
                                                                                                                                              <a:pos x="T3" y="0"/>
                                                                                                                                            </a:cxn>
                                                                                                                                          </a:cxnLst>
                                                                                                                                          <a:rect l="0" t="0" r="r" b="b"/>
                                                                                                                                          <a:pathLst>
                                                                                                                                            <a:path w="40">
                                                                                                                                              <a:moveTo>
                                                                                                                                                <a:pt x="0" y="0"/>
                                                                                                                                              </a:moveTo>
                                                                                                                                              <a:lnTo>
                                                                                                                                                <a:pt x="40" y="0"/>
                                                                                                                                              </a:lnTo>
                                                                                                                                            </a:path>
                                                                                                                                          </a:pathLst>
                                                                                                                                        </a:custGeom>
                                                                                                                                        <a:noFill/>
                                                                                                                                        <a:ln w="14224">
                                                                                                                                          <a:solidFill>
                                                                                                                                            <a:srgbClr val="1E1A16"/>
                                                                                                                                          </a:solidFill>
                                                                                                                                          <a:round/>
                                                                                                                                          <a:headEnd/>
                                                                                                                                          <a:tailEnd/>
                                                                                                                                        </a:ln>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t" anchorCtr="0" upright="1">
                                                                                                                                          <a:noAutofit/>
                                                                                                                                        </a:bodyPr>
                                                                                                                                        <a:lstStyle/>
                                                                                                                                        <a:p>
                                                                                                                                          <a:endParaRPr lang="el-GR"/>
                                                                                                                                        </a:p>
                                                                                                                                      </p:txBody>
                                                                                                                                    </p:sp>
                                                                                                                                    <p:grpSp>
                                                                                                                                      <p:nvGrpSpPr>
                                                                                                                                        <p:cNvPr id="130" name="Group 225"/>
                                                                                                                                        <p:cNvGrpSpPr>
                                                                                                                                          <a:grpSpLocks/>
                                                                                                                                        </p:cNvGrpSpPr>
                                                                                                                                        <p:nvPr/>
                                                                                                                                      </p:nvGrpSpPr>
                                                                                                                                      <p:grpSpPr bwMode="auto">
                                                                                                                                        <a:xfrm>
                                                                                                                                          <a:off x="5935" y="348"/>
                                                                                                                                          <a:ext cx="4599" cy="3079"/>
                                                                                                                                          <a:chOff x="5935" y="348"/>
                                                                                                                                          <a:chExt cx="4599" cy="3079"/>
                                                                                                                                        </a:xfrm>
                                                                                                                                      </p:grpSpPr>
                                                                                                                                      <p:sp>
                                                                                                                                        <p:nvSpPr>
                                                                                                                                          <p:cNvPr id="131" name="Freeform 226"/>
                                                                                                                                          <p:cNvSpPr>
                                                                                                                                            <a:spLocks/>
                                                                                                                                          </p:cNvSpPr>
                                                                                                                                          <p:nvPr/>
                                                                                                                                        </p:nvSpPr>
                                                                                                                                        <p:spPr bwMode="auto">
                                                                                                                                          <a:xfrm>
                                                                                                                                            <a:off x="10394" y="3427"/>
                                                                                                                                            <a:ext cx="40" cy="0"/>
                                                                                                                                          </a:xfrm>
                                                                                                                                          <a:custGeom>
                                                                                                                                            <a:avLst/>
                                                                                                                                            <a:gdLst>
                                                                                                                                              <a:gd name="T0" fmla="+- 0 10394 10394"/>
                                                                                                                                              <a:gd name="T1" fmla="*/ T0 w 40"/>
                                                                                                                                              <a:gd name="T2" fmla="+- 0 10434 10394"/>
                                                                                                                                              <a:gd name="T3" fmla="*/ T2 w 40"/>
                                                                                                                                            </a:gdLst>
                                                                                                                                            <a:ahLst/>
                                                                                                                                            <a:cxnLst>
                                                                                                                                              <a:cxn ang="0">
                                                                                                                                                <a:pos x="T1" y="0"/>
                                                                                                                                              </a:cxn>
                                                                                                                                              <a:cxn ang="0">
                                                                                                                                                <a:pos x="T3" y="0"/>
                                                                                                                                              </a:cxn>
                                                                                                                                            </a:cxnLst>
                                                                                                                                            <a:rect l="0" t="0" r="r" b="b"/>
                                                                                                                                            <a:pathLst>
                                                                                                                                              <a:path w="40">
                                                                                                                                                <a:moveTo>
                                                                                                                                                  <a:pt x="0" y="0"/>
                                                                                                                                                </a:moveTo>
                                                                                                                                                <a:lnTo>
                                                                                                                                                  <a:pt x="40" y="0"/>
                                                                                                                                                </a:lnTo>
                                                                                                                                              </a:path>
                                                                                                                                            </a:pathLst>
                                                                                                                                          </a:custGeom>
                                                                                                                                          <a:noFill/>
                                                                                                                                          <a:ln w="14224">
                                                                                                                                            <a:solidFill>
                                                                                                                                              <a:srgbClr val="1E1A16"/>
                                                                                                                                            </a:solidFill>
                                                                                                                                            <a:round/>
                                                                                                                                            <a:headEnd/>
                                                                                                                                            <a:tailEnd/>
                                                                                                                                          </a:ln>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t" anchorCtr="0" upright="1">
                                                                                                                                            <a:noAutofit/>
                                                                                                                                          </a:bodyPr>
                                                                                                                                          <a:lstStyle/>
                                                                                                                                          <a:p>
                                                                                                                                            <a:endParaRPr lang="el-GR"/>
                                                                                                                                          </a:p>
                                                                                                                                        </p:txBody>
                                                                                                                                      </p:sp>
                                                                                                                                      <p:grpSp>
                                                                                                                                        <p:nvGrpSpPr>
                                                                                                                                          <p:cNvPr id="132" name="Group 227"/>
                                                                                                                                          <p:cNvGrpSpPr>
                                                                                                                                            <a:grpSpLocks/>
                                                                                                                                          </p:cNvGrpSpPr>
                                                                                                                                          <p:nvPr/>
                                                                                                                                        </p:nvGrpSpPr>
                                                                                                                                        <p:grpSpPr bwMode="auto">
                                                                                                                                          <a:xfrm>
                                                                                                                                            <a:off x="5935" y="348"/>
                                                                                                                                            <a:ext cx="4599" cy="3079"/>
                                                                                                                                            <a:chOff x="5935" y="348"/>
                                                                                                                                            <a:chExt cx="4599" cy="3079"/>
                                                                                                                                          </a:xfrm>
                                                                                                                                        </p:grpSpPr>
                                                                                                                                        <p:sp>
                                                                                                                                          <p:nvSpPr>
                                                                                                                                            <p:cNvPr id="133" name="Freeform 228"/>
                                                                                                                                            <p:cNvSpPr>
                                                                                                                                              <a:spLocks/>
                                                                                                                                            </p:cNvSpPr>
                                                                                                                                            <p:nvPr/>
                                                                                                                                          </p:nvSpPr>
                                                                                                                                          <p:spPr bwMode="auto">
                                                                                                                                            <a:xfrm>
                                                                                                                                              <a:off x="10454" y="3427"/>
                                                                                                                                              <a:ext cx="40" cy="0"/>
                                                                                                                                            </a:xfrm>
                                                                                                                                            <a:custGeom>
                                                                                                                                              <a:avLst/>
                                                                                                                                              <a:gdLst>
                                                                                                                                                <a:gd name="T0" fmla="+- 0 10454 10454"/>
                                                                                                                                                <a:gd name="T1" fmla="*/ T0 w 40"/>
                                                                                                                                                <a:gd name="T2" fmla="+- 0 10494 10454"/>
                                                                                                                                                <a:gd name="T3" fmla="*/ T2 w 40"/>
                                                                                                                                              </a:gdLst>
                                                                                                                                              <a:ahLst/>
                                                                                                                                              <a:cxnLst>
                                                                                                                                                <a:cxn ang="0">
                                                                                                                                                  <a:pos x="T1" y="0"/>
                                                                                                                                                </a:cxn>
                                                                                                                                                <a:cxn ang="0">
                                                                                                                                                  <a:pos x="T3" y="0"/>
                                                                                                                                                </a:cxn>
                                                                                                                                              </a:cxnLst>
                                                                                                                                              <a:rect l="0" t="0" r="r" b="b"/>
                                                                                                                                              <a:pathLst>
                                                                                                                                                <a:path w="40">
                                                                                                                                                  <a:moveTo>
                                                                                                                                                    <a:pt x="0" y="0"/>
                                                                                                                                                  </a:moveTo>
                                                                                                                                                  <a:lnTo>
                                                                                                                                                    <a:pt x="40" y="0"/>
                                                                                                                                                  </a:lnTo>
                                                                                                                                                </a:path>
                                                                                                                                              </a:pathLst>
                                                                                                                                            </a:custGeom>
                                                                                                                                            <a:noFill/>
                                                                                                                                            <a:ln w="14224">
                                                                                                                                              <a:solidFill>
                                                                                                                                                <a:srgbClr val="1E1A16"/>
                                                                                                                                              </a:solidFill>
                                                                                                                                              <a:round/>
                                                                                                                                              <a:headEnd/>
                                                                                                                                              <a:tailEnd/>
                                                                                                                                            </a:ln>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t" anchorCtr="0" upright="1">
                                                                                                                                              <a:noAutofit/>
                                                                                                                                            </a:bodyPr>
                                                                                                                                            <a:lstStyle/>
                                                                                                                                            <a:p>
                                                                                                                                              <a:endParaRPr lang="el-GR"/>
                                                                                                                                            </a:p>
                                                                                                                                          </p:txBody>
                                                                                                                                        </p:sp>
                                                                                                                                        <p:grpSp>
                                                                                                                                          <p:nvGrpSpPr>
                                                                                                                                            <p:cNvPr id="134" name="Group 229"/>
                                                                                                                                            <p:cNvGrpSpPr>
                                                                                                                                              <a:grpSpLocks/>
                                                                                                                                            </p:cNvGrpSpPr>
                                                                                                                                            <p:nvPr/>
                                                                                                                                          </p:nvGrpSpPr>
                                                                                                                                          <p:grpSpPr bwMode="auto">
                                                                                                                                            <a:xfrm>
                                                                                                                                              <a:off x="5935" y="348"/>
                                                                                                                                              <a:ext cx="4599" cy="3079"/>
                                                                                                                                              <a:chOff x="5935" y="348"/>
                                                                                                                                              <a:chExt cx="4599" cy="3079"/>
                                                                                                                                            </a:xfrm>
                                                                                                                                          </p:grpSpPr>
                                                                                                                                          <p:sp>
                                                                                                                                            <p:nvSpPr>
                                                                                                                                              <p:cNvPr id="135" name="Freeform 230"/>
                                                                                                                                              <p:cNvSpPr>
                                                                                                                                                <a:spLocks/>
                                                                                                                                              </p:cNvSpPr>
                                                                                                                                              <p:nvPr/>
                                                                                                                                            </p:nvSpPr>
                                                                                                                                            <p:spPr bwMode="auto">
                                                                                                                                              <a:xfrm>
                                                                                                                                                <a:off x="10514" y="3427"/>
                                                                                                                                                <a:ext cx="20" cy="0"/>
                                                                                                                                              </a:xfrm>
                                                                                                                                              <a:custGeom>
                                                                                                                                                <a:avLst/>
                                                                                                                                                <a:gdLst>
                                                                                                                                                  <a:gd name="T0" fmla="+- 0 10514 10514"/>
                                                                                                                                                  <a:gd name="T1" fmla="*/ T0 w 20"/>
                                                                                                                                                  <a:gd name="T2" fmla="+- 0 10535 10514"/>
                                                                                                                                                  <a:gd name="T3" fmla="*/ T2 w 20"/>
                                                                                                                                                </a:gdLst>
                                                                                                                                                <a:ahLst/>
                                                                                                                                                <a:cxnLst>
                                                                                                                                                  <a:cxn ang="0">
                                                                                                                                                    <a:pos x="T1" y="0"/>
                                                                                                                                                  </a:cxn>
                                                                                                                                                  <a:cxn ang="0">
                                                                                                                                                    <a:pos x="T3" y="0"/>
                                                                                                                                                  </a:cxn>
                                                                                                                                                </a:cxnLst>
                                                                                                                                                <a:rect l="0" t="0" r="r" b="b"/>
                                                                                                                                                <a:pathLst>
                                                                                                                                                  <a:path w="20">
                                                                                                                                                    <a:moveTo>
                                                                                                                                                      <a:pt x="0" y="0"/>
                                                                                                                                                    </a:moveTo>
                                                                                                                                                    <a:lnTo>
                                                                                                                                                      <a:pt x="21" y="0"/>
                                                                                                                                                    </a:lnTo>
                                                                                                                                                  </a:path>
                                                                                                                                                </a:pathLst>
                                                                                                                                              </a:custGeom>
                                                                                                                                              <a:noFill/>
                                                                                                                                              <a:ln w="14224">
                                                                                                                                                <a:solidFill>
                                                                                                                                                  <a:srgbClr val="1E1A16"/>
                                                                                                                                                </a:solidFill>
                                                                                                                                                <a:round/>
                                                                                                                                                <a:headEnd/>
                                                                                                                                                <a:tailEnd/>
                                                                                                                                              </a:ln>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t" anchorCtr="0" upright="1">
                                                                                                                                                <a:noAutofit/>
                                                                                                                                              </a:bodyPr>
                                                                                                                                              <a:lstStyle/>
                                                                                                                                              <a:p>
                                                                                                                                                <a:endParaRPr lang="el-GR"/>
                                                                                                                                              </a:p>
                                                                                                                                            </p:txBody>
                                                                                                                                          </p:sp>
                                                                                                                                          <p:grpSp>
                                                                                                                                            <p:nvGrpSpPr>
                                                                                                                                              <p:cNvPr id="136" name="Group 231"/>
                                                                                                                                              <p:cNvGrpSpPr>
                                                                                                                                                <a:grpSpLocks/>
                                                                                                                                              </p:cNvGrpSpPr>
                                                                                                                                              <p:nvPr/>
                                                                                                                                            </p:nvGrpSpPr>
                                                                                                                                            <p:grpSpPr bwMode="auto">
                                                                                                                                              <a:xfrm>
                                                                                                                                                <a:off x="5935" y="348"/>
                                                                                                                                                <a:ext cx="4219" cy="3073"/>
                                                                                                                                                <a:chOff x="5935" y="348"/>
                                                                                                                                                <a:chExt cx="4219" cy="3073"/>
                                                                                                                                              </a:xfrm>
                                                                                                                                            </p:grpSpPr>
                                                                                                                                            <p:sp>
                                                                                                                                              <p:nvSpPr>
                                                                                                                                                <p:cNvPr id="137" name="Freeform 232"/>
                                                                                                                                                <p:cNvSpPr>
                                                                                                                                                  <a:spLocks/>
                                                                                                                                                </p:cNvSpPr>
                                                                                                                                                <p:nvPr/>
                                                                                                                                              </p:nvSpPr>
                                                                                                                                              <p:spPr bwMode="auto">
                                                                                                                                                <a:xfrm>
                                                                                                                                                  <a:off x="5935" y="348"/>
                                                                                                                                                  <a:ext cx="242" cy="257"/>
                                                                                                                                                </a:xfrm>
                                                                                                                                                <a:custGeom>
                                                                                                                                                  <a:avLst/>
                                                                                                                                                  <a:gdLst>
                                                                                                                                                    <a:gd name="T0" fmla="+- 0 6000 5935"/>
                                                                                                                                                    <a:gd name="T1" fmla="*/ T0 w 242"/>
                                                                                                                                                    <a:gd name="T2" fmla="+- 0 527 348"/>
                                                                                                                                                    <a:gd name="T3" fmla="*/ 527 h 257"/>
                                                                                                                                                    <a:gd name="T4" fmla="+- 0 6010 5935"/>
                                                                                                                                                    <a:gd name="T5" fmla="*/ T4 w 242"/>
                                                                                                                                                    <a:gd name="T6" fmla="+- 0 499 348"/>
                                                                                                                                                    <a:gd name="T7" fmla="*/ 499 h 257"/>
                                                                                                                                                    <a:gd name="T8" fmla="+- 0 6038 5935"/>
                                                                                                                                                    <a:gd name="T9" fmla="*/ T8 w 242"/>
                                                                                                                                                    <a:gd name="T10" fmla="+- 0 424 348"/>
                                                                                                                                                    <a:gd name="T11" fmla="*/ 424 h 257"/>
                                                                                                                                                    <a:gd name="T12" fmla="+- 0 6042 5935"/>
                                                                                                                                                    <a:gd name="T13" fmla="*/ T12 w 242"/>
                                                                                                                                                    <a:gd name="T14" fmla="+- 0 414 348"/>
                                                                                                                                                    <a:gd name="T15" fmla="*/ 414 h 257"/>
                                                                                                                                                    <a:gd name="T16" fmla="+- 0 6047 5935"/>
                                                                                                                                                    <a:gd name="T17" fmla="*/ T16 w 242"/>
                                                                                                                                                    <a:gd name="T18" fmla="+- 0 394 348"/>
                                                                                                                                                    <a:gd name="T19" fmla="*/ 394 h 257"/>
                                                                                                                                                    <a:gd name="T20" fmla="+- 0 6052 5935"/>
                                                                                                                                                    <a:gd name="T21" fmla="*/ T20 w 242"/>
                                                                                                                                                    <a:gd name="T22" fmla="+- 0 375 348"/>
                                                                                                                                                    <a:gd name="T23" fmla="*/ 375 h 257"/>
                                                                                                                                                    <a:gd name="T24" fmla="+- 0 6035 5935"/>
                                                                                                                                                    <a:gd name="T25" fmla="*/ T24 w 242"/>
                                                                                                                                                    <a:gd name="T26" fmla="+- 0 348 348"/>
                                                                                                                                                    <a:gd name="T27" fmla="*/ 348 h 257"/>
                                                                                                                                                    <a:gd name="T28" fmla="+- 0 5935 5935"/>
                                                                                                                                                    <a:gd name="T29" fmla="*/ T28 w 242"/>
                                                                                                                                                    <a:gd name="T30" fmla="+- 0 605 348"/>
                                                                                                                                                    <a:gd name="T31" fmla="*/ 605 h 257"/>
                                                                                                                                                    <a:gd name="T32" fmla="+- 0 5971 5935"/>
                                                                                                                                                    <a:gd name="T33" fmla="*/ T32 w 242"/>
                                                                                                                                                    <a:gd name="T34" fmla="+- 0 605 348"/>
                                                                                                                                                    <a:gd name="T35" fmla="*/ 605 h 257"/>
                                                                                                                                                    <a:gd name="T36" fmla="+- 0 6000 5935"/>
                                                                                                                                                    <a:gd name="T37" fmla="*/ T36 w 242"/>
                                                                                                                                                    <a:gd name="T38" fmla="+- 0 527 348"/>
                                                                                                                                                    <a:gd name="T39" fmla="*/ 527 h 25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242" h="257">
                                                                                                                                                      <a:moveTo>
                                                                                                                                                        <a:pt x="65" y="179"/>
                                                                                                                                                      </a:moveTo>
                                                                                                                                                      <a:lnTo>
                                                                                                                                                        <a:pt x="75" y="151"/>
                                                                                                                                                      </a:lnTo>
                                                                                                                                                      <a:lnTo>
                                                                                                                                                        <a:pt x="103" y="76"/>
                                                                                                                                                      </a:lnTo>
                                                                                                                                                      <a:lnTo>
                                                                                                                                                        <a:pt x="107" y="66"/>
                                                                                                                                                      </a:lnTo>
                                                                                                                                                      <a:lnTo>
                                                                                                                                                        <a:pt x="112" y="46"/>
                                                                                                                                                      </a:lnTo>
                                                                                                                                                      <a:lnTo>
                                                                                                                                                        <a:pt x="117" y="27"/>
                                                                                                                                                      </a:lnTo>
                                                                                                                                                      <a:lnTo>
                                                                                                                                                        <a:pt x="100" y="0"/>
                                                                                                                                                      </a:lnTo>
                                                                                                                                                      <a:lnTo>
                                                                                                                                                        <a:pt x="0" y="257"/>
                                                                                                                                                      </a:lnTo>
                                                                                                                                                      <a:lnTo>
                                                                                                                                                        <a:pt x="36" y="257"/>
                                                                                                                                                      </a:lnTo>
                                                                                                                                                      <a:lnTo>
                                                                                                                                                        <a:pt x="65" y="179"/>
                                                                                                                                                      </a:lnTo>
                                                                                                                                                      <a:close/>
                                                                                                                                                    </a:path>
                                                                                                                                                  </a:pathLst>
                                                                                                                                                </a:custGeom>
                                                                                                                                                <a:solidFill>
                                                                                                                                                  <a:srgbClr val="1E1A16"/>
                                                                                                                                                </a:solidFill>
                                                                                                                                                <a:ln>
                                                                                                                                                  <a:noFill/>
                                                                                                                                                </a:ln>
                                                                                                                                                <a:extLst>
                                                                                                                                                  <a:ext uri="{91240B29-F687-4F45-9708-019B960494DF}">
                                                                                                                                                    <a14:hiddenLine xmlns:a14="http://schemas.microsoft.com/office/drawing/2010/main" xmlns="" w="9525">
                                                                                                                                                      <a:solidFill>
                                                                                                                                                        <a:srgbClr val="000000"/>
                                                                                                                                                      </a:solidFill>
                                                                                                                                                      <a:round/>
                                                                                                                                                      <a:headEnd/>
                                                                                                                                                      <a:tailEnd/>
                                                                                                                                                    </a14:hiddenLine>
                                                                                                                                                  </a:ext>
                                                                                                                                                </a:extLst>
                                                                                                                                              </p:spPr>
                                                                                                                                              <p:txBody>
                                                                                                                                                <a:bodyPr rot="0" vert="horz" wrap="square" lIns="91440" tIns="45720" rIns="91440" bIns="45720" anchor="t" anchorCtr="0" upright="1">
                                                                                                                                                  <a:noAutofit/>
                                                                                                                                                </a:bodyPr>
                                                                                                                                                <a:lstStyle/>
                                                                                                                                                <a:p>
                                                                                                                                                  <a:endParaRPr lang="el-GR"/>
                                                                                                                                                </a:p>
                                                                                                                                              </p:txBody>
                                                                                                                                            </p:sp>
                                                                                                                                            <p:sp>
                                                                                                                                              <p:nvSpPr>
                                                                                                                                                <p:cNvPr id="138" name="Freeform 233"/>
                                                                                                                                                <p:cNvSpPr>
                                                                                                                                                  <a:spLocks/>
                                                                                                                                                </p:cNvSpPr>
                                                                                                                                                <p:nvPr/>
                                                                                                                                              </p:nvSpPr>
                                                                                                                                              <p:spPr bwMode="auto">
                                                                                                                                                <a:xfrm>
                                                                                                                                                  <a:off x="5935" y="348"/>
                                                                                                                                                  <a:ext cx="242" cy="257"/>
                                                                                                                                                </a:xfrm>
                                                                                                                                                <a:custGeom>
                                                                                                                                                  <a:avLst/>
                                                                                                                                                  <a:gdLst>
                                                                                                                                                    <a:gd name="T0" fmla="+- 0 6178 5935"/>
                                                                                                                                                    <a:gd name="T1" fmla="*/ T0 w 242"/>
                                                                                                                                                    <a:gd name="T2" fmla="+- 0 605 348"/>
                                                                                                                                                    <a:gd name="T3" fmla="*/ 605 h 257"/>
                                                                                                                                                    <a:gd name="T4" fmla="+- 0 6071 5935"/>
                                                                                                                                                    <a:gd name="T5" fmla="*/ T4 w 242"/>
                                                                                                                                                    <a:gd name="T6" fmla="+- 0 348 348"/>
                                                                                                                                                    <a:gd name="T7" fmla="*/ 348 h 257"/>
                                                                                                                                                    <a:gd name="T8" fmla="+- 0 6035 5935"/>
                                                                                                                                                    <a:gd name="T9" fmla="*/ T8 w 242"/>
                                                                                                                                                    <a:gd name="T10" fmla="+- 0 348 348"/>
                                                                                                                                                    <a:gd name="T11" fmla="*/ 348 h 257"/>
                                                                                                                                                    <a:gd name="T12" fmla="+- 0 6052 5935"/>
                                                                                                                                                    <a:gd name="T13" fmla="*/ T12 w 242"/>
                                                                                                                                                    <a:gd name="T14" fmla="+- 0 375 348"/>
                                                                                                                                                    <a:gd name="T15" fmla="*/ 375 h 257"/>
                                                                                                                                                    <a:gd name="T16" fmla="+- 0 6056 5935"/>
                                                                                                                                                    <a:gd name="T17" fmla="*/ T16 w 242"/>
                                                                                                                                                    <a:gd name="T18" fmla="+- 0 387 348"/>
                                                                                                                                                    <a:gd name="T19" fmla="*/ 387 h 257"/>
                                                                                                                                                    <a:gd name="T20" fmla="+- 0 6062 5935"/>
                                                                                                                                                    <a:gd name="T21" fmla="*/ T20 w 242"/>
                                                                                                                                                    <a:gd name="T22" fmla="+- 0 406 348"/>
                                                                                                                                                    <a:gd name="T23" fmla="*/ 406 h 257"/>
                                                                                                                                                    <a:gd name="T24" fmla="+- 0 6069 5935"/>
                                                                                                                                                    <a:gd name="T25" fmla="*/ T24 w 242"/>
                                                                                                                                                    <a:gd name="T26" fmla="+- 0 424 348"/>
                                                                                                                                                    <a:gd name="T27" fmla="*/ 424 h 257"/>
                                                                                                                                                    <a:gd name="T28" fmla="+- 0 6076 5935"/>
                                                                                                                                                    <a:gd name="T29" fmla="*/ T28 w 242"/>
                                                                                                                                                    <a:gd name="T30" fmla="+- 0 443 348"/>
                                                                                                                                                    <a:gd name="T31" fmla="*/ 443 h 257"/>
                                                                                                                                                    <a:gd name="T32" fmla="+- 0 6083 5935"/>
                                                                                                                                                    <a:gd name="T33" fmla="*/ T32 w 242"/>
                                                                                                                                                    <a:gd name="T34" fmla="+- 0 462 348"/>
                                                                                                                                                    <a:gd name="T35" fmla="*/ 462 h 257"/>
                                                                                                                                                    <a:gd name="T36" fmla="+- 0 6090 5935"/>
                                                                                                                                                    <a:gd name="T37" fmla="*/ T36 w 242"/>
                                                                                                                                                    <a:gd name="T38" fmla="+- 0 481 348"/>
                                                                                                                                                    <a:gd name="T39" fmla="*/ 481 h 257"/>
                                                                                                                                                    <a:gd name="T40" fmla="+- 0 6097 5935"/>
                                                                                                                                                    <a:gd name="T41" fmla="*/ T40 w 242"/>
                                                                                                                                                    <a:gd name="T42" fmla="+- 0 499 348"/>
                                                                                                                                                    <a:gd name="T43" fmla="*/ 499 h 257"/>
                                                                                                                                                    <a:gd name="T44" fmla="+- 0 6010 5935"/>
                                                                                                                                                    <a:gd name="T45" fmla="*/ T44 w 242"/>
                                                                                                                                                    <a:gd name="T46" fmla="+- 0 499 348"/>
                                                                                                                                                    <a:gd name="T47" fmla="*/ 499 h 257"/>
                                                                                                                                                    <a:gd name="T48" fmla="+- 0 6000 5935"/>
                                                                                                                                                    <a:gd name="T49" fmla="*/ T48 w 242"/>
                                                                                                                                                    <a:gd name="T50" fmla="+- 0 527 348"/>
                                                                                                                                                    <a:gd name="T51" fmla="*/ 527 h 257"/>
                                                                                                                                                    <a:gd name="T52" fmla="+- 0 6108 5935"/>
                                                                                                                                                    <a:gd name="T53" fmla="*/ T52 w 242"/>
                                                                                                                                                    <a:gd name="T54" fmla="+- 0 527 348"/>
                                                                                                                                                    <a:gd name="T55" fmla="*/ 527 h 257"/>
                                                                                                                                                    <a:gd name="T56" fmla="+- 0 6138 5935"/>
                                                                                                                                                    <a:gd name="T57" fmla="*/ T56 w 242"/>
                                                                                                                                                    <a:gd name="T58" fmla="+- 0 605 348"/>
                                                                                                                                                    <a:gd name="T59" fmla="*/ 605 h 257"/>
                                                                                                                                                    <a:gd name="T60" fmla="+- 0 6178 5935"/>
                                                                                                                                                    <a:gd name="T61" fmla="*/ T60 w 242"/>
                                                                                                                                                    <a:gd name="T62" fmla="+- 0 605 348"/>
                                                                                                                                                    <a:gd name="T63" fmla="*/ 605 h 25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242" h="257">
                                                                                                                                                      <a:moveTo>
                                                                                                                                                        <a:pt x="243" y="257"/>
                                                                                                                                                      </a:moveTo>
                                                                                                                                                      <a:lnTo>
                                                                                                                                                        <a:pt x="136" y="0"/>
                                                                                                                                                      </a:lnTo>
                                                                                                                                                      <a:lnTo>
                                                                                                                                                        <a:pt x="100" y="0"/>
                                                                                                                                                      </a:lnTo>
                                                                                                                                                      <a:lnTo>
                                                                                                                                                        <a:pt x="117" y="27"/>
                                                                                                                                                      </a:lnTo>
                                                                                                                                                      <a:lnTo>
                                                                                                                                                        <a:pt x="121" y="39"/>
                                                                                                                                                      </a:lnTo>
                                                                                                                                                      <a:lnTo>
                                                                                                                                                        <a:pt x="127" y="58"/>
                                                                                                                                                      </a:lnTo>
                                                                                                                                                      <a:lnTo>
                                                                                                                                                        <a:pt x="134" y="76"/>
                                                                                                                                                      </a:lnTo>
                                                                                                                                                      <a:lnTo>
                                                                                                                                                        <a:pt x="141" y="95"/>
                                                                                                                                                      </a:lnTo>
                                                                                                                                                      <a:lnTo>
                                                                                                                                                        <a:pt x="148" y="114"/>
                                                                                                                                                      </a:lnTo>
                                                                                                                                                      <a:lnTo>
                                                                                                                                                        <a:pt x="155" y="133"/>
                                                                                                                                                      </a:lnTo>
                                                                                                                                                      <a:lnTo>
                                                                                                                                                        <a:pt x="162" y="151"/>
                                                                                                                                                      </a:lnTo>
                                                                                                                                                      <a:lnTo>
                                                                                                                                                        <a:pt x="75" y="151"/>
                                                                                                                                                      </a:lnTo>
                                                                                                                                                      <a:lnTo>
                                                                                                                                                        <a:pt x="65" y="179"/>
                                                                                                                                                      </a:lnTo>
                                                                                                                                                      <a:lnTo>
                                                                                                                                                        <a:pt x="173" y="179"/>
                                                                                                                                                      </a:lnTo>
                                                                                                                                                      <a:lnTo>
                                                                                                                                                        <a:pt x="203" y="257"/>
                                                                                                                                                      </a:lnTo>
                                                                                                                                                      <a:lnTo>
                                                                                                                                                        <a:pt x="243" y="257"/>
                                                                                                                                                      </a:lnTo>
                                                                                                                                                      <a:close/>
                                                                                                                                                    </a:path>
                                                                                                                                                  </a:pathLst>
                                                                                                                                                </a:custGeom>
                                                                                                                                                <a:solidFill>
                                                                                                                                                  <a:srgbClr val="1E1A16"/>
                                                                                                                                                </a:solidFill>
                                                                                                                                                <a:ln>
                                                                                                                                                  <a:noFill/>
                                                                                                                                                </a:ln>
                                                                                                                                                <a:extLst>
                                                                                                                                                  <a:ext uri="{91240B29-F687-4F45-9708-019B960494DF}">
                                                                                                                                                    <a14:hiddenLine xmlns:a14="http://schemas.microsoft.com/office/drawing/2010/main" xmlns="" w="9525">
                                                                                                                                                      <a:solidFill>
                                                                                                                                                        <a:srgbClr val="000000"/>
                                                                                                                                                      </a:solidFill>
                                                                                                                                                      <a:round/>
                                                                                                                                                      <a:headEnd/>
                                                                                                                                                      <a:tailEnd/>
                                                                                                                                                    </a14:hiddenLine>
                                                                                                                                                  </a:ext>
                                                                                                                                                </a:extLst>
                                                                                                                                              </p:spPr>
                                                                                                                                              <p:txBody>
                                                                                                                                                <a:bodyPr rot="0" vert="horz" wrap="square" lIns="91440" tIns="45720" rIns="91440" bIns="45720" anchor="t" anchorCtr="0" upright="1">
                                                                                                                                                  <a:noAutofit/>
                                                                                                                                                </a:bodyPr>
                                                                                                                                                <a:lstStyle/>
                                                                                                                                                <a:p>
                                                                                                                                                  <a:endParaRPr lang="el-GR"/>
                                                                                                                                                </a:p>
                                                                                                                                              </p:txBody>
                                                                                                                                            </p:sp>
                                                                                                                                            <p:grpSp>
                                                                                                                                              <p:nvGrpSpPr>
                                                                                                                                                <p:cNvPr id="139" name="Group 234"/>
                                                                                                                                                <p:cNvGrpSpPr>
                                                                                                                                                  <a:grpSpLocks/>
                                                                                                                                                </p:cNvGrpSpPr>
                                                                                                                                                <p:nvPr/>
                                                                                                                                              </p:nvGrpSpPr>
                                                                                                                                              <p:grpSpPr bwMode="auto">
                                                                                                                                                <a:xfrm>
                                                                                                                                                  <a:off x="8770" y="1540"/>
                                                                                                                                                  <a:ext cx="1384" cy="1881"/>
                                                                                                                                                  <a:chOff x="8770" y="1540"/>
                                                                                                                                                  <a:chExt cx="1384" cy="1881"/>
                                                                                                                                                </a:xfrm>
                                                                                                                                              </p:grpSpPr>
                                                                                                                                              <p:sp>
                                                                                                                                                <p:nvSpPr>
                                                                                                                                                  <p:cNvPr id="140" name="Freeform 235"/>
                                                                                                                                                  <p:cNvSpPr>
                                                                                                                                                    <a:spLocks/>
                                                                                                                                                  </p:cNvSpPr>
                                                                                                                                                  <p:nvPr/>
                                                                                                                                                </p:nvSpPr>
                                                                                                                                                <p:spPr bwMode="auto">
                                                                                                                                                  <a:xfrm>
                                                                                                                                                    <a:off x="10023" y="3185"/>
                                                                                                                                                    <a:ext cx="131" cy="236"/>
                                                                                                                                                  </a:xfrm>
                                                                                                                                                  <a:custGeom>
                                                                                                                                                    <a:avLst/>
                                                                                                                                                    <a:gdLst>
                                                                                                                                                      <a:gd name="T0" fmla="+- 0 10106 10023"/>
                                                                                                                                                      <a:gd name="T1" fmla="*/ T0 w 131"/>
                                                                                                                                                      <a:gd name="T2" fmla="+- 0 3212 3185"/>
                                                                                                                                                      <a:gd name="T3" fmla="*/ 3212 h 236"/>
                                                                                                                                                      <a:gd name="T4" fmla="+- 0 10092 10023"/>
                                                                                                                                                      <a:gd name="T5" fmla="*/ T4 w 131"/>
                                                                                                                                                      <a:gd name="T6" fmla="+- 0 3226 3185"/>
                                                                                                                                                      <a:gd name="T7" fmla="*/ 3226 h 236"/>
                                                                                                                                                      <a:gd name="T8" fmla="+- 0 10066 10023"/>
                                                                                                                                                      <a:gd name="T9" fmla="*/ T8 w 131"/>
                                                                                                                                                      <a:gd name="T10" fmla="+- 0 3257 3185"/>
                                                                                                                                                      <a:gd name="T11" fmla="*/ 3257 h 236"/>
                                                                                                                                                      <a:gd name="T12" fmla="+- 0 10054 10023"/>
                                                                                                                                                      <a:gd name="T13" fmla="*/ T12 w 131"/>
                                                                                                                                                      <a:gd name="T14" fmla="+- 0 3279 3185"/>
                                                                                                                                                      <a:gd name="T15" fmla="*/ 3279 h 236"/>
                                                                                                                                                      <a:gd name="T16" fmla="+- 0 10048 10023"/>
                                                                                                                                                      <a:gd name="T17" fmla="*/ T16 w 131"/>
                                                                                                                                                      <a:gd name="T18" fmla="+- 0 3289 3185"/>
                                                                                                                                                      <a:gd name="T19" fmla="*/ 3289 h 236"/>
                                                                                                                                                      <a:gd name="T20" fmla="+- 0 10042 10023"/>
                                                                                                                                                      <a:gd name="T21" fmla="*/ T20 w 131"/>
                                                                                                                                                      <a:gd name="T22" fmla="+- 0 3300 3185"/>
                                                                                                                                                      <a:gd name="T23" fmla="*/ 3300 h 236"/>
                                                                                                                                                      <a:gd name="T24" fmla="+- 0 10033 10023"/>
                                                                                                                                                      <a:gd name="T25" fmla="*/ T24 w 131"/>
                                                                                                                                                      <a:gd name="T26" fmla="+- 0 3327 3185"/>
                                                                                                                                                      <a:gd name="T27" fmla="*/ 3327 h 236"/>
                                                                                                                                                      <a:gd name="T28" fmla="+- 0 10027 10023"/>
                                                                                                                                                      <a:gd name="T29" fmla="*/ T28 w 131"/>
                                                                                                                                                      <a:gd name="T30" fmla="+- 0 3351 3185"/>
                                                                                                                                                      <a:gd name="T31" fmla="*/ 3351 h 236"/>
                                                                                                                                                      <a:gd name="T32" fmla="+- 0 10026 10023"/>
                                                                                                                                                      <a:gd name="T33" fmla="*/ T32 w 131"/>
                                                                                                                                                      <a:gd name="T34" fmla="+- 0 3360 3185"/>
                                                                                                                                                      <a:gd name="T35" fmla="*/ 3360 h 236"/>
                                                                                                                                                      <a:gd name="T36" fmla="+- 0 10023 10023"/>
                                                                                                                                                      <a:gd name="T37" fmla="*/ T36 w 131"/>
                                                                                                                                                      <a:gd name="T38" fmla="+- 0 3378 3185"/>
                                                                                                                                                      <a:gd name="T39" fmla="*/ 3378 h 236"/>
                                                                                                                                                      <a:gd name="T40" fmla="+- 0 10024 10023"/>
                                                                                                                                                      <a:gd name="T41" fmla="*/ T40 w 131"/>
                                                                                                                                                      <a:gd name="T42" fmla="+- 0 3398 3185"/>
                                                                                                                                                      <a:gd name="T43" fmla="*/ 3398 h 236"/>
                                                                                                                                                      <a:gd name="T44" fmla="+- 0 10025 10023"/>
                                                                                                                                                      <a:gd name="T45" fmla="*/ T44 w 131"/>
                                                                                                                                                      <a:gd name="T46" fmla="+- 0 3421 3185"/>
                                                                                                                                                      <a:gd name="T47" fmla="*/ 3421 h 236"/>
                                                                                                                                                      <a:gd name="T48" fmla="+- 0 10044 10023"/>
                                                                                                                                                      <a:gd name="T49" fmla="*/ T48 w 131"/>
                                                                                                                                                      <a:gd name="T50" fmla="+- 0 3415 3185"/>
                                                                                                                                                      <a:gd name="T51" fmla="*/ 3415 h 236"/>
                                                                                                                                                      <a:gd name="T52" fmla="+- 0 10043 10023"/>
                                                                                                                                                      <a:gd name="T53" fmla="*/ T52 w 131"/>
                                                                                                                                                      <a:gd name="T54" fmla="+- 0 3397 3185"/>
                                                                                                                                                      <a:gd name="T55" fmla="*/ 3397 h 236"/>
                                                                                                                                                      <a:gd name="T56" fmla="+- 0 10045 10023"/>
                                                                                                                                                      <a:gd name="T57" fmla="*/ T56 w 131"/>
                                                                                                                                                      <a:gd name="T58" fmla="+- 0 3390 3185"/>
                                                                                                                                                      <a:gd name="T59" fmla="*/ 3390 h 236"/>
                                                                                                                                                      <a:gd name="T60" fmla="+- 0 10043 10023"/>
                                                                                                                                                      <a:gd name="T61" fmla="*/ T60 w 131"/>
                                                                                                                                                      <a:gd name="T62" fmla="+- 0 3374 3185"/>
                                                                                                                                                      <a:gd name="T63" fmla="*/ 3374 h 236"/>
                                                                                                                                                      <a:gd name="T64" fmla="+- 0 10046 10023"/>
                                                                                                                                                      <a:gd name="T65" fmla="*/ T64 w 131"/>
                                                                                                                                                      <a:gd name="T66" fmla="+- 0 3359 3185"/>
                                                                                                                                                      <a:gd name="T67" fmla="*/ 3359 h 236"/>
                                                                                                                                                      <a:gd name="T68" fmla="+- 0 10048 10023"/>
                                                                                                                                                      <a:gd name="T69" fmla="*/ T68 w 131"/>
                                                                                                                                                      <a:gd name="T70" fmla="+- 0 3351 3185"/>
                                                                                                                                                      <a:gd name="T71" fmla="*/ 3351 h 236"/>
                                                                                                                                                      <a:gd name="T72" fmla="+- 0 10049 10023"/>
                                                                                                                                                      <a:gd name="T73" fmla="*/ T72 w 131"/>
                                                                                                                                                      <a:gd name="T74" fmla="+- 0 3342 3185"/>
                                                                                                                                                      <a:gd name="T75" fmla="*/ 3342 h 236"/>
                                                                                                                                                      <a:gd name="T76" fmla="+- 0 10052 10023"/>
                                                                                                                                                      <a:gd name="T77" fmla="*/ T76 w 131"/>
                                                                                                                                                      <a:gd name="T78" fmla="+- 0 3334 3185"/>
                                                                                                                                                      <a:gd name="T79" fmla="*/ 3334 h 236"/>
                                                                                                                                                      <a:gd name="T80" fmla="+- 0 10055 10023"/>
                                                                                                                                                      <a:gd name="T81" fmla="*/ T80 w 131"/>
                                                                                                                                                      <a:gd name="T82" fmla="+- 0 3325 3185"/>
                                                                                                                                                      <a:gd name="T83" fmla="*/ 3325 h 236"/>
                                                                                                                                                      <a:gd name="T84" fmla="+- 0 10057 10023"/>
                                                                                                                                                      <a:gd name="T85" fmla="*/ T84 w 131"/>
                                                                                                                                                      <a:gd name="T86" fmla="+- 0 3317 3185"/>
                                                                                                                                                      <a:gd name="T87" fmla="*/ 3317 h 236"/>
                                                                                                                                                      <a:gd name="T88" fmla="+- 0 10062 10023"/>
                                                                                                                                                      <a:gd name="T89" fmla="*/ T88 w 131"/>
                                                                                                                                                      <a:gd name="T90" fmla="+- 0 3305 3185"/>
                                                                                                                                                      <a:gd name="T91" fmla="*/ 3305 h 236"/>
                                                                                                                                                      <a:gd name="T92" fmla="+- 0 10068 10023"/>
                                                                                                                                                      <a:gd name="T93" fmla="*/ T92 w 131"/>
                                                                                                                                                      <a:gd name="T94" fmla="+- 0 3291 3185"/>
                                                                                                                                                      <a:gd name="T95" fmla="*/ 3291 h 236"/>
                                                                                                                                                      <a:gd name="T96" fmla="+- 0 10083 10023"/>
                                                                                                                                                      <a:gd name="T97" fmla="*/ T96 w 131"/>
                                                                                                                                                      <a:gd name="T98" fmla="+- 0 3268 3185"/>
                                                                                                                                                      <a:gd name="T99" fmla="*/ 3268 h 236"/>
                                                                                                                                                      <a:gd name="T100" fmla="+- 0 10109 10023"/>
                                                                                                                                                      <a:gd name="T101" fmla="*/ T100 w 131"/>
                                                                                                                                                      <a:gd name="T102" fmla="+- 0 3238 3185"/>
                                                                                                                                                      <a:gd name="T103" fmla="*/ 3238 h 236"/>
                                                                                                                                                      <a:gd name="T104" fmla="+- 0 10123 10023"/>
                                                                                                                                                      <a:gd name="T105" fmla="*/ T104 w 131"/>
                                                                                                                                                      <a:gd name="T106" fmla="+- 0 3225 3185"/>
                                                                                                                                                      <a:gd name="T107" fmla="*/ 3225 h 236"/>
                                                                                                                                                      <a:gd name="T108" fmla="+- 0 10136 10023"/>
                                                                                                                                                      <a:gd name="T109" fmla="*/ T108 w 131"/>
                                                                                                                                                      <a:gd name="T110" fmla="+- 0 3214 3185"/>
                                                                                                                                                      <a:gd name="T111" fmla="*/ 3214 h 236"/>
                                                                                                                                                      <a:gd name="T112" fmla="+- 0 10148 10023"/>
                                                                                                                                                      <a:gd name="T113" fmla="*/ T112 w 131"/>
                                                                                                                                                      <a:gd name="T114" fmla="+- 0 3207 3185"/>
                                                                                                                                                      <a:gd name="T115" fmla="*/ 3207 h 236"/>
                                                                                                                                                      <a:gd name="T116" fmla="+- 0 10145 10023"/>
                                                                                                                                                      <a:gd name="T117" fmla="*/ T116 w 131"/>
                                                                                                                                                      <a:gd name="T118" fmla="+- 0 3185 3185"/>
                                                                                                                                                      <a:gd name="T119" fmla="*/ 3185 h 236"/>
                                                                                                                                                      <a:gd name="T120" fmla="+- 0 10135 10023"/>
                                                                                                                                                      <a:gd name="T121" fmla="*/ T120 w 131"/>
                                                                                                                                                      <a:gd name="T122" fmla="+- 0 3191 3185"/>
                                                                                                                                                      <a:gd name="T123" fmla="*/ 3191 h 236"/>
                                                                                                                                                      <a:gd name="T124" fmla="+- 0 10126 10023"/>
                                                                                                                                                      <a:gd name="T125" fmla="*/ T124 w 131"/>
                                                                                                                                                      <a:gd name="T126" fmla="+- 0 3198 3185"/>
                                                                                                                                                      <a:gd name="T127" fmla="*/ 3198 h 236"/>
                                                                                                                                                      <a:gd name="T128" fmla="+- 0 10116 10023"/>
                                                                                                                                                      <a:gd name="T129" fmla="*/ T128 w 131"/>
                                                                                                                                                      <a:gd name="T130" fmla="+- 0 3205 3185"/>
                                                                                                                                                      <a:gd name="T131" fmla="*/ 3205 h 23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131" h="236">
                                                                                                                                                        <a:moveTo>
                                                                                                                                                          <a:pt x="93" y="20"/>
                                                                                                                                                        </a:moveTo>
                                                                                                                                                        <a:lnTo>
                                                                                                                                                          <a:pt x="83" y="27"/>
                                                                                                                                                        </a:lnTo>
                                                                                                                                                        <a:lnTo>
                                                                                                                                                          <a:pt x="77" y="33"/>
                                                                                                                                                        </a:lnTo>
                                                                                                                                                        <a:lnTo>
                                                                                                                                                          <a:pt x="69" y="41"/>
                                                                                                                                                        </a:lnTo>
                                                                                                                                                        <a:lnTo>
                                                                                                                                                          <a:pt x="56" y="55"/>
                                                                                                                                                        </a:lnTo>
                                                                                                                                                        <a:lnTo>
                                                                                                                                                          <a:pt x="43" y="72"/>
                                                                                                                                                        </a:lnTo>
                                                                                                                                                        <a:lnTo>
                                                                                                                                                          <a:pt x="33" y="89"/>
                                                                                                                                                        </a:lnTo>
                                                                                                                                                        <a:lnTo>
                                                                                                                                                          <a:pt x="31" y="94"/>
                                                                                                                                                        </a:lnTo>
                                                                                                                                                        <a:lnTo>
                                                                                                                                                          <a:pt x="27" y="100"/>
                                                                                                                                                        </a:lnTo>
                                                                                                                                                        <a:lnTo>
                                                                                                                                                          <a:pt x="25" y="104"/>
                                                                                                                                                        </a:lnTo>
                                                                                                                                                        <a:lnTo>
                                                                                                                                                          <a:pt x="20" y="114"/>
                                                                                                                                                        </a:lnTo>
                                                                                                                                                        <a:lnTo>
                                                                                                                                                          <a:pt x="19" y="115"/>
                                                                                                                                                        </a:lnTo>
                                                                                                                                                        <a:lnTo>
                                                                                                                                                          <a:pt x="16" y="124"/>
                                                                                                                                                        </a:lnTo>
                                                                                                                                                        <a:lnTo>
                                                                                                                                                          <a:pt x="10" y="142"/>
                                                                                                                                                        </a:lnTo>
                                                                                                                                                        <a:lnTo>
                                                                                                                                                          <a:pt x="5" y="162"/>
                                                                                                                                                        </a:lnTo>
                                                                                                                                                        <a:lnTo>
                                                                                                                                                          <a:pt x="4" y="166"/>
                                                                                                                                                        </a:lnTo>
                                                                                                                                                        <a:lnTo>
                                                                                                                                                          <a:pt x="2" y="171"/>
                                                                                                                                                        </a:lnTo>
                                                                                                                                                        <a:lnTo>
                                                                                                                                                          <a:pt x="3" y="175"/>
                                                                                                                                                        </a:lnTo>
                                                                                                                                                        <a:lnTo>
                                                                                                                                                          <a:pt x="2" y="181"/>
                                                                                                                                                        </a:lnTo>
                                                                                                                                                        <a:lnTo>
                                                                                                                                                          <a:pt x="0" y="193"/>
                                                                                                                                                        </a:lnTo>
                                                                                                                                                        <a:lnTo>
                                                                                                                                                          <a:pt x="1" y="199"/>
                                                                                                                                                        </a:lnTo>
                                                                                                                                                        <a:lnTo>
                                                                                                                                                          <a:pt x="1" y="213"/>
                                                                                                                                                        </a:lnTo>
                                                                                                                                                        <a:lnTo>
                                                                                                                                                          <a:pt x="0" y="222"/>
                                                                                                                                                        </a:lnTo>
                                                                                                                                                        <a:lnTo>
                                                                                                                                                          <a:pt x="2" y="236"/>
                                                                                                                                                        </a:lnTo>
                                                                                                                                                        <a:lnTo>
                                                                                                                                                          <a:pt x="22" y="234"/>
                                                                                                                                                        </a:lnTo>
                                                                                                                                                        <a:lnTo>
                                                                                                                                                          <a:pt x="21" y="230"/>
                                                                                                                                                        </a:lnTo>
                                                                                                                                                        <a:lnTo>
                                                                                                                                                          <a:pt x="21" y="217"/>
                                                                                                                                                        </a:lnTo>
                                                                                                                                                        <a:lnTo>
                                                                                                                                                          <a:pt x="20" y="212"/>
                                                                                                                                                        </a:lnTo>
                                                                                                                                                        <a:lnTo>
                                                                                                                                                          <a:pt x="19" y="199"/>
                                                                                                                                                        </a:lnTo>
                                                                                                                                                        <a:lnTo>
                                                                                                                                                          <a:pt x="22" y="205"/>
                                                                                                                                                        </a:lnTo>
                                                                                                                                                        <a:lnTo>
                                                                                                                                                          <a:pt x="21" y="196"/>
                                                                                                                                                        </a:lnTo>
                                                                                                                                                        <a:lnTo>
                                                                                                                                                          <a:pt x="20" y="189"/>
                                                                                                                                                        </a:lnTo>
                                                                                                                                                        <a:lnTo>
                                                                                                                                                          <a:pt x="22" y="180"/>
                                                                                                                                                        </a:lnTo>
                                                                                                                                                        <a:lnTo>
                                                                                                                                                          <a:pt x="23" y="174"/>
                                                                                                                                                        </a:lnTo>
                                                                                                                                                        <a:lnTo>
                                                                                                                                                          <a:pt x="23" y="170"/>
                                                                                                                                                        </a:lnTo>
                                                                                                                                                        <a:lnTo>
                                                                                                                                                          <a:pt x="25" y="166"/>
                                                                                                                                                        </a:lnTo>
                                                                                                                                                        <a:lnTo>
                                                                                                                                                          <a:pt x="26" y="161"/>
                                                                                                                                                        </a:lnTo>
                                                                                                                                                        <a:lnTo>
                                                                                                                                                          <a:pt x="26" y="157"/>
                                                                                                                                                        </a:lnTo>
                                                                                                                                                        <a:lnTo>
                                                                                                                                                          <a:pt x="27" y="152"/>
                                                                                                                                                        </a:lnTo>
                                                                                                                                                        <a:lnTo>
                                                                                                                                                          <a:pt x="29" y="149"/>
                                                                                                                                                        </a:lnTo>
                                                                                                                                                        <a:lnTo>
                                                                                                                                                          <a:pt x="31" y="144"/>
                                                                                                                                                        </a:lnTo>
                                                                                                                                                        <a:lnTo>
                                                                                                                                                          <a:pt x="32" y="140"/>
                                                                                                                                                        </a:lnTo>
                                                                                                                                                        <a:lnTo>
                                                                                                                                                          <a:pt x="33" y="136"/>
                                                                                                                                                        </a:lnTo>
                                                                                                                                                        <a:lnTo>
                                                                                                                                                          <a:pt x="34" y="132"/>
                                                                                                                                                        </a:lnTo>
                                                                                                                                                        <a:lnTo>
                                                                                                                                                          <a:pt x="35" y="127"/>
                                                                                                                                                        </a:lnTo>
                                                                                                                                                        <a:lnTo>
                                                                                                                                                          <a:pt x="39" y="120"/>
                                                                                                                                                        </a:lnTo>
                                                                                                                                                        <a:lnTo>
                                                                                                                                                          <a:pt x="43" y="113"/>
                                                                                                                                                        </a:lnTo>
                                                                                                                                                        <a:lnTo>
                                                                                                                                                          <a:pt x="45" y="106"/>
                                                                                                                                                        </a:lnTo>
                                                                                                                                                        <a:lnTo>
                                                                                                                                                          <a:pt x="50" y="100"/>
                                                                                                                                                        </a:lnTo>
                                                                                                                                                        <a:lnTo>
                                                                                                                                                          <a:pt x="60" y="83"/>
                                                                                                                                                        </a:lnTo>
                                                                                                                                                        <a:lnTo>
                                                                                                                                                          <a:pt x="72" y="68"/>
                                                                                                                                                        </a:lnTo>
                                                                                                                                                        <a:lnTo>
                                                                                                                                                          <a:pt x="86" y="53"/>
                                                                                                                                                        </a:lnTo>
                                                                                                                                                        <a:lnTo>
                                                                                                                                                          <a:pt x="93" y="45"/>
                                                                                                                                                        </a:lnTo>
                                                                                                                                                        <a:lnTo>
                                                                                                                                                          <a:pt x="100" y="40"/>
                                                                                                                                                        </a:lnTo>
                                                                                                                                                        <a:lnTo>
                                                                                                                                                          <a:pt x="107" y="34"/>
                                                                                                                                                        </a:lnTo>
                                                                                                                                                        <a:lnTo>
                                                                                                                                                          <a:pt x="113" y="29"/>
                                                                                                                                                        </a:lnTo>
                                                                                                                                                        <a:lnTo>
                                                                                                                                                          <a:pt x="119" y="25"/>
                                                                                                                                                        </a:lnTo>
                                                                                                                                                        <a:lnTo>
                                                                                                                                                          <a:pt x="125" y="22"/>
                                                                                                                                                        </a:lnTo>
                                                                                                                                                        <a:lnTo>
                                                                                                                                                          <a:pt x="131" y="18"/>
                                                                                                                                                        </a:lnTo>
                                                                                                                                                        <a:lnTo>
                                                                                                                                                          <a:pt x="122" y="0"/>
                                                                                                                                                        </a:lnTo>
                                                                                                                                                        <a:lnTo>
                                                                                                                                                          <a:pt x="118" y="2"/>
                                                                                                                                                        </a:lnTo>
                                                                                                                                                        <a:lnTo>
                                                                                                                                                          <a:pt x="112" y="6"/>
                                                                                                                                                        </a:lnTo>
                                                                                                                                                        <a:lnTo>
                                                                                                                                                          <a:pt x="105" y="11"/>
                                                                                                                                                        </a:lnTo>
                                                                                                                                                        <a:lnTo>
                                                                                                                                                          <a:pt x="103" y="13"/>
                                                                                                                                                        </a:lnTo>
                                                                                                                                                        <a:lnTo>
                                                                                                                                                          <a:pt x="95" y="18"/>
                                                                                                                                                        </a:lnTo>
                                                                                                                                                        <a:lnTo>
                                                                                                                                                          <a:pt x="93" y="20"/>
                                                                                                                                                        </a:lnTo>
                                                                                                                                                        <a:close/>
                                                                                                                                                      </a:path>
                                                                                                                                                    </a:pathLst>
                                                                                                                                                  </a:custGeom>
                                                                                                                                                  <a:solidFill>
                                                                                                                                                    <a:srgbClr val="1E1A16"/>
                                                                                                                                                  </a:solidFill>
                                                                                                                                                  <a:ln>
                                                                                                                                                    <a:noFill/>
                                                                                                                                                  </a:ln>
                                                                                                                                                  <a:extLst>
                                                                                                                                                    <a:ext uri="{91240B29-F687-4F45-9708-019B960494DF}">
                                                                                                                                                      <a14:hiddenLine xmlns:a14="http://schemas.microsoft.com/office/drawing/2010/main" xmlns="" w="9525">
                                                                                                                                                        <a:solidFill>
                                                                                                                                                          <a:srgbClr val="000000"/>
                                                                                                                                                        </a:solidFill>
                                                                                                                                                        <a:round/>
                                                                                                                                                        <a:headEnd/>
                                                                                                                                                        <a:tailEnd/>
                                                                                                                                                      </a14:hiddenLine>
                                                                                                                                                    </a:ext>
                                                                                                                                                  </a:extLst>
                                                                                                                                                </p:spPr>
                                                                                                                                                <p:txBody>
                                                                                                                                                  <a:bodyPr rot="0" vert="horz" wrap="square" lIns="91440" tIns="45720" rIns="91440" bIns="45720" anchor="t" anchorCtr="0" upright="1">
                                                                                                                                                    <a:noAutofit/>
                                                                                                                                                  </a:bodyPr>
                                                                                                                                                  <a:lstStyle/>
                                                                                                                                                  <a:p>
                                                                                                                                                    <a:endParaRPr lang="el-GR"/>
                                                                                                                                                  </a:p>
                                                                                                                                                </p:txBody>
                                                                                                                                              </p:sp>
                                                                                                                                              <p:grpSp>
                                                                                                                                                <p:nvGrpSpPr>
                                                                                                                                                  <p:cNvPr id="141" name="Group 236"/>
                                                                                                                                                  <p:cNvGrpSpPr>
                                                                                                                                                    <a:grpSpLocks/>
                                                                                                                                                  </p:cNvGrpSpPr>
                                                                                                                                                  <p:nvPr/>
                                                                                                                                                </p:nvGrpSpPr>
                                                                                                                                                <p:grpSpPr bwMode="auto">
                                                                                                                                                  <a:xfrm>
                                                                                                                                                    <a:off x="8770" y="1540"/>
                                                                                                                                                    <a:ext cx="1162" cy="1846"/>
                                                                                                                                                    <a:chOff x="8770" y="1540"/>
                                                                                                                                                    <a:chExt cx="1162" cy="1846"/>
                                                                                                                                                  </a:xfrm>
                                                                                                                                                </p:grpSpPr>
                                                                                                                                                <p:sp>
                                                                                                                                                  <p:nvSpPr>
                                                                                                                                                    <p:cNvPr id="142" name="Freeform 237"/>
                                                                                                                                                    <p:cNvSpPr>
                                                                                                                                                      <a:spLocks/>
                                                                                                                                                    </p:cNvSpPr>
                                                                                                                                                    <p:nvPr/>
                                                                                                                                                  </p:nvSpPr>
                                                                                                                                                  <p:spPr bwMode="auto">
                                                                                                                                                    <a:xfrm>
                                                                                                                                                      <a:off x="9746" y="3151"/>
                                                                                                                                                      <a:ext cx="186" cy="235"/>
                                                                                                                                                    </a:xfrm>
                                                                                                                                                    <a:custGeom>
                                                                                                                                                      <a:avLst/>
                                                                                                                                                      <a:gdLst>
                                                                                                                                                        <a:gd name="T0" fmla="+- 0 9876 9746"/>
                                                                                                                                                        <a:gd name="T1" fmla="*/ T0 w 186"/>
                                                                                                                                                        <a:gd name="T2" fmla="+- 0 3153 3151"/>
                                                                                                                                                        <a:gd name="T3" fmla="*/ 3153 h 235"/>
                                                                                                                                                        <a:gd name="T4" fmla="+- 0 9872 9746"/>
                                                                                                                                                        <a:gd name="T5" fmla="*/ T4 w 186"/>
                                                                                                                                                        <a:gd name="T6" fmla="+- 0 3176 3151"/>
                                                                                                                                                        <a:gd name="T7" fmla="*/ 3176 h 235"/>
                                                                                                                                                        <a:gd name="T8" fmla="+- 0 9880 9746"/>
                                                                                                                                                        <a:gd name="T9" fmla="*/ T8 w 186"/>
                                                                                                                                                        <a:gd name="T10" fmla="+- 0 3177 3151"/>
                                                                                                                                                        <a:gd name="T11" fmla="*/ 3177 h 235"/>
                                                                                                                                                        <a:gd name="T12" fmla="+- 0 9882 9746"/>
                                                                                                                                                        <a:gd name="T13" fmla="*/ T12 w 186"/>
                                                                                                                                                        <a:gd name="T14" fmla="+- 0 3155 3151"/>
                                                                                                                                                        <a:gd name="T15" fmla="*/ 3155 h 235"/>
                                                                                                                                                        <a:gd name="T16" fmla="+- 0 9876 9746"/>
                                                                                                                                                        <a:gd name="T17" fmla="*/ T16 w 186"/>
                                                                                                                                                        <a:gd name="T18" fmla="+- 0 3153 3151"/>
                                                                                                                                                        <a:gd name="T19" fmla="*/ 3153 h 235"/>
                                                                                                                                                      </a:gdLst>
                                                                                                                                                      <a:ahLst/>
                                                                                                                                                      <a:cxnLst>
                                                                                                                                                        <a:cxn ang="0">
                                                                                                                                                          <a:pos x="T1" y="T3"/>
                                                                                                                                                        </a:cxn>
                                                                                                                                                        <a:cxn ang="0">
                                                                                                                                                          <a:pos x="T5" y="T7"/>
                                                                                                                                                        </a:cxn>
                                                                                                                                                        <a:cxn ang="0">
                                                                                                                                                          <a:pos x="T9" y="T11"/>
                                                                                                                                                        </a:cxn>
                                                                                                                                                        <a:cxn ang="0">
                                                                                                                                                          <a:pos x="T13" y="T15"/>
                                                                                                                                                        </a:cxn>
                                                                                                                                                        <a:cxn ang="0">
                                                                                                                                                          <a:pos x="T17" y="T19"/>
                                                                                                                                                        </a:cxn>
                                                                                                                                                      </a:cxnLst>
                                                                                                                                                      <a:rect l="0" t="0" r="r" b="b"/>
                                                                                                                                                      <a:pathLst>
                                                                                                                                                        <a:path w="186" h="235">
                                                                                                                                                          <a:moveTo>
                                                                                                                                                            <a:pt x="130" y="2"/>
                                                                                                                                                          </a:moveTo>
                                                                                                                                                          <a:lnTo>
                                                                                                                                                            <a:pt x="126" y="25"/>
                                                                                                                                                          </a:lnTo>
                                                                                                                                                          <a:lnTo>
                                                                                                                                                            <a:pt x="134" y="26"/>
                                                                                                                                                          </a:lnTo>
                                                                                                                                                          <a:lnTo>
                                                                                                                                                            <a:pt x="136" y="4"/>
                                                                                                                                                          </a:lnTo>
                                                                                                                                                          <a:lnTo>
                                                                                                                                                            <a:pt x="130" y="2"/>
                                                                                                                                                          </a:lnTo>
                                                                                                                                                          <a:close/>
                                                                                                                                                        </a:path>
                                                                                                                                                      </a:pathLst>
                                                                                                                                                    </a:custGeom>
                                                                                                                                                    <a:solidFill>
                                                                                                                                                      <a:srgbClr val="1E1A16"/>
                                                                                                                                                    </a:solidFill>
                                                                                                                                                    <a:ln>
                                                                                                                                                      <a:noFill/>
                                                                                                                                                    </a:ln>
                                                                                                                                                    <a:extLst>
                                                                                                                                                      <a:ext uri="{91240B29-F687-4F45-9708-019B960494DF}">
                                                                                                                                                        <a14:hiddenLine xmlns:a14="http://schemas.microsoft.com/office/drawing/2010/main" xmlns="" w="9525">
                                                                                                                                                          <a:solidFill>
                                                                                                                                                            <a:srgbClr val="000000"/>
                                                                                                                                                          </a:solidFill>
                                                                                                                                                          <a:round/>
                                                                                                                                                          <a:headEnd/>
                                                                                                                                                          <a:tailEnd/>
                                                                                                                                                        </a14:hiddenLine>
                                                                                                                                                      </a:ext>
                                                                                                                                                    </a:extLst>
                                                                                                                                                  </p:spPr>
                                                                                                                                                  <p:txBody>
                                                                                                                                                    <a:bodyPr rot="0" vert="horz" wrap="square" lIns="91440" tIns="45720" rIns="91440" bIns="45720" anchor="t" anchorCtr="0" upright="1">
                                                                                                                                                      <a:noAutofit/>
                                                                                                                                                    </a:bodyPr>
                                                                                                                                                    <a:lstStyle/>
                                                                                                                                                    <a:p>
                                                                                                                                                      <a:endParaRPr lang="el-GR"/>
                                                                                                                                                    </a:p>
                                                                                                                                                  </p:txBody>
                                                                                                                                                </p:sp>
                                                                                                                                                <p:sp>
                                                                                                                                                  <p:nvSpPr>
                                                                                                                                                    <p:cNvPr id="143" name="Freeform 238"/>
                                                                                                                                                    <p:cNvSpPr>
                                                                                                                                                      <a:spLocks/>
                                                                                                                                                    </p:cNvSpPr>
                                                                                                                                                    <p:nvPr/>
                                                                                                                                                  </p:nvSpPr>
                                                                                                                                                  <p:spPr bwMode="auto">
                                                                                                                                                    <a:xfrm>
                                                                                                                                                      <a:off x="9746" y="3151"/>
                                                                                                                                                      <a:ext cx="186" cy="235"/>
                                                                                                                                                    </a:xfrm>
                                                                                                                                                    <a:custGeom>
                                                                                                                                                      <a:avLst/>
                                                                                                                                                      <a:gdLst>
                                                                                                                                                        <a:gd name="T0" fmla="+- 0 9854 9746"/>
                                                                                                                                                        <a:gd name="T1" fmla="*/ T0 w 186"/>
                                                                                                                                                        <a:gd name="T2" fmla="+- 0 3198 3151"/>
                                                                                                                                                        <a:gd name="T3" fmla="*/ 3198 h 235"/>
                                                                                                                                                        <a:gd name="T4" fmla="+- 0 9850 9746"/>
                                                                                                                                                        <a:gd name="T5" fmla="*/ T4 w 186"/>
                                                                                                                                                        <a:gd name="T6" fmla="+- 0 3155 3151"/>
                                                                                                                                                        <a:gd name="T7" fmla="*/ 3155 h 235"/>
                                                                                                                                                        <a:gd name="T8" fmla="+- 0 9845 9746"/>
                                                                                                                                                        <a:gd name="T9" fmla="*/ T8 w 186"/>
                                                                                                                                                        <a:gd name="T10" fmla="+- 0 3154 3151"/>
                                                                                                                                                        <a:gd name="T11" fmla="*/ 3154 h 235"/>
                                                                                                                                                        <a:gd name="T12" fmla="+- 0 9838 9746"/>
                                                                                                                                                        <a:gd name="T13" fmla="*/ T12 w 186"/>
                                                                                                                                                        <a:gd name="T14" fmla="+- 0 3160 3151"/>
                                                                                                                                                        <a:gd name="T15" fmla="*/ 3160 h 235"/>
                                                                                                                                                        <a:gd name="T16" fmla="+- 0 9832 9746"/>
                                                                                                                                                        <a:gd name="T17" fmla="*/ T16 w 186"/>
                                                                                                                                                        <a:gd name="T18" fmla="+- 0 3167 3151"/>
                                                                                                                                                        <a:gd name="T19" fmla="*/ 3167 h 235"/>
                                                                                                                                                        <a:gd name="T20" fmla="+- 0 9829 9746"/>
                                                                                                                                                        <a:gd name="T21" fmla="*/ T20 w 186"/>
                                                                                                                                                        <a:gd name="T22" fmla="+- 0 3173 3151"/>
                                                                                                                                                        <a:gd name="T23" fmla="*/ 3173 h 235"/>
                                                                                                                                                        <a:gd name="T24" fmla="+- 0 9828 9746"/>
                                                                                                                                                        <a:gd name="T25" fmla="*/ T24 w 186"/>
                                                                                                                                                        <a:gd name="T26" fmla="+- 0 3178 3151"/>
                                                                                                                                                        <a:gd name="T27" fmla="*/ 3178 h 235"/>
                                                                                                                                                        <a:gd name="T28" fmla="+- 0 9827 9746"/>
                                                                                                                                                        <a:gd name="T29" fmla="*/ T28 w 186"/>
                                                                                                                                                        <a:gd name="T30" fmla="+- 0 3184 3151"/>
                                                                                                                                                        <a:gd name="T31" fmla="*/ 3184 h 235"/>
                                                                                                                                                        <a:gd name="T32" fmla="+- 0 9827 9746"/>
                                                                                                                                                        <a:gd name="T33" fmla="*/ T32 w 186"/>
                                                                                                                                                        <a:gd name="T34" fmla="+- 0 3303 3151"/>
                                                                                                                                                        <a:gd name="T35" fmla="*/ 3303 h 235"/>
                                                                                                                                                        <a:gd name="T36" fmla="+- 0 9820 9746"/>
                                                                                                                                                        <a:gd name="T37" fmla="*/ T36 w 186"/>
                                                                                                                                                        <a:gd name="T38" fmla="+- 0 3301 3151"/>
                                                                                                                                                        <a:gd name="T39" fmla="*/ 3301 h 235"/>
                                                                                                                                                        <a:gd name="T40" fmla="+- 0 9800 9746"/>
                                                                                                                                                        <a:gd name="T41" fmla="*/ T40 w 186"/>
                                                                                                                                                        <a:gd name="T42" fmla="+- 0 3291 3151"/>
                                                                                                                                                        <a:gd name="T43" fmla="*/ 3291 h 235"/>
                                                                                                                                                        <a:gd name="T44" fmla="+- 0 9787 9746"/>
                                                                                                                                                        <a:gd name="T45" fmla="*/ T44 w 186"/>
                                                                                                                                                        <a:gd name="T46" fmla="+- 0 3276 3151"/>
                                                                                                                                                        <a:gd name="T47" fmla="*/ 3276 h 235"/>
                                                                                                                                                        <a:gd name="T48" fmla="+- 0 9779 9746"/>
                                                                                                                                                        <a:gd name="T49" fmla="*/ T48 w 186"/>
                                                                                                                                                        <a:gd name="T50" fmla="+- 0 3257 3151"/>
                                                                                                                                                        <a:gd name="T51" fmla="*/ 3257 h 235"/>
                                                                                                                                                        <a:gd name="T52" fmla="+- 0 9775 9746"/>
                                                                                                                                                        <a:gd name="T53" fmla="*/ T52 w 186"/>
                                                                                                                                                        <a:gd name="T54" fmla="+- 0 3234 3151"/>
                                                                                                                                                        <a:gd name="T55" fmla="*/ 3234 h 235"/>
                                                                                                                                                        <a:gd name="T56" fmla="+- 0 9775 9746"/>
                                                                                                                                                        <a:gd name="T57" fmla="*/ T56 w 186"/>
                                                                                                                                                        <a:gd name="T58" fmla="+- 0 3229 3151"/>
                                                                                                                                                        <a:gd name="T59" fmla="*/ 3229 h 235"/>
                                                                                                                                                        <a:gd name="T60" fmla="+- 0 9779 9746"/>
                                                                                                                                                        <a:gd name="T61" fmla="*/ T60 w 186"/>
                                                                                                                                                        <a:gd name="T62" fmla="+- 0 3207 3151"/>
                                                                                                                                                        <a:gd name="T63" fmla="*/ 3207 h 235"/>
                                                                                                                                                        <a:gd name="T64" fmla="+- 0 9790 9746"/>
                                                                                                                                                        <a:gd name="T65" fmla="*/ T64 w 186"/>
                                                                                                                                                        <a:gd name="T66" fmla="+- 0 3190 3151"/>
                                                                                                                                                        <a:gd name="T67" fmla="*/ 3190 h 235"/>
                                                                                                                                                        <a:gd name="T68" fmla="+- 0 9808 9746"/>
                                                                                                                                                        <a:gd name="T69" fmla="*/ T68 w 186"/>
                                                                                                                                                        <a:gd name="T70" fmla="+- 0 3178 3151"/>
                                                                                                                                                        <a:gd name="T71" fmla="*/ 3178 h 235"/>
                                                                                                                                                        <a:gd name="T72" fmla="+- 0 9814 9746"/>
                                                                                                                                                        <a:gd name="T73" fmla="*/ T72 w 186"/>
                                                                                                                                                        <a:gd name="T74" fmla="+- 0 3154 3151"/>
                                                                                                                                                        <a:gd name="T75" fmla="*/ 3154 h 235"/>
                                                                                                                                                        <a:gd name="T76" fmla="+- 0 9810 9746"/>
                                                                                                                                                        <a:gd name="T77" fmla="*/ T76 w 186"/>
                                                                                                                                                        <a:gd name="T78" fmla="+- 0 3154 3151"/>
                                                                                                                                                        <a:gd name="T79" fmla="*/ 3154 h 235"/>
                                                                                                                                                        <a:gd name="T80" fmla="+- 0 9798 9746"/>
                                                                                                                                                        <a:gd name="T81" fmla="*/ T80 w 186"/>
                                                                                                                                                        <a:gd name="T82" fmla="+- 0 3155 3151"/>
                                                                                                                                                        <a:gd name="T83" fmla="*/ 3155 h 235"/>
                                                                                                                                                        <a:gd name="T84" fmla="+- 0 9779 9746"/>
                                                                                                                                                        <a:gd name="T85" fmla="*/ T84 w 186"/>
                                                                                                                                                        <a:gd name="T86" fmla="+- 0 3164 3151"/>
                                                                                                                                                        <a:gd name="T87" fmla="*/ 3164 h 235"/>
                                                                                                                                                        <a:gd name="T88" fmla="+- 0 9764 9746"/>
                                                                                                                                                        <a:gd name="T89" fmla="*/ T88 w 186"/>
                                                                                                                                                        <a:gd name="T90" fmla="+- 0 3179 3151"/>
                                                                                                                                                        <a:gd name="T91" fmla="*/ 3179 h 235"/>
                                                                                                                                                        <a:gd name="T92" fmla="+- 0 9753 9746"/>
                                                                                                                                                        <a:gd name="T93" fmla="*/ T92 w 186"/>
                                                                                                                                                        <a:gd name="T94" fmla="+- 0 3198 3151"/>
                                                                                                                                                        <a:gd name="T95" fmla="*/ 3198 h 235"/>
                                                                                                                                                        <a:gd name="T96" fmla="+- 0 9747 9746"/>
                                                                                                                                                        <a:gd name="T97" fmla="*/ T96 w 186"/>
                                                                                                                                                        <a:gd name="T98" fmla="+- 0 3219 3151"/>
                                                                                                                                                        <a:gd name="T99" fmla="*/ 3219 h 235"/>
                                                                                                                                                        <a:gd name="T100" fmla="+- 0 9746 9746"/>
                                                                                                                                                        <a:gd name="T101" fmla="*/ T100 w 186"/>
                                                                                                                                                        <a:gd name="T102" fmla="+- 0 3240 3151"/>
                                                                                                                                                        <a:gd name="T103" fmla="*/ 3240 h 235"/>
                                                                                                                                                        <a:gd name="T104" fmla="+- 0 9748 9746"/>
                                                                                                                                                        <a:gd name="T105" fmla="*/ T104 w 186"/>
                                                                                                                                                        <a:gd name="T106" fmla="+- 0 3252 3151"/>
                                                                                                                                                        <a:gd name="T107" fmla="*/ 3252 h 235"/>
                                                                                                                                                        <a:gd name="T108" fmla="+- 0 9753 9746"/>
                                                                                                                                                        <a:gd name="T109" fmla="*/ T108 w 186"/>
                                                                                                                                                        <a:gd name="T110" fmla="+- 0 3272 3151"/>
                                                                                                                                                        <a:gd name="T111" fmla="*/ 3272 h 235"/>
                                                                                                                                                        <a:gd name="T112" fmla="+- 0 9762 9746"/>
                                                                                                                                                        <a:gd name="T113" fmla="*/ T112 w 186"/>
                                                                                                                                                        <a:gd name="T114" fmla="+- 0 3288 3151"/>
                                                                                                                                                        <a:gd name="T115" fmla="*/ 3288 h 235"/>
                                                                                                                                                        <a:gd name="T116" fmla="+- 0 9775 9746"/>
                                                                                                                                                        <a:gd name="T117" fmla="*/ T116 w 186"/>
                                                                                                                                                        <a:gd name="T118" fmla="+- 0 3305 3151"/>
                                                                                                                                                        <a:gd name="T119" fmla="*/ 3305 h 235"/>
                                                                                                                                                        <a:gd name="T120" fmla="+- 0 9789 9746"/>
                                                                                                                                                        <a:gd name="T121" fmla="*/ T120 w 186"/>
                                                                                                                                                        <a:gd name="T122" fmla="+- 0 3315 3151"/>
                                                                                                                                                        <a:gd name="T123" fmla="*/ 3315 h 235"/>
                                                                                                                                                        <a:gd name="T124" fmla="+- 0 9807 9746"/>
                                                                                                                                                        <a:gd name="T125" fmla="*/ T124 w 186"/>
                                                                                                                                                        <a:gd name="T126" fmla="+- 0 3324 3151"/>
                                                                                                                                                        <a:gd name="T127" fmla="*/ 3324 h 235"/>
                                                                                                                                                        <a:gd name="T128" fmla="+- 0 9827 9746"/>
                                                                                                                                                        <a:gd name="T129" fmla="*/ T128 w 186"/>
                                                                                                                                                        <a:gd name="T130" fmla="+- 0 3327 3151"/>
                                                                                                                                                        <a:gd name="T131" fmla="*/ 3327 h 235"/>
                                                                                                                                                        <a:gd name="T132" fmla="+- 0 9827 9746"/>
                                                                                                                                                        <a:gd name="T133" fmla="*/ T132 w 186"/>
                                                                                                                                                        <a:gd name="T134" fmla="+- 0 3387 3151"/>
                                                                                                                                                        <a:gd name="T135" fmla="*/ 3387 h 235"/>
                                                                                                                                                        <a:gd name="T136" fmla="+- 0 9854 9746"/>
                                                                                                                                                        <a:gd name="T137" fmla="*/ T136 w 186"/>
                                                                                                                                                        <a:gd name="T138" fmla="+- 0 3387 3151"/>
                                                                                                                                                        <a:gd name="T139" fmla="*/ 3387 h 235"/>
                                                                                                                                                        <a:gd name="T140" fmla="+- 0 9854 9746"/>
                                                                                                                                                        <a:gd name="T141" fmla="*/ T140 w 186"/>
                                                                                                                                                        <a:gd name="T142" fmla="+- 0 3198 3151"/>
                                                                                                                                                        <a:gd name="T143" fmla="*/ 3198 h 2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Lst>
                                                                                                                                                      <a:rect l="0" t="0" r="r" b="b"/>
                                                                                                                                                      <a:pathLst>
                                                                                                                                                        <a:path w="186" h="235">
                                                                                                                                                          <a:moveTo>
                                                                                                                                                            <a:pt x="108" y="47"/>
                                                                                                                                                          </a:moveTo>
                                                                                                                                                          <a:lnTo>
                                                                                                                                                            <a:pt x="104" y="4"/>
                                                                                                                                                          </a:lnTo>
                                                                                                                                                          <a:lnTo>
                                                                                                                                                            <a:pt x="99" y="3"/>
                                                                                                                                                          </a:lnTo>
                                                                                                                                                          <a:lnTo>
                                                                                                                                                            <a:pt x="92" y="9"/>
                                                                                                                                                          </a:lnTo>
                                                                                                                                                          <a:lnTo>
                                                                                                                                                            <a:pt x="86" y="16"/>
                                                                                                                                                          </a:lnTo>
                                                                                                                                                          <a:lnTo>
                                                                                                                                                            <a:pt x="83" y="22"/>
                                                                                                                                                          </a:lnTo>
                                                                                                                                                          <a:lnTo>
                                                                                                                                                            <a:pt x="82" y="27"/>
                                                                                                                                                          </a:lnTo>
                                                                                                                                                          <a:lnTo>
                                                                                                                                                            <a:pt x="81" y="33"/>
                                                                                                                                                          </a:lnTo>
                                                                                                                                                          <a:lnTo>
                                                                                                                                                            <a:pt x="81" y="152"/>
                                                                                                                                                          </a:lnTo>
                                                                                                                                                          <a:lnTo>
                                                                                                                                                            <a:pt x="74" y="150"/>
                                                                                                                                                          </a:lnTo>
                                                                                                                                                          <a:lnTo>
                                                                                                                                                            <a:pt x="54" y="140"/>
                                                                                                                                                          </a:lnTo>
                                                                                                                                                          <a:lnTo>
                                                                                                                                                            <a:pt x="41" y="125"/>
                                                                                                                                                          </a:lnTo>
                                                                                                                                                          <a:lnTo>
                                                                                                                                                            <a:pt x="33" y="106"/>
                                                                                                                                                          </a:lnTo>
                                                                                                                                                          <a:lnTo>
                                                                                                                                                            <a:pt x="29" y="83"/>
                                                                                                                                                          </a:lnTo>
                                                                                                                                                          <a:lnTo>
                                                                                                                                                            <a:pt x="29" y="78"/>
                                                                                                                                                          </a:lnTo>
                                                                                                                                                          <a:lnTo>
                                                                                                                                                            <a:pt x="33" y="56"/>
                                                                                                                                                          </a:lnTo>
                                                                                                                                                          <a:lnTo>
                                                                                                                                                            <a:pt x="44" y="39"/>
                                                                                                                                                          </a:lnTo>
                                                                                                                                                          <a:lnTo>
                                                                                                                                                            <a:pt x="62" y="27"/>
                                                                                                                                                          </a:lnTo>
                                                                                                                                                          <a:lnTo>
                                                                                                                                                            <a:pt x="68" y="3"/>
                                                                                                                                                          </a:lnTo>
                                                                                                                                                          <a:lnTo>
                                                                                                                                                            <a:pt x="64" y="3"/>
                                                                                                                                                          </a:lnTo>
                                                                                                                                                          <a:lnTo>
                                                                                                                                                            <a:pt x="52" y="4"/>
                                                                                                                                                          </a:lnTo>
                                                                                                                                                          <a:lnTo>
                                                                                                                                                            <a:pt x="33" y="13"/>
                                                                                                                                                          </a:lnTo>
                                                                                                                                                          <a:lnTo>
                                                                                                                                                            <a:pt x="18" y="28"/>
                                                                                                                                                          </a:lnTo>
                                                                                                                                                          <a:lnTo>
                                                                                                                                                            <a:pt x="7" y="47"/>
                                                                                                                                                          </a:lnTo>
                                                                                                                                                          <a:lnTo>
                                                                                                                                                            <a:pt x="1" y="68"/>
                                                                                                                                                          </a:lnTo>
                                                                                                                                                          <a:lnTo>
                                                                                                                                                            <a:pt x="0" y="89"/>
                                                                                                                                                          </a:lnTo>
                                                                                                                                                          <a:lnTo>
                                                                                                                                                            <a:pt x="2" y="101"/>
                                                                                                                                                          </a:lnTo>
                                                                                                                                                          <a:lnTo>
                                                                                                                                                            <a:pt x="7" y="121"/>
                                                                                                                                                          </a:lnTo>
                                                                                                                                                          <a:lnTo>
                                                                                                                                                            <a:pt x="16" y="137"/>
                                                                                                                                                          </a:lnTo>
                                                                                                                                                          <a:lnTo>
                                                                                                                                                            <a:pt x="29" y="154"/>
                                                                                                                                                          </a:lnTo>
                                                                                                                                                          <a:lnTo>
                                                                                                                                                            <a:pt x="43" y="164"/>
                                                                                                                                                          </a:lnTo>
                                                                                                                                                          <a:lnTo>
                                                                                                                                                            <a:pt x="61" y="173"/>
                                                                                                                                                          </a:lnTo>
                                                                                                                                                          <a:lnTo>
                                                                                                                                                            <a:pt x="81" y="176"/>
                                                                                                                                                          </a:lnTo>
                                                                                                                                                          <a:lnTo>
                                                                                                                                                            <a:pt x="81" y="236"/>
                                                                                                                                                          </a:lnTo>
                                                                                                                                                          <a:lnTo>
                                                                                                                                                            <a:pt x="108" y="236"/>
                                                                                                                                                          </a:lnTo>
                                                                                                                                                          <a:lnTo>
                                                                                                                                                            <a:pt x="108" y="47"/>
                                                                                                                                                          </a:lnTo>
                                                                                                                                                          <a:close/>
                                                                                                                                                        </a:path>
                                                                                                                                                      </a:pathLst>
                                                                                                                                                    </a:custGeom>
                                                                                                                                                    <a:solidFill>
                                                                                                                                                      <a:srgbClr val="1E1A16"/>
                                                                                                                                                    </a:solidFill>
                                                                                                                                                    <a:ln>
                                                                                                                                                      <a:noFill/>
                                                                                                                                                    </a:ln>
                                                                                                                                                    <a:extLst>
                                                                                                                                                      <a:ext uri="{91240B29-F687-4F45-9708-019B960494DF}">
                                                                                                                                                        <a14:hiddenLine xmlns:a14="http://schemas.microsoft.com/office/drawing/2010/main" xmlns="" w="9525">
                                                                                                                                                          <a:solidFill>
                                                                                                                                                            <a:srgbClr val="000000"/>
                                                                                                                                                          </a:solidFill>
                                                                                                                                                          <a:round/>
                                                                                                                                                          <a:headEnd/>
                                                                                                                                                          <a:tailEnd/>
                                                                                                                                                        </a14:hiddenLine>
                                                                                                                                                      </a:ext>
                                                                                                                                                    </a:extLst>
                                                                                                                                                  </p:spPr>
                                                                                                                                                  <p:txBody>
                                                                                                                                                    <a:bodyPr rot="0" vert="horz" wrap="square" lIns="91440" tIns="45720" rIns="91440" bIns="45720" anchor="t" anchorCtr="0" upright="1">
                                                                                                                                                      <a:noAutofit/>
                                                                                                                                                    </a:bodyPr>
                                                                                                                                                    <a:lstStyle/>
                                                                                                                                                    <a:p>
                                                                                                                                                      <a:endParaRPr lang="el-GR"/>
                                                                                                                                                    </a:p>
                                                                                                                                                  </p:txBody>
                                                                                                                                                </p:sp>
                                                                                                                                                <p:sp>
                                                                                                                                                  <p:nvSpPr>
                                                                                                                                                    <p:cNvPr id="144" name="Freeform 239"/>
                                                                                                                                                    <p:cNvSpPr>
                                                                                                                                                      <a:spLocks/>
                                                                                                                                                    </p:cNvSpPr>
                                                                                                                                                    <p:nvPr/>
                                                                                                                                                  </p:nvSpPr>
                                                                                                                                                  <p:spPr bwMode="auto">
                                                                                                                                                    <a:xfrm>
                                                                                                                                                      <a:off x="9746" y="3151"/>
                                                                                                                                                      <a:ext cx="186" cy="235"/>
                                                                                                                                                    </a:xfrm>
                                                                                                                                                    <a:custGeom>
                                                                                                                                                      <a:avLst/>
                                                                                                                                                      <a:gdLst>
                                                                                                                                                        <a:gd name="T0" fmla="+- 0 9901 9746"/>
                                                                                                                                                        <a:gd name="T1" fmla="*/ T0 w 186"/>
                                                                                                                                                        <a:gd name="T2" fmla="+- 0 3211 3151"/>
                                                                                                                                                        <a:gd name="T3" fmla="*/ 3211 h 235"/>
                                                                                                                                                        <a:gd name="T4" fmla="+- 0 9902 9746"/>
                                                                                                                                                        <a:gd name="T5" fmla="*/ T4 w 186"/>
                                                                                                                                                        <a:gd name="T6" fmla="+- 0 3219 3151"/>
                                                                                                                                                        <a:gd name="T7" fmla="*/ 3219 h 235"/>
                                                                                                                                                        <a:gd name="T8" fmla="+- 0 9902 9746"/>
                                                                                                                                                        <a:gd name="T9" fmla="*/ T8 w 186"/>
                                                                                                                                                        <a:gd name="T10" fmla="+- 0 3240 3151"/>
                                                                                                                                                        <a:gd name="T11" fmla="*/ 3240 h 235"/>
                                                                                                                                                        <a:gd name="T12" fmla="+- 0 9897 9746"/>
                                                                                                                                                        <a:gd name="T13" fmla="*/ T12 w 186"/>
                                                                                                                                                        <a:gd name="T14" fmla="+- 0 3261 3151"/>
                                                                                                                                                        <a:gd name="T15" fmla="*/ 3261 h 235"/>
                                                                                                                                                        <a:gd name="T16" fmla="+- 0 9888 9746"/>
                                                                                                                                                        <a:gd name="T17" fmla="*/ T16 w 186"/>
                                                                                                                                                        <a:gd name="T18" fmla="+- 0 3279 3151"/>
                                                                                                                                                        <a:gd name="T19" fmla="*/ 3279 h 235"/>
                                                                                                                                                        <a:gd name="T20" fmla="+- 0 9874 9746"/>
                                                                                                                                                        <a:gd name="T21" fmla="*/ T20 w 186"/>
                                                                                                                                                        <a:gd name="T22" fmla="+- 0 3293 3151"/>
                                                                                                                                                        <a:gd name="T23" fmla="*/ 3293 h 235"/>
                                                                                                                                                        <a:gd name="T24" fmla="+- 0 9854 9746"/>
                                                                                                                                                        <a:gd name="T25" fmla="*/ T24 w 186"/>
                                                                                                                                                        <a:gd name="T26" fmla="+- 0 3301 3151"/>
                                                                                                                                                        <a:gd name="T27" fmla="*/ 3301 h 235"/>
                                                                                                                                                        <a:gd name="T28" fmla="+- 0 9854 9746"/>
                                                                                                                                                        <a:gd name="T29" fmla="*/ T28 w 186"/>
                                                                                                                                                        <a:gd name="T30" fmla="+- 0 3327 3151"/>
                                                                                                                                                        <a:gd name="T31" fmla="*/ 3327 h 235"/>
                                                                                                                                                        <a:gd name="T32" fmla="+- 0 9878 9746"/>
                                                                                                                                                        <a:gd name="T33" fmla="*/ T32 w 186"/>
                                                                                                                                                        <a:gd name="T34" fmla="+- 0 3319 3151"/>
                                                                                                                                                        <a:gd name="T35" fmla="*/ 3319 h 235"/>
                                                                                                                                                        <a:gd name="T36" fmla="+- 0 9894 9746"/>
                                                                                                                                                        <a:gd name="T37" fmla="*/ T36 w 186"/>
                                                                                                                                                        <a:gd name="T38" fmla="+- 0 3310 3151"/>
                                                                                                                                                        <a:gd name="T39" fmla="*/ 3310 h 235"/>
                                                                                                                                                        <a:gd name="T40" fmla="+- 0 9908 9746"/>
                                                                                                                                                        <a:gd name="T41" fmla="*/ T40 w 186"/>
                                                                                                                                                        <a:gd name="T42" fmla="+- 0 3297 3151"/>
                                                                                                                                                        <a:gd name="T43" fmla="*/ 3297 h 235"/>
                                                                                                                                                        <a:gd name="T44" fmla="+- 0 9918 9746"/>
                                                                                                                                                        <a:gd name="T45" fmla="*/ T44 w 186"/>
                                                                                                                                                        <a:gd name="T46" fmla="+- 0 3282 3151"/>
                                                                                                                                                        <a:gd name="T47" fmla="*/ 3282 h 235"/>
                                                                                                                                                        <a:gd name="T48" fmla="+- 0 9926 9746"/>
                                                                                                                                                        <a:gd name="T49" fmla="*/ T48 w 186"/>
                                                                                                                                                        <a:gd name="T50" fmla="+- 0 3266 3151"/>
                                                                                                                                                        <a:gd name="T51" fmla="*/ 3266 h 235"/>
                                                                                                                                                        <a:gd name="T52" fmla="+- 0 9931 9746"/>
                                                                                                                                                        <a:gd name="T53" fmla="*/ T52 w 186"/>
                                                                                                                                                        <a:gd name="T54" fmla="+- 0 3248 3151"/>
                                                                                                                                                        <a:gd name="T55" fmla="*/ 3248 h 235"/>
                                                                                                                                                        <a:gd name="T56" fmla="+- 0 9932 9746"/>
                                                                                                                                                        <a:gd name="T57" fmla="*/ T56 w 186"/>
                                                                                                                                                        <a:gd name="T58" fmla="+- 0 3230 3151"/>
                                                                                                                                                        <a:gd name="T59" fmla="*/ 3230 h 235"/>
                                                                                                                                                        <a:gd name="T60" fmla="+- 0 9930 9746"/>
                                                                                                                                                        <a:gd name="T61" fmla="*/ T60 w 186"/>
                                                                                                                                                        <a:gd name="T62" fmla="+- 0 3212 3151"/>
                                                                                                                                                        <a:gd name="T63" fmla="*/ 3212 h 235"/>
                                                                                                                                                        <a:gd name="T64" fmla="+- 0 9924 9746"/>
                                                                                                                                                        <a:gd name="T65" fmla="*/ T64 w 186"/>
                                                                                                                                                        <a:gd name="T66" fmla="+- 0 3194 3151"/>
                                                                                                                                                        <a:gd name="T67" fmla="*/ 3194 h 235"/>
                                                                                                                                                        <a:gd name="T68" fmla="+- 0 9914 9746"/>
                                                                                                                                                        <a:gd name="T69" fmla="*/ T68 w 186"/>
                                                                                                                                                        <a:gd name="T70" fmla="+- 0 3178 3151"/>
                                                                                                                                                        <a:gd name="T71" fmla="*/ 3178 h 235"/>
                                                                                                                                                        <a:gd name="T72" fmla="+- 0 9906 9746"/>
                                                                                                                                                        <a:gd name="T73" fmla="*/ T72 w 186"/>
                                                                                                                                                        <a:gd name="T74" fmla="+- 0 3166 3151"/>
                                                                                                                                                        <a:gd name="T75" fmla="*/ 3166 h 235"/>
                                                                                                                                                        <a:gd name="T76" fmla="+- 0 9896 9746"/>
                                                                                                                                                        <a:gd name="T77" fmla="*/ T76 w 186"/>
                                                                                                                                                        <a:gd name="T78" fmla="+- 0 3158 3151"/>
                                                                                                                                                        <a:gd name="T79" fmla="*/ 3158 h 235"/>
                                                                                                                                                        <a:gd name="T80" fmla="+- 0 9882 9746"/>
                                                                                                                                                        <a:gd name="T81" fmla="*/ T80 w 186"/>
                                                                                                                                                        <a:gd name="T82" fmla="+- 0 3155 3151"/>
                                                                                                                                                        <a:gd name="T83" fmla="*/ 3155 h 235"/>
                                                                                                                                                        <a:gd name="T84" fmla="+- 0 9880 9746"/>
                                                                                                                                                        <a:gd name="T85" fmla="*/ T84 w 186"/>
                                                                                                                                                        <a:gd name="T86" fmla="+- 0 3177 3151"/>
                                                                                                                                                        <a:gd name="T87" fmla="*/ 3177 h 235"/>
                                                                                                                                                        <a:gd name="T88" fmla="+- 0 9872 9746"/>
                                                                                                                                                        <a:gd name="T89" fmla="*/ T88 w 186"/>
                                                                                                                                                        <a:gd name="T90" fmla="+- 0 3176 3151"/>
                                                                                                                                                        <a:gd name="T91" fmla="*/ 3176 h 235"/>
                                                                                                                                                        <a:gd name="T92" fmla="+- 0 9876 9746"/>
                                                                                                                                                        <a:gd name="T93" fmla="*/ T92 w 186"/>
                                                                                                                                                        <a:gd name="T94" fmla="+- 0 3153 3151"/>
                                                                                                                                                        <a:gd name="T95" fmla="*/ 3153 h 235"/>
                                                                                                                                                        <a:gd name="T96" fmla="+- 0 9855 9746"/>
                                                                                                                                                        <a:gd name="T97" fmla="*/ T96 w 186"/>
                                                                                                                                                        <a:gd name="T98" fmla="+- 0 3151 3151"/>
                                                                                                                                                        <a:gd name="T99" fmla="*/ 3151 h 235"/>
                                                                                                                                                        <a:gd name="T100" fmla="+- 0 9850 9746"/>
                                                                                                                                                        <a:gd name="T101" fmla="*/ T100 w 186"/>
                                                                                                                                                        <a:gd name="T102" fmla="+- 0 3155 3151"/>
                                                                                                                                                        <a:gd name="T103" fmla="*/ 3155 h 235"/>
                                                                                                                                                        <a:gd name="T104" fmla="+- 0 9854 9746"/>
                                                                                                                                                        <a:gd name="T105" fmla="*/ T104 w 186"/>
                                                                                                                                                        <a:gd name="T106" fmla="+- 0 3198 3151"/>
                                                                                                                                                        <a:gd name="T107" fmla="*/ 3198 h 235"/>
                                                                                                                                                        <a:gd name="T108" fmla="+- 0 9856 9746"/>
                                                                                                                                                        <a:gd name="T109" fmla="*/ T108 w 186"/>
                                                                                                                                                        <a:gd name="T110" fmla="+- 0 3191 3151"/>
                                                                                                                                                        <a:gd name="T111" fmla="*/ 3191 h 235"/>
                                                                                                                                                        <a:gd name="T112" fmla="+- 0 9856 9746"/>
                                                                                                                                                        <a:gd name="T113" fmla="*/ T112 w 186"/>
                                                                                                                                                        <a:gd name="T114" fmla="+- 0 3189 3151"/>
                                                                                                                                                        <a:gd name="T115" fmla="*/ 3189 h 235"/>
                                                                                                                                                        <a:gd name="T116" fmla="+- 0 9857 9746"/>
                                                                                                                                                        <a:gd name="T117" fmla="*/ T116 w 186"/>
                                                                                                                                                        <a:gd name="T118" fmla="+- 0 3184 3151"/>
                                                                                                                                                        <a:gd name="T119" fmla="*/ 3184 h 235"/>
                                                                                                                                                        <a:gd name="T120" fmla="+- 0 9863 9746"/>
                                                                                                                                                        <a:gd name="T121" fmla="*/ T120 w 186"/>
                                                                                                                                                        <a:gd name="T122" fmla="+- 0 3178 3151"/>
                                                                                                                                                        <a:gd name="T123" fmla="*/ 3178 h 235"/>
                                                                                                                                                        <a:gd name="T124" fmla="+- 0 9869 9746"/>
                                                                                                                                                        <a:gd name="T125" fmla="*/ T124 w 186"/>
                                                                                                                                                        <a:gd name="T126" fmla="+- 0 3177 3151"/>
                                                                                                                                                        <a:gd name="T127" fmla="*/ 3177 h 235"/>
                                                                                                                                                        <a:gd name="T128" fmla="+- 0 9874 9746"/>
                                                                                                                                                        <a:gd name="T129" fmla="*/ T128 w 186"/>
                                                                                                                                                        <a:gd name="T130" fmla="+- 0 3177 3151"/>
                                                                                                                                                        <a:gd name="T131" fmla="*/ 3177 h 235"/>
                                                                                                                                                        <a:gd name="T132" fmla="+- 0 9882 9746"/>
                                                                                                                                                        <a:gd name="T133" fmla="*/ T132 w 186"/>
                                                                                                                                                        <a:gd name="T134" fmla="+- 0 3179 3151"/>
                                                                                                                                                        <a:gd name="T135" fmla="*/ 3179 h 235"/>
                                                                                                                                                        <a:gd name="T136" fmla="+- 0 9889 9746"/>
                                                                                                                                                        <a:gd name="T137" fmla="*/ T136 w 186"/>
                                                                                                                                                        <a:gd name="T138" fmla="+- 0 3186 3151"/>
                                                                                                                                                        <a:gd name="T139" fmla="*/ 3186 h 235"/>
                                                                                                                                                        <a:gd name="T140" fmla="+- 0 9894 9746"/>
                                                                                                                                                        <a:gd name="T141" fmla="*/ T140 w 186"/>
                                                                                                                                                        <a:gd name="T142" fmla="+- 0 3192 3151"/>
                                                                                                                                                        <a:gd name="T143" fmla="*/ 3192 h 235"/>
                                                                                                                                                        <a:gd name="T144" fmla="+- 0 9896 9746"/>
                                                                                                                                                        <a:gd name="T145" fmla="*/ T144 w 186"/>
                                                                                                                                                        <a:gd name="T146" fmla="+- 0 3197 3151"/>
                                                                                                                                                        <a:gd name="T147" fmla="*/ 3197 h 235"/>
                                                                                                                                                        <a:gd name="T148" fmla="+- 0 9899 9746"/>
                                                                                                                                                        <a:gd name="T149" fmla="*/ T148 w 186"/>
                                                                                                                                                        <a:gd name="T150" fmla="+- 0 3201 3151"/>
                                                                                                                                                        <a:gd name="T151" fmla="*/ 3201 h 235"/>
                                                                                                                                                        <a:gd name="T152" fmla="+- 0 9900 9746"/>
                                                                                                                                                        <a:gd name="T153" fmla="*/ T152 w 186"/>
                                                                                                                                                        <a:gd name="T154" fmla="+- 0 3205 3151"/>
                                                                                                                                                        <a:gd name="T155" fmla="*/ 3205 h 235"/>
                                                                                                                                                        <a:gd name="T156" fmla="+- 0 9901 9746"/>
                                                                                                                                                        <a:gd name="T157" fmla="*/ T156 w 186"/>
                                                                                                                                                        <a:gd name="T158" fmla="+- 0 3211 3151"/>
                                                                                                                                                        <a:gd name="T159" fmla="*/ 3211 h 2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186" h="235">
                                                                                                                                                          <a:moveTo>
                                                                                                                                                            <a:pt x="155" y="60"/>
                                                                                                                                                          </a:moveTo>
                                                                                                                                                          <a:lnTo>
                                                                                                                                                            <a:pt x="156" y="68"/>
                                                                                                                                                          </a:lnTo>
                                                                                                                                                          <a:lnTo>
                                                                                                                                                            <a:pt x="156" y="89"/>
                                                                                                                                                          </a:lnTo>
                                                                                                                                                          <a:lnTo>
                                                                                                                                                            <a:pt x="151" y="110"/>
                                                                                                                                                          </a:lnTo>
                                                                                                                                                          <a:lnTo>
                                                                                                                                                            <a:pt x="142" y="128"/>
                                                                                                                                                          </a:lnTo>
                                                                                                                                                          <a:lnTo>
                                                                                                                                                            <a:pt x="128" y="142"/>
                                                                                                                                                          </a:lnTo>
                                                                                                                                                          <a:lnTo>
                                                                                                                                                            <a:pt x="108" y="150"/>
                                                                                                                                                          </a:lnTo>
                                                                                                                                                          <a:lnTo>
                                                                                                                                                            <a:pt x="108" y="176"/>
                                                                                                                                                          </a:lnTo>
                                                                                                                                                          <a:lnTo>
                                                                                                                                                            <a:pt x="132" y="168"/>
                                                                                                                                                          </a:lnTo>
                                                                                                                                                          <a:lnTo>
                                                                                                                                                            <a:pt x="148" y="159"/>
                                                                                                                                                          </a:lnTo>
                                                                                                                                                          <a:lnTo>
                                                                                                                                                            <a:pt x="162" y="146"/>
                                                                                                                                                          </a:lnTo>
                                                                                                                                                          <a:lnTo>
                                                                                                                                                            <a:pt x="172" y="131"/>
                                                                                                                                                          </a:lnTo>
                                                                                                                                                          <a:lnTo>
                                                                                                                                                            <a:pt x="180" y="115"/>
                                                                                                                                                          </a:lnTo>
                                                                                                                                                          <a:lnTo>
                                                                                                                                                            <a:pt x="185" y="97"/>
                                                                                                                                                          </a:lnTo>
                                                                                                                                                          <a:lnTo>
                                                                                                                                                            <a:pt x="186" y="79"/>
                                                                                                                                                          </a:lnTo>
                                                                                                                                                          <a:lnTo>
                                                                                                                                                            <a:pt x="184" y="61"/>
                                                                                                                                                          </a:lnTo>
                                                                                                                                                          <a:lnTo>
                                                                                                                                                            <a:pt x="178" y="43"/>
                                                                                                                                                          </a:lnTo>
                                                                                                                                                          <a:lnTo>
                                                                                                                                                            <a:pt x="168" y="27"/>
                                                                                                                                                          </a:lnTo>
                                                                                                                                                          <a:lnTo>
                                                                                                                                                            <a:pt x="160" y="15"/>
                                                                                                                                                          </a:lnTo>
                                                                                                                                                          <a:lnTo>
                                                                                                                                                            <a:pt x="150" y="7"/>
                                                                                                                                                          </a:lnTo>
                                                                                                                                                          <a:lnTo>
                                                                                                                                                            <a:pt x="136" y="4"/>
                                                                                                                                                          </a:lnTo>
                                                                                                                                                          <a:lnTo>
                                                                                                                                                            <a:pt x="134" y="26"/>
                                                                                                                                                          </a:lnTo>
                                                                                                                                                          <a:lnTo>
                                                                                                                                                            <a:pt x="126" y="25"/>
                                                                                                                                                          </a:lnTo>
                                                                                                                                                          <a:lnTo>
                                                                                                                                                            <a:pt x="130" y="2"/>
                                                                                                                                                          </a:lnTo>
                                                                                                                                                          <a:lnTo>
                                                                                                                                                            <a:pt x="109" y="0"/>
                                                                                                                                                          </a:lnTo>
                                                                                                                                                          <a:lnTo>
                                                                                                                                                            <a:pt x="104" y="4"/>
                                                                                                                                                          </a:lnTo>
                                                                                                                                                          <a:lnTo>
                                                                                                                                                            <a:pt x="108" y="47"/>
                                                                                                                                                          </a:lnTo>
                                                                                                                                                          <a:lnTo>
                                                                                                                                                            <a:pt x="110" y="40"/>
                                                                                                                                                          </a:lnTo>
                                                                                                                                                          <a:lnTo>
                                                                                                                                                            <a:pt x="110" y="38"/>
                                                                                                                                                          </a:lnTo>
                                                                                                                                                          <a:lnTo>
                                                                                                                                                            <a:pt x="111" y="33"/>
                                                                                                                                                          </a:lnTo>
                                                                                                                                                          <a:lnTo>
                                                                                                                                                            <a:pt x="117" y="27"/>
                                                                                                                                                          </a:lnTo>
                                                                                                                                                          <a:lnTo>
                                                                                                                                                            <a:pt x="123" y="26"/>
                                                                                                                                                          </a:lnTo>
                                                                                                                                                          <a:lnTo>
                                                                                                                                                            <a:pt x="128" y="26"/>
                                                                                                                                                          </a:lnTo>
                                                                                                                                                          <a:lnTo>
                                                                                                                                                            <a:pt x="136" y="28"/>
                                                                                                                                                          </a:lnTo>
                                                                                                                                                          <a:lnTo>
                                                                                                                                                            <a:pt x="143" y="35"/>
                                                                                                                                                          </a:lnTo>
                                                                                                                                                          <a:lnTo>
                                                                                                                                                            <a:pt x="148" y="41"/>
                                                                                                                                                          </a:lnTo>
                                                                                                                                                          <a:lnTo>
                                                                                                                                                            <a:pt x="150" y="46"/>
                                                                                                                                                          </a:lnTo>
                                                                                                                                                          <a:lnTo>
                                                                                                                                                            <a:pt x="153" y="50"/>
                                                                                                                                                          </a:lnTo>
                                                                                                                                                          <a:lnTo>
                                                                                                                                                            <a:pt x="154" y="54"/>
                                                                                                                                                          </a:lnTo>
                                                                                                                                                          <a:lnTo>
                                                                                                                                                            <a:pt x="155" y="60"/>
                                                                                                                                                          </a:lnTo>
                                                                                                                                                          <a:close/>
                                                                                                                                                        </a:path>
                                                                                                                                                      </a:pathLst>
                                                                                                                                                    </a:custGeom>
                                                                                                                                                    <a:solidFill>
                                                                                                                                                      <a:srgbClr val="1E1A16"/>
                                                                                                                                                    </a:solidFill>
                                                                                                                                                    <a:ln>
                                                                                                                                                      <a:noFill/>
                                                                                                                                                    </a:ln>
                                                                                                                                                    <a:extLst>
                                                                                                                                                      <a:ext uri="{91240B29-F687-4F45-9708-019B960494DF}">
                                                                                                                                                        <a14:hiddenLine xmlns:a14="http://schemas.microsoft.com/office/drawing/2010/main" xmlns="" w="9525">
                                                                                                                                                          <a:solidFill>
                                                                                                                                                            <a:srgbClr val="000000"/>
                                                                                                                                                          </a:solidFill>
                                                                                                                                                          <a:round/>
                                                                                                                                                          <a:headEnd/>
                                                                                                                                                          <a:tailEnd/>
                                                                                                                                                        </a14:hiddenLine>
                                                                                                                                                      </a:ext>
                                                                                                                                                    </a:extLst>
                                                                                                                                                  </p:spPr>
                                                                                                                                                  <p:txBody>
                                                                                                                                                    <a:bodyPr rot="0" vert="horz" wrap="square" lIns="91440" tIns="45720" rIns="91440" bIns="45720" anchor="t" anchorCtr="0" upright="1">
                                                                                                                                                      <a:noAutofit/>
                                                                                                                                                    </a:bodyPr>
                                                                                                                                                    <a:lstStyle/>
                                                                                                                                                    <a:p>
                                                                                                                                                      <a:endParaRPr lang="el-GR"/>
                                                                                                                                                    </a:p>
                                                                                                                                                  </p:txBody>
                                                                                                                                                </p:sp>
                                                                                                                                                <p:grpSp>
                                                                                                                                                  <p:nvGrpSpPr>
                                                                                                                                                    <p:cNvPr id="145" name="Group 240"/>
                                                                                                                                                    <p:cNvGrpSpPr>
                                                                                                                                                      <a:grpSpLocks/>
                                                                                                                                                    </p:cNvGrpSpPr>
                                                                                                                                                    <p:nvPr/>
                                                                                                                                                  </p:nvGrpSpPr>
                                                                                                                                                  <p:grpSpPr bwMode="auto">
                                                                                                                                                    <a:xfrm>
                                                                                                                                                      <a:off x="8770" y="1540"/>
                                                                                                                                                      <a:ext cx="184" cy="258"/>
                                                                                                                                                      <a:chOff x="8770" y="1540"/>
                                                                                                                                                      <a:chExt cx="184" cy="258"/>
                                                                                                                                                    </a:xfrm>
                                                                                                                                                  </p:grpSpPr>
                                                                                                                                                  <p:sp>
                                                                                                                                                    <p:nvSpPr>
                                                                                                                                                      <p:cNvPr id="146" name="Freeform 241"/>
                                                                                                                                                      <p:cNvSpPr>
                                                                                                                                                        <a:spLocks/>
                                                                                                                                                      </p:cNvSpPr>
                                                                                                                                                      <p:nvPr/>
                                                                                                                                                    </p:nvSpPr>
                                                                                                                                                    <p:spPr bwMode="auto">
                                                                                                                                                      <a:xfrm>
                                                                                                                                                        <a:off x="8770" y="1540"/>
                                                                                                                                                        <a:ext cx="184" cy="258"/>
                                                                                                                                                      </a:xfrm>
                                                                                                                                                      <a:custGeom>
                                                                                                                                                        <a:avLst/>
                                                                                                                                                        <a:gdLst>
                                                                                                                                                          <a:gd name="T0" fmla="+- 0 8855 8770"/>
                                                                                                                                                          <a:gd name="T1" fmla="*/ T0 w 184"/>
                                                                                                                                                          <a:gd name="T2" fmla="+- 0 1663 1540"/>
                                                                                                                                                          <a:gd name="T3" fmla="*/ 1663 h 258"/>
                                                                                                                                                          <a:gd name="T4" fmla="+- 0 8770 8770"/>
                                                                                                                                                          <a:gd name="T5" fmla="*/ T4 w 184"/>
                                                                                                                                                          <a:gd name="T6" fmla="+- 0 1762 1540"/>
                                                                                                                                                          <a:gd name="T7" fmla="*/ 1762 h 258"/>
                                                                                                                                                          <a:gd name="T8" fmla="+- 0 8770 8770"/>
                                                                                                                                                          <a:gd name="T9" fmla="*/ T8 w 184"/>
                                                                                                                                                          <a:gd name="T10" fmla="+- 0 1798 1540"/>
                                                                                                                                                          <a:gd name="T11" fmla="*/ 1798 h 258"/>
                                                                                                                                                          <a:gd name="T12" fmla="+- 0 8953 8770"/>
                                                                                                                                                          <a:gd name="T13" fmla="*/ T12 w 184"/>
                                                                                                                                                          <a:gd name="T14" fmla="+- 0 1798 1540"/>
                                                                                                                                                          <a:gd name="T15" fmla="*/ 1798 h 258"/>
                                                                                                                                                          <a:gd name="T16" fmla="+- 0 8953 8770"/>
                                                                                                                                                          <a:gd name="T17" fmla="*/ T16 w 184"/>
                                                                                                                                                          <a:gd name="T18" fmla="+- 0 1767 1540"/>
                                                                                                                                                          <a:gd name="T19" fmla="*/ 1767 h 258"/>
                                                                                                                                                          <a:gd name="T20" fmla="+- 0 8807 8770"/>
                                                                                                                                                          <a:gd name="T21" fmla="*/ T20 w 184"/>
                                                                                                                                                          <a:gd name="T22" fmla="+- 0 1767 1540"/>
                                                                                                                                                          <a:gd name="T23" fmla="*/ 1767 h 258"/>
                                                                                                                                                          <a:gd name="T24" fmla="+- 0 8894 8770"/>
                                                                                                                                                          <a:gd name="T25" fmla="*/ T24 w 184"/>
                                                                                                                                                          <a:gd name="T26" fmla="+- 0 1663 1540"/>
                                                                                                                                                          <a:gd name="T27" fmla="*/ 1663 h 258"/>
                                                                                                                                                          <a:gd name="T28" fmla="+- 0 8807 8770"/>
                                                                                                                                                          <a:gd name="T29" fmla="*/ T28 w 184"/>
                                                                                                                                                          <a:gd name="T30" fmla="+- 0 1570 1540"/>
                                                                                                                                                          <a:gd name="T31" fmla="*/ 1570 h 258"/>
                                                                                                                                                          <a:gd name="T32" fmla="+- 0 8946 8770"/>
                                                                                                                                                          <a:gd name="T33" fmla="*/ T32 w 184"/>
                                                                                                                                                          <a:gd name="T34" fmla="+- 0 1570 1540"/>
                                                                                                                                                          <a:gd name="T35" fmla="*/ 1570 h 258"/>
                                                                                                                                                          <a:gd name="T36" fmla="+- 0 8946 8770"/>
                                                                                                                                                          <a:gd name="T37" fmla="*/ T36 w 184"/>
                                                                                                                                                          <a:gd name="T38" fmla="+- 0 1540 1540"/>
                                                                                                                                                          <a:gd name="T39" fmla="*/ 1540 h 258"/>
                                                                                                                                                          <a:gd name="T40" fmla="+- 0 8770 8770"/>
                                                                                                                                                          <a:gd name="T41" fmla="*/ T40 w 184"/>
                                                                                                                                                          <a:gd name="T42" fmla="+- 0 1540 1540"/>
                                                                                                                                                          <a:gd name="T43" fmla="*/ 1540 h 258"/>
                                                                                                                                                          <a:gd name="T44" fmla="+- 0 8770 8770"/>
                                                                                                                                                          <a:gd name="T45" fmla="*/ T44 w 184"/>
                                                                                                                                                          <a:gd name="T46" fmla="+- 0 1573 1540"/>
                                                                                                                                                          <a:gd name="T47" fmla="*/ 1573 h 258"/>
                                                                                                                                                          <a:gd name="T48" fmla="+- 0 8855 8770"/>
                                                                                                                                                          <a:gd name="T49" fmla="*/ T48 w 184"/>
                                                                                                                                                          <a:gd name="T50" fmla="+- 0 1663 1540"/>
                                                                                                                                                          <a:gd name="T51" fmla="*/ 1663 h 2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184" h="258">
                                                                                                                                                            <a:moveTo>
                                                                                                                                                              <a:pt x="85" y="123"/>
                                                                                                                                                            </a:moveTo>
                                                                                                                                                            <a:lnTo>
                                                                                                                                                              <a:pt x="0" y="222"/>
                                                                                                                                                            </a:lnTo>
                                                                                                                                                            <a:lnTo>
                                                                                                                                                              <a:pt x="0" y="258"/>
                                                                                                                                                            </a:lnTo>
                                                                                                                                                            <a:lnTo>
                                                                                                                                                              <a:pt x="183" y="258"/>
                                                                                                                                                            </a:lnTo>
                                                                                                                                                            <a:lnTo>
                                                                                                                                                              <a:pt x="183" y="227"/>
                                                                                                                                                            </a:lnTo>
                                                                                                                                                            <a:lnTo>
                                                                                                                                                              <a:pt x="37" y="227"/>
                                                                                                                                                            </a:lnTo>
                                                                                                                                                            <a:lnTo>
                                                                                                                                                              <a:pt x="124" y="123"/>
                                                                                                                                                            </a:lnTo>
                                                                                                                                                            <a:lnTo>
                                                                                                                                                              <a:pt x="37" y="30"/>
                                                                                                                                                            </a:lnTo>
                                                                                                                                                            <a:lnTo>
                                                                                                                                                              <a:pt x="176" y="30"/>
                                                                                                                                                            </a:lnTo>
                                                                                                                                                            <a:lnTo>
                                                                                                                                                              <a:pt x="176" y="0"/>
                                                                                                                                                            </a:lnTo>
                                                                                                                                                            <a:lnTo>
                                                                                                                                                              <a:pt x="0" y="0"/>
                                                                                                                                                            </a:lnTo>
                                                                                                                                                            <a:lnTo>
                                                                                                                                                              <a:pt x="0" y="33"/>
                                                                                                                                                            </a:lnTo>
                                                                                                                                                            <a:lnTo>
                                                                                                                                                              <a:pt x="85" y="123"/>
                                                                                                                                                            </a:lnTo>
                                                                                                                                                            <a:close/>
                                                                                                                                                          </a:path>
                                                                                                                                                        </a:pathLst>
                                                                                                                                                      </a:custGeom>
                                                                                                                                                      <a:solidFill>
                                                                                                                                                        <a:srgbClr val="1E1A16"/>
                                                                                                                                                      </a:solidFill>
                                                                                                                                                      <a:ln>
                                                                                                                                                        <a:noFill/>
                                                                                                                                                      </a:ln>
                                                                                                                                                      <a:extLst>
                                                                                                                                                        <a:ext uri="{91240B29-F687-4F45-9708-019B960494DF}">
                                                                                                                                                          <a14:hiddenLine xmlns:a14="http://schemas.microsoft.com/office/drawing/2010/main" xmlns="" w="9525">
                                                                                                                                                            <a:solidFill>
                                                                                                                                                              <a:srgbClr val="000000"/>
                                                                                                                                                            </a:solidFill>
                                                                                                                                                            <a:round/>
                                                                                                                                                            <a:headEnd/>
                                                                                                                                                            <a:tailEnd/>
                                                                                                                                                          </a14:hiddenLine>
                                                                                                                                                        </a:ext>
                                                                                                                                                      </a:extLst>
                                                                                                                                                    </p:spPr>
                                                                                                                                                    <p:txBody>
                                                                                                                                                      <a:bodyPr rot="0" vert="horz" wrap="square" lIns="91440" tIns="45720" rIns="91440" bIns="45720" anchor="t" anchorCtr="0" upright="1">
                                                                                                                                                        <a:noAutofit/>
                                                                                                                                                      </a:bodyPr>
                                                                                                                                                      <a:lstStyle/>
                                                                                                                                                      <a:p>
                                                                                                                                                        <a:endParaRPr lang="el-GR"/>
                                                                                                                                                      </a:p>
                                                                                                                                                    </p:txBody>
                                                                                                                                                  </p:sp>
                                                                                                                                                </p:grpSp>
                                                                                                                                              </p:grpSp>
                                                                                                                                            </p:grpSp>
                                                                                                                                          </p:grpSp>
                                                                                                                                        </p:grpSp>
                                                                                                                                      </p:grpSp>
                                                                                                                                    </p:grpSp>
                                                                                                                                  </p:grpSp>
                                                                                                                                </p:grpSp>
                                                                                                                              </p:grpSp>
                                                                                                                            </p:grpSp>
                                                                                                                          </p:grpSp>
                                                                                                                        </p:grpSp>
                                                                                                                      </p:grpSp>
                                                                                                                    </p:grpSp>
                                                                                                                  </p:grpSp>
                                                                                                                </p:grpSp>
                                                                                                              </p:grpSp>
                                                                                                            </p:grpSp>
                                                                                                          </p:grpSp>
                                                                                                        </p:grpSp>
                                                                                                      </p:grpSp>
                                                                                                    </p:grpSp>
                                                                                                  </p:grpSp>
                                                                                                </p:grpSp>
                                                                                              </p:grpSp>
                                                                                            </p:grpSp>
                                                                                          </p:grpSp>
                                                                                        </p:grpSp>
                                                                                      </p:grpSp>
                                                                                    </p:grpSp>
                                                                                  </p:grpSp>
                                                                                </p:grpSp>
                                                                              </p:grpSp>
                                                                            </p:grpSp>
                                                                          </p:grpSp>
                                                                        </p:grpSp>
                                                                      </p:grpSp>
                                                                    </p:grpSp>
                                                                  </p:grpSp>
                                                                </p:grpSp>
                                                              </p:grpSp>
                                                            </p:grpSp>
                                                          </p:grpSp>
                                                        </p:grpSp>
                                                      </p:grpSp>
                                                    </p:grpSp>
                                                  </p:grpSp>
                                                </p:grpSp>
                                              </p:grpSp>
                                            </p:grpSp>
                                          </p:grpSp>
                                        </p:grpSp>
                                      </p:grpSp>
                                    </p:grpSp>
                                  </p:grpSp>
                                </p:grpSp>
                              </p:grpSp>
                            </p:grpSp>
                          </p:grpSp>
                        </p:grpSp>
                      </p:grpSp>
                    </p:grpSp>
                  </p:grpSp>
                </p:grpSp>
              </p:grpSp>
            </p:grpSp>
          </p:grpSp>
        </p:grpSp>
        <p:sp>
          <p:nvSpPr>
            <p:cNvPr id="6" name="Πλαίσιο κειμένου 187"/>
            <p:cNvSpPr txBox="1"/>
            <p:nvPr/>
          </p:nvSpPr>
          <p:spPr>
            <a:xfrm>
              <a:off x="683568" y="380365"/>
              <a:ext cx="5442522" cy="152463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0"/>
                </a:spcAft>
              </a:pPr>
              <a:r>
                <a:rPr lang="el-GR" sz="1600" b="1" dirty="0" smtClean="0">
                  <a:effectLst/>
                  <a:latin typeface="Trebuchet MS" panose="020B0603020202020204" pitchFamily="34" charset="0"/>
                  <a:ea typeface="Times New Roman"/>
                </a:rPr>
                <a:t>4. </a:t>
              </a:r>
              <a:r>
                <a:rPr lang="el-GR" sz="1600" dirty="0">
                  <a:effectLst/>
                  <a:latin typeface="Trebuchet MS" panose="020B0603020202020204" pitchFamily="34" charset="0"/>
                  <a:ea typeface="Times New Roman"/>
                </a:rPr>
                <a:t>Λείο κεκλιμένο επίπεδο έχει γωνία κλίσης </a:t>
              </a:r>
              <a:r>
                <a:rPr lang="el-GR" sz="1600" i="1" dirty="0" smtClean="0">
                  <a:effectLst/>
                  <a:latin typeface="Trebuchet MS" panose="020B0603020202020204" pitchFamily="34" charset="0"/>
                  <a:ea typeface="Times New Roman"/>
                </a:rPr>
                <a:t>φ</a:t>
              </a:r>
              <a:r>
                <a:rPr lang="el-GR" sz="1600" dirty="0" smtClean="0">
                  <a:effectLst/>
                  <a:latin typeface="Trebuchet MS" panose="020B0603020202020204" pitchFamily="34" charset="0"/>
                  <a:ea typeface="Times New Roman"/>
                </a:rPr>
                <a:t>=30</a:t>
              </a:r>
              <a:r>
                <a:rPr lang="el-GR" sz="1600" baseline="30000" dirty="0" smtClean="0">
                  <a:effectLst/>
                  <a:latin typeface="Trebuchet MS" panose="020B0603020202020204" pitchFamily="34" charset="0"/>
                  <a:ea typeface="Times New Roman"/>
                </a:rPr>
                <a:t>ο</a:t>
              </a:r>
              <a:r>
                <a:rPr lang="el-GR" sz="1600" dirty="0">
                  <a:effectLst/>
                  <a:latin typeface="Trebuchet MS" panose="020B0603020202020204" pitchFamily="34" charset="0"/>
                  <a:ea typeface="Times New Roman"/>
                </a:rPr>
                <a:t>. Στο ανώτερο σημείο Α του κεκλιμένου επιπέδου στερεώνουμε το άνω άκρο ιδανικού ελατηρίου σταθεράς </a:t>
              </a:r>
              <a:r>
                <a:rPr lang="el-GR" sz="1600" i="1" dirty="0" smtClean="0">
                  <a:effectLst/>
                  <a:latin typeface="Trebuchet MS" panose="020B0603020202020204" pitchFamily="34" charset="0"/>
                  <a:ea typeface="Times New Roman"/>
                </a:rPr>
                <a:t>k</a:t>
              </a:r>
              <a:r>
                <a:rPr lang="el-GR" sz="1600" dirty="0" smtClean="0">
                  <a:effectLst/>
                  <a:latin typeface="Trebuchet MS" panose="020B0603020202020204" pitchFamily="34" charset="0"/>
                  <a:ea typeface="Times New Roman"/>
                </a:rPr>
                <a:t>=200 </a:t>
              </a:r>
              <a:r>
                <a:rPr lang="el-GR" sz="1600" dirty="0">
                  <a:effectLst/>
                  <a:latin typeface="Trebuchet MS" panose="020B0603020202020204" pitchFamily="34" charset="0"/>
                  <a:ea typeface="Times New Roman"/>
                </a:rPr>
                <a:t>Ν/m, στο άλλο άκρο του  οποίου  δένουμε  σώμα  Σ  </a:t>
              </a:r>
              <a:r>
                <a:rPr lang="el-GR" sz="1600" dirty="0" smtClean="0">
                  <a:effectLst/>
                  <a:latin typeface="Trebuchet MS" panose="020B0603020202020204" pitchFamily="34" charset="0"/>
                  <a:ea typeface="Times New Roman"/>
                </a:rPr>
                <a:t>μάζας  </a:t>
              </a:r>
              <a:r>
                <a:rPr lang="el-GR" sz="1600" i="1" dirty="0" smtClean="0">
                  <a:effectLst/>
                  <a:latin typeface="Trebuchet MS" panose="020B0603020202020204" pitchFamily="34" charset="0"/>
                  <a:ea typeface="Times New Roman"/>
                </a:rPr>
                <a:t>m</a:t>
              </a:r>
              <a:r>
                <a:rPr lang="el-GR" sz="1600" dirty="0" smtClean="0">
                  <a:effectLst/>
                  <a:latin typeface="Trebuchet MS" panose="020B0603020202020204" pitchFamily="34" charset="0"/>
                  <a:ea typeface="Times New Roman"/>
                </a:rPr>
                <a:t>=2 </a:t>
              </a:r>
              <a:r>
                <a:rPr lang="el-GR" sz="1600" dirty="0" err="1">
                  <a:effectLst/>
                  <a:latin typeface="Trebuchet MS" panose="020B0603020202020204" pitchFamily="34" charset="0"/>
                  <a:ea typeface="Times New Roman"/>
                </a:rPr>
                <a:t>kg</a:t>
              </a:r>
              <a:r>
                <a:rPr lang="el-GR" sz="1600" dirty="0">
                  <a:effectLst/>
                  <a:latin typeface="Trebuchet MS" panose="020B0603020202020204" pitchFamily="34" charset="0"/>
                  <a:ea typeface="Times New Roman"/>
                </a:rPr>
                <a:t>, που ισορροπεί</a:t>
              </a:r>
              <a:r>
                <a:rPr lang="el-GR" sz="1600" dirty="0" smtClean="0">
                  <a:effectLst/>
                  <a:latin typeface="Trebuchet MS" panose="020B0603020202020204" pitchFamily="34" charset="0"/>
                  <a:ea typeface="Times New Roman"/>
                </a:rPr>
                <a:t>.</a:t>
              </a:r>
              <a:endParaRPr lang="el-GR" sz="1600" dirty="0">
                <a:effectLst/>
                <a:latin typeface="Trebuchet MS" panose="020B0603020202020204" pitchFamily="34" charset="0"/>
                <a:ea typeface="Times New Roman"/>
              </a:endParaRPr>
            </a:p>
          </p:txBody>
        </p:sp>
        <p:sp>
          <p:nvSpPr>
            <p:cNvPr id="147" name="Ορθογώνιο 146"/>
            <p:cNvSpPr/>
            <p:nvPr/>
          </p:nvSpPr>
          <p:spPr>
            <a:xfrm>
              <a:off x="683568" y="1839603"/>
              <a:ext cx="8027227" cy="4154984"/>
            </a:xfrm>
            <a:prstGeom prst="rect">
              <a:avLst/>
            </a:prstGeom>
          </p:spPr>
          <p:txBody>
            <a:bodyPr wrap="square">
              <a:spAutoFit/>
            </a:bodyPr>
            <a:lstStyle/>
            <a:p>
              <a:pPr algn="just"/>
              <a:r>
                <a:rPr lang="el-GR" sz="1600" dirty="0">
                  <a:latin typeface="Trebuchet MS" panose="020B0603020202020204" pitchFamily="34" charset="0"/>
                </a:rPr>
                <a:t>Απομακρύνουμε το σώμα προς τα κάτω (προς τη βάση του κεκλιμένου επιπέδου) κατά </a:t>
              </a:r>
              <a:r>
                <a:rPr lang="el-GR" sz="1600" i="1" dirty="0" smtClean="0">
                  <a:latin typeface="Trebuchet MS" panose="020B0603020202020204" pitchFamily="34" charset="0"/>
                </a:rPr>
                <a:t>d</a:t>
              </a:r>
              <a:r>
                <a:rPr lang="el-GR" sz="1600" dirty="0" smtClean="0">
                  <a:latin typeface="Trebuchet MS" panose="020B0603020202020204" pitchFamily="34" charset="0"/>
                </a:rPr>
                <a:t>=0,1 </a:t>
              </a:r>
              <a:r>
                <a:rPr lang="el-GR" sz="1600" dirty="0">
                  <a:latin typeface="Trebuchet MS" panose="020B0603020202020204" pitchFamily="34" charset="0"/>
                </a:rPr>
                <a:t>m από τη θέση ισορροπίας,  κατά  μήκος  του κεκλιμένου  </a:t>
              </a:r>
              <a:r>
                <a:rPr lang="el-GR" sz="1600" dirty="0" smtClean="0">
                  <a:latin typeface="Trebuchet MS" panose="020B0603020202020204" pitchFamily="34" charset="0"/>
                </a:rPr>
                <a:t>επιπέδου </a:t>
              </a:r>
              <a:r>
                <a:rPr lang="el-GR" sz="1600" dirty="0">
                  <a:latin typeface="Trebuchet MS" panose="020B0603020202020204" pitchFamily="34" charset="0"/>
                </a:rPr>
                <a:t>και μετά το αφήνουμε ελεύθερο</a:t>
              </a:r>
              <a:r>
                <a:rPr lang="el-GR" sz="1600" dirty="0" smtClean="0">
                  <a:latin typeface="Trebuchet MS" panose="020B0603020202020204" pitchFamily="34" charset="0"/>
                </a:rPr>
                <a:t>.</a:t>
              </a:r>
            </a:p>
            <a:p>
              <a:pPr algn="just"/>
              <a:r>
                <a:rPr lang="el-GR" sz="1600" b="1" dirty="0">
                  <a:latin typeface="Trebuchet MS" panose="020B0603020202020204" pitchFamily="34" charset="0"/>
                </a:rPr>
                <a:t>Α</a:t>
              </a:r>
              <a:r>
                <a:rPr lang="el-GR" sz="1600" b="1" dirty="0" smtClean="0">
                  <a:latin typeface="Trebuchet MS" panose="020B0603020202020204" pitchFamily="34" charset="0"/>
                </a:rPr>
                <a:t>. </a:t>
              </a:r>
              <a:r>
                <a:rPr lang="el-GR" sz="1600" dirty="0" smtClean="0">
                  <a:latin typeface="Trebuchet MS" panose="020B0603020202020204" pitchFamily="34" charset="0"/>
                </a:rPr>
                <a:t>Να </a:t>
              </a:r>
              <a:r>
                <a:rPr lang="el-GR" sz="1600" dirty="0">
                  <a:latin typeface="Trebuchet MS" panose="020B0603020202020204" pitchFamily="34" charset="0"/>
                </a:rPr>
                <a:t>αποδείξετε ότι το σώμα θα εκτελέσει απλή αρμονική ταλάντωση και να υπολογίσετε τη συχνότητα της ταλάντωσης</a:t>
              </a:r>
              <a:r>
                <a:rPr lang="el-GR" sz="1600" dirty="0" smtClean="0">
                  <a:latin typeface="Trebuchet MS" panose="020B0603020202020204" pitchFamily="34" charset="0"/>
                </a:rPr>
                <a:t>.</a:t>
              </a:r>
            </a:p>
            <a:p>
              <a:pPr algn="just"/>
              <a:endParaRPr lang="el-GR" sz="1000" dirty="0">
                <a:latin typeface="Trebuchet MS" panose="020B0603020202020204" pitchFamily="34" charset="0"/>
              </a:endParaRPr>
            </a:p>
            <a:p>
              <a:pPr algn="just"/>
              <a:r>
                <a:rPr lang="el-GR" sz="1600" b="1" dirty="0" smtClean="0">
                  <a:latin typeface="Trebuchet MS" panose="020B0603020202020204" pitchFamily="34" charset="0"/>
                </a:rPr>
                <a:t>Β.  </a:t>
              </a:r>
              <a:r>
                <a:rPr lang="el-GR" sz="1600" dirty="0">
                  <a:latin typeface="Trebuchet MS" panose="020B0603020202020204" pitchFamily="34" charset="0"/>
                </a:rPr>
                <a:t>Σε ποιες τιμές της απομάκρυνσης του ταλαντωτή ο λόγος της κινητικής ενέργειας </a:t>
              </a:r>
              <a:r>
                <a:rPr lang="el-GR" sz="1600" i="1" dirty="0">
                  <a:latin typeface="Trebuchet MS" panose="020B0603020202020204" pitchFamily="34" charset="0"/>
                </a:rPr>
                <a:t> K  </a:t>
              </a:r>
              <a:r>
                <a:rPr lang="el-GR" sz="1600" dirty="0">
                  <a:latin typeface="Trebuchet MS" panose="020B0603020202020204" pitchFamily="34" charset="0"/>
                </a:rPr>
                <a:t>του  σώματος  προς  την  ολική  ενέργεια  </a:t>
              </a:r>
              <a:r>
                <a:rPr lang="el-GR" sz="1600" i="1" dirty="0">
                  <a:latin typeface="Trebuchet MS" panose="020B0603020202020204" pitchFamily="34" charset="0"/>
                </a:rPr>
                <a:t>E</a:t>
              </a:r>
              <a:r>
                <a:rPr lang="el-GR" sz="1600" dirty="0">
                  <a:latin typeface="Trebuchet MS" panose="020B0603020202020204" pitchFamily="34" charset="0"/>
                </a:rPr>
                <a:t>  της ταλάντωσης είναι  </a:t>
              </a:r>
              <a:r>
                <a:rPr lang="el-GR" sz="1600" i="1" dirty="0" smtClean="0">
                  <a:latin typeface="Trebuchet MS" panose="020B0603020202020204" pitchFamily="34" charset="0"/>
                </a:rPr>
                <a:t>K</a:t>
              </a:r>
              <a:r>
                <a:rPr lang="el-GR" sz="1600" dirty="0" smtClean="0">
                  <a:latin typeface="Trebuchet MS" panose="020B0603020202020204" pitchFamily="34" charset="0"/>
                </a:rPr>
                <a:t>/</a:t>
              </a:r>
              <a:r>
                <a:rPr lang="el-GR" sz="1600" i="1" dirty="0" smtClean="0">
                  <a:latin typeface="Trebuchet MS" panose="020B0603020202020204" pitchFamily="34" charset="0"/>
                </a:rPr>
                <a:t>E</a:t>
              </a:r>
              <a:r>
                <a:rPr lang="el-GR" sz="1600" dirty="0" smtClean="0">
                  <a:latin typeface="Trebuchet MS" panose="020B0603020202020204" pitchFamily="34" charset="0"/>
                </a:rPr>
                <a:t>=1/4;</a:t>
              </a:r>
            </a:p>
            <a:p>
              <a:pPr algn="just"/>
              <a:endParaRPr lang="el-GR" sz="1000" dirty="0" smtClean="0">
                <a:latin typeface="Trebuchet MS" panose="020B0603020202020204" pitchFamily="34" charset="0"/>
              </a:endParaRPr>
            </a:p>
            <a:p>
              <a:pPr algn="just"/>
              <a:r>
                <a:rPr lang="el-GR" sz="1600" b="1" dirty="0" smtClean="0">
                  <a:latin typeface="Trebuchet MS" panose="020B0603020202020204" pitchFamily="34" charset="0"/>
                </a:rPr>
                <a:t>Γ. </a:t>
              </a:r>
              <a:r>
                <a:rPr lang="el-GR" sz="1600" dirty="0" smtClean="0">
                  <a:latin typeface="Trebuchet MS" panose="020B0603020202020204" pitchFamily="34" charset="0"/>
                </a:rPr>
                <a:t>Να </a:t>
              </a:r>
              <a:r>
                <a:rPr lang="el-GR" sz="1600" dirty="0">
                  <a:latin typeface="Trebuchet MS" panose="020B0603020202020204" pitchFamily="34" charset="0"/>
                </a:rPr>
                <a:t>υπολογίσετε τον λόγο του μέτρου της δύναμης του ελατηρίου </a:t>
              </a:r>
              <a:r>
                <a:rPr lang="el-GR" sz="1600" i="1" dirty="0" err="1">
                  <a:latin typeface="Trebuchet MS" panose="020B0603020202020204" pitchFamily="34" charset="0"/>
                </a:rPr>
                <a:t>F</a:t>
              </a:r>
              <a:r>
                <a:rPr lang="el-GR" sz="1600" baseline="-25000" dirty="0" err="1">
                  <a:latin typeface="Trebuchet MS" panose="020B0603020202020204" pitchFamily="34" charset="0"/>
                </a:rPr>
                <a:t>ελ</a:t>
              </a:r>
              <a:r>
                <a:rPr lang="el-GR" sz="1600" dirty="0">
                  <a:latin typeface="Trebuchet MS" panose="020B0603020202020204" pitchFamily="34" charset="0"/>
                </a:rPr>
                <a:t> προς το μέτρο της δύναμης επαναφοράς </a:t>
              </a:r>
              <a:r>
                <a:rPr lang="el-GR" sz="1600" i="1" dirty="0" err="1">
                  <a:latin typeface="Trebuchet MS" panose="020B0603020202020204" pitchFamily="34" charset="0"/>
                </a:rPr>
                <a:t>F</a:t>
              </a:r>
              <a:r>
                <a:rPr lang="el-GR" sz="1600" baseline="-25000" dirty="0" err="1">
                  <a:latin typeface="Trebuchet MS" panose="020B0603020202020204" pitchFamily="34" charset="0"/>
                </a:rPr>
                <a:t>επ</a:t>
              </a:r>
              <a:r>
                <a:rPr lang="el-GR" sz="1600" dirty="0">
                  <a:latin typeface="Trebuchet MS" panose="020B0603020202020204" pitchFamily="34" charset="0"/>
                </a:rPr>
                <a:t> στην ανώτερη θέση της ταλάντωσης του σώματος</a:t>
              </a:r>
              <a:r>
                <a:rPr lang="el-GR" sz="1600" dirty="0" smtClean="0">
                  <a:latin typeface="Trebuchet MS" panose="020B0603020202020204" pitchFamily="34" charset="0"/>
                </a:rPr>
                <a:t>.</a:t>
              </a:r>
            </a:p>
            <a:p>
              <a:pPr algn="just"/>
              <a:endParaRPr lang="el-GR" sz="1000" dirty="0" smtClean="0">
                <a:latin typeface="Trebuchet MS" panose="020B0603020202020204" pitchFamily="34" charset="0"/>
              </a:endParaRPr>
            </a:p>
            <a:p>
              <a:pPr algn="just"/>
              <a:r>
                <a:rPr lang="el-GR" sz="1600" b="1" dirty="0" smtClean="0">
                  <a:latin typeface="Trebuchet MS" panose="020B0603020202020204" pitchFamily="34" charset="0"/>
                </a:rPr>
                <a:t>Δ.  </a:t>
              </a:r>
              <a:r>
                <a:rPr lang="el-GR" sz="1600" dirty="0" smtClean="0">
                  <a:latin typeface="Trebuchet MS" panose="020B0603020202020204" pitchFamily="34" charset="0"/>
                </a:rPr>
                <a:t>Αν </a:t>
              </a:r>
              <a:r>
                <a:rPr lang="el-GR" sz="1600" dirty="0">
                  <a:latin typeface="Trebuchet MS" panose="020B0603020202020204" pitchFamily="34" charset="0"/>
                </a:rPr>
                <a:t>τη </a:t>
              </a:r>
              <a:r>
                <a:rPr lang="el-GR" sz="1600" dirty="0" smtClean="0">
                  <a:latin typeface="Trebuchet MS" panose="020B0603020202020204" pitchFamily="34" charset="0"/>
                </a:rPr>
                <a:t>χρονική  στιγμή </a:t>
              </a:r>
              <a:r>
                <a:rPr lang="el-GR" sz="1600" i="1" dirty="0" smtClean="0">
                  <a:latin typeface="Trebuchet MS" panose="020B0603020202020204" pitchFamily="34" charset="0"/>
                </a:rPr>
                <a:t>t</a:t>
              </a:r>
              <a:r>
                <a:rPr lang="el-GR" sz="1600" dirty="0" smtClean="0">
                  <a:latin typeface="Trebuchet MS" panose="020B0603020202020204" pitchFamily="34" charset="0"/>
                </a:rPr>
                <a:t>=0  </a:t>
              </a:r>
              <a:r>
                <a:rPr lang="el-GR" sz="1600" dirty="0">
                  <a:latin typeface="Trebuchet MS" panose="020B0603020202020204" pitchFamily="34" charset="0"/>
                </a:rPr>
                <a:t>το  σώμα  περνά  από  τη  θέση  ισορροπίας, κινούμενο  προς  τα  επάνω,  να  υπολογίσετε  τη  χρονική  στιγμή  που  για πρώτη φορά το σώμα περνά από τη θέση που το ελατήριο βρίσκεται στο φυσικό του </a:t>
              </a:r>
              <a:r>
                <a:rPr lang="el-GR" sz="1600" dirty="0" smtClean="0">
                  <a:latin typeface="Trebuchet MS" panose="020B0603020202020204" pitchFamily="34" charset="0"/>
                </a:rPr>
                <a:t>μήκος. Θεωρήστε </a:t>
              </a:r>
              <a:r>
                <a:rPr lang="el-GR" sz="1600" dirty="0">
                  <a:latin typeface="Trebuchet MS" panose="020B0603020202020204" pitchFamily="34" charset="0"/>
                </a:rPr>
                <a:t>θετική φορά απομάκρυνσης την προς τα επάνω. </a:t>
              </a:r>
              <a:r>
                <a:rPr lang="el-GR" sz="1600" dirty="0" smtClean="0">
                  <a:latin typeface="Trebuchet MS" panose="020B0603020202020204" pitchFamily="34" charset="0"/>
                </a:rPr>
                <a:t> </a:t>
              </a:r>
            </a:p>
            <a:p>
              <a:pPr algn="just"/>
              <a:r>
                <a:rPr lang="el-GR" sz="1600" dirty="0" smtClean="0">
                  <a:latin typeface="Trebuchet MS" panose="020B0603020202020204" pitchFamily="34" charset="0"/>
                </a:rPr>
                <a:t>Δίνονται:   η </a:t>
              </a:r>
              <a:r>
                <a:rPr lang="el-GR" sz="1600" dirty="0">
                  <a:latin typeface="Trebuchet MS" panose="020B0603020202020204" pitchFamily="34" charset="0"/>
                </a:rPr>
                <a:t>επιτάχυνση της βαρύτητας </a:t>
              </a:r>
              <a:r>
                <a:rPr lang="el-GR" sz="1600" i="1" dirty="0">
                  <a:latin typeface="Trebuchet MS" panose="020B0603020202020204" pitchFamily="34" charset="0"/>
                </a:rPr>
                <a:t>g</a:t>
              </a:r>
              <a:r>
                <a:rPr lang="el-GR" sz="1600" dirty="0">
                  <a:latin typeface="Trebuchet MS" panose="020B0603020202020204" pitchFamily="34" charset="0"/>
                </a:rPr>
                <a:t> = 10 m/s</a:t>
              </a:r>
              <a:r>
                <a:rPr lang="el-GR" sz="1600" baseline="30000" dirty="0">
                  <a:latin typeface="Trebuchet MS" panose="020B0603020202020204" pitchFamily="34" charset="0"/>
                </a:rPr>
                <a:t>2</a:t>
              </a:r>
              <a:r>
                <a:rPr lang="el-GR" sz="1600" dirty="0">
                  <a:latin typeface="Trebuchet MS" panose="020B0603020202020204" pitchFamily="34" charset="0"/>
                </a:rPr>
                <a:t> </a:t>
              </a:r>
              <a:r>
                <a:rPr lang="el-GR" sz="1600" dirty="0" smtClean="0">
                  <a:latin typeface="Trebuchet MS" panose="020B0603020202020204" pitchFamily="34" charset="0"/>
                </a:rPr>
                <a:t>και ημ30</a:t>
              </a:r>
              <a:r>
                <a:rPr lang="el-GR" sz="1600" baseline="30000" dirty="0" smtClean="0">
                  <a:latin typeface="Trebuchet MS" panose="020B0603020202020204" pitchFamily="34" charset="0"/>
                </a:rPr>
                <a:t>ο</a:t>
              </a:r>
              <a:r>
                <a:rPr lang="el-GR" sz="1600" dirty="0" smtClean="0">
                  <a:latin typeface="Trebuchet MS" panose="020B0603020202020204" pitchFamily="34" charset="0"/>
                </a:rPr>
                <a:t>=ημ(π/6)=1/2.</a:t>
              </a:r>
              <a:endParaRPr lang="el-GR" sz="1600" dirty="0">
                <a:latin typeface="Trebuchet MS" panose="020B0603020202020204" pitchFamily="34" charset="0"/>
              </a:endParaRPr>
            </a:p>
          </p:txBody>
        </p:sp>
      </p:grpSp>
      <mc:AlternateContent xmlns:mc="http://schemas.openxmlformats.org/markup-compatibility/2006">
        <mc:Choice xmlns:a14="http://schemas.microsoft.com/office/drawing/2010/main" xmlns="" Requires="a14">
          <p:sp>
            <p:nvSpPr>
              <p:cNvPr id="150" name="TextBox 149"/>
              <p:cNvSpPr txBox="1"/>
              <p:nvPr/>
            </p:nvSpPr>
            <p:spPr>
              <a:xfrm>
                <a:off x="827583" y="5784333"/>
                <a:ext cx="7883212" cy="582019"/>
              </a:xfrm>
              <a:prstGeom prst="rect">
                <a:avLst/>
              </a:prstGeom>
              <a:noFill/>
            </p:spPr>
            <p:txBody>
              <a:bodyPr wrap="square" rtlCol="0">
                <a:spAutoFit/>
              </a:bodyPr>
              <a:lstStyle/>
              <a:p>
                <a:r>
                  <a:rPr lang="en-US" sz="2000" b="1" dirty="0" smtClean="0">
                    <a:latin typeface="Trebuchet MS" panose="020B0603020202020204" pitchFamily="34" charset="0"/>
                  </a:rPr>
                  <a:t>A.</a:t>
                </a:r>
                <a:r>
                  <a:rPr lang="en-US" sz="2000" b="1" i="1" dirty="0" smtClean="0">
                    <a:solidFill>
                      <a:srgbClr val="FF0000"/>
                    </a:solidFill>
                    <a:latin typeface="Trebuchet MS" panose="020B0603020202020204" pitchFamily="34" charset="0"/>
                  </a:rPr>
                  <a:t>  f</a:t>
                </a:r>
                <a:r>
                  <a:rPr lang="en-US" sz="2000" b="1" dirty="0" smtClean="0">
                    <a:solidFill>
                      <a:srgbClr val="FF0000"/>
                    </a:solidFill>
                    <a:latin typeface="Trebuchet MS" panose="020B0603020202020204" pitchFamily="34" charset="0"/>
                  </a:rPr>
                  <a:t> = </a:t>
                </a:r>
                <a14:m>
                  <m:oMath xmlns:m="http://schemas.openxmlformats.org/officeDocument/2006/math">
                    <m:f>
                      <m:fPr>
                        <m:ctrlPr>
                          <a:rPr lang="en-US" sz="2000" b="1" i="1">
                            <a:solidFill>
                              <a:srgbClr val="FF0000"/>
                            </a:solidFill>
                            <a:latin typeface="Cambria Math" panose="02040503050406030204" pitchFamily="18" charset="0"/>
                          </a:rPr>
                        </m:ctrlPr>
                      </m:fPr>
                      <m:num>
                        <m:r>
                          <a:rPr lang="el-GR" sz="2000" b="1" i="0">
                            <a:solidFill>
                              <a:srgbClr val="FF0000"/>
                            </a:solidFill>
                            <a:latin typeface="Cambria Math"/>
                          </a:rPr>
                          <m:t>𝟓</m:t>
                        </m:r>
                      </m:num>
                      <m:den>
                        <m:r>
                          <a:rPr lang="el-GR" sz="2000" b="1" i="0">
                            <a:solidFill>
                              <a:srgbClr val="FF0000"/>
                            </a:solidFill>
                            <a:latin typeface="Cambria Math"/>
                          </a:rPr>
                          <m:t>𝛑</m:t>
                        </m:r>
                      </m:den>
                    </m:f>
                    <m:r>
                      <a:rPr lang="en-US" sz="2000" b="1" i="0" smtClean="0">
                        <a:solidFill>
                          <a:srgbClr val="FF0000"/>
                        </a:solidFill>
                        <a:latin typeface="Cambria Math"/>
                      </a:rPr>
                      <m:t>𝐇𝐳</m:t>
                    </m:r>
                  </m:oMath>
                </a14:m>
                <a:r>
                  <a:rPr lang="en-US" sz="2000" b="1" dirty="0" smtClean="0">
                    <a:solidFill>
                      <a:srgbClr val="FF0000"/>
                    </a:solidFill>
                    <a:latin typeface="Trebuchet MS" panose="020B0603020202020204" pitchFamily="34" charset="0"/>
                  </a:rPr>
                  <a:t/>
                </a:r>
                <a:r>
                  <a:rPr lang="en-US" sz="2000" b="1" dirty="0" smtClean="0">
                    <a:latin typeface="Trebuchet MS" panose="020B0603020202020204" pitchFamily="34" charset="0"/>
                  </a:rPr>
                  <a:t>B.</a:t>
                </a:r>
                <a:r>
                  <a:rPr lang="en-US" sz="2000" b="1" dirty="0" smtClean="0">
                    <a:solidFill>
                      <a:srgbClr val="FF0000"/>
                    </a:solidFill>
                    <a:latin typeface="Trebuchet MS" panose="020B0603020202020204" pitchFamily="34" charset="0"/>
                  </a:rPr>
                  <a:t/>
                </a:r>
                <a:r>
                  <a:rPr lang="el-GR" sz="2000" b="1" dirty="0" smtClean="0">
                    <a:solidFill>
                      <a:srgbClr val="FF0000"/>
                    </a:solidFill>
                    <a:latin typeface="Trebuchet MS" panose="020B0603020202020204" pitchFamily="34" charset="0"/>
                  </a:rPr>
                  <a:t/>
                </a:r>
                <a:r>
                  <a:rPr lang="en-US" sz="2000" b="1" i="1" dirty="0" smtClean="0">
                    <a:solidFill>
                      <a:srgbClr val="FF0000"/>
                    </a:solidFill>
                    <a:latin typeface="Trebuchet MS" panose="020B0603020202020204" pitchFamily="34" charset="0"/>
                  </a:rPr>
                  <a:t>x</a:t>
                </a:r>
                <a:r>
                  <a:rPr lang="en-US" sz="2000" b="1" dirty="0" smtClean="0">
                    <a:solidFill>
                      <a:srgbClr val="FF0000"/>
                    </a:solidFill>
                    <a:latin typeface="Trebuchet MS" panose="020B0603020202020204" pitchFamily="34" charset="0"/>
                  </a:rPr>
                  <a:t/>
                </a:r>
                <a:r>
                  <a:rPr lang="en-US" sz="2000" b="1" dirty="0">
                    <a:solidFill>
                      <a:srgbClr val="FF0000"/>
                    </a:solidFill>
                    <a:latin typeface="Trebuchet MS" panose="020B0603020202020204" pitchFamily="34" charset="0"/>
                  </a:rPr>
                  <a:t>= </a:t>
                </a:r>
                <a14:m>
                  <m:oMath xmlns:m="http://schemas.openxmlformats.org/officeDocument/2006/math">
                    <m:r>
                      <a:rPr lang="en-US" sz="2000" b="1" i="1">
                        <a:solidFill>
                          <a:srgbClr val="FF0000"/>
                        </a:solidFill>
                        <a:latin typeface="Cambria Math"/>
                        <a:ea typeface="Cambria Math"/>
                      </a:rPr>
                      <m:t>±</m:t>
                    </m:r>
                  </m:oMath>
                </a14:m>
                <a:r>
                  <a:rPr lang="en-US" sz="2000" b="1" dirty="0">
                    <a:solidFill>
                      <a:srgbClr val="FF0000"/>
                    </a:solidFill>
                    <a:latin typeface="Trebuchet MS" panose="020B0603020202020204" pitchFamily="34" charset="0"/>
                  </a:rPr>
                  <a:t>0,05</a:t>
                </a:r>
                <a14:m>
                  <m:oMath xmlns:m="http://schemas.openxmlformats.org/officeDocument/2006/math">
                    <m:rad>
                      <m:radPr>
                        <m:degHide m:val="on"/>
                        <m:ctrlPr>
                          <a:rPr lang="en-US" sz="2000" b="1" i="1" dirty="0">
                            <a:solidFill>
                              <a:srgbClr val="FF0000"/>
                            </a:solidFill>
                            <a:latin typeface="Cambria Math" panose="02040503050406030204" pitchFamily="18" charset="0"/>
                          </a:rPr>
                        </m:ctrlPr>
                      </m:radPr>
                      <m:deg/>
                      <m:e>
                        <m:r>
                          <a:rPr lang="en-US" sz="2000" b="1" i="1" dirty="0">
                            <a:solidFill>
                              <a:srgbClr val="FF0000"/>
                            </a:solidFill>
                            <a:latin typeface="Cambria Math"/>
                          </a:rPr>
                          <m:t>𝟑</m:t>
                        </m:r>
                      </m:e>
                    </m:rad>
                  </m:oMath>
                </a14:m>
                <a:r>
                  <a:rPr lang="en-US" sz="2000" b="1" dirty="0">
                    <a:solidFill>
                      <a:srgbClr val="FF0000"/>
                    </a:solidFill>
                    <a:latin typeface="Trebuchet MS" panose="020B0603020202020204" pitchFamily="34" charset="0"/>
                  </a:rPr>
                  <a:t/>
                </a:r>
                <a:r>
                  <a:rPr lang="en-US" sz="2000" b="1" dirty="0" smtClean="0">
                    <a:solidFill>
                      <a:srgbClr val="FF0000"/>
                    </a:solidFill>
                    <a:latin typeface="Trebuchet MS" panose="020B0603020202020204" pitchFamily="34" charset="0"/>
                  </a:rPr>
                  <a:t>m </a:t>
                </a:r>
                <a:r>
                  <a:rPr lang="el-GR" sz="2000" b="1" dirty="0" smtClean="0">
                    <a:solidFill>
                      <a:srgbClr val="FF0000"/>
                    </a:solidFill>
                    <a:latin typeface="Trebuchet MS" panose="020B0603020202020204" pitchFamily="34" charset="0"/>
                  </a:rPr>
                  <a:t/>
                </a:r>
                <a:r>
                  <a:rPr lang="el-GR" sz="2000" b="1" dirty="0" smtClean="0">
                    <a:latin typeface="Trebuchet MS" panose="020B0603020202020204" pitchFamily="34" charset="0"/>
                  </a:rPr>
                  <a:t>Γ</a:t>
                </a:r>
                <a:r>
                  <a:rPr lang="en-US" sz="2000" b="1" dirty="0" smtClean="0">
                    <a:latin typeface="Trebuchet MS" panose="020B0603020202020204" pitchFamily="34" charset="0"/>
                  </a:rPr>
                  <a:t>.</a:t>
                </a:r>
                <a:r>
                  <a:rPr lang="en-US" sz="2000" b="1" dirty="0" smtClean="0">
                    <a:solidFill>
                      <a:srgbClr val="FF0000"/>
                    </a:solidFill>
                    <a:latin typeface="Trebuchet MS" panose="020B0603020202020204" pitchFamily="34" charset="0"/>
                  </a:rPr>
                  <a:t/>
                </a:r>
                <a:r>
                  <a:rPr lang="el-GR" sz="2000" b="1" dirty="0" smtClean="0">
                    <a:solidFill>
                      <a:srgbClr val="FF0000"/>
                    </a:solidFill>
                    <a:latin typeface="Trebuchet MS" panose="020B0603020202020204" pitchFamily="34" charset="0"/>
                  </a:rPr>
                  <a:t/>
                </a:r>
                <a14:m>
                  <m:oMath xmlns:m="http://schemas.openxmlformats.org/officeDocument/2006/math">
                    <m:d>
                      <m:dPr>
                        <m:begChr m:val="|"/>
                        <m:endChr m:val="|"/>
                        <m:ctrlPr>
                          <a:rPr lang="el-GR" sz="2000" b="1" i="1">
                            <a:solidFill>
                              <a:srgbClr val="FF0000"/>
                            </a:solidFill>
                            <a:latin typeface="Cambria Math" panose="02040503050406030204" pitchFamily="18" charset="0"/>
                          </a:rPr>
                        </m:ctrlPr>
                      </m:dPr>
                      <m:e>
                        <m:f>
                          <m:fPr>
                            <m:ctrlPr>
                              <a:rPr lang="el-GR" sz="2000" b="1" i="1">
                                <a:solidFill>
                                  <a:srgbClr val="FF0000"/>
                                </a:solidFill>
                                <a:latin typeface="Cambria Math" panose="02040503050406030204" pitchFamily="18" charset="0"/>
                              </a:rPr>
                            </m:ctrlPr>
                          </m:fPr>
                          <m:num>
                            <m:sSub>
                              <m:sSubPr>
                                <m:ctrlPr>
                                  <a:rPr lang="el-GR" sz="2000" b="1" i="1">
                                    <a:solidFill>
                                      <a:srgbClr val="FF0000"/>
                                    </a:solidFill>
                                    <a:latin typeface="Cambria Math" panose="02040503050406030204" pitchFamily="18" charset="0"/>
                                  </a:rPr>
                                </m:ctrlPr>
                              </m:sSubPr>
                              <m:e>
                                <m:r>
                                  <a:rPr lang="en-US" sz="2000" b="1" i="1">
                                    <a:solidFill>
                                      <a:srgbClr val="FF0000"/>
                                    </a:solidFill>
                                    <a:latin typeface="Cambria Math"/>
                                  </a:rPr>
                                  <m:t>𝑭</m:t>
                                </m:r>
                              </m:e>
                              <m:sub>
                                <m:r>
                                  <a:rPr lang="el-GR" sz="2000" b="1">
                                    <a:solidFill>
                                      <a:srgbClr val="FF0000"/>
                                    </a:solidFill>
                                    <a:latin typeface="Cambria Math"/>
                                  </a:rPr>
                                  <m:t>𝛆𝛌</m:t>
                                </m:r>
                              </m:sub>
                            </m:sSub>
                          </m:num>
                          <m:den>
                            <m:sSub>
                              <m:sSubPr>
                                <m:ctrlPr>
                                  <a:rPr lang="el-GR" sz="2000" b="1" i="1">
                                    <a:solidFill>
                                      <a:srgbClr val="FF0000"/>
                                    </a:solidFill>
                                    <a:latin typeface="Cambria Math" panose="02040503050406030204" pitchFamily="18" charset="0"/>
                                  </a:rPr>
                                </m:ctrlPr>
                              </m:sSubPr>
                              <m:e>
                                <m:r>
                                  <a:rPr lang="en-US" sz="2000" b="1" i="1">
                                    <a:solidFill>
                                      <a:srgbClr val="FF0000"/>
                                    </a:solidFill>
                                    <a:latin typeface="Cambria Math"/>
                                  </a:rPr>
                                  <m:t>𝑭</m:t>
                                </m:r>
                              </m:e>
                              <m:sub>
                                <m:r>
                                  <a:rPr lang="el-GR" sz="2000" b="1">
                                    <a:solidFill>
                                      <a:srgbClr val="FF0000"/>
                                    </a:solidFill>
                                    <a:latin typeface="Cambria Math"/>
                                  </a:rPr>
                                  <m:t>𝛆𝛑</m:t>
                                </m:r>
                              </m:sub>
                            </m:sSub>
                          </m:den>
                        </m:f>
                      </m:e>
                    </m:d>
                    <m:r>
                      <a:rPr lang="en-US" sz="2000" b="1" i="1">
                        <a:solidFill>
                          <a:srgbClr val="FF0000"/>
                        </a:solidFill>
                        <a:latin typeface="Cambria Math"/>
                      </a:rPr>
                      <m:t>=</m:t>
                    </m:r>
                    <m:f>
                      <m:fPr>
                        <m:ctrlPr>
                          <a:rPr lang="en-US" sz="2000" b="1" i="1">
                            <a:solidFill>
                              <a:srgbClr val="FF0000"/>
                            </a:solidFill>
                            <a:latin typeface="Cambria Math" panose="02040503050406030204" pitchFamily="18" charset="0"/>
                          </a:rPr>
                        </m:ctrlPr>
                      </m:fPr>
                      <m:num>
                        <m:r>
                          <a:rPr lang="en-US" sz="2000" b="1" i="1">
                            <a:solidFill>
                              <a:srgbClr val="FF0000"/>
                            </a:solidFill>
                            <a:latin typeface="Cambria Math"/>
                          </a:rPr>
                          <m:t>𝟏</m:t>
                        </m:r>
                      </m:num>
                      <m:den>
                        <m:r>
                          <a:rPr lang="en-US" sz="2000" b="1" i="1">
                            <a:solidFill>
                              <a:srgbClr val="FF0000"/>
                            </a:solidFill>
                            <a:latin typeface="Cambria Math"/>
                          </a:rPr>
                          <m:t>𝟐</m:t>
                        </m:r>
                      </m:den>
                    </m:f>
                  </m:oMath>
                </a14:m>
                <a:r>
                  <a:rPr lang="en-US" sz="2000" b="1" dirty="0" smtClean="0">
                    <a:solidFill>
                      <a:srgbClr val="FF0000"/>
                    </a:solidFill>
                    <a:latin typeface="Trebuchet MS" panose="020B0603020202020204" pitchFamily="34" charset="0"/>
                  </a:rPr>
                  <a:t/>
                </a:r>
                <a:r>
                  <a:rPr lang="el-GR" sz="2000" b="1" dirty="0" smtClean="0">
                    <a:solidFill>
                      <a:srgbClr val="FF0000"/>
                    </a:solidFill>
                    <a:latin typeface="Trebuchet MS" panose="020B0603020202020204" pitchFamily="34" charset="0"/>
                  </a:rPr>
                  <a:t/>
                </a:r>
                <a:r>
                  <a:rPr lang="el-GR" sz="2000" b="1" dirty="0" smtClean="0">
                    <a:latin typeface="Trebuchet MS" panose="020B0603020202020204" pitchFamily="34" charset="0"/>
                  </a:rPr>
                  <a:t>Δ</a:t>
                </a:r>
                <a:r>
                  <a:rPr lang="en-US" sz="2000" b="1" dirty="0" smtClean="0">
                    <a:latin typeface="Trebuchet MS" panose="020B0603020202020204" pitchFamily="34" charset="0"/>
                  </a:rPr>
                  <a:t>.</a:t>
                </a:r>
                <a:r>
                  <a:rPr lang="en-US" sz="2000" b="1" dirty="0" smtClean="0">
                    <a:solidFill>
                      <a:srgbClr val="FF0000"/>
                    </a:solidFill>
                    <a:latin typeface="Trebuchet MS" panose="020B0603020202020204" pitchFamily="34" charset="0"/>
                  </a:rPr>
                  <a:t/>
                </a:r>
                <a:r>
                  <a:rPr lang="en-US" sz="2000" b="1" i="1" dirty="0" smtClean="0">
                    <a:solidFill>
                      <a:srgbClr val="FF0000"/>
                    </a:solidFill>
                    <a:latin typeface="Trebuchet MS" panose="020B0603020202020204" pitchFamily="34" charset="0"/>
                  </a:rPr>
                  <a:t>t = </a:t>
                </a:r>
                <a14:m>
                  <m:oMath xmlns:m="http://schemas.openxmlformats.org/officeDocument/2006/math">
                    <m:f>
                      <m:fPr>
                        <m:ctrlPr>
                          <a:rPr lang="en-US" sz="2000" b="1" i="1" smtClean="0">
                            <a:solidFill>
                              <a:srgbClr val="FF0000"/>
                            </a:solidFill>
                            <a:latin typeface="Cambria Math" panose="02040503050406030204" pitchFamily="18" charset="0"/>
                          </a:rPr>
                        </m:ctrlPr>
                      </m:fPr>
                      <m:num>
                        <m:r>
                          <a:rPr lang="el-GR" sz="2000" b="1" i="0" smtClean="0">
                            <a:solidFill>
                              <a:srgbClr val="FF0000"/>
                            </a:solidFill>
                            <a:latin typeface="Cambria Math"/>
                          </a:rPr>
                          <m:t>𝛑</m:t>
                        </m:r>
                      </m:num>
                      <m:den>
                        <m:r>
                          <a:rPr lang="en-US" sz="2000" b="1" i="1" smtClean="0">
                            <a:solidFill>
                              <a:srgbClr val="FF0000"/>
                            </a:solidFill>
                            <a:latin typeface="Cambria Math"/>
                          </a:rPr>
                          <m:t>𝟔𝟎</m:t>
                        </m:r>
                      </m:den>
                    </m:f>
                  </m:oMath>
                </a14:m>
                <a:r>
                  <a:rPr lang="el-GR" sz="2000" b="1" i="1" dirty="0" smtClean="0">
                    <a:solidFill>
                      <a:srgbClr val="FF0000"/>
                    </a:solidFill>
                    <a:latin typeface="Trebuchet MS" panose="020B0603020202020204" pitchFamily="34" charset="0"/>
                  </a:rPr>
                  <a:t/>
                </a:r>
                <a:r>
                  <a:rPr lang="en-US" sz="2000" b="1" dirty="0" smtClean="0">
                    <a:solidFill>
                      <a:srgbClr val="FF0000"/>
                    </a:solidFill>
                    <a:latin typeface="Trebuchet MS" panose="020B0603020202020204" pitchFamily="34" charset="0"/>
                  </a:rPr>
                  <a:t>s</a:t>
                </a:r>
                <a:r>
                  <a:rPr lang="el-GR" sz="2000" b="1" dirty="0" smtClean="0">
                    <a:solidFill>
                      <a:srgbClr val="FF0000"/>
                    </a:solidFill>
                    <a:latin typeface="Trebuchet MS" panose="020B0603020202020204" pitchFamily="34" charset="0"/>
                  </a:rPr>
                  <a:t/>
                </a:r>
                <a:endParaRPr lang="el-GR" sz="2000" b="1" dirty="0">
                  <a:solidFill>
                    <a:srgbClr val="FF0000"/>
                  </a:solidFill>
                  <a:latin typeface="Trebuchet MS" panose="020B0603020202020204" pitchFamily="34" charset="0"/>
                </a:endParaRPr>
              </a:p>
            </p:txBody>
          </p:sp>
        </mc:Choice>
        <mc:Fallback>
          <p:sp>
            <p:nvSpPr>
              <p:cNvPr id="150" name="TextBox 149"/>
              <p:cNvSpPr txBox="1">
                <a:spLocks noRot="1" noChangeAspect="1" noMove="1" noResize="1" noEditPoints="1" noAdjustHandles="1" noChangeArrowheads="1" noChangeShapeType="1" noTextEdit="1"/>
              </p:cNvSpPr>
              <p:nvPr/>
            </p:nvSpPr>
            <p:spPr>
              <a:xfrm>
                <a:off x="827583" y="5784333"/>
                <a:ext cx="7883212" cy="582019"/>
              </a:xfrm>
              <a:prstGeom prst="rect">
                <a:avLst/>
              </a:prstGeom>
              <a:blipFill rotWithShape="1">
                <a:blip r:embed="rId3"/>
                <a:stretch>
                  <a:fillRect l="-851"/>
                </a:stretch>
              </a:blipFill>
            </p:spPr>
            <p:txBody>
              <a:bodyPr/>
              <a:lstStyle/>
              <a:p>
                <a:r>
                  <a:rPr lang="el-GR">
                    <a:noFill/>
                  </a:rPr>
                  <a:t> </a:t>
                </a:r>
              </a:p>
            </p:txBody>
          </p:sp>
        </mc:Fallback>
      </mc:AlternateContent>
    </p:spTree>
    <p:extLst>
      <p:ext uri="{BB962C8B-B14F-4D97-AF65-F5344CB8AC3E}">
        <p14:creationId xmlns:p14="http://schemas.microsoft.com/office/powerpoint/2010/main" xmlns="" val="1576293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49"/>
                                        </p:tgtEl>
                                        <p:attrNameLst>
                                          <p:attrName>style.visibility</p:attrName>
                                        </p:attrNameLst>
                                      </p:cBhvr>
                                      <p:to>
                                        <p:strVal val="visible"/>
                                      </p:to>
                                    </p:set>
                                    <p:animEffect transition="in" filter="dissolve">
                                      <p:cBhvr>
                                        <p:cTn id="7" dur="500"/>
                                        <p:tgtEl>
                                          <p:spTgt spid="14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50"/>
                                        </p:tgtEl>
                                        <p:attrNameLst>
                                          <p:attrName>style.visibility</p:attrName>
                                        </p:attrNameLst>
                                      </p:cBhvr>
                                      <p:to>
                                        <p:strVal val="visible"/>
                                      </p:to>
                                    </p:set>
                                    <p:animEffect transition="in" filter="fade">
                                      <p:cBhvr>
                                        <p:cTn id="12" dur="1000"/>
                                        <p:tgtEl>
                                          <p:spTgt spid="150"/>
                                        </p:tgtEl>
                                      </p:cBhvr>
                                    </p:animEffect>
                                    <p:anim calcmode="lin" valueType="num">
                                      <p:cBhvr>
                                        <p:cTn id="13" dur="1000" fill="hold"/>
                                        <p:tgtEl>
                                          <p:spTgt spid="150"/>
                                        </p:tgtEl>
                                        <p:attrNameLst>
                                          <p:attrName>ppt_x</p:attrName>
                                        </p:attrNameLst>
                                      </p:cBhvr>
                                      <p:tavLst>
                                        <p:tav tm="0">
                                          <p:val>
                                            <p:strVal val="#ppt_x"/>
                                          </p:val>
                                        </p:tav>
                                        <p:tav tm="100000">
                                          <p:val>
                                            <p:strVal val="#ppt_x"/>
                                          </p:val>
                                        </p:tav>
                                      </p:tavLst>
                                    </p:anim>
                                    <p:anim calcmode="lin" valueType="num">
                                      <p:cBhvr>
                                        <p:cTn id="14" dur="1000" fill="hold"/>
                                        <p:tgtEl>
                                          <p:spTgt spid="1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8</a:t>
            </a:fld>
            <a:endParaRPr lang="el-GR" dirty="0">
              <a:solidFill>
                <a:schemeClr val="tx1"/>
              </a:solidFill>
            </a:endParaRPr>
          </a:p>
        </p:txBody>
      </p:sp>
      <p:sp>
        <p:nvSpPr>
          <p:cNvPr id="4" name="Rectangle 2"/>
          <p:cNvSpPr txBox="1">
            <a:spLocks noChangeArrowheads="1"/>
          </p:cNvSpPr>
          <p:nvPr/>
        </p:nvSpPr>
        <p:spPr>
          <a:xfrm>
            <a:off x="1331913" y="333375"/>
            <a:ext cx="6264275" cy="558800"/>
          </a:xfrm>
          <a:prstGeom prst="rect">
            <a:avLst/>
          </a:prstGeom>
          <a:effectLst>
            <a:outerShdw dist="35921" dir="2700000" algn="ctr" rotWithShape="0">
              <a:schemeClr val="bg2"/>
            </a:outerShdw>
          </a:effectLst>
        </p:spPr>
        <p:txBody>
          <a:bodyPr rtlCol="0">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l-GR" altLang="el-GR" sz="3600" b="1" dirty="0" smtClean="0">
                <a:solidFill>
                  <a:srgbClr val="800000"/>
                </a:solidFill>
                <a:effectLst>
                  <a:outerShdw blurRad="38100" dist="38100" dir="2700000" algn="tl">
                    <a:srgbClr val="000000"/>
                  </a:outerShdw>
                </a:effectLst>
                <a:latin typeface="Comic Sans MS" pitchFamily="66" charset="0"/>
              </a:rPr>
              <a:t>Α.  Κινηματική προσέγγιση</a:t>
            </a:r>
            <a:endParaRPr lang="el-GR" altLang="el-GR" sz="3600" b="1" dirty="0">
              <a:solidFill>
                <a:srgbClr val="800000"/>
              </a:solidFill>
              <a:effectLst>
                <a:outerShdw blurRad="38100" dist="38100" dir="2700000" algn="tl">
                  <a:srgbClr val="000000"/>
                </a:outerShdw>
              </a:effectLst>
              <a:latin typeface="Comic Sans MS" pitchFamily="66" charset="0"/>
            </a:endParaRPr>
          </a:p>
        </p:txBody>
      </p:sp>
      <p:sp>
        <p:nvSpPr>
          <p:cNvPr id="5" name="TextBox 4"/>
          <p:cNvSpPr txBox="1"/>
          <p:nvPr/>
        </p:nvSpPr>
        <p:spPr>
          <a:xfrm>
            <a:off x="755576" y="1484784"/>
            <a:ext cx="7632848" cy="964623"/>
          </a:xfrm>
          <a:prstGeom prst="rect">
            <a:avLst/>
          </a:prstGeom>
          <a:noFill/>
        </p:spPr>
        <p:txBody>
          <a:bodyPr wrap="square" rtlCol="0">
            <a:spAutoFit/>
          </a:bodyPr>
          <a:lstStyle/>
          <a:p>
            <a:pPr>
              <a:lnSpc>
                <a:spcPct val="150000"/>
              </a:lnSpc>
            </a:pPr>
            <a:r>
              <a:rPr lang="el-GR" sz="2000" b="1" dirty="0" smtClean="0">
                <a:latin typeface="Comic Sans MS" panose="030F0702030302020204" pitchFamily="66" charset="0"/>
              </a:rPr>
              <a:t>Μπορούμε να προσεγγίσουμε τη μελέτη της ΑΑΤ μέσα από την μελέτη της Ομαλής Κυκλικής Κίνησης που μας είναι γνωστή.</a:t>
            </a:r>
            <a:endParaRPr lang="el-GR" sz="2000" b="1" dirty="0">
              <a:latin typeface="Comic Sans MS" panose="030F0702030302020204" pitchFamily="66" charset="0"/>
            </a:endParaRPr>
          </a:p>
        </p:txBody>
      </p:sp>
      <p:sp>
        <p:nvSpPr>
          <p:cNvPr id="6" name="Text Box 2"/>
          <p:cNvSpPr txBox="1">
            <a:spLocks noChangeArrowheads="1"/>
          </p:cNvSpPr>
          <p:nvPr/>
        </p:nvSpPr>
        <p:spPr bwMode="auto">
          <a:xfrm>
            <a:off x="467518" y="2780928"/>
            <a:ext cx="8208963"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defRPr/>
            </a:pPr>
            <a:r>
              <a:rPr lang="el-GR" altLang="el-GR" sz="2800" b="1" dirty="0">
                <a:solidFill>
                  <a:srgbClr val="FF0000"/>
                </a:solidFill>
                <a:effectLst>
                  <a:outerShdw blurRad="38100" dist="38100" dir="2700000" algn="tl">
                    <a:srgbClr val="000000"/>
                  </a:outerShdw>
                </a:effectLst>
                <a:latin typeface="Comic Sans MS" pitchFamily="66" charset="0"/>
                <a:hlinkClick r:id="rId2"/>
              </a:rPr>
              <a:t>Σχέση Α.Α.Τ. με Ομαλή Κυκλική Κίνηση</a:t>
            </a:r>
            <a:endParaRPr lang="el-GR" altLang="el-GR" sz="2800" b="1" dirty="0">
              <a:solidFill>
                <a:srgbClr val="FF0000"/>
              </a:solidFill>
              <a:effectLst>
                <a:outerShdw blurRad="38100" dist="38100" dir="2700000" algn="tl">
                  <a:srgbClr val="000000"/>
                </a:outerShdw>
              </a:effectLst>
              <a:latin typeface="Comic Sans MS" pitchFamily="66" charset="0"/>
            </a:endParaRPr>
          </a:p>
        </p:txBody>
      </p:sp>
      <p:sp>
        <p:nvSpPr>
          <p:cNvPr id="7" name="TextBox 6"/>
          <p:cNvSpPr txBox="1"/>
          <p:nvPr/>
        </p:nvSpPr>
        <p:spPr>
          <a:xfrm>
            <a:off x="2591842" y="3421510"/>
            <a:ext cx="3744416" cy="369332"/>
          </a:xfrm>
          <a:prstGeom prst="rect">
            <a:avLst/>
          </a:prstGeom>
          <a:noFill/>
        </p:spPr>
        <p:txBody>
          <a:bodyPr wrap="square" rtlCol="0">
            <a:spAutoFit/>
          </a:bodyPr>
          <a:lstStyle/>
          <a:p>
            <a:r>
              <a:rPr lang="el-GR" dirty="0" smtClean="0">
                <a:latin typeface="Comic Sans MS" panose="030F0702030302020204" pitchFamily="66" charset="0"/>
              </a:rPr>
              <a:t>(σύνδεση με την ιστοσελίδα </a:t>
            </a:r>
            <a:r>
              <a:rPr lang="en-US" dirty="0" err="1" smtClean="0">
                <a:latin typeface="Comic Sans MS" panose="030F0702030302020204" pitchFamily="66" charset="0"/>
              </a:rPr>
              <a:t>seilias</a:t>
            </a:r>
            <a:r>
              <a:rPr lang="en-US" dirty="0" smtClean="0">
                <a:latin typeface="Comic Sans MS" panose="030F0702030302020204" pitchFamily="66" charset="0"/>
              </a:rPr>
              <a:t>)</a:t>
            </a:r>
            <a:endParaRPr lang="el-GR" dirty="0">
              <a:latin typeface="Comic Sans MS" panose="030F0702030302020204" pitchFamily="66" charset="0"/>
            </a:endParaRPr>
          </a:p>
        </p:txBody>
      </p:sp>
    </p:spTree>
    <p:extLst>
      <p:ext uri="{BB962C8B-B14F-4D97-AF65-F5344CB8AC3E}">
        <p14:creationId xmlns:p14="http://schemas.microsoft.com/office/powerpoint/2010/main" xmlns="" val="2546652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par>
                          <p:cTn id="15" fill="hold">
                            <p:stCondLst>
                              <p:cond delay="500"/>
                            </p:stCondLst>
                            <p:childTnLst>
                              <p:par>
                                <p:cTn id="16" presetID="29" presetClass="entr" presetSubtype="0" fill="hold" nodeType="afterEffect">
                                  <p:stCondLst>
                                    <p:cond delay="500"/>
                                  </p:stCondLst>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p:cTn id="18" dur="10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19" dur="1000" fill="hold"/>
                                        <p:tgtEl>
                                          <p:spTgt spid="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0" dur="1000"/>
                                        <p:tgtEl>
                                          <p:spTgt spid="6">
                                            <p:txEl>
                                              <p:pRg st="0" end="0"/>
                                            </p:txEl>
                                          </p:spTgt>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Θέση υποσέλιδου 2"/>
          <p:cNvSpPr>
            <a:spLocks noGrp="1"/>
          </p:cNvSpPr>
          <p:nvPr>
            <p:ph type="ftr" sz="quarter" idx="11"/>
          </p:nvPr>
        </p:nvSpPr>
        <p:spPr/>
        <p:txBody>
          <a:bodyPr/>
          <a:lstStyle/>
          <a:p>
            <a:pPr>
              <a:defRPr/>
            </a:pPr>
            <a:r>
              <a:rPr lang="el-GR" altLang="el-GR" dirty="0" err="1">
                <a:solidFill>
                  <a:schemeClr val="tx1"/>
                </a:solidFill>
              </a:rPr>
              <a:t>Μερκ</a:t>
            </a:r>
            <a:r>
              <a:rPr lang="el-GR" altLang="el-GR" dirty="0">
                <a:solidFill>
                  <a:schemeClr val="tx1"/>
                </a:solidFill>
              </a:rPr>
              <a:t>. Παναγιωτόπουλος - Φυσικός              </a:t>
            </a:r>
            <a:r>
              <a:rPr lang="el-GR" altLang="el-GR" dirty="0" err="1">
                <a:solidFill>
                  <a:schemeClr val="tx1"/>
                </a:solidFill>
              </a:rPr>
              <a:t>www.merkopanas.blogspot.gr</a:t>
            </a:r>
            <a:endParaRPr lang="el-GR" altLang="el-GR" dirty="0">
              <a:solidFill>
                <a:schemeClr val="tx1"/>
              </a:solidFill>
            </a:endParaRPr>
          </a:p>
        </p:txBody>
      </p:sp>
      <p:sp>
        <p:nvSpPr>
          <p:cNvPr id="56" name="Θέση αριθμού διαφάνειας 3"/>
          <p:cNvSpPr>
            <a:spLocks noGrp="1"/>
          </p:cNvSpPr>
          <p:nvPr>
            <p:ph type="sldNum" sz="quarter" idx="12"/>
          </p:nvPr>
        </p:nvSpPr>
        <p:spPr/>
        <p:txBody>
          <a:bodyPr/>
          <a:lstStyle/>
          <a:p>
            <a:pPr>
              <a:defRPr/>
            </a:pPr>
            <a:fld id="{338FB1D8-A309-49BB-9829-0FCA2BE7D0E6}" type="slidenum">
              <a:rPr lang="el-GR" altLang="el-GR">
                <a:solidFill>
                  <a:schemeClr val="tx1"/>
                </a:solidFill>
              </a:rPr>
              <a:pPr>
                <a:defRPr/>
              </a:pPr>
              <a:t>9</a:t>
            </a:fld>
            <a:endParaRPr lang="el-GR" altLang="el-GR" dirty="0">
              <a:solidFill>
                <a:schemeClr val="tx1"/>
              </a:solidFill>
            </a:endParaRPr>
          </a:p>
        </p:txBody>
      </p:sp>
      <p:grpSp>
        <p:nvGrpSpPr>
          <p:cNvPr id="13316" name="Group 4"/>
          <p:cNvGrpSpPr>
            <a:grpSpLocks/>
          </p:cNvGrpSpPr>
          <p:nvPr/>
        </p:nvGrpSpPr>
        <p:grpSpPr bwMode="auto">
          <a:xfrm>
            <a:off x="611188" y="1125538"/>
            <a:ext cx="3121025" cy="2968625"/>
            <a:chOff x="385" y="709"/>
            <a:chExt cx="1966" cy="1870"/>
          </a:xfrm>
        </p:grpSpPr>
        <p:sp>
          <p:nvSpPr>
            <p:cNvPr id="21555" name="Oval 5"/>
            <p:cNvSpPr>
              <a:spLocks noChangeArrowheads="1"/>
            </p:cNvSpPr>
            <p:nvPr/>
          </p:nvSpPr>
          <p:spPr bwMode="auto">
            <a:xfrm>
              <a:off x="567" y="890"/>
              <a:ext cx="1587" cy="1497"/>
            </a:xfrm>
            <a:prstGeom prst="ellipse">
              <a:avLst/>
            </a:prstGeom>
            <a:solidFill>
              <a:srgbClr val="FFFF99"/>
            </a:solidFill>
            <a:ln w="9525">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2400">
                <a:latin typeface="Times New Roman" pitchFamily="18" charset="0"/>
              </a:endParaRPr>
            </a:p>
          </p:txBody>
        </p:sp>
        <p:sp>
          <p:nvSpPr>
            <p:cNvPr id="13318" name="Text Box 6"/>
            <p:cNvSpPr txBox="1">
              <a:spLocks noChangeArrowheads="1"/>
            </p:cNvSpPr>
            <p:nvPr/>
          </p:nvSpPr>
          <p:spPr bwMode="auto">
            <a:xfrm>
              <a:off x="1157" y="1646"/>
              <a:ext cx="272"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defRPr/>
              </a:pPr>
              <a:r>
                <a:rPr lang="el-GR" altLang="el-GR" sz="1400" b="1" dirty="0">
                  <a:solidFill>
                    <a:srgbClr val="000000"/>
                  </a:solidFill>
                  <a:effectLst>
                    <a:outerShdw blurRad="38100" dist="38100" dir="2700000" algn="tl">
                      <a:srgbClr val="FFFFFF"/>
                    </a:outerShdw>
                  </a:effectLst>
                  <a:latin typeface="Comic Sans MS" pitchFamily="66" charset="0"/>
                </a:rPr>
                <a:t>Κ</a:t>
              </a:r>
              <a:endParaRPr lang="en-US" altLang="el-GR" sz="1400" b="1" dirty="0">
                <a:solidFill>
                  <a:srgbClr val="000000"/>
                </a:solidFill>
                <a:effectLst>
                  <a:outerShdw blurRad="38100" dist="38100" dir="2700000" algn="tl">
                    <a:srgbClr val="FFFFFF"/>
                  </a:outerShdw>
                </a:effectLst>
                <a:latin typeface="Comic Sans MS" pitchFamily="66" charset="0"/>
              </a:endParaRPr>
            </a:p>
          </p:txBody>
        </p:sp>
        <p:sp>
          <p:nvSpPr>
            <p:cNvPr id="13319" name="Text Box 7"/>
            <p:cNvSpPr txBox="1">
              <a:spLocks noChangeArrowheads="1"/>
            </p:cNvSpPr>
            <p:nvPr/>
          </p:nvSpPr>
          <p:spPr bwMode="auto">
            <a:xfrm>
              <a:off x="2124" y="1564"/>
              <a:ext cx="227" cy="19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lgn="ctr">
                <a:spcBef>
                  <a:spcPct val="50000"/>
                </a:spcBef>
                <a:defRPr/>
              </a:pPr>
              <a:r>
                <a:rPr lang="el-GR" altLang="el-GR" sz="1400" b="1" dirty="0">
                  <a:solidFill>
                    <a:srgbClr val="000000"/>
                  </a:solidFill>
                  <a:effectLst>
                    <a:outerShdw blurRad="38100" dist="38100" dir="2700000" algn="tl">
                      <a:srgbClr val="FFFFFF"/>
                    </a:outerShdw>
                  </a:effectLst>
                  <a:latin typeface="Comic Sans MS" pitchFamily="66" charset="0"/>
                </a:rPr>
                <a:t>Β</a:t>
              </a:r>
              <a:endParaRPr lang="en-US" altLang="el-GR" sz="1400" b="1" dirty="0">
                <a:solidFill>
                  <a:srgbClr val="000000"/>
                </a:solidFill>
                <a:effectLst>
                  <a:outerShdw blurRad="38100" dist="38100" dir="2700000" algn="tl">
                    <a:srgbClr val="FFFFFF"/>
                  </a:outerShdw>
                </a:effectLst>
                <a:latin typeface="Comic Sans MS" pitchFamily="66" charset="0"/>
              </a:endParaRPr>
            </a:p>
          </p:txBody>
        </p:sp>
        <p:sp>
          <p:nvSpPr>
            <p:cNvPr id="13320" name="Text Box 8"/>
            <p:cNvSpPr txBox="1">
              <a:spLocks noChangeArrowheads="1"/>
            </p:cNvSpPr>
            <p:nvPr/>
          </p:nvSpPr>
          <p:spPr bwMode="auto">
            <a:xfrm>
              <a:off x="385" y="1549"/>
              <a:ext cx="227"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lgn="ctr">
                <a:spcBef>
                  <a:spcPct val="50000"/>
                </a:spcBef>
                <a:defRPr/>
              </a:pPr>
              <a:r>
                <a:rPr lang="el-GR" altLang="el-GR" sz="1400" b="1" dirty="0">
                  <a:solidFill>
                    <a:srgbClr val="000000"/>
                  </a:solidFill>
                  <a:latin typeface="Comic Sans MS" pitchFamily="66" charset="0"/>
                </a:rPr>
                <a:t>Δ</a:t>
              </a:r>
              <a:endParaRPr lang="en-US" altLang="el-GR" sz="1400" b="1" dirty="0">
                <a:solidFill>
                  <a:srgbClr val="000000"/>
                </a:solidFill>
                <a:latin typeface="Comic Sans MS" pitchFamily="66" charset="0"/>
              </a:endParaRPr>
            </a:p>
          </p:txBody>
        </p:sp>
        <p:sp>
          <p:nvSpPr>
            <p:cNvPr id="13321" name="Text Box 9"/>
            <p:cNvSpPr txBox="1">
              <a:spLocks noChangeArrowheads="1"/>
            </p:cNvSpPr>
            <p:nvPr/>
          </p:nvSpPr>
          <p:spPr bwMode="auto">
            <a:xfrm>
              <a:off x="1240" y="709"/>
              <a:ext cx="227"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defRPr/>
              </a:pPr>
              <a:r>
                <a:rPr lang="el-GR" altLang="el-GR" sz="1400" b="1" dirty="0">
                  <a:solidFill>
                    <a:srgbClr val="000000"/>
                  </a:solidFill>
                  <a:latin typeface="Comic Sans MS" pitchFamily="66" charset="0"/>
                </a:rPr>
                <a:t>Γ</a:t>
              </a:r>
              <a:endParaRPr lang="en-US" altLang="el-GR" sz="1400" b="1" dirty="0">
                <a:solidFill>
                  <a:srgbClr val="000000"/>
                </a:solidFill>
                <a:latin typeface="Comic Sans MS" pitchFamily="66" charset="0"/>
              </a:endParaRPr>
            </a:p>
          </p:txBody>
        </p:sp>
        <p:sp>
          <p:nvSpPr>
            <p:cNvPr id="13322" name="Text Box 10"/>
            <p:cNvSpPr txBox="1">
              <a:spLocks noChangeArrowheads="1"/>
            </p:cNvSpPr>
            <p:nvPr/>
          </p:nvSpPr>
          <p:spPr bwMode="auto">
            <a:xfrm>
              <a:off x="1255" y="2387"/>
              <a:ext cx="227" cy="19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lgn="ctr">
                <a:spcBef>
                  <a:spcPct val="50000"/>
                </a:spcBef>
                <a:defRPr/>
              </a:pPr>
              <a:r>
                <a:rPr lang="el-GR" altLang="el-GR" sz="1400" b="1" dirty="0">
                  <a:solidFill>
                    <a:srgbClr val="000000"/>
                  </a:solidFill>
                  <a:effectLst>
                    <a:outerShdw blurRad="38100" dist="38100" dir="2700000" algn="tl">
                      <a:srgbClr val="FFFFFF"/>
                    </a:outerShdw>
                  </a:effectLst>
                  <a:latin typeface="Comic Sans MS" pitchFamily="66" charset="0"/>
                </a:rPr>
                <a:t>Ε</a:t>
              </a:r>
              <a:endParaRPr lang="en-US" altLang="el-GR" sz="1400" b="1" dirty="0">
                <a:solidFill>
                  <a:srgbClr val="000000"/>
                </a:solidFill>
                <a:effectLst>
                  <a:outerShdw blurRad="38100" dist="38100" dir="2700000" algn="tl">
                    <a:srgbClr val="FFFFFF"/>
                  </a:outerShdw>
                </a:effectLst>
                <a:latin typeface="Comic Sans MS" pitchFamily="66" charset="0"/>
              </a:endParaRPr>
            </a:p>
          </p:txBody>
        </p:sp>
      </p:grpSp>
      <p:sp>
        <p:nvSpPr>
          <p:cNvPr id="21509" name="Line 23"/>
          <p:cNvSpPr>
            <a:spLocks noChangeShapeType="1"/>
          </p:cNvSpPr>
          <p:nvPr/>
        </p:nvSpPr>
        <p:spPr bwMode="auto">
          <a:xfrm>
            <a:off x="900113" y="2636838"/>
            <a:ext cx="2519362"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sp>
        <p:nvSpPr>
          <p:cNvPr id="21510" name="Line 33"/>
          <p:cNvSpPr>
            <a:spLocks noChangeShapeType="1"/>
          </p:cNvSpPr>
          <p:nvPr/>
        </p:nvSpPr>
        <p:spPr bwMode="auto">
          <a:xfrm>
            <a:off x="2139373" y="1423194"/>
            <a:ext cx="0" cy="2376488"/>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sp>
        <p:nvSpPr>
          <p:cNvPr id="21511" name="Line 34"/>
          <p:cNvSpPr>
            <a:spLocks noChangeShapeType="1"/>
          </p:cNvSpPr>
          <p:nvPr/>
        </p:nvSpPr>
        <p:spPr bwMode="auto">
          <a:xfrm>
            <a:off x="900113" y="2636838"/>
            <a:ext cx="2519362"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grpSp>
        <p:nvGrpSpPr>
          <p:cNvPr id="13347" name="Group 35"/>
          <p:cNvGrpSpPr>
            <a:grpSpLocks/>
          </p:cNvGrpSpPr>
          <p:nvPr/>
        </p:nvGrpSpPr>
        <p:grpSpPr bwMode="auto">
          <a:xfrm>
            <a:off x="2155825" y="1628775"/>
            <a:ext cx="1263649" cy="992188"/>
            <a:chOff x="1358" y="1026"/>
            <a:chExt cx="796" cy="625"/>
          </a:xfrm>
        </p:grpSpPr>
        <p:sp>
          <p:nvSpPr>
            <p:cNvPr id="21550" name="Arc 36"/>
            <p:cNvSpPr>
              <a:spLocks/>
            </p:cNvSpPr>
            <p:nvPr/>
          </p:nvSpPr>
          <p:spPr bwMode="auto">
            <a:xfrm>
              <a:off x="1746" y="1344"/>
              <a:ext cx="91" cy="181"/>
            </a:xfrm>
            <a:custGeom>
              <a:avLst/>
              <a:gdLst>
                <a:gd name="T0" fmla="*/ 0 w 21572"/>
                <a:gd name="T1" fmla="*/ 0 h 21600"/>
                <a:gd name="T2" fmla="*/ 0 w 21572"/>
                <a:gd name="T3" fmla="*/ 1 h 21600"/>
                <a:gd name="T4" fmla="*/ 0 w 21572"/>
                <a:gd name="T5" fmla="*/ 2 h 21600"/>
                <a:gd name="T6" fmla="*/ 0 60000 65536"/>
                <a:gd name="T7" fmla="*/ 0 60000 65536"/>
                <a:gd name="T8" fmla="*/ 0 60000 65536"/>
              </a:gdLst>
              <a:ahLst/>
              <a:cxnLst>
                <a:cxn ang="T6">
                  <a:pos x="T0" y="T1"/>
                </a:cxn>
                <a:cxn ang="T7">
                  <a:pos x="T2" y="T3"/>
                </a:cxn>
                <a:cxn ang="T8">
                  <a:pos x="T4" y="T5"/>
                </a:cxn>
              </a:cxnLst>
              <a:rect l="0" t="0" r="r" b="b"/>
              <a:pathLst>
                <a:path w="21572" h="21600" fill="none" extrusionOk="0">
                  <a:moveTo>
                    <a:pt x="0" y="0"/>
                  </a:moveTo>
                  <a:cubicBezTo>
                    <a:pt x="11499" y="0"/>
                    <a:pt x="20983" y="9010"/>
                    <a:pt x="21571" y="20495"/>
                  </a:cubicBezTo>
                </a:path>
                <a:path w="21572" h="21600" stroke="0" extrusionOk="0">
                  <a:moveTo>
                    <a:pt x="0" y="0"/>
                  </a:moveTo>
                  <a:cubicBezTo>
                    <a:pt x="11499" y="0"/>
                    <a:pt x="20983" y="9010"/>
                    <a:pt x="21571" y="20495"/>
                  </a:cubicBezTo>
                  <a:lnTo>
                    <a:pt x="0" y="21600"/>
                  </a:lnTo>
                  <a:lnTo>
                    <a:pt x="0" y="0"/>
                  </a:lnTo>
                  <a:close/>
                </a:path>
              </a:pathLst>
            </a:custGeom>
            <a:noFill/>
            <a:ln w="9525">
              <a:solidFill>
                <a:srgbClr val="000000"/>
              </a:solidFill>
              <a:round/>
              <a:headEnd type="triangle" w="med" len="me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l-GR"/>
            </a:p>
          </p:txBody>
        </p:sp>
        <p:grpSp>
          <p:nvGrpSpPr>
            <p:cNvPr id="21551" name="Group 37"/>
            <p:cNvGrpSpPr>
              <a:grpSpLocks/>
            </p:cNvGrpSpPr>
            <p:nvPr/>
          </p:nvGrpSpPr>
          <p:grpSpPr bwMode="auto">
            <a:xfrm>
              <a:off x="1358" y="1026"/>
              <a:ext cx="796" cy="625"/>
              <a:chOff x="1358" y="1026"/>
              <a:chExt cx="796" cy="625"/>
            </a:xfrm>
          </p:grpSpPr>
          <p:sp>
            <p:nvSpPr>
              <p:cNvPr id="21552" name="Line 38"/>
              <p:cNvSpPr>
                <a:spLocks noChangeShapeType="1"/>
              </p:cNvSpPr>
              <p:nvPr/>
            </p:nvSpPr>
            <p:spPr bwMode="auto">
              <a:xfrm flipV="1">
                <a:off x="1358" y="1167"/>
                <a:ext cx="605" cy="484"/>
              </a:xfrm>
              <a:prstGeom prst="line">
                <a:avLst/>
              </a:prstGeom>
              <a:noFill/>
              <a:ln w="28575">
                <a:solidFill>
                  <a:srgbClr val="0000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sp>
            <p:nvSpPr>
              <p:cNvPr id="13351" name="Text Box 39"/>
              <p:cNvSpPr txBox="1">
                <a:spLocks noChangeArrowheads="1"/>
              </p:cNvSpPr>
              <p:nvPr/>
            </p:nvSpPr>
            <p:spPr bwMode="auto">
              <a:xfrm>
                <a:off x="1565" y="1389"/>
                <a:ext cx="363"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defRPr/>
                </a:pPr>
                <a:r>
                  <a:rPr lang="el-GR" altLang="el-GR" sz="1400" b="1" i="1" dirty="0">
                    <a:solidFill>
                      <a:srgbClr val="000000"/>
                    </a:solidFill>
                    <a:latin typeface="Comic Sans MS" pitchFamily="66" charset="0"/>
                  </a:rPr>
                  <a:t>ω</a:t>
                </a:r>
                <a:r>
                  <a:rPr lang="en-US" altLang="el-GR" sz="1400" b="1" i="1" dirty="0">
                    <a:solidFill>
                      <a:srgbClr val="000000"/>
                    </a:solidFill>
                    <a:latin typeface="Comic Sans MS" pitchFamily="66" charset="0"/>
                  </a:rPr>
                  <a:t>t</a:t>
                </a:r>
              </a:p>
            </p:txBody>
          </p:sp>
          <p:sp>
            <p:nvSpPr>
              <p:cNvPr id="13352" name="Text Box 40"/>
              <p:cNvSpPr txBox="1">
                <a:spLocks noChangeArrowheads="1"/>
              </p:cNvSpPr>
              <p:nvPr/>
            </p:nvSpPr>
            <p:spPr bwMode="auto">
              <a:xfrm>
                <a:off x="1927" y="1026"/>
                <a:ext cx="227" cy="19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lgn="ctr">
                  <a:spcBef>
                    <a:spcPct val="50000"/>
                  </a:spcBef>
                  <a:defRPr/>
                </a:pPr>
                <a:r>
                  <a:rPr lang="el-GR" altLang="el-GR" sz="1400" b="1" dirty="0">
                    <a:solidFill>
                      <a:srgbClr val="000000"/>
                    </a:solidFill>
                    <a:effectLst>
                      <a:outerShdw blurRad="38100" dist="38100" dir="2700000" algn="tl">
                        <a:srgbClr val="FFFFFF"/>
                      </a:outerShdw>
                    </a:effectLst>
                    <a:latin typeface="Comic Sans MS" pitchFamily="66" charset="0"/>
                  </a:rPr>
                  <a:t>Ζ</a:t>
                </a:r>
                <a:endParaRPr lang="en-US" altLang="el-GR" sz="1400" b="1" dirty="0">
                  <a:solidFill>
                    <a:srgbClr val="000000"/>
                  </a:solidFill>
                  <a:effectLst>
                    <a:outerShdw blurRad="38100" dist="38100" dir="2700000" algn="tl">
                      <a:srgbClr val="FFFFFF"/>
                    </a:outerShdw>
                  </a:effectLst>
                  <a:latin typeface="Comic Sans MS" pitchFamily="66" charset="0"/>
                </a:endParaRPr>
              </a:p>
            </p:txBody>
          </p:sp>
        </p:grpSp>
      </p:grpSp>
      <p:grpSp>
        <p:nvGrpSpPr>
          <p:cNvPr id="13353" name="Group 41"/>
          <p:cNvGrpSpPr>
            <a:grpSpLocks/>
          </p:cNvGrpSpPr>
          <p:nvPr/>
        </p:nvGrpSpPr>
        <p:grpSpPr bwMode="auto">
          <a:xfrm>
            <a:off x="2159212" y="2060575"/>
            <a:ext cx="1477751" cy="593725"/>
            <a:chOff x="1314" y="1298"/>
            <a:chExt cx="977" cy="374"/>
          </a:xfrm>
        </p:grpSpPr>
        <p:sp>
          <p:nvSpPr>
            <p:cNvPr id="21546" name="Line 42"/>
            <p:cNvSpPr>
              <a:spLocks noChangeShapeType="1"/>
            </p:cNvSpPr>
            <p:nvPr/>
          </p:nvSpPr>
          <p:spPr bwMode="auto">
            <a:xfrm flipV="1">
              <a:off x="1314" y="1434"/>
              <a:ext cx="795" cy="226"/>
            </a:xfrm>
            <a:prstGeom prst="line">
              <a:avLst/>
            </a:prstGeom>
            <a:noFill/>
            <a:ln w="6350">
              <a:solidFill>
                <a:srgbClr val="0000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sp>
          <p:nvSpPr>
            <p:cNvPr id="13355" name="Text Box 43"/>
            <p:cNvSpPr txBox="1">
              <a:spLocks noChangeArrowheads="1"/>
            </p:cNvSpPr>
            <p:nvPr/>
          </p:nvSpPr>
          <p:spPr bwMode="auto">
            <a:xfrm>
              <a:off x="1746" y="1480"/>
              <a:ext cx="318"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defRPr/>
              </a:pPr>
              <a:r>
                <a:rPr lang="el-GR" altLang="el-GR" sz="1400" b="1" i="1" dirty="0">
                  <a:solidFill>
                    <a:srgbClr val="000000"/>
                  </a:solidFill>
                  <a:latin typeface="Comic Sans MS" pitchFamily="66" charset="0"/>
                </a:rPr>
                <a:t>φ</a:t>
              </a:r>
              <a:r>
                <a:rPr lang="el-GR" altLang="el-GR" sz="1200" b="1" baseline="-25000" dirty="0">
                  <a:solidFill>
                    <a:srgbClr val="000000"/>
                  </a:solidFill>
                  <a:latin typeface="Comic Sans MS" pitchFamily="66" charset="0"/>
                </a:rPr>
                <a:t>0</a:t>
              </a:r>
              <a:endParaRPr lang="en-US" altLang="el-GR" sz="1200" b="1" dirty="0">
                <a:solidFill>
                  <a:srgbClr val="000000"/>
                </a:solidFill>
                <a:latin typeface="Comic Sans MS" pitchFamily="66" charset="0"/>
              </a:endParaRPr>
            </a:p>
          </p:txBody>
        </p:sp>
        <p:sp>
          <p:nvSpPr>
            <p:cNvPr id="21548" name="Arc 44"/>
            <p:cNvSpPr>
              <a:spLocks/>
            </p:cNvSpPr>
            <p:nvPr/>
          </p:nvSpPr>
          <p:spPr bwMode="auto">
            <a:xfrm>
              <a:off x="1655" y="1570"/>
              <a:ext cx="46" cy="9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9525">
              <a:solidFill>
                <a:srgbClr val="00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l-GR"/>
            </a:p>
          </p:txBody>
        </p:sp>
        <p:sp>
          <p:nvSpPr>
            <p:cNvPr id="13357" name="Text Box 45"/>
            <p:cNvSpPr txBox="1">
              <a:spLocks noChangeArrowheads="1"/>
            </p:cNvSpPr>
            <p:nvPr/>
          </p:nvSpPr>
          <p:spPr bwMode="auto">
            <a:xfrm>
              <a:off x="2064" y="1298"/>
              <a:ext cx="227"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defRPr/>
              </a:pPr>
              <a:r>
                <a:rPr lang="el-GR" altLang="el-GR" sz="1400" b="1">
                  <a:solidFill>
                    <a:srgbClr val="000000"/>
                  </a:solidFill>
                  <a:effectLst>
                    <a:outerShdw blurRad="38100" dist="38100" dir="2700000" algn="tl">
                      <a:srgbClr val="FFFFFF"/>
                    </a:outerShdw>
                  </a:effectLst>
                  <a:latin typeface="Comic Sans MS" pitchFamily="66" charset="0"/>
                </a:rPr>
                <a:t>Η</a:t>
              </a:r>
              <a:endParaRPr lang="en-US" altLang="el-GR" sz="1400" b="1">
                <a:solidFill>
                  <a:srgbClr val="000000"/>
                </a:solidFill>
                <a:effectLst>
                  <a:outerShdw blurRad="38100" dist="38100" dir="2700000" algn="tl">
                    <a:srgbClr val="FFFFFF"/>
                  </a:outerShdw>
                </a:effectLst>
                <a:latin typeface="Comic Sans MS" pitchFamily="66" charset="0"/>
              </a:endParaRPr>
            </a:p>
          </p:txBody>
        </p:sp>
      </p:grpSp>
      <p:grpSp>
        <p:nvGrpSpPr>
          <p:cNvPr id="2" name="Ομάδα 1"/>
          <p:cNvGrpSpPr/>
          <p:nvPr/>
        </p:nvGrpSpPr>
        <p:grpSpPr>
          <a:xfrm>
            <a:off x="1779011" y="1844674"/>
            <a:ext cx="361878" cy="790575"/>
            <a:chOff x="1779011" y="1844674"/>
            <a:chExt cx="361878" cy="790575"/>
          </a:xfrm>
        </p:grpSpPr>
        <p:sp>
          <p:nvSpPr>
            <p:cNvPr id="13359" name="Line 47"/>
            <p:cNvSpPr>
              <a:spLocks noChangeShapeType="1"/>
            </p:cNvSpPr>
            <p:nvPr/>
          </p:nvSpPr>
          <p:spPr bwMode="auto">
            <a:xfrm flipV="1">
              <a:off x="2140889" y="1844674"/>
              <a:ext cx="0" cy="790575"/>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sp>
          <p:nvSpPr>
            <p:cNvPr id="13361" name="Text Box 49"/>
            <p:cNvSpPr txBox="1">
              <a:spLocks noChangeArrowheads="1"/>
            </p:cNvSpPr>
            <p:nvPr/>
          </p:nvSpPr>
          <p:spPr bwMode="auto">
            <a:xfrm>
              <a:off x="1779011" y="2068513"/>
              <a:ext cx="360362"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r">
                <a:spcBef>
                  <a:spcPct val="50000"/>
                </a:spcBef>
                <a:defRPr/>
              </a:pPr>
              <a:r>
                <a:rPr lang="en-US" altLang="el-GR" b="1" dirty="0">
                  <a:solidFill>
                    <a:srgbClr val="0000FF"/>
                  </a:solidFill>
                  <a:effectLst>
                    <a:outerShdw blurRad="38100" dist="38100" dir="2700000" algn="tl">
                      <a:srgbClr val="000000"/>
                    </a:outerShdw>
                  </a:effectLst>
                  <a:latin typeface="Comic Sans MS" pitchFamily="66" charset="0"/>
                </a:rPr>
                <a:t>x</a:t>
              </a:r>
            </a:p>
          </p:txBody>
        </p:sp>
      </p:grpSp>
      <p:grpSp>
        <p:nvGrpSpPr>
          <p:cNvPr id="13363" name="Group 51"/>
          <p:cNvGrpSpPr>
            <a:grpSpLocks/>
          </p:cNvGrpSpPr>
          <p:nvPr/>
        </p:nvGrpSpPr>
        <p:grpSpPr bwMode="auto">
          <a:xfrm>
            <a:off x="1765300" y="1628775"/>
            <a:ext cx="1368425" cy="304800"/>
            <a:chOff x="1111" y="1026"/>
            <a:chExt cx="862" cy="192"/>
          </a:xfrm>
        </p:grpSpPr>
        <p:sp>
          <p:nvSpPr>
            <p:cNvPr id="13364" name="Text Box 52"/>
            <p:cNvSpPr txBox="1">
              <a:spLocks noChangeArrowheads="1"/>
            </p:cNvSpPr>
            <p:nvPr/>
          </p:nvSpPr>
          <p:spPr bwMode="auto">
            <a:xfrm>
              <a:off x="1111" y="1026"/>
              <a:ext cx="272"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defRPr/>
              </a:pPr>
              <a:r>
                <a:rPr lang="el-GR" altLang="el-GR" sz="1400" b="1">
                  <a:solidFill>
                    <a:srgbClr val="000000"/>
                  </a:solidFill>
                  <a:effectLst>
                    <a:outerShdw blurRad="38100" dist="38100" dir="2700000" algn="tl">
                      <a:srgbClr val="FFFFFF"/>
                    </a:outerShdw>
                  </a:effectLst>
                  <a:latin typeface="Comic Sans MS" pitchFamily="66" charset="0"/>
                </a:rPr>
                <a:t>Σ</a:t>
              </a:r>
              <a:endParaRPr lang="en-US" altLang="el-GR" sz="1400" b="1">
                <a:solidFill>
                  <a:srgbClr val="000000"/>
                </a:solidFill>
                <a:effectLst>
                  <a:outerShdw blurRad="38100" dist="38100" dir="2700000" algn="tl">
                    <a:srgbClr val="FFFFFF"/>
                  </a:outerShdw>
                </a:effectLst>
                <a:latin typeface="Comic Sans MS" pitchFamily="66" charset="0"/>
              </a:endParaRPr>
            </a:p>
          </p:txBody>
        </p:sp>
        <p:sp>
          <p:nvSpPr>
            <p:cNvPr id="21543" name="Line 53"/>
            <p:cNvSpPr>
              <a:spLocks noChangeShapeType="1"/>
            </p:cNvSpPr>
            <p:nvPr/>
          </p:nvSpPr>
          <p:spPr bwMode="auto">
            <a:xfrm flipH="1">
              <a:off x="1384" y="1162"/>
              <a:ext cx="589"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grpSp>
      <p:sp>
        <p:nvSpPr>
          <p:cNvPr id="13366" name="Arc 54"/>
          <p:cNvSpPr>
            <a:spLocks/>
          </p:cNvSpPr>
          <p:nvPr/>
        </p:nvSpPr>
        <p:spPr bwMode="auto">
          <a:xfrm rot="8063507" flipH="1" flipV="1">
            <a:off x="884056" y="1217702"/>
            <a:ext cx="955364" cy="134717"/>
          </a:xfrm>
          <a:custGeom>
            <a:avLst/>
            <a:gdLst>
              <a:gd name="T0" fmla="*/ 0 w 21600"/>
              <a:gd name="T1" fmla="*/ 0 h 22282"/>
              <a:gd name="T2" fmla="*/ 20570781 w 21600"/>
              <a:gd name="T3" fmla="*/ 3268670 h 22282"/>
              <a:gd name="T4" fmla="*/ 0 w 21600"/>
              <a:gd name="T5" fmla="*/ 3168627 h 22282"/>
              <a:gd name="T6" fmla="*/ 0 60000 65536"/>
              <a:gd name="T7" fmla="*/ 0 60000 65536"/>
              <a:gd name="T8" fmla="*/ 0 60000 65536"/>
            </a:gdLst>
            <a:ahLst/>
            <a:cxnLst>
              <a:cxn ang="T6">
                <a:pos x="T0" y="T1"/>
              </a:cxn>
              <a:cxn ang="T7">
                <a:pos x="T2" y="T3"/>
              </a:cxn>
              <a:cxn ang="T8">
                <a:pos x="T4" y="T5"/>
              </a:cxn>
            </a:cxnLst>
            <a:rect l="0" t="0" r="r" b="b"/>
            <a:pathLst>
              <a:path w="21600" h="22282" fill="none" extrusionOk="0">
                <a:moveTo>
                  <a:pt x="0" y="0"/>
                </a:moveTo>
                <a:cubicBezTo>
                  <a:pt x="11929" y="0"/>
                  <a:pt x="21600" y="9670"/>
                  <a:pt x="21600" y="21600"/>
                </a:cubicBezTo>
                <a:cubicBezTo>
                  <a:pt x="21600" y="21827"/>
                  <a:pt x="21596" y="22054"/>
                  <a:pt x="21589" y="22282"/>
                </a:cubicBezTo>
              </a:path>
              <a:path w="21600" h="22282" stroke="0" extrusionOk="0">
                <a:moveTo>
                  <a:pt x="0" y="0"/>
                </a:moveTo>
                <a:cubicBezTo>
                  <a:pt x="11929" y="0"/>
                  <a:pt x="21600" y="9670"/>
                  <a:pt x="21600" y="21600"/>
                </a:cubicBezTo>
                <a:cubicBezTo>
                  <a:pt x="21600" y="21827"/>
                  <a:pt x="21596" y="22054"/>
                  <a:pt x="21589" y="22282"/>
                </a:cubicBezTo>
                <a:lnTo>
                  <a:pt x="0" y="21600"/>
                </a:lnTo>
                <a:lnTo>
                  <a:pt x="0" y="0"/>
                </a:lnTo>
                <a:close/>
              </a:path>
            </a:pathLst>
          </a:custGeom>
          <a:noFill/>
          <a:ln w="28575">
            <a:solidFill>
              <a:srgbClr val="FF0000"/>
            </a:solidFill>
            <a:round/>
            <a:headEnd type="triangle" w="med" len="med"/>
            <a:tailEnd/>
          </a:ln>
          <a:effectLst/>
          <a:extLst>
            <a:ext uri="{909E8E84-426E-40DD-AFC4-6F175D3DCCD1}">
              <a14:hiddenFill xmlns:a14="http://schemas.microsoft.com/office/drawing/2010/main" xmlns="">
                <a:solidFill>
                  <a:schemeClr val="accent1"/>
                </a:solidFill>
              </a14:hiddenFill>
            </a:ext>
          </a:extLst>
        </p:spPr>
        <p:txBody>
          <a:bodyPr wrap="none" anchor="ctr"/>
          <a:lstStyle/>
          <a:p>
            <a:endParaRPr lang="el-GR"/>
          </a:p>
        </p:txBody>
      </p:sp>
      <p:sp>
        <p:nvSpPr>
          <p:cNvPr id="13367" name="Text Box 55"/>
          <p:cNvSpPr txBox="1">
            <a:spLocks noChangeArrowheads="1"/>
          </p:cNvSpPr>
          <p:nvPr/>
        </p:nvSpPr>
        <p:spPr bwMode="auto">
          <a:xfrm>
            <a:off x="2519362" y="2601120"/>
            <a:ext cx="504825"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defRPr/>
            </a:pPr>
            <a:r>
              <a:rPr lang="el-GR" altLang="el-GR" sz="1800" b="1" i="1" dirty="0">
                <a:solidFill>
                  <a:srgbClr val="FF0000"/>
                </a:solidFill>
                <a:effectLst>
                  <a:outerShdw blurRad="38100" dist="38100" dir="2700000" algn="tl">
                    <a:srgbClr val="000000"/>
                  </a:outerShdw>
                </a:effectLst>
                <a:latin typeface="Comic Sans MS" pitchFamily="66" charset="0"/>
              </a:rPr>
              <a:t>Α</a:t>
            </a:r>
            <a:endParaRPr lang="en-US" altLang="el-GR" sz="1800" b="1" i="1" dirty="0">
              <a:solidFill>
                <a:srgbClr val="FF0000"/>
              </a:solidFill>
              <a:effectLst>
                <a:outerShdw blurRad="38100" dist="38100" dir="2700000" algn="tl">
                  <a:srgbClr val="000000"/>
                </a:outerShdw>
              </a:effectLst>
              <a:latin typeface="Comic Sans MS" pitchFamily="66" charset="0"/>
            </a:endParaRPr>
          </a:p>
        </p:txBody>
      </p:sp>
      <p:graphicFrame>
        <p:nvGraphicFramePr>
          <p:cNvPr id="21520" name="Object 56"/>
          <p:cNvGraphicFramePr>
            <a:graphicFrameLocks noChangeAspect="1"/>
          </p:cNvGraphicFramePr>
          <p:nvPr/>
        </p:nvGraphicFramePr>
        <p:xfrm>
          <a:off x="4514850" y="3321050"/>
          <a:ext cx="114300" cy="215900"/>
        </p:xfrm>
        <a:graphic>
          <a:graphicData uri="http://schemas.openxmlformats.org/presentationml/2006/ole">
            <p:oleObj spid="_x0000_s1540" name="Εξίσωση" r:id="rId3" imgW="114151" imgH="215619" progId="Equation.3">
              <p:embed/>
            </p:oleObj>
          </a:graphicData>
        </a:graphic>
      </p:graphicFrame>
      <p:grpSp>
        <p:nvGrpSpPr>
          <p:cNvPr id="13371" name="Group 59"/>
          <p:cNvGrpSpPr>
            <a:grpSpLocks/>
          </p:cNvGrpSpPr>
          <p:nvPr/>
        </p:nvGrpSpPr>
        <p:grpSpPr bwMode="auto">
          <a:xfrm>
            <a:off x="2627313" y="1268413"/>
            <a:ext cx="504825" cy="576262"/>
            <a:chOff x="1655" y="799"/>
            <a:chExt cx="318" cy="363"/>
          </a:xfrm>
        </p:grpSpPr>
        <p:sp>
          <p:nvSpPr>
            <p:cNvPr id="21538" name="Line 60"/>
            <p:cNvSpPr>
              <a:spLocks noChangeShapeType="1"/>
            </p:cNvSpPr>
            <p:nvPr/>
          </p:nvSpPr>
          <p:spPr bwMode="auto">
            <a:xfrm flipV="1">
              <a:off x="1973" y="799"/>
              <a:ext cx="0" cy="363"/>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sp>
          <p:nvSpPr>
            <p:cNvPr id="21539" name="Line 61"/>
            <p:cNvSpPr>
              <a:spLocks noChangeShapeType="1"/>
            </p:cNvSpPr>
            <p:nvPr/>
          </p:nvSpPr>
          <p:spPr bwMode="auto">
            <a:xfrm>
              <a:off x="1701" y="799"/>
              <a:ext cx="272"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sp>
          <p:nvSpPr>
            <p:cNvPr id="21540" name="Line 62"/>
            <p:cNvSpPr>
              <a:spLocks noChangeShapeType="1"/>
            </p:cNvSpPr>
            <p:nvPr/>
          </p:nvSpPr>
          <p:spPr bwMode="auto">
            <a:xfrm>
              <a:off x="1655" y="799"/>
              <a:ext cx="0" cy="363"/>
            </a:xfrm>
            <a:prstGeom prst="line">
              <a:avLst/>
            </a:prstGeom>
            <a:noFill/>
            <a:ln w="9525">
              <a:solidFill>
                <a:srgbClr val="00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sp>
          <p:nvSpPr>
            <p:cNvPr id="21541" name="Line 63"/>
            <p:cNvSpPr>
              <a:spLocks noChangeShapeType="1"/>
            </p:cNvSpPr>
            <p:nvPr/>
          </p:nvSpPr>
          <p:spPr bwMode="auto">
            <a:xfrm flipH="1">
              <a:off x="1655" y="1162"/>
              <a:ext cx="318"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grpSp>
      <p:grpSp>
        <p:nvGrpSpPr>
          <p:cNvPr id="6" name="Ομάδα 5"/>
          <p:cNvGrpSpPr/>
          <p:nvPr/>
        </p:nvGrpSpPr>
        <p:grpSpPr>
          <a:xfrm>
            <a:off x="2422575" y="934521"/>
            <a:ext cx="709563" cy="910154"/>
            <a:chOff x="2422575" y="934521"/>
            <a:chExt cx="709563" cy="910154"/>
          </a:xfrm>
        </p:grpSpPr>
        <p:sp>
          <p:nvSpPr>
            <p:cNvPr id="13370" name="Line 58"/>
            <p:cNvSpPr>
              <a:spLocks noChangeShapeType="1"/>
            </p:cNvSpPr>
            <p:nvPr/>
          </p:nvSpPr>
          <p:spPr bwMode="auto">
            <a:xfrm flipH="1" flipV="1">
              <a:off x="2627313" y="1268413"/>
              <a:ext cx="504825" cy="576262"/>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sp>
          <p:nvSpPr>
            <p:cNvPr id="13376" name="Text Box 64"/>
            <p:cNvSpPr txBox="1">
              <a:spLocks noChangeArrowheads="1"/>
            </p:cNvSpPr>
            <p:nvPr/>
          </p:nvSpPr>
          <p:spPr bwMode="auto">
            <a:xfrm>
              <a:off x="2422575" y="934521"/>
              <a:ext cx="504825"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defRPr/>
              </a:pPr>
              <a:r>
                <a:rPr lang="el-GR" altLang="el-GR" b="1" i="1" dirty="0">
                  <a:solidFill>
                    <a:srgbClr val="FF0000"/>
                  </a:solidFill>
                  <a:effectLst>
                    <a:outerShdw blurRad="38100" dist="38100" dir="2700000" algn="tl">
                      <a:srgbClr val="000000"/>
                    </a:outerShdw>
                  </a:effectLst>
                  <a:latin typeface="Comic Sans MS" pitchFamily="66" charset="0"/>
                </a:rPr>
                <a:t>υ</a:t>
              </a:r>
              <a:r>
                <a:rPr lang="el-GR" altLang="el-GR" sz="1200" b="1" baseline="-25000" dirty="0">
                  <a:solidFill>
                    <a:srgbClr val="FF0000"/>
                  </a:solidFill>
                  <a:effectLst>
                    <a:outerShdw blurRad="38100" dist="38100" dir="2700000" algn="tl">
                      <a:srgbClr val="000000"/>
                    </a:outerShdw>
                  </a:effectLst>
                  <a:latin typeface="Comic Sans MS" pitchFamily="66" charset="0"/>
                </a:rPr>
                <a:t>0</a:t>
              </a:r>
              <a:endParaRPr lang="en-US" altLang="el-GR" sz="1200" b="1" dirty="0">
                <a:solidFill>
                  <a:srgbClr val="FF0000"/>
                </a:solidFill>
                <a:effectLst>
                  <a:outerShdw blurRad="38100" dist="38100" dir="2700000" algn="tl">
                    <a:srgbClr val="000000"/>
                  </a:outerShdw>
                </a:effectLst>
                <a:latin typeface="Comic Sans MS" pitchFamily="66" charset="0"/>
              </a:endParaRPr>
            </a:p>
          </p:txBody>
        </p:sp>
      </p:grpSp>
      <p:sp>
        <p:nvSpPr>
          <p:cNvPr id="13377" name="Text Box 65"/>
          <p:cNvSpPr txBox="1">
            <a:spLocks noChangeArrowheads="1"/>
          </p:cNvSpPr>
          <p:nvPr/>
        </p:nvSpPr>
        <p:spPr bwMode="auto">
          <a:xfrm>
            <a:off x="2987675" y="1052513"/>
            <a:ext cx="504825"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defRPr/>
            </a:pPr>
            <a:r>
              <a:rPr lang="el-GR" altLang="el-GR" b="1" i="1" dirty="0">
                <a:solidFill>
                  <a:srgbClr val="FF0000"/>
                </a:solidFill>
                <a:effectLst>
                  <a:outerShdw blurRad="38100" dist="38100" dir="2700000" algn="tl">
                    <a:srgbClr val="000000"/>
                  </a:outerShdw>
                </a:effectLst>
                <a:latin typeface="Comic Sans MS" pitchFamily="66" charset="0"/>
              </a:rPr>
              <a:t>υ</a:t>
            </a:r>
            <a:endParaRPr lang="en-US" altLang="el-GR" b="1" dirty="0">
              <a:solidFill>
                <a:srgbClr val="FF0000"/>
              </a:solidFill>
              <a:effectLst>
                <a:outerShdw blurRad="38100" dist="38100" dir="2700000" algn="tl">
                  <a:srgbClr val="000000"/>
                </a:outerShdw>
              </a:effectLst>
              <a:latin typeface="Comic Sans MS" pitchFamily="66" charset="0"/>
            </a:endParaRPr>
          </a:p>
        </p:txBody>
      </p:sp>
      <p:grpSp>
        <p:nvGrpSpPr>
          <p:cNvPr id="7" name="Ομάδα 6"/>
          <p:cNvGrpSpPr/>
          <p:nvPr/>
        </p:nvGrpSpPr>
        <p:grpSpPr>
          <a:xfrm>
            <a:off x="2239740" y="1844675"/>
            <a:ext cx="892397" cy="449263"/>
            <a:chOff x="2239740" y="1844675"/>
            <a:chExt cx="892397" cy="449263"/>
          </a:xfrm>
        </p:grpSpPr>
        <p:sp>
          <p:nvSpPr>
            <p:cNvPr id="13380" name="Line 68"/>
            <p:cNvSpPr>
              <a:spLocks noChangeShapeType="1"/>
            </p:cNvSpPr>
            <p:nvPr/>
          </p:nvSpPr>
          <p:spPr bwMode="auto">
            <a:xfrm flipH="1">
              <a:off x="2627312" y="1844675"/>
              <a:ext cx="504825" cy="395286"/>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sp>
          <p:nvSpPr>
            <p:cNvPr id="13381" name="Text Box 69"/>
            <p:cNvSpPr txBox="1">
              <a:spLocks noChangeArrowheads="1"/>
            </p:cNvSpPr>
            <p:nvPr/>
          </p:nvSpPr>
          <p:spPr bwMode="auto">
            <a:xfrm>
              <a:off x="2239740" y="1924606"/>
              <a:ext cx="504825"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defRPr/>
              </a:pPr>
              <a:r>
                <a:rPr lang="el-GR" altLang="el-GR" b="1" i="1" dirty="0">
                  <a:solidFill>
                    <a:srgbClr val="008000"/>
                  </a:solidFill>
                  <a:effectLst>
                    <a:outerShdw blurRad="38100" dist="38100" dir="2700000" algn="tl">
                      <a:srgbClr val="000000"/>
                    </a:outerShdw>
                  </a:effectLst>
                  <a:latin typeface="Comic Sans MS" pitchFamily="66" charset="0"/>
                </a:rPr>
                <a:t>α</a:t>
              </a:r>
              <a:r>
                <a:rPr lang="el-GR" altLang="el-GR" sz="1200" b="1" baseline="-25000" dirty="0">
                  <a:solidFill>
                    <a:srgbClr val="008000"/>
                  </a:solidFill>
                  <a:effectLst>
                    <a:outerShdw blurRad="38100" dist="38100" dir="2700000" algn="tl">
                      <a:srgbClr val="000000"/>
                    </a:outerShdw>
                  </a:effectLst>
                  <a:latin typeface="Comic Sans MS" pitchFamily="66" charset="0"/>
                </a:rPr>
                <a:t>0</a:t>
              </a:r>
              <a:endParaRPr lang="en-US" altLang="el-GR" sz="1200" b="1" i="1" dirty="0">
                <a:solidFill>
                  <a:srgbClr val="008000"/>
                </a:solidFill>
                <a:effectLst>
                  <a:outerShdw blurRad="38100" dist="38100" dir="2700000" algn="tl">
                    <a:srgbClr val="000000"/>
                  </a:outerShdw>
                </a:effectLst>
                <a:latin typeface="Comic Sans MS" pitchFamily="66" charset="0"/>
              </a:endParaRPr>
            </a:p>
          </p:txBody>
        </p:sp>
      </p:grpSp>
      <p:sp>
        <p:nvSpPr>
          <p:cNvPr id="13382" name="Line 70"/>
          <p:cNvSpPr>
            <a:spLocks noChangeShapeType="1"/>
          </p:cNvSpPr>
          <p:nvPr/>
        </p:nvSpPr>
        <p:spPr bwMode="auto">
          <a:xfrm>
            <a:off x="2627313" y="2276475"/>
            <a:ext cx="504825"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sp>
        <p:nvSpPr>
          <p:cNvPr id="13383" name="Line 71"/>
          <p:cNvSpPr>
            <a:spLocks noChangeShapeType="1"/>
          </p:cNvSpPr>
          <p:nvPr/>
        </p:nvSpPr>
        <p:spPr bwMode="auto">
          <a:xfrm>
            <a:off x="3132138" y="1844675"/>
            <a:ext cx="0" cy="431800"/>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sp>
        <p:nvSpPr>
          <p:cNvPr id="13384" name="Text Box 72"/>
          <p:cNvSpPr txBox="1">
            <a:spLocks noChangeArrowheads="1"/>
          </p:cNvSpPr>
          <p:nvPr/>
        </p:nvSpPr>
        <p:spPr bwMode="auto">
          <a:xfrm>
            <a:off x="2987675" y="1989138"/>
            <a:ext cx="504825"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defRPr/>
            </a:pPr>
            <a:r>
              <a:rPr lang="el-GR" altLang="el-GR" b="1" i="1" dirty="0">
                <a:solidFill>
                  <a:srgbClr val="008000"/>
                </a:solidFill>
                <a:effectLst>
                  <a:outerShdw blurRad="38100" dist="38100" dir="2700000" algn="tl">
                    <a:srgbClr val="000000"/>
                  </a:outerShdw>
                </a:effectLst>
                <a:latin typeface="Comic Sans MS" pitchFamily="66" charset="0"/>
              </a:rPr>
              <a:t>α</a:t>
            </a:r>
            <a:endParaRPr lang="en-US" altLang="el-GR" b="1" i="1" dirty="0">
              <a:solidFill>
                <a:srgbClr val="008000"/>
              </a:solidFill>
              <a:effectLst>
                <a:outerShdw blurRad="38100" dist="38100" dir="2700000" algn="tl">
                  <a:srgbClr val="000000"/>
                </a:outerShdw>
              </a:effectLst>
              <a:latin typeface="Comic Sans MS" pitchFamily="66" charset="0"/>
            </a:endParaRPr>
          </a:p>
        </p:txBody>
      </p:sp>
      <p:sp>
        <p:nvSpPr>
          <p:cNvPr id="13385" name="Oval 73"/>
          <p:cNvSpPr>
            <a:spLocks noChangeArrowheads="1"/>
          </p:cNvSpPr>
          <p:nvPr/>
        </p:nvSpPr>
        <p:spPr bwMode="auto">
          <a:xfrm>
            <a:off x="2111666" y="1781175"/>
            <a:ext cx="73025" cy="71437"/>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2400">
              <a:latin typeface="Times New Roman" pitchFamily="18" charset="0"/>
            </a:endParaRPr>
          </a:p>
        </p:txBody>
      </p:sp>
      <p:sp>
        <p:nvSpPr>
          <p:cNvPr id="13388" name="Line 76"/>
          <p:cNvSpPr>
            <a:spLocks noChangeShapeType="1"/>
          </p:cNvSpPr>
          <p:nvPr/>
        </p:nvSpPr>
        <p:spPr bwMode="auto">
          <a:xfrm flipH="1">
            <a:off x="2627313" y="1844675"/>
            <a:ext cx="504825" cy="0"/>
          </a:xfrm>
          <a:prstGeom prst="line">
            <a:avLst/>
          </a:prstGeom>
          <a:noFill/>
          <a:ln w="9525">
            <a:solidFill>
              <a:srgbClr val="008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sp>
        <p:nvSpPr>
          <p:cNvPr id="13389" name="Line 77"/>
          <p:cNvSpPr>
            <a:spLocks noChangeShapeType="1"/>
          </p:cNvSpPr>
          <p:nvPr/>
        </p:nvSpPr>
        <p:spPr bwMode="auto">
          <a:xfrm>
            <a:off x="2627313" y="1844675"/>
            <a:ext cx="0" cy="431800"/>
          </a:xfrm>
          <a:prstGeom prst="line">
            <a:avLst/>
          </a:prstGeom>
          <a:noFill/>
          <a:ln w="9525">
            <a:solidFill>
              <a:srgbClr val="00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sp>
        <p:nvSpPr>
          <p:cNvPr id="3" name="TextBox 2"/>
          <p:cNvSpPr txBox="1"/>
          <p:nvPr/>
        </p:nvSpPr>
        <p:spPr>
          <a:xfrm>
            <a:off x="4499992" y="719078"/>
            <a:ext cx="3816424" cy="584775"/>
          </a:xfrm>
          <a:prstGeom prst="rect">
            <a:avLst/>
          </a:prstGeom>
          <a:noFill/>
        </p:spPr>
        <p:txBody>
          <a:bodyPr wrap="square" rtlCol="0">
            <a:spAutoFit/>
          </a:bodyPr>
          <a:lstStyle/>
          <a:p>
            <a:pPr algn="ctr"/>
            <a:r>
              <a:rPr lang="en-US" sz="3200" b="1" i="1" dirty="0" smtClean="0">
                <a:solidFill>
                  <a:srgbClr val="0000FF"/>
                </a:solidFill>
                <a:effectLst>
                  <a:outerShdw blurRad="38100" dist="38100" dir="2700000" algn="tl">
                    <a:srgbClr val="000000">
                      <a:alpha val="43137"/>
                    </a:srgbClr>
                  </a:outerShdw>
                </a:effectLst>
                <a:latin typeface="Comic Sans MS" panose="030F0702030302020204" pitchFamily="66" charset="0"/>
              </a:rPr>
              <a:t>x</a:t>
            </a:r>
            <a:r>
              <a:rPr lang="en-US" sz="3200" b="1" dirty="0" smtClean="0">
                <a:solidFill>
                  <a:srgbClr val="0000FF"/>
                </a:solidFill>
                <a:effectLst>
                  <a:outerShdw blurRad="38100" dist="38100" dir="2700000" algn="tl">
                    <a:srgbClr val="000000">
                      <a:alpha val="43137"/>
                    </a:srgbClr>
                  </a:outerShdw>
                </a:effectLst>
                <a:latin typeface="Comic Sans MS" panose="030F0702030302020204" pitchFamily="66" charset="0"/>
              </a:rPr>
              <a:t> = </a:t>
            </a:r>
            <a:r>
              <a:rPr lang="en-US" sz="3200" b="1" i="1" dirty="0" smtClean="0">
                <a:solidFill>
                  <a:srgbClr val="0000FF"/>
                </a:solidFill>
                <a:effectLst>
                  <a:outerShdw blurRad="38100" dist="38100" dir="2700000" algn="tl">
                    <a:srgbClr val="000000">
                      <a:alpha val="43137"/>
                    </a:srgbClr>
                  </a:outerShdw>
                </a:effectLst>
                <a:latin typeface="Comic Sans MS" panose="030F0702030302020204" pitchFamily="66" charset="0"/>
              </a:rPr>
              <a:t>A</a:t>
            </a:r>
            <a:r>
              <a:rPr lang="el-GR" sz="3200" b="1" i="1" dirty="0" smtClean="0">
                <a:solidFill>
                  <a:srgbClr val="0000FF"/>
                </a:solidFill>
                <a:effectLst>
                  <a:outerShdw blurRad="38100" dist="38100" dir="2700000" algn="tl">
                    <a:srgbClr val="000000">
                      <a:alpha val="43137"/>
                    </a:srgbClr>
                  </a:outerShdw>
                </a:effectLst>
                <a:latin typeface="Comic Sans MS" panose="030F0702030302020204" pitchFamily="66" charset="0"/>
              </a:rPr>
              <a:t>.</a:t>
            </a:r>
            <a:r>
              <a:rPr lang="el-GR" sz="3200" b="1" dirty="0" err="1" smtClean="0">
                <a:solidFill>
                  <a:srgbClr val="0000FF"/>
                </a:solidFill>
                <a:effectLst>
                  <a:outerShdw blurRad="38100" dist="38100" dir="2700000" algn="tl">
                    <a:srgbClr val="000000">
                      <a:alpha val="43137"/>
                    </a:srgbClr>
                  </a:outerShdw>
                </a:effectLst>
                <a:latin typeface="Comic Sans MS" panose="030F0702030302020204" pitchFamily="66" charset="0"/>
              </a:rPr>
              <a:t>ημ(</a:t>
            </a:r>
            <a:r>
              <a:rPr lang="el-GR" sz="3200" b="1" i="1" dirty="0" err="1" smtClean="0">
                <a:solidFill>
                  <a:srgbClr val="0000FF"/>
                </a:solidFill>
                <a:effectLst>
                  <a:outerShdw blurRad="38100" dist="38100" dir="2700000" algn="tl">
                    <a:srgbClr val="000000">
                      <a:alpha val="43137"/>
                    </a:srgbClr>
                  </a:outerShdw>
                </a:effectLst>
                <a:latin typeface="Comic Sans MS" panose="030F0702030302020204" pitchFamily="66" charset="0"/>
              </a:rPr>
              <a:t>ω</a:t>
            </a:r>
            <a:r>
              <a:rPr lang="en-US" sz="3200" b="1" i="1" dirty="0" smtClean="0">
                <a:solidFill>
                  <a:srgbClr val="0000FF"/>
                </a:solidFill>
                <a:effectLst>
                  <a:outerShdw blurRad="38100" dist="38100" dir="2700000" algn="tl">
                    <a:srgbClr val="000000">
                      <a:alpha val="43137"/>
                    </a:srgbClr>
                  </a:outerShdw>
                </a:effectLst>
                <a:latin typeface="Comic Sans MS" panose="030F0702030302020204" pitchFamily="66" charset="0"/>
              </a:rPr>
              <a:t>t </a:t>
            </a:r>
            <a:r>
              <a:rPr lang="en-US" sz="3200" b="1" dirty="0" smtClean="0">
                <a:solidFill>
                  <a:srgbClr val="0000FF"/>
                </a:solidFill>
                <a:effectLst>
                  <a:outerShdw blurRad="38100" dist="38100" dir="2700000" algn="tl">
                    <a:srgbClr val="000000">
                      <a:alpha val="43137"/>
                    </a:srgbClr>
                  </a:outerShdw>
                </a:effectLst>
                <a:latin typeface="Comic Sans MS" panose="030F0702030302020204" pitchFamily="66" charset="0"/>
              </a:rPr>
              <a:t>+ </a:t>
            </a:r>
            <a:r>
              <a:rPr lang="el-GR" sz="3200" b="1" i="1" dirty="0" smtClean="0">
                <a:solidFill>
                  <a:srgbClr val="0000FF"/>
                </a:solidFill>
                <a:effectLst>
                  <a:outerShdw blurRad="38100" dist="38100" dir="2700000" algn="tl">
                    <a:srgbClr val="000000">
                      <a:alpha val="43137"/>
                    </a:srgbClr>
                  </a:outerShdw>
                </a:effectLst>
                <a:latin typeface="Comic Sans MS" panose="030F0702030302020204" pitchFamily="66" charset="0"/>
              </a:rPr>
              <a:t>φ</a:t>
            </a:r>
            <a:r>
              <a:rPr lang="el-GR" sz="3200" b="1" baseline="-25000" dirty="0" smtClean="0">
                <a:solidFill>
                  <a:srgbClr val="0000FF"/>
                </a:solidFill>
                <a:effectLst>
                  <a:outerShdw blurRad="38100" dist="38100" dir="2700000" algn="tl">
                    <a:srgbClr val="000000">
                      <a:alpha val="43137"/>
                    </a:srgbClr>
                  </a:outerShdw>
                </a:effectLst>
                <a:latin typeface="Comic Sans MS" panose="030F0702030302020204" pitchFamily="66" charset="0"/>
              </a:rPr>
              <a:t>0</a:t>
            </a:r>
            <a:r>
              <a:rPr lang="el-GR" sz="3200" b="1" dirty="0" smtClean="0">
                <a:solidFill>
                  <a:srgbClr val="0000FF"/>
                </a:solidFill>
                <a:effectLst>
                  <a:outerShdw blurRad="38100" dist="38100" dir="2700000" algn="tl">
                    <a:srgbClr val="000000">
                      <a:alpha val="43137"/>
                    </a:srgbClr>
                  </a:outerShdw>
                </a:effectLst>
                <a:latin typeface="Comic Sans MS" panose="030F0702030302020204" pitchFamily="66" charset="0"/>
              </a:rPr>
              <a:t>)</a:t>
            </a:r>
            <a:endParaRPr lang="el-GR" sz="3200" b="1" dirty="0">
              <a:solidFill>
                <a:srgbClr val="0000FF"/>
              </a:solidFill>
              <a:effectLst>
                <a:outerShdw blurRad="38100" dist="38100" dir="2700000" algn="tl">
                  <a:srgbClr val="000000">
                    <a:alpha val="43137"/>
                  </a:srgbClr>
                </a:outerShdw>
              </a:effectLst>
              <a:latin typeface="Comic Sans MS" panose="030F0702030302020204" pitchFamily="66" charset="0"/>
            </a:endParaRPr>
          </a:p>
        </p:txBody>
      </p:sp>
      <p:sp>
        <p:nvSpPr>
          <p:cNvPr id="59" name="TextBox 58"/>
          <p:cNvSpPr txBox="1"/>
          <p:nvPr/>
        </p:nvSpPr>
        <p:spPr>
          <a:xfrm>
            <a:off x="4465682" y="1709163"/>
            <a:ext cx="3994750" cy="584775"/>
          </a:xfrm>
          <a:prstGeom prst="rect">
            <a:avLst/>
          </a:prstGeom>
          <a:noFill/>
        </p:spPr>
        <p:txBody>
          <a:bodyPr wrap="square" rtlCol="0">
            <a:spAutoFit/>
          </a:bodyPr>
          <a:lstStyle/>
          <a:p>
            <a:pPr algn="ctr"/>
            <a:r>
              <a:rPr lang="el-GR" sz="32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υ</a:t>
            </a:r>
            <a:r>
              <a:rPr lang="en-US" sz="3200" b="1" dirty="0" smtClean="0">
                <a:solidFill>
                  <a:srgbClr val="FF0000"/>
                </a:solidFill>
                <a:effectLst>
                  <a:outerShdw blurRad="38100" dist="38100" dir="2700000" algn="tl">
                    <a:srgbClr val="000000">
                      <a:alpha val="43137"/>
                    </a:srgbClr>
                  </a:outerShdw>
                </a:effectLst>
                <a:latin typeface="Comic Sans MS" panose="030F0702030302020204" pitchFamily="66" charset="0"/>
              </a:rPr>
              <a:t> = </a:t>
            </a:r>
            <a:r>
              <a:rPr lang="el-GR" sz="32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υ</a:t>
            </a:r>
            <a:r>
              <a:rPr lang="el-GR" sz="2400" b="1" baseline="-25000" dirty="0" smtClean="0">
                <a:solidFill>
                  <a:srgbClr val="FF0000"/>
                </a:solidFill>
                <a:effectLst>
                  <a:outerShdw blurRad="38100" dist="38100" dir="2700000" algn="tl">
                    <a:srgbClr val="000000">
                      <a:alpha val="43137"/>
                    </a:srgbClr>
                  </a:outerShdw>
                </a:effectLst>
                <a:latin typeface="Comic Sans MS" panose="030F0702030302020204" pitchFamily="66" charset="0"/>
              </a:rPr>
              <a:t>0</a:t>
            </a:r>
            <a:r>
              <a:rPr lang="el-GR" sz="32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a:t>
            </a:r>
            <a:r>
              <a:rPr lang="el-GR" sz="3200" b="1" dirty="0" smtClean="0">
                <a:solidFill>
                  <a:srgbClr val="FF0000"/>
                </a:solidFill>
                <a:effectLst>
                  <a:outerShdw blurRad="38100" dist="38100" dir="2700000" algn="tl">
                    <a:srgbClr val="000000">
                      <a:alpha val="43137"/>
                    </a:srgbClr>
                  </a:outerShdw>
                </a:effectLst>
                <a:latin typeface="Comic Sans MS" panose="030F0702030302020204" pitchFamily="66" charset="0"/>
              </a:rPr>
              <a:t>συν(</a:t>
            </a:r>
            <a:r>
              <a:rPr lang="el-GR" sz="32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ω</a:t>
            </a:r>
            <a:r>
              <a:rPr lang="en-US" sz="32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t </a:t>
            </a:r>
            <a:r>
              <a:rPr lang="en-US" sz="3200" b="1" dirty="0" smtClean="0">
                <a:solidFill>
                  <a:srgbClr val="FF0000"/>
                </a:solidFill>
                <a:effectLst>
                  <a:outerShdw blurRad="38100" dist="38100" dir="2700000" algn="tl">
                    <a:srgbClr val="000000">
                      <a:alpha val="43137"/>
                    </a:srgbClr>
                  </a:outerShdw>
                </a:effectLst>
                <a:latin typeface="Comic Sans MS" panose="030F0702030302020204" pitchFamily="66" charset="0"/>
              </a:rPr>
              <a:t>+ </a:t>
            </a:r>
            <a:r>
              <a:rPr lang="el-GR" sz="32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φ</a:t>
            </a:r>
            <a:r>
              <a:rPr lang="el-GR" sz="3200" b="1" baseline="-25000" dirty="0" smtClean="0">
                <a:solidFill>
                  <a:srgbClr val="FF0000"/>
                </a:solidFill>
                <a:effectLst>
                  <a:outerShdw blurRad="38100" dist="38100" dir="2700000" algn="tl">
                    <a:srgbClr val="000000">
                      <a:alpha val="43137"/>
                    </a:srgbClr>
                  </a:outerShdw>
                </a:effectLst>
                <a:latin typeface="Comic Sans MS" panose="030F0702030302020204" pitchFamily="66" charset="0"/>
              </a:rPr>
              <a:t>0</a:t>
            </a:r>
            <a:r>
              <a:rPr lang="el-GR" sz="3200" b="1" dirty="0" smtClean="0">
                <a:solidFill>
                  <a:srgbClr val="FF0000"/>
                </a:solidFill>
                <a:effectLst>
                  <a:outerShdw blurRad="38100" dist="38100" dir="2700000" algn="tl">
                    <a:srgbClr val="000000">
                      <a:alpha val="43137"/>
                    </a:srgbClr>
                  </a:outerShdw>
                </a:effectLst>
                <a:latin typeface="Comic Sans MS" panose="030F0702030302020204" pitchFamily="66" charset="0"/>
              </a:rPr>
              <a:t>)</a:t>
            </a:r>
            <a:endParaRPr lang="el-GR" sz="3200" b="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
        <p:nvSpPr>
          <p:cNvPr id="4" name="TextBox 3"/>
          <p:cNvSpPr txBox="1"/>
          <p:nvPr/>
        </p:nvSpPr>
        <p:spPr>
          <a:xfrm>
            <a:off x="5004048" y="2563812"/>
            <a:ext cx="3312368" cy="584775"/>
          </a:xfrm>
          <a:prstGeom prst="rect">
            <a:avLst/>
          </a:prstGeom>
          <a:noFill/>
        </p:spPr>
        <p:txBody>
          <a:bodyPr wrap="square" rtlCol="0">
            <a:spAutoFit/>
          </a:bodyPr>
          <a:lstStyle/>
          <a:p>
            <a:r>
              <a:rPr lang="el-GR" sz="32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υ</a:t>
            </a:r>
            <a:r>
              <a:rPr lang="el-GR" sz="2400" b="1" baseline="-25000" dirty="0" smtClean="0">
                <a:solidFill>
                  <a:srgbClr val="FF0000"/>
                </a:solidFill>
                <a:effectLst>
                  <a:outerShdw blurRad="38100" dist="38100" dir="2700000" algn="tl">
                    <a:srgbClr val="000000">
                      <a:alpha val="43137"/>
                    </a:srgbClr>
                  </a:outerShdw>
                </a:effectLst>
                <a:latin typeface="Comic Sans MS" panose="030F0702030302020204" pitchFamily="66" charset="0"/>
              </a:rPr>
              <a:t>0</a:t>
            </a:r>
            <a:r>
              <a:rPr lang="el-GR" sz="3200" b="1" dirty="0" smtClean="0">
                <a:solidFill>
                  <a:srgbClr val="FF0000"/>
                </a:solidFill>
                <a:effectLst>
                  <a:outerShdw blurRad="38100" dist="38100" dir="2700000" algn="tl">
                    <a:srgbClr val="000000">
                      <a:alpha val="43137"/>
                    </a:srgbClr>
                  </a:outerShdw>
                </a:effectLst>
                <a:latin typeface="Comic Sans MS" panose="030F0702030302020204" pitchFamily="66" charset="0"/>
              </a:rPr>
              <a:t> = </a:t>
            </a:r>
            <a:r>
              <a:rPr lang="el-GR" sz="32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υ</a:t>
            </a:r>
            <a:r>
              <a:rPr lang="en-US" sz="2400" b="1" baseline="-25000" dirty="0" smtClean="0">
                <a:solidFill>
                  <a:srgbClr val="FF0000"/>
                </a:solidFill>
                <a:effectLst>
                  <a:outerShdw blurRad="38100" dist="38100" dir="2700000" algn="tl">
                    <a:srgbClr val="000000">
                      <a:alpha val="43137"/>
                    </a:srgbClr>
                  </a:outerShdw>
                </a:effectLst>
                <a:latin typeface="Comic Sans MS" panose="030F0702030302020204" pitchFamily="66" charset="0"/>
              </a:rPr>
              <a:t>max</a:t>
            </a:r>
            <a:r>
              <a:rPr lang="en-US" sz="3200" b="1" dirty="0" smtClean="0">
                <a:solidFill>
                  <a:srgbClr val="FF0000"/>
                </a:solidFill>
                <a:effectLst>
                  <a:outerShdw blurRad="38100" dist="38100" dir="2700000" algn="tl">
                    <a:srgbClr val="000000">
                      <a:alpha val="43137"/>
                    </a:srgbClr>
                  </a:outerShdw>
                </a:effectLst>
                <a:latin typeface="Comic Sans MS" panose="030F0702030302020204" pitchFamily="66" charset="0"/>
              </a:rPr>
              <a:t> = </a:t>
            </a:r>
            <a:r>
              <a:rPr lang="el-GR" sz="3200" b="1" i="1" dirty="0" err="1" smtClean="0">
                <a:solidFill>
                  <a:srgbClr val="FF0000"/>
                </a:solidFill>
                <a:effectLst>
                  <a:outerShdw blurRad="38100" dist="38100" dir="2700000" algn="tl">
                    <a:srgbClr val="000000">
                      <a:alpha val="43137"/>
                    </a:srgbClr>
                  </a:outerShdw>
                </a:effectLst>
                <a:latin typeface="Comic Sans MS" panose="030F0702030302020204" pitchFamily="66" charset="0"/>
              </a:rPr>
              <a:t>ω.Α</a:t>
            </a:r>
            <a:endParaRPr lang="el-GR" sz="3200" b="1" i="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
        <p:nvSpPr>
          <p:cNvPr id="5" name="TextBox 4"/>
          <p:cNvSpPr txBox="1"/>
          <p:nvPr/>
        </p:nvSpPr>
        <p:spPr>
          <a:xfrm>
            <a:off x="3923928" y="2733160"/>
            <a:ext cx="864096" cy="369332"/>
          </a:xfrm>
          <a:prstGeom prst="rect">
            <a:avLst/>
          </a:prstGeom>
          <a:noFill/>
        </p:spPr>
        <p:txBody>
          <a:bodyPr wrap="square" rtlCol="0">
            <a:spAutoFit/>
          </a:bodyPr>
          <a:lstStyle/>
          <a:p>
            <a:r>
              <a:rPr lang="el-GR" b="1" dirty="0" smtClean="0">
                <a:latin typeface="Comic Sans MS" panose="030F0702030302020204" pitchFamily="66" charset="0"/>
              </a:rPr>
              <a:t>όπου</a:t>
            </a:r>
            <a:endParaRPr lang="el-GR" b="1" dirty="0">
              <a:latin typeface="Comic Sans MS" panose="030F0702030302020204" pitchFamily="66" charset="0"/>
            </a:endParaRPr>
          </a:p>
        </p:txBody>
      </p:sp>
      <p:sp>
        <p:nvSpPr>
          <p:cNvPr id="62" name="TextBox 61"/>
          <p:cNvSpPr txBox="1"/>
          <p:nvPr/>
        </p:nvSpPr>
        <p:spPr>
          <a:xfrm>
            <a:off x="4430236" y="3496371"/>
            <a:ext cx="4120500" cy="584775"/>
          </a:xfrm>
          <a:prstGeom prst="rect">
            <a:avLst/>
          </a:prstGeom>
          <a:noFill/>
        </p:spPr>
        <p:txBody>
          <a:bodyPr wrap="square" rtlCol="0">
            <a:spAutoFit/>
          </a:bodyPr>
          <a:lstStyle/>
          <a:p>
            <a:pPr algn="ctr"/>
            <a:r>
              <a:rPr lang="el-GR" sz="3200" b="1" i="1" dirty="0" smtClean="0">
                <a:solidFill>
                  <a:srgbClr val="006600"/>
                </a:solidFill>
                <a:effectLst>
                  <a:outerShdw blurRad="38100" dist="38100" dir="2700000" algn="tl">
                    <a:srgbClr val="000000">
                      <a:alpha val="43137"/>
                    </a:srgbClr>
                  </a:outerShdw>
                </a:effectLst>
                <a:latin typeface="Comic Sans MS" panose="030F0702030302020204" pitchFamily="66" charset="0"/>
              </a:rPr>
              <a:t>α</a:t>
            </a:r>
            <a:r>
              <a:rPr lang="en-US" sz="3200" b="1" dirty="0" smtClean="0">
                <a:solidFill>
                  <a:srgbClr val="006600"/>
                </a:solidFill>
                <a:effectLst>
                  <a:outerShdw blurRad="38100" dist="38100" dir="2700000" algn="tl">
                    <a:srgbClr val="000000">
                      <a:alpha val="43137"/>
                    </a:srgbClr>
                  </a:outerShdw>
                </a:effectLst>
                <a:latin typeface="Comic Sans MS" panose="030F0702030302020204" pitchFamily="66" charset="0"/>
              </a:rPr>
              <a:t> = </a:t>
            </a:r>
            <a:r>
              <a:rPr lang="el-GR" sz="3200" b="1" dirty="0" smtClean="0">
                <a:solidFill>
                  <a:srgbClr val="006600"/>
                </a:solidFill>
                <a:effectLst>
                  <a:outerShdw blurRad="38100" dist="38100" dir="2700000" algn="tl">
                    <a:srgbClr val="000000">
                      <a:alpha val="43137"/>
                    </a:srgbClr>
                  </a:outerShdw>
                </a:effectLst>
                <a:latin typeface="Comic Sans MS" panose="030F0702030302020204" pitchFamily="66" charset="0"/>
              </a:rPr>
              <a:t>-</a:t>
            </a:r>
            <a:r>
              <a:rPr lang="el-GR" sz="3200" b="1" i="1" dirty="0" smtClean="0">
                <a:solidFill>
                  <a:srgbClr val="006600"/>
                </a:solidFill>
                <a:effectLst>
                  <a:outerShdw blurRad="38100" dist="38100" dir="2700000" algn="tl">
                    <a:srgbClr val="000000">
                      <a:alpha val="43137"/>
                    </a:srgbClr>
                  </a:outerShdw>
                </a:effectLst>
                <a:latin typeface="Comic Sans MS" panose="030F0702030302020204" pitchFamily="66" charset="0"/>
              </a:rPr>
              <a:t>α</a:t>
            </a:r>
            <a:r>
              <a:rPr lang="el-GR" sz="2400" b="1" baseline="-25000" dirty="0" smtClean="0">
                <a:solidFill>
                  <a:srgbClr val="006600"/>
                </a:solidFill>
                <a:effectLst>
                  <a:outerShdw blurRad="38100" dist="38100" dir="2700000" algn="tl">
                    <a:srgbClr val="000000">
                      <a:alpha val="43137"/>
                    </a:srgbClr>
                  </a:outerShdw>
                </a:effectLst>
                <a:latin typeface="Comic Sans MS" panose="030F0702030302020204" pitchFamily="66" charset="0"/>
              </a:rPr>
              <a:t>0</a:t>
            </a:r>
            <a:r>
              <a:rPr lang="el-GR" sz="3200" b="1" i="1" dirty="0" smtClean="0">
                <a:solidFill>
                  <a:srgbClr val="006600"/>
                </a:solidFill>
                <a:effectLst>
                  <a:outerShdw blurRad="38100" dist="38100" dir="2700000" algn="tl">
                    <a:srgbClr val="000000">
                      <a:alpha val="43137"/>
                    </a:srgbClr>
                  </a:outerShdw>
                </a:effectLst>
                <a:latin typeface="Comic Sans MS" panose="030F0702030302020204" pitchFamily="66" charset="0"/>
              </a:rPr>
              <a:t>.</a:t>
            </a:r>
            <a:r>
              <a:rPr lang="el-GR" sz="3200" b="1" dirty="0" smtClean="0">
                <a:solidFill>
                  <a:srgbClr val="006600"/>
                </a:solidFill>
                <a:effectLst>
                  <a:outerShdw blurRad="38100" dist="38100" dir="2700000" algn="tl">
                    <a:srgbClr val="000000">
                      <a:alpha val="43137"/>
                    </a:srgbClr>
                  </a:outerShdw>
                </a:effectLst>
                <a:latin typeface="Comic Sans MS" panose="030F0702030302020204" pitchFamily="66" charset="0"/>
              </a:rPr>
              <a:t>ημ(</a:t>
            </a:r>
            <a:r>
              <a:rPr lang="el-GR" sz="3200" b="1" i="1" dirty="0" smtClean="0">
                <a:solidFill>
                  <a:srgbClr val="006600"/>
                </a:solidFill>
                <a:effectLst>
                  <a:outerShdw blurRad="38100" dist="38100" dir="2700000" algn="tl">
                    <a:srgbClr val="000000">
                      <a:alpha val="43137"/>
                    </a:srgbClr>
                  </a:outerShdw>
                </a:effectLst>
                <a:latin typeface="Comic Sans MS" panose="030F0702030302020204" pitchFamily="66" charset="0"/>
              </a:rPr>
              <a:t>ω</a:t>
            </a:r>
            <a:r>
              <a:rPr lang="en-US" sz="3200" b="1" i="1" dirty="0" smtClean="0">
                <a:solidFill>
                  <a:srgbClr val="006600"/>
                </a:solidFill>
                <a:effectLst>
                  <a:outerShdw blurRad="38100" dist="38100" dir="2700000" algn="tl">
                    <a:srgbClr val="000000">
                      <a:alpha val="43137"/>
                    </a:srgbClr>
                  </a:outerShdw>
                </a:effectLst>
                <a:latin typeface="Comic Sans MS" panose="030F0702030302020204" pitchFamily="66" charset="0"/>
              </a:rPr>
              <a:t>t </a:t>
            </a:r>
            <a:r>
              <a:rPr lang="en-US" sz="3200" b="1" dirty="0" smtClean="0">
                <a:solidFill>
                  <a:srgbClr val="006600"/>
                </a:solidFill>
                <a:effectLst>
                  <a:outerShdw blurRad="38100" dist="38100" dir="2700000" algn="tl">
                    <a:srgbClr val="000000">
                      <a:alpha val="43137"/>
                    </a:srgbClr>
                  </a:outerShdw>
                </a:effectLst>
                <a:latin typeface="Comic Sans MS" panose="030F0702030302020204" pitchFamily="66" charset="0"/>
              </a:rPr>
              <a:t>+ </a:t>
            </a:r>
            <a:r>
              <a:rPr lang="el-GR" sz="3200" b="1" i="1" dirty="0" smtClean="0">
                <a:solidFill>
                  <a:srgbClr val="006600"/>
                </a:solidFill>
                <a:effectLst>
                  <a:outerShdw blurRad="38100" dist="38100" dir="2700000" algn="tl">
                    <a:srgbClr val="000000">
                      <a:alpha val="43137"/>
                    </a:srgbClr>
                  </a:outerShdw>
                </a:effectLst>
                <a:latin typeface="Comic Sans MS" panose="030F0702030302020204" pitchFamily="66" charset="0"/>
              </a:rPr>
              <a:t>φ</a:t>
            </a:r>
            <a:r>
              <a:rPr lang="el-GR" sz="3200" b="1" baseline="-25000" dirty="0" smtClean="0">
                <a:solidFill>
                  <a:srgbClr val="006600"/>
                </a:solidFill>
                <a:effectLst>
                  <a:outerShdw blurRad="38100" dist="38100" dir="2700000" algn="tl">
                    <a:srgbClr val="000000">
                      <a:alpha val="43137"/>
                    </a:srgbClr>
                  </a:outerShdw>
                </a:effectLst>
                <a:latin typeface="Comic Sans MS" panose="030F0702030302020204" pitchFamily="66" charset="0"/>
              </a:rPr>
              <a:t>0</a:t>
            </a:r>
            <a:r>
              <a:rPr lang="el-GR" sz="3200" b="1" dirty="0" smtClean="0">
                <a:solidFill>
                  <a:srgbClr val="006600"/>
                </a:solidFill>
                <a:effectLst>
                  <a:outerShdw blurRad="38100" dist="38100" dir="2700000" algn="tl">
                    <a:srgbClr val="000000">
                      <a:alpha val="43137"/>
                    </a:srgbClr>
                  </a:outerShdw>
                </a:effectLst>
                <a:latin typeface="Comic Sans MS" panose="030F0702030302020204" pitchFamily="66" charset="0"/>
              </a:rPr>
              <a:t>)</a:t>
            </a:r>
            <a:endParaRPr lang="el-GR" sz="3200" b="1" dirty="0">
              <a:solidFill>
                <a:srgbClr val="006600"/>
              </a:solidFill>
              <a:effectLst>
                <a:outerShdw blurRad="38100" dist="38100" dir="2700000" algn="tl">
                  <a:srgbClr val="000000">
                    <a:alpha val="43137"/>
                  </a:srgbClr>
                </a:outerShdw>
              </a:effectLst>
              <a:latin typeface="Comic Sans MS" panose="030F0702030302020204" pitchFamily="66" charset="0"/>
            </a:endParaRPr>
          </a:p>
        </p:txBody>
      </p:sp>
      <p:sp>
        <p:nvSpPr>
          <p:cNvPr id="63" name="TextBox 62"/>
          <p:cNvSpPr txBox="1"/>
          <p:nvPr/>
        </p:nvSpPr>
        <p:spPr>
          <a:xfrm>
            <a:off x="3635896" y="4616841"/>
            <a:ext cx="864096" cy="369332"/>
          </a:xfrm>
          <a:prstGeom prst="rect">
            <a:avLst/>
          </a:prstGeom>
          <a:noFill/>
        </p:spPr>
        <p:txBody>
          <a:bodyPr wrap="square" rtlCol="0">
            <a:spAutoFit/>
          </a:bodyPr>
          <a:lstStyle/>
          <a:p>
            <a:r>
              <a:rPr lang="el-GR" b="1" dirty="0" smtClean="0">
                <a:latin typeface="Comic Sans MS" panose="030F0702030302020204" pitchFamily="66" charset="0"/>
              </a:rPr>
              <a:t>όπου</a:t>
            </a:r>
            <a:endParaRPr lang="el-GR" b="1" dirty="0">
              <a:latin typeface="Comic Sans MS" panose="030F0702030302020204" pitchFamily="66" charset="0"/>
            </a:endParaRPr>
          </a:p>
        </p:txBody>
      </p:sp>
      <p:sp>
        <p:nvSpPr>
          <p:cNvPr id="64" name="TextBox 63"/>
          <p:cNvSpPr txBox="1"/>
          <p:nvPr/>
        </p:nvSpPr>
        <p:spPr>
          <a:xfrm>
            <a:off x="4753664" y="4401398"/>
            <a:ext cx="3686150" cy="584775"/>
          </a:xfrm>
          <a:prstGeom prst="rect">
            <a:avLst/>
          </a:prstGeom>
          <a:noFill/>
        </p:spPr>
        <p:txBody>
          <a:bodyPr wrap="square" rtlCol="0">
            <a:spAutoFit/>
          </a:bodyPr>
          <a:lstStyle/>
          <a:p>
            <a:r>
              <a:rPr lang="el-GR" sz="3200" b="1" i="1" dirty="0" smtClean="0">
                <a:solidFill>
                  <a:srgbClr val="006600"/>
                </a:solidFill>
                <a:effectLst>
                  <a:outerShdw blurRad="38100" dist="38100" dir="2700000" algn="tl">
                    <a:srgbClr val="000000">
                      <a:alpha val="43137"/>
                    </a:srgbClr>
                  </a:outerShdw>
                </a:effectLst>
                <a:latin typeface="Comic Sans MS" panose="030F0702030302020204" pitchFamily="66" charset="0"/>
              </a:rPr>
              <a:t>α</a:t>
            </a:r>
            <a:r>
              <a:rPr lang="el-GR" sz="2400" b="1" baseline="-25000" dirty="0" smtClean="0">
                <a:solidFill>
                  <a:srgbClr val="006600"/>
                </a:solidFill>
                <a:effectLst>
                  <a:outerShdw blurRad="38100" dist="38100" dir="2700000" algn="tl">
                    <a:srgbClr val="000000">
                      <a:alpha val="43137"/>
                    </a:srgbClr>
                  </a:outerShdw>
                </a:effectLst>
                <a:latin typeface="Comic Sans MS" panose="030F0702030302020204" pitchFamily="66" charset="0"/>
              </a:rPr>
              <a:t>0</a:t>
            </a:r>
            <a:r>
              <a:rPr lang="el-GR" sz="3200" b="1" dirty="0" smtClean="0">
                <a:solidFill>
                  <a:srgbClr val="006600"/>
                </a:solidFill>
                <a:effectLst>
                  <a:outerShdw blurRad="38100" dist="38100" dir="2700000" algn="tl">
                    <a:srgbClr val="000000">
                      <a:alpha val="43137"/>
                    </a:srgbClr>
                  </a:outerShdw>
                </a:effectLst>
                <a:latin typeface="Comic Sans MS" panose="030F0702030302020204" pitchFamily="66" charset="0"/>
              </a:rPr>
              <a:t> = </a:t>
            </a:r>
            <a:r>
              <a:rPr lang="el-GR" sz="3200" b="1" i="1" dirty="0" smtClean="0">
                <a:solidFill>
                  <a:srgbClr val="006600"/>
                </a:solidFill>
                <a:effectLst>
                  <a:outerShdw blurRad="38100" dist="38100" dir="2700000" algn="tl">
                    <a:srgbClr val="000000">
                      <a:alpha val="43137"/>
                    </a:srgbClr>
                  </a:outerShdw>
                </a:effectLst>
                <a:latin typeface="Comic Sans MS" panose="030F0702030302020204" pitchFamily="66" charset="0"/>
              </a:rPr>
              <a:t>α</a:t>
            </a:r>
            <a:r>
              <a:rPr lang="en-US" sz="2400" b="1" baseline="-25000" dirty="0" smtClean="0">
                <a:solidFill>
                  <a:srgbClr val="006600"/>
                </a:solidFill>
                <a:effectLst>
                  <a:outerShdw blurRad="38100" dist="38100" dir="2700000" algn="tl">
                    <a:srgbClr val="000000">
                      <a:alpha val="43137"/>
                    </a:srgbClr>
                  </a:outerShdw>
                </a:effectLst>
                <a:latin typeface="Comic Sans MS" panose="030F0702030302020204" pitchFamily="66" charset="0"/>
              </a:rPr>
              <a:t>max</a:t>
            </a:r>
            <a:r>
              <a:rPr lang="en-US" sz="3200" b="1" dirty="0" smtClean="0">
                <a:solidFill>
                  <a:srgbClr val="006600"/>
                </a:solidFill>
                <a:effectLst>
                  <a:outerShdw blurRad="38100" dist="38100" dir="2700000" algn="tl">
                    <a:srgbClr val="000000">
                      <a:alpha val="43137"/>
                    </a:srgbClr>
                  </a:outerShdw>
                </a:effectLst>
                <a:latin typeface="Comic Sans MS" panose="030F0702030302020204" pitchFamily="66" charset="0"/>
              </a:rPr>
              <a:t> = </a:t>
            </a:r>
            <a:r>
              <a:rPr lang="el-GR" sz="3200" b="1" i="1" dirty="0" smtClean="0">
                <a:solidFill>
                  <a:srgbClr val="006600"/>
                </a:solidFill>
                <a:effectLst>
                  <a:outerShdw blurRad="38100" dist="38100" dir="2700000" algn="tl">
                    <a:srgbClr val="000000">
                      <a:alpha val="43137"/>
                    </a:srgbClr>
                  </a:outerShdw>
                </a:effectLst>
                <a:latin typeface="Comic Sans MS" panose="030F0702030302020204" pitchFamily="66" charset="0"/>
              </a:rPr>
              <a:t>ω</a:t>
            </a:r>
            <a:r>
              <a:rPr lang="el-GR" sz="3200" b="1" baseline="30000" dirty="0" smtClean="0">
                <a:solidFill>
                  <a:srgbClr val="006600"/>
                </a:solidFill>
                <a:effectLst>
                  <a:outerShdw blurRad="38100" dist="38100" dir="2700000" algn="tl">
                    <a:srgbClr val="000000">
                      <a:alpha val="43137"/>
                    </a:srgbClr>
                  </a:outerShdw>
                </a:effectLst>
                <a:latin typeface="Comic Sans MS" panose="030F0702030302020204" pitchFamily="66" charset="0"/>
              </a:rPr>
              <a:t>2</a:t>
            </a:r>
            <a:r>
              <a:rPr lang="el-GR" sz="3200" b="1" i="1" dirty="0" smtClean="0">
                <a:solidFill>
                  <a:srgbClr val="006600"/>
                </a:solidFill>
                <a:effectLst>
                  <a:outerShdw blurRad="38100" dist="38100" dir="2700000" algn="tl">
                    <a:srgbClr val="000000">
                      <a:alpha val="43137"/>
                    </a:srgbClr>
                  </a:outerShdw>
                </a:effectLst>
                <a:latin typeface="Comic Sans MS" panose="030F0702030302020204" pitchFamily="66" charset="0"/>
              </a:rPr>
              <a:t>.Α</a:t>
            </a:r>
            <a:endParaRPr lang="el-GR" sz="3200" b="1" i="1" dirty="0">
              <a:solidFill>
                <a:srgbClr val="006600"/>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xmlns="" val="9077340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dissolve">
                                      <p:cBhvr>
                                        <p:cTn id="7" dur="500"/>
                                        <p:tgtEl>
                                          <p:spTgt spid="1331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3367"/>
                                        </p:tgtEl>
                                        <p:attrNameLst>
                                          <p:attrName>style.visibility</p:attrName>
                                        </p:attrNameLst>
                                      </p:cBhvr>
                                      <p:to>
                                        <p:strVal val="visible"/>
                                      </p:to>
                                    </p:set>
                                    <p:animEffect transition="in" filter="dissolve">
                                      <p:cBhvr>
                                        <p:cTn id="10" dur="500"/>
                                        <p:tgtEl>
                                          <p:spTgt spid="1336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13353"/>
                                        </p:tgtEl>
                                        <p:attrNameLst>
                                          <p:attrName>style.visibility</p:attrName>
                                        </p:attrNameLst>
                                      </p:cBhvr>
                                      <p:to>
                                        <p:strVal val="visible"/>
                                      </p:to>
                                    </p:set>
                                    <p:animEffect transition="in" filter="dissolve">
                                      <p:cBhvr>
                                        <p:cTn id="15" dur="500"/>
                                        <p:tgtEl>
                                          <p:spTgt spid="1335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3366"/>
                                        </p:tgtEl>
                                        <p:attrNameLst>
                                          <p:attrName>style.visibility</p:attrName>
                                        </p:attrNameLst>
                                      </p:cBhvr>
                                      <p:to>
                                        <p:strVal val="visible"/>
                                      </p:to>
                                    </p:set>
                                    <p:animEffect transition="in" filter="wipe(up)">
                                      <p:cBhvr>
                                        <p:cTn id="20" dur="1000"/>
                                        <p:tgtEl>
                                          <p:spTgt spid="13366"/>
                                        </p:tgtEl>
                                      </p:cBhvr>
                                    </p:animEffect>
                                  </p:childTnLst>
                                </p:cTn>
                              </p:par>
                              <p:par>
                                <p:cTn id="21" presetID="9" presetClass="entr" presetSubtype="0" fill="hold" nodeType="withEffect">
                                  <p:stCondLst>
                                    <p:cond delay="0"/>
                                  </p:stCondLst>
                                  <p:childTnLst>
                                    <p:set>
                                      <p:cBhvr>
                                        <p:cTn id="22" dur="1" fill="hold">
                                          <p:stCondLst>
                                            <p:cond delay="0"/>
                                          </p:stCondLst>
                                        </p:cTn>
                                        <p:tgtEl>
                                          <p:spTgt spid="13347"/>
                                        </p:tgtEl>
                                        <p:attrNameLst>
                                          <p:attrName>style.visibility</p:attrName>
                                        </p:attrNameLst>
                                      </p:cBhvr>
                                      <p:to>
                                        <p:strVal val="visible"/>
                                      </p:to>
                                    </p:set>
                                    <p:animEffect transition="in" filter="dissolve">
                                      <p:cBhvr>
                                        <p:cTn id="23" dur="500"/>
                                        <p:tgtEl>
                                          <p:spTgt spid="1334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nodeType="clickEffect">
                                  <p:stCondLst>
                                    <p:cond delay="0"/>
                                  </p:stCondLst>
                                  <p:childTnLst>
                                    <p:set>
                                      <p:cBhvr>
                                        <p:cTn id="27" dur="1" fill="hold">
                                          <p:stCondLst>
                                            <p:cond delay="0"/>
                                          </p:stCondLst>
                                        </p:cTn>
                                        <p:tgtEl>
                                          <p:spTgt spid="13363"/>
                                        </p:tgtEl>
                                        <p:attrNameLst>
                                          <p:attrName>style.visibility</p:attrName>
                                        </p:attrNameLst>
                                      </p:cBhvr>
                                      <p:to>
                                        <p:strVal val="visible"/>
                                      </p:to>
                                    </p:set>
                                    <p:animEffect transition="in" filter="dissolve">
                                      <p:cBhvr>
                                        <p:cTn id="28" dur="500"/>
                                        <p:tgtEl>
                                          <p:spTgt spid="13363"/>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3385"/>
                                        </p:tgtEl>
                                        <p:attrNameLst>
                                          <p:attrName>style.visibility</p:attrName>
                                        </p:attrNameLst>
                                      </p:cBhvr>
                                      <p:to>
                                        <p:strVal val="visible"/>
                                      </p:to>
                                    </p:set>
                                    <p:animEffect transition="in" filter="dissolve">
                                      <p:cBhvr>
                                        <p:cTn id="31" dur="500"/>
                                        <p:tgtEl>
                                          <p:spTgt spid="1338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2" presetClass="entr" presetSubtype="0"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1500" fill="hold"/>
                                        <p:tgtEl>
                                          <p:spTgt spid="3"/>
                                        </p:tgtEl>
                                        <p:attrNameLst>
                                          <p:attrName>ppt_x</p:attrName>
                                        </p:attrNameLst>
                                      </p:cBhvr>
                                      <p:tavLst>
                                        <p:tav tm="0">
                                          <p:val>
                                            <p:strVal val="1+#ppt_w/2"/>
                                          </p:val>
                                        </p:tav>
                                        <p:tav tm="100000">
                                          <p:val>
                                            <p:strVal val="#ppt_x"/>
                                          </p:val>
                                        </p:tav>
                                      </p:tavLst>
                                    </p:anim>
                                    <p:anim calcmode="lin" valueType="num">
                                      <p:cBhvr additive="base">
                                        <p:cTn id="44" dur="1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500"/>
                                        <p:tgtEl>
                                          <p:spTgt spid="6"/>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9" presetClass="entr" presetSubtype="0" fill="hold" nodeType="clickEffect">
                                  <p:stCondLst>
                                    <p:cond delay="0"/>
                                  </p:stCondLst>
                                  <p:childTnLst>
                                    <p:set>
                                      <p:cBhvr>
                                        <p:cTn id="53" dur="1" fill="hold">
                                          <p:stCondLst>
                                            <p:cond delay="0"/>
                                          </p:stCondLst>
                                        </p:cTn>
                                        <p:tgtEl>
                                          <p:spTgt spid="13371"/>
                                        </p:tgtEl>
                                        <p:attrNameLst>
                                          <p:attrName>style.visibility</p:attrName>
                                        </p:attrNameLst>
                                      </p:cBhvr>
                                      <p:to>
                                        <p:strVal val="visible"/>
                                      </p:to>
                                    </p:set>
                                    <p:animEffect transition="in" filter="dissolve">
                                      <p:cBhvr>
                                        <p:cTn id="54" dur="500"/>
                                        <p:tgtEl>
                                          <p:spTgt spid="13371"/>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13377"/>
                                        </p:tgtEl>
                                        <p:attrNameLst>
                                          <p:attrName>style.visibility</p:attrName>
                                        </p:attrNameLst>
                                      </p:cBhvr>
                                      <p:to>
                                        <p:strVal val="visible"/>
                                      </p:to>
                                    </p:set>
                                    <p:animEffect transition="in" filter="dissolve">
                                      <p:cBhvr>
                                        <p:cTn id="57" dur="500"/>
                                        <p:tgtEl>
                                          <p:spTgt spid="13377"/>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2" fill="hold" grpId="0" nodeType="clickEffect">
                                  <p:stCondLst>
                                    <p:cond delay="0"/>
                                  </p:stCondLst>
                                  <p:childTnLst>
                                    <p:set>
                                      <p:cBhvr>
                                        <p:cTn id="61" dur="1" fill="hold">
                                          <p:stCondLst>
                                            <p:cond delay="0"/>
                                          </p:stCondLst>
                                        </p:cTn>
                                        <p:tgtEl>
                                          <p:spTgt spid="59"/>
                                        </p:tgtEl>
                                        <p:attrNameLst>
                                          <p:attrName>style.visibility</p:attrName>
                                        </p:attrNameLst>
                                      </p:cBhvr>
                                      <p:to>
                                        <p:strVal val="visible"/>
                                      </p:to>
                                    </p:set>
                                    <p:anim calcmode="lin" valueType="num">
                                      <p:cBhvr additive="base">
                                        <p:cTn id="62" dur="1500" fill="hold"/>
                                        <p:tgtEl>
                                          <p:spTgt spid="59"/>
                                        </p:tgtEl>
                                        <p:attrNameLst>
                                          <p:attrName>ppt_x</p:attrName>
                                        </p:attrNameLst>
                                      </p:cBhvr>
                                      <p:tavLst>
                                        <p:tav tm="0">
                                          <p:val>
                                            <p:strVal val="1+#ppt_w/2"/>
                                          </p:val>
                                        </p:tav>
                                        <p:tav tm="100000">
                                          <p:val>
                                            <p:strVal val="#ppt_x"/>
                                          </p:val>
                                        </p:tav>
                                      </p:tavLst>
                                    </p:anim>
                                    <p:anim calcmode="lin" valueType="num">
                                      <p:cBhvr additive="base">
                                        <p:cTn id="63" dur="1500" fill="hold"/>
                                        <p:tgtEl>
                                          <p:spTgt spid="59"/>
                                        </p:tgtEl>
                                        <p:attrNameLst>
                                          <p:attrName>ppt_y</p:attrName>
                                        </p:attrNameLst>
                                      </p:cBhvr>
                                      <p:tavLst>
                                        <p:tav tm="0">
                                          <p:val>
                                            <p:strVal val="#ppt_y"/>
                                          </p:val>
                                        </p:tav>
                                        <p:tav tm="100000">
                                          <p:val>
                                            <p:strVal val="#ppt_y"/>
                                          </p:val>
                                        </p:tav>
                                      </p:tavLst>
                                    </p:anim>
                                  </p:childTnLst>
                                </p:cTn>
                              </p:par>
                            </p:childTnLst>
                          </p:cTn>
                        </p:par>
                        <p:par>
                          <p:cTn id="64" fill="hold" nodeType="withGroup">
                            <p:stCondLst>
                              <p:cond delay="1500"/>
                            </p:stCondLst>
                            <p:childTnLst>
                              <p:par>
                                <p:cTn id="65" presetID="10" presetClass="entr" presetSubtype="0" fill="hold" grpId="0" nodeType="afterEffect">
                                  <p:stCondLst>
                                    <p:cond delay="25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500"/>
                                        <p:tgtEl>
                                          <p:spTgt spid="5"/>
                                        </p:tgtEl>
                                      </p:cBhvr>
                                    </p:animEffect>
                                  </p:childTnLst>
                                </p:cTn>
                              </p:par>
                            </p:childTnLst>
                          </p:cTn>
                        </p:par>
                        <p:par>
                          <p:cTn id="68" fill="hold">
                            <p:stCondLst>
                              <p:cond delay="2250"/>
                            </p:stCondLst>
                            <p:childTnLst>
                              <p:par>
                                <p:cTn id="69" presetID="2" presetClass="entr" presetSubtype="2" fill="hold" grpId="0" nodeType="afterEffect">
                                  <p:stCondLst>
                                    <p:cond delay="250"/>
                                  </p:stCondLst>
                                  <p:childTnLst>
                                    <p:set>
                                      <p:cBhvr>
                                        <p:cTn id="70" dur="1" fill="hold">
                                          <p:stCondLst>
                                            <p:cond delay="0"/>
                                          </p:stCondLst>
                                        </p:cTn>
                                        <p:tgtEl>
                                          <p:spTgt spid="4"/>
                                        </p:tgtEl>
                                        <p:attrNameLst>
                                          <p:attrName>style.visibility</p:attrName>
                                        </p:attrNameLst>
                                      </p:cBhvr>
                                      <p:to>
                                        <p:strVal val="visible"/>
                                      </p:to>
                                    </p:set>
                                    <p:anim calcmode="lin" valueType="num">
                                      <p:cBhvr additive="base">
                                        <p:cTn id="71" dur="1500" fill="hold"/>
                                        <p:tgtEl>
                                          <p:spTgt spid="4"/>
                                        </p:tgtEl>
                                        <p:attrNameLst>
                                          <p:attrName>ppt_x</p:attrName>
                                        </p:attrNameLst>
                                      </p:cBhvr>
                                      <p:tavLst>
                                        <p:tav tm="0">
                                          <p:val>
                                            <p:strVal val="1+#ppt_w/2"/>
                                          </p:val>
                                        </p:tav>
                                        <p:tav tm="100000">
                                          <p:val>
                                            <p:strVal val="#ppt_x"/>
                                          </p:val>
                                        </p:tav>
                                      </p:tavLst>
                                    </p:anim>
                                    <p:anim calcmode="lin" valueType="num">
                                      <p:cBhvr additive="base">
                                        <p:cTn id="72" dur="1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ntr" presetSubtype="0" fill="hold" nodeType="click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fade">
                                      <p:cBhvr>
                                        <p:cTn id="77" dur="500"/>
                                        <p:tgtEl>
                                          <p:spTgt spid="7"/>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13382"/>
                                        </p:tgtEl>
                                        <p:attrNameLst>
                                          <p:attrName>style.visibility</p:attrName>
                                        </p:attrNameLst>
                                      </p:cBhvr>
                                      <p:to>
                                        <p:strVal val="visible"/>
                                      </p:to>
                                    </p:set>
                                    <p:animEffect transition="in" filter="dissolve">
                                      <p:cBhvr>
                                        <p:cTn id="82" dur="500"/>
                                        <p:tgtEl>
                                          <p:spTgt spid="13382"/>
                                        </p:tgtEl>
                                      </p:cBhvr>
                                    </p:animEffect>
                                  </p:childTnLst>
                                </p:cTn>
                              </p:par>
                              <p:par>
                                <p:cTn id="83" presetID="9" presetClass="entr" presetSubtype="0" fill="hold" grpId="0" nodeType="withEffect">
                                  <p:stCondLst>
                                    <p:cond delay="0"/>
                                  </p:stCondLst>
                                  <p:childTnLst>
                                    <p:set>
                                      <p:cBhvr>
                                        <p:cTn id="84" dur="1" fill="hold">
                                          <p:stCondLst>
                                            <p:cond delay="0"/>
                                          </p:stCondLst>
                                        </p:cTn>
                                        <p:tgtEl>
                                          <p:spTgt spid="13383"/>
                                        </p:tgtEl>
                                        <p:attrNameLst>
                                          <p:attrName>style.visibility</p:attrName>
                                        </p:attrNameLst>
                                      </p:cBhvr>
                                      <p:to>
                                        <p:strVal val="visible"/>
                                      </p:to>
                                    </p:set>
                                    <p:animEffect transition="in" filter="dissolve">
                                      <p:cBhvr>
                                        <p:cTn id="85" dur="500"/>
                                        <p:tgtEl>
                                          <p:spTgt spid="13383"/>
                                        </p:tgtEl>
                                      </p:cBhvr>
                                    </p:animEffect>
                                  </p:childTnLst>
                                </p:cTn>
                              </p:par>
                              <p:par>
                                <p:cTn id="86" presetID="9" presetClass="entr" presetSubtype="0" fill="hold" grpId="0" nodeType="withEffect">
                                  <p:stCondLst>
                                    <p:cond delay="0"/>
                                  </p:stCondLst>
                                  <p:childTnLst>
                                    <p:set>
                                      <p:cBhvr>
                                        <p:cTn id="87" dur="1" fill="hold">
                                          <p:stCondLst>
                                            <p:cond delay="0"/>
                                          </p:stCondLst>
                                        </p:cTn>
                                        <p:tgtEl>
                                          <p:spTgt spid="13384"/>
                                        </p:tgtEl>
                                        <p:attrNameLst>
                                          <p:attrName>style.visibility</p:attrName>
                                        </p:attrNameLst>
                                      </p:cBhvr>
                                      <p:to>
                                        <p:strVal val="visible"/>
                                      </p:to>
                                    </p:set>
                                    <p:animEffect transition="in" filter="dissolve">
                                      <p:cBhvr>
                                        <p:cTn id="88" dur="500"/>
                                        <p:tgtEl>
                                          <p:spTgt spid="13384"/>
                                        </p:tgtEl>
                                      </p:cBhvr>
                                    </p:animEffect>
                                  </p:childTnLst>
                                </p:cTn>
                              </p:par>
                              <p:par>
                                <p:cTn id="89" presetID="9" presetClass="entr" presetSubtype="0" fill="hold" grpId="0" nodeType="withEffect">
                                  <p:stCondLst>
                                    <p:cond delay="0"/>
                                  </p:stCondLst>
                                  <p:childTnLst>
                                    <p:set>
                                      <p:cBhvr>
                                        <p:cTn id="90" dur="1" fill="hold">
                                          <p:stCondLst>
                                            <p:cond delay="0"/>
                                          </p:stCondLst>
                                        </p:cTn>
                                        <p:tgtEl>
                                          <p:spTgt spid="13388"/>
                                        </p:tgtEl>
                                        <p:attrNameLst>
                                          <p:attrName>style.visibility</p:attrName>
                                        </p:attrNameLst>
                                      </p:cBhvr>
                                      <p:to>
                                        <p:strVal val="visible"/>
                                      </p:to>
                                    </p:set>
                                    <p:animEffect transition="in" filter="dissolve">
                                      <p:cBhvr>
                                        <p:cTn id="91" dur="500"/>
                                        <p:tgtEl>
                                          <p:spTgt spid="13388"/>
                                        </p:tgtEl>
                                      </p:cBhvr>
                                    </p:animEffect>
                                  </p:childTnLst>
                                </p:cTn>
                              </p:par>
                              <p:par>
                                <p:cTn id="92" presetID="9" presetClass="entr" presetSubtype="0" fill="hold" grpId="0" nodeType="withEffect">
                                  <p:stCondLst>
                                    <p:cond delay="0"/>
                                  </p:stCondLst>
                                  <p:childTnLst>
                                    <p:set>
                                      <p:cBhvr>
                                        <p:cTn id="93" dur="1" fill="hold">
                                          <p:stCondLst>
                                            <p:cond delay="0"/>
                                          </p:stCondLst>
                                        </p:cTn>
                                        <p:tgtEl>
                                          <p:spTgt spid="13389"/>
                                        </p:tgtEl>
                                        <p:attrNameLst>
                                          <p:attrName>style.visibility</p:attrName>
                                        </p:attrNameLst>
                                      </p:cBhvr>
                                      <p:to>
                                        <p:strVal val="visible"/>
                                      </p:to>
                                    </p:set>
                                    <p:animEffect transition="in" filter="dissolve">
                                      <p:cBhvr>
                                        <p:cTn id="94" dur="500"/>
                                        <p:tgtEl>
                                          <p:spTgt spid="13389"/>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2" presetClass="entr" presetSubtype="2" fill="hold" grpId="0" nodeType="clickEffect">
                                  <p:stCondLst>
                                    <p:cond delay="0"/>
                                  </p:stCondLst>
                                  <p:childTnLst>
                                    <p:set>
                                      <p:cBhvr>
                                        <p:cTn id="98" dur="1" fill="hold">
                                          <p:stCondLst>
                                            <p:cond delay="0"/>
                                          </p:stCondLst>
                                        </p:cTn>
                                        <p:tgtEl>
                                          <p:spTgt spid="62"/>
                                        </p:tgtEl>
                                        <p:attrNameLst>
                                          <p:attrName>style.visibility</p:attrName>
                                        </p:attrNameLst>
                                      </p:cBhvr>
                                      <p:to>
                                        <p:strVal val="visible"/>
                                      </p:to>
                                    </p:set>
                                    <p:anim calcmode="lin" valueType="num">
                                      <p:cBhvr additive="base">
                                        <p:cTn id="99" dur="1500" fill="hold"/>
                                        <p:tgtEl>
                                          <p:spTgt spid="62"/>
                                        </p:tgtEl>
                                        <p:attrNameLst>
                                          <p:attrName>ppt_x</p:attrName>
                                        </p:attrNameLst>
                                      </p:cBhvr>
                                      <p:tavLst>
                                        <p:tav tm="0">
                                          <p:val>
                                            <p:strVal val="1+#ppt_w/2"/>
                                          </p:val>
                                        </p:tav>
                                        <p:tav tm="100000">
                                          <p:val>
                                            <p:strVal val="#ppt_x"/>
                                          </p:val>
                                        </p:tav>
                                      </p:tavLst>
                                    </p:anim>
                                    <p:anim calcmode="lin" valueType="num">
                                      <p:cBhvr additive="base">
                                        <p:cTn id="100" dur="1500" fill="hold"/>
                                        <p:tgtEl>
                                          <p:spTgt spid="62"/>
                                        </p:tgtEl>
                                        <p:attrNameLst>
                                          <p:attrName>ppt_y</p:attrName>
                                        </p:attrNameLst>
                                      </p:cBhvr>
                                      <p:tavLst>
                                        <p:tav tm="0">
                                          <p:val>
                                            <p:strVal val="#ppt_y"/>
                                          </p:val>
                                        </p:tav>
                                        <p:tav tm="100000">
                                          <p:val>
                                            <p:strVal val="#ppt_y"/>
                                          </p:val>
                                        </p:tav>
                                      </p:tavLst>
                                    </p:anim>
                                  </p:childTnLst>
                                </p:cTn>
                              </p:par>
                            </p:childTnLst>
                          </p:cTn>
                        </p:par>
                        <p:par>
                          <p:cTn id="101" fill="hold">
                            <p:stCondLst>
                              <p:cond delay="1500"/>
                            </p:stCondLst>
                            <p:childTnLst>
                              <p:par>
                                <p:cTn id="102" presetID="10" presetClass="entr" presetSubtype="0" fill="hold" grpId="0" nodeType="afterEffect">
                                  <p:stCondLst>
                                    <p:cond delay="250"/>
                                  </p:stCondLst>
                                  <p:childTnLst>
                                    <p:set>
                                      <p:cBhvr>
                                        <p:cTn id="103" dur="1" fill="hold">
                                          <p:stCondLst>
                                            <p:cond delay="0"/>
                                          </p:stCondLst>
                                        </p:cTn>
                                        <p:tgtEl>
                                          <p:spTgt spid="63"/>
                                        </p:tgtEl>
                                        <p:attrNameLst>
                                          <p:attrName>style.visibility</p:attrName>
                                        </p:attrNameLst>
                                      </p:cBhvr>
                                      <p:to>
                                        <p:strVal val="visible"/>
                                      </p:to>
                                    </p:set>
                                    <p:animEffect transition="in" filter="fade">
                                      <p:cBhvr>
                                        <p:cTn id="104" dur="500"/>
                                        <p:tgtEl>
                                          <p:spTgt spid="63"/>
                                        </p:tgtEl>
                                      </p:cBhvr>
                                    </p:animEffect>
                                  </p:childTnLst>
                                </p:cTn>
                              </p:par>
                            </p:childTnLst>
                          </p:cTn>
                        </p:par>
                        <p:par>
                          <p:cTn id="105" fill="hold">
                            <p:stCondLst>
                              <p:cond delay="2250"/>
                            </p:stCondLst>
                            <p:childTnLst>
                              <p:par>
                                <p:cTn id="106" presetID="2" presetClass="entr" presetSubtype="2" fill="hold" grpId="0" nodeType="afterEffect">
                                  <p:stCondLst>
                                    <p:cond delay="250"/>
                                  </p:stCondLst>
                                  <p:childTnLst>
                                    <p:set>
                                      <p:cBhvr>
                                        <p:cTn id="107" dur="1" fill="hold">
                                          <p:stCondLst>
                                            <p:cond delay="0"/>
                                          </p:stCondLst>
                                        </p:cTn>
                                        <p:tgtEl>
                                          <p:spTgt spid="64"/>
                                        </p:tgtEl>
                                        <p:attrNameLst>
                                          <p:attrName>style.visibility</p:attrName>
                                        </p:attrNameLst>
                                      </p:cBhvr>
                                      <p:to>
                                        <p:strVal val="visible"/>
                                      </p:to>
                                    </p:set>
                                    <p:anim calcmode="lin" valueType="num">
                                      <p:cBhvr additive="base">
                                        <p:cTn id="108" dur="1500" fill="hold"/>
                                        <p:tgtEl>
                                          <p:spTgt spid="64"/>
                                        </p:tgtEl>
                                        <p:attrNameLst>
                                          <p:attrName>ppt_x</p:attrName>
                                        </p:attrNameLst>
                                      </p:cBhvr>
                                      <p:tavLst>
                                        <p:tav tm="0">
                                          <p:val>
                                            <p:strVal val="1+#ppt_w/2"/>
                                          </p:val>
                                        </p:tav>
                                        <p:tav tm="100000">
                                          <p:val>
                                            <p:strVal val="#ppt_x"/>
                                          </p:val>
                                        </p:tav>
                                      </p:tavLst>
                                    </p:anim>
                                    <p:anim calcmode="lin" valueType="num">
                                      <p:cBhvr additive="base">
                                        <p:cTn id="109" dur="150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66" grpId="0" animBg="1"/>
      <p:bldP spid="13367" grpId="0"/>
      <p:bldP spid="13377" grpId="0"/>
      <p:bldP spid="13382" grpId="0" animBg="1"/>
      <p:bldP spid="13383" grpId="0" animBg="1"/>
      <p:bldP spid="13384" grpId="0"/>
      <p:bldP spid="13385" grpId="0" animBg="1"/>
      <p:bldP spid="13388" grpId="0" animBg="1"/>
      <p:bldP spid="13389" grpId="0" animBg="1"/>
      <p:bldP spid="3" grpId="0"/>
      <p:bldP spid="59" grpId="0"/>
      <p:bldP spid="4" grpId="0"/>
      <p:bldP spid="5" grpId="0"/>
      <p:bldP spid="62" grpId="0"/>
      <p:bldP spid="63" grpId="0"/>
      <p:bldP spid="64" grpId="0"/>
    </p:bldLst>
  </p:timing>
</p:sld>
</file>

<file path=ppt/theme/theme1.xml><?xml version="1.0" encoding="utf-8"?>
<a:theme xmlns:a="http://schemas.openxmlformats.org/drawingml/2006/main" name="2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3149</TotalTime>
  <Words>5076</Words>
  <Application>Microsoft Office PowerPoint</Application>
  <PresentationFormat>Προβολή στην οθόνη (4:3)</PresentationFormat>
  <Paragraphs>758</Paragraphs>
  <Slides>71</Slides>
  <Notes>2</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3</vt:i4>
      </vt:variant>
      <vt:variant>
        <vt:lpstr>Τίτλοι διαφανειών</vt:lpstr>
      </vt:variant>
      <vt:variant>
        <vt:i4>71</vt:i4>
      </vt:variant>
    </vt:vector>
  </HeadingPairs>
  <TitlesOfParts>
    <vt:vector size="75" baseType="lpstr">
      <vt:lpstr>2_Θέμα του Office</vt:lpstr>
      <vt:lpstr>Εξίσωση</vt:lpstr>
      <vt:lpstr>Γράφημα</vt:lpstr>
      <vt:lpstr>Φύλλο εργασίας</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lpstr>Διαφάνεια 34</vt:lpstr>
      <vt:lpstr>Διαφάνεια 35</vt:lpstr>
      <vt:lpstr>Διαφάνεια 36</vt:lpstr>
      <vt:lpstr>Διαφάνεια 37</vt:lpstr>
      <vt:lpstr>Διαφάνεια 38</vt:lpstr>
      <vt:lpstr>Διαφάνεια 39</vt:lpstr>
      <vt:lpstr>Διαφάνεια 40</vt:lpstr>
      <vt:lpstr>Διαφάνεια 41</vt:lpstr>
      <vt:lpstr>Διαφάνεια 42</vt:lpstr>
      <vt:lpstr>Διαφάνεια 43</vt:lpstr>
      <vt:lpstr>Διαφάνεια 44</vt:lpstr>
      <vt:lpstr>Διαφάνεια 45</vt:lpstr>
      <vt:lpstr>Διαφάνεια 46</vt:lpstr>
      <vt:lpstr>Διαφάνεια 47</vt:lpstr>
      <vt:lpstr>Διαφάνεια 48</vt:lpstr>
      <vt:lpstr>Διαφάνεια 49</vt:lpstr>
      <vt:lpstr>Διαφάνεια 50</vt:lpstr>
      <vt:lpstr>Διαφάνεια 51</vt:lpstr>
      <vt:lpstr>Διαφάνεια 52</vt:lpstr>
      <vt:lpstr>Διαφάνεια 53</vt:lpstr>
      <vt:lpstr>Διαφάνεια 54</vt:lpstr>
      <vt:lpstr>Διαφάνεια 55</vt:lpstr>
      <vt:lpstr>Διαφάνεια 56</vt:lpstr>
      <vt:lpstr>Διαφάνεια 57</vt:lpstr>
      <vt:lpstr>Διαφάνεια 58</vt:lpstr>
      <vt:lpstr>Διαφάνεια 59</vt:lpstr>
      <vt:lpstr>Διαφάνεια 60</vt:lpstr>
      <vt:lpstr>Διαφάνεια 61</vt:lpstr>
      <vt:lpstr>Διαφάνεια 62</vt:lpstr>
      <vt:lpstr>Διαφάνεια 63</vt:lpstr>
      <vt:lpstr>Διαφάνεια 64</vt:lpstr>
      <vt:lpstr>Διαφάνεια 65</vt:lpstr>
      <vt:lpstr>Διαφάνεια 66</vt:lpstr>
      <vt:lpstr>Διαφάνεια 67</vt:lpstr>
      <vt:lpstr>Διαφάνεια 68</vt:lpstr>
      <vt:lpstr>Διαφάνεια 69</vt:lpstr>
      <vt:lpstr>Διαφάνεια 70</vt:lpstr>
      <vt:lpstr>Διαφάνεια 71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Merkouris</dc:creator>
  <cp:lastModifiedBy>User</cp:lastModifiedBy>
  <cp:revision>485</cp:revision>
  <dcterms:created xsi:type="dcterms:W3CDTF">2015-10-10T09:55:53Z</dcterms:created>
  <dcterms:modified xsi:type="dcterms:W3CDTF">2020-11-22T22:30:00Z</dcterms:modified>
</cp:coreProperties>
</file>