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7" r:id="rId8"/>
    <p:sldId id="290" r:id="rId9"/>
    <p:sldId id="291" r:id="rId10"/>
    <p:sldId id="292" r:id="rId11"/>
    <p:sldId id="293" r:id="rId12"/>
    <p:sldId id="295" r:id="rId13"/>
    <p:sldId id="294" r:id="rId14"/>
    <p:sldId id="296" r:id="rId15"/>
    <p:sldId id="299" r:id="rId16"/>
    <p:sldId id="298" r:id="rId17"/>
    <p:sldId id="300" r:id="rId18"/>
    <p:sldId id="302" r:id="rId19"/>
    <p:sldId id="301" r:id="rId20"/>
    <p:sldId id="276" r:id="rId21"/>
    <p:sldId id="277" r:id="rId22"/>
    <p:sldId id="278" r:id="rId23"/>
    <p:sldId id="279" r:id="rId24"/>
    <p:sldId id="268" r:id="rId25"/>
    <p:sldId id="269" r:id="rId26"/>
    <p:sldId id="283" r:id="rId27"/>
    <p:sldId id="288" r:id="rId28"/>
    <p:sldId id="289" r:id="rId29"/>
    <p:sldId id="270" r:id="rId30"/>
    <p:sldId id="271" r:id="rId31"/>
    <p:sldId id="272" r:id="rId32"/>
    <p:sldId id="280" r:id="rId33"/>
    <p:sldId id="285" r:id="rId34"/>
    <p:sldId id="281" r:id="rId35"/>
    <p:sldId id="303" r:id="rId36"/>
    <p:sldId id="284" r:id="rId37"/>
    <p:sldId id="282" r:id="rId38"/>
    <p:sldId id="286" r:id="rId39"/>
    <p:sldId id="287" r:id="rId40"/>
    <p:sldId id="273" r:id="rId41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FFFFCC"/>
    <a:srgbClr val="0000FF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15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720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17052-DFB9-4437-BFCF-65825BA46AFF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24/10/2020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11564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EDCF2-1144-4937-83C2-F49D91E32BE3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24/10/2020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66393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F866F-1133-4EF4-9F75-4634FDB84A68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24/10/2020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99668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περιεχομένου 1"/>
          <p:cNvSpPr>
            <a:spLocks noGrp="1"/>
          </p:cNvSpPr>
          <p:nvPr>
            <p:ph/>
          </p:nvPr>
        </p:nvSpPr>
        <p:spPr>
          <a:xfrm>
            <a:off x="914400" y="609600"/>
            <a:ext cx="10363200" cy="54864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317B10-D7DD-4871-88AB-D5A412DB24AC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24/10/2020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F24F44-E708-4DD5-AF0A-FCEF5BE8A6F1}" type="slidenum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11826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Τίτλος και 4 Αντικεί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 sz="quarter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>
          <a:xfrm>
            <a:off x="914400" y="1981200"/>
            <a:ext cx="5080000" cy="19812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quarter" idx="2"/>
          </p:nvPr>
        </p:nvSpPr>
        <p:spPr>
          <a:xfrm>
            <a:off x="6197600" y="1981200"/>
            <a:ext cx="5080000" cy="19812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περιεχομένου 4"/>
          <p:cNvSpPr>
            <a:spLocks noGrp="1"/>
          </p:cNvSpPr>
          <p:nvPr>
            <p:ph sz="quarter" idx="3"/>
          </p:nvPr>
        </p:nvSpPr>
        <p:spPr>
          <a:xfrm>
            <a:off x="914400" y="4114800"/>
            <a:ext cx="5080000" cy="19812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6197600" y="4114800"/>
            <a:ext cx="5080000" cy="19812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        www.merkopanas.blogspot.gr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9482F6-6567-444F-9A04-38D96E42A2C9}" type="slidenum">
              <a:rPr lang="el-GR" alt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l-GR" alt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96959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Τίτλος, Αντικείμενο και 2 Αντικεί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quarter" idx="2"/>
          </p:nvPr>
        </p:nvSpPr>
        <p:spPr>
          <a:xfrm>
            <a:off x="6197600" y="1981200"/>
            <a:ext cx="5080000" cy="19812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περιεχομένου 4"/>
          <p:cNvSpPr>
            <a:spLocks noGrp="1"/>
          </p:cNvSpPr>
          <p:nvPr>
            <p:ph sz="quarter" idx="3"/>
          </p:nvPr>
        </p:nvSpPr>
        <p:spPr>
          <a:xfrm>
            <a:off x="6197600" y="4114800"/>
            <a:ext cx="5080000" cy="19812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        www.merkopanas.blogspot.gr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23AF50-8782-40CF-8B53-39F564DB54A3}" type="slidenum">
              <a:rPr lang="el-GR" alt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l-GR" alt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04013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Τίτλος και Αντικείμενο επάνω από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10363200" cy="19812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914400" y="4114800"/>
            <a:ext cx="10363200" cy="19812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      www.merkopanas.blogspot.gr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5A2E8E-A6A2-4C00-8D22-066B12895CBB}" type="slidenum">
              <a:rPr lang="el-GR" alt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l-GR" alt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05188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C83AF-E3BE-446E-8B14-919C2B645E47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24/10/2020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54423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20A82-EB76-4D53-AD7A-6A2D93050206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24/10/2020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62636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A67B4-CF59-45D5-917D-39388F37AC30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24/10/2020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55365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F98CB-410D-4372-99C5-4365E2EB5040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24/10/2020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6301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019A3-BD70-4630-9ADD-476CAE059448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24/10/2020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57319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062A8-7621-43E8-97DF-D9B749FC38E0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24/10/2020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60489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A6C2D-1E4E-4388-A4A8-AE3F19F06E97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24/10/2020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38358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CCD15-8BCB-4972-8876-E3110E1BA737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24/10/2020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52678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7000">
              <a:srgbClr val="FFFFCC"/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D36830-E0DC-4923-AE03-080D2389FF3A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24/10/2020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0365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microsoft.com/office/2007/relationships/hdphoto" Target="../media/hdphoto4.wdp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microsoft.com/office/2007/relationships/hdphoto" Target="../media/hdphoto6.wdp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microsoft.com/office/2007/relationships/hdphoto" Target="../media/hdphoto8.wdp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Angers_Bridge" TargetMode="External"/><Relationship Id="rId7" Type="http://schemas.openxmlformats.org/officeDocument/2006/relationships/hyperlink" Target="https://www.youtube.com/watch?v=6ai2QFxStxo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wsdot.wa.gov/TNBhistory/Machine/machine3.htm" TargetMode="External"/><Relationship Id="rId5" Type="http://schemas.openxmlformats.org/officeDocument/2006/relationships/hyperlink" Target="http://www.mixanitouxronou.gr/dite-pos-katerrefse-i-3i-megaliteri-gefira-tou-kosmou-o-dinatos-anemos-ton-67-chiliometron-ti-dielise-an-ke-iche-kataskevasti-na-antechi-190-chiliometra-i-dinami-tis-fisis-omos/" TargetMode="External"/><Relationship Id="rId4" Type="http://schemas.openxmlformats.org/officeDocument/2006/relationships/hyperlink" Target="https://en.wikipedia.org/wiki/Broughton_Suspension_Bridge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WLVvnG__23s" TargetMode="External"/><Relationship Id="rId2" Type="http://schemas.openxmlformats.org/officeDocument/2006/relationships/hyperlink" Target="https://www.youtube.com/watch?v=JiM6AtNLXX4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youtube.com/watch?v=t9kR9T9wZsM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aZNnwQ8HJHU" TargetMode="External"/><Relationship Id="rId13" Type="http://schemas.openxmlformats.org/officeDocument/2006/relationships/hyperlink" Target="http://ylikonet100.blogspot.com/2011/07/blog-post_2941.html" TargetMode="External"/><Relationship Id="rId3" Type="http://schemas.openxmlformats.org/officeDocument/2006/relationships/hyperlink" Target="http://bdoukatzis.ucoz.net/talantvseis/a040_ejanagkasmenes_tal.pdf" TargetMode="External"/><Relationship Id="rId7" Type="http://schemas.openxmlformats.org/officeDocument/2006/relationships/hyperlink" Target="http://www.seilias.gr/index.php?option=com_content&amp;task=view&amp;id=395&amp;Itemid=32&amp;catid=24" TargetMode="External"/><Relationship Id="rId12" Type="http://schemas.openxmlformats.org/officeDocument/2006/relationships/hyperlink" Target="http://merkopanas.blogspot.gr/2012/01/blog-post.html" TargetMode="External"/><Relationship Id="rId2" Type="http://schemas.openxmlformats.org/officeDocument/2006/relationships/hyperlink" Target="https://www.btsounis.gr/wp-content/uploads/2017/03/9.-%CE%95%CE%BE%CE%B1%CE%BD%CE%B1%CE%B3%CE%BA%CE%B1%CF%83%CE%BC%CE%AD%CE%BD%CE%B5%CF%82-%CF%84%CE%B1%CE%BB%CE%B1%CE%BD%CF%84%CF%8E%CF%83%CE%B5%CE%B9%CF%82-....%CE%BC%CE%B9%CE%B1-%CE%B1%CE%BD%CE%B1%CE%BB%CF%85%CF%84%CE%B9%CE%BA%CE%AE-%CE%BC%CE%B5%CE%BB%CE%AD%CF%84%CE%B7..pdf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seilias.gr/index.php?option=com_content&amp;task=view&amp;id=92&amp;Itemid=32&amp;catid=24" TargetMode="External"/><Relationship Id="rId11" Type="http://schemas.openxmlformats.org/officeDocument/2006/relationships/hyperlink" Target="http://merkopanas.blogspot.gr/2011/08/blog-post_20.html" TargetMode="External"/><Relationship Id="rId5" Type="http://schemas.openxmlformats.org/officeDocument/2006/relationships/hyperlink" Target="https://docs.google.com/viewer?a=v&amp;pid=sites&amp;srcid=ZGVmYXVsdGRvbWFpbnx5bGlrb25ldG5pa29zfGd4OmIwOThjYjNlODE2YTQ3OA" TargetMode="External"/><Relationship Id="rId10" Type="http://schemas.openxmlformats.org/officeDocument/2006/relationships/hyperlink" Target="http://merkopanas.blogspot.com/2020/09/2020.html" TargetMode="External"/><Relationship Id="rId4" Type="http://schemas.openxmlformats.org/officeDocument/2006/relationships/hyperlink" Target="https://www.youtube.com/watch?time_continue=17&amp;v=eiqfzpR3Z9c" TargetMode="External"/><Relationship Id="rId9" Type="http://schemas.openxmlformats.org/officeDocument/2006/relationships/hyperlink" Target="https://www.youtube.com/watch?v=jewSVEBkI_s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merkopanas.blogspot.com/2015/11/25-hot-potatoes.html" TargetMode="External"/><Relationship Id="rId2" Type="http://schemas.openxmlformats.org/officeDocument/2006/relationships/hyperlink" Target="http://merkopanas.blogspot.com/2015/11/35-hot-potatoes.html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merkopanas.blogspot.com/2020/07/2006-2020.html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altLang="el-GR" dirty="0" err="1">
                <a:solidFill>
                  <a:schemeClr val="bg1">
                    <a:lumMod val="65000"/>
                  </a:schemeClr>
                </a:solidFill>
                <a:latin typeface="Calibri"/>
              </a:rPr>
              <a:t>Μερκ</a:t>
            </a:r>
            <a:r>
              <a:rPr lang="el-GR" altLang="el-GR" dirty="0">
                <a:solidFill>
                  <a:schemeClr val="bg1">
                    <a:lumMod val="65000"/>
                  </a:schemeClr>
                </a:solidFill>
                <a:latin typeface="Calibri"/>
              </a:rPr>
              <a:t>. Παναγιωτόπουλος - Φυσικός          </a:t>
            </a:r>
            <a:r>
              <a:rPr lang="el-GR" altLang="el-GR" dirty="0" err="1">
                <a:solidFill>
                  <a:schemeClr val="bg1">
                    <a:lumMod val="65000"/>
                  </a:schemeClr>
                </a:solidFill>
                <a:latin typeface="Calibri"/>
              </a:rPr>
              <a:t>www.merkopanas.blogspot.gr</a:t>
            </a:r>
            <a:endParaRPr lang="el-GR" altLang="el-GR" dirty="0">
              <a:solidFill>
                <a:schemeClr val="bg1">
                  <a:lumMod val="65000"/>
                </a:schemeClr>
              </a:solidFill>
              <a:latin typeface="Calibri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16E99-4ABA-47CE-BFAF-1572BDFA62FD}" type="slidenum">
              <a:rPr lang="el-GR" altLang="el-GR">
                <a:solidFill>
                  <a:prstClr val="black"/>
                </a:solidFill>
                <a:latin typeface="Calibri"/>
              </a:rPr>
              <a:pPr/>
              <a:t>1</a:t>
            </a:fld>
            <a:endParaRPr lang="el-GR" altLang="el-GR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602058" y="636283"/>
            <a:ext cx="898788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l-GR" altLang="el-GR" sz="32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Εξαναγκασμένες Μηχανικές Ταλαντώσεις</a:t>
            </a:r>
          </a:p>
        </p:txBody>
      </p:sp>
      <p:pic>
        <p:nvPicPr>
          <p:cNvPr id="7" name="Εικόνα 6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3164" y="1649665"/>
            <a:ext cx="4932031" cy="3660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679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30261" y="351692"/>
            <a:ext cx="27314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2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Συντονισμός</a:t>
            </a:r>
            <a:endParaRPr lang="el-GR" sz="3200" b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" name="Ορθογώνιο 4"/>
          <p:cNvSpPr/>
          <p:nvPr/>
        </p:nvSpPr>
        <p:spPr>
          <a:xfrm>
            <a:off x="1184030" y="936467"/>
            <a:ext cx="9577756" cy="1775166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ct val="50000"/>
              </a:spcBef>
            </a:pPr>
            <a:r>
              <a:rPr lang="el-GR" altLang="el-GR" sz="2400" b="1" dirty="0">
                <a:latin typeface="Comic Sans MS" panose="030F0702030302020204" pitchFamily="66" charset="0"/>
              </a:rPr>
              <a:t>Είναι το φαινόμενο κατά το </a:t>
            </a:r>
            <a:r>
              <a:rPr lang="el-GR" altLang="el-GR" sz="2400" b="1" dirty="0" smtClean="0">
                <a:latin typeface="Comic Sans MS" panose="030F0702030302020204" pitchFamily="66" charset="0"/>
              </a:rPr>
              <a:t>οποίο όταν </a:t>
            </a:r>
            <a:r>
              <a:rPr lang="el-GR" altLang="el-GR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η συχνότητα του διεγέρτη (</a:t>
            </a:r>
            <a:r>
              <a:rPr lang="en-US" altLang="el-GR" sz="24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f</a:t>
            </a:r>
            <a:r>
              <a:rPr lang="el-GR" altLang="el-GR" sz="2400" b="1" baseline="-25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δ</a:t>
            </a:r>
            <a:r>
              <a:rPr lang="el-GR" altLang="el-GR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)</a:t>
            </a:r>
            <a:r>
              <a:rPr lang="el-GR" altLang="el-GR" sz="2400" b="1" baseline="-25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l-GR" altLang="el-GR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γίνει </a:t>
            </a:r>
            <a:r>
              <a:rPr lang="el-GR" altLang="el-GR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ίση με την </a:t>
            </a:r>
            <a:r>
              <a:rPr lang="el-GR" altLang="el-GR" sz="24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ιδιοσυχνότητα</a:t>
            </a:r>
            <a:r>
              <a:rPr lang="el-GR" altLang="el-GR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του ταλαντωτή </a:t>
            </a:r>
            <a:r>
              <a:rPr lang="en-US" altLang="el-GR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en-US" altLang="el-GR" sz="24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f</a:t>
            </a:r>
            <a:r>
              <a:rPr lang="en-US" altLang="el-GR" sz="2400" b="1" baseline="-250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0</a:t>
            </a:r>
            <a:r>
              <a:rPr lang="en-US" altLang="el-GR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)</a:t>
            </a:r>
            <a:r>
              <a:rPr lang="el-GR" altLang="el-GR" sz="24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l-GR" altLang="el-GR" sz="2400" b="1" dirty="0" smtClean="0">
                <a:latin typeface="Comic Sans MS" panose="030F0702030302020204" pitchFamily="66" charset="0"/>
              </a:rPr>
              <a:t>τότε </a:t>
            </a:r>
            <a:r>
              <a:rPr lang="el-GR" altLang="el-GR" sz="2400" b="1" dirty="0">
                <a:latin typeface="Comic Sans MS" panose="030F0702030302020204" pitchFamily="66" charset="0"/>
              </a:rPr>
              <a:t>το ταλαντούμενο σύστημα έχει </a:t>
            </a:r>
            <a:r>
              <a:rPr lang="el-GR" altLang="el-G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μέγιστο </a:t>
            </a:r>
            <a:r>
              <a:rPr lang="el-GR" altLang="el-G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πλάτος ταλάντωσης</a:t>
            </a:r>
            <a:r>
              <a:rPr lang="el-GR" alt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6" name="Ορθογώνιο 5"/>
          <p:cNvSpPr/>
          <p:nvPr/>
        </p:nvSpPr>
        <p:spPr>
          <a:xfrm>
            <a:off x="1184030" y="2783126"/>
            <a:ext cx="7760677" cy="400110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l-GR" altLang="el-GR" sz="2000" b="1" dirty="0">
                <a:latin typeface="Comic Sans MS" panose="030F0702030302020204" pitchFamily="66" charset="0"/>
              </a:rPr>
              <a:t>(</a:t>
            </a:r>
            <a:r>
              <a:rPr lang="el-GR" altLang="el-GR" b="1" dirty="0">
                <a:latin typeface="Comic Sans MS" panose="030F0702030302020204" pitchFamily="66" charset="0"/>
              </a:rPr>
              <a:t>Για τις περιπτώσεις που η σταθερά απόσβεσης </a:t>
            </a:r>
            <a:r>
              <a:rPr lang="en-US" altLang="el-GR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</a:t>
            </a:r>
            <a:r>
              <a:rPr lang="en-US" altLang="el-GR" b="1" dirty="0" smtClean="0">
                <a:solidFill>
                  <a:schemeClr val="accent2"/>
                </a:solidFill>
                <a:latin typeface="Comic Sans MS" panose="030F0702030302020204" pitchFamily="66" charset="0"/>
              </a:rPr>
              <a:t> </a:t>
            </a:r>
            <a:r>
              <a:rPr lang="el-GR" altLang="el-GR" b="1" dirty="0" smtClean="0">
                <a:latin typeface="Comic Sans MS" panose="030F0702030302020204" pitchFamily="66" charset="0"/>
              </a:rPr>
              <a:t>έχει </a:t>
            </a:r>
            <a:r>
              <a:rPr lang="el-GR" altLang="el-GR" b="1" dirty="0">
                <a:latin typeface="Comic Sans MS" panose="030F0702030302020204" pitchFamily="66" charset="0"/>
              </a:rPr>
              <a:t>μικρή τιμή</a:t>
            </a:r>
            <a:r>
              <a:rPr lang="el-GR" altLang="el-GR" sz="2000" b="1" dirty="0">
                <a:latin typeface="Comic Sans MS" panose="030F0702030302020204" pitchFamily="66" charset="0"/>
              </a:rPr>
              <a:t>).</a:t>
            </a:r>
          </a:p>
        </p:txBody>
      </p:sp>
      <p:pic>
        <p:nvPicPr>
          <p:cNvPr id="7" name="Εικόνα 6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0450" y="3269185"/>
            <a:ext cx="3951097" cy="3001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839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Ορθογώνιο 3"/>
          <p:cNvSpPr/>
          <p:nvPr/>
        </p:nvSpPr>
        <p:spPr>
          <a:xfrm>
            <a:off x="2325973" y="163495"/>
            <a:ext cx="798091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l-GR" sz="2000" b="1" dirty="0">
                <a:solidFill>
                  <a:srgbClr val="000000"/>
                </a:solidFill>
                <a:latin typeface="Comic Sans MS" panose="030F0702030302020204" pitchFamily="66" charset="0"/>
              </a:rPr>
              <a:t>Στην ιδανική περίπτωση που η ταλάντωση δεν έχει απώλειες </a:t>
            </a:r>
            <a:r>
              <a:rPr lang="el-GR" sz="2000" b="1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ενέργειας </a:t>
            </a:r>
            <a:r>
              <a:rPr lang="en-US" sz="2000" b="1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(</a:t>
            </a:r>
            <a:r>
              <a:rPr lang="en-US" sz="2000" b="1" i="1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b</a:t>
            </a:r>
            <a:r>
              <a:rPr lang="en-US" sz="2000" b="1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 = 0,</a:t>
            </a:r>
            <a:r>
              <a:rPr lang="el-GR" sz="2000" b="1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 πρακτικά </a:t>
            </a:r>
            <a:r>
              <a:rPr lang="el-GR" sz="2000" b="1" dirty="0">
                <a:solidFill>
                  <a:srgbClr val="000000"/>
                </a:solidFill>
                <a:latin typeface="Comic Sans MS" panose="030F0702030302020204" pitchFamily="66" charset="0"/>
              </a:rPr>
              <a:t>αυτό </a:t>
            </a:r>
            <a:r>
              <a:rPr lang="el-GR" sz="2000" b="1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συμβαίνει όταν </a:t>
            </a:r>
            <a:r>
              <a:rPr lang="el-GR" sz="2000" b="1" i="1" dirty="0" err="1" smtClean="0">
                <a:solidFill>
                  <a:srgbClr val="000000"/>
                </a:solidFill>
                <a:latin typeface="Comic Sans MS" panose="030F0702030302020204" pitchFamily="66" charset="0"/>
              </a:rPr>
              <a:t>f</a:t>
            </a:r>
            <a:r>
              <a:rPr lang="el-GR" sz="2000" b="1" baseline="-25000" dirty="0" err="1" smtClean="0">
                <a:solidFill>
                  <a:srgbClr val="000000"/>
                </a:solidFill>
                <a:latin typeface="Comic Sans MS" panose="030F0702030302020204" pitchFamily="66" charset="0"/>
              </a:rPr>
              <a:t>δ</a:t>
            </a:r>
            <a:r>
              <a:rPr lang="el-GR" sz="2000" b="1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=</a:t>
            </a:r>
            <a:r>
              <a:rPr lang="el-GR" sz="2000" b="1" i="1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f</a:t>
            </a:r>
            <a:r>
              <a:rPr lang="el-GR" sz="2000" b="1" baseline="-250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0</a:t>
            </a:r>
            <a:r>
              <a:rPr lang="el-GR" sz="2000" b="1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)</a:t>
            </a:r>
            <a:r>
              <a:rPr lang="el-GR" sz="2000" b="1" baseline="-250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,</a:t>
            </a:r>
            <a:r>
              <a:rPr lang="el-GR" sz="2000" b="1" baseline="-25000" dirty="0">
                <a:solidFill>
                  <a:srgbClr val="000000"/>
                </a:solidFill>
                <a:latin typeface="Comic Sans MS" panose="030F0702030302020204" pitchFamily="66" charset="0"/>
              </a:rPr>
              <a:t> </a:t>
            </a:r>
            <a:r>
              <a:rPr lang="el-GR" sz="2000" b="1" dirty="0">
                <a:solidFill>
                  <a:srgbClr val="000000"/>
                </a:solidFill>
                <a:latin typeface="Comic Sans MS" panose="030F0702030302020204" pitchFamily="66" charset="0"/>
              </a:rPr>
              <a:t>το πλάτος της εξαναγκασμένης ταλάντωσης γίνεται άπειρο.</a:t>
            </a:r>
            <a:endParaRPr lang="el-GR" sz="2000" b="1" dirty="0">
              <a:latin typeface="Comic Sans MS" panose="030F0702030302020204" pitchFamily="66" charset="0"/>
            </a:endParaRPr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517" y="788850"/>
            <a:ext cx="1219200" cy="1162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0546" y="1830658"/>
            <a:ext cx="6223852" cy="3639303"/>
          </a:xfrm>
          <a:prstGeom prst="rect">
            <a:avLst/>
          </a:prstGeom>
        </p:spPr>
      </p:pic>
      <p:sp>
        <p:nvSpPr>
          <p:cNvPr id="9" name="Επεξήγηση με στρογγυλεμένο παραλληλόγραμμο 8"/>
          <p:cNvSpPr/>
          <p:nvPr/>
        </p:nvSpPr>
        <p:spPr>
          <a:xfrm>
            <a:off x="6197087" y="1614045"/>
            <a:ext cx="703385" cy="375138"/>
          </a:xfrm>
          <a:prstGeom prst="wedgeRoundRectCallout">
            <a:avLst>
              <a:gd name="adj1" fmla="val -67622"/>
              <a:gd name="adj2" fmla="val 78125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 smtClean="0">
                <a:solidFill>
                  <a:schemeClr val="tx1"/>
                </a:solidFill>
              </a:rPr>
              <a:t>b </a:t>
            </a:r>
            <a:r>
              <a:rPr lang="en-US" dirty="0" smtClean="0">
                <a:solidFill>
                  <a:schemeClr val="tx1"/>
                </a:solidFill>
              </a:rPr>
              <a:t>= 0</a:t>
            </a:r>
            <a:endParaRPr lang="el-GR" i="1" dirty="0">
              <a:solidFill>
                <a:schemeClr val="tx1"/>
              </a:solidFill>
            </a:endParaRPr>
          </a:p>
        </p:txBody>
      </p:sp>
      <p:sp>
        <p:nvSpPr>
          <p:cNvPr id="10" name="Επεξήγηση με στρογγυλεμένο παραλληλόγραμμο 9"/>
          <p:cNvSpPr/>
          <p:nvPr/>
        </p:nvSpPr>
        <p:spPr>
          <a:xfrm>
            <a:off x="6345580" y="2869280"/>
            <a:ext cx="711200" cy="375138"/>
          </a:xfrm>
          <a:prstGeom prst="wedgeRoundRectCallout">
            <a:avLst>
              <a:gd name="adj1" fmla="val -76483"/>
              <a:gd name="adj2" fmla="val 93750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 smtClean="0">
                <a:solidFill>
                  <a:schemeClr val="tx1"/>
                </a:solidFill>
              </a:rPr>
              <a:t>b</a:t>
            </a:r>
            <a:r>
              <a:rPr lang="en-US" baseline="-25000" dirty="0" smtClean="0">
                <a:solidFill>
                  <a:schemeClr val="tx1"/>
                </a:solidFill>
              </a:rPr>
              <a:t>1</a:t>
            </a:r>
            <a:r>
              <a:rPr lang="en-US" i="1" dirty="0" smtClean="0">
                <a:solidFill>
                  <a:schemeClr val="tx1"/>
                </a:solidFill>
              </a:rPr>
              <a:t> </a:t>
            </a:r>
            <a:endParaRPr lang="el-GR" i="1" dirty="0">
              <a:solidFill>
                <a:schemeClr val="tx1"/>
              </a:solidFill>
            </a:endParaRPr>
          </a:p>
        </p:txBody>
      </p:sp>
      <p:sp>
        <p:nvSpPr>
          <p:cNvPr id="11" name="Επεξήγηση με στρογγυλεμένο παραλληλόγραμμο 10"/>
          <p:cNvSpPr/>
          <p:nvPr/>
        </p:nvSpPr>
        <p:spPr>
          <a:xfrm>
            <a:off x="6548778" y="3366382"/>
            <a:ext cx="773725" cy="386862"/>
          </a:xfrm>
          <a:prstGeom prst="wedgeRoundRectCallout">
            <a:avLst>
              <a:gd name="adj1" fmla="val -76483"/>
              <a:gd name="adj2" fmla="val 93750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 smtClean="0">
                <a:solidFill>
                  <a:schemeClr val="tx1"/>
                </a:solidFill>
              </a:rPr>
              <a:t>b</a:t>
            </a:r>
            <a:r>
              <a:rPr lang="en-US" baseline="-25000" dirty="0" smtClean="0">
                <a:solidFill>
                  <a:schemeClr val="tx1"/>
                </a:solidFill>
              </a:rPr>
              <a:t>2</a:t>
            </a:r>
            <a:r>
              <a:rPr lang="en-US" i="1" dirty="0" smtClean="0">
                <a:solidFill>
                  <a:schemeClr val="tx1"/>
                </a:solidFill>
              </a:rPr>
              <a:t> </a:t>
            </a:r>
            <a:endParaRPr lang="el-GR" i="1" dirty="0">
              <a:solidFill>
                <a:schemeClr val="tx1"/>
              </a:solidFill>
            </a:endParaRPr>
          </a:p>
        </p:txBody>
      </p:sp>
      <p:sp>
        <p:nvSpPr>
          <p:cNvPr id="12" name="Επεξήγηση με στρογγυλεμένο παραλληλόγραμμο 11"/>
          <p:cNvSpPr/>
          <p:nvPr/>
        </p:nvSpPr>
        <p:spPr>
          <a:xfrm>
            <a:off x="7056780" y="3892304"/>
            <a:ext cx="711200" cy="375138"/>
          </a:xfrm>
          <a:prstGeom prst="wedgeRoundRectCallout">
            <a:avLst>
              <a:gd name="adj1" fmla="val -134175"/>
              <a:gd name="adj2" fmla="val 137500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 smtClean="0">
                <a:solidFill>
                  <a:schemeClr val="tx1"/>
                </a:solidFill>
              </a:rPr>
              <a:t>b</a:t>
            </a:r>
            <a:r>
              <a:rPr lang="en-US" baseline="-25000" dirty="0" smtClean="0">
                <a:solidFill>
                  <a:schemeClr val="tx1"/>
                </a:solidFill>
              </a:rPr>
              <a:t>3</a:t>
            </a:r>
            <a:r>
              <a:rPr lang="en-US" i="1" dirty="0" smtClean="0">
                <a:solidFill>
                  <a:schemeClr val="tx1"/>
                </a:solidFill>
              </a:rPr>
              <a:t> </a:t>
            </a:r>
            <a:endParaRPr lang="el-GR" i="1" dirty="0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412380" y="2099200"/>
            <a:ext cx="18885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b</a:t>
            </a:r>
            <a:r>
              <a:rPr lang="en-US" dirty="0" smtClean="0"/>
              <a:t> &lt; </a:t>
            </a:r>
            <a:r>
              <a:rPr lang="en-US" i="1" dirty="0" smtClean="0"/>
              <a:t>b</a:t>
            </a:r>
            <a:r>
              <a:rPr lang="en-US" baseline="-25000" dirty="0" smtClean="0"/>
              <a:t>1</a:t>
            </a:r>
            <a:r>
              <a:rPr lang="en-US" dirty="0" smtClean="0"/>
              <a:t> &lt; </a:t>
            </a:r>
            <a:r>
              <a:rPr lang="en-US" i="1" dirty="0" smtClean="0"/>
              <a:t>b</a:t>
            </a:r>
            <a:r>
              <a:rPr lang="en-US" baseline="-25000" dirty="0" smtClean="0"/>
              <a:t>2</a:t>
            </a:r>
            <a:r>
              <a:rPr lang="en-US" dirty="0" smtClean="0"/>
              <a:t> &lt; </a:t>
            </a:r>
            <a:r>
              <a:rPr lang="en-US" i="1" dirty="0" smtClean="0"/>
              <a:t>b</a:t>
            </a:r>
            <a:r>
              <a:rPr lang="en-US" baseline="-25000" dirty="0" smtClean="0"/>
              <a:t>3</a:t>
            </a:r>
            <a:endParaRPr lang="el-GR" baseline="-25000" dirty="0"/>
          </a:p>
        </p:txBody>
      </p:sp>
      <p:sp>
        <p:nvSpPr>
          <p:cNvPr id="16" name="TextBox 15"/>
          <p:cNvSpPr txBox="1"/>
          <p:nvPr/>
        </p:nvSpPr>
        <p:spPr>
          <a:xfrm>
            <a:off x="2325973" y="5332578"/>
            <a:ext cx="7540054" cy="9646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l-GR" sz="2000" b="1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Όσο η απόσβεση μεγαλώνει (</a:t>
            </a:r>
            <a:r>
              <a:rPr lang="en-US" sz="2000" b="1" i="1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b</a:t>
            </a:r>
            <a:r>
              <a:rPr lang="en-US" sz="2000" b="1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 </a:t>
            </a:r>
            <a:r>
              <a:rPr lang="el-GR" sz="2000" b="1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αυξάνεται), το μέγιστο πλάτος ταλάντωσης (στη φάση του συντονισμού) μειώνεται. </a:t>
            </a:r>
            <a:endParaRPr lang="el-GR" sz="2000" b="1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8386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2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25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75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 animBg="1"/>
      <p:bldP spid="10" grpId="0" animBg="1"/>
      <p:bldP spid="11" grpId="0" animBg="1"/>
      <p:bldP spid="12" grpId="0" animBg="1"/>
      <p:bldP spid="15" grpId="0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156" y="885747"/>
            <a:ext cx="1219200" cy="1162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Ορθογώνιο 7"/>
          <p:cNvSpPr/>
          <p:nvPr/>
        </p:nvSpPr>
        <p:spPr>
          <a:xfrm>
            <a:off x="1344015" y="332454"/>
            <a:ext cx="526370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l-GR" sz="2000" b="1" dirty="0">
                <a:solidFill>
                  <a:srgbClr val="000000"/>
                </a:solidFill>
                <a:latin typeface="Comic Sans MS" panose="030F0702030302020204" pitchFamily="66" charset="0"/>
              </a:rPr>
              <a:t>Στις ταλαντώσεις με απόσβεση η συχνότητα συντονισμού είναι λίγο μικρότερη από την </a:t>
            </a:r>
            <a:r>
              <a:rPr lang="el-GR" sz="2000" b="1" i="1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f</a:t>
            </a:r>
            <a:r>
              <a:rPr lang="el-GR" sz="2000" b="1" baseline="-250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0 </a:t>
            </a:r>
            <a:r>
              <a:rPr lang="el-GR" sz="2000" b="1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(όπου </a:t>
            </a:r>
            <a:r>
              <a:rPr lang="en-US" sz="2000" b="1" i="1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b</a:t>
            </a:r>
            <a:r>
              <a:rPr lang="en-US" sz="2000" b="1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 = 0)</a:t>
            </a:r>
            <a:r>
              <a:rPr lang="el-GR" sz="2000" b="1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. </a:t>
            </a:r>
            <a:endParaRPr lang="en-US" sz="2000" b="1" dirty="0" smtClean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9" name="Εικόνα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7716" y="1237309"/>
            <a:ext cx="5334744" cy="3820058"/>
          </a:xfrm>
          <a:prstGeom prst="rect">
            <a:avLst/>
          </a:prstGeom>
        </p:spPr>
      </p:pic>
      <p:sp>
        <p:nvSpPr>
          <p:cNvPr id="11" name="Επεξήγηση με παραλληλόγραμμο 10"/>
          <p:cNvSpPr/>
          <p:nvPr/>
        </p:nvSpPr>
        <p:spPr>
          <a:xfrm>
            <a:off x="9383142" y="4964858"/>
            <a:ext cx="544137" cy="405126"/>
          </a:xfrm>
          <a:prstGeom prst="wedgeRectCallout">
            <a:avLst>
              <a:gd name="adj1" fmla="val -56907"/>
              <a:gd name="adj2" fmla="val -120259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dirty="0" smtClean="0">
                <a:solidFill>
                  <a:srgbClr val="0000FF"/>
                </a:solidFill>
              </a:rPr>
              <a:t>f</a:t>
            </a:r>
            <a:r>
              <a:rPr lang="en-US" b="1" baseline="-25000" dirty="0" smtClean="0">
                <a:solidFill>
                  <a:srgbClr val="0000FF"/>
                </a:solidFill>
              </a:rPr>
              <a:t>0</a:t>
            </a:r>
            <a:endParaRPr lang="el-GR" b="1" i="1" dirty="0">
              <a:solidFill>
                <a:srgbClr val="0000FF"/>
              </a:solidFill>
            </a:endParaRPr>
          </a:p>
        </p:txBody>
      </p:sp>
      <p:sp>
        <p:nvSpPr>
          <p:cNvPr id="12" name="Επεξήγηση με παραλληλόγραμμο 11"/>
          <p:cNvSpPr/>
          <p:nvPr/>
        </p:nvSpPr>
        <p:spPr>
          <a:xfrm>
            <a:off x="8697435" y="5438335"/>
            <a:ext cx="685707" cy="405126"/>
          </a:xfrm>
          <a:prstGeom prst="wedgeRectCallout">
            <a:avLst>
              <a:gd name="adj1" fmla="val 26195"/>
              <a:gd name="adj2" fmla="val -220162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dirty="0" smtClean="0">
                <a:solidFill>
                  <a:schemeClr val="tx1"/>
                </a:solidFill>
              </a:rPr>
              <a:t>f</a:t>
            </a:r>
            <a:r>
              <a:rPr lang="en-US" b="1" baseline="-25000" dirty="0" smtClean="0">
                <a:solidFill>
                  <a:schemeClr val="tx1"/>
                </a:solidFill>
              </a:rPr>
              <a:t>01</a:t>
            </a:r>
            <a:endParaRPr lang="el-GR" b="1" i="1" dirty="0">
              <a:solidFill>
                <a:schemeClr val="tx1"/>
              </a:solidFill>
            </a:endParaRPr>
          </a:p>
        </p:txBody>
      </p:sp>
      <p:sp>
        <p:nvSpPr>
          <p:cNvPr id="13" name="Επεξήγηση με παραλληλόγραμμο 12"/>
          <p:cNvSpPr/>
          <p:nvPr/>
        </p:nvSpPr>
        <p:spPr>
          <a:xfrm>
            <a:off x="8050891" y="4851942"/>
            <a:ext cx="646544" cy="476339"/>
          </a:xfrm>
          <a:prstGeom prst="wedgeRectCallout">
            <a:avLst>
              <a:gd name="adj1" fmla="val 101123"/>
              <a:gd name="adj2" fmla="val -76202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dirty="0" smtClean="0">
                <a:solidFill>
                  <a:schemeClr val="tx1"/>
                </a:solidFill>
              </a:rPr>
              <a:t>f</a:t>
            </a:r>
            <a:r>
              <a:rPr lang="en-US" b="1" baseline="-25000" dirty="0" smtClean="0">
                <a:solidFill>
                  <a:schemeClr val="tx1"/>
                </a:solidFill>
              </a:rPr>
              <a:t>02</a:t>
            </a:r>
            <a:endParaRPr lang="el-GR" b="1" i="1" dirty="0">
              <a:solidFill>
                <a:schemeClr val="tx1"/>
              </a:solidFill>
            </a:endParaRPr>
          </a:p>
        </p:txBody>
      </p:sp>
      <p:sp>
        <p:nvSpPr>
          <p:cNvPr id="14" name="Ορθογώνιο 13"/>
          <p:cNvSpPr/>
          <p:nvPr/>
        </p:nvSpPr>
        <p:spPr>
          <a:xfrm>
            <a:off x="922519" y="2317613"/>
            <a:ext cx="5426440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l-GR" sz="2000" b="1" dirty="0">
                <a:solidFill>
                  <a:srgbClr val="000000"/>
                </a:solidFill>
                <a:latin typeface="Comic Sans MS" panose="030F0702030302020204" pitchFamily="66" charset="0"/>
              </a:rPr>
              <a:t>Όσο αυξάνεται η απόσβεση η μείωση της συχνότητας συντονισμού γίνεται μεγαλύτερη. Αυτή η μετατόπιση της συχνότητας συντονισμού είναι πολύ μικρή και στα διαγράμματα του βιβλίου δεν φαίνεται.</a:t>
            </a:r>
            <a:endParaRPr lang="el-GR" sz="2000" b="1" dirty="0">
              <a:latin typeface="Comic Sans MS" panose="030F0702030302020204" pitchFamily="66" charset="0"/>
            </a:endParaRPr>
          </a:p>
        </p:txBody>
      </p:sp>
      <p:cxnSp>
        <p:nvCxnSpPr>
          <p:cNvPr id="16" name="Ευθεία γραμμή σύνδεσης 15"/>
          <p:cNvCxnSpPr>
            <a:stCxn id="11" idx="4"/>
          </p:cNvCxnSpPr>
          <p:nvPr/>
        </p:nvCxnSpPr>
        <p:spPr>
          <a:xfrm flipH="1" flipV="1">
            <a:off x="9275088" y="1071118"/>
            <a:ext cx="70470" cy="3609103"/>
          </a:xfrm>
          <a:prstGeom prst="line">
            <a:avLst/>
          </a:prstGeom>
          <a:ln>
            <a:solidFill>
              <a:srgbClr val="00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0915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75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 animBg="1"/>
      <p:bldP spid="12" grpId="0" animBg="1"/>
      <p:bldP spid="13" grpId="0" animBg="1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 err="1" smtClean="0">
                <a:solidFill>
                  <a:prstClr val="black">
                    <a:tint val="75000"/>
                  </a:prstClr>
                </a:solidFill>
              </a:rPr>
              <a:t>Μερκ</a:t>
            </a:r>
            <a:r>
              <a:rPr lang="el-GR" dirty="0" smtClean="0">
                <a:solidFill>
                  <a:prstClr val="black">
                    <a:tint val="75000"/>
                  </a:prstClr>
                </a:solidFill>
              </a:rPr>
              <a:t>. Παναγιωτόπουλος - Φυσικός        </a:t>
            </a:r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4"/>
          <p:cNvSpPr txBox="1">
            <a:spLocks noChangeArrowheads="1"/>
          </p:cNvSpPr>
          <p:nvPr/>
        </p:nvSpPr>
        <p:spPr>
          <a:xfrm>
            <a:off x="937510" y="564629"/>
            <a:ext cx="10316980" cy="72452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altLang="el-GR" sz="32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Πώς μεταφέρεται η ενέργεια κατά το συντονισμό</a:t>
            </a:r>
            <a:r>
              <a:rPr lang="en-US" altLang="el-GR" sz="32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;</a:t>
            </a:r>
          </a:p>
        </p:txBody>
      </p:sp>
      <p:sp>
        <p:nvSpPr>
          <p:cNvPr id="5" name="Ορθογώνιο 4"/>
          <p:cNvSpPr/>
          <p:nvPr/>
        </p:nvSpPr>
        <p:spPr>
          <a:xfrm>
            <a:off x="1988696" y="2589625"/>
            <a:ext cx="8861060" cy="1754326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ct val="50000"/>
              </a:spcBef>
            </a:pPr>
            <a:r>
              <a:rPr lang="el-GR" altLang="el-GR" sz="2400" b="1" dirty="0">
                <a:latin typeface="Comic Sans MS" panose="030F0702030302020204" pitchFamily="66" charset="0"/>
              </a:rPr>
              <a:t>Κατά το συντονισμό </a:t>
            </a:r>
            <a:r>
              <a:rPr lang="el-GR" alt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η ενέργεια μεταφέρεται</a:t>
            </a:r>
            <a:r>
              <a:rPr lang="el-GR" altLang="el-GR" sz="24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στο ταλαντούμενο σύστημα </a:t>
            </a:r>
            <a:r>
              <a:rPr lang="el-GR" alt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κατά το βέλτιστο τρόπο</a:t>
            </a:r>
            <a:r>
              <a:rPr lang="el-GR" alt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</a:t>
            </a:r>
            <a:r>
              <a:rPr lang="el-GR" altLang="el-GR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l-GR" altLang="el-GR" sz="2400" b="1" dirty="0">
                <a:latin typeface="Comic Sans MS" panose="030F0702030302020204" pitchFamily="66" charset="0"/>
              </a:rPr>
              <a:t>γι’ αυτό το πλάτος της ταλάντωσης γίνεται μέγιστο.  </a:t>
            </a:r>
          </a:p>
        </p:txBody>
      </p:sp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299" y="1678735"/>
            <a:ext cx="1219200" cy="1162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Ορθογώνιο 6"/>
          <p:cNvSpPr/>
          <p:nvPr/>
        </p:nvSpPr>
        <p:spPr>
          <a:xfrm>
            <a:off x="1663909" y="1289154"/>
            <a:ext cx="979357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l-GR" sz="2400" b="1" dirty="0">
                <a:solidFill>
                  <a:srgbClr val="000000"/>
                </a:solidFill>
                <a:latin typeface="Comic Sans MS" panose="030F0702030302020204" pitchFamily="66" charset="0"/>
              </a:rPr>
              <a:t>Η ενέργεια που προσφέρεται στο σύστημα αντισταθμίζει τις απώλειες και έτσι το πλάτος της ταλάντωσης διατηρείται σταθερό.</a:t>
            </a:r>
            <a:endParaRPr lang="el-GR" sz="2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5325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177914" y="1174230"/>
            <a:ext cx="5559686" cy="776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l-GR" altLang="el-GR" sz="32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Εφαρμογές </a:t>
            </a:r>
            <a:r>
              <a:rPr lang="el-GR" altLang="el-GR" sz="32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του συντονισμού</a:t>
            </a:r>
            <a:endParaRPr lang="el-GR" altLang="el-GR" sz="3200" b="1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5" name="Picture 5" descr="forced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2143" y="1562374"/>
            <a:ext cx="3931227" cy="3931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9836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9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6919" y="1800160"/>
            <a:ext cx="3191486" cy="2444113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8257" y="1800160"/>
            <a:ext cx="2932807" cy="2613207"/>
          </a:xfrm>
          <a:prstGeom prst="rect">
            <a:avLst/>
          </a:prstGeom>
        </p:spPr>
      </p:pic>
      <p:sp>
        <p:nvSpPr>
          <p:cNvPr id="6" name="Ορθογώνιο 5"/>
          <p:cNvSpPr/>
          <p:nvPr/>
        </p:nvSpPr>
        <p:spPr>
          <a:xfrm>
            <a:off x="1617164" y="4413367"/>
            <a:ext cx="4270996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l-GR" b="1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Το </a:t>
            </a:r>
            <a:r>
              <a:rPr lang="el-GR" b="1" dirty="0">
                <a:solidFill>
                  <a:srgbClr val="000000"/>
                </a:solidFill>
                <a:latin typeface="Comic Sans MS" panose="030F0702030302020204" pitchFamily="66" charset="0"/>
              </a:rPr>
              <a:t>άκρο Α του ελάσματος </a:t>
            </a:r>
            <a:r>
              <a:rPr lang="el-GR" b="1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μπορεί να εκτελέσει </a:t>
            </a:r>
            <a:r>
              <a:rPr lang="el-GR" b="1" dirty="0">
                <a:solidFill>
                  <a:srgbClr val="000000"/>
                </a:solidFill>
                <a:latin typeface="Comic Sans MS" panose="030F0702030302020204" pitchFamily="66" charset="0"/>
              </a:rPr>
              <a:t>ταλάντωση, με συχνότητα ίση με την </a:t>
            </a:r>
            <a:r>
              <a:rPr lang="el-GR" b="1" dirty="0" err="1">
                <a:solidFill>
                  <a:srgbClr val="000000"/>
                </a:solidFill>
                <a:latin typeface="Comic Sans MS" panose="030F0702030302020204" pitchFamily="66" charset="0"/>
              </a:rPr>
              <a:t>ιδιοσυχνότητά</a:t>
            </a:r>
            <a:r>
              <a:rPr lang="el-GR" b="1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l-GR" b="1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του.</a:t>
            </a:r>
            <a:endParaRPr lang="el-GR" b="1" dirty="0">
              <a:latin typeface="Comic Sans MS" panose="030F0702030302020204" pitchFamily="66" charset="0"/>
            </a:endParaRPr>
          </a:p>
        </p:txBody>
      </p:sp>
      <p:sp>
        <p:nvSpPr>
          <p:cNvPr id="7" name="Ορθογώνιο 6"/>
          <p:cNvSpPr/>
          <p:nvPr/>
        </p:nvSpPr>
        <p:spPr>
          <a:xfrm>
            <a:off x="4030224" y="350550"/>
            <a:ext cx="339868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altLang="el-GR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l-GR" altLang="el-GR" sz="32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Σεισμοί - Κτίρια</a:t>
            </a:r>
            <a:endParaRPr lang="el-GR" sz="3200" dirty="0">
              <a:solidFill>
                <a:srgbClr val="800000"/>
              </a:solidFill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3093597" y="966337"/>
            <a:ext cx="5921115" cy="49092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altLang="el-GR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Σεισμικά κύματα - Ταλάντωση κτιρίων</a:t>
            </a:r>
            <a:endParaRPr lang="el-GR" altLang="el-GR" sz="2400" b="1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9" name="Ορθογώνιο 8"/>
          <p:cNvSpPr/>
          <p:nvPr/>
        </p:nvSpPr>
        <p:spPr>
          <a:xfrm>
            <a:off x="6281179" y="4244273"/>
            <a:ext cx="416696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l-GR" b="1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Ένα </a:t>
            </a:r>
            <a:r>
              <a:rPr lang="el-GR" b="1" dirty="0">
                <a:solidFill>
                  <a:srgbClr val="000000"/>
                </a:solidFill>
                <a:latin typeface="Comic Sans MS" panose="030F0702030302020204" pitchFamily="66" charset="0"/>
              </a:rPr>
              <a:t>κτίριο </a:t>
            </a:r>
            <a:r>
              <a:rPr lang="el-GR" b="1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αν </a:t>
            </a:r>
            <a:r>
              <a:rPr lang="el-GR" b="1" dirty="0">
                <a:solidFill>
                  <a:srgbClr val="000000"/>
                </a:solidFill>
                <a:latin typeface="Comic Sans MS" panose="030F0702030302020204" pitchFamily="66" charset="0"/>
              </a:rPr>
              <a:t>διεγερθεί, έχει τη δυνατότητα να εκτελέσει ελεύθερη ταλάντωση, παρόμοια με αυτή του ελάσματος με </a:t>
            </a:r>
            <a:r>
              <a:rPr lang="el-GR" b="1" dirty="0" err="1">
                <a:solidFill>
                  <a:srgbClr val="000000"/>
                </a:solidFill>
                <a:latin typeface="Comic Sans MS" panose="030F0702030302020204" pitchFamily="66" charset="0"/>
              </a:rPr>
              <a:t>ιδιοσυχνότητα</a:t>
            </a:r>
            <a:r>
              <a:rPr lang="el-GR" b="1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l-GR" b="1" i="1" dirty="0" err="1">
                <a:solidFill>
                  <a:srgbClr val="000000"/>
                </a:solidFill>
                <a:latin typeface="Comic Sans MS" panose="030F0702030302020204" pitchFamily="66" charset="0"/>
              </a:rPr>
              <a:t>f</a:t>
            </a:r>
            <a:r>
              <a:rPr lang="el-GR" b="1" baseline="-2500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o</a:t>
            </a:r>
            <a:r>
              <a:rPr lang="el-GR" b="1" dirty="0">
                <a:solidFill>
                  <a:srgbClr val="000000"/>
                </a:solidFill>
                <a:latin typeface="Comic Sans MS" panose="030F0702030302020204" pitchFamily="66" charset="0"/>
              </a:rPr>
              <a:t>. </a:t>
            </a:r>
            <a:endParaRPr lang="el-GR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0959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9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2750" y="540964"/>
            <a:ext cx="2949554" cy="2629725"/>
          </a:xfrm>
          <a:prstGeom prst="rect">
            <a:avLst/>
          </a:prstGeom>
        </p:spPr>
      </p:pic>
      <p:sp>
        <p:nvSpPr>
          <p:cNvPr id="14" name="Ορθογώνιο 13"/>
          <p:cNvSpPr/>
          <p:nvPr/>
        </p:nvSpPr>
        <p:spPr>
          <a:xfrm>
            <a:off x="1431559" y="3360698"/>
            <a:ext cx="9161489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l-GR" sz="2000" b="1" dirty="0">
                <a:solidFill>
                  <a:srgbClr val="000000"/>
                </a:solidFill>
                <a:latin typeface="Comic Sans MS" panose="030F0702030302020204" pitchFamily="66" charset="0"/>
              </a:rPr>
              <a:t>Στη διάρκεια ενός σεισμού, το έδαφος πάλλεται με συχνότητα </a:t>
            </a:r>
            <a:r>
              <a:rPr lang="el-GR" sz="2000" b="1" i="1" dirty="0">
                <a:solidFill>
                  <a:srgbClr val="000000"/>
                </a:solidFill>
                <a:latin typeface="Comic Sans MS" panose="030F0702030302020204" pitchFamily="66" charset="0"/>
              </a:rPr>
              <a:t>f</a:t>
            </a:r>
            <a:r>
              <a:rPr lang="el-GR" sz="2000" b="1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l-GR" sz="2000" b="1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και </a:t>
            </a:r>
            <a:r>
              <a:rPr lang="el-GR" sz="2000" b="1" dirty="0">
                <a:solidFill>
                  <a:srgbClr val="000000"/>
                </a:solidFill>
                <a:latin typeface="Comic Sans MS" panose="030F0702030302020204" pitchFamily="66" charset="0"/>
              </a:rPr>
              <a:t>τα κτίρια εξαναγκάζονται να εκτελέσουν ταλάντωση. </a:t>
            </a:r>
            <a:endParaRPr lang="en-US" sz="2000" b="1" dirty="0" smtClean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algn="ctr">
              <a:lnSpc>
                <a:spcPct val="150000"/>
              </a:lnSpc>
            </a:pPr>
            <a:r>
              <a:rPr lang="el-GR" sz="2000" b="1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Αν </a:t>
            </a:r>
            <a:r>
              <a:rPr lang="el-GR" sz="2000" b="1" dirty="0">
                <a:solidFill>
                  <a:srgbClr val="000000"/>
                </a:solidFill>
                <a:latin typeface="Comic Sans MS" panose="030F0702030302020204" pitchFamily="66" charset="0"/>
              </a:rPr>
              <a:t>η συχνότητα </a:t>
            </a:r>
            <a:r>
              <a:rPr lang="el-GR" sz="2000" b="1" i="1" dirty="0">
                <a:solidFill>
                  <a:srgbClr val="000000"/>
                </a:solidFill>
                <a:latin typeface="Comic Sans MS" panose="030F0702030302020204" pitchFamily="66" charset="0"/>
              </a:rPr>
              <a:t>f</a:t>
            </a:r>
            <a:r>
              <a:rPr lang="el-GR" sz="2000" b="1" dirty="0">
                <a:solidFill>
                  <a:srgbClr val="000000"/>
                </a:solidFill>
                <a:latin typeface="Comic Sans MS" panose="030F0702030302020204" pitchFamily="66" charset="0"/>
              </a:rPr>
              <a:t> με την οποία πάλλεται το έδαφος (διεγέρτης) είναι ίση με την </a:t>
            </a:r>
            <a:r>
              <a:rPr lang="el-GR" sz="2000" b="1" dirty="0" err="1" smtClean="0">
                <a:solidFill>
                  <a:srgbClr val="000000"/>
                </a:solidFill>
                <a:latin typeface="Comic Sans MS" panose="030F0702030302020204" pitchFamily="66" charset="0"/>
              </a:rPr>
              <a:t>ιδιοσυχνότητα</a:t>
            </a:r>
            <a:r>
              <a:rPr lang="el-GR" sz="2000" b="1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l-GR" sz="2000" b="1" i="1" dirty="0" err="1">
                <a:solidFill>
                  <a:srgbClr val="000000"/>
                </a:solidFill>
                <a:latin typeface="Comic Sans MS" panose="030F0702030302020204" pitchFamily="66" charset="0"/>
              </a:rPr>
              <a:t>f</a:t>
            </a:r>
            <a:r>
              <a:rPr lang="el-GR" sz="2000" b="1" baseline="-2500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o</a:t>
            </a:r>
            <a:r>
              <a:rPr lang="el-GR" sz="2000" b="1" dirty="0">
                <a:solidFill>
                  <a:srgbClr val="000000"/>
                </a:solidFill>
                <a:latin typeface="Comic Sans MS" panose="030F0702030302020204" pitchFamily="66" charset="0"/>
              </a:rPr>
              <a:t> του κτιρίου, το πλάτος της ταλάντωσης του κτιρίου θα γίνει μεγάλο, γεγονός που μπορεί να οδηγήσει στην κατάρρευσή του.</a:t>
            </a:r>
            <a:endParaRPr lang="el-GR" sz="2000" b="1" dirty="0">
              <a:latin typeface="Comic Sans MS" panose="030F0702030302020204" pitchFamily="66" charset="0"/>
            </a:endParaRPr>
          </a:p>
        </p:txBody>
      </p:sp>
      <p:grpSp>
        <p:nvGrpSpPr>
          <p:cNvPr id="17" name="Ομάδα 16"/>
          <p:cNvGrpSpPr/>
          <p:nvPr/>
        </p:nvGrpSpPr>
        <p:grpSpPr>
          <a:xfrm>
            <a:off x="6743908" y="540964"/>
            <a:ext cx="2564984" cy="2561740"/>
            <a:chOff x="2411750" y="373171"/>
            <a:chExt cx="2564984" cy="2561740"/>
          </a:xfrm>
        </p:grpSpPr>
        <p:pic>
          <p:nvPicPr>
            <p:cNvPr id="10" name="Εικόνα 9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11750" y="563180"/>
              <a:ext cx="2564984" cy="2371731"/>
            </a:xfrm>
            <a:prstGeom prst="rect">
              <a:avLst/>
            </a:prstGeom>
          </p:spPr>
        </p:pic>
        <p:sp useBgFill="1">
          <p:nvSpPr>
            <p:cNvPr id="16" name="TextBox 15"/>
            <p:cNvSpPr txBox="1"/>
            <p:nvPr/>
          </p:nvSpPr>
          <p:spPr>
            <a:xfrm>
              <a:off x="3499370" y="373171"/>
              <a:ext cx="389744" cy="380018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r>
                <a:rPr lang="en-US" b="1" i="1" dirty="0" smtClean="0">
                  <a:solidFill>
                    <a:srgbClr val="800000"/>
                  </a:solidFill>
                </a:rPr>
                <a:t>f</a:t>
              </a:r>
              <a:r>
                <a:rPr lang="en-US" b="1" baseline="-25000" dirty="0" smtClean="0">
                  <a:solidFill>
                    <a:srgbClr val="800000"/>
                  </a:solidFill>
                </a:rPr>
                <a:t>0</a:t>
              </a:r>
              <a:endParaRPr lang="el-GR" b="1" baseline="-25000" dirty="0">
                <a:solidFill>
                  <a:srgbClr val="8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93006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Ορθογώνιο 3"/>
          <p:cNvSpPr/>
          <p:nvPr/>
        </p:nvSpPr>
        <p:spPr>
          <a:xfrm>
            <a:off x="3886663" y="408965"/>
            <a:ext cx="444865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altLang="el-GR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l-GR" altLang="el-GR" sz="32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Βηματισμός – Γέφυρες</a:t>
            </a:r>
            <a:endParaRPr lang="el-GR" sz="3200" dirty="0">
              <a:solidFill>
                <a:srgbClr val="800000"/>
              </a:solidFill>
            </a:endParaRPr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4054" y="1250812"/>
            <a:ext cx="3584145" cy="2070840"/>
          </a:xfrm>
          <a:prstGeom prst="rect">
            <a:avLst/>
          </a:prstGeom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8599" y="1250812"/>
            <a:ext cx="2918001" cy="2070840"/>
          </a:xfrm>
          <a:prstGeom prst="rect">
            <a:avLst/>
          </a:prstGeom>
        </p:spPr>
      </p:pic>
      <p:sp>
        <p:nvSpPr>
          <p:cNvPr id="7" name="Ορθογώνιο 6"/>
          <p:cNvSpPr/>
          <p:nvPr/>
        </p:nvSpPr>
        <p:spPr>
          <a:xfrm>
            <a:off x="794478" y="3321652"/>
            <a:ext cx="10633023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000" b="1" dirty="0">
                <a:solidFill>
                  <a:srgbClr val="000000"/>
                </a:solidFill>
                <a:latin typeface="Comic Sans MS" panose="030F0702030302020204" pitchFamily="66" charset="0"/>
              </a:rPr>
              <a:t>Η χορδή </a:t>
            </a:r>
            <a:r>
              <a:rPr lang="el-GR" sz="2000" b="1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μπορεί να εκτελέσει </a:t>
            </a:r>
            <a:r>
              <a:rPr lang="el-GR" sz="2000" b="1" dirty="0">
                <a:solidFill>
                  <a:srgbClr val="000000"/>
                </a:solidFill>
                <a:latin typeface="Comic Sans MS" panose="030F0702030302020204" pitchFamily="66" charset="0"/>
              </a:rPr>
              <a:t>ταλάντωση με τη φυσική της συχνότητα (</a:t>
            </a:r>
            <a:r>
              <a:rPr lang="el-GR" sz="2000" b="1" dirty="0" err="1">
                <a:solidFill>
                  <a:srgbClr val="000000"/>
                </a:solidFill>
                <a:latin typeface="Comic Sans MS" panose="030F0702030302020204" pitchFamily="66" charset="0"/>
              </a:rPr>
              <a:t>ιδιοσυχνότητα</a:t>
            </a:r>
            <a:r>
              <a:rPr lang="el-GR" sz="2000" b="1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).</a:t>
            </a:r>
          </a:p>
          <a:p>
            <a:pPr algn="just">
              <a:lnSpc>
                <a:spcPct val="150000"/>
              </a:lnSpc>
            </a:pPr>
            <a:r>
              <a:rPr lang="el-GR" sz="2000" b="1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Παρόμοια </a:t>
            </a:r>
            <a:r>
              <a:rPr lang="el-GR" sz="2000" b="1" dirty="0">
                <a:solidFill>
                  <a:srgbClr val="000000"/>
                </a:solidFill>
                <a:latin typeface="Comic Sans MS" panose="030F0702030302020204" pitchFamily="66" charset="0"/>
              </a:rPr>
              <a:t>κίνηση μπορεί να εκτελέσει και </a:t>
            </a:r>
            <a:r>
              <a:rPr lang="el-GR" sz="2000" b="1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μία </a:t>
            </a:r>
            <a:r>
              <a:rPr lang="el-GR" sz="2000" b="1" dirty="0">
                <a:solidFill>
                  <a:srgbClr val="000000"/>
                </a:solidFill>
                <a:latin typeface="Comic Sans MS" panose="030F0702030302020204" pitchFamily="66" charset="0"/>
              </a:rPr>
              <a:t>γέφυρα </a:t>
            </a:r>
            <a:r>
              <a:rPr lang="el-GR" sz="2000" b="1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αν </a:t>
            </a:r>
            <a:r>
              <a:rPr lang="el-GR" sz="2000" b="1" dirty="0">
                <a:solidFill>
                  <a:srgbClr val="000000"/>
                </a:solidFill>
                <a:latin typeface="Comic Sans MS" panose="030F0702030302020204" pitchFamily="66" charset="0"/>
              </a:rPr>
              <a:t>διεγερθεί.</a:t>
            </a:r>
          </a:p>
          <a:p>
            <a:pPr algn="just">
              <a:lnSpc>
                <a:spcPct val="150000"/>
              </a:lnSpc>
            </a:pPr>
            <a:r>
              <a:rPr lang="el-GR" sz="2000" b="1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Αν </a:t>
            </a:r>
            <a:r>
              <a:rPr lang="el-GR" sz="2000" b="1" dirty="0">
                <a:solidFill>
                  <a:srgbClr val="000000"/>
                </a:solidFill>
                <a:latin typeface="Comic Sans MS" panose="030F0702030302020204" pitchFamily="66" charset="0"/>
              </a:rPr>
              <a:t>η συχνότητα βηματισμού </a:t>
            </a:r>
            <a:r>
              <a:rPr lang="el-GR" sz="2000" b="1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μιας ομάδας </a:t>
            </a:r>
            <a:r>
              <a:rPr lang="el-GR" sz="2000" b="1" dirty="0">
                <a:solidFill>
                  <a:srgbClr val="000000"/>
                </a:solidFill>
                <a:latin typeface="Comic Sans MS" panose="030F0702030302020204" pitchFamily="66" charset="0"/>
              </a:rPr>
              <a:t>ανθρώπων </a:t>
            </a:r>
            <a:r>
              <a:rPr lang="el-GR" sz="2000" b="1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που διέρχεται από μία γέφυρα γίνει </a:t>
            </a:r>
            <a:r>
              <a:rPr lang="el-GR" sz="2000" b="1" dirty="0">
                <a:solidFill>
                  <a:srgbClr val="000000"/>
                </a:solidFill>
                <a:latin typeface="Comic Sans MS" panose="030F0702030302020204" pitchFamily="66" charset="0"/>
              </a:rPr>
              <a:t>ίση με την </a:t>
            </a:r>
            <a:r>
              <a:rPr lang="el-GR" sz="2000" b="1" dirty="0" err="1">
                <a:solidFill>
                  <a:srgbClr val="000000"/>
                </a:solidFill>
                <a:latin typeface="Comic Sans MS" panose="030F0702030302020204" pitchFamily="66" charset="0"/>
              </a:rPr>
              <a:t>ιδιοσυχνότητα</a:t>
            </a:r>
            <a:r>
              <a:rPr lang="el-GR" sz="2000" b="1" dirty="0">
                <a:solidFill>
                  <a:srgbClr val="000000"/>
                </a:solidFill>
                <a:latin typeface="Comic Sans MS" panose="030F0702030302020204" pitchFamily="66" charset="0"/>
              </a:rPr>
              <a:t> της γέφυρας, </a:t>
            </a:r>
            <a:r>
              <a:rPr lang="el-GR" sz="2000" b="1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τότε έχουμε </a:t>
            </a:r>
            <a:r>
              <a:rPr lang="el-GR" sz="2000" b="1" dirty="0">
                <a:solidFill>
                  <a:srgbClr val="000000"/>
                </a:solidFill>
                <a:latin typeface="Comic Sans MS" panose="030F0702030302020204" pitchFamily="66" charset="0"/>
              </a:rPr>
              <a:t>συντονισμό, η γέφυρα ταλαντώνεται με μεγάλο πλάτος και υπάρχει κίνδυνος </a:t>
            </a:r>
            <a:r>
              <a:rPr lang="el-GR" sz="2000" b="1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κατάρρευσής της.</a:t>
            </a:r>
            <a:endParaRPr lang="el-GR" sz="2000" b="1" i="0" dirty="0">
              <a:solidFill>
                <a:srgbClr val="000000"/>
              </a:solidFill>
              <a:effectLst/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6608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68446" y="501649"/>
            <a:ext cx="7914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Ιστορικά παραδείγματα κατάρρευσης γεφυρών</a:t>
            </a:r>
            <a:endParaRPr lang="el-GR" sz="2800" b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087" y="875409"/>
            <a:ext cx="1219200" cy="1162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963712" y="1256379"/>
            <a:ext cx="87242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000" b="1" dirty="0" smtClean="0">
                <a:latin typeface="Comic Sans MS" panose="030F0702030302020204" pitchFamily="66" charset="0"/>
              </a:rPr>
              <a:t>Η </a:t>
            </a:r>
            <a:r>
              <a:rPr lang="el-GR" sz="2000" b="1" dirty="0" smtClean="0">
                <a:latin typeface="Comic Sans MS" panose="030F0702030302020204" pitchFamily="66" charset="0"/>
                <a:hlinkClick r:id="rId3"/>
              </a:rPr>
              <a:t>γέφυρα της </a:t>
            </a:r>
            <a:r>
              <a:rPr lang="en-US" sz="2000" b="1" dirty="0" smtClean="0">
                <a:latin typeface="Comic Sans MS" panose="030F0702030302020204" pitchFamily="66" charset="0"/>
                <a:hlinkClick r:id="rId3"/>
              </a:rPr>
              <a:t>Angers </a:t>
            </a:r>
            <a:r>
              <a:rPr lang="el-GR" sz="2000" b="1" dirty="0" smtClean="0">
                <a:latin typeface="Comic Sans MS" panose="030F0702030302020204" pitchFamily="66" charset="0"/>
              </a:rPr>
              <a:t>(</a:t>
            </a:r>
            <a:r>
              <a:rPr lang="el-GR" sz="2000" b="1" dirty="0" err="1" smtClean="0">
                <a:latin typeface="Comic Sans MS" panose="030F0702030302020204" pitchFamily="66" charset="0"/>
              </a:rPr>
              <a:t>Ανζέρ</a:t>
            </a:r>
            <a:r>
              <a:rPr lang="el-GR" sz="2000" b="1" dirty="0" smtClean="0">
                <a:latin typeface="Comic Sans MS" panose="030F0702030302020204" pitchFamily="66" charset="0"/>
              </a:rPr>
              <a:t>) στον ποταμό </a:t>
            </a:r>
            <a:r>
              <a:rPr lang="en-US" sz="2000" b="1" dirty="0" smtClean="0">
                <a:latin typeface="Comic Sans MS" panose="030F0702030302020204" pitchFamily="66" charset="0"/>
              </a:rPr>
              <a:t>Maines</a:t>
            </a:r>
            <a:r>
              <a:rPr lang="el-GR" sz="2000" b="1" dirty="0" smtClean="0">
                <a:latin typeface="Comic Sans MS" panose="030F0702030302020204" pitchFamily="66" charset="0"/>
              </a:rPr>
              <a:t> στη Γαλλία, από βάδισμα στρατιωτών (16 Απριλίου 1850). 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963711" y="2273054"/>
            <a:ext cx="8724275" cy="9646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000" b="1" dirty="0" smtClean="0">
                <a:latin typeface="Comic Sans MS" panose="030F0702030302020204" pitchFamily="66" charset="0"/>
              </a:rPr>
              <a:t>Η </a:t>
            </a:r>
            <a:r>
              <a:rPr lang="el-GR" sz="2000" b="1" dirty="0" smtClean="0">
                <a:latin typeface="Comic Sans MS" panose="030F0702030302020204" pitchFamily="66" charset="0"/>
                <a:hlinkClick r:id="rId4"/>
              </a:rPr>
              <a:t>γέφυρα του </a:t>
            </a:r>
            <a:r>
              <a:rPr lang="en-US" sz="2000" b="1" dirty="0">
                <a:solidFill>
                  <a:srgbClr val="000000"/>
                </a:solidFill>
                <a:latin typeface="Comic Sans MS" panose="030F0702030302020204" pitchFamily="66" charset="0"/>
                <a:hlinkClick r:id="rId4"/>
              </a:rPr>
              <a:t>Broughton</a:t>
            </a:r>
            <a:r>
              <a:rPr lang="en-US" sz="2000" b="1" dirty="0" smtClean="0">
                <a:latin typeface="Comic Sans MS" panose="030F0702030302020204" pitchFamily="66" charset="0"/>
              </a:rPr>
              <a:t> </a:t>
            </a:r>
            <a:r>
              <a:rPr lang="el-GR" sz="2000" b="1" dirty="0" smtClean="0">
                <a:latin typeface="Comic Sans MS" panose="030F0702030302020204" pitchFamily="66" charset="0"/>
              </a:rPr>
              <a:t>(</a:t>
            </a:r>
            <a:r>
              <a:rPr lang="el-GR" sz="2000" b="1" dirty="0" err="1" smtClean="0">
                <a:latin typeface="Comic Sans MS" panose="030F0702030302020204" pitchFamily="66" charset="0"/>
              </a:rPr>
              <a:t>Μπράουτον</a:t>
            </a:r>
            <a:r>
              <a:rPr lang="el-GR" sz="2000" b="1" dirty="0" smtClean="0">
                <a:latin typeface="Comic Sans MS" panose="030F0702030302020204" pitchFamily="66" charset="0"/>
              </a:rPr>
              <a:t>) έξω από το Μάντσεστερ στην Αγγλία, από βάδισμα στρατιωτών (12 Απριλίου 1831).   </a:t>
            </a:r>
            <a:endParaRPr lang="el-GR" sz="2000" b="1" dirty="0">
              <a:latin typeface="Comic Sans MS" panose="030F0702030302020204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63712" y="3400684"/>
            <a:ext cx="8891858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l-GR" sz="2000" b="1" dirty="0" smtClean="0">
                <a:latin typeface="Comic Sans MS" panose="030F0702030302020204" pitchFamily="66" charset="0"/>
              </a:rPr>
              <a:t>Η κρεμαστή </a:t>
            </a:r>
            <a:r>
              <a:rPr lang="el-GR" sz="2000" b="1" dirty="0" smtClean="0">
                <a:latin typeface="Comic Sans MS" panose="030F0702030302020204" pitchFamily="66" charset="0"/>
                <a:hlinkClick r:id="rId5"/>
              </a:rPr>
              <a:t>γέφυρα </a:t>
            </a:r>
            <a:r>
              <a:rPr lang="en-US" sz="2000" b="1" dirty="0" smtClean="0">
                <a:latin typeface="Comic Sans MS" panose="030F0702030302020204" pitchFamily="66" charset="0"/>
                <a:hlinkClick r:id="rId5"/>
              </a:rPr>
              <a:t>Tacoma</a:t>
            </a:r>
            <a:r>
              <a:rPr lang="en-US" sz="2000" b="1" dirty="0" smtClean="0">
                <a:latin typeface="Comic Sans MS" panose="030F0702030302020204" pitchFamily="66" charset="0"/>
              </a:rPr>
              <a:t> </a:t>
            </a:r>
            <a:r>
              <a:rPr lang="el-GR" sz="2000" b="1" dirty="0" smtClean="0">
                <a:latin typeface="Comic Sans MS" panose="030F0702030302020204" pitchFamily="66" charset="0"/>
              </a:rPr>
              <a:t>(</a:t>
            </a:r>
            <a:r>
              <a:rPr lang="el-GR" sz="2000" b="1" dirty="0" err="1" smtClean="0">
                <a:latin typeface="Comic Sans MS" panose="030F0702030302020204" pitchFamily="66" charset="0"/>
              </a:rPr>
              <a:t>Τακόμα</a:t>
            </a:r>
            <a:r>
              <a:rPr lang="el-GR" sz="2000" b="1" dirty="0" smtClean="0">
                <a:latin typeface="Comic Sans MS" panose="030F0702030302020204" pitchFamily="66" charset="0"/>
              </a:rPr>
              <a:t>) στην πολιτεία της Ουάσιγκτον στις ΗΠΑ, από έντονους ανέμους (7 Νοεμβρίου 1940). </a:t>
            </a:r>
          </a:p>
          <a:p>
            <a:pPr>
              <a:lnSpc>
                <a:spcPct val="150000"/>
              </a:lnSpc>
            </a:pPr>
            <a:r>
              <a:rPr lang="el-GR" sz="2000" b="1" dirty="0" smtClean="0">
                <a:latin typeface="Comic Sans MS" panose="030F0702030302020204" pitchFamily="66" charset="0"/>
                <a:hlinkClick r:id="rId6"/>
              </a:rPr>
              <a:t>Μαθήματα</a:t>
            </a:r>
            <a:r>
              <a:rPr lang="el-GR" sz="2000" b="1" dirty="0" smtClean="0">
                <a:latin typeface="Comic Sans MS" panose="030F0702030302020204" pitchFamily="66" charset="0"/>
              </a:rPr>
              <a:t> από την κατάρρευση της γέφυρας </a:t>
            </a:r>
            <a:r>
              <a:rPr lang="en-US" sz="2000" b="1" dirty="0" smtClean="0">
                <a:latin typeface="Comic Sans MS" panose="030F0702030302020204" pitchFamily="66" charset="0"/>
              </a:rPr>
              <a:t>Tacoma</a:t>
            </a:r>
            <a:r>
              <a:rPr lang="el-GR" sz="2000" b="1" dirty="0" smtClean="0">
                <a:latin typeface="Comic Sans MS" panose="030F0702030302020204" pitchFamily="66" charset="0"/>
              </a:rPr>
              <a:t>.</a:t>
            </a:r>
          </a:p>
          <a:p>
            <a:endParaRPr lang="el-GR" sz="2000" b="1" dirty="0" smtClean="0"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el-GR" sz="2000" b="1" dirty="0" smtClean="0">
                <a:latin typeface="Comic Sans MS" panose="030F0702030302020204" pitchFamily="66" charset="0"/>
              </a:rPr>
              <a:t>Μια άλλη </a:t>
            </a:r>
            <a:r>
              <a:rPr lang="el-GR" sz="2000" b="1" dirty="0" smtClean="0">
                <a:latin typeface="Comic Sans MS" panose="030F0702030302020204" pitchFamily="66" charset="0"/>
                <a:hlinkClick r:id="rId7"/>
              </a:rPr>
              <a:t>άποψη</a:t>
            </a:r>
            <a:r>
              <a:rPr lang="el-GR" sz="2000" b="1" dirty="0" smtClean="0">
                <a:latin typeface="Comic Sans MS" panose="030F0702030302020204" pitchFamily="66" charset="0"/>
              </a:rPr>
              <a:t> </a:t>
            </a:r>
            <a:r>
              <a:rPr lang="en-US" sz="2000" b="1" dirty="0">
                <a:latin typeface="Comic Sans MS" panose="030F0702030302020204" pitchFamily="66" charset="0"/>
              </a:rPr>
              <a:t>(</a:t>
            </a:r>
            <a:r>
              <a:rPr lang="el-GR" sz="2000" b="1" dirty="0">
                <a:latin typeface="Comic Sans MS" panose="030F0702030302020204" pitchFamily="66" charset="0"/>
              </a:rPr>
              <a:t>υπήρξε αποτέλεσμα </a:t>
            </a:r>
            <a:r>
              <a:rPr lang="el-GR" sz="2000" b="1" dirty="0" smtClean="0">
                <a:latin typeface="Comic Sans MS" panose="030F0702030302020204" pitchFamily="66" charset="0"/>
              </a:rPr>
              <a:t>καταστροφικής </a:t>
            </a:r>
            <a:r>
              <a:rPr lang="el-GR" sz="2000" b="1" dirty="0">
                <a:latin typeface="Comic Sans MS" panose="030F0702030302020204" pitchFamily="66" charset="0"/>
              </a:rPr>
              <a:t>αυτοσυντηρούμενης ταλάντωσης</a:t>
            </a:r>
            <a:r>
              <a:rPr lang="el-GR" sz="2000" b="1" dirty="0" smtClean="0">
                <a:latin typeface="Comic Sans MS" panose="030F0702030302020204" pitchFamily="66" charset="0"/>
              </a:rPr>
              <a:t>) για την κατάρρευση της γέφυρας </a:t>
            </a:r>
            <a:r>
              <a:rPr lang="en-US" sz="2000" b="1" dirty="0" smtClean="0">
                <a:latin typeface="Comic Sans MS" panose="030F0702030302020204" pitchFamily="66" charset="0"/>
              </a:rPr>
              <a:t>Tacoma</a:t>
            </a:r>
            <a:r>
              <a:rPr lang="el-GR" sz="2000" b="1" dirty="0" smtClean="0">
                <a:latin typeface="Comic Sans MS" panose="030F0702030302020204" pitchFamily="66" charset="0"/>
              </a:rPr>
              <a:t>.</a:t>
            </a:r>
            <a:endParaRPr lang="el-GR" sz="20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0916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825869" y="486508"/>
            <a:ext cx="895205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l-GR" altLang="el-GR" sz="28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Μερικές περιπτώσεις</a:t>
            </a:r>
            <a:r>
              <a:rPr lang="el-GR" altLang="el-GR" sz="28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l-GR" altLang="el-GR" sz="28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εξαναγκασμένων ταλαντώσεων</a:t>
            </a:r>
            <a:endParaRPr lang="el-GR" altLang="el-GR" sz="2800" b="1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2057399" y="2138698"/>
            <a:ext cx="873926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l-GR" altLang="el-GR" sz="2400" b="1" dirty="0" smtClean="0">
                <a:latin typeface="Comic Sans MS" panose="030F0702030302020204" pitchFamily="66" charset="0"/>
                <a:hlinkClick r:id="rId2"/>
              </a:rPr>
              <a:t>Σπάσιμο</a:t>
            </a:r>
            <a:r>
              <a:rPr lang="el-GR" altLang="el-GR" sz="2400" b="1" dirty="0" smtClean="0">
                <a:latin typeface="Comic Sans MS" panose="030F0702030302020204" pitchFamily="66" charset="0"/>
              </a:rPr>
              <a:t> </a:t>
            </a:r>
            <a:r>
              <a:rPr lang="el-GR" altLang="el-GR" sz="2400" b="1" dirty="0">
                <a:latin typeface="Comic Sans MS" panose="030F0702030302020204" pitchFamily="66" charset="0"/>
              </a:rPr>
              <a:t>γυαλιού με ήχο παραγόμενο </a:t>
            </a:r>
            <a:r>
              <a:rPr lang="el-GR" altLang="el-GR" sz="2400" b="1" dirty="0" smtClean="0">
                <a:latin typeface="Comic Sans MS" panose="030F0702030302020204" pitchFamily="66" charset="0"/>
              </a:rPr>
              <a:t>από </a:t>
            </a:r>
            <a:r>
              <a:rPr lang="el-GR" altLang="el-GR" sz="2400" b="1" dirty="0">
                <a:latin typeface="Comic Sans MS" panose="030F0702030302020204" pitchFamily="66" charset="0"/>
              </a:rPr>
              <a:t>ηλεκτρονικά </a:t>
            </a:r>
            <a:r>
              <a:rPr lang="el-GR" altLang="el-GR" sz="2400" b="1" dirty="0" smtClean="0">
                <a:latin typeface="Comic Sans MS" panose="030F0702030302020204" pitchFamily="66" charset="0"/>
              </a:rPr>
              <a:t>μέσα.</a:t>
            </a:r>
            <a:endParaRPr lang="en-US" altLang="el-GR" sz="2400" b="1" dirty="0">
              <a:latin typeface="Comic Sans MS" panose="030F0702030302020204" pitchFamily="66" charset="0"/>
            </a:endParaRPr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2610786" y="1389431"/>
            <a:ext cx="499547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l-GR" altLang="el-GR" sz="2400" b="1" dirty="0" smtClean="0">
                <a:latin typeface="Comic Sans MS" panose="030F0702030302020204" pitchFamily="66" charset="0"/>
                <a:hlinkClick r:id="rId3"/>
              </a:rPr>
              <a:t>Σπάσιμο</a:t>
            </a:r>
            <a:r>
              <a:rPr lang="el-GR" altLang="el-GR" sz="2400" b="1" dirty="0" smtClean="0">
                <a:latin typeface="Comic Sans MS" panose="030F0702030302020204" pitchFamily="66" charset="0"/>
              </a:rPr>
              <a:t> </a:t>
            </a:r>
            <a:r>
              <a:rPr lang="el-GR" altLang="el-GR" sz="2400" b="1" dirty="0">
                <a:latin typeface="Comic Sans MS" panose="030F0702030302020204" pitchFamily="66" charset="0"/>
              </a:rPr>
              <a:t>ποτηριού </a:t>
            </a:r>
            <a:r>
              <a:rPr lang="el-GR" altLang="el-GR" sz="2400" b="1" dirty="0" smtClean="0">
                <a:latin typeface="Comic Sans MS" panose="030F0702030302020204" pitchFamily="66" charset="0"/>
              </a:rPr>
              <a:t>με τη φωνή.</a:t>
            </a:r>
            <a:endParaRPr lang="en-US" altLang="el-GR" sz="2400" b="1" dirty="0">
              <a:latin typeface="Comic Sans MS" panose="030F0702030302020204" pitchFamily="66" charset="0"/>
            </a:endParaRPr>
          </a:p>
        </p:txBody>
      </p:sp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2610786" y="3036592"/>
            <a:ext cx="639705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l-GR" altLang="el-GR" sz="2400" b="1" dirty="0" smtClean="0">
                <a:latin typeface="Comic Sans MS" panose="030F0702030302020204" pitchFamily="66" charset="0"/>
                <a:hlinkClick r:id="rId4"/>
              </a:rPr>
              <a:t>Ταλάντωση</a:t>
            </a:r>
            <a:r>
              <a:rPr lang="el-GR" altLang="el-GR" sz="2400" b="1" dirty="0" smtClean="0">
                <a:latin typeface="Comic Sans MS" panose="030F0702030302020204" pitchFamily="66" charset="0"/>
              </a:rPr>
              <a:t> </a:t>
            </a:r>
            <a:r>
              <a:rPr lang="el-GR" altLang="el-GR" sz="2400" b="1" dirty="0">
                <a:latin typeface="Comic Sans MS" panose="030F0702030302020204" pitchFamily="66" charset="0"/>
              </a:rPr>
              <a:t>γέφυρας στη Χιλή από </a:t>
            </a:r>
            <a:r>
              <a:rPr lang="el-GR" altLang="el-GR" sz="2400" b="1" dirty="0" smtClean="0">
                <a:latin typeface="Comic Sans MS" panose="030F0702030302020204" pitchFamily="66" charset="0"/>
              </a:rPr>
              <a:t>σεισμό.</a:t>
            </a:r>
            <a:endParaRPr lang="en-US" altLang="el-GR" sz="2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9722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 err="1">
                <a:solidFill>
                  <a:prstClr val="black">
                    <a:tint val="75000"/>
                  </a:prstClr>
                </a:solidFill>
                <a:latin typeface="Calibri"/>
              </a:rPr>
              <a:t>Μερκ</a:t>
            </a:r>
            <a:r>
              <a:rPr lang="el-GR" dirty="0">
                <a:solidFill>
                  <a:prstClr val="black">
                    <a:tint val="75000"/>
                  </a:prstClr>
                </a:solidFill>
                <a:latin typeface="Calibri"/>
              </a:rPr>
              <a:t>. </a:t>
            </a:r>
            <a:r>
              <a:rPr lang="el-GR" dirty="0">
                <a:solidFill>
                  <a:schemeClr val="bg1">
                    <a:lumMod val="65000"/>
                  </a:schemeClr>
                </a:solidFill>
                <a:latin typeface="Calibri"/>
              </a:rPr>
              <a:t>Παναγιωτόπουλος</a:t>
            </a:r>
            <a:r>
              <a:rPr lang="el-GR" dirty="0">
                <a:solidFill>
                  <a:prstClr val="black">
                    <a:tint val="75000"/>
                  </a:prstClr>
                </a:solidFill>
                <a:latin typeface="Calibri"/>
              </a:rPr>
              <a:t> - Φυσικός        </a:t>
            </a:r>
            <a:r>
              <a:rPr lang="en-US" dirty="0">
                <a:solidFill>
                  <a:prstClr val="black">
                    <a:tint val="75000"/>
                  </a:prstClr>
                </a:solidFill>
                <a:latin typeface="Calibri"/>
              </a:rPr>
              <a:t>www.merkopanas.blogspot.gr</a:t>
            </a:r>
            <a:endParaRPr lang="el-GR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</a:t>
            </a:fld>
            <a:endParaRPr lang="el-G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307" y="692758"/>
            <a:ext cx="1219200" cy="1162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Επεξήγηση με στρογγυλεμένο παραλληλόγραμμο 4"/>
          <p:cNvSpPr/>
          <p:nvPr/>
        </p:nvSpPr>
        <p:spPr>
          <a:xfrm>
            <a:off x="2099734" y="203497"/>
            <a:ext cx="2846920" cy="774086"/>
          </a:xfrm>
          <a:prstGeom prst="wedgeRoundRectCallout">
            <a:avLst>
              <a:gd name="adj1" fmla="val -66142"/>
              <a:gd name="adj2" fmla="val 78321"/>
              <a:gd name="adj3" fmla="val 16667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24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Ας θυμηθούμε…</a:t>
            </a:r>
            <a:endParaRPr lang="en-US" sz="2400" b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05507" y="1015587"/>
            <a:ext cx="75201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2000" b="1" dirty="0">
                <a:solidFill>
                  <a:prstClr val="black"/>
                </a:solidFill>
                <a:latin typeface="Comic Sans MS" panose="030F0702030302020204" pitchFamily="66" charset="0"/>
              </a:rPr>
              <a:t>Στην ΑΑΤ η ενέργεια της ταλάντωσης διατηρείται ……………….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836999" y="926688"/>
            <a:ext cx="11688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σταθερή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805507" y="1630019"/>
            <a:ext cx="75201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2000" b="1" dirty="0">
                <a:solidFill>
                  <a:prstClr val="black"/>
                </a:solidFill>
                <a:latin typeface="Comic Sans MS" panose="030F0702030302020204" pitchFamily="66" charset="0"/>
              </a:rPr>
              <a:t>Στην ΑΑΤ το πλάτος της ταλάντωσης διατηρείται ……………….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782545" y="1541120"/>
            <a:ext cx="11688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σταθερό</a:t>
            </a:r>
          </a:p>
        </p:txBody>
      </p:sp>
      <p:sp>
        <p:nvSpPr>
          <p:cNvPr id="14" name="Ορθογώνιο 13"/>
          <p:cNvSpPr/>
          <p:nvPr/>
        </p:nvSpPr>
        <p:spPr>
          <a:xfrm>
            <a:off x="1805507" y="3574558"/>
            <a:ext cx="714586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000" b="1" dirty="0" smtClean="0">
                <a:latin typeface="Comic Sans MS" panose="030F0702030302020204" pitchFamily="66" charset="0"/>
              </a:rPr>
              <a:t>Σε </a:t>
            </a:r>
            <a:r>
              <a:rPr lang="el-GR" sz="2000" b="1" dirty="0">
                <a:latin typeface="Comic Sans MS" panose="030F0702030302020204" pitchFamily="66" charset="0"/>
              </a:rPr>
              <a:t>κάθε ελεύθερη ταλάντωση έχουμε </a:t>
            </a:r>
            <a:r>
              <a:rPr lang="el-GR" sz="2000" b="1" dirty="0" smtClean="0">
                <a:latin typeface="Comic Sans MS" panose="030F0702030302020204" pitchFamily="66" charset="0"/>
              </a:rPr>
              <a:t>απώλεια ………………….</a:t>
            </a:r>
            <a:endParaRPr lang="el-GR" sz="2000" b="1" dirty="0"/>
          </a:p>
        </p:txBody>
      </p:sp>
      <p:sp>
        <p:nvSpPr>
          <p:cNvPr id="15" name="Ορθογώνιο 14"/>
          <p:cNvSpPr/>
          <p:nvPr/>
        </p:nvSpPr>
        <p:spPr>
          <a:xfrm>
            <a:off x="7423297" y="3485256"/>
            <a:ext cx="130516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ενέργειας</a:t>
            </a:r>
            <a:endParaRPr lang="el-GR" sz="2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Ορθογώνιο 15"/>
          <p:cNvSpPr/>
          <p:nvPr/>
        </p:nvSpPr>
        <p:spPr>
          <a:xfrm>
            <a:off x="1805507" y="4107009"/>
            <a:ext cx="914399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l-GR" sz="2000" b="1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Σε </a:t>
            </a:r>
            <a:r>
              <a:rPr lang="el-GR" sz="2000" b="1" dirty="0">
                <a:solidFill>
                  <a:prstClr val="black"/>
                </a:solidFill>
                <a:latin typeface="Comic Sans MS" panose="030F0702030302020204" pitchFamily="66" charset="0"/>
              </a:rPr>
              <a:t>κάθε </a:t>
            </a:r>
            <a:r>
              <a:rPr lang="el-GR" sz="2000" b="1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φθίνουσα ταλάντωση </a:t>
            </a:r>
            <a:r>
              <a:rPr lang="el-GR" sz="2000" b="1" dirty="0">
                <a:solidFill>
                  <a:prstClr val="black"/>
                </a:solidFill>
                <a:latin typeface="Comic Sans MS" panose="030F0702030302020204" pitchFamily="66" charset="0"/>
              </a:rPr>
              <a:t>το </a:t>
            </a:r>
            <a:r>
              <a:rPr lang="el-GR" sz="2000" b="1" dirty="0">
                <a:latin typeface="Comic Sans MS" panose="030F0702030302020204" pitchFamily="66" charset="0"/>
              </a:rPr>
              <a:t>πλάτος</a:t>
            </a:r>
            <a:r>
              <a:rPr lang="el-GR" sz="2000" b="1" dirty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el-GR" sz="2000" b="1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της …………………, μέχρι </a:t>
            </a:r>
            <a:r>
              <a:rPr lang="el-GR" sz="2000" b="1" dirty="0">
                <a:solidFill>
                  <a:prstClr val="black"/>
                </a:solidFill>
                <a:latin typeface="Comic Sans MS" panose="030F0702030302020204" pitchFamily="66" charset="0"/>
              </a:rPr>
              <a:t>που τελικά μηδενίζεται.</a:t>
            </a:r>
          </a:p>
        </p:txBody>
      </p:sp>
      <p:sp>
        <p:nvSpPr>
          <p:cNvPr id="17" name="Ορθογώνιο 16"/>
          <p:cNvSpPr/>
          <p:nvPr/>
        </p:nvSpPr>
        <p:spPr>
          <a:xfrm>
            <a:off x="7377023" y="4130039"/>
            <a:ext cx="129875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μειώνεται</a:t>
            </a:r>
            <a:endParaRPr lang="el-GR" sz="2000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805507" y="5138226"/>
            <a:ext cx="93133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l-GR" sz="2000" b="1" dirty="0" smtClean="0">
                <a:latin typeface="Comic Sans MS" panose="030F0702030302020204" pitchFamily="66" charset="0"/>
              </a:rPr>
              <a:t>Για ορισμένη τιμή της </a:t>
            </a:r>
            <a:r>
              <a:rPr lang="el-GR" sz="2000" b="1" dirty="0" err="1" smtClean="0">
                <a:latin typeface="Comic Sans MS" panose="030F0702030302020204" pitchFamily="66" charset="0"/>
              </a:rPr>
              <a:t>σταθεράς</a:t>
            </a:r>
            <a:r>
              <a:rPr lang="el-GR" sz="2000" b="1" dirty="0" smtClean="0">
                <a:latin typeface="Comic Sans MS" panose="030F0702030302020204" pitchFamily="66" charset="0"/>
              </a:rPr>
              <a:t> απόσβεσης </a:t>
            </a:r>
            <a:r>
              <a:rPr lang="en-US" sz="2000" b="1" i="1" dirty="0" smtClean="0">
                <a:latin typeface="Comic Sans MS" panose="030F0702030302020204" pitchFamily="66" charset="0"/>
              </a:rPr>
              <a:t>b</a:t>
            </a:r>
            <a:r>
              <a:rPr lang="en-US" sz="2000" b="1" dirty="0" smtClean="0">
                <a:latin typeface="Comic Sans MS" panose="030F0702030302020204" pitchFamily="66" charset="0"/>
              </a:rPr>
              <a:t>, </a:t>
            </a:r>
            <a:r>
              <a:rPr lang="el-GR" sz="2000" b="1" dirty="0" smtClean="0">
                <a:latin typeface="Comic Sans MS" panose="030F0702030302020204" pitchFamily="66" charset="0"/>
              </a:rPr>
              <a:t>η περίοδος της φθίνουσας ταλάντωσης παραμένει ……………….</a:t>
            </a:r>
            <a:r>
              <a:rPr lang="en-US" sz="2000" b="1" dirty="0" smtClean="0">
                <a:latin typeface="Comic Sans MS" panose="030F0702030302020204" pitchFamily="66" charset="0"/>
              </a:rPr>
              <a:t> </a:t>
            </a:r>
            <a:r>
              <a:rPr lang="el-GR" sz="2000" b="1" dirty="0" smtClean="0">
                <a:latin typeface="Comic Sans MS" panose="030F0702030302020204" pitchFamily="66" charset="0"/>
              </a:rPr>
              <a:t> </a:t>
            </a:r>
            <a:endParaRPr lang="el-GR" sz="2000" b="1" dirty="0">
              <a:latin typeface="Comic Sans MS" panose="030F0702030302020204" pitchFamily="66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542251" y="5641164"/>
            <a:ext cx="11688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σταθερή</a:t>
            </a:r>
          </a:p>
        </p:txBody>
      </p:sp>
      <p:pic>
        <p:nvPicPr>
          <p:cNvPr id="12" name="Εικόνα 1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6174" y="1854808"/>
            <a:ext cx="1504463" cy="198123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805507" y="2314222"/>
            <a:ext cx="86749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l-GR" sz="2000" b="1" dirty="0" smtClean="0">
                <a:latin typeface="Comic Sans MS" panose="030F0702030302020204" pitchFamily="66" charset="0"/>
              </a:rPr>
              <a:t>Στο διπλανό σχήμα το σφαιρίδιο εκτελεί ΑΑΤ. Η συχνότητα ταλάντωσης του σφαιριδίου υπολογίζεται από τη σχέση </a:t>
            </a:r>
            <a:r>
              <a:rPr lang="en-US" sz="2000" b="1" i="1" dirty="0" smtClean="0">
                <a:latin typeface="Comic Sans MS" panose="030F0702030302020204" pitchFamily="66" charset="0"/>
              </a:rPr>
              <a:t>f</a:t>
            </a:r>
            <a:r>
              <a:rPr lang="en-US" sz="2000" b="1" dirty="0" smtClean="0">
                <a:latin typeface="Comic Sans MS" panose="030F0702030302020204" pitchFamily="66" charset="0"/>
              </a:rPr>
              <a:t> = …………….</a:t>
            </a:r>
            <a:endParaRPr lang="el-GR" sz="2400" b="1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Ορθογώνιο 17"/>
              <p:cNvSpPr/>
              <p:nvPr/>
            </p:nvSpPr>
            <p:spPr>
              <a:xfrm>
                <a:off x="8836951" y="2506704"/>
                <a:ext cx="1040734" cy="100168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1" i="1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l-GR" sz="2000" b="1" i="1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l-GR" sz="2000" b="1" i="1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l-GR" sz="2000" b="1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𝛑</m:t>
                          </m:r>
                        </m:den>
                      </m:f>
                      <m:rad>
                        <m:radPr>
                          <m:degHide m:val="on"/>
                          <m:ctrlPr>
                            <a:rPr lang="en-US" sz="2000" b="1" i="1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2000" b="1" i="1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1" i="1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</m:num>
                            <m:den>
                              <m:r>
                                <a:rPr lang="en-US" sz="2000" b="1" i="1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el-GR" sz="2000" dirty="0"/>
              </a:p>
            </p:txBody>
          </p:sp>
        </mc:Choice>
        <mc:Fallback xmlns="">
          <p:sp>
            <p:nvSpPr>
              <p:cNvPr id="18" name="Ορθογώνιο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36951" y="2506704"/>
                <a:ext cx="1040734" cy="1001684"/>
              </a:xfrm>
              <a:prstGeom prst="rect">
                <a:avLst/>
              </a:prstGeom>
              <a:blipFill>
                <a:blip r:embed="rId4"/>
                <a:stretch>
                  <a:fillRect b="-121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02687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1" grpId="0"/>
      <p:bldP spid="14" grpId="0"/>
      <p:bldP spid="15" grpId="0"/>
      <p:bldP spid="16" grpId="0"/>
      <p:bldP spid="17" grpId="0"/>
      <p:bldP spid="20" grpId="0"/>
      <p:bldP spid="21" grpId="0"/>
      <p:bldP spid="13" grpId="0"/>
      <p:bldP spid="1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 err="1" smtClean="0">
                <a:solidFill>
                  <a:schemeClr val="bg1">
                    <a:lumMod val="50000"/>
                  </a:schemeClr>
                </a:solidFill>
              </a:rPr>
              <a:t>Μερκ</a:t>
            </a:r>
            <a:r>
              <a:rPr lang="el-GR" dirty="0" smtClean="0">
                <a:solidFill>
                  <a:schemeClr val="bg1">
                    <a:lumMod val="50000"/>
                  </a:schemeClr>
                </a:solidFill>
              </a:rPr>
              <a:t>. Παναγιωτόπουλος - Φυσικός       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www.merkopanas.blogspot.gr</a:t>
            </a:r>
            <a:endParaRPr lang="el-GR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schemeClr val="tx1"/>
                </a:solidFill>
              </a:rPr>
              <a:pPr/>
              <a:t>20</a:t>
            </a:fld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80839" y="0"/>
            <a:ext cx="843032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l-GR" altLang="el-GR" sz="2000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Παρακάτω δίνονται διευθύνσεις όπου μπορείτε να βρείτε αναρτήσεις για το θέμα « </a:t>
            </a:r>
            <a:r>
              <a:rPr lang="el-GR" altLang="el-GR" sz="20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Εξαναγκασμένες </a:t>
            </a:r>
            <a:r>
              <a:rPr lang="el-GR" altLang="el-GR" sz="2000" dirty="0" err="1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ΜηχανικέςΤαλαντώσεις</a:t>
            </a:r>
            <a:r>
              <a:rPr lang="el-GR" altLang="el-GR" sz="20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l-GR" altLang="el-GR" sz="2000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».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89601" y="585540"/>
            <a:ext cx="9012795" cy="57708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b="1" dirty="0">
                <a:latin typeface="Comic Sans MS" panose="030F0702030302020204" pitchFamily="66" charset="0"/>
              </a:rPr>
              <a:t>Αναλυτική παρουσίαση θεωρίας σε </a:t>
            </a:r>
            <a:r>
              <a:rPr lang="en-US" b="1" dirty="0">
                <a:latin typeface="Comic Sans MS" panose="030F0702030302020204" pitchFamily="66" charset="0"/>
              </a:rPr>
              <a:t>pdf </a:t>
            </a:r>
            <a:r>
              <a:rPr lang="el-GR" b="1" dirty="0">
                <a:latin typeface="Comic Sans MS" panose="030F0702030302020204" pitchFamily="66" charset="0"/>
              </a:rPr>
              <a:t>από τον Βασίλη Τσούνη </a:t>
            </a:r>
            <a:r>
              <a:rPr lang="el-GR" b="1" dirty="0">
                <a:latin typeface="Comic Sans MS" panose="030F0702030302020204" pitchFamily="66" charset="0"/>
                <a:hlinkClick r:id="rId2"/>
              </a:rPr>
              <a:t>εδώ</a:t>
            </a:r>
            <a:r>
              <a:rPr lang="el-GR" b="1" dirty="0" smtClean="0">
                <a:latin typeface="Comic Sans MS" panose="030F0702030302020204" pitchFamily="66" charset="0"/>
              </a:rPr>
              <a:t>.</a:t>
            </a:r>
            <a:endParaRPr lang="el-GR" sz="800" b="1" dirty="0">
              <a:latin typeface="Comic Sans MS" panose="030F0702030302020204" pitchFamily="66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b="1" dirty="0" smtClean="0">
                <a:latin typeface="Comic Sans MS" panose="030F0702030302020204" pitchFamily="66" charset="0"/>
              </a:rPr>
              <a:t>Παρουσίαση </a:t>
            </a:r>
            <a:r>
              <a:rPr lang="el-GR" b="1" dirty="0">
                <a:latin typeface="Comic Sans MS" panose="030F0702030302020204" pitchFamily="66" charset="0"/>
              </a:rPr>
              <a:t>θεωρίας σε </a:t>
            </a:r>
            <a:r>
              <a:rPr lang="en-US" b="1" dirty="0">
                <a:latin typeface="Comic Sans MS" panose="030F0702030302020204" pitchFamily="66" charset="0"/>
              </a:rPr>
              <a:t>pdf </a:t>
            </a:r>
            <a:r>
              <a:rPr lang="el-GR" b="1" dirty="0">
                <a:latin typeface="Comic Sans MS" panose="030F0702030302020204" pitchFamily="66" charset="0"/>
              </a:rPr>
              <a:t>από τον </a:t>
            </a:r>
            <a:r>
              <a:rPr lang="el-GR" b="1" dirty="0" smtClean="0">
                <a:latin typeface="Comic Sans MS" panose="030F0702030302020204" pitchFamily="66" charset="0"/>
              </a:rPr>
              <a:t>Βασίλη </a:t>
            </a:r>
            <a:r>
              <a:rPr lang="el-GR" b="1" dirty="0" err="1" smtClean="0">
                <a:latin typeface="Comic Sans MS" panose="030F0702030302020204" pitchFamily="66" charset="0"/>
              </a:rPr>
              <a:t>Δουκατζή</a:t>
            </a:r>
            <a:r>
              <a:rPr lang="el-GR" b="1" dirty="0" smtClean="0">
                <a:latin typeface="Comic Sans MS" panose="030F0702030302020204" pitchFamily="66" charset="0"/>
              </a:rPr>
              <a:t> </a:t>
            </a:r>
            <a:r>
              <a:rPr lang="el-GR" b="1" dirty="0" smtClean="0">
                <a:latin typeface="Comic Sans MS" panose="030F0702030302020204" pitchFamily="66" charset="0"/>
                <a:hlinkClick r:id="rId3"/>
              </a:rPr>
              <a:t>εδώ</a:t>
            </a:r>
            <a:r>
              <a:rPr lang="el-GR" b="1" dirty="0" smtClean="0">
                <a:latin typeface="Comic Sans MS" panose="030F0702030302020204" pitchFamily="66" charset="0"/>
              </a:rPr>
              <a:t>.</a:t>
            </a:r>
            <a:endParaRPr lang="el-GR" sz="800" b="1" dirty="0">
              <a:latin typeface="Comic Sans MS" panose="030F0702030302020204" pitchFamily="66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b="1" dirty="0">
                <a:latin typeface="Comic Sans MS" panose="030F0702030302020204" pitchFamily="66" charset="0"/>
              </a:rPr>
              <a:t>Ηλεκτρονική παρουσίαση θεωρίας από τον Σωκράτη </a:t>
            </a:r>
            <a:r>
              <a:rPr lang="el-GR" b="1" dirty="0" err="1">
                <a:latin typeface="Comic Sans MS" panose="030F0702030302020204" pitchFamily="66" charset="0"/>
              </a:rPr>
              <a:t>Καλελή</a:t>
            </a:r>
            <a:r>
              <a:rPr lang="el-GR" b="1" dirty="0">
                <a:latin typeface="Comic Sans MS" panose="030F0702030302020204" pitchFamily="66" charset="0"/>
              </a:rPr>
              <a:t> </a:t>
            </a:r>
            <a:r>
              <a:rPr lang="el-GR" b="1" dirty="0">
                <a:latin typeface="Comic Sans MS" panose="030F0702030302020204" pitchFamily="66" charset="0"/>
                <a:hlinkClick r:id="rId4"/>
              </a:rPr>
              <a:t>εδώ</a:t>
            </a:r>
            <a:r>
              <a:rPr lang="el-GR" b="1" dirty="0" smtClean="0">
                <a:latin typeface="Comic Sans MS" panose="030F0702030302020204" pitchFamily="66" charset="0"/>
              </a:rPr>
              <a:t>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b="1" dirty="0" smtClean="0">
                <a:latin typeface="Comic Sans MS" panose="030F0702030302020204" pitchFamily="66" charset="0"/>
              </a:rPr>
              <a:t>«Τι </a:t>
            </a:r>
            <a:r>
              <a:rPr lang="el-GR" b="1" dirty="0">
                <a:latin typeface="Comic Sans MS" panose="030F0702030302020204" pitchFamily="66" charset="0"/>
              </a:rPr>
              <a:t>δεν ισχύει στις φθίνουσες και στις εξαναγκασμένες </a:t>
            </a:r>
            <a:r>
              <a:rPr lang="el-GR" b="1" dirty="0" smtClean="0">
                <a:latin typeface="Comic Sans MS" panose="030F0702030302020204" pitchFamily="66" charset="0"/>
              </a:rPr>
              <a:t>ταλαντώσεις» </a:t>
            </a:r>
            <a:r>
              <a:rPr lang="el-GR" b="1" dirty="0">
                <a:latin typeface="Comic Sans MS" panose="030F0702030302020204" pitchFamily="66" charset="0"/>
              </a:rPr>
              <a:t>από </a:t>
            </a:r>
            <a:r>
              <a:rPr lang="el-GR" b="1" dirty="0" smtClean="0">
                <a:latin typeface="Comic Sans MS" panose="030F0702030302020204" pitchFamily="66" charset="0"/>
              </a:rPr>
              <a:t>το Νίκο Σταματόπουλο </a:t>
            </a:r>
            <a:r>
              <a:rPr lang="el-GR" b="1" dirty="0" smtClean="0">
                <a:latin typeface="Comic Sans MS" panose="030F0702030302020204" pitchFamily="66" charset="0"/>
                <a:hlinkClick r:id="rId5"/>
              </a:rPr>
              <a:t>εδώ</a:t>
            </a:r>
            <a:r>
              <a:rPr lang="el-GR" b="1" dirty="0" smtClean="0">
                <a:latin typeface="Comic Sans MS" panose="030F0702030302020204" pitchFamily="66" charset="0"/>
              </a:rPr>
              <a:t>.</a:t>
            </a:r>
            <a:endParaRPr lang="en-US" b="1" dirty="0">
              <a:latin typeface="Comic Sans MS" panose="030F0702030302020204" pitchFamily="66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b="1" dirty="0">
                <a:latin typeface="Comic Sans MS" panose="030F0702030302020204" pitchFamily="66" charset="0"/>
              </a:rPr>
              <a:t>Προσομοίωση </a:t>
            </a:r>
            <a:r>
              <a:rPr lang="el-GR" b="1" dirty="0" smtClean="0">
                <a:latin typeface="Comic Sans MS" panose="030F0702030302020204" pitchFamily="66" charset="0"/>
              </a:rPr>
              <a:t>συντονισμού </a:t>
            </a:r>
            <a:r>
              <a:rPr lang="el-GR" b="1" dirty="0" smtClean="0">
                <a:latin typeface="Comic Sans MS" panose="030F0702030302020204" pitchFamily="66" charset="0"/>
                <a:hlinkClick r:id="rId6"/>
              </a:rPr>
              <a:t>εδώ</a:t>
            </a:r>
            <a:r>
              <a:rPr lang="el-GR" b="1" dirty="0" smtClean="0">
                <a:latin typeface="Comic Sans MS" panose="030F0702030302020204" pitchFamily="66" charset="0"/>
              </a:rPr>
              <a:t> και συντονισμός ελατηρίων </a:t>
            </a:r>
            <a:r>
              <a:rPr lang="el-GR" b="1" dirty="0" smtClean="0">
                <a:latin typeface="Comic Sans MS" panose="030F0702030302020204" pitchFamily="66" charset="0"/>
                <a:hlinkClick r:id="rId7"/>
              </a:rPr>
              <a:t>εδώ</a:t>
            </a:r>
            <a:r>
              <a:rPr lang="el-GR" b="1" dirty="0" smtClean="0">
                <a:latin typeface="Comic Sans MS" panose="030F0702030302020204" pitchFamily="66" charset="0"/>
              </a:rPr>
              <a:t> από τον Ηλία </a:t>
            </a:r>
            <a:r>
              <a:rPr lang="el-GR" b="1" dirty="0" err="1" smtClean="0">
                <a:latin typeface="Comic Sans MS" panose="030F0702030302020204" pitchFamily="66" charset="0"/>
              </a:rPr>
              <a:t>Σιτσανλή</a:t>
            </a:r>
            <a:r>
              <a:rPr lang="el-GR" b="1" dirty="0" smtClean="0">
                <a:latin typeface="Comic Sans MS" panose="030F0702030302020204" pitchFamily="66" charset="0"/>
              </a:rPr>
              <a:t> (</a:t>
            </a:r>
            <a:r>
              <a:rPr lang="en-US" b="1" dirty="0" smtClean="0">
                <a:latin typeface="Comic Sans MS" panose="030F0702030302020204" pitchFamily="66" charset="0"/>
              </a:rPr>
              <a:t>www.seilias.gr)</a:t>
            </a:r>
            <a:r>
              <a:rPr lang="el-GR" b="1" dirty="0" smtClean="0">
                <a:latin typeface="Comic Sans MS" panose="030F0702030302020204" pitchFamily="66" charset="0"/>
              </a:rPr>
              <a:t>. </a:t>
            </a:r>
            <a:endParaRPr lang="en-US" sz="800" b="1" dirty="0">
              <a:latin typeface="Comic Sans MS" panose="030F0702030302020204" pitchFamily="66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b="1" dirty="0">
                <a:latin typeface="Comic Sans MS" panose="030F0702030302020204" pitchFamily="66" charset="0"/>
              </a:rPr>
              <a:t>Πειραματική </a:t>
            </a:r>
            <a:r>
              <a:rPr lang="el-GR" b="1" dirty="0" smtClean="0">
                <a:latin typeface="Comic Sans MS" panose="030F0702030302020204" pitchFamily="66" charset="0"/>
              </a:rPr>
              <a:t>παρουσίαση</a:t>
            </a:r>
            <a:r>
              <a:rPr lang="en-US" b="1" dirty="0" smtClean="0">
                <a:latin typeface="Comic Sans MS" panose="030F0702030302020204" pitchFamily="66" charset="0"/>
              </a:rPr>
              <a:t> </a:t>
            </a:r>
            <a:r>
              <a:rPr lang="el-GR" b="1" dirty="0" smtClean="0">
                <a:latin typeface="Comic Sans MS" panose="030F0702030302020204" pitchFamily="66" charset="0"/>
              </a:rPr>
              <a:t>εξαναγκασμένης ταλάντωσης και εμφάνιση φαινομένου </a:t>
            </a:r>
            <a:r>
              <a:rPr lang="el-GR" b="1" dirty="0">
                <a:latin typeface="Comic Sans MS" panose="030F0702030302020204" pitchFamily="66" charset="0"/>
              </a:rPr>
              <a:t>συντονισμού </a:t>
            </a:r>
            <a:r>
              <a:rPr lang="el-GR" b="1" dirty="0" smtClean="0">
                <a:latin typeface="Comic Sans MS" panose="030F0702030302020204" pitchFamily="66" charset="0"/>
                <a:hlinkClick r:id="rId8"/>
              </a:rPr>
              <a:t>εδώ</a:t>
            </a:r>
            <a:r>
              <a:rPr lang="en-US" b="1" dirty="0" smtClean="0">
                <a:latin typeface="Comic Sans MS" panose="030F0702030302020204" pitchFamily="66" charset="0"/>
              </a:rPr>
              <a:t> (</a:t>
            </a:r>
            <a:r>
              <a:rPr lang="el-GR" b="1" dirty="0" smtClean="0">
                <a:latin typeface="Comic Sans MS" panose="030F0702030302020204" pitchFamily="66" charset="0"/>
              </a:rPr>
              <a:t>από ΜΙΤ</a:t>
            </a:r>
            <a:r>
              <a:rPr lang="en-US" b="1" dirty="0" smtClean="0">
                <a:latin typeface="Comic Sans MS" panose="030F0702030302020204" pitchFamily="66" charset="0"/>
              </a:rPr>
              <a:t>) </a:t>
            </a:r>
            <a:r>
              <a:rPr lang="el-GR" b="1" dirty="0" smtClean="0">
                <a:latin typeface="Comic Sans MS" panose="030F0702030302020204" pitchFamily="66" charset="0"/>
              </a:rPr>
              <a:t>κι </a:t>
            </a:r>
            <a:r>
              <a:rPr lang="el-GR" b="1" dirty="0" smtClean="0">
                <a:latin typeface="Comic Sans MS" panose="030F0702030302020204" pitchFamily="66" charset="0"/>
                <a:hlinkClick r:id="rId9"/>
              </a:rPr>
              <a:t>εδώ</a:t>
            </a:r>
            <a:r>
              <a:rPr lang="el-GR" b="1" dirty="0" smtClean="0">
                <a:latin typeface="Comic Sans MS" panose="030F0702030302020204" pitchFamily="66" charset="0"/>
              </a:rPr>
              <a:t> (από </a:t>
            </a:r>
            <a:r>
              <a:rPr lang="en-US" b="1" dirty="0">
                <a:latin typeface="Comic Sans MS" panose="030F0702030302020204" pitchFamily="66" charset="0"/>
              </a:rPr>
              <a:t>Daniel </a:t>
            </a:r>
            <a:r>
              <a:rPr lang="en-US" b="1" dirty="0" smtClean="0">
                <a:latin typeface="Comic Sans MS" panose="030F0702030302020204" pitchFamily="66" charset="0"/>
              </a:rPr>
              <a:t>Powell</a:t>
            </a:r>
            <a:r>
              <a:rPr lang="el-GR" b="1" dirty="0" smtClean="0">
                <a:latin typeface="Comic Sans MS" panose="030F0702030302020204" pitchFamily="66" charset="0"/>
              </a:rPr>
              <a:t>). </a:t>
            </a:r>
            <a:endParaRPr lang="en-US" sz="800" b="1" dirty="0">
              <a:latin typeface="Comic Sans MS" panose="030F0702030302020204" pitchFamily="66" charset="0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b="1" dirty="0">
                <a:latin typeface="Comic Sans MS" panose="030F0702030302020204" pitchFamily="66" charset="0"/>
              </a:rPr>
              <a:t>Δείτε όλα τα θέματα που έχουν δοθεί στις Πανελλαδικές Εξετάσεις για τις Μηχανικές Ταλαντώσεις </a:t>
            </a:r>
            <a:r>
              <a:rPr lang="el-GR" b="1" dirty="0">
                <a:latin typeface="Comic Sans MS" panose="030F0702030302020204" pitchFamily="66" charset="0"/>
                <a:hlinkClick r:id="rId10"/>
              </a:rPr>
              <a:t>εδώ</a:t>
            </a:r>
            <a:r>
              <a:rPr lang="el-GR" b="1" dirty="0" smtClean="0">
                <a:latin typeface="Comic Sans MS" panose="030F0702030302020204" pitchFamily="66" charset="0"/>
              </a:rPr>
              <a:t>.</a:t>
            </a:r>
            <a:endParaRPr lang="el-GR" sz="800" b="1" dirty="0">
              <a:latin typeface="Comic Sans MS" panose="030F0702030302020204" pitchFamily="66" charset="0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b="1" dirty="0">
                <a:latin typeface="Comic Sans MS" panose="030F0702030302020204" pitchFamily="66" charset="0"/>
              </a:rPr>
              <a:t>Θέματα από τα Ψηφιακά Εκπαιδευτικά Βοηθήματα (ΨΕΒ) του Υπουργείου Παιδείας </a:t>
            </a:r>
            <a:r>
              <a:rPr lang="el-GR" b="1" dirty="0">
                <a:latin typeface="Comic Sans MS" panose="030F0702030302020204" pitchFamily="66" charset="0"/>
                <a:hlinkClick r:id="rId11"/>
              </a:rPr>
              <a:t>εδώ</a:t>
            </a:r>
            <a:r>
              <a:rPr lang="el-GR" b="1" dirty="0">
                <a:latin typeface="Comic Sans MS" panose="030F0702030302020204" pitchFamily="66" charset="0"/>
              </a:rPr>
              <a:t> και </a:t>
            </a:r>
            <a:r>
              <a:rPr lang="el-GR" b="1" dirty="0">
                <a:latin typeface="Comic Sans MS" panose="030F0702030302020204" pitchFamily="66" charset="0"/>
                <a:hlinkClick r:id="rId12"/>
              </a:rPr>
              <a:t>εδώ</a:t>
            </a:r>
            <a:r>
              <a:rPr lang="el-GR" b="1" dirty="0" smtClean="0">
                <a:latin typeface="Comic Sans MS" panose="030F0702030302020204" pitchFamily="66" charset="0"/>
              </a:rPr>
              <a:t>.</a:t>
            </a:r>
            <a:endParaRPr lang="el-GR" sz="800" b="1" dirty="0">
              <a:latin typeface="Comic Sans MS" panose="030F0702030302020204" pitchFamily="66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l-GR" b="1" dirty="0">
                <a:latin typeface="Comic Sans MS" panose="030F0702030302020204" pitchFamily="66" charset="0"/>
              </a:rPr>
              <a:t>Πολλές ερωτήσεις και ασκήσεις από το «Υλικό Φυσικής-Χημείας» </a:t>
            </a:r>
            <a:r>
              <a:rPr lang="el-GR" b="1" dirty="0">
                <a:latin typeface="Comic Sans MS" panose="030F0702030302020204" pitchFamily="66" charset="0"/>
                <a:hlinkClick r:id="rId13"/>
              </a:rPr>
              <a:t>εδώ</a:t>
            </a:r>
            <a:r>
              <a:rPr lang="el-GR" b="1" dirty="0">
                <a:latin typeface="Comic Sans MS" panose="030F0702030302020204" pitchFamily="66" charset="0"/>
              </a:rPr>
              <a:t>.</a:t>
            </a:r>
            <a:endParaRPr lang="en-US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893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 err="1" smtClean="0">
                <a:solidFill>
                  <a:schemeClr val="bg1">
                    <a:lumMod val="50000"/>
                  </a:schemeClr>
                </a:solidFill>
              </a:rPr>
              <a:t>Μερκ</a:t>
            </a:r>
            <a:r>
              <a:rPr lang="el-GR" dirty="0" smtClean="0">
                <a:solidFill>
                  <a:schemeClr val="bg1">
                    <a:lumMod val="50000"/>
                  </a:schemeClr>
                </a:solidFill>
              </a:rPr>
              <a:t>. Παναγιωτόπουλος - Φυσικός       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www.merkopanas.blogspot.gr</a:t>
            </a:r>
            <a:endParaRPr lang="el-GR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schemeClr val="tx1"/>
                </a:solidFill>
              </a:rPr>
              <a:pPr/>
              <a:t>21</a:t>
            </a:fld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213339" y="394240"/>
            <a:ext cx="9327903" cy="181588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l-GR" altLang="el-GR" sz="28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Ερωτήσεις στις </a:t>
            </a:r>
            <a:endParaRPr lang="en-US" altLang="el-GR" sz="2800" b="1" dirty="0" smtClean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algn="ctr">
              <a:spcBef>
                <a:spcPct val="50000"/>
              </a:spcBef>
              <a:defRPr/>
            </a:pPr>
            <a:r>
              <a:rPr lang="en-US" altLang="el-GR" sz="28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“</a:t>
            </a:r>
            <a:r>
              <a:rPr lang="el-GR" altLang="el-GR" sz="28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Φθίνουσες και</a:t>
            </a:r>
            <a:r>
              <a:rPr lang="en-US" altLang="el-GR" sz="28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l-GR" altLang="el-GR" sz="2800" b="1" dirty="0" err="1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ΕξαναγκασμένεςΤαλαντώσεις</a:t>
            </a:r>
            <a:r>
              <a:rPr lang="en-US" altLang="el-GR" sz="28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”</a:t>
            </a:r>
            <a:r>
              <a:rPr lang="el-GR" altLang="el-GR" sz="28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</a:t>
            </a:r>
            <a:endParaRPr lang="en-US" altLang="el-GR" sz="2800" b="1" dirty="0" smtClean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algn="ctr">
              <a:spcBef>
                <a:spcPct val="50000"/>
              </a:spcBef>
              <a:defRPr/>
            </a:pPr>
            <a:r>
              <a:rPr lang="el-GR" altLang="el-GR" sz="28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με </a:t>
            </a:r>
            <a:r>
              <a:rPr lang="el-GR" altLang="el-GR" sz="28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το πρόγραμμα </a:t>
            </a:r>
            <a:r>
              <a:rPr lang="en-US" altLang="el-GR" sz="28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Hot Potatoes</a:t>
            </a:r>
            <a:endParaRPr lang="el-GR" altLang="el-GR" sz="2800" b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2043930" y="2475312"/>
            <a:ext cx="8104139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l-GR" altLang="el-GR" sz="2400" b="1" dirty="0">
                <a:latin typeface="Comic Sans MS" pitchFamily="66" charset="0"/>
              </a:rPr>
              <a:t>  Ερωτήσεις Πολλαπλής Επιλογής </a:t>
            </a:r>
            <a:r>
              <a:rPr lang="el-GR" altLang="el-GR" sz="2400" b="1" dirty="0">
                <a:latin typeface="Comic Sans MS" pitchFamily="66" charset="0"/>
                <a:hlinkClick r:id="rId2"/>
              </a:rPr>
              <a:t>εδώ</a:t>
            </a:r>
            <a:r>
              <a:rPr lang="el-GR" altLang="el-GR" sz="2400" b="1" dirty="0">
                <a:latin typeface="Comic Sans MS" pitchFamily="66" charset="0"/>
              </a:rPr>
              <a:t> </a:t>
            </a:r>
            <a:r>
              <a:rPr lang="el-GR" altLang="el-GR" sz="2000" b="1" dirty="0">
                <a:latin typeface="Comic Sans MS" pitchFamily="66" charset="0"/>
              </a:rPr>
              <a:t>(35 ερωτήσεις)</a:t>
            </a:r>
          </a:p>
          <a:p>
            <a:pPr marL="342900" indent="-342900">
              <a:lnSpc>
                <a:spcPct val="150000"/>
              </a:lnSpc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l-GR" altLang="el-GR" sz="2400" b="1" dirty="0">
                <a:latin typeface="Comic Sans MS" pitchFamily="66" charset="0"/>
              </a:rPr>
              <a:t>  Ερωτήσεις Σωστού – Λάθους  </a:t>
            </a:r>
            <a:r>
              <a:rPr lang="el-GR" altLang="el-GR" sz="2400" b="1" dirty="0">
                <a:latin typeface="Comic Sans MS" pitchFamily="66" charset="0"/>
                <a:hlinkClick r:id="rId3"/>
              </a:rPr>
              <a:t>εδώ</a:t>
            </a:r>
            <a:r>
              <a:rPr lang="el-GR" altLang="el-GR" sz="2400" b="1" dirty="0">
                <a:latin typeface="Comic Sans MS" pitchFamily="66" charset="0"/>
              </a:rPr>
              <a:t> </a:t>
            </a:r>
            <a:r>
              <a:rPr lang="el-GR" altLang="el-GR" sz="2000" b="1" dirty="0">
                <a:latin typeface="Comic Sans MS" pitchFamily="66" charset="0"/>
              </a:rPr>
              <a:t>(25 ερωτήσεις) </a:t>
            </a:r>
          </a:p>
        </p:txBody>
      </p:sp>
      <p:sp>
        <p:nvSpPr>
          <p:cNvPr id="6" name="Ορθογώνιο 5"/>
          <p:cNvSpPr/>
          <p:nvPr/>
        </p:nvSpPr>
        <p:spPr>
          <a:xfrm>
            <a:off x="1810780" y="4212160"/>
            <a:ext cx="81330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l-GR" sz="2400" b="1" dirty="0">
                <a:latin typeface="Comic Sans MS" panose="030F0702030302020204" pitchFamily="66" charset="0"/>
              </a:rPr>
              <a:t>Δείτε όλα τα θέματα που έχουν δοθεί στις </a:t>
            </a:r>
            <a:r>
              <a:rPr lang="el-GR" sz="2400" b="1" dirty="0" err="1" smtClean="0">
                <a:latin typeface="Comic Sans MS" panose="030F0702030302020204" pitchFamily="66" charset="0"/>
              </a:rPr>
              <a:t>Παγκύπριες</a:t>
            </a:r>
            <a:r>
              <a:rPr lang="el-GR" sz="2400" b="1" dirty="0" smtClean="0">
                <a:latin typeface="Comic Sans MS" panose="030F0702030302020204" pitchFamily="66" charset="0"/>
              </a:rPr>
              <a:t> Εξετάσεις </a:t>
            </a:r>
            <a:r>
              <a:rPr lang="el-GR" sz="2400" b="1" dirty="0">
                <a:latin typeface="Comic Sans MS" panose="030F0702030302020204" pitchFamily="66" charset="0"/>
              </a:rPr>
              <a:t>για τις Μηχανικές Ταλαντώσεις </a:t>
            </a:r>
            <a:r>
              <a:rPr lang="el-GR" sz="2400" b="1" dirty="0" smtClean="0">
                <a:latin typeface="Comic Sans MS" panose="030F0702030302020204" pitchFamily="66" charset="0"/>
                <a:hlinkClick r:id="rId4"/>
              </a:rPr>
              <a:t>εδώ</a:t>
            </a:r>
            <a:r>
              <a:rPr lang="el-GR" sz="2400" b="1" dirty="0" smtClean="0">
                <a:latin typeface="Comic Sans MS" panose="030F0702030302020204" pitchFamily="66" charset="0"/>
              </a:rPr>
              <a:t>.</a:t>
            </a: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2019014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Θέση υποσέλιδου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l-GR" sz="1200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Μερκ</a:t>
            </a:r>
            <a:r>
              <a:rPr lang="el-GR" sz="12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. Παναγιωτόπουλος - Φυσικός        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www.merkopanas.blogspot.gr</a:t>
            </a:r>
            <a:endParaRPr lang="el-GR" sz="12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5603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49562C4-339C-4F76-A138-07B1469EAE8C}" type="slidenum">
              <a:rPr lang="el-GR" sz="1200">
                <a:latin typeface="+mn-lt"/>
              </a:rPr>
              <a:pPr eaLnBrk="1" hangingPunct="1"/>
              <a:t>22</a:t>
            </a:fld>
            <a:endParaRPr lang="el-GR" sz="1200" dirty="0">
              <a:latin typeface="+mn-lt"/>
            </a:endParaRPr>
          </a:p>
        </p:txBody>
      </p:sp>
      <p:sp>
        <p:nvSpPr>
          <p:cNvPr id="68612" name="Text Box 4"/>
          <p:cNvSpPr txBox="1">
            <a:spLocks noChangeArrowheads="1"/>
          </p:cNvSpPr>
          <p:nvPr/>
        </p:nvSpPr>
        <p:spPr bwMode="auto">
          <a:xfrm>
            <a:off x="4151784" y="1989138"/>
            <a:ext cx="367188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l-GR" sz="40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Εφαρμογές</a:t>
            </a:r>
          </a:p>
        </p:txBody>
      </p:sp>
    </p:spTree>
    <p:extLst>
      <p:ext uri="{BB962C8B-B14F-4D97-AF65-F5344CB8AC3E}">
        <p14:creationId xmlns:p14="http://schemas.microsoft.com/office/powerpoint/2010/main" val="280846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86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86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 txBox="1">
            <a:spLocks noGrp="1"/>
          </p:cNvSpPr>
          <p:nvPr/>
        </p:nvSpPr>
        <p:spPr>
          <a:xfrm>
            <a:off x="4648200" y="6356351"/>
            <a:ext cx="2895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ctr">
              <a:defRPr/>
            </a:pPr>
            <a:r>
              <a:rPr lang="el-GR" sz="1200" dirty="0" err="1">
                <a:solidFill>
                  <a:schemeClr val="tx1">
                    <a:tint val="75000"/>
                  </a:schemeClr>
                </a:solidFill>
              </a:rPr>
              <a:t>Μερκ</a:t>
            </a:r>
            <a:r>
              <a:rPr lang="el-GR" sz="1200" dirty="0">
                <a:solidFill>
                  <a:schemeClr val="tx1">
                    <a:tint val="75000"/>
                  </a:schemeClr>
                </a:solidFill>
              </a:rPr>
              <a:t>. Παναγιωτόπουλος - Φυσικός               </a:t>
            </a:r>
            <a:r>
              <a:rPr lang="en-US" sz="1200" dirty="0">
                <a:solidFill>
                  <a:schemeClr val="tx1">
                    <a:tint val="75000"/>
                  </a:schemeClr>
                </a:solidFill>
              </a:rPr>
              <a:t>www.merkopanas.blogspot.gr </a:t>
            </a:r>
            <a:endParaRPr lang="el-GR" sz="1200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3" name="Θέση αριθμού διαφάνειας 2"/>
          <p:cNvSpPr txBox="1">
            <a:spLocks noGrp="1"/>
          </p:cNvSpPr>
          <p:nvPr/>
        </p:nvSpPr>
        <p:spPr>
          <a:xfrm>
            <a:off x="8077200" y="6356351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>
              <a:defRPr/>
            </a:pPr>
            <a:fld id="{9B4F9902-5FF7-4E5D-8AC9-5C3460509B77}" type="slidenum">
              <a:rPr lang="el-GR" sz="1200">
                <a:solidFill>
                  <a:schemeClr val="tx1">
                    <a:tint val="75000"/>
                  </a:schemeClr>
                </a:solidFill>
              </a:rPr>
              <a:pPr algn="r">
                <a:defRPr/>
              </a:pPr>
              <a:t>23</a:t>
            </a:fld>
            <a:endParaRPr lang="el-GR" sz="120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 err="1" smtClean="0">
                <a:solidFill>
                  <a:schemeClr val="bg1">
                    <a:lumMod val="50000"/>
                  </a:schemeClr>
                </a:solidFill>
              </a:rPr>
              <a:t>Μερκ</a:t>
            </a:r>
            <a:r>
              <a:rPr lang="el-GR" dirty="0" smtClean="0">
                <a:solidFill>
                  <a:schemeClr val="bg1">
                    <a:lumMod val="50000"/>
                  </a:schemeClr>
                </a:solidFill>
              </a:rPr>
              <a:t>. Παναγιωτόπουλος - Φυσικός       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www.merkopanas.blogspot.gr</a:t>
            </a:r>
            <a:endParaRPr lang="el-GR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23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2996410" y="1888023"/>
            <a:ext cx="612068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l-GR" sz="36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Ερωτήσεις από το βιβλίο</a:t>
            </a:r>
          </a:p>
          <a:p>
            <a:pPr algn="ctr">
              <a:spcBef>
                <a:spcPct val="50000"/>
              </a:spcBef>
              <a:defRPr/>
            </a:pPr>
            <a:r>
              <a:rPr lang="el-GR" sz="24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(από σελ. 34)</a:t>
            </a:r>
          </a:p>
        </p:txBody>
      </p:sp>
    </p:spTree>
    <p:extLst>
      <p:ext uri="{BB962C8B-B14F-4D97-AF65-F5344CB8AC3E}">
        <p14:creationId xmlns:p14="http://schemas.microsoft.com/office/powerpoint/2010/main" val="2583897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 err="1" smtClean="0">
                <a:solidFill>
                  <a:prstClr val="black">
                    <a:tint val="75000"/>
                  </a:prstClr>
                </a:solidFill>
              </a:rPr>
              <a:t>Μερκ</a:t>
            </a:r>
            <a:r>
              <a:rPr lang="el-GR" dirty="0" smtClean="0">
                <a:solidFill>
                  <a:prstClr val="black">
                    <a:tint val="75000"/>
                  </a:prstClr>
                </a:solidFill>
              </a:rPr>
              <a:t>. Παναγιωτόπουλος - Φυσικός        </a:t>
            </a:r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24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Ορθογώνιο 3"/>
          <p:cNvSpPr/>
          <p:nvPr/>
        </p:nvSpPr>
        <p:spPr>
          <a:xfrm>
            <a:off x="882805" y="266673"/>
            <a:ext cx="10426390" cy="59554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b="1" dirty="0" smtClean="0">
                <a:latin typeface="Trebuchet MS" panose="020B0603020202020204" pitchFamily="34" charset="0"/>
              </a:rPr>
              <a:t>1.21</a:t>
            </a:r>
            <a:r>
              <a:rPr lang="en-US" dirty="0" smtClean="0">
                <a:latin typeface="Trebuchet MS" panose="020B0603020202020204" pitchFamily="34" charset="0"/>
              </a:rPr>
              <a:t>  </a:t>
            </a:r>
            <a:r>
              <a:rPr lang="el-GR" dirty="0" smtClean="0">
                <a:latin typeface="Trebuchet MS" panose="020B0603020202020204" pitchFamily="34" charset="0"/>
              </a:rPr>
              <a:t> </a:t>
            </a:r>
            <a:r>
              <a:rPr lang="el-GR" dirty="0">
                <a:latin typeface="Trebuchet MS" panose="020B0603020202020204" pitchFamily="34" charset="0"/>
              </a:rPr>
              <a:t>Ένα σώμα </a:t>
            </a:r>
            <a:r>
              <a:rPr lang="el-GR" sz="2000" dirty="0">
                <a:latin typeface="Trebuchet MS" panose="020B0603020202020204" pitchFamily="34" charset="0"/>
              </a:rPr>
              <a:t>εκτελεί εξαναγκασμένη ταλάντωση. Ποιες από τις επόμενες προτάσεις είναι σωστές;</a:t>
            </a:r>
          </a:p>
          <a:p>
            <a:pPr algn="just">
              <a:lnSpc>
                <a:spcPct val="150000"/>
              </a:lnSpc>
            </a:pPr>
            <a:r>
              <a:rPr lang="el-GR" sz="2000" b="1" dirty="0" smtClean="0">
                <a:latin typeface="Trebuchet MS" panose="020B0603020202020204" pitchFamily="34" charset="0"/>
              </a:rPr>
              <a:t>α</a:t>
            </a:r>
            <a:r>
              <a:rPr lang="en-US" sz="2000" b="1" dirty="0" smtClean="0">
                <a:latin typeface="Trebuchet MS" panose="020B0603020202020204" pitchFamily="34" charset="0"/>
              </a:rPr>
              <a:t>.</a:t>
            </a:r>
            <a:r>
              <a:rPr lang="el-GR" sz="2000" b="1" dirty="0" smtClean="0">
                <a:latin typeface="Trebuchet MS" panose="020B0603020202020204" pitchFamily="34" charset="0"/>
              </a:rPr>
              <a:t>  </a:t>
            </a:r>
            <a:r>
              <a:rPr lang="en-US" sz="2000" b="1" dirty="0" smtClean="0">
                <a:latin typeface="Trebuchet MS" panose="020B0603020202020204" pitchFamily="34" charset="0"/>
              </a:rPr>
              <a:t> </a:t>
            </a:r>
            <a:r>
              <a:rPr lang="el-GR" sz="2000" dirty="0" smtClean="0">
                <a:latin typeface="Trebuchet MS" panose="020B0603020202020204" pitchFamily="34" charset="0"/>
              </a:rPr>
              <a:t>Το </a:t>
            </a:r>
            <a:r>
              <a:rPr lang="el-GR" sz="2000" dirty="0">
                <a:latin typeface="Trebuchet MS" panose="020B0603020202020204" pitchFamily="34" charset="0"/>
              </a:rPr>
              <a:t>πλάτος της ταλάντωσης μειώνεται με το χρόνο.</a:t>
            </a:r>
          </a:p>
          <a:p>
            <a:pPr algn="just">
              <a:lnSpc>
                <a:spcPct val="150000"/>
              </a:lnSpc>
            </a:pPr>
            <a:r>
              <a:rPr lang="el-GR" sz="2000" b="1" dirty="0" smtClean="0">
                <a:latin typeface="Trebuchet MS" panose="020B0603020202020204" pitchFamily="34" charset="0"/>
              </a:rPr>
              <a:t>β</a:t>
            </a:r>
            <a:r>
              <a:rPr lang="en-US" sz="2000" b="1" dirty="0" smtClean="0">
                <a:latin typeface="Trebuchet MS" panose="020B0603020202020204" pitchFamily="34" charset="0"/>
              </a:rPr>
              <a:t>.</a:t>
            </a:r>
            <a:r>
              <a:rPr lang="el-GR" sz="2000" b="1" dirty="0" smtClean="0">
                <a:latin typeface="Trebuchet MS" panose="020B0603020202020204" pitchFamily="34" charset="0"/>
              </a:rPr>
              <a:t>   </a:t>
            </a:r>
            <a:r>
              <a:rPr lang="el-GR" sz="2000" dirty="0" smtClean="0">
                <a:latin typeface="Trebuchet MS" panose="020B0603020202020204" pitchFamily="34" charset="0"/>
              </a:rPr>
              <a:t>Η </a:t>
            </a:r>
            <a:r>
              <a:rPr lang="el-GR" sz="2000" dirty="0">
                <a:latin typeface="Trebuchet MS" panose="020B0603020202020204" pitchFamily="34" charset="0"/>
              </a:rPr>
              <a:t>συχνότητα ταλάντωσης είναι ίση με την </a:t>
            </a:r>
            <a:r>
              <a:rPr lang="el-GR" sz="2000" dirty="0" err="1">
                <a:latin typeface="Trebuchet MS" panose="020B0603020202020204" pitchFamily="34" charset="0"/>
              </a:rPr>
              <a:t>ιδιοσυχνότητα</a:t>
            </a:r>
            <a:r>
              <a:rPr lang="el-GR" sz="2000" dirty="0">
                <a:latin typeface="Trebuchet MS" panose="020B0603020202020204" pitchFamily="34" charset="0"/>
              </a:rPr>
              <a:t> του συστήματος.</a:t>
            </a:r>
          </a:p>
          <a:p>
            <a:pPr algn="just">
              <a:lnSpc>
                <a:spcPct val="150000"/>
              </a:lnSpc>
            </a:pPr>
            <a:r>
              <a:rPr lang="el-GR" sz="2000" b="1" dirty="0" smtClean="0">
                <a:latin typeface="Trebuchet MS" panose="020B0603020202020204" pitchFamily="34" charset="0"/>
              </a:rPr>
              <a:t>γ</a:t>
            </a:r>
            <a:r>
              <a:rPr lang="en-US" sz="2000" b="1" dirty="0" smtClean="0">
                <a:latin typeface="Trebuchet MS" panose="020B0603020202020204" pitchFamily="34" charset="0"/>
              </a:rPr>
              <a:t>.</a:t>
            </a:r>
            <a:r>
              <a:rPr lang="el-GR" sz="2000" b="1" dirty="0" smtClean="0">
                <a:latin typeface="Trebuchet MS" panose="020B0603020202020204" pitchFamily="34" charset="0"/>
              </a:rPr>
              <a:t>   </a:t>
            </a:r>
            <a:r>
              <a:rPr lang="el-GR" sz="2000" dirty="0" smtClean="0">
                <a:latin typeface="Trebuchet MS" panose="020B0603020202020204" pitchFamily="34" charset="0"/>
              </a:rPr>
              <a:t>Το </a:t>
            </a:r>
            <a:r>
              <a:rPr lang="el-GR" sz="2000" dirty="0">
                <a:latin typeface="Trebuchet MS" panose="020B0603020202020204" pitchFamily="34" charset="0"/>
              </a:rPr>
              <a:t>πλάτος της ταλάντωσης εξαρτάται από τη συχνότητα του διεγέρτη.</a:t>
            </a:r>
          </a:p>
          <a:p>
            <a:pPr algn="just">
              <a:lnSpc>
                <a:spcPct val="150000"/>
              </a:lnSpc>
            </a:pPr>
            <a:r>
              <a:rPr lang="el-GR" sz="2000" b="1" dirty="0" smtClean="0">
                <a:latin typeface="Trebuchet MS" panose="020B0603020202020204" pitchFamily="34" charset="0"/>
              </a:rPr>
              <a:t>δ</a:t>
            </a:r>
            <a:r>
              <a:rPr lang="en-US" sz="2000" b="1" dirty="0" smtClean="0">
                <a:latin typeface="Trebuchet MS" panose="020B0603020202020204" pitchFamily="34" charset="0"/>
              </a:rPr>
              <a:t>.</a:t>
            </a:r>
            <a:r>
              <a:rPr lang="el-GR" sz="2000" b="1" dirty="0" smtClean="0">
                <a:latin typeface="Trebuchet MS" panose="020B0603020202020204" pitchFamily="34" charset="0"/>
              </a:rPr>
              <a:t>   </a:t>
            </a:r>
            <a:r>
              <a:rPr lang="el-GR" sz="2000" dirty="0" smtClean="0">
                <a:latin typeface="Trebuchet MS" panose="020B0603020202020204" pitchFamily="34" charset="0"/>
              </a:rPr>
              <a:t>Η </a:t>
            </a:r>
            <a:r>
              <a:rPr lang="el-GR" sz="2000" dirty="0">
                <a:latin typeface="Trebuchet MS" panose="020B0603020202020204" pitchFamily="34" charset="0"/>
              </a:rPr>
              <a:t>ενέργεια που χάνεται λόγω των αποσβέσεων αναπληρώνεται από </a:t>
            </a:r>
            <a:r>
              <a:rPr lang="el-GR" sz="2000" dirty="0" smtClean="0">
                <a:latin typeface="Trebuchet MS" panose="020B0603020202020204" pitchFamily="34" charset="0"/>
              </a:rPr>
              <a:t>το</a:t>
            </a:r>
            <a:r>
              <a:rPr lang="en-US" sz="2000" dirty="0" smtClean="0">
                <a:latin typeface="Trebuchet MS" panose="020B0603020202020204" pitchFamily="34" charset="0"/>
              </a:rPr>
              <a:t> </a:t>
            </a:r>
            <a:r>
              <a:rPr lang="el-GR" sz="2000" dirty="0" smtClean="0">
                <a:latin typeface="Trebuchet MS" panose="020B0603020202020204" pitchFamily="34" charset="0"/>
              </a:rPr>
              <a:t>διεγέρτη.</a:t>
            </a:r>
            <a:endParaRPr lang="en-US" sz="2000" dirty="0" smtClean="0">
              <a:latin typeface="Trebuchet MS" panose="020B0603020202020204" pitchFamily="34" charset="0"/>
            </a:endParaRPr>
          </a:p>
          <a:p>
            <a:pPr algn="just">
              <a:lnSpc>
                <a:spcPct val="150000"/>
              </a:lnSpc>
            </a:pPr>
            <a:endParaRPr lang="en-US" sz="1400" dirty="0">
              <a:latin typeface="Trebuchet MS" panose="020B0603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l-GR" sz="2000" b="1" dirty="0">
                <a:latin typeface="Trebuchet MS" panose="020B0603020202020204" pitchFamily="34" charset="0"/>
              </a:rPr>
              <a:t>1.22 </a:t>
            </a:r>
            <a:r>
              <a:rPr lang="en-US" sz="2000" dirty="0">
                <a:latin typeface="Trebuchet MS" panose="020B0603020202020204" pitchFamily="34" charset="0"/>
              </a:rPr>
              <a:t>  </a:t>
            </a:r>
            <a:r>
              <a:rPr lang="el-GR" sz="2000" dirty="0">
                <a:latin typeface="Trebuchet MS" panose="020B0603020202020204" pitchFamily="34" charset="0"/>
              </a:rPr>
              <a:t>Σε μια εξαναγκασμένη ταλάντωση κατά το συντονισμό</a:t>
            </a:r>
          </a:p>
          <a:p>
            <a:pPr>
              <a:lnSpc>
                <a:spcPct val="150000"/>
              </a:lnSpc>
            </a:pPr>
            <a:r>
              <a:rPr lang="el-GR" sz="2000" b="1" dirty="0">
                <a:latin typeface="Trebuchet MS" panose="020B0603020202020204" pitchFamily="34" charset="0"/>
              </a:rPr>
              <a:t>α</a:t>
            </a:r>
            <a:r>
              <a:rPr lang="en-US" sz="2000" b="1" dirty="0">
                <a:latin typeface="Trebuchet MS" panose="020B0603020202020204" pitchFamily="34" charset="0"/>
              </a:rPr>
              <a:t>.</a:t>
            </a:r>
            <a:r>
              <a:rPr lang="el-GR" sz="2000" b="1" dirty="0">
                <a:latin typeface="Trebuchet MS" panose="020B0603020202020204" pitchFamily="34" charset="0"/>
              </a:rPr>
              <a:t>  </a:t>
            </a:r>
            <a:r>
              <a:rPr lang="el-GR" sz="2000" b="1" dirty="0" smtClean="0">
                <a:latin typeface="Trebuchet MS" panose="020B0603020202020204" pitchFamily="34" charset="0"/>
              </a:rPr>
              <a:t> </a:t>
            </a:r>
            <a:r>
              <a:rPr lang="el-GR" sz="2000" dirty="0" smtClean="0">
                <a:latin typeface="Trebuchet MS" panose="020B0603020202020204" pitchFamily="34" charset="0"/>
              </a:rPr>
              <a:t>Η </a:t>
            </a:r>
            <a:r>
              <a:rPr lang="el-GR" sz="2000" dirty="0" err="1">
                <a:latin typeface="Trebuchet MS" panose="020B0603020202020204" pitchFamily="34" charset="0"/>
              </a:rPr>
              <a:t>ιδιοσυχνότητα</a:t>
            </a:r>
            <a:r>
              <a:rPr lang="el-GR" sz="2000" dirty="0">
                <a:latin typeface="Trebuchet MS" panose="020B0603020202020204" pitchFamily="34" charset="0"/>
              </a:rPr>
              <a:t> του ταλαντωτή είναι μέγιστη. </a:t>
            </a:r>
          </a:p>
          <a:p>
            <a:pPr>
              <a:lnSpc>
                <a:spcPct val="150000"/>
              </a:lnSpc>
            </a:pPr>
            <a:r>
              <a:rPr lang="el-GR" sz="2000" b="1" dirty="0">
                <a:latin typeface="Trebuchet MS" panose="020B0603020202020204" pitchFamily="34" charset="0"/>
              </a:rPr>
              <a:t>β</a:t>
            </a:r>
            <a:r>
              <a:rPr lang="en-US" sz="2000" b="1" dirty="0">
                <a:latin typeface="Trebuchet MS" panose="020B0603020202020204" pitchFamily="34" charset="0"/>
              </a:rPr>
              <a:t>.</a:t>
            </a:r>
            <a:r>
              <a:rPr lang="el-GR" sz="2000" b="1" dirty="0">
                <a:latin typeface="Trebuchet MS" panose="020B0603020202020204" pitchFamily="34" charset="0"/>
              </a:rPr>
              <a:t>  </a:t>
            </a:r>
            <a:r>
              <a:rPr lang="el-GR" sz="2000" b="1" dirty="0" smtClean="0">
                <a:latin typeface="Trebuchet MS" panose="020B0603020202020204" pitchFamily="34" charset="0"/>
              </a:rPr>
              <a:t> </a:t>
            </a:r>
            <a:r>
              <a:rPr lang="el-GR" sz="2000" dirty="0" smtClean="0">
                <a:latin typeface="Trebuchet MS" panose="020B0603020202020204" pitchFamily="34" charset="0"/>
              </a:rPr>
              <a:t>Η </a:t>
            </a:r>
            <a:r>
              <a:rPr lang="el-GR" sz="2000" dirty="0">
                <a:latin typeface="Trebuchet MS" panose="020B0603020202020204" pitchFamily="34" charset="0"/>
              </a:rPr>
              <a:t>ενέργεια της ταλάντωσης είναι μέγιστη. </a:t>
            </a:r>
          </a:p>
          <a:p>
            <a:pPr>
              <a:lnSpc>
                <a:spcPct val="150000"/>
              </a:lnSpc>
            </a:pPr>
            <a:r>
              <a:rPr lang="el-GR" sz="2000" b="1" dirty="0">
                <a:latin typeface="Trebuchet MS" panose="020B0603020202020204" pitchFamily="34" charset="0"/>
              </a:rPr>
              <a:t>γ</a:t>
            </a:r>
            <a:r>
              <a:rPr lang="en-US" sz="2000" b="1" dirty="0">
                <a:latin typeface="Trebuchet MS" panose="020B0603020202020204" pitchFamily="34" charset="0"/>
              </a:rPr>
              <a:t>.</a:t>
            </a:r>
            <a:r>
              <a:rPr lang="el-GR" sz="2000" b="1" dirty="0">
                <a:latin typeface="Trebuchet MS" panose="020B0603020202020204" pitchFamily="34" charset="0"/>
              </a:rPr>
              <a:t>   </a:t>
            </a:r>
            <a:r>
              <a:rPr lang="el-GR" sz="2000" dirty="0" smtClean="0">
                <a:latin typeface="Trebuchet MS" panose="020B0603020202020204" pitchFamily="34" charset="0"/>
              </a:rPr>
              <a:t>Το </a:t>
            </a:r>
            <a:r>
              <a:rPr lang="el-GR" sz="2000" dirty="0">
                <a:latin typeface="Trebuchet MS" panose="020B0603020202020204" pitchFamily="34" charset="0"/>
              </a:rPr>
              <a:t>πλάτος της ταλάντωσης είναι μέγιστο. </a:t>
            </a:r>
          </a:p>
          <a:p>
            <a:pPr>
              <a:lnSpc>
                <a:spcPct val="150000"/>
              </a:lnSpc>
            </a:pPr>
            <a:r>
              <a:rPr lang="el-GR" sz="2000" b="1" dirty="0">
                <a:latin typeface="Trebuchet MS" panose="020B0603020202020204" pitchFamily="34" charset="0"/>
              </a:rPr>
              <a:t>δ</a:t>
            </a:r>
            <a:r>
              <a:rPr lang="en-US" sz="2000" b="1" dirty="0">
                <a:latin typeface="Trebuchet MS" panose="020B0603020202020204" pitchFamily="34" charset="0"/>
              </a:rPr>
              <a:t>.</a:t>
            </a:r>
            <a:r>
              <a:rPr lang="el-GR" sz="2000" b="1" dirty="0">
                <a:latin typeface="Trebuchet MS" panose="020B0603020202020204" pitchFamily="34" charset="0"/>
              </a:rPr>
              <a:t>   </a:t>
            </a:r>
            <a:r>
              <a:rPr lang="el-GR" sz="2000" dirty="0" smtClean="0">
                <a:latin typeface="Trebuchet MS" panose="020B0603020202020204" pitchFamily="34" charset="0"/>
              </a:rPr>
              <a:t>Το </a:t>
            </a:r>
            <a:r>
              <a:rPr lang="el-GR" sz="2000" dirty="0">
                <a:latin typeface="Trebuchet MS" panose="020B0603020202020204" pitchFamily="34" charset="0"/>
              </a:rPr>
              <a:t>ταλαντούμενο σύστημα δε χάνει ενέργεια.</a:t>
            </a:r>
          </a:p>
          <a:p>
            <a:pPr>
              <a:lnSpc>
                <a:spcPct val="150000"/>
              </a:lnSpc>
            </a:pPr>
            <a:r>
              <a:rPr lang="el-GR" sz="2000" dirty="0">
                <a:latin typeface="Trebuchet MS" panose="020B0603020202020204" pitchFamily="34" charset="0"/>
              </a:rPr>
              <a:t>Επιλέξτε τα σωστά</a:t>
            </a:r>
            <a:r>
              <a:rPr lang="el-GR" sz="2000" dirty="0" smtClean="0">
                <a:latin typeface="Trebuchet MS" panose="020B0603020202020204" pitchFamily="34" charset="0"/>
              </a:rPr>
              <a:t>.</a:t>
            </a:r>
            <a:endParaRPr lang="el-GR" sz="2000" dirty="0">
              <a:latin typeface="Trebuchet MS" panose="020B0603020202020204" pitchFamily="34" charset="0"/>
            </a:endParaRPr>
          </a:p>
        </p:txBody>
      </p:sp>
      <p:sp>
        <p:nvSpPr>
          <p:cNvPr id="6" name="Έλλειψη 7"/>
          <p:cNvSpPr/>
          <p:nvPr/>
        </p:nvSpPr>
        <p:spPr>
          <a:xfrm>
            <a:off x="882805" y="2232700"/>
            <a:ext cx="360040" cy="36004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Έλλειψη 7"/>
          <p:cNvSpPr/>
          <p:nvPr/>
        </p:nvSpPr>
        <p:spPr>
          <a:xfrm>
            <a:off x="882805" y="2649747"/>
            <a:ext cx="360040" cy="36004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Έλλειψη 7"/>
          <p:cNvSpPr/>
          <p:nvPr/>
        </p:nvSpPr>
        <p:spPr>
          <a:xfrm>
            <a:off x="882805" y="4378747"/>
            <a:ext cx="360040" cy="36004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Έλλειψη 7"/>
          <p:cNvSpPr/>
          <p:nvPr/>
        </p:nvSpPr>
        <p:spPr>
          <a:xfrm>
            <a:off x="882805" y="4837848"/>
            <a:ext cx="360040" cy="36004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85734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8" name="Ομάδα 7"/>
          <p:cNvGrpSpPr/>
          <p:nvPr/>
        </p:nvGrpSpPr>
        <p:grpSpPr>
          <a:xfrm>
            <a:off x="575733" y="536349"/>
            <a:ext cx="11345334" cy="3888244"/>
            <a:chOff x="575733" y="536349"/>
            <a:chExt cx="11345334" cy="3888244"/>
          </a:xfrm>
        </p:grpSpPr>
        <p:sp>
          <p:nvSpPr>
            <p:cNvPr id="5" name="Ορθογώνιο 4"/>
            <p:cNvSpPr/>
            <p:nvPr/>
          </p:nvSpPr>
          <p:spPr>
            <a:xfrm>
              <a:off x="575733" y="536349"/>
              <a:ext cx="7597423" cy="38882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l-GR" sz="2000" dirty="0">
                  <a:latin typeface="Trebuchet MS" panose="020B0603020202020204" pitchFamily="34" charset="0"/>
                </a:rPr>
                <a:t>1.23 </a:t>
              </a:r>
              <a:r>
                <a:rPr lang="en-US" sz="2000" dirty="0" smtClean="0">
                  <a:latin typeface="Trebuchet MS" panose="020B0603020202020204" pitchFamily="34" charset="0"/>
                </a:rPr>
                <a:t> </a:t>
              </a:r>
              <a:r>
                <a:rPr lang="el-GR" sz="2000" dirty="0" smtClean="0">
                  <a:latin typeface="Trebuchet MS" panose="020B0603020202020204" pitchFamily="34" charset="0"/>
                </a:rPr>
                <a:t>Το </a:t>
              </a:r>
              <a:r>
                <a:rPr lang="el-GR" sz="2000" dirty="0">
                  <a:latin typeface="Trebuchet MS" panose="020B0603020202020204" pitchFamily="34" charset="0"/>
                </a:rPr>
                <a:t>σώμα του σχήματος 1.43 κάνει εξαναγκασμένη ταλάντωση. Διαπιστώθηκε ότι όταν η συχνότητα του διεγέρτη παίρνει τις τιμές </a:t>
              </a:r>
              <a:r>
                <a:rPr lang="el-GR" sz="2000" i="1" dirty="0" smtClean="0">
                  <a:latin typeface="Trebuchet MS" panose="020B0603020202020204" pitchFamily="34" charset="0"/>
                </a:rPr>
                <a:t>f</a:t>
              </a:r>
              <a:r>
                <a:rPr lang="el-GR" sz="2000" baseline="-25000" dirty="0" smtClean="0">
                  <a:latin typeface="Trebuchet MS" panose="020B0603020202020204" pitchFamily="34" charset="0"/>
                </a:rPr>
                <a:t>1</a:t>
              </a:r>
              <a:r>
                <a:rPr lang="en-US" sz="2000" baseline="-25000" dirty="0" smtClean="0">
                  <a:latin typeface="Trebuchet MS" panose="020B0603020202020204" pitchFamily="34" charset="0"/>
                </a:rPr>
                <a:t> </a:t>
              </a:r>
              <a:r>
                <a:rPr lang="el-GR" sz="2000" dirty="0" smtClean="0">
                  <a:latin typeface="Trebuchet MS" panose="020B0603020202020204" pitchFamily="34" charset="0"/>
                </a:rPr>
                <a:t>=</a:t>
              </a:r>
              <a:r>
                <a:rPr lang="en-US" sz="2000" dirty="0" smtClean="0">
                  <a:latin typeface="Trebuchet MS" panose="020B0603020202020204" pitchFamily="34" charset="0"/>
                </a:rPr>
                <a:t> </a:t>
              </a:r>
              <a:r>
                <a:rPr lang="el-GR" sz="2000" dirty="0" smtClean="0">
                  <a:latin typeface="Trebuchet MS" panose="020B0603020202020204" pitchFamily="34" charset="0"/>
                </a:rPr>
                <a:t>2Hz </a:t>
              </a:r>
              <a:r>
                <a:rPr lang="el-GR" sz="2000" dirty="0">
                  <a:latin typeface="Trebuchet MS" panose="020B0603020202020204" pitchFamily="34" charset="0"/>
                </a:rPr>
                <a:t>και </a:t>
              </a:r>
              <a:r>
                <a:rPr lang="el-GR" sz="2000" i="1" dirty="0" smtClean="0">
                  <a:latin typeface="Trebuchet MS" panose="020B0603020202020204" pitchFamily="34" charset="0"/>
                </a:rPr>
                <a:t>f</a:t>
              </a:r>
              <a:r>
                <a:rPr lang="el-GR" sz="2000" baseline="-25000" dirty="0" smtClean="0">
                  <a:latin typeface="Trebuchet MS" panose="020B0603020202020204" pitchFamily="34" charset="0"/>
                </a:rPr>
                <a:t>2</a:t>
              </a:r>
              <a:r>
                <a:rPr lang="en-US" sz="2000" baseline="-25000" dirty="0" smtClean="0">
                  <a:latin typeface="Trebuchet MS" panose="020B0603020202020204" pitchFamily="34" charset="0"/>
                </a:rPr>
                <a:t> </a:t>
              </a:r>
              <a:r>
                <a:rPr lang="el-GR" sz="2000" dirty="0" smtClean="0">
                  <a:latin typeface="Trebuchet MS" panose="020B0603020202020204" pitchFamily="34" charset="0"/>
                </a:rPr>
                <a:t>=</a:t>
              </a:r>
              <a:r>
                <a:rPr lang="en-US" sz="2000" dirty="0" smtClean="0">
                  <a:latin typeface="Trebuchet MS" panose="020B0603020202020204" pitchFamily="34" charset="0"/>
                </a:rPr>
                <a:t> </a:t>
              </a:r>
              <a:r>
                <a:rPr lang="el-GR" sz="2000" dirty="0" smtClean="0">
                  <a:latin typeface="Trebuchet MS" panose="020B0603020202020204" pitchFamily="34" charset="0"/>
                </a:rPr>
                <a:t>6Hz </a:t>
              </a:r>
              <a:r>
                <a:rPr lang="el-GR" sz="2000" dirty="0">
                  <a:latin typeface="Trebuchet MS" panose="020B0603020202020204" pitchFamily="34" charset="0"/>
                </a:rPr>
                <a:t>το πλάτος της ταλάντωσης είναι το ίδιο. Για την </a:t>
              </a:r>
              <a:r>
                <a:rPr lang="el-GR" sz="2000" dirty="0" err="1">
                  <a:latin typeface="Trebuchet MS" panose="020B0603020202020204" pitchFamily="34" charset="0"/>
                </a:rPr>
                <a:t>ιδιοσυχνότητα</a:t>
              </a:r>
              <a:r>
                <a:rPr lang="el-GR" sz="2000" dirty="0">
                  <a:latin typeface="Trebuchet MS" panose="020B0603020202020204" pitchFamily="34" charset="0"/>
                </a:rPr>
                <a:t> </a:t>
              </a:r>
              <a:r>
                <a:rPr lang="el-GR" sz="2000" i="1" dirty="0">
                  <a:latin typeface="Trebuchet MS" panose="020B0603020202020204" pitchFamily="34" charset="0"/>
                </a:rPr>
                <a:t>f</a:t>
              </a:r>
              <a:r>
                <a:rPr lang="el-GR" sz="2000" baseline="-25000" dirty="0">
                  <a:latin typeface="Trebuchet MS" panose="020B0603020202020204" pitchFamily="34" charset="0"/>
                </a:rPr>
                <a:t>0</a:t>
              </a:r>
              <a:r>
                <a:rPr lang="el-GR" sz="2000" dirty="0">
                  <a:latin typeface="Trebuchet MS" panose="020B0603020202020204" pitchFamily="34" charset="0"/>
                </a:rPr>
                <a:t> του συστήματος </a:t>
              </a:r>
              <a:r>
                <a:rPr lang="el-GR" sz="2000" dirty="0" smtClean="0">
                  <a:latin typeface="Trebuchet MS" panose="020B0603020202020204" pitchFamily="34" charset="0"/>
                </a:rPr>
                <a:t>ισχύει</a:t>
              </a:r>
              <a:r>
                <a:rPr lang="en-US" sz="2000" dirty="0" smtClean="0">
                  <a:latin typeface="Trebuchet MS" panose="020B0603020202020204" pitchFamily="34" charset="0"/>
                </a:rPr>
                <a:t>:</a:t>
              </a:r>
              <a:r>
                <a:rPr lang="el-GR" sz="2000" dirty="0" smtClean="0">
                  <a:latin typeface="Trebuchet MS" panose="020B0603020202020204" pitchFamily="34" charset="0"/>
                </a:rPr>
                <a:t> </a:t>
              </a:r>
              <a:endParaRPr lang="el-GR" sz="2000" dirty="0">
                <a:latin typeface="Trebuchet MS" panose="020B0603020202020204" pitchFamily="34" charset="0"/>
              </a:endParaRPr>
            </a:p>
            <a:p>
              <a:pPr algn="just"/>
              <a:r>
                <a:rPr lang="el-GR" sz="2000" b="1" dirty="0" smtClean="0">
                  <a:latin typeface="Trebuchet MS" panose="020B0603020202020204" pitchFamily="34" charset="0"/>
                </a:rPr>
                <a:t>α</a:t>
              </a:r>
              <a:r>
                <a:rPr lang="en-US" sz="2000" b="1" dirty="0" smtClean="0">
                  <a:latin typeface="Trebuchet MS" panose="020B0603020202020204" pitchFamily="34" charset="0"/>
                </a:rPr>
                <a:t>.</a:t>
              </a:r>
              <a:r>
                <a:rPr lang="el-GR" sz="2000" b="1" dirty="0" smtClean="0">
                  <a:latin typeface="Trebuchet MS" panose="020B0603020202020204" pitchFamily="34" charset="0"/>
                </a:rPr>
                <a:t>    </a:t>
              </a:r>
              <a:r>
                <a:rPr lang="el-GR" sz="2000" i="1" dirty="0" smtClean="0">
                  <a:latin typeface="Trebuchet MS" panose="020B0603020202020204" pitchFamily="34" charset="0"/>
                </a:rPr>
                <a:t>f</a:t>
              </a:r>
              <a:r>
                <a:rPr lang="el-GR" sz="2000" baseline="-25000" dirty="0" smtClean="0">
                  <a:latin typeface="Trebuchet MS" panose="020B0603020202020204" pitchFamily="34" charset="0"/>
                </a:rPr>
                <a:t>o</a:t>
              </a:r>
              <a:r>
                <a:rPr lang="en-US" sz="2000" baseline="-25000" dirty="0" smtClean="0">
                  <a:latin typeface="Trebuchet MS" panose="020B0603020202020204" pitchFamily="34" charset="0"/>
                </a:rPr>
                <a:t> </a:t>
              </a:r>
              <a:r>
                <a:rPr lang="el-GR" sz="2000" dirty="0" smtClean="0">
                  <a:latin typeface="Trebuchet MS" panose="020B0603020202020204" pitchFamily="34" charset="0"/>
                </a:rPr>
                <a:t>&lt;</a:t>
              </a:r>
              <a:r>
                <a:rPr lang="en-US" sz="2000" dirty="0" smtClean="0">
                  <a:latin typeface="Trebuchet MS" panose="020B0603020202020204" pitchFamily="34" charset="0"/>
                </a:rPr>
                <a:t> </a:t>
              </a:r>
              <a:r>
                <a:rPr lang="el-GR" sz="2000" i="1" dirty="0" smtClean="0">
                  <a:latin typeface="Trebuchet MS" panose="020B0603020202020204" pitchFamily="34" charset="0"/>
                </a:rPr>
                <a:t>f</a:t>
              </a:r>
              <a:r>
                <a:rPr lang="el-GR" sz="2000" baseline="-25000" dirty="0" smtClean="0">
                  <a:latin typeface="Trebuchet MS" panose="020B0603020202020204" pitchFamily="34" charset="0"/>
                </a:rPr>
                <a:t>1</a:t>
              </a:r>
              <a:r>
                <a:rPr lang="en-US" sz="2000" dirty="0" smtClean="0">
                  <a:latin typeface="Trebuchet MS" panose="020B0603020202020204" pitchFamily="34" charset="0"/>
                </a:rPr>
                <a:t>.</a:t>
              </a:r>
            </a:p>
            <a:p>
              <a:pPr algn="just"/>
              <a:endParaRPr lang="el-GR" sz="2000" dirty="0">
                <a:latin typeface="Trebuchet MS" panose="020B0603020202020204" pitchFamily="34" charset="0"/>
              </a:endParaRPr>
            </a:p>
            <a:p>
              <a:pPr algn="just"/>
              <a:r>
                <a:rPr lang="el-GR" sz="2000" b="1" dirty="0" smtClean="0">
                  <a:latin typeface="Trebuchet MS" panose="020B0603020202020204" pitchFamily="34" charset="0"/>
                </a:rPr>
                <a:t>β</a:t>
              </a:r>
              <a:r>
                <a:rPr lang="en-US" sz="2000" b="1" dirty="0" smtClean="0">
                  <a:latin typeface="Trebuchet MS" panose="020B0603020202020204" pitchFamily="34" charset="0"/>
                </a:rPr>
                <a:t>.</a:t>
              </a:r>
              <a:r>
                <a:rPr lang="el-GR" sz="2000" b="1" dirty="0" smtClean="0">
                  <a:latin typeface="Trebuchet MS" panose="020B0603020202020204" pitchFamily="34" charset="0"/>
                </a:rPr>
                <a:t>    </a:t>
              </a:r>
              <a:r>
                <a:rPr lang="el-GR" sz="2000" i="1" dirty="0" smtClean="0">
                  <a:latin typeface="Trebuchet MS" panose="020B0603020202020204" pitchFamily="34" charset="0"/>
                </a:rPr>
                <a:t>f</a:t>
              </a:r>
              <a:r>
                <a:rPr lang="el-GR" sz="2000" baseline="-25000" dirty="0" smtClean="0">
                  <a:latin typeface="Trebuchet MS" panose="020B0603020202020204" pitchFamily="34" charset="0"/>
                </a:rPr>
                <a:t>1</a:t>
              </a:r>
              <a:r>
                <a:rPr lang="en-US" sz="2000" baseline="-25000" dirty="0" smtClean="0">
                  <a:latin typeface="Trebuchet MS" panose="020B0603020202020204" pitchFamily="34" charset="0"/>
                </a:rPr>
                <a:t>  </a:t>
              </a:r>
              <a:r>
                <a:rPr lang="el-GR" sz="2000" dirty="0" smtClean="0">
                  <a:latin typeface="Trebuchet MS" panose="020B0603020202020204" pitchFamily="34" charset="0"/>
                </a:rPr>
                <a:t>&lt;</a:t>
              </a:r>
              <a:r>
                <a:rPr lang="en-US" sz="2000" dirty="0" smtClean="0">
                  <a:latin typeface="Trebuchet MS" panose="020B0603020202020204" pitchFamily="34" charset="0"/>
                </a:rPr>
                <a:t> </a:t>
              </a:r>
              <a:r>
                <a:rPr lang="el-GR" sz="2000" i="1" dirty="0" smtClean="0">
                  <a:latin typeface="Trebuchet MS" panose="020B0603020202020204" pitchFamily="34" charset="0"/>
                </a:rPr>
                <a:t>f</a:t>
              </a:r>
              <a:r>
                <a:rPr lang="el-GR" sz="2000" baseline="-25000" dirty="0" smtClean="0">
                  <a:latin typeface="Trebuchet MS" panose="020B0603020202020204" pitchFamily="34" charset="0"/>
                </a:rPr>
                <a:t>o</a:t>
              </a:r>
              <a:r>
                <a:rPr lang="en-US" sz="2000" baseline="-25000" dirty="0" smtClean="0">
                  <a:latin typeface="Trebuchet MS" panose="020B0603020202020204" pitchFamily="34" charset="0"/>
                </a:rPr>
                <a:t> </a:t>
              </a:r>
              <a:r>
                <a:rPr lang="el-GR" sz="2000" dirty="0" smtClean="0">
                  <a:latin typeface="Trebuchet MS" panose="020B0603020202020204" pitchFamily="34" charset="0"/>
                </a:rPr>
                <a:t>&lt;</a:t>
              </a:r>
              <a:r>
                <a:rPr lang="en-US" sz="2000" dirty="0" smtClean="0">
                  <a:latin typeface="Trebuchet MS" panose="020B0603020202020204" pitchFamily="34" charset="0"/>
                </a:rPr>
                <a:t> </a:t>
              </a:r>
              <a:r>
                <a:rPr lang="el-GR" sz="2000" i="1" dirty="0" smtClean="0">
                  <a:latin typeface="Trebuchet MS" panose="020B0603020202020204" pitchFamily="34" charset="0"/>
                </a:rPr>
                <a:t>f</a:t>
              </a:r>
              <a:r>
                <a:rPr lang="el-GR" sz="2000" baseline="-25000" dirty="0" smtClean="0">
                  <a:latin typeface="Trebuchet MS" panose="020B0603020202020204" pitchFamily="34" charset="0"/>
                </a:rPr>
                <a:t>2</a:t>
              </a:r>
              <a:r>
                <a:rPr lang="en-US" sz="2000" dirty="0">
                  <a:latin typeface="Trebuchet MS" panose="020B0603020202020204" pitchFamily="34" charset="0"/>
                </a:rPr>
                <a:t>.</a:t>
              </a:r>
              <a:endParaRPr lang="el-GR" sz="2000" dirty="0">
                <a:latin typeface="Trebuchet MS" panose="020B0603020202020204" pitchFamily="34" charset="0"/>
              </a:endParaRPr>
            </a:p>
            <a:p>
              <a:pPr algn="just"/>
              <a:endParaRPr lang="el-GR" sz="2000" baseline="-25000" dirty="0">
                <a:latin typeface="Trebuchet MS" panose="020B0603020202020204" pitchFamily="34" charset="0"/>
              </a:endParaRPr>
            </a:p>
            <a:p>
              <a:pPr algn="just"/>
              <a:r>
                <a:rPr lang="el-GR" sz="2000" b="1" dirty="0" smtClean="0">
                  <a:latin typeface="Trebuchet MS" panose="020B0603020202020204" pitchFamily="34" charset="0"/>
                </a:rPr>
                <a:t>γ</a:t>
              </a:r>
              <a:r>
                <a:rPr lang="en-US" sz="2000" b="1" dirty="0" smtClean="0">
                  <a:latin typeface="Trebuchet MS" panose="020B0603020202020204" pitchFamily="34" charset="0"/>
                </a:rPr>
                <a:t>.</a:t>
              </a:r>
              <a:r>
                <a:rPr lang="el-GR" sz="2000" b="1" dirty="0" smtClean="0">
                  <a:latin typeface="Trebuchet MS" panose="020B0603020202020204" pitchFamily="34" charset="0"/>
                </a:rPr>
                <a:t>    </a:t>
              </a:r>
              <a:r>
                <a:rPr lang="el-GR" sz="2000" i="1" dirty="0" smtClean="0">
                  <a:latin typeface="Trebuchet MS" panose="020B0603020202020204" pitchFamily="34" charset="0"/>
                </a:rPr>
                <a:t>f</a:t>
              </a:r>
              <a:r>
                <a:rPr lang="el-GR" sz="2000" baseline="-25000" dirty="0" smtClean="0">
                  <a:latin typeface="Trebuchet MS" panose="020B0603020202020204" pitchFamily="34" charset="0"/>
                </a:rPr>
                <a:t>o</a:t>
              </a:r>
              <a:r>
                <a:rPr lang="en-US" sz="2000" baseline="-25000" dirty="0" smtClean="0">
                  <a:latin typeface="Trebuchet MS" panose="020B0603020202020204" pitchFamily="34" charset="0"/>
                </a:rPr>
                <a:t> </a:t>
              </a:r>
              <a:r>
                <a:rPr lang="el-GR" sz="2000" dirty="0" smtClean="0">
                  <a:latin typeface="Trebuchet MS" panose="020B0603020202020204" pitchFamily="34" charset="0"/>
                </a:rPr>
                <a:t>&gt;</a:t>
              </a:r>
              <a:r>
                <a:rPr lang="en-US" sz="2000" dirty="0" smtClean="0">
                  <a:latin typeface="Trebuchet MS" panose="020B0603020202020204" pitchFamily="34" charset="0"/>
                </a:rPr>
                <a:t> </a:t>
              </a:r>
              <a:r>
                <a:rPr lang="el-GR" sz="2000" i="1" dirty="0" smtClean="0">
                  <a:latin typeface="Trebuchet MS" panose="020B0603020202020204" pitchFamily="34" charset="0"/>
                </a:rPr>
                <a:t>f</a:t>
              </a:r>
              <a:r>
                <a:rPr lang="el-GR" sz="2000" baseline="-25000" dirty="0" smtClean="0">
                  <a:latin typeface="Trebuchet MS" panose="020B0603020202020204" pitchFamily="34" charset="0"/>
                </a:rPr>
                <a:t>2</a:t>
              </a:r>
              <a:r>
                <a:rPr lang="en-US" sz="2000" dirty="0">
                  <a:latin typeface="Trebuchet MS" panose="020B0603020202020204" pitchFamily="34" charset="0"/>
                </a:rPr>
                <a:t>.</a:t>
              </a:r>
              <a:endParaRPr lang="el-GR" sz="2000" dirty="0">
                <a:latin typeface="Trebuchet MS" panose="020B0603020202020204" pitchFamily="34" charset="0"/>
              </a:endParaRPr>
            </a:p>
            <a:p>
              <a:pPr algn="just"/>
              <a:endParaRPr lang="el-GR" sz="2000" baseline="-25000" dirty="0">
                <a:latin typeface="Trebuchet MS" panose="020B0603020202020204" pitchFamily="34" charset="0"/>
              </a:endParaRPr>
            </a:p>
            <a:p>
              <a:pPr algn="just"/>
              <a:r>
                <a:rPr lang="el-GR" sz="2000" dirty="0">
                  <a:latin typeface="Trebuchet MS" panose="020B0603020202020204" pitchFamily="34" charset="0"/>
                </a:rPr>
                <a:t>Επιλέξτε </a:t>
              </a:r>
              <a:r>
                <a:rPr lang="el-GR" sz="2000" dirty="0" err="1">
                  <a:latin typeface="Trebuchet MS" panose="020B0603020202020204" pitchFamily="34" charset="0"/>
                </a:rPr>
                <a:t>τo</a:t>
              </a:r>
              <a:r>
                <a:rPr lang="el-GR" sz="2000" dirty="0">
                  <a:latin typeface="Trebuchet MS" panose="020B0603020202020204" pitchFamily="34" charset="0"/>
                </a:rPr>
                <a:t> σωστό</a:t>
              </a:r>
              <a:r>
                <a:rPr lang="el-GR" sz="2000" dirty="0" smtClean="0">
                  <a:latin typeface="Trebuchet MS" panose="020B0603020202020204" pitchFamily="34" charset="0"/>
                </a:rPr>
                <a:t>.</a:t>
              </a:r>
              <a:r>
                <a:rPr lang="en-US" sz="2000" dirty="0" smtClean="0">
                  <a:latin typeface="Trebuchet MS" panose="020B0603020202020204" pitchFamily="34" charset="0"/>
                </a:rPr>
                <a:t> </a:t>
              </a:r>
              <a:endParaRPr lang="el-GR" sz="2000" dirty="0">
                <a:latin typeface="Trebuchet MS" panose="020B0603020202020204" pitchFamily="34" charset="0"/>
              </a:endParaRPr>
            </a:p>
          </p:txBody>
        </p:sp>
        <p:grpSp>
          <p:nvGrpSpPr>
            <p:cNvPr id="7" name="Ομάδα 6"/>
            <p:cNvGrpSpPr/>
            <p:nvPr/>
          </p:nvGrpSpPr>
          <p:grpSpPr>
            <a:xfrm>
              <a:off x="8173156" y="536349"/>
              <a:ext cx="3747911" cy="3747911"/>
              <a:chOff x="8331201" y="389593"/>
              <a:chExt cx="3747911" cy="3747911"/>
            </a:xfrm>
          </p:grpSpPr>
          <p:pic>
            <p:nvPicPr>
              <p:cNvPr id="4" name="Εικόνα 3"/>
              <p:cNvPicPr>
                <a:picLocks noChangeAspect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31201" y="389593"/>
                <a:ext cx="3747911" cy="3747911"/>
              </a:xfrm>
              <a:prstGeom prst="rect">
                <a:avLst/>
              </a:prstGeom>
            </p:spPr>
          </p:pic>
          <p:sp>
            <p:nvSpPr>
              <p:cNvPr id="6" name="Ορθογώνιο 5"/>
              <p:cNvSpPr/>
              <p:nvPr/>
            </p:nvSpPr>
            <p:spPr>
              <a:xfrm>
                <a:off x="10160000" y="3532253"/>
                <a:ext cx="63511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l-GR" dirty="0">
                    <a:latin typeface="Trebuchet MS" panose="020B0603020202020204" pitchFamily="34" charset="0"/>
                  </a:rPr>
                  <a:t>1.43</a:t>
                </a:r>
              </a:p>
            </p:txBody>
          </p:sp>
        </p:grpSp>
      </p:grpSp>
      <p:sp>
        <p:nvSpPr>
          <p:cNvPr id="9" name="Έλλειψη 7"/>
          <p:cNvSpPr/>
          <p:nvPr/>
        </p:nvSpPr>
        <p:spPr>
          <a:xfrm>
            <a:off x="575733" y="3020337"/>
            <a:ext cx="360040" cy="36004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68635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 err="1" smtClean="0">
                <a:solidFill>
                  <a:schemeClr val="bg1">
                    <a:lumMod val="50000"/>
                  </a:schemeClr>
                </a:solidFill>
              </a:rPr>
              <a:t>Μερκ</a:t>
            </a:r>
            <a:r>
              <a:rPr lang="el-GR" dirty="0" smtClean="0">
                <a:solidFill>
                  <a:schemeClr val="bg1">
                    <a:lumMod val="50000"/>
                  </a:schemeClr>
                </a:solidFill>
              </a:rPr>
              <a:t>. Παναγιωτόπουλος - Φυσικός       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www.merkopanas.blogspot.gr</a:t>
            </a:r>
            <a:endParaRPr lang="el-GR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schemeClr val="tx1"/>
                </a:solidFill>
              </a:rPr>
              <a:pPr/>
              <a:t>26</a:t>
            </a:fld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83633" y="2205039"/>
            <a:ext cx="636093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l-GR" sz="36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Ερωτήσεις εκτός του βιβλίου</a:t>
            </a:r>
          </a:p>
        </p:txBody>
      </p:sp>
    </p:spTree>
    <p:extLst>
      <p:ext uri="{BB962C8B-B14F-4D97-AF65-F5344CB8AC3E}">
        <p14:creationId xmlns:p14="http://schemas.microsoft.com/office/powerpoint/2010/main" val="720740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27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Ορθογώνιο 3"/>
          <p:cNvSpPr/>
          <p:nvPr/>
        </p:nvSpPr>
        <p:spPr>
          <a:xfrm>
            <a:off x="1103971" y="283536"/>
            <a:ext cx="99914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000" b="1" dirty="0" smtClean="0">
                <a:latin typeface="Trebuchet MS" panose="020B0603020202020204" pitchFamily="34" charset="0"/>
              </a:rPr>
              <a:t>1.  </a:t>
            </a:r>
            <a:r>
              <a:rPr lang="el-GR" sz="2000" dirty="0" smtClean="0">
                <a:latin typeface="Trebuchet MS" panose="020B0603020202020204" pitchFamily="34" charset="0"/>
              </a:rPr>
              <a:t>Να </a:t>
            </a:r>
            <a:r>
              <a:rPr lang="el-GR" sz="2000" dirty="0">
                <a:latin typeface="Trebuchet MS" panose="020B0603020202020204" pitchFamily="34" charset="0"/>
              </a:rPr>
              <a:t>χαρακτηρίσετε </a:t>
            </a:r>
            <a:r>
              <a:rPr lang="el-GR" sz="2000" dirty="0" smtClean="0">
                <a:latin typeface="Trebuchet MS" panose="020B0603020202020204" pitchFamily="34" charset="0"/>
              </a:rPr>
              <a:t>τις </a:t>
            </a:r>
            <a:r>
              <a:rPr lang="el-GR" sz="2000" dirty="0">
                <a:latin typeface="Trebuchet MS" panose="020B0603020202020204" pitchFamily="34" charset="0"/>
              </a:rPr>
              <a:t>προτάσεις που ακολουθούν µε το γράμμα </a:t>
            </a:r>
            <a:r>
              <a:rPr lang="el-GR" sz="2400" b="1" dirty="0">
                <a:latin typeface="Trebuchet MS" panose="020B0603020202020204" pitchFamily="34" charset="0"/>
              </a:rPr>
              <a:t>Σ</a:t>
            </a:r>
            <a:r>
              <a:rPr lang="el-GR" sz="2000" dirty="0">
                <a:latin typeface="Trebuchet MS" panose="020B0603020202020204" pitchFamily="34" charset="0"/>
              </a:rPr>
              <a:t>, αν είναι σωστές ή µε το γράμμα </a:t>
            </a:r>
            <a:r>
              <a:rPr lang="el-GR" sz="2400" b="1" dirty="0">
                <a:latin typeface="Trebuchet MS" panose="020B0603020202020204" pitchFamily="34" charset="0"/>
              </a:rPr>
              <a:t>Λ</a:t>
            </a:r>
            <a:r>
              <a:rPr lang="el-GR" sz="2000" dirty="0">
                <a:latin typeface="Trebuchet MS" panose="020B0603020202020204" pitchFamily="34" charset="0"/>
              </a:rPr>
              <a:t>, αν είναι λανθασμένες.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10354" y="1614311"/>
            <a:ext cx="1017128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000" b="1" dirty="0" smtClean="0">
                <a:latin typeface="Trebuchet MS" panose="020B0603020202020204" pitchFamily="34" charset="0"/>
              </a:rPr>
              <a:t>α.  </a:t>
            </a:r>
            <a:r>
              <a:rPr lang="el-GR" sz="2000" dirty="0">
                <a:latin typeface="Trebuchet MS" panose="020B0603020202020204" pitchFamily="34" charset="0"/>
              </a:rPr>
              <a:t>Σε μια εξαναγκασμένη ταλάντωση, κατά το συντονισμό, η ενέργεια της ταλάντωσης είναι μέγιστη.</a:t>
            </a:r>
          </a:p>
          <a:p>
            <a:pPr algn="just">
              <a:lnSpc>
                <a:spcPct val="150000"/>
              </a:lnSpc>
            </a:pPr>
            <a:r>
              <a:rPr lang="el-GR" sz="2000" b="1" dirty="0" smtClean="0">
                <a:latin typeface="Trebuchet MS" panose="020B0603020202020204" pitchFamily="34" charset="0"/>
              </a:rPr>
              <a:t>β.   </a:t>
            </a:r>
            <a:r>
              <a:rPr lang="el-GR" sz="2000" dirty="0" smtClean="0">
                <a:latin typeface="Trebuchet MS" panose="020B0603020202020204" pitchFamily="34" charset="0"/>
              </a:rPr>
              <a:t>Σε </a:t>
            </a:r>
            <a:r>
              <a:rPr lang="el-GR" sz="2000" dirty="0">
                <a:latin typeface="Trebuchet MS" panose="020B0603020202020204" pitchFamily="34" charset="0"/>
              </a:rPr>
              <a:t>µ</a:t>
            </a:r>
            <a:r>
              <a:rPr lang="el-GR" sz="2000" dirty="0" err="1">
                <a:latin typeface="Trebuchet MS" panose="020B0603020202020204" pitchFamily="34" charset="0"/>
              </a:rPr>
              <a:t>ια</a:t>
            </a:r>
            <a:r>
              <a:rPr lang="el-GR" sz="2000" dirty="0">
                <a:latin typeface="Trebuchet MS" panose="020B0603020202020204" pitchFamily="34" charset="0"/>
              </a:rPr>
              <a:t> εξαναγκασμένη ταλάντωση το πλάτος παραμένει σταθερό µε το χρόνο</a:t>
            </a:r>
            <a:r>
              <a:rPr lang="el-GR" sz="2000" dirty="0" smtClean="0">
                <a:latin typeface="Trebuchet MS" panose="020B0603020202020204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l-GR" sz="2000" b="1" dirty="0" smtClean="0">
                <a:latin typeface="Trebuchet MS" panose="020B0603020202020204" pitchFamily="34" charset="0"/>
              </a:rPr>
              <a:t>γ.   </a:t>
            </a:r>
            <a:r>
              <a:rPr lang="el-GR" sz="2000" dirty="0" smtClean="0">
                <a:latin typeface="Trebuchet MS" panose="020B0603020202020204" pitchFamily="34" charset="0"/>
              </a:rPr>
              <a:t>Κατά </a:t>
            </a:r>
            <a:r>
              <a:rPr lang="el-GR" sz="2000" dirty="0">
                <a:latin typeface="Trebuchet MS" panose="020B0603020202020204" pitchFamily="34" charset="0"/>
              </a:rPr>
              <a:t>το συντονισμό η ενέργεια μεταφέρεται στο σύστημα κατά το βέλτιστο τρόπο, γι’ αυτό και το πλάτος της ταλάντωσης γίνεται μέγιστο. </a:t>
            </a:r>
            <a:endParaRPr lang="el-GR" sz="2000" dirty="0" smtClean="0">
              <a:latin typeface="Trebuchet MS" panose="020B0603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l-GR" sz="2000" b="1" dirty="0" smtClean="0">
                <a:latin typeface="Trebuchet MS" panose="020B0603020202020204" pitchFamily="34" charset="0"/>
              </a:rPr>
              <a:t>δ.  </a:t>
            </a:r>
            <a:r>
              <a:rPr lang="el-GR" sz="2000" dirty="0">
                <a:latin typeface="Trebuchet MS" panose="020B0603020202020204" pitchFamily="34" charset="0"/>
              </a:rPr>
              <a:t>Το πλάτος μιας εξαναγκασμένης ταλάντωσης δεν εξαρτάται από τη συχνότητα </a:t>
            </a:r>
            <a:r>
              <a:rPr lang="el-GR" sz="2000" i="1" dirty="0">
                <a:latin typeface="Trebuchet MS" panose="020B0603020202020204" pitchFamily="34" charset="0"/>
              </a:rPr>
              <a:t>f</a:t>
            </a:r>
            <a:r>
              <a:rPr lang="el-GR" sz="2000" dirty="0">
                <a:latin typeface="Trebuchet MS" panose="020B0603020202020204" pitchFamily="34" charset="0"/>
              </a:rPr>
              <a:t> του διεγέρτη. </a:t>
            </a:r>
          </a:p>
          <a:p>
            <a:pPr algn="just">
              <a:lnSpc>
                <a:spcPct val="150000"/>
              </a:lnSpc>
            </a:pPr>
            <a:r>
              <a:rPr lang="el-GR" sz="2000" b="1" dirty="0" smtClean="0">
                <a:latin typeface="Trebuchet MS" panose="020B0603020202020204" pitchFamily="34" charset="0"/>
              </a:rPr>
              <a:t>ε.   </a:t>
            </a:r>
            <a:r>
              <a:rPr lang="el-GR" sz="2000" dirty="0" smtClean="0">
                <a:latin typeface="Trebuchet MS" panose="020B0603020202020204" pitchFamily="34" charset="0"/>
              </a:rPr>
              <a:t>Τα </a:t>
            </a:r>
            <a:r>
              <a:rPr lang="el-GR" sz="2000" dirty="0">
                <a:latin typeface="Trebuchet MS" panose="020B0603020202020204" pitchFamily="34" charset="0"/>
              </a:rPr>
              <a:t>κτήρια κατά τη διάρκεια ενός σεισμού εκτελούν εξαναγκασμένη ταλάντωση</a:t>
            </a:r>
            <a:r>
              <a:rPr lang="el-GR" sz="2000" dirty="0" smtClean="0">
                <a:latin typeface="Trebuchet MS" panose="020B0603020202020204" pitchFamily="34" charset="0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861218" y="4887002"/>
            <a:ext cx="4684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Σ</a:t>
            </a:r>
            <a:endParaRPr lang="el-G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51968" y="4425337"/>
            <a:ext cx="4684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Λ</a:t>
            </a:r>
            <a:endParaRPr lang="el-G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026400" y="3507137"/>
            <a:ext cx="4684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Σ</a:t>
            </a:r>
            <a:endParaRPr lang="el-G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626973" y="2571635"/>
            <a:ext cx="4684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Σ</a:t>
            </a:r>
            <a:endParaRPr lang="el-G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86213" y="2109970"/>
            <a:ext cx="4684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Σ</a:t>
            </a:r>
            <a:endParaRPr lang="el-G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3500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125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4" dur="125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6" dur="125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8" dur="125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0" dur="125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  <p:bldP spid="1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28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30489" y="711200"/>
            <a:ext cx="9719734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000" b="1" dirty="0" err="1" smtClean="0">
                <a:latin typeface="Trebuchet MS" panose="020B0603020202020204" pitchFamily="34" charset="0"/>
              </a:rPr>
              <a:t>στ</a:t>
            </a:r>
            <a:r>
              <a:rPr lang="el-GR" sz="2000" b="1" dirty="0" smtClean="0">
                <a:latin typeface="Trebuchet MS" panose="020B0603020202020204" pitchFamily="34" charset="0"/>
              </a:rPr>
              <a:t>. </a:t>
            </a:r>
            <a:r>
              <a:rPr lang="el-GR" sz="2000" dirty="0" smtClean="0">
                <a:latin typeface="Trebuchet MS" panose="020B0603020202020204" pitchFamily="34" charset="0"/>
              </a:rPr>
              <a:t>Το </a:t>
            </a:r>
            <a:r>
              <a:rPr lang="el-GR" sz="2000" dirty="0">
                <a:latin typeface="Trebuchet MS" panose="020B0603020202020204" pitchFamily="34" charset="0"/>
              </a:rPr>
              <a:t>φαινόμενο του συντονισμού παρατηρείται μόνο σε εξαναγκασμένες ταλαντώσεις</a:t>
            </a:r>
            <a:r>
              <a:rPr lang="el-GR" sz="2000" dirty="0" smtClean="0">
                <a:latin typeface="Trebuchet MS" panose="020B0603020202020204" pitchFamily="34" charset="0"/>
              </a:rPr>
              <a:t>.</a:t>
            </a:r>
            <a:endParaRPr lang="el-GR" sz="2000" b="1" dirty="0" smtClean="0">
              <a:latin typeface="Trebuchet MS" panose="020B0603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l-GR" sz="2000" b="1" dirty="0" smtClean="0">
                <a:latin typeface="Trebuchet MS" panose="020B0603020202020204" pitchFamily="34" charset="0"/>
              </a:rPr>
              <a:t>ζ. </a:t>
            </a:r>
            <a:r>
              <a:rPr lang="el-GR" sz="2000">
                <a:latin typeface="Trebuchet MS" panose="020B0603020202020204" pitchFamily="34" charset="0"/>
              </a:rPr>
              <a:t>Σε </a:t>
            </a:r>
            <a:r>
              <a:rPr lang="el-GR" sz="2000" smtClean="0">
                <a:latin typeface="Trebuchet MS" panose="020B0603020202020204" pitchFamily="34" charset="0"/>
              </a:rPr>
              <a:t>μια </a:t>
            </a:r>
            <a:r>
              <a:rPr lang="el-GR" sz="2000" dirty="0">
                <a:latin typeface="Trebuchet MS" panose="020B0603020202020204" pitchFamily="34" charset="0"/>
              </a:rPr>
              <a:t>εξαναγκασμένη ταλάντωση ο διεγέρτης επιβάλλει στην ταλάντωση τη συχνότητά του</a:t>
            </a:r>
            <a:r>
              <a:rPr lang="el-GR" sz="2000" dirty="0" smtClean="0">
                <a:latin typeface="Trebuchet MS" panose="020B0603020202020204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l-GR" sz="2000" b="1" dirty="0" smtClean="0">
                <a:latin typeface="Trebuchet MS" panose="020B0603020202020204" pitchFamily="34" charset="0"/>
              </a:rPr>
              <a:t>η.  </a:t>
            </a:r>
            <a:r>
              <a:rPr lang="el-GR" sz="2000" dirty="0" smtClean="0">
                <a:latin typeface="Trebuchet MS" panose="020B0603020202020204" pitchFamily="34" charset="0"/>
              </a:rPr>
              <a:t>Σε </a:t>
            </a:r>
            <a:r>
              <a:rPr lang="el-GR" sz="2000" dirty="0">
                <a:latin typeface="Trebuchet MS" panose="020B0603020202020204" pitchFamily="34" charset="0"/>
              </a:rPr>
              <a:t>μια εξαναγκασμένη ταλάντωση η συχνότητα της ταλάντωσης είναι πάντα ίδια με την </a:t>
            </a:r>
            <a:r>
              <a:rPr lang="el-GR" sz="2000" dirty="0" err="1">
                <a:latin typeface="Trebuchet MS" panose="020B0603020202020204" pitchFamily="34" charset="0"/>
              </a:rPr>
              <a:t>ιδιοσυχνότητα</a:t>
            </a:r>
            <a:r>
              <a:rPr lang="el-GR" sz="2000" dirty="0">
                <a:latin typeface="Trebuchet MS" panose="020B0603020202020204" pitchFamily="34" charset="0"/>
              </a:rPr>
              <a:t> του ταλαντωτή</a:t>
            </a:r>
            <a:r>
              <a:rPr lang="el-GR" sz="2000" dirty="0" smtClean="0">
                <a:latin typeface="Trebuchet MS" panose="020B0603020202020204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l-GR" sz="2000" b="1" dirty="0" smtClean="0">
                <a:latin typeface="Trebuchet MS" panose="020B0603020202020204" pitchFamily="34" charset="0"/>
              </a:rPr>
              <a:t>θ. </a:t>
            </a:r>
            <a:r>
              <a:rPr lang="el-GR" sz="2000" dirty="0" smtClean="0">
                <a:latin typeface="Trebuchet MS" panose="020B0603020202020204" pitchFamily="34" charset="0"/>
              </a:rPr>
              <a:t>Σε </a:t>
            </a:r>
            <a:r>
              <a:rPr lang="el-GR" sz="2000" dirty="0">
                <a:latin typeface="Trebuchet MS" panose="020B0603020202020204" pitchFamily="34" charset="0"/>
              </a:rPr>
              <a:t>εξαναγκασμένη ταλάντωση που βρίσκεται σε συντονισμό, το πλάτος της ταλάντωσης αυξάνεται, όταν διπλασιαστεί η συχνότητα του </a:t>
            </a:r>
            <a:r>
              <a:rPr lang="el-GR" sz="2000" dirty="0" smtClean="0">
                <a:latin typeface="Trebuchet MS" panose="020B0603020202020204" pitchFamily="34" charset="0"/>
              </a:rPr>
              <a:t>διεγέρτη.</a:t>
            </a:r>
          </a:p>
          <a:p>
            <a:pPr algn="just">
              <a:lnSpc>
                <a:spcPct val="150000"/>
              </a:lnSpc>
            </a:pPr>
            <a:r>
              <a:rPr lang="el-GR" sz="2000" b="1" dirty="0" smtClean="0">
                <a:latin typeface="Trebuchet MS" panose="020B0603020202020204" pitchFamily="34" charset="0"/>
              </a:rPr>
              <a:t>ι.  </a:t>
            </a:r>
            <a:r>
              <a:rPr lang="el-GR" sz="2000" dirty="0" smtClean="0">
                <a:latin typeface="Trebuchet MS" panose="020B0603020202020204" pitchFamily="34" charset="0"/>
              </a:rPr>
              <a:t>Κατά </a:t>
            </a:r>
            <a:r>
              <a:rPr lang="el-GR" sz="2000" dirty="0">
                <a:latin typeface="Trebuchet MS" panose="020B0603020202020204" pitchFamily="34" charset="0"/>
              </a:rPr>
              <a:t>την εκδήλωση σεισμικής δόνησης το έδαφος λειτουργεί ως διεγέρτης για τα κτίρια. Όταν η συχνότητα του σεισμικού κύματος γίνει ίση με την </a:t>
            </a:r>
            <a:r>
              <a:rPr lang="el-GR" sz="2000" dirty="0" err="1">
                <a:latin typeface="Trebuchet MS" panose="020B0603020202020204" pitchFamily="34" charset="0"/>
              </a:rPr>
              <a:t>ιδιοσυχνότητα</a:t>
            </a:r>
            <a:r>
              <a:rPr lang="el-GR" sz="2000" dirty="0">
                <a:latin typeface="Trebuchet MS" panose="020B0603020202020204" pitchFamily="34" charset="0"/>
              </a:rPr>
              <a:t> ενός κτιρίου, το πλάτος της ταλάντωσης του κτιρίου μεγιστοποιείται.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76114" y="2128918"/>
            <a:ext cx="4684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Σ</a:t>
            </a:r>
            <a:endParaRPr lang="el-G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0029" y="3065690"/>
            <a:ext cx="4684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Λ</a:t>
            </a:r>
            <a:endParaRPr lang="el-G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691510" y="3929700"/>
            <a:ext cx="4684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Λ</a:t>
            </a:r>
            <a:endParaRPr lang="el-G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968182" y="5272895"/>
            <a:ext cx="4684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Σ</a:t>
            </a:r>
            <a:endParaRPr lang="el-G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62865" y="1192748"/>
            <a:ext cx="4684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Σ</a:t>
            </a:r>
            <a:endParaRPr lang="el-G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0569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2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125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1" dur="125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3" dur="125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5" dur="125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29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Ορθογώνιο 3"/>
          <p:cNvSpPr/>
          <p:nvPr/>
        </p:nvSpPr>
        <p:spPr>
          <a:xfrm>
            <a:off x="770466" y="423460"/>
            <a:ext cx="10651067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000" b="1" dirty="0" smtClean="0">
                <a:latin typeface="Trebuchet MS" panose="020B0603020202020204" pitchFamily="34" charset="0"/>
              </a:rPr>
              <a:t>2</a:t>
            </a:r>
            <a:r>
              <a:rPr lang="el-GR" sz="2000" dirty="0" smtClean="0">
                <a:latin typeface="Trebuchet MS" panose="020B0603020202020204" pitchFamily="34" charset="0"/>
              </a:rPr>
              <a:t>. </a:t>
            </a:r>
            <a:r>
              <a:rPr lang="en-US" sz="2000" dirty="0" smtClean="0">
                <a:latin typeface="Trebuchet MS" panose="020B0603020202020204" pitchFamily="34" charset="0"/>
              </a:rPr>
              <a:t> </a:t>
            </a:r>
            <a:r>
              <a:rPr lang="el-GR" sz="2000" dirty="0" smtClean="0">
                <a:latin typeface="Trebuchet MS" panose="020B0603020202020204" pitchFamily="34" charset="0"/>
              </a:rPr>
              <a:t>Σε </a:t>
            </a:r>
            <a:r>
              <a:rPr lang="el-GR" sz="2000" dirty="0">
                <a:latin typeface="Trebuchet MS" panose="020B0603020202020204" pitchFamily="34" charset="0"/>
              </a:rPr>
              <a:t>μια εξαναγκασμένη ταλάντωση η συχνότητα του διεγέρτη είναι μεγαλύτερη της </a:t>
            </a:r>
            <a:r>
              <a:rPr lang="el-GR" sz="2000" dirty="0" err="1">
                <a:latin typeface="Trebuchet MS" panose="020B0603020202020204" pitchFamily="34" charset="0"/>
              </a:rPr>
              <a:t>ιδιοσυχνότητας</a:t>
            </a:r>
            <a:r>
              <a:rPr lang="el-GR" sz="2000" dirty="0">
                <a:latin typeface="Trebuchet MS" panose="020B0603020202020204" pitchFamily="34" charset="0"/>
              </a:rPr>
              <a:t> του ταλαντωτή. Αν αυξάνουμε συνεχώς τη συχνότητα του διεγέρτη, το πλάτος της εξαναγκασμένης ταλάντωσης θα</a:t>
            </a:r>
          </a:p>
          <a:p>
            <a:pPr algn="just">
              <a:lnSpc>
                <a:spcPct val="150000"/>
              </a:lnSpc>
            </a:pPr>
            <a:r>
              <a:rPr lang="el-GR" sz="2000" b="1" dirty="0">
                <a:latin typeface="Trebuchet MS" panose="020B0603020202020204" pitchFamily="34" charset="0"/>
              </a:rPr>
              <a:t>α</a:t>
            </a:r>
            <a:r>
              <a:rPr lang="el-GR" sz="2000" dirty="0">
                <a:latin typeface="Trebuchet MS" panose="020B0603020202020204" pitchFamily="34" charset="0"/>
              </a:rPr>
              <a:t>. </a:t>
            </a:r>
            <a:r>
              <a:rPr lang="en-US" sz="2000" dirty="0" smtClean="0">
                <a:latin typeface="Trebuchet MS" panose="020B0603020202020204" pitchFamily="34" charset="0"/>
              </a:rPr>
              <a:t> </a:t>
            </a:r>
            <a:r>
              <a:rPr lang="el-GR" sz="2000" dirty="0" smtClean="0">
                <a:latin typeface="Trebuchet MS" panose="020B0603020202020204" pitchFamily="34" charset="0"/>
              </a:rPr>
              <a:t>μένει </a:t>
            </a:r>
            <a:r>
              <a:rPr lang="el-GR" sz="2000" dirty="0">
                <a:latin typeface="Trebuchet MS" panose="020B0603020202020204" pitchFamily="34" charset="0"/>
              </a:rPr>
              <a:t>σταθερό.                                          </a:t>
            </a:r>
          </a:p>
          <a:p>
            <a:pPr algn="just">
              <a:lnSpc>
                <a:spcPct val="150000"/>
              </a:lnSpc>
            </a:pPr>
            <a:r>
              <a:rPr lang="el-GR" sz="2000" b="1" dirty="0">
                <a:latin typeface="Trebuchet MS" panose="020B0603020202020204" pitchFamily="34" charset="0"/>
              </a:rPr>
              <a:t>β</a:t>
            </a:r>
            <a:r>
              <a:rPr lang="el-GR" sz="2000" dirty="0">
                <a:latin typeface="Trebuchet MS" panose="020B0603020202020204" pitchFamily="34" charset="0"/>
              </a:rPr>
              <a:t>. </a:t>
            </a:r>
            <a:r>
              <a:rPr lang="en-US" sz="2000" dirty="0" smtClean="0">
                <a:latin typeface="Trebuchet MS" panose="020B0603020202020204" pitchFamily="34" charset="0"/>
              </a:rPr>
              <a:t> </a:t>
            </a:r>
            <a:r>
              <a:rPr lang="el-GR" sz="2000" dirty="0" smtClean="0">
                <a:latin typeface="Trebuchet MS" panose="020B0603020202020204" pitchFamily="34" charset="0"/>
              </a:rPr>
              <a:t>αυξάνεται </a:t>
            </a:r>
            <a:r>
              <a:rPr lang="el-GR" sz="2000" dirty="0">
                <a:latin typeface="Trebuchet MS" panose="020B0603020202020204" pitchFamily="34" charset="0"/>
              </a:rPr>
              <a:t>συνεχώς. </a:t>
            </a:r>
          </a:p>
          <a:p>
            <a:pPr algn="just">
              <a:lnSpc>
                <a:spcPct val="150000"/>
              </a:lnSpc>
            </a:pPr>
            <a:r>
              <a:rPr lang="el-GR" sz="2000" b="1" dirty="0">
                <a:latin typeface="Trebuchet MS" panose="020B0603020202020204" pitchFamily="34" charset="0"/>
              </a:rPr>
              <a:t>γ</a:t>
            </a:r>
            <a:r>
              <a:rPr lang="el-GR" sz="2000" dirty="0">
                <a:latin typeface="Trebuchet MS" panose="020B0603020202020204" pitchFamily="34" charset="0"/>
              </a:rPr>
              <a:t>. </a:t>
            </a:r>
            <a:r>
              <a:rPr lang="en-US" sz="2000" dirty="0" smtClean="0">
                <a:latin typeface="Trebuchet MS" panose="020B0603020202020204" pitchFamily="34" charset="0"/>
              </a:rPr>
              <a:t> </a:t>
            </a:r>
            <a:r>
              <a:rPr lang="el-GR" sz="2000" dirty="0" smtClean="0">
                <a:latin typeface="Trebuchet MS" panose="020B0603020202020204" pitchFamily="34" charset="0"/>
              </a:rPr>
              <a:t>μειώνεται </a:t>
            </a:r>
            <a:r>
              <a:rPr lang="el-GR" sz="2000" dirty="0">
                <a:latin typeface="Trebuchet MS" panose="020B0603020202020204" pitchFamily="34" charset="0"/>
              </a:rPr>
              <a:t>συνεχώς.                                  </a:t>
            </a:r>
          </a:p>
          <a:p>
            <a:pPr algn="just">
              <a:lnSpc>
                <a:spcPct val="150000"/>
              </a:lnSpc>
            </a:pPr>
            <a:r>
              <a:rPr lang="el-GR" sz="2000" b="1" dirty="0">
                <a:latin typeface="Trebuchet MS" panose="020B0603020202020204" pitchFamily="34" charset="0"/>
              </a:rPr>
              <a:t>δ</a:t>
            </a:r>
            <a:r>
              <a:rPr lang="el-GR" sz="2000" dirty="0">
                <a:latin typeface="Trebuchet MS" panose="020B0603020202020204" pitchFamily="34" charset="0"/>
              </a:rPr>
              <a:t>. </a:t>
            </a:r>
            <a:r>
              <a:rPr lang="en-US" sz="2000" dirty="0" smtClean="0">
                <a:latin typeface="Trebuchet MS" panose="020B0603020202020204" pitchFamily="34" charset="0"/>
              </a:rPr>
              <a:t> </a:t>
            </a:r>
            <a:r>
              <a:rPr lang="el-GR" sz="2000" dirty="0" smtClean="0">
                <a:latin typeface="Trebuchet MS" panose="020B0603020202020204" pitchFamily="34" charset="0"/>
              </a:rPr>
              <a:t>αυξάνεται </a:t>
            </a:r>
            <a:r>
              <a:rPr lang="el-GR" sz="2000" dirty="0">
                <a:latin typeface="Trebuchet MS" panose="020B0603020202020204" pitchFamily="34" charset="0"/>
              </a:rPr>
              <a:t>αρχικά και μετά θα μειώνεται. </a:t>
            </a:r>
            <a:endParaRPr lang="en-US" sz="2000" dirty="0" smtClean="0">
              <a:latin typeface="Trebuchet MS" panose="020B0603020202020204" pitchFamily="34" charset="0"/>
            </a:endParaRPr>
          </a:p>
          <a:p>
            <a:pPr algn="r">
              <a:lnSpc>
                <a:spcPct val="150000"/>
              </a:lnSpc>
            </a:pPr>
            <a:r>
              <a:rPr lang="en-US" altLang="el-GR" sz="2000" dirty="0">
                <a:latin typeface="Trebuchet MS" panose="020B0603020202020204" pitchFamily="34" charset="0"/>
              </a:rPr>
              <a:t>Επαν. </a:t>
            </a:r>
            <a:r>
              <a:rPr lang="en-US" altLang="el-GR" sz="2000" dirty="0" err="1">
                <a:latin typeface="Trebuchet MS" panose="020B0603020202020204" pitchFamily="34" charset="0"/>
              </a:rPr>
              <a:t>Ημερ</a:t>
            </a:r>
            <a:r>
              <a:rPr lang="en-US" altLang="el-GR" sz="2000" dirty="0">
                <a:latin typeface="Trebuchet MS" panose="020B0603020202020204" pitchFamily="34" charset="0"/>
              </a:rPr>
              <a:t>. 2003</a:t>
            </a:r>
            <a:endParaRPr lang="el-GR" sz="2000" dirty="0">
              <a:latin typeface="Trebuchet MS" panose="020B0603020202020204" pitchFamily="34" charset="0"/>
            </a:endParaRPr>
          </a:p>
        </p:txBody>
      </p:sp>
      <p:sp>
        <p:nvSpPr>
          <p:cNvPr id="5" name="Έλλειψη 7"/>
          <p:cNvSpPr/>
          <p:nvPr/>
        </p:nvSpPr>
        <p:spPr>
          <a:xfrm>
            <a:off x="770466" y="2862293"/>
            <a:ext cx="360040" cy="36004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67091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806222" y="762000"/>
            <a:ext cx="9076267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 eaLnBrk="1" hangingPunct="1">
              <a:lnSpc>
                <a:spcPct val="150000"/>
              </a:lnSpc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None/>
              <a:defRPr/>
            </a:pPr>
            <a:r>
              <a:rPr lang="el-GR" altLang="el-G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Εξαναγκασμένες Μηχανικές</a:t>
            </a:r>
            <a:r>
              <a:rPr lang="el-GR" altLang="el-GR" sz="2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 </a:t>
            </a:r>
            <a:r>
              <a:rPr lang="el-GR" altLang="el-G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Ταλαντώσεις</a:t>
            </a:r>
            <a:r>
              <a:rPr lang="el-GR" altLang="el-GR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l-GR" altLang="el-GR" sz="2400" b="1" dirty="0">
                <a:latin typeface="Comic Sans MS" panose="030F0702030302020204" pitchFamily="66" charset="0"/>
              </a:rPr>
              <a:t>θεωρούνται αυτές που διατηρούν το </a:t>
            </a:r>
            <a:r>
              <a:rPr lang="el-GR" altLang="el-G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πλάτος</a:t>
            </a:r>
            <a:r>
              <a:rPr lang="el-GR" alt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τους </a:t>
            </a:r>
            <a:r>
              <a:rPr lang="el-GR" altLang="el-G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σταθερό</a:t>
            </a:r>
            <a:r>
              <a:rPr lang="el-GR" altLang="el-GR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l-GR" altLang="el-GR" sz="2400" b="1" dirty="0">
                <a:latin typeface="Comic Sans MS" panose="030F0702030302020204" pitchFamily="66" charset="0"/>
              </a:rPr>
              <a:t>με την επίδραση εξωτερικών περιοδικών δυνάμεων, οι οποίες με το έργο τους καλύπτουν τις ενεργειακές απώλειες που </a:t>
            </a:r>
            <a:r>
              <a:rPr lang="el-GR" altLang="el-GR" sz="2400" b="1" dirty="0" smtClean="0">
                <a:latin typeface="Comic Sans MS" panose="030F0702030302020204" pitchFamily="66" charset="0"/>
              </a:rPr>
              <a:t>προκαλούνται από οποιοδήποτε λόγο. </a:t>
            </a:r>
            <a:endParaRPr lang="el-GR" altLang="el-GR" sz="2400" b="1" dirty="0">
              <a:latin typeface="Comic Sans MS" panose="030F0702030302020204" pitchFamily="66" charset="0"/>
            </a:endParaRPr>
          </a:p>
        </p:txBody>
      </p:sp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85" y="1189469"/>
            <a:ext cx="1219200" cy="1162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9311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30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Ορθογώνιο 3"/>
          <p:cNvSpPr/>
          <p:nvPr/>
        </p:nvSpPr>
        <p:spPr>
          <a:xfrm>
            <a:off x="1004711" y="423460"/>
            <a:ext cx="9945511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000" b="1" dirty="0" smtClean="0">
                <a:latin typeface="Trebuchet MS" panose="020B0603020202020204" pitchFamily="34" charset="0"/>
              </a:rPr>
              <a:t>3. </a:t>
            </a:r>
            <a:r>
              <a:rPr lang="en-US" sz="2000" b="1" dirty="0" smtClean="0">
                <a:latin typeface="Trebuchet MS" panose="020B0603020202020204" pitchFamily="34" charset="0"/>
              </a:rPr>
              <a:t> </a:t>
            </a:r>
            <a:r>
              <a:rPr lang="el-GR" sz="2000" dirty="0" smtClean="0">
                <a:latin typeface="Trebuchet MS" panose="020B0603020202020204" pitchFamily="34" charset="0"/>
              </a:rPr>
              <a:t>Σε </a:t>
            </a:r>
            <a:r>
              <a:rPr lang="el-GR" sz="2000" dirty="0">
                <a:latin typeface="Trebuchet MS" panose="020B0603020202020204" pitchFamily="34" charset="0"/>
              </a:rPr>
              <a:t>μια εξαναγκασμένη ταλάντωση η συχνότητα του διεγέρτη είναι μικρότερη από την </a:t>
            </a:r>
            <a:r>
              <a:rPr lang="el-GR" sz="2000" dirty="0" err="1">
                <a:latin typeface="Trebuchet MS" panose="020B0603020202020204" pitchFamily="34" charset="0"/>
              </a:rPr>
              <a:t>ιδιοσυχνότητα</a:t>
            </a:r>
            <a:r>
              <a:rPr lang="el-GR" sz="2000" dirty="0">
                <a:latin typeface="Trebuchet MS" panose="020B0603020202020204" pitchFamily="34" charset="0"/>
              </a:rPr>
              <a:t> του ταλαντωτή. Αυξάνουμε συνεχώς τη συχνότητα του διεγέρτη. Το πλάτος της εξαναγκασμένης ταλάντωσης θα</a:t>
            </a:r>
          </a:p>
          <a:p>
            <a:pPr algn="just">
              <a:lnSpc>
                <a:spcPct val="150000"/>
              </a:lnSpc>
            </a:pPr>
            <a:r>
              <a:rPr lang="el-GR" sz="2000" b="1" dirty="0">
                <a:latin typeface="Trebuchet MS" panose="020B0603020202020204" pitchFamily="34" charset="0"/>
              </a:rPr>
              <a:t>α.  </a:t>
            </a:r>
            <a:r>
              <a:rPr lang="en-US" sz="2000" b="1" dirty="0" smtClean="0">
                <a:latin typeface="Trebuchet MS" panose="020B0603020202020204" pitchFamily="34" charset="0"/>
              </a:rPr>
              <a:t> </a:t>
            </a:r>
            <a:r>
              <a:rPr lang="el-GR" sz="2000" dirty="0" smtClean="0">
                <a:latin typeface="Trebuchet MS" panose="020B0603020202020204" pitchFamily="34" charset="0"/>
              </a:rPr>
              <a:t>αυξάνεται </a:t>
            </a:r>
            <a:r>
              <a:rPr lang="el-GR" sz="2000" dirty="0">
                <a:latin typeface="Trebuchet MS" panose="020B0603020202020204" pitchFamily="34" charset="0"/>
              </a:rPr>
              <a:t>συνεχώς.                                 </a:t>
            </a:r>
          </a:p>
          <a:p>
            <a:pPr algn="just">
              <a:lnSpc>
                <a:spcPct val="150000"/>
              </a:lnSpc>
            </a:pPr>
            <a:r>
              <a:rPr lang="el-GR" sz="2000" b="1" dirty="0">
                <a:latin typeface="Trebuchet MS" panose="020B0603020202020204" pitchFamily="34" charset="0"/>
              </a:rPr>
              <a:t>β.  </a:t>
            </a:r>
            <a:r>
              <a:rPr lang="en-US" sz="2000" b="1" dirty="0" smtClean="0">
                <a:latin typeface="Trebuchet MS" panose="020B0603020202020204" pitchFamily="34" charset="0"/>
              </a:rPr>
              <a:t> </a:t>
            </a:r>
            <a:r>
              <a:rPr lang="el-GR" sz="2000" dirty="0" smtClean="0">
                <a:latin typeface="Trebuchet MS" panose="020B0603020202020204" pitchFamily="34" charset="0"/>
              </a:rPr>
              <a:t>μειώνεται </a:t>
            </a:r>
            <a:r>
              <a:rPr lang="el-GR" sz="2000" dirty="0">
                <a:latin typeface="Trebuchet MS" panose="020B0603020202020204" pitchFamily="34" charset="0"/>
              </a:rPr>
              <a:t>συνεχώς.     </a:t>
            </a:r>
          </a:p>
          <a:p>
            <a:pPr algn="just">
              <a:lnSpc>
                <a:spcPct val="150000"/>
              </a:lnSpc>
            </a:pPr>
            <a:r>
              <a:rPr lang="el-GR" sz="2000" b="1" dirty="0">
                <a:latin typeface="Trebuchet MS" panose="020B0603020202020204" pitchFamily="34" charset="0"/>
              </a:rPr>
              <a:t>γ.  </a:t>
            </a:r>
            <a:r>
              <a:rPr lang="en-US" sz="2000" b="1" dirty="0" smtClean="0">
                <a:latin typeface="Trebuchet MS" panose="020B0603020202020204" pitchFamily="34" charset="0"/>
              </a:rPr>
              <a:t> </a:t>
            </a:r>
            <a:r>
              <a:rPr lang="el-GR" sz="2000" dirty="0" smtClean="0">
                <a:latin typeface="Trebuchet MS" panose="020B0603020202020204" pitchFamily="34" charset="0"/>
              </a:rPr>
              <a:t>μένει </a:t>
            </a:r>
            <a:r>
              <a:rPr lang="el-GR" sz="2000" dirty="0">
                <a:latin typeface="Trebuchet MS" panose="020B0603020202020204" pitchFamily="34" charset="0"/>
              </a:rPr>
              <a:t>σταθερό.                                          </a:t>
            </a:r>
          </a:p>
          <a:p>
            <a:pPr algn="just">
              <a:lnSpc>
                <a:spcPct val="150000"/>
              </a:lnSpc>
            </a:pPr>
            <a:r>
              <a:rPr lang="el-GR" sz="2000" b="1" dirty="0">
                <a:latin typeface="Trebuchet MS" panose="020B0603020202020204" pitchFamily="34" charset="0"/>
              </a:rPr>
              <a:t>δ. </a:t>
            </a:r>
            <a:r>
              <a:rPr lang="en-US" sz="2000" b="1" dirty="0" smtClean="0">
                <a:latin typeface="Trebuchet MS" panose="020B0603020202020204" pitchFamily="34" charset="0"/>
              </a:rPr>
              <a:t> </a:t>
            </a:r>
            <a:r>
              <a:rPr lang="el-GR" sz="2000" b="1" dirty="0" smtClean="0">
                <a:latin typeface="Trebuchet MS" panose="020B0603020202020204" pitchFamily="34" charset="0"/>
              </a:rPr>
              <a:t> </a:t>
            </a:r>
            <a:r>
              <a:rPr lang="el-GR" sz="2000" dirty="0">
                <a:latin typeface="Trebuchet MS" panose="020B0603020202020204" pitchFamily="34" charset="0"/>
              </a:rPr>
              <a:t>αυξάνεται αρχικά και μετά θα μειώνεται.         </a:t>
            </a:r>
            <a:endParaRPr lang="en-US" sz="2000" dirty="0" smtClean="0">
              <a:latin typeface="Trebuchet MS" panose="020B0603020202020204" pitchFamily="34" charset="0"/>
            </a:endParaRPr>
          </a:p>
          <a:p>
            <a:pPr algn="r">
              <a:lnSpc>
                <a:spcPct val="150000"/>
              </a:lnSpc>
            </a:pPr>
            <a:r>
              <a:rPr lang="el-GR" sz="2000" dirty="0" err="1" smtClean="0">
                <a:latin typeface="Trebuchet MS" panose="020B0603020202020204" pitchFamily="34" charset="0"/>
              </a:rPr>
              <a:t>Ημερ</a:t>
            </a:r>
            <a:r>
              <a:rPr lang="el-GR" sz="2000" dirty="0">
                <a:latin typeface="Trebuchet MS" panose="020B0603020202020204" pitchFamily="34" charset="0"/>
              </a:rPr>
              <a:t>. </a:t>
            </a:r>
            <a:r>
              <a:rPr lang="el-GR" sz="2000" dirty="0" smtClean="0">
                <a:latin typeface="Trebuchet MS" panose="020B0603020202020204" pitchFamily="34" charset="0"/>
              </a:rPr>
              <a:t>2004</a:t>
            </a:r>
            <a:endParaRPr lang="el-GR" sz="2000" dirty="0">
              <a:latin typeface="Trebuchet MS" panose="020B0603020202020204" pitchFamily="34" charset="0"/>
            </a:endParaRPr>
          </a:p>
        </p:txBody>
      </p:sp>
      <p:sp>
        <p:nvSpPr>
          <p:cNvPr id="5" name="Έλλειψη 7"/>
          <p:cNvSpPr/>
          <p:nvPr/>
        </p:nvSpPr>
        <p:spPr>
          <a:xfrm>
            <a:off x="1004711" y="3257404"/>
            <a:ext cx="360040" cy="36004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5799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31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Ορθογώνιο 3"/>
          <p:cNvSpPr/>
          <p:nvPr/>
        </p:nvSpPr>
        <p:spPr>
          <a:xfrm>
            <a:off x="1106105" y="449209"/>
            <a:ext cx="997979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000" b="1" dirty="0" smtClean="0">
                <a:latin typeface="Trebuchet MS" panose="020B0603020202020204" pitchFamily="34" charset="0"/>
              </a:rPr>
              <a:t>4.   </a:t>
            </a:r>
            <a:r>
              <a:rPr lang="el-GR" sz="2000" dirty="0">
                <a:latin typeface="Trebuchet MS" panose="020B0603020202020204" pitchFamily="34" charset="0"/>
              </a:rPr>
              <a:t>Η συχνότητα της εξαναγκασμένης ταλάντωσης </a:t>
            </a:r>
          </a:p>
          <a:p>
            <a:pPr algn="just">
              <a:lnSpc>
                <a:spcPct val="150000"/>
              </a:lnSpc>
            </a:pPr>
            <a:r>
              <a:rPr lang="el-GR" sz="2000" b="1" dirty="0">
                <a:latin typeface="Trebuchet MS" panose="020B0603020202020204" pitchFamily="34" charset="0"/>
              </a:rPr>
              <a:t>α.  </a:t>
            </a:r>
            <a:r>
              <a:rPr lang="en-US" sz="2000" b="1" dirty="0" smtClean="0">
                <a:latin typeface="Trebuchet MS" panose="020B0603020202020204" pitchFamily="34" charset="0"/>
              </a:rPr>
              <a:t> </a:t>
            </a:r>
            <a:r>
              <a:rPr lang="el-GR" sz="2000" dirty="0" smtClean="0">
                <a:latin typeface="Trebuchet MS" panose="020B0603020202020204" pitchFamily="34" charset="0"/>
              </a:rPr>
              <a:t>είναι </a:t>
            </a:r>
            <a:r>
              <a:rPr lang="el-GR" sz="2000" dirty="0">
                <a:latin typeface="Trebuchet MS" panose="020B0603020202020204" pitchFamily="34" charset="0"/>
              </a:rPr>
              <a:t>πάντα ίση με την </a:t>
            </a:r>
            <a:r>
              <a:rPr lang="el-GR" sz="2000" dirty="0" err="1">
                <a:latin typeface="Trebuchet MS" panose="020B0603020202020204" pitchFamily="34" charset="0"/>
              </a:rPr>
              <a:t>ιδιοσυχνότητα</a:t>
            </a:r>
            <a:r>
              <a:rPr lang="el-GR" sz="2000" dirty="0">
                <a:latin typeface="Trebuchet MS" panose="020B0603020202020204" pitchFamily="34" charset="0"/>
              </a:rPr>
              <a:t> της ταλάντωσης.</a:t>
            </a:r>
          </a:p>
          <a:p>
            <a:pPr algn="just">
              <a:lnSpc>
                <a:spcPct val="150000"/>
              </a:lnSpc>
            </a:pPr>
            <a:r>
              <a:rPr lang="el-GR" sz="2000" b="1" dirty="0">
                <a:latin typeface="Trebuchet MS" panose="020B0603020202020204" pitchFamily="34" charset="0"/>
              </a:rPr>
              <a:t>β. </a:t>
            </a:r>
            <a:r>
              <a:rPr lang="en-US" sz="2000" b="1" dirty="0" smtClean="0">
                <a:latin typeface="Trebuchet MS" panose="020B0603020202020204" pitchFamily="34" charset="0"/>
              </a:rPr>
              <a:t>  </a:t>
            </a:r>
            <a:r>
              <a:rPr lang="el-GR" sz="2000" dirty="0" smtClean="0">
                <a:latin typeface="Trebuchet MS" panose="020B0603020202020204" pitchFamily="34" charset="0"/>
              </a:rPr>
              <a:t>είναι </a:t>
            </a:r>
            <a:r>
              <a:rPr lang="el-GR" sz="2000" dirty="0">
                <a:latin typeface="Trebuchet MS" panose="020B0603020202020204" pitchFamily="34" charset="0"/>
              </a:rPr>
              <a:t>πάντα μεγαλύτερη από την </a:t>
            </a:r>
            <a:r>
              <a:rPr lang="el-GR" sz="2000" dirty="0" err="1">
                <a:latin typeface="Trebuchet MS" panose="020B0603020202020204" pitchFamily="34" charset="0"/>
              </a:rPr>
              <a:t>ιδιοσυχνότητα</a:t>
            </a:r>
            <a:r>
              <a:rPr lang="el-GR" sz="2000" dirty="0">
                <a:latin typeface="Trebuchet MS" panose="020B0603020202020204" pitchFamily="34" charset="0"/>
              </a:rPr>
              <a:t> της ταλάντωσης.</a:t>
            </a:r>
          </a:p>
          <a:p>
            <a:pPr algn="just">
              <a:lnSpc>
                <a:spcPct val="150000"/>
              </a:lnSpc>
            </a:pPr>
            <a:r>
              <a:rPr lang="el-GR" sz="2000" b="1" dirty="0">
                <a:latin typeface="Trebuchet MS" panose="020B0603020202020204" pitchFamily="34" charset="0"/>
              </a:rPr>
              <a:t>γ.  </a:t>
            </a:r>
            <a:r>
              <a:rPr lang="en-US" sz="2000" b="1" dirty="0" smtClean="0">
                <a:latin typeface="Trebuchet MS" panose="020B0603020202020204" pitchFamily="34" charset="0"/>
              </a:rPr>
              <a:t> </a:t>
            </a:r>
            <a:r>
              <a:rPr lang="el-GR" sz="2000" dirty="0" smtClean="0">
                <a:latin typeface="Trebuchet MS" panose="020B0603020202020204" pitchFamily="34" charset="0"/>
              </a:rPr>
              <a:t>είναι </a:t>
            </a:r>
            <a:r>
              <a:rPr lang="el-GR" sz="2000" dirty="0">
                <a:latin typeface="Trebuchet MS" panose="020B0603020202020204" pitchFamily="34" charset="0"/>
              </a:rPr>
              <a:t>ίση με τη συχνότητα του διεγέρτη.</a:t>
            </a:r>
          </a:p>
          <a:p>
            <a:pPr algn="just">
              <a:lnSpc>
                <a:spcPct val="150000"/>
              </a:lnSpc>
            </a:pPr>
            <a:r>
              <a:rPr lang="el-GR" sz="2000" b="1" dirty="0">
                <a:latin typeface="Trebuchet MS" panose="020B0603020202020204" pitchFamily="34" charset="0"/>
              </a:rPr>
              <a:t>δ. </a:t>
            </a:r>
            <a:r>
              <a:rPr lang="en-US" sz="2000" b="1" dirty="0" smtClean="0">
                <a:latin typeface="Trebuchet MS" panose="020B0603020202020204" pitchFamily="34" charset="0"/>
              </a:rPr>
              <a:t>  </a:t>
            </a:r>
            <a:r>
              <a:rPr lang="el-GR" sz="2000" dirty="0" smtClean="0">
                <a:latin typeface="Trebuchet MS" panose="020B0603020202020204" pitchFamily="34" charset="0"/>
              </a:rPr>
              <a:t>είναι </a:t>
            </a:r>
            <a:r>
              <a:rPr lang="el-GR" sz="2000" dirty="0">
                <a:latin typeface="Trebuchet MS" panose="020B0603020202020204" pitchFamily="34" charset="0"/>
              </a:rPr>
              <a:t>πάντα μικρότερη από την </a:t>
            </a:r>
            <a:r>
              <a:rPr lang="el-GR" sz="2000" dirty="0" err="1">
                <a:latin typeface="Trebuchet MS" panose="020B0603020202020204" pitchFamily="34" charset="0"/>
              </a:rPr>
              <a:t>ιδιοσυχνότητα</a:t>
            </a:r>
            <a:r>
              <a:rPr lang="el-GR" sz="2000" dirty="0">
                <a:latin typeface="Trebuchet MS" panose="020B0603020202020204" pitchFamily="34" charset="0"/>
              </a:rPr>
              <a:t> της ταλάντωσης. </a:t>
            </a:r>
            <a:endParaRPr lang="en-US" sz="2000" dirty="0" smtClean="0">
              <a:latin typeface="Trebuchet MS" panose="020B0603020202020204" pitchFamily="34" charset="0"/>
            </a:endParaRPr>
          </a:p>
          <a:p>
            <a:pPr algn="r">
              <a:lnSpc>
                <a:spcPct val="150000"/>
              </a:lnSpc>
            </a:pPr>
            <a:r>
              <a:rPr lang="el-GR" sz="2000" dirty="0" err="1" smtClean="0">
                <a:latin typeface="Trebuchet MS" panose="020B0603020202020204" pitchFamily="34" charset="0"/>
              </a:rPr>
              <a:t>Εσπερ</a:t>
            </a:r>
            <a:r>
              <a:rPr lang="el-GR" sz="2000" dirty="0">
                <a:latin typeface="Trebuchet MS" panose="020B0603020202020204" pitchFamily="34" charset="0"/>
              </a:rPr>
              <a:t>. </a:t>
            </a:r>
            <a:r>
              <a:rPr lang="el-GR" sz="2000" dirty="0" smtClean="0">
                <a:latin typeface="Trebuchet MS" panose="020B0603020202020204" pitchFamily="34" charset="0"/>
              </a:rPr>
              <a:t>2004</a:t>
            </a:r>
            <a:endParaRPr lang="en-US" sz="2000" dirty="0" smtClean="0">
              <a:latin typeface="Trebuchet MS" panose="020B0603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l-GR" altLang="el-GR" sz="2000" b="1" dirty="0" smtClean="0">
                <a:latin typeface="Trebuchet MS" panose="020B0603020202020204" pitchFamily="34" charset="0"/>
              </a:rPr>
              <a:t>5</a:t>
            </a:r>
            <a:r>
              <a:rPr lang="en-US" altLang="el-GR" sz="2000" b="1" dirty="0" smtClean="0">
                <a:latin typeface="Trebuchet MS" panose="020B0603020202020204" pitchFamily="34" charset="0"/>
              </a:rPr>
              <a:t>. </a:t>
            </a:r>
            <a:r>
              <a:rPr lang="en-US" altLang="el-GR" sz="2000" dirty="0" err="1">
                <a:latin typeface="Trebuchet MS" panose="020B0603020202020204" pitchFamily="34" charset="0"/>
              </a:rPr>
              <a:t>Έν</a:t>
            </a:r>
            <a:r>
              <a:rPr lang="en-US" altLang="el-GR" sz="2000" dirty="0">
                <a:latin typeface="Trebuchet MS" panose="020B0603020202020204" pitchFamily="34" charset="0"/>
              </a:rPr>
              <a:t>ας αρμονικός ταλαντωτής εκτελεί εξαναγκασμένη ταλάντωση. </a:t>
            </a:r>
            <a:r>
              <a:rPr lang="en-US" altLang="el-GR" sz="2000" dirty="0" err="1">
                <a:latin typeface="Trebuchet MS" panose="020B0603020202020204" pitchFamily="34" charset="0"/>
              </a:rPr>
              <a:t>Ότ</a:t>
            </a:r>
            <a:r>
              <a:rPr lang="en-US" altLang="el-GR" sz="2000" dirty="0">
                <a:latin typeface="Trebuchet MS" panose="020B0603020202020204" pitchFamily="34" charset="0"/>
              </a:rPr>
              <a:t>αν η συχνότητα του διεγέρτη παίρνει τις τιμές </a:t>
            </a:r>
            <a:r>
              <a:rPr lang="en-US" altLang="el-GR" sz="2000" i="1" dirty="0" smtClean="0">
                <a:latin typeface="Trebuchet MS" panose="020B0603020202020204" pitchFamily="34" charset="0"/>
              </a:rPr>
              <a:t>f</a:t>
            </a:r>
            <a:r>
              <a:rPr lang="en-US" altLang="el-GR" sz="2000" baseline="-25000" dirty="0" smtClean="0">
                <a:latin typeface="Trebuchet MS" panose="020B0603020202020204" pitchFamily="34" charset="0"/>
              </a:rPr>
              <a:t>1 </a:t>
            </a:r>
            <a:r>
              <a:rPr lang="en-US" altLang="el-GR" sz="2000" dirty="0" smtClean="0">
                <a:latin typeface="Trebuchet MS" panose="020B0603020202020204" pitchFamily="34" charset="0"/>
              </a:rPr>
              <a:t>= 5Hz </a:t>
            </a:r>
            <a:r>
              <a:rPr lang="en-US" altLang="el-GR" sz="2000" dirty="0">
                <a:latin typeface="Trebuchet MS" panose="020B0603020202020204" pitchFamily="34" charset="0"/>
              </a:rPr>
              <a:t>και </a:t>
            </a:r>
            <a:r>
              <a:rPr lang="en-US" altLang="el-GR" sz="2000" i="1" dirty="0" smtClean="0">
                <a:latin typeface="Trebuchet MS" panose="020B0603020202020204" pitchFamily="34" charset="0"/>
              </a:rPr>
              <a:t>f</a:t>
            </a:r>
            <a:r>
              <a:rPr lang="en-US" altLang="el-GR" sz="2000" baseline="-25000" dirty="0" smtClean="0">
                <a:latin typeface="Trebuchet MS" panose="020B0603020202020204" pitchFamily="34" charset="0"/>
              </a:rPr>
              <a:t>2 </a:t>
            </a:r>
            <a:r>
              <a:rPr lang="en-US" altLang="el-GR" sz="2000" dirty="0" smtClean="0">
                <a:latin typeface="Trebuchet MS" panose="020B0603020202020204" pitchFamily="34" charset="0"/>
              </a:rPr>
              <a:t>= 10Hz</a:t>
            </a:r>
            <a:r>
              <a:rPr lang="en-US" altLang="el-GR" sz="2000" dirty="0">
                <a:latin typeface="Trebuchet MS" panose="020B0603020202020204" pitchFamily="34" charset="0"/>
              </a:rPr>
              <a:t>, το πλάτος της ταλάντωσης είναι το ίδιο. Θα </a:t>
            </a:r>
            <a:r>
              <a:rPr lang="en-US" altLang="el-GR" sz="2000" dirty="0" err="1">
                <a:latin typeface="Trebuchet MS" panose="020B0603020202020204" pitchFamily="34" charset="0"/>
              </a:rPr>
              <a:t>έχουμε</a:t>
            </a:r>
            <a:r>
              <a:rPr lang="en-US" altLang="el-GR" sz="2000" dirty="0">
                <a:latin typeface="Trebuchet MS" panose="020B0603020202020204" pitchFamily="34" charset="0"/>
              </a:rPr>
              <a:t> </a:t>
            </a:r>
            <a:r>
              <a:rPr lang="en-US" altLang="el-GR" sz="2000" dirty="0" err="1">
                <a:latin typeface="Trebuchet MS" panose="020B0603020202020204" pitchFamily="34" charset="0"/>
              </a:rPr>
              <a:t>μεγ</a:t>
            </a:r>
            <a:r>
              <a:rPr lang="en-US" altLang="el-GR" sz="2000" dirty="0">
                <a:latin typeface="Trebuchet MS" panose="020B0603020202020204" pitchFamily="34" charset="0"/>
              </a:rPr>
              <a:t>αλύτερο πλάτος ταλάντωσης, όταν η συχνότητα του διεγέρτη πάρει την τιμή</a:t>
            </a:r>
          </a:p>
          <a:p>
            <a:pPr algn="just">
              <a:lnSpc>
                <a:spcPct val="150000"/>
              </a:lnSpc>
            </a:pPr>
            <a:r>
              <a:rPr lang="en-US" altLang="el-GR" sz="2000" b="1" dirty="0">
                <a:latin typeface="Trebuchet MS" panose="020B0603020202020204" pitchFamily="34" charset="0"/>
              </a:rPr>
              <a:t>α</a:t>
            </a:r>
            <a:r>
              <a:rPr lang="de-DE" altLang="el-GR" sz="2000" b="1" dirty="0">
                <a:latin typeface="Trebuchet MS" panose="020B0603020202020204" pitchFamily="34" charset="0"/>
              </a:rPr>
              <a:t>.  </a:t>
            </a:r>
            <a:r>
              <a:rPr lang="de-DE" altLang="el-GR" sz="2000" dirty="0">
                <a:latin typeface="Trebuchet MS" panose="020B0603020202020204" pitchFamily="34" charset="0"/>
              </a:rPr>
              <a:t>2Hz.        </a:t>
            </a:r>
            <a:r>
              <a:rPr lang="el-GR" altLang="el-GR" sz="2000" dirty="0">
                <a:latin typeface="Trebuchet MS" panose="020B0603020202020204" pitchFamily="34" charset="0"/>
              </a:rPr>
              <a:t>  </a:t>
            </a:r>
            <a:r>
              <a:rPr lang="de-DE" altLang="el-GR" sz="2000" dirty="0">
                <a:latin typeface="Trebuchet MS" panose="020B0603020202020204" pitchFamily="34" charset="0"/>
              </a:rPr>
              <a:t>  </a:t>
            </a:r>
            <a:r>
              <a:rPr lang="de-DE" altLang="el-GR" sz="2000" dirty="0" smtClean="0">
                <a:latin typeface="Trebuchet MS" panose="020B0603020202020204" pitchFamily="34" charset="0"/>
              </a:rPr>
              <a:t>       </a:t>
            </a:r>
            <a:r>
              <a:rPr lang="en-US" altLang="el-GR" sz="2000" b="1" dirty="0" smtClean="0">
                <a:latin typeface="Trebuchet MS" panose="020B0603020202020204" pitchFamily="34" charset="0"/>
              </a:rPr>
              <a:t>β</a:t>
            </a:r>
            <a:r>
              <a:rPr lang="en-US" altLang="el-GR" sz="2000" b="1" dirty="0">
                <a:latin typeface="Trebuchet MS" panose="020B0603020202020204" pitchFamily="34" charset="0"/>
              </a:rPr>
              <a:t>.  </a:t>
            </a:r>
            <a:r>
              <a:rPr lang="en-US" altLang="el-GR" sz="2000" dirty="0">
                <a:latin typeface="Trebuchet MS" panose="020B0603020202020204" pitchFamily="34" charset="0"/>
              </a:rPr>
              <a:t>4</a:t>
            </a:r>
            <a:r>
              <a:rPr lang="de-DE" altLang="el-GR" sz="2000" dirty="0">
                <a:latin typeface="Trebuchet MS" panose="020B0603020202020204" pitchFamily="34" charset="0"/>
              </a:rPr>
              <a:t>Hz</a:t>
            </a:r>
            <a:r>
              <a:rPr lang="en-US" altLang="el-GR" sz="2000" dirty="0">
                <a:latin typeface="Trebuchet MS" panose="020B0603020202020204" pitchFamily="34" charset="0"/>
              </a:rPr>
              <a:t>.</a:t>
            </a:r>
            <a:r>
              <a:rPr lang="el-GR" altLang="el-GR" sz="2000" dirty="0">
                <a:latin typeface="Trebuchet MS" panose="020B0603020202020204" pitchFamily="34" charset="0"/>
              </a:rPr>
              <a:t>            </a:t>
            </a:r>
            <a:r>
              <a:rPr lang="en-US" altLang="el-GR" sz="2000" dirty="0" smtClean="0">
                <a:latin typeface="Trebuchet MS" panose="020B0603020202020204" pitchFamily="34" charset="0"/>
              </a:rPr>
              <a:t>       </a:t>
            </a:r>
            <a:r>
              <a:rPr lang="en-US" altLang="el-GR" sz="2000" b="1" dirty="0" smtClean="0">
                <a:latin typeface="Trebuchet MS" panose="020B0603020202020204" pitchFamily="34" charset="0"/>
              </a:rPr>
              <a:t>γ</a:t>
            </a:r>
            <a:r>
              <a:rPr lang="en-US" altLang="el-GR" sz="2000" b="1" dirty="0">
                <a:latin typeface="Trebuchet MS" panose="020B0603020202020204" pitchFamily="34" charset="0"/>
              </a:rPr>
              <a:t>.  </a:t>
            </a:r>
            <a:r>
              <a:rPr lang="en-US" altLang="el-GR" sz="2000" dirty="0">
                <a:latin typeface="Trebuchet MS" panose="020B0603020202020204" pitchFamily="34" charset="0"/>
              </a:rPr>
              <a:t>8</a:t>
            </a:r>
            <a:r>
              <a:rPr lang="de-DE" altLang="el-GR" sz="2000" dirty="0">
                <a:latin typeface="Trebuchet MS" panose="020B0603020202020204" pitchFamily="34" charset="0"/>
              </a:rPr>
              <a:t>Hz</a:t>
            </a:r>
            <a:r>
              <a:rPr lang="en-US" altLang="el-GR" sz="2000" dirty="0">
                <a:latin typeface="Trebuchet MS" panose="020B0603020202020204" pitchFamily="34" charset="0"/>
              </a:rPr>
              <a:t>.    </a:t>
            </a:r>
            <a:r>
              <a:rPr lang="el-GR" altLang="el-GR" sz="2000" dirty="0">
                <a:latin typeface="Trebuchet MS" panose="020B0603020202020204" pitchFamily="34" charset="0"/>
              </a:rPr>
              <a:t>        </a:t>
            </a:r>
            <a:r>
              <a:rPr lang="en-US" altLang="el-GR" sz="2000" dirty="0" smtClean="0">
                <a:latin typeface="Trebuchet MS" panose="020B0603020202020204" pitchFamily="34" charset="0"/>
              </a:rPr>
              <a:t>       </a:t>
            </a:r>
            <a:r>
              <a:rPr lang="en-US" altLang="el-GR" sz="2000" b="1" dirty="0" smtClean="0">
                <a:latin typeface="Trebuchet MS" panose="020B0603020202020204" pitchFamily="34" charset="0"/>
              </a:rPr>
              <a:t>δ</a:t>
            </a:r>
            <a:r>
              <a:rPr lang="en-US" altLang="el-GR" sz="2000" b="1" dirty="0">
                <a:latin typeface="Trebuchet MS" panose="020B0603020202020204" pitchFamily="34" charset="0"/>
              </a:rPr>
              <a:t>.  </a:t>
            </a:r>
            <a:r>
              <a:rPr lang="en-US" altLang="el-GR" sz="2000" dirty="0">
                <a:latin typeface="Trebuchet MS" panose="020B0603020202020204" pitchFamily="34" charset="0"/>
              </a:rPr>
              <a:t>12</a:t>
            </a:r>
            <a:r>
              <a:rPr lang="de-DE" altLang="el-GR" sz="2000" dirty="0">
                <a:latin typeface="Trebuchet MS" panose="020B0603020202020204" pitchFamily="34" charset="0"/>
              </a:rPr>
              <a:t>Hz</a:t>
            </a:r>
            <a:r>
              <a:rPr lang="en-US" altLang="el-GR" sz="2000" dirty="0">
                <a:latin typeface="Trebuchet MS" panose="020B0603020202020204" pitchFamily="34" charset="0"/>
              </a:rPr>
              <a:t>. </a:t>
            </a:r>
          </a:p>
          <a:p>
            <a:pPr algn="r">
              <a:lnSpc>
                <a:spcPct val="150000"/>
              </a:lnSpc>
            </a:pPr>
            <a:r>
              <a:rPr lang="en-US" altLang="el-GR" sz="2000" dirty="0">
                <a:latin typeface="Trebuchet MS" panose="020B0603020202020204" pitchFamily="34" charset="0"/>
              </a:rPr>
              <a:t>Ημερ. 2008</a:t>
            </a:r>
            <a:endParaRPr lang="el-GR" sz="2000" dirty="0">
              <a:latin typeface="Trebuchet MS" panose="020B0603020202020204" pitchFamily="34" charset="0"/>
            </a:endParaRPr>
          </a:p>
        </p:txBody>
      </p:sp>
      <p:sp>
        <p:nvSpPr>
          <p:cNvPr id="5" name="Έλλειψη 7"/>
          <p:cNvSpPr/>
          <p:nvPr/>
        </p:nvSpPr>
        <p:spPr>
          <a:xfrm>
            <a:off x="1128889" y="1981759"/>
            <a:ext cx="360040" cy="36004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Έλλειψη 7"/>
          <p:cNvSpPr/>
          <p:nvPr/>
        </p:nvSpPr>
        <p:spPr>
          <a:xfrm>
            <a:off x="5848246" y="5193448"/>
            <a:ext cx="360040" cy="36004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7543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32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Ορθογώνιο 3"/>
          <p:cNvSpPr/>
          <p:nvPr/>
        </p:nvSpPr>
        <p:spPr>
          <a:xfrm>
            <a:off x="1185333" y="553704"/>
            <a:ext cx="982133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000" b="1" dirty="0" smtClean="0">
                <a:latin typeface="Trebuchet MS" panose="020B0603020202020204" pitchFamily="34" charset="0"/>
              </a:rPr>
              <a:t>6. </a:t>
            </a:r>
            <a:r>
              <a:rPr lang="en-US" sz="2000" b="1" dirty="0" smtClean="0">
                <a:latin typeface="Trebuchet MS" panose="020B0603020202020204" pitchFamily="34" charset="0"/>
              </a:rPr>
              <a:t> </a:t>
            </a:r>
            <a:r>
              <a:rPr lang="el-GR" sz="2000" dirty="0" smtClean="0">
                <a:latin typeface="Trebuchet MS" panose="020B0603020202020204" pitchFamily="34" charset="0"/>
              </a:rPr>
              <a:t>Μηχανικό </a:t>
            </a:r>
            <a:r>
              <a:rPr lang="el-GR" sz="2000" dirty="0">
                <a:latin typeface="Trebuchet MS" panose="020B0603020202020204" pitchFamily="34" charset="0"/>
              </a:rPr>
              <a:t>σύστημα έχει </a:t>
            </a:r>
            <a:r>
              <a:rPr lang="el-GR" sz="2000" dirty="0" err="1">
                <a:latin typeface="Trebuchet MS" panose="020B0603020202020204" pitchFamily="34" charset="0"/>
              </a:rPr>
              <a:t>ιδιοσυχνότητα</a:t>
            </a:r>
            <a:r>
              <a:rPr lang="el-GR" sz="2000" dirty="0">
                <a:latin typeface="Trebuchet MS" panose="020B0603020202020204" pitchFamily="34" charset="0"/>
              </a:rPr>
              <a:t> ίση με 10Hz και εκτελεί εξαναγκασμένη ταλάντωση. Το σύστημα απορροφά ενέργεια κατά το βέλτιστο τρόπο, όταν η συχνότητα του διεγέρτη είναι </a:t>
            </a:r>
          </a:p>
          <a:p>
            <a:pPr algn="just">
              <a:lnSpc>
                <a:spcPct val="150000"/>
              </a:lnSpc>
            </a:pPr>
            <a:r>
              <a:rPr lang="el-GR" sz="2000" b="1" dirty="0">
                <a:latin typeface="Trebuchet MS" panose="020B0603020202020204" pitchFamily="34" charset="0"/>
              </a:rPr>
              <a:t>α.  </a:t>
            </a:r>
            <a:r>
              <a:rPr lang="el-GR" sz="2000" dirty="0">
                <a:latin typeface="Trebuchet MS" panose="020B0603020202020204" pitchFamily="34" charset="0"/>
              </a:rPr>
              <a:t>1Hz.         </a:t>
            </a:r>
            <a:r>
              <a:rPr lang="en-US" sz="2000" dirty="0" smtClean="0">
                <a:latin typeface="Trebuchet MS" panose="020B0603020202020204" pitchFamily="34" charset="0"/>
              </a:rPr>
              <a:t>        </a:t>
            </a:r>
            <a:r>
              <a:rPr lang="el-GR" sz="2000" dirty="0" smtClean="0">
                <a:latin typeface="Trebuchet MS" panose="020B0603020202020204" pitchFamily="34" charset="0"/>
              </a:rPr>
              <a:t> </a:t>
            </a:r>
            <a:r>
              <a:rPr lang="el-GR" sz="2000" b="1" dirty="0">
                <a:latin typeface="Trebuchet MS" panose="020B0603020202020204" pitchFamily="34" charset="0"/>
              </a:rPr>
              <a:t>β.  </a:t>
            </a:r>
            <a:r>
              <a:rPr lang="el-GR" sz="2000" dirty="0">
                <a:latin typeface="Trebuchet MS" panose="020B0603020202020204" pitchFamily="34" charset="0"/>
              </a:rPr>
              <a:t>10Hz.         </a:t>
            </a:r>
            <a:r>
              <a:rPr lang="en-US" sz="2000" dirty="0" smtClean="0">
                <a:latin typeface="Trebuchet MS" panose="020B0603020202020204" pitchFamily="34" charset="0"/>
              </a:rPr>
              <a:t>       </a:t>
            </a:r>
            <a:r>
              <a:rPr lang="el-GR" sz="2000" dirty="0" smtClean="0">
                <a:latin typeface="Trebuchet MS" panose="020B0603020202020204" pitchFamily="34" charset="0"/>
              </a:rPr>
              <a:t> </a:t>
            </a:r>
            <a:r>
              <a:rPr lang="el-GR" sz="2000" b="1" dirty="0">
                <a:latin typeface="Trebuchet MS" panose="020B0603020202020204" pitchFamily="34" charset="0"/>
              </a:rPr>
              <a:t>γ.  </a:t>
            </a:r>
            <a:r>
              <a:rPr lang="el-GR" sz="2000" dirty="0">
                <a:latin typeface="Trebuchet MS" panose="020B0603020202020204" pitchFamily="34" charset="0"/>
              </a:rPr>
              <a:t>100Hz.      </a:t>
            </a:r>
            <a:r>
              <a:rPr lang="en-US" sz="2000" dirty="0" smtClean="0">
                <a:latin typeface="Trebuchet MS" panose="020B0603020202020204" pitchFamily="34" charset="0"/>
              </a:rPr>
              <a:t>      </a:t>
            </a:r>
            <a:r>
              <a:rPr lang="el-GR" sz="2000" dirty="0" smtClean="0">
                <a:latin typeface="Trebuchet MS" panose="020B0603020202020204" pitchFamily="34" charset="0"/>
              </a:rPr>
              <a:t>    </a:t>
            </a:r>
            <a:r>
              <a:rPr lang="el-GR" sz="2000" b="1" dirty="0">
                <a:latin typeface="Trebuchet MS" panose="020B0603020202020204" pitchFamily="34" charset="0"/>
              </a:rPr>
              <a:t>δ.  </a:t>
            </a:r>
            <a:r>
              <a:rPr lang="el-GR" sz="2000" dirty="0">
                <a:latin typeface="Trebuchet MS" panose="020B0603020202020204" pitchFamily="34" charset="0"/>
              </a:rPr>
              <a:t>1000Hz.</a:t>
            </a:r>
          </a:p>
          <a:p>
            <a:pPr algn="r">
              <a:lnSpc>
                <a:spcPct val="150000"/>
              </a:lnSpc>
            </a:pPr>
            <a:r>
              <a:rPr lang="el-GR" sz="2000" dirty="0" err="1" smtClean="0">
                <a:latin typeface="Trebuchet MS" panose="020B0603020202020204" pitchFamily="34" charset="0"/>
              </a:rPr>
              <a:t>Ομογ</a:t>
            </a:r>
            <a:r>
              <a:rPr lang="el-GR" sz="2000" dirty="0">
                <a:latin typeface="Trebuchet MS" panose="020B0603020202020204" pitchFamily="34" charset="0"/>
              </a:rPr>
              <a:t>. </a:t>
            </a:r>
            <a:r>
              <a:rPr lang="el-GR" sz="2000" dirty="0" smtClean="0">
                <a:latin typeface="Trebuchet MS" panose="020B0603020202020204" pitchFamily="34" charset="0"/>
              </a:rPr>
              <a:t>2009</a:t>
            </a:r>
            <a:endParaRPr lang="en-US" sz="2000" dirty="0" smtClean="0">
              <a:latin typeface="Trebuchet MS" panose="020B0603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l-GR" altLang="el-GR" sz="2000" b="1" dirty="0" smtClean="0">
                <a:latin typeface="Trebuchet MS" panose="020B0603020202020204" pitchFamily="34" charset="0"/>
              </a:rPr>
              <a:t>7</a:t>
            </a:r>
            <a:r>
              <a:rPr lang="en-US" altLang="el-GR" sz="2000" b="1" dirty="0" smtClean="0">
                <a:latin typeface="Trebuchet MS" panose="020B0603020202020204" pitchFamily="34" charset="0"/>
              </a:rPr>
              <a:t>. </a:t>
            </a:r>
            <a:r>
              <a:rPr lang="en-US" altLang="el-GR" sz="2000" dirty="0" smtClean="0">
                <a:latin typeface="Trebuchet MS" panose="020B0603020202020204" pitchFamily="34" charset="0"/>
              </a:rPr>
              <a:t> </a:t>
            </a:r>
            <a:r>
              <a:rPr lang="en-US" altLang="el-GR" sz="2000" dirty="0" err="1">
                <a:latin typeface="Trebuchet MS" panose="020B0603020202020204" pitchFamily="34" charset="0"/>
              </a:rPr>
              <a:t>Σε</a:t>
            </a:r>
            <a:r>
              <a:rPr lang="en-US" altLang="el-GR" sz="2000" dirty="0">
                <a:latin typeface="Trebuchet MS" panose="020B0603020202020204" pitchFamily="34" charset="0"/>
              </a:rPr>
              <a:t> </a:t>
            </a:r>
            <a:r>
              <a:rPr lang="en-US" altLang="el-GR" sz="2000" dirty="0" err="1">
                <a:latin typeface="Trebuchet MS" panose="020B0603020202020204" pitchFamily="34" charset="0"/>
              </a:rPr>
              <a:t>μί</a:t>
            </a:r>
            <a:r>
              <a:rPr lang="en-US" altLang="el-GR" sz="2000" dirty="0">
                <a:latin typeface="Trebuchet MS" panose="020B0603020202020204" pitchFamily="34" charset="0"/>
              </a:rPr>
              <a:t>α εξαναγκασμένη μηχανική ταλάντωση, για ορισμένη τιμή της συχνότητας του</a:t>
            </a:r>
            <a:r>
              <a:rPr lang="el-GR" altLang="el-GR" sz="2000" dirty="0">
                <a:latin typeface="Trebuchet MS" panose="020B0603020202020204" pitchFamily="34" charset="0"/>
              </a:rPr>
              <a:t> </a:t>
            </a:r>
            <a:r>
              <a:rPr lang="en-US" altLang="el-GR" sz="2000" dirty="0" err="1">
                <a:latin typeface="Trebuchet MS" panose="020B0603020202020204" pitchFamily="34" charset="0"/>
              </a:rPr>
              <a:t>διεγέρτη</a:t>
            </a:r>
            <a:r>
              <a:rPr lang="en-US" altLang="el-GR" sz="2000" dirty="0">
                <a:latin typeface="Trebuchet MS" panose="020B0603020202020204" pitchFamily="34" charset="0"/>
              </a:rPr>
              <a:t>,</a:t>
            </a:r>
            <a:r>
              <a:rPr lang="el-GR" altLang="el-GR" sz="2000" dirty="0">
                <a:latin typeface="Trebuchet MS" panose="020B0603020202020204" pitchFamily="34" charset="0"/>
              </a:rPr>
              <a:t> </a:t>
            </a:r>
            <a:r>
              <a:rPr lang="en-US" altLang="el-GR" sz="2000" dirty="0" err="1">
                <a:latin typeface="Trebuchet MS" panose="020B0603020202020204" pitchFamily="34" charset="0"/>
              </a:rPr>
              <a:t>το</a:t>
            </a:r>
            <a:r>
              <a:rPr lang="en-US" altLang="el-GR" sz="2000" dirty="0">
                <a:latin typeface="Trebuchet MS" panose="020B0603020202020204" pitchFamily="34" charset="0"/>
              </a:rPr>
              <a:t> π</a:t>
            </a:r>
            <a:r>
              <a:rPr lang="en-US" altLang="el-GR" sz="2000" dirty="0" err="1">
                <a:latin typeface="Trebuchet MS" panose="020B0603020202020204" pitchFamily="34" charset="0"/>
              </a:rPr>
              <a:t>λάτος</a:t>
            </a:r>
            <a:r>
              <a:rPr lang="en-US" altLang="el-GR" sz="2000" dirty="0">
                <a:latin typeface="Trebuchet MS" panose="020B0603020202020204" pitchFamily="34" charset="0"/>
              </a:rPr>
              <a:t> </a:t>
            </a:r>
            <a:r>
              <a:rPr lang="en-US" altLang="el-GR" sz="2000" dirty="0" err="1">
                <a:latin typeface="Trebuchet MS" panose="020B0603020202020204" pitchFamily="34" charset="0"/>
              </a:rPr>
              <a:t>της</a:t>
            </a:r>
            <a:r>
              <a:rPr lang="en-US" altLang="el-GR" sz="2000" dirty="0">
                <a:latin typeface="Trebuchet MS" panose="020B0603020202020204" pitchFamily="34" charset="0"/>
              </a:rPr>
              <a:t> τα</a:t>
            </a:r>
            <a:r>
              <a:rPr lang="en-US" altLang="el-GR" sz="2000" dirty="0" err="1">
                <a:latin typeface="Trebuchet MS" panose="020B0603020202020204" pitchFamily="34" charset="0"/>
              </a:rPr>
              <a:t>λάντωσης</a:t>
            </a:r>
            <a:r>
              <a:rPr lang="en-US" altLang="el-GR" sz="2000" dirty="0">
                <a:latin typeface="Trebuchet MS" panose="020B0603020202020204" pitchFamily="34" charset="0"/>
              </a:rPr>
              <a:t>  </a:t>
            </a:r>
          </a:p>
          <a:p>
            <a:pPr>
              <a:lnSpc>
                <a:spcPct val="150000"/>
              </a:lnSpc>
            </a:pPr>
            <a:r>
              <a:rPr lang="en-US" altLang="el-GR" sz="2000" b="1" dirty="0">
                <a:latin typeface="Trebuchet MS" panose="020B0603020202020204" pitchFamily="34" charset="0"/>
              </a:rPr>
              <a:t>α.</a:t>
            </a:r>
            <a:r>
              <a:rPr lang="en-US" altLang="el-GR" sz="2000" dirty="0">
                <a:latin typeface="Trebuchet MS" panose="020B0603020202020204" pitchFamily="34" charset="0"/>
              </a:rPr>
              <a:t> </a:t>
            </a:r>
            <a:r>
              <a:rPr lang="el-GR" altLang="el-GR" sz="2000" dirty="0">
                <a:latin typeface="Trebuchet MS" panose="020B0603020202020204" pitchFamily="34" charset="0"/>
              </a:rPr>
              <a:t> </a:t>
            </a:r>
            <a:r>
              <a:rPr lang="en-US" altLang="el-GR" sz="2000" dirty="0">
                <a:latin typeface="Trebuchet MS" panose="020B0603020202020204" pitchFamily="34" charset="0"/>
              </a:rPr>
              <a:t>παρα</a:t>
            </a:r>
            <a:r>
              <a:rPr lang="en-US" altLang="el-GR" sz="2000" dirty="0" err="1">
                <a:latin typeface="Trebuchet MS" panose="020B0603020202020204" pitchFamily="34" charset="0"/>
              </a:rPr>
              <a:t>μένει</a:t>
            </a:r>
            <a:r>
              <a:rPr lang="en-US" altLang="el-GR" sz="2000" dirty="0">
                <a:latin typeface="Trebuchet MS" panose="020B0603020202020204" pitchFamily="34" charset="0"/>
              </a:rPr>
              <a:t> </a:t>
            </a:r>
            <a:r>
              <a:rPr lang="en-US" altLang="el-GR" sz="2000" dirty="0" err="1">
                <a:latin typeface="Trebuchet MS" panose="020B0603020202020204" pitchFamily="34" charset="0"/>
              </a:rPr>
              <a:t>στ</a:t>
            </a:r>
            <a:r>
              <a:rPr lang="en-US" altLang="el-GR" sz="2000" dirty="0">
                <a:latin typeface="Trebuchet MS" panose="020B0603020202020204" pitchFamily="34" charset="0"/>
              </a:rPr>
              <a:t>αθερό. </a:t>
            </a:r>
            <a:r>
              <a:rPr lang="el-GR" altLang="el-GR" sz="2000" dirty="0">
                <a:latin typeface="Trebuchet MS" panose="020B0603020202020204" pitchFamily="34" charset="0"/>
              </a:rPr>
              <a:t>  </a:t>
            </a:r>
          </a:p>
          <a:p>
            <a:pPr>
              <a:lnSpc>
                <a:spcPct val="150000"/>
              </a:lnSpc>
            </a:pPr>
            <a:r>
              <a:rPr lang="en-US" altLang="el-GR" sz="2000" b="1" dirty="0">
                <a:latin typeface="Trebuchet MS" panose="020B0603020202020204" pitchFamily="34" charset="0"/>
              </a:rPr>
              <a:t>β.</a:t>
            </a:r>
            <a:r>
              <a:rPr lang="en-US" altLang="el-GR" sz="2000" dirty="0">
                <a:latin typeface="Trebuchet MS" panose="020B0603020202020204" pitchFamily="34" charset="0"/>
              </a:rPr>
              <a:t> </a:t>
            </a:r>
            <a:r>
              <a:rPr lang="el-GR" altLang="el-GR" sz="2000" dirty="0">
                <a:latin typeface="Trebuchet MS" panose="020B0603020202020204" pitchFamily="34" charset="0"/>
              </a:rPr>
              <a:t> </a:t>
            </a:r>
            <a:r>
              <a:rPr lang="en-US" altLang="el-GR" sz="2000" dirty="0" err="1">
                <a:latin typeface="Trebuchet MS" panose="020B0603020202020204" pitchFamily="34" charset="0"/>
              </a:rPr>
              <a:t>μειώνετ</a:t>
            </a:r>
            <a:r>
              <a:rPr lang="en-US" altLang="el-GR" sz="2000" dirty="0">
                <a:latin typeface="Trebuchet MS" panose="020B0603020202020204" pitchFamily="34" charset="0"/>
              </a:rPr>
              <a:t>αι εκθετικά με το χρόνο.</a:t>
            </a:r>
            <a:r>
              <a:rPr lang="en-US" altLang="el-GR" sz="2000" dirty="0"/>
              <a:t> </a:t>
            </a:r>
            <a:endParaRPr lang="el-GR" altLang="el-GR" sz="2000" dirty="0">
              <a:latin typeface="Trebuchet MS" panose="020B0603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el-GR" sz="2000" b="1" dirty="0">
                <a:latin typeface="Trebuchet MS" panose="020B0603020202020204" pitchFamily="34" charset="0"/>
              </a:rPr>
              <a:t>γ.</a:t>
            </a:r>
            <a:r>
              <a:rPr lang="en-US" altLang="el-GR" sz="2000" dirty="0">
                <a:latin typeface="Trebuchet MS" panose="020B0603020202020204" pitchFamily="34" charset="0"/>
              </a:rPr>
              <a:t> </a:t>
            </a:r>
            <a:r>
              <a:rPr lang="el-GR" altLang="el-GR" sz="2000" dirty="0">
                <a:latin typeface="Trebuchet MS" panose="020B0603020202020204" pitchFamily="34" charset="0"/>
              </a:rPr>
              <a:t> </a:t>
            </a:r>
            <a:r>
              <a:rPr lang="en-US" altLang="el-GR" sz="2000" dirty="0">
                <a:latin typeface="Trebuchet MS" panose="020B0603020202020204" pitchFamily="34" charset="0"/>
              </a:rPr>
              <a:t>α</a:t>
            </a:r>
            <a:r>
              <a:rPr lang="en-US" altLang="el-GR" sz="2000" dirty="0" err="1">
                <a:latin typeface="Trebuchet MS" panose="020B0603020202020204" pitchFamily="34" charset="0"/>
              </a:rPr>
              <a:t>υξάνετ</a:t>
            </a:r>
            <a:r>
              <a:rPr lang="en-US" altLang="el-GR" sz="2000" dirty="0">
                <a:latin typeface="Trebuchet MS" panose="020B0603020202020204" pitchFamily="34" charset="0"/>
              </a:rPr>
              <a:t>αι εκθετικά με το χρόνο.                                        </a:t>
            </a:r>
            <a:endParaRPr lang="el-GR" altLang="el-GR" sz="2000" dirty="0">
              <a:latin typeface="Trebuchet MS" panose="020B0603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el-GR" sz="2000" b="1" dirty="0">
                <a:latin typeface="Trebuchet MS" panose="020B0603020202020204" pitchFamily="34" charset="0"/>
              </a:rPr>
              <a:t>δ.</a:t>
            </a:r>
            <a:r>
              <a:rPr lang="el-GR" altLang="el-GR" sz="2000" b="1" dirty="0">
                <a:latin typeface="Trebuchet MS" panose="020B0603020202020204" pitchFamily="34" charset="0"/>
              </a:rPr>
              <a:t> </a:t>
            </a:r>
            <a:r>
              <a:rPr lang="en-US" altLang="el-GR" sz="2000" dirty="0">
                <a:latin typeface="Trebuchet MS" panose="020B0603020202020204" pitchFamily="34" charset="0"/>
              </a:rPr>
              <a:t> </a:t>
            </a:r>
            <a:r>
              <a:rPr lang="en-US" altLang="el-GR" sz="2000" dirty="0" err="1">
                <a:latin typeface="Trebuchet MS" panose="020B0603020202020204" pitchFamily="34" charset="0"/>
              </a:rPr>
              <a:t>μειώνετ</a:t>
            </a:r>
            <a:r>
              <a:rPr lang="en-US" altLang="el-GR" sz="2000" dirty="0">
                <a:latin typeface="Trebuchet MS" panose="020B0603020202020204" pitchFamily="34" charset="0"/>
              </a:rPr>
              <a:t>αι γραμμικά με το χρόνο.</a:t>
            </a:r>
            <a:r>
              <a:rPr lang="el-GR" altLang="el-GR" sz="2000" dirty="0">
                <a:latin typeface="Trebuchet MS" panose="020B0603020202020204" pitchFamily="34" charset="0"/>
              </a:rPr>
              <a:t>                   </a:t>
            </a:r>
            <a:endParaRPr lang="en-US" altLang="el-GR" sz="2000" dirty="0" smtClean="0">
              <a:latin typeface="Trebuchet MS" panose="020B0603020202020204" pitchFamily="34" charset="0"/>
            </a:endParaRPr>
          </a:p>
          <a:p>
            <a:pPr algn="r">
              <a:lnSpc>
                <a:spcPct val="150000"/>
              </a:lnSpc>
            </a:pPr>
            <a:r>
              <a:rPr lang="el-GR" altLang="el-GR" sz="2000" dirty="0" err="1" smtClean="0">
                <a:latin typeface="Trebuchet MS" panose="020B0603020202020204" pitchFamily="34" charset="0"/>
              </a:rPr>
              <a:t>Ομογ</a:t>
            </a:r>
            <a:r>
              <a:rPr lang="el-GR" altLang="el-GR" sz="2000" dirty="0">
                <a:latin typeface="Trebuchet MS" panose="020B0603020202020204" pitchFamily="34" charset="0"/>
              </a:rPr>
              <a:t>. 201</a:t>
            </a:r>
            <a:r>
              <a:rPr lang="en-US" altLang="el-GR" sz="2000" dirty="0" smtClean="0">
                <a:latin typeface="Trebuchet MS" panose="020B0603020202020204" pitchFamily="34" charset="0"/>
              </a:rPr>
              <a:t>2 </a:t>
            </a:r>
            <a:endParaRPr lang="en-US" altLang="el-GR" sz="2000" dirty="0">
              <a:latin typeface="Trebuchet MS" panose="020B0603020202020204" pitchFamily="34" charset="0"/>
            </a:endParaRPr>
          </a:p>
        </p:txBody>
      </p:sp>
      <p:sp>
        <p:nvSpPr>
          <p:cNvPr id="5" name="Έλλειψη 7"/>
          <p:cNvSpPr/>
          <p:nvPr/>
        </p:nvSpPr>
        <p:spPr>
          <a:xfrm>
            <a:off x="3465689" y="2060781"/>
            <a:ext cx="360040" cy="36004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Έλλειψη 7"/>
          <p:cNvSpPr/>
          <p:nvPr/>
        </p:nvSpPr>
        <p:spPr>
          <a:xfrm>
            <a:off x="1185333" y="3906514"/>
            <a:ext cx="360040" cy="36004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8861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 err="1" smtClean="0">
                <a:solidFill>
                  <a:prstClr val="black">
                    <a:tint val="75000"/>
                  </a:prstClr>
                </a:solidFill>
              </a:rPr>
              <a:t>Μερκ</a:t>
            </a:r>
            <a:r>
              <a:rPr lang="el-GR" dirty="0" smtClean="0">
                <a:solidFill>
                  <a:prstClr val="black">
                    <a:tint val="75000"/>
                  </a:prstClr>
                </a:solidFill>
              </a:rPr>
              <a:t>. Παναγιωτόπουλος - Φυσικός        </a:t>
            </a:r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33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Ορθογώνιο 4"/>
          <p:cNvSpPr/>
          <p:nvPr/>
        </p:nvSpPr>
        <p:spPr>
          <a:xfrm>
            <a:off x="1004711" y="348606"/>
            <a:ext cx="1030675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l-GR" sz="2000" b="1" dirty="0" smtClean="0">
                <a:latin typeface="Trebuchet MS" panose="020B0603020202020204" pitchFamily="34" charset="0"/>
                <a:ea typeface="Times New Roman" panose="02020603050405020304" pitchFamily="18" charset="0"/>
                <a:cs typeface="Trebuchet MS" panose="020B0603020202020204" pitchFamily="34" charset="0"/>
              </a:rPr>
              <a:t>8.  </a:t>
            </a:r>
            <a:r>
              <a:rPr lang="el-GR" sz="2000" dirty="0">
                <a:latin typeface="Trebuchet MS" panose="020B0603020202020204" pitchFamily="34" charset="0"/>
                <a:ea typeface="Times New Roman" panose="02020603050405020304" pitchFamily="18" charset="0"/>
                <a:cs typeface="Trebuchet MS" panose="020B0603020202020204" pitchFamily="34" charset="0"/>
              </a:rPr>
              <a:t>Η συχνότητα μιας εξαναγκασμένης ταλάντωσης </a:t>
            </a:r>
            <a:endParaRPr lang="el-GR" sz="2000" dirty="0">
              <a:latin typeface="Trebuchet MS" panose="020B0603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l-GR" sz="2000" b="1" dirty="0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rebuchet MS" panose="020B0603020202020204" pitchFamily="34" charset="0"/>
              </a:rPr>
              <a:t>α.</a:t>
            </a:r>
            <a:r>
              <a:rPr lang="el-GR" sz="2000" dirty="0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rebuchet MS" panose="020B0603020202020204" pitchFamily="34" charset="0"/>
              </a:rPr>
              <a:t>  είναι ίση με τη συχνότητα του διεγέρτη. </a:t>
            </a:r>
            <a:endParaRPr lang="el-GR" sz="2000" dirty="0">
              <a:latin typeface="Trebuchet MS" panose="020B0603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l-GR" sz="2000" b="1" dirty="0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rebuchet MS" panose="020B0603020202020204" pitchFamily="34" charset="0"/>
              </a:rPr>
              <a:t>β.</a:t>
            </a:r>
            <a:r>
              <a:rPr lang="el-GR" sz="2000" dirty="0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rebuchet MS" panose="020B0603020202020204" pitchFamily="34" charset="0"/>
              </a:rPr>
              <a:t>  είναι πάντα ίση με την </a:t>
            </a:r>
            <a:r>
              <a:rPr lang="el-GR" sz="2000" dirty="0" err="1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rebuchet MS" panose="020B0603020202020204" pitchFamily="34" charset="0"/>
              </a:rPr>
              <a:t>ιδιοσυχνότητα</a:t>
            </a:r>
            <a:r>
              <a:rPr lang="el-GR" sz="2000" dirty="0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rebuchet MS" panose="020B0603020202020204" pitchFamily="34" charset="0"/>
              </a:rPr>
              <a:t> του ταλαντωτή. </a:t>
            </a:r>
            <a:endParaRPr lang="el-GR" sz="2000" dirty="0">
              <a:latin typeface="Trebuchet MS" panose="020B0603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l-GR" sz="2000" b="1" dirty="0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rebuchet MS" panose="020B0603020202020204" pitchFamily="34" charset="0"/>
              </a:rPr>
              <a:t>γ.</a:t>
            </a:r>
            <a:r>
              <a:rPr lang="el-GR" sz="2000" dirty="0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rebuchet MS" panose="020B0603020202020204" pitchFamily="34" charset="0"/>
              </a:rPr>
              <a:t>  εξαρτάται από την αρχική ενέργεια της ταλάντωσης. </a:t>
            </a:r>
            <a:endParaRPr lang="el-GR" sz="2000" dirty="0">
              <a:latin typeface="Trebuchet MS" panose="020B0603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l-GR" sz="2000" b="1" dirty="0">
                <a:latin typeface="Trebuchet MS" panose="020B0603020202020204" pitchFamily="34" charset="0"/>
                <a:ea typeface="Times New Roman" panose="02020603050405020304" pitchFamily="18" charset="0"/>
                <a:cs typeface="Trebuchet MS" panose="020B0603020202020204" pitchFamily="34" charset="0"/>
              </a:rPr>
              <a:t>δ.</a:t>
            </a:r>
            <a:r>
              <a:rPr lang="el-GR" sz="2000" dirty="0">
                <a:latin typeface="Trebuchet MS" panose="020B0603020202020204" pitchFamily="34" charset="0"/>
                <a:ea typeface="Times New Roman" panose="02020603050405020304" pitchFamily="18" charset="0"/>
                <a:cs typeface="Trebuchet MS" panose="020B0603020202020204" pitchFamily="34" charset="0"/>
              </a:rPr>
              <a:t> είναι ίση με το άθροισμα της συχνότητας του διεγέρτη και της </a:t>
            </a:r>
            <a:r>
              <a:rPr lang="el-GR" sz="2000" dirty="0" err="1">
                <a:latin typeface="Trebuchet MS" panose="020B0603020202020204" pitchFamily="34" charset="0"/>
                <a:ea typeface="Times New Roman" panose="02020603050405020304" pitchFamily="18" charset="0"/>
                <a:cs typeface="Trebuchet MS" panose="020B0603020202020204" pitchFamily="34" charset="0"/>
              </a:rPr>
              <a:t>ιδιοσυχνότητας</a:t>
            </a:r>
            <a:r>
              <a:rPr lang="el-GR" sz="2000" dirty="0">
                <a:latin typeface="Trebuchet MS" panose="020B0603020202020204" pitchFamily="34" charset="0"/>
                <a:ea typeface="Times New Roman" panose="02020603050405020304" pitchFamily="18" charset="0"/>
                <a:cs typeface="Trebuchet MS" panose="020B0603020202020204" pitchFamily="34" charset="0"/>
              </a:rPr>
              <a:t> του ταλαντωτή.</a:t>
            </a:r>
            <a:endParaRPr lang="el-GR" sz="2000" dirty="0">
              <a:latin typeface="Trebuchet MS" panose="020B0603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lnSpc>
                <a:spcPct val="150000"/>
              </a:lnSpc>
              <a:spcAft>
                <a:spcPts val="0"/>
              </a:spcAft>
            </a:pPr>
            <a:r>
              <a:rPr lang="el-GR" sz="2000" dirty="0" err="1">
                <a:latin typeface="Trebuchet MS" panose="020B0603020202020204" pitchFamily="34" charset="0"/>
                <a:ea typeface="Times New Roman" panose="02020603050405020304" pitchFamily="18" charset="0"/>
                <a:cs typeface="Trebuchet MS" panose="020B0603020202020204" pitchFamily="34" charset="0"/>
              </a:rPr>
              <a:t>Ημερ</a:t>
            </a:r>
            <a:r>
              <a:rPr lang="el-GR" sz="2000" dirty="0">
                <a:latin typeface="Trebuchet MS" panose="020B0603020202020204" pitchFamily="34" charset="0"/>
                <a:ea typeface="Times New Roman" panose="02020603050405020304" pitchFamily="18" charset="0"/>
                <a:cs typeface="Trebuchet MS" panose="020B0603020202020204" pitchFamily="34" charset="0"/>
              </a:rPr>
              <a:t>. </a:t>
            </a:r>
            <a:r>
              <a:rPr lang="el-GR" sz="2000" dirty="0" smtClean="0">
                <a:latin typeface="Trebuchet MS" panose="020B0603020202020204" pitchFamily="34" charset="0"/>
                <a:ea typeface="Times New Roman" panose="02020603050405020304" pitchFamily="18" charset="0"/>
                <a:cs typeface="Trebuchet MS" panose="020B0603020202020204" pitchFamily="34" charset="0"/>
              </a:rPr>
              <a:t>2015</a:t>
            </a:r>
            <a:endParaRPr lang="en-US" sz="2000" dirty="0" smtClean="0">
              <a:latin typeface="Trebuchet MS" panose="020B0603020202020204" pitchFamily="34" charset="0"/>
              <a:ea typeface="Times New Roman" panose="02020603050405020304" pitchFamily="18" charset="0"/>
              <a:cs typeface="Trebuchet MS" panose="020B0603020202020204" pitchFamily="34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l-GR" sz="2000" b="1" dirty="0" smtClean="0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rebuchet MS" panose="020B0603020202020204" pitchFamily="34" charset="0"/>
              </a:rPr>
              <a:t>9. </a:t>
            </a:r>
            <a:r>
              <a:rPr lang="el-GR" sz="2000" dirty="0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rebuchet MS" panose="020B0603020202020204" pitchFamily="34" charset="0"/>
              </a:rPr>
              <a:t>Σώμα εκτελεί εξαναγκασμένη ταλάντωση. Παρατηρείται ότι για δύο διαφορετικές  συχνότητες  </a:t>
            </a:r>
            <a:r>
              <a:rPr lang="el-GR" sz="2000" i="1" dirty="0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rebuchet MS" panose="020B0603020202020204" pitchFamily="34" charset="0"/>
              </a:rPr>
              <a:t>f</a:t>
            </a:r>
            <a:r>
              <a:rPr lang="el-GR" sz="2000" baseline="-25000" dirty="0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rebuchet MS" panose="020B0603020202020204" pitchFamily="34" charset="0"/>
              </a:rPr>
              <a:t>1</a:t>
            </a:r>
            <a:r>
              <a:rPr lang="el-GR" sz="2000" dirty="0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rebuchet MS" panose="020B0603020202020204" pitchFamily="34" charset="0"/>
              </a:rPr>
              <a:t>  και  </a:t>
            </a:r>
            <a:r>
              <a:rPr lang="el-GR" sz="2000" i="1" dirty="0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rebuchet MS" panose="020B0603020202020204" pitchFamily="34" charset="0"/>
              </a:rPr>
              <a:t>f</a:t>
            </a:r>
            <a:r>
              <a:rPr lang="el-GR" sz="2000" baseline="-25000" dirty="0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rebuchet MS" panose="020B0603020202020204" pitchFamily="34" charset="0"/>
              </a:rPr>
              <a:t>2</a:t>
            </a:r>
            <a:r>
              <a:rPr lang="el-GR" sz="2000" dirty="0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rebuchet MS" panose="020B0603020202020204" pitchFamily="34" charset="0"/>
              </a:rPr>
              <a:t> του  διεγέρτη με  </a:t>
            </a:r>
            <a:r>
              <a:rPr lang="el-GR" sz="2000" i="1" dirty="0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rebuchet MS" panose="020B0603020202020204" pitchFamily="34" charset="0"/>
              </a:rPr>
              <a:t>f</a:t>
            </a:r>
            <a:r>
              <a:rPr lang="el-GR" sz="2000" baseline="-25000" dirty="0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rebuchet MS" panose="020B0603020202020204" pitchFamily="34" charset="0"/>
              </a:rPr>
              <a:t>1</a:t>
            </a:r>
            <a:r>
              <a:rPr lang="el-GR" sz="2000" dirty="0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rebuchet MS" panose="020B0603020202020204" pitchFamily="34" charset="0"/>
              </a:rPr>
              <a:t> &lt; </a:t>
            </a:r>
            <a:r>
              <a:rPr lang="el-GR" sz="2000" i="1" dirty="0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rebuchet MS" panose="020B0603020202020204" pitchFamily="34" charset="0"/>
              </a:rPr>
              <a:t>f</a:t>
            </a:r>
            <a:r>
              <a:rPr lang="el-GR" sz="2000" baseline="-25000" dirty="0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rebuchet MS" panose="020B0603020202020204" pitchFamily="34" charset="0"/>
              </a:rPr>
              <a:t>2</a:t>
            </a:r>
            <a:r>
              <a:rPr lang="el-GR" sz="2000" dirty="0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rebuchet MS" panose="020B0603020202020204" pitchFamily="34" charset="0"/>
              </a:rPr>
              <a:t>  το πλάτος της ταλάντωσης είναι ίδιο. Για την </a:t>
            </a:r>
            <a:r>
              <a:rPr lang="el-GR" sz="2000" dirty="0" err="1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rebuchet MS" panose="020B0603020202020204" pitchFamily="34" charset="0"/>
              </a:rPr>
              <a:t>ιδιοσυχνότητα</a:t>
            </a:r>
            <a:r>
              <a:rPr lang="el-GR" sz="2000" dirty="0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rebuchet MS" panose="020B0603020202020204" pitchFamily="34" charset="0"/>
              </a:rPr>
              <a:t> </a:t>
            </a:r>
            <a:r>
              <a:rPr lang="el-GR" sz="2000" i="1" dirty="0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rebuchet MS" panose="020B0603020202020204" pitchFamily="34" charset="0"/>
              </a:rPr>
              <a:t>f</a:t>
            </a:r>
            <a:r>
              <a:rPr lang="el-GR" sz="2000" baseline="-25000" dirty="0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rebuchet MS" panose="020B0603020202020204" pitchFamily="34" charset="0"/>
              </a:rPr>
              <a:t>0</a:t>
            </a:r>
            <a:r>
              <a:rPr lang="el-GR" sz="2000" dirty="0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rebuchet MS" panose="020B0603020202020204" pitchFamily="34" charset="0"/>
              </a:rPr>
              <a:t>  του συστήματος ισχύει:</a:t>
            </a:r>
            <a:endParaRPr lang="el-GR" sz="2000" dirty="0">
              <a:latin typeface="Trebuchet MS" panose="020B0603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l-GR" sz="2000" b="1" dirty="0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rebuchet MS" panose="020B0603020202020204" pitchFamily="34" charset="0"/>
              </a:rPr>
              <a:t>α</a:t>
            </a:r>
            <a:r>
              <a:rPr lang="en-US" sz="2000" b="1" dirty="0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rebuchet MS" panose="020B0603020202020204" pitchFamily="34" charset="0"/>
              </a:rPr>
              <a:t>.</a:t>
            </a:r>
            <a:r>
              <a:rPr lang="en-US" sz="2000" dirty="0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rebuchet MS" panose="020B0603020202020204" pitchFamily="34" charset="0"/>
              </a:rPr>
              <a:t>   </a:t>
            </a:r>
            <a:r>
              <a:rPr lang="en-US" sz="2000" i="1" dirty="0" smtClean="0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rebuchet MS" panose="020B0603020202020204" pitchFamily="34" charset="0"/>
              </a:rPr>
              <a:t>f</a:t>
            </a:r>
            <a:r>
              <a:rPr lang="en-US" sz="2000" baseline="-25000" dirty="0" smtClean="0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rebuchet MS" panose="020B0603020202020204" pitchFamily="34" charset="0"/>
              </a:rPr>
              <a:t>0</a:t>
            </a:r>
            <a:r>
              <a:rPr lang="en-US" sz="2000" dirty="0" smtClean="0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rebuchet MS" panose="020B0603020202020204" pitchFamily="34" charset="0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rebuchet MS" panose="020B0603020202020204" pitchFamily="34" charset="0"/>
              </a:rPr>
              <a:t>&lt; </a:t>
            </a:r>
            <a:r>
              <a:rPr lang="en-US" sz="2000" i="1" dirty="0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rebuchet MS" panose="020B0603020202020204" pitchFamily="34" charset="0"/>
              </a:rPr>
              <a:t>f</a:t>
            </a:r>
            <a:r>
              <a:rPr lang="en-US" sz="2000" baseline="-25000" dirty="0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rebuchet MS" panose="020B0603020202020204" pitchFamily="34" charset="0"/>
              </a:rPr>
              <a:t>1</a:t>
            </a:r>
            <a:r>
              <a:rPr lang="en-US" sz="2000" dirty="0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rebuchet MS" panose="020B0603020202020204" pitchFamily="34" charset="0"/>
              </a:rPr>
              <a:t>.              </a:t>
            </a:r>
            <a:r>
              <a:rPr lang="en-US" sz="2000" dirty="0" smtClean="0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rebuchet MS" panose="020B0603020202020204" pitchFamily="34" charset="0"/>
              </a:rPr>
              <a:t>  </a:t>
            </a:r>
            <a:r>
              <a:rPr lang="el-GR" sz="2000" b="1" dirty="0" smtClean="0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rebuchet MS" panose="020B0603020202020204" pitchFamily="34" charset="0"/>
              </a:rPr>
              <a:t>β</a:t>
            </a:r>
            <a:r>
              <a:rPr lang="en-GB" sz="2000" b="1" dirty="0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rebuchet MS" panose="020B0603020202020204" pitchFamily="34" charset="0"/>
              </a:rPr>
              <a:t>.</a:t>
            </a:r>
            <a:r>
              <a:rPr lang="en-GB" sz="2000" dirty="0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rebuchet MS" panose="020B0603020202020204" pitchFamily="34" charset="0"/>
              </a:rPr>
              <a:t>   </a:t>
            </a:r>
            <a:r>
              <a:rPr lang="en-GB" sz="2000" i="1" dirty="0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rebuchet MS" panose="020B0603020202020204" pitchFamily="34" charset="0"/>
              </a:rPr>
              <a:t>f</a:t>
            </a:r>
            <a:r>
              <a:rPr lang="en-GB" sz="2000" baseline="-25000" dirty="0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rebuchet MS" panose="020B0603020202020204" pitchFamily="34" charset="0"/>
              </a:rPr>
              <a:t>0</a:t>
            </a:r>
            <a:r>
              <a:rPr lang="en-GB" sz="2000" dirty="0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rebuchet MS" panose="020B0603020202020204" pitchFamily="34" charset="0"/>
              </a:rPr>
              <a:t> </a:t>
            </a:r>
            <a:r>
              <a:rPr lang="en-GB" sz="2000" dirty="0" smtClean="0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rebuchet MS" panose="020B0603020202020204" pitchFamily="34" charset="0"/>
              </a:rPr>
              <a:t>&gt; </a:t>
            </a:r>
            <a:r>
              <a:rPr lang="en-GB" sz="2000" i="1" dirty="0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rebuchet MS" panose="020B0603020202020204" pitchFamily="34" charset="0"/>
              </a:rPr>
              <a:t>f</a:t>
            </a:r>
            <a:r>
              <a:rPr lang="en-GB" sz="2000" baseline="-25000" dirty="0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rebuchet MS" panose="020B0603020202020204" pitchFamily="34" charset="0"/>
              </a:rPr>
              <a:t>2</a:t>
            </a:r>
            <a:r>
              <a:rPr lang="en-GB" sz="2000" dirty="0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rebuchet MS" panose="020B0603020202020204" pitchFamily="34" charset="0"/>
              </a:rPr>
              <a:t>.        </a:t>
            </a:r>
            <a:r>
              <a:rPr lang="en-GB" sz="2000" dirty="0" smtClean="0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rebuchet MS" panose="020B0603020202020204" pitchFamily="34" charset="0"/>
              </a:rPr>
              <a:t>         </a:t>
            </a:r>
            <a:r>
              <a:rPr lang="el-GR" sz="2000" b="1" dirty="0" smtClean="0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rebuchet MS" panose="020B0603020202020204" pitchFamily="34" charset="0"/>
              </a:rPr>
              <a:t>γ</a:t>
            </a:r>
            <a:r>
              <a:rPr lang="en-GB" sz="2000" b="1" dirty="0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rebuchet MS" panose="020B0603020202020204" pitchFamily="34" charset="0"/>
              </a:rPr>
              <a:t>.</a:t>
            </a:r>
            <a:r>
              <a:rPr lang="en-GB" sz="2000" dirty="0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rebuchet MS" panose="020B0603020202020204" pitchFamily="34" charset="0"/>
              </a:rPr>
              <a:t>   </a:t>
            </a:r>
            <a:r>
              <a:rPr lang="en-GB" sz="2000" i="1" dirty="0" smtClean="0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rebuchet MS" panose="020B0603020202020204" pitchFamily="34" charset="0"/>
              </a:rPr>
              <a:t>f</a:t>
            </a:r>
            <a:r>
              <a:rPr lang="en-GB" sz="2000" baseline="-25000" dirty="0" smtClean="0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rebuchet MS" panose="020B0603020202020204" pitchFamily="34" charset="0"/>
              </a:rPr>
              <a:t>1</a:t>
            </a:r>
            <a:r>
              <a:rPr lang="en-GB" sz="2000" dirty="0" smtClean="0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rebuchet MS" panose="020B0603020202020204" pitchFamily="34" charset="0"/>
              </a:rPr>
              <a:t> </a:t>
            </a:r>
            <a:r>
              <a:rPr lang="en-GB" sz="2000" dirty="0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rebuchet MS" panose="020B0603020202020204" pitchFamily="34" charset="0"/>
              </a:rPr>
              <a:t>&lt; </a:t>
            </a:r>
            <a:r>
              <a:rPr lang="en-GB" sz="2000" i="1" dirty="0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rebuchet MS" panose="020B0603020202020204" pitchFamily="34" charset="0"/>
              </a:rPr>
              <a:t>f</a:t>
            </a:r>
            <a:r>
              <a:rPr lang="en-GB" sz="2000" baseline="-25000" dirty="0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rebuchet MS" panose="020B0603020202020204" pitchFamily="34" charset="0"/>
              </a:rPr>
              <a:t>0</a:t>
            </a:r>
            <a:r>
              <a:rPr lang="en-GB" sz="2000" dirty="0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rebuchet MS" panose="020B0603020202020204" pitchFamily="34" charset="0"/>
              </a:rPr>
              <a:t> </a:t>
            </a:r>
            <a:r>
              <a:rPr lang="en-GB" sz="2000" dirty="0" smtClean="0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rebuchet MS" panose="020B0603020202020204" pitchFamily="34" charset="0"/>
              </a:rPr>
              <a:t>&lt; </a:t>
            </a:r>
            <a:r>
              <a:rPr lang="en-GB" sz="2000" i="1" dirty="0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rebuchet MS" panose="020B0603020202020204" pitchFamily="34" charset="0"/>
              </a:rPr>
              <a:t>f</a:t>
            </a:r>
            <a:r>
              <a:rPr lang="en-GB" sz="2000" baseline="-25000" dirty="0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rebuchet MS" panose="020B0603020202020204" pitchFamily="34" charset="0"/>
              </a:rPr>
              <a:t>2</a:t>
            </a:r>
            <a:r>
              <a:rPr lang="en-GB" sz="2000" dirty="0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rebuchet MS" panose="020B0603020202020204" pitchFamily="34" charset="0"/>
              </a:rPr>
              <a:t>.              </a:t>
            </a:r>
            <a:r>
              <a:rPr lang="en-GB" sz="2000" dirty="0" smtClean="0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rebuchet MS" panose="020B0603020202020204" pitchFamily="34" charset="0"/>
              </a:rPr>
              <a:t>    </a:t>
            </a:r>
            <a:r>
              <a:rPr lang="el-GR" sz="2000" b="1" dirty="0" smtClean="0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rebuchet MS" panose="020B0603020202020204" pitchFamily="34" charset="0"/>
              </a:rPr>
              <a:t>δ</a:t>
            </a:r>
            <a:r>
              <a:rPr lang="el-GR" sz="2000" b="1" dirty="0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rebuchet MS" panose="020B0603020202020204" pitchFamily="34" charset="0"/>
              </a:rPr>
              <a:t>.</a:t>
            </a:r>
            <a:r>
              <a:rPr lang="el-GR" sz="2000" dirty="0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rebuchet MS" panose="020B0603020202020204" pitchFamily="34" charset="0"/>
              </a:rPr>
              <a:t>   </a:t>
            </a:r>
            <a:r>
              <a:rPr lang="en-GB" sz="2000" i="1" dirty="0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rebuchet MS" panose="020B0603020202020204" pitchFamily="34" charset="0"/>
              </a:rPr>
              <a:t>f</a:t>
            </a:r>
            <a:r>
              <a:rPr lang="el-GR" sz="2000" baseline="-25000" dirty="0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rebuchet MS" panose="020B0603020202020204" pitchFamily="34" charset="0"/>
              </a:rPr>
              <a:t>1</a:t>
            </a:r>
            <a:r>
              <a:rPr lang="el-GR" sz="2000" dirty="0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rebuchet MS" panose="020B0603020202020204" pitchFamily="34" charset="0"/>
              </a:rPr>
              <a:t> </a:t>
            </a:r>
            <a:r>
              <a:rPr lang="el-GR" sz="2000" dirty="0" smtClean="0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rebuchet MS" panose="020B0603020202020204" pitchFamily="34" charset="0"/>
              </a:rPr>
              <a:t>= </a:t>
            </a:r>
            <a:r>
              <a:rPr lang="en-GB" sz="2000" i="1" dirty="0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rebuchet MS" panose="020B0603020202020204" pitchFamily="34" charset="0"/>
              </a:rPr>
              <a:t>f</a:t>
            </a:r>
            <a:r>
              <a:rPr lang="el-GR" sz="2000" baseline="-25000" dirty="0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rebuchet MS" panose="020B0603020202020204" pitchFamily="34" charset="0"/>
              </a:rPr>
              <a:t>0</a:t>
            </a:r>
            <a:r>
              <a:rPr lang="el-GR" sz="2000" dirty="0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rebuchet MS" panose="020B0603020202020204" pitchFamily="34" charset="0"/>
              </a:rPr>
              <a:t>.</a:t>
            </a:r>
            <a:endParaRPr lang="el-GR" sz="2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lnSpc>
                <a:spcPct val="150000"/>
              </a:lnSpc>
              <a:spcAft>
                <a:spcPts val="0"/>
              </a:spcAft>
            </a:pPr>
            <a:r>
              <a:rPr lang="el-GR" sz="2000" dirty="0" err="1">
                <a:latin typeface="Trebuchet MS" panose="020B0603020202020204" pitchFamily="34" charset="0"/>
                <a:ea typeface="Times New Roman" panose="02020603050405020304" pitchFamily="18" charset="0"/>
                <a:cs typeface="Trebuchet MS" panose="020B0603020202020204" pitchFamily="34" charset="0"/>
              </a:rPr>
              <a:t>Ημερ</a:t>
            </a:r>
            <a:r>
              <a:rPr lang="el-GR" sz="2000" dirty="0">
                <a:latin typeface="Trebuchet MS" panose="020B0603020202020204" pitchFamily="34" charset="0"/>
                <a:ea typeface="Times New Roman" panose="02020603050405020304" pitchFamily="18" charset="0"/>
                <a:cs typeface="Trebuchet MS" panose="020B0603020202020204" pitchFamily="34" charset="0"/>
              </a:rPr>
              <a:t>. </a:t>
            </a:r>
            <a:r>
              <a:rPr lang="el-GR" sz="2000" dirty="0" smtClean="0">
                <a:latin typeface="Trebuchet MS" panose="020B0603020202020204" pitchFamily="34" charset="0"/>
                <a:ea typeface="Times New Roman" panose="02020603050405020304" pitchFamily="18" charset="0"/>
                <a:cs typeface="Trebuchet MS" panose="020B0603020202020204" pitchFamily="34" charset="0"/>
              </a:rPr>
              <a:t>2017</a:t>
            </a:r>
            <a:endParaRPr lang="el-GR" sz="2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Έλλειψη 7"/>
          <p:cNvSpPr/>
          <p:nvPr/>
        </p:nvSpPr>
        <p:spPr>
          <a:xfrm>
            <a:off x="1004711" y="968650"/>
            <a:ext cx="360040" cy="36004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Έλλειψη 7"/>
          <p:cNvSpPr/>
          <p:nvPr/>
        </p:nvSpPr>
        <p:spPr>
          <a:xfrm>
            <a:off x="5978069" y="5077204"/>
            <a:ext cx="360040" cy="36004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66931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34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Ορθογώνιο 3"/>
          <p:cNvSpPr/>
          <p:nvPr/>
        </p:nvSpPr>
        <p:spPr>
          <a:xfrm>
            <a:off x="1128888" y="378824"/>
            <a:ext cx="9810045" cy="42986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l-GR" sz="2000" b="1" dirty="0" smtClean="0"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10.  </a:t>
            </a:r>
            <a:r>
              <a:rPr lang="el-GR" sz="2000" dirty="0"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Ταλαντωτής εκτελεί εξαναγκασμένη ταλάντωση με τη συχνότητα </a:t>
            </a:r>
            <a:r>
              <a:rPr lang="en-GB" sz="2000" i="1" dirty="0"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l-GR" sz="2000" dirty="0"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του διεγέρτη να είναι λίγο μεγαλύτερη από την </a:t>
            </a:r>
            <a:r>
              <a:rPr lang="el-GR" sz="2000" dirty="0" err="1"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ιδιοσυχνότητα</a:t>
            </a:r>
            <a:r>
              <a:rPr lang="el-GR" sz="2000" dirty="0"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i="1" dirty="0"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l-GR" sz="2000" baseline="-25000" dirty="0"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l-GR" sz="2000" dirty="0"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του ταλαντωτή. Αν ελαττώσουμε την περίοδο του διεγέρτη, το πλάτος της ταλάντωσης του ταλαντωτή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l-GR" sz="2000" b="1" dirty="0"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α.</a:t>
            </a:r>
            <a:r>
              <a:rPr lang="el-GR" sz="2000" dirty="0"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παραμένει σταθερό.                                                  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l-GR" sz="2000" b="1" dirty="0"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β.</a:t>
            </a:r>
            <a:r>
              <a:rPr lang="el-GR" sz="2000" dirty="0"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αυξάνεται αρχικά και μετά ελαττώνεται.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l-GR" sz="2000" b="1" dirty="0"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γ.</a:t>
            </a:r>
            <a:r>
              <a:rPr lang="el-GR" sz="2000" dirty="0"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ελαττώνεται αρχικά και μετά αυξάνεται.                    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l-GR" sz="2000" b="1" dirty="0"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δ.</a:t>
            </a:r>
            <a:r>
              <a:rPr lang="el-GR" sz="2000" dirty="0"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ελαττώνεται.</a:t>
            </a:r>
          </a:p>
          <a:p>
            <a:pPr algn="r">
              <a:lnSpc>
                <a:spcPct val="150000"/>
              </a:lnSpc>
              <a:spcAft>
                <a:spcPts val="800"/>
              </a:spcAft>
            </a:pPr>
            <a:r>
              <a:rPr lang="el-GR" sz="2000" dirty="0" err="1"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Ημερ</a:t>
            </a:r>
            <a:r>
              <a:rPr lang="el-GR" sz="2000" dirty="0"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2018</a:t>
            </a:r>
          </a:p>
        </p:txBody>
      </p:sp>
      <p:sp>
        <p:nvSpPr>
          <p:cNvPr id="5" name="Έλλειψη 7"/>
          <p:cNvSpPr/>
          <p:nvPr/>
        </p:nvSpPr>
        <p:spPr>
          <a:xfrm>
            <a:off x="1128888" y="3650149"/>
            <a:ext cx="360040" cy="36004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84338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35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6" name="Ομάδα 5"/>
          <p:cNvGrpSpPr/>
          <p:nvPr/>
        </p:nvGrpSpPr>
        <p:grpSpPr>
          <a:xfrm>
            <a:off x="1167897" y="375014"/>
            <a:ext cx="9596673" cy="3543992"/>
            <a:chOff x="1167897" y="375014"/>
            <a:chExt cx="9596673" cy="354399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Ορθογώνιο 3"/>
                <p:cNvSpPr/>
                <p:nvPr/>
              </p:nvSpPr>
              <p:spPr>
                <a:xfrm>
                  <a:off x="1167897" y="375014"/>
                  <a:ext cx="9596673" cy="239161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just">
                    <a:lnSpc>
                      <a:spcPct val="150000"/>
                    </a:lnSpc>
                    <a:spcAft>
                      <a:spcPts val="800"/>
                    </a:spcAft>
                  </a:pPr>
                  <a:r>
                    <a:rPr lang="el-GR" sz="2000" b="1" dirty="0" smtClean="0">
                      <a:latin typeface="Trebuchet MS" panose="020B0603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11.  </a:t>
                  </a:r>
                  <a:r>
                    <a:rPr lang="el-GR" sz="2000" dirty="0" smtClean="0">
                      <a:latin typeface="Trebuchet MS" panose="020B0603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Ταλαντωτής </a:t>
                  </a:r>
                  <a:r>
                    <a:rPr lang="el-GR" sz="2000" dirty="0">
                      <a:latin typeface="Trebuchet MS" panose="020B0603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εκτελεί φθίνουσα ταλάντωση. Η αντιτιθέμενη δύναμη είναι ανάλογη της ταχύτητας (</a:t>
                  </a:r>
                  <a:r>
                    <a:rPr lang="el-GR" sz="2000" i="1" dirty="0">
                      <a:latin typeface="Trebuchet MS" panose="020B0603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F</a:t>
                  </a:r>
                  <a:r>
                    <a:rPr lang="el-GR" sz="2000" dirty="0">
                      <a:latin typeface="Trebuchet MS" panose="020B0603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= -</a:t>
                  </a:r>
                  <a:r>
                    <a:rPr lang="el-GR" sz="2000" i="1" dirty="0" err="1" smtClean="0">
                      <a:latin typeface="Trebuchet MS" panose="020B0603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b</a:t>
                  </a:r>
                  <a:r>
                    <a:rPr lang="el-GR" sz="2000" dirty="0" err="1" smtClean="0">
                      <a:latin typeface="Trebuchet MS" panose="020B0603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  <a:r>
                    <a:rPr lang="el-GR" sz="2000" i="1" dirty="0" err="1" smtClean="0">
                      <a:latin typeface="Trebuchet MS" panose="020B0603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υ</a:t>
                  </a:r>
                  <a:r>
                    <a:rPr lang="el-GR" sz="2000" dirty="0" smtClean="0">
                      <a:latin typeface="Trebuchet MS" panose="020B0603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). </a:t>
                  </a:r>
                  <a:r>
                    <a:rPr lang="el-GR" sz="2000" dirty="0">
                      <a:latin typeface="Trebuchet MS" panose="020B0603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Η ενέργεια της ταλάντωσης τη χρονική στιγμή </a:t>
                  </a:r>
                  <a:r>
                    <a:rPr lang="el-GR" sz="2000" i="1" dirty="0">
                      <a:latin typeface="Trebuchet MS" panose="020B0603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t</a:t>
                  </a:r>
                  <a:r>
                    <a:rPr lang="el-GR" sz="2000" baseline="-25000" dirty="0">
                      <a:latin typeface="Trebuchet MS" panose="020B0603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1</a:t>
                  </a:r>
                  <a:r>
                    <a:rPr lang="el-GR" sz="2000" dirty="0">
                      <a:latin typeface="Trebuchet MS" panose="020B0603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είναι ίση με </a:t>
                  </a:r>
                  <a:r>
                    <a:rPr lang="el-GR" sz="2000" i="1" dirty="0">
                      <a:latin typeface="Trebuchet MS" panose="020B0603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Ε</a:t>
                  </a:r>
                  <a:r>
                    <a:rPr lang="el-GR" sz="2000" dirty="0">
                      <a:latin typeface="Trebuchet MS" panose="020B0603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και το πλάτος της ίσο με </a:t>
                  </a:r>
                  <a:r>
                    <a:rPr lang="el-GR" sz="2000" i="1" dirty="0">
                      <a:latin typeface="Trebuchet MS" panose="020B0603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Α</a:t>
                  </a:r>
                  <a:r>
                    <a:rPr lang="el-GR" sz="2000" dirty="0">
                      <a:latin typeface="Trebuchet MS" panose="020B0603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. Αν μετά από χρόνο </a:t>
                  </a:r>
                  <a:r>
                    <a:rPr lang="el-GR" sz="2000" i="1" dirty="0">
                      <a:latin typeface="Trebuchet MS" panose="020B0603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t</a:t>
                  </a:r>
                  <a:r>
                    <a:rPr lang="el-GR" sz="2000" dirty="0">
                      <a:latin typeface="Trebuchet MS" panose="020B0603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η ενέργεια της ταλάντωσης είναι ίση με 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l-GR" sz="2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l-GR" sz="2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𝛦</m:t>
                          </m:r>
                        </m:num>
                        <m:den>
                          <m:r>
                            <a:rPr lang="el-GR" sz="2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</m:den>
                      </m:f>
                    </m:oMath>
                  </a14:m>
                  <a:r>
                    <a:rPr lang="el-GR" sz="2000" dirty="0">
                      <a:effectLst/>
                      <a:latin typeface="Trebuchet MS" panose="020B0603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l-GR" sz="2000" dirty="0" smtClean="0">
                      <a:effectLst/>
                      <a:latin typeface="Trebuchet MS" panose="020B0603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l-GR" sz="2000" dirty="0" smtClean="0">
                      <a:latin typeface="Trebuchet MS" panose="020B0603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τότε </a:t>
                  </a:r>
                  <a:r>
                    <a:rPr lang="el-GR" sz="2000" dirty="0">
                      <a:latin typeface="Trebuchet MS" panose="020B0603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το νέο πλάτος της ταλάντωσης θα είναι ίσο με</a:t>
                  </a:r>
                </a:p>
              </p:txBody>
            </p:sp>
          </mc:Choice>
          <mc:Fallback xmlns="">
            <p:sp>
              <p:nvSpPr>
                <p:cNvPr id="4" name="Ορθογώνιο 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67897" y="375014"/>
                  <a:ext cx="9596673" cy="2391617"/>
                </a:xfrm>
                <a:prstGeom prst="rect">
                  <a:avLst/>
                </a:prstGeom>
                <a:blipFill>
                  <a:blip r:embed="rId2"/>
                  <a:stretch>
                    <a:fillRect l="-699" r="-635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Ορθογώνιο 4"/>
                <p:cNvSpPr/>
                <p:nvPr/>
              </p:nvSpPr>
              <p:spPr>
                <a:xfrm>
                  <a:off x="1167897" y="2487973"/>
                  <a:ext cx="9460871" cy="1431033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just">
                    <a:lnSpc>
                      <a:spcPct val="150000"/>
                    </a:lnSpc>
                    <a:spcAft>
                      <a:spcPts val="800"/>
                    </a:spcAft>
                  </a:pPr>
                  <a:r>
                    <a:rPr lang="el-GR" b="1" dirty="0">
                      <a:latin typeface="Trebuchet MS" panose="020B0603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α. </a:t>
                  </a:r>
                  <a14:m>
                    <m:oMath xmlns:m="http://schemas.openxmlformats.org/officeDocument/2006/math">
                      <m:r>
                        <a:rPr lang="el-GR" sz="2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 </m:t>
                      </m:r>
                      <m:f>
                        <m:fPr>
                          <m:ctrlPr>
                            <a:rPr lang="el-GR" sz="2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l-GR" sz="2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𝛢</m:t>
                          </m:r>
                        </m:num>
                        <m:den>
                          <m:r>
                            <a:rPr lang="el-GR" sz="2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</m:den>
                      </m:f>
                    </m:oMath>
                  </a14:m>
                  <a:r>
                    <a:rPr lang="el-GR" sz="2400" dirty="0">
                      <a:effectLst/>
                      <a:latin typeface="Trebuchet MS" panose="020B0603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l-GR" dirty="0">
                      <a:latin typeface="Trebuchet MS" panose="020B0603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.                           </a:t>
                  </a:r>
                  <a:r>
                    <a:rPr lang="el-GR" b="1" dirty="0">
                      <a:latin typeface="Trebuchet MS" panose="020B0603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β.</a:t>
                  </a:r>
                  <a:r>
                    <a:rPr lang="el-GR" dirty="0">
                      <a:latin typeface="Trebuchet MS" panose="020B0603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l-GR" sz="2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l-GR" sz="2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𝛢</m:t>
                          </m:r>
                        </m:num>
                        <m:den>
                          <m:r>
                            <a:rPr lang="el-GR" sz="2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</m:oMath>
                  </a14:m>
                  <a:r>
                    <a:rPr lang="el-GR" dirty="0">
                      <a:latin typeface="Trebuchet MS" panose="020B0603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.                          </a:t>
                  </a:r>
                  <a:r>
                    <a:rPr lang="el-GR" b="1" dirty="0">
                      <a:latin typeface="Trebuchet MS" panose="020B0603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γ.</a:t>
                  </a:r>
                  <a:r>
                    <a:rPr lang="el-GR" dirty="0">
                      <a:latin typeface="Trebuchet MS" panose="020B0603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l-GR" sz="2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l-GR" sz="2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  <m:r>
                            <a:rPr lang="el-GR" sz="2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𝛢</m:t>
                          </m:r>
                        </m:num>
                        <m:den>
                          <m:r>
                            <a:rPr lang="el-GR" sz="2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</m:den>
                      </m:f>
                    </m:oMath>
                  </a14:m>
                  <a:r>
                    <a:rPr lang="el-GR" dirty="0">
                      <a:latin typeface="Trebuchet MS" panose="020B0603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.                        </a:t>
                  </a:r>
                  <a:r>
                    <a:rPr lang="el-GR" b="1" dirty="0">
                      <a:latin typeface="Trebuchet MS" panose="020B0603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δ.</a:t>
                  </a:r>
                  <a:r>
                    <a:rPr lang="el-GR" dirty="0">
                      <a:latin typeface="Trebuchet MS" panose="020B0603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 </a:t>
                  </a:r>
                  <a14:m>
                    <m:oMath xmlns:m="http://schemas.openxmlformats.org/officeDocument/2006/math">
                      <m:r>
                        <a:rPr lang="el-GR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𝛢</m:t>
                      </m:r>
                    </m:oMath>
                  </a14:m>
                  <a:r>
                    <a:rPr lang="el-GR" dirty="0">
                      <a:latin typeface="Trebuchet MS" panose="020B0603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.  </a:t>
                  </a:r>
                  <a:endParaRPr lang="el-GR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r">
                    <a:lnSpc>
                      <a:spcPct val="115000"/>
                    </a:lnSpc>
                    <a:spcAft>
                      <a:spcPts val="0"/>
                    </a:spcAft>
                  </a:pPr>
                  <a:r>
                    <a:rPr lang="el-GR" dirty="0" err="1">
                      <a:latin typeface="Trebuchet MS" panose="020B0603020202020204" pitchFamily="34" charset="0"/>
                      <a:ea typeface="Times New Roman" panose="02020603050405020304" pitchFamily="18" charset="0"/>
                      <a:cs typeface="Trebuchet MS" panose="020B0603020202020204" pitchFamily="34" charset="0"/>
                    </a:rPr>
                    <a:t>Επαν</a:t>
                  </a:r>
                  <a:r>
                    <a:rPr lang="el-GR" dirty="0">
                      <a:latin typeface="Trebuchet MS" panose="020B0603020202020204" pitchFamily="34" charset="0"/>
                      <a:ea typeface="Times New Roman" panose="02020603050405020304" pitchFamily="18" charset="0"/>
                      <a:cs typeface="Trebuchet MS" panose="020B0603020202020204" pitchFamily="34" charset="0"/>
                    </a:rPr>
                    <a:t>. </a:t>
                  </a:r>
                  <a:r>
                    <a:rPr lang="el-GR" dirty="0" err="1">
                      <a:latin typeface="Trebuchet MS" panose="020B0603020202020204" pitchFamily="34" charset="0"/>
                      <a:ea typeface="Times New Roman" panose="02020603050405020304" pitchFamily="18" charset="0"/>
                      <a:cs typeface="Trebuchet MS" panose="020B0603020202020204" pitchFamily="34" charset="0"/>
                    </a:rPr>
                    <a:t>Ημερ</a:t>
                  </a:r>
                  <a:r>
                    <a:rPr lang="el-GR" dirty="0">
                      <a:latin typeface="Trebuchet MS" panose="020B0603020202020204" pitchFamily="34" charset="0"/>
                      <a:ea typeface="Times New Roman" panose="02020603050405020304" pitchFamily="18" charset="0"/>
                      <a:cs typeface="Trebuchet MS" panose="020B0603020202020204" pitchFamily="34" charset="0"/>
                    </a:rPr>
                    <a:t>. – </a:t>
                  </a:r>
                  <a:r>
                    <a:rPr lang="el-GR" dirty="0" err="1">
                      <a:latin typeface="Trebuchet MS" panose="020B0603020202020204" pitchFamily="34" charset="0"/>
                      <a:ea typeface="Times New Roman" panose="02020603050405020304" pitchFamily="18" charset="0"/>
                      <a:cs typeface="Trebuchet MS" panose="020B0603020202020204" pitchFamily="34" charset="0"/>
                    </a:rPr>
                    <a:t>Ομογ</a:t>
                  </a:r>
                  <a:r>
                    <a:rPr lang="el-GR" dirty="0">
                      <a:latin typeface="Trebuchet MS" panose="020B0603020202020204" pitchFamily="34" charset="0"/>
                      <a:ea typeface="Times New Roman" panose="02020603050405020304" pitchFamily="18" charset="0"/>
                      <a:cs typeface="Trebuchet MS" panose="020B0603020202020204" pitchFamily="34" charset="0"/>
                    </a:rPr>
                    <a:t>. 2018</a:t>
                  </a:r>
                  <a:endParaRPr lang="el-GR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5" name="Ορθογώνιο 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67897" y="2487973"/>
                  <a:ext cx="9460871" cy="1431033"/>
                </a:xfrm>
                <a:prstGeom prst="rect">
                  <a:avLst/>
                </a:prstGeom>
                <a:blipFill>
                  <a:blip r:embed="rId3"/>
                  <a:stretch>
                    <a:fillRect l="-580" r="-515" b="-3830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7" name="Έλλειψη 7"/>
          <p:cNvSpPr/>
          <p:nvPr/>
        </p:nvSpPr>
        <p:spPr>
          <a:xfrm>
            <a:off x="3805560" y="2907765"/>
            <a:ext cx="360040" cy="36004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00478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 err="1" smtClean="0">
                <a:solidFill>
                  <a:schemeClr val="bg1">
                    <a:lumMod val="50000"/>
                  </a:schemeClr>
                </a:solidFill>
              </a:rPr>
              <a:t>Μερκ</a:t>
            </a:r>
            <a:r>
              <a:rPr lang="el-GR" dirty="0" smtClean="0">
                <a:solidFill>
                  <a:schemeClr val="bg1">
                    <a:lumMod val="50000"/>
                  </a:schemeClr>
                </a:solidFill>
              </a:rPr>
              <a:t>. Παναγιωτόπουλος - Φυσικός       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www.merkopanas.blogspot.gr</a:t>
            </a:r>
            <a:endParaRPr lang="el-GR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schemeClr val="tx1"/>
                </a:solidFill>
              </a:rPr>
              <a:pPr/>
              <a:t>36</a:t>
            </a:fld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83633" y="2205039"/>
            <a:ext cx="636093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l-GR" sz="36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Ερωτήσεις με αιτιολόγηση εκτός </a:t>
            </a:r>
            <a:r>
              <a:rPr lang="el-GR" sz="36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του βιβλίου</a:t>
            </a:r>
          </a:p>
        </p:txBody>
      </p:sp>
    </p:spTree>
    <p:extLst>
      <p:ext uri="{BB962C8B-B14F-4D97-AF65-F5344CB8AC3E}">
        <p14:creationId xmlns:p14="http://schemas.microsoft.com/office/powerpoint/2010/main" val="1570033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37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Ορθογώνιο 6"/>
              <p:cNvSpPr/>
              <p:nvPr/>
            </p:nvSpPr>
            <p:spPr>
              <a:xfrm>
                <a:off x="739140" y="296109"/>
                <a:ext cx="10843260" cy="55588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000" b="1" dirty="0" smtClean="0">
                    <a:latin typeface="Trebuchet MS" panose="020B0603020202020204" pitchFamily="34" charset="0"/>
                  </a:rPr>
                  <a:t>1</a:t>
                </a:r>
                <a:r>
                  <a:rPr lang="el-GR" sz="2000" b="1" dirty="0" smtClean="0">
                    <a:latin typeface="Trebuchet MS" panose="020B0603020202020204" pitchFamily="34" charset="0"/>
                  </a:rPr>
                  <a:t>.  </a:t>
                </a:r>
                <a:r>
                  <a:rPr lang="el-GR" sz="2000" dirty="0" smtClean="0">
                    <a:latin typeface="Trebuchet MS" panose="020B0603020202020204" pitchFamily="34" charset="0"/>
                  </a:rPr>
                  <a:t>Ένα </a:t>
                </a:r>
                <a:r>
                  <a:rPr lang="el-GR" sz="2000" dirty="0" err="1">
                    <a:latin typeface="Trebuchet MS" panose="020B0603020202020204" pitchFamily="34" charset="0"/>
                  </a:rPr>
                  <a:t>σώµα</a:t>
                </a:r>
                <a:r>
                  <a:rPr lang="el-GR" sz="2000" dirty="0">
                    <a:latin typeface="Trebuchet MS" panose="020B0603020202020204" pitchFamily="34" charset="0"/>
                  </a:rPr>
                  <a:t> µ</a:t>
                </a:r>
                <a:r>
                  <a:rPr lang="el-GR" sz="2000" dirty="0" err="1">
                    <a:latin typeface="Trebuchet MS" panose="020B0603020202020204" pitchFamily="34" charset="0"/>
                  </a:rPr>
                  <a:t>άζας</a:t>
                </a:r>
                <a:r>
                  <a:rPr lang="el-GR" sz="2000" dirty="0">
                    <a:latin typeface="Trebuchet MS" panose="020B0603020202020204" pitchFamily="34" charset="0"/>
                  </a:rPr>
                  <a:t> </a:t>
                </a:r>
                <a:r>
                  <a:rPr lang="el-GR" sz="2000" i="1" dirty="0">
                    <a:latin typeface="Trebuchet MS" panose="020B0603020202020204" pitchFamily="34" charset="0"/>
                  </a:rPr>
                  <a:t>m</a:t>
                </a:r>
                <a:r>
                  <a:rPr lang="el-GR" sz="2000" dirty="0">
                    <a:latin typeface="Trebuchet MS" panose="020B0603020202020204" pitchFamily="34" charset="0"/>
                  </a:rPr>
                  <a:t> είναι </a:t>
                </a:r>
                <a:r>
                  <a:rPr lang="el-GR" sz="2000" dirty="0" err="1">
                    <a:latin typeface="Trebuchet MS" panose="020B0603020202020204" pitchFamily="34" charset="0"/>
                  </a:rPr>
                  <a:t>προσδεµένο</a:t>
                </a:r>
                <a:r>
                  <a:rPr lang="el-GR" sz="2000" dirty="0">
                    <a:latin typeface="Trebuchet MS" panose="020B0603020202020204" pitchFamily="34" charset="0"/>
                  </a:rPr>
                  <a:t> σε ελατήριο </a:t>
                </a:r>
                <a:r>
                  <a:rPr lang="el-GR" sz="2000" dirty="0" err="1">
                    <a:latin typeface="Trebuchet MS" panose="020B0603020202020204" pitchFamily="34" charset="0"/>
                  </a:rPr>
                  <a:t>σταθεράς</a:t>
                </a:r>
                <a:r>
                  <a:rPr lang="el-GR" sz="2000" dirty="0">
                    <a:latin typeface="Trebuchet MS" panose="020B0603020202020204" pitchFamily="34" charset="0"/>
                  </a:rPr>
                  <a:t> </a:t>
                </a:r>
                <a:r>
                  <a:rPr lang="el-GR" sz="2000" i="1" dirty="0">
                    <a:latin typeface="Trebuchet MS" panose="020B0603020202020204" pitchFamily="34" charset="0"/>
                  </a:rPr>
                  <a:t>k</a:t>
                </a:r>
                <a:r>
                  <a:rPr lang="el-GR" sz="2000" dirty="0">
                    <a:latin typeface="Trebuchet MS" panose="020B0603020202020204" pitchFamily="34" charset="0"/>
                  </a:rPr>
                  <a:t> και εκτελεί </a:t>
                </a:r>
                <a:r>
                  <a:rPr lang="el-GR" sz="2000" dirty="0" err="1">
                    <a:latin typeface="Trebuchet MS" panose="020B0603020202020204" pitchFamily="34" charset="0"/>
                  </a:rPr>
                  <a:t>εξαναγκασµένη</a:t>
                </a:r>
                <a:r>
                  <a:rPr lang="el-GR" sz="2000" dirty="0">
                    <a:latin typeface="Trebuchet MS" panose="020B0603020202020204" pitchFamily="34" charset="0"/>
                  </a:rPr>
                  <a:t> ταλάντωση. Η συχνότητα του διεγέρτη είναι </a:t>
                </a:r>
                <a:r>
                  <a:rPr lang="el-GR" sz="2000" i="1" dirty="0">
                    <a:latin typeface="Trebuchet MS" panose="020B0603020202020204" pitchFamily="34" charset="0"/>
                  </a:rPr>
                  <a:t>f</a:t>
                </a:r>
                <a:r>
                  <a:rPr lang="el-GR" sz="2000" dirty="0">
                    <a:latin typeface="Trebuchet MS" panose="020B0603020202020204" pitchFamily="34" charset="0"/>
                  </a:rPr>
                  <a:t> = </a:t>
                </a:r>
                <a:r>
                  <a:rPr lang="el-GR" sz="2000" i="1" dirty="0">
                    <a:latin typeface="Trebuchet MS" panose="020B0603020202020204" pitchFamily="34" charset="0"/>
                  </a:rPr>
                  <a:t>f</a:t>
                </a:r>
                <a:r>
                  <a:rPr lang="el-GR" sz="2000" baseline="-25000" dirty="0">
                    <a:latin typeface="Trebuchet MS" panose="020B0603020202020204" pitchFamily="34" charset="0"/>
                  </a:rPr>
                  <a:t>0</a:t>
                </a:r>
                <a:r>
                  <a:rPr lang="el-GR" sz="2000" dirty="0">
                    <a:latin typeface="Trebuchet MS" panose="020B0603020202020204" pitchFamily="34" charset="0"/>
                  </a:rPr>
                  <a:t>, όπου </a:t>
                </a:r>
                <a:r>
                  <a:rPr lang="el-GR" sz="2000" i="1" dirty="0">
                    <a:latin typeface="Trebuchet MS" panose="020B0603020202020204" pitchFamily="34" charset="0"/>
                  </a:rPr>
                  <a:t>f</a:t>
                </a:r>
                <a:r>
                  <a:rPr lang="el-GR" sz="2000" baseline="-25000" dirty="0">
                    <a:latin typeface="Trebuchet MS" panose="020B0603020202020204" pitchFamily="34" charset="0"/>
                  </a:rPr>
                  <a:t>0</a:t>
                </a:r>
                <a:r>
                  <a:rPr lang="el-GR" sz="2000" dirty="0">
                    <a:latin typeface="Trebuchet MS" panose="020B0603020202020204" pitchFamily="34" charset="0"/>
                  </a:rPr>
                  <a:t> η </a:t>
                </a:r>
                <a:r>
                  <a:rPr lang="el-GR" sz="2000" dirty="0" err="1">
                    <a:latin typeface="Trebuchet MS" panose="020B0603020202020204" pitchFamily="34" charset="0"/>
                  </a:rPr>
                  <a:t>ιδιοσυχνότητα</a:t>
                </a:r>
                <a:r>
                  <a:rPr lang="el-GR" sz="2000" dirty="0">
                    <a:latin typeface="Trebuchet MS" panose="020B0603020202020204" pitchFamily="34" charset="0"/>
                  </a:rPr>
                  <a:t> του </a:t>
                </a:r>
                <a:r>
                  <a:rPr lang="el-GR" sz="2000" dirty="0" err="1">
                    <a:latin typeface="Trebuchet MS" panose="020B0603020202020204" pitchFamily="34" charset="0"/>
                  </a:rPr>
                  <a:t>συστήµατος</a:t>
                </a:r>
                <a:r>
                  <a:rPr lang="el-GR" sz="2000" dirty="0">
                    <a:latin typeface="Trebuchet MS" panose="020B0603020202020204" pitchFamily="34" charset="0"/>
                  </a:rPr>
                  <a:t>. 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l-GR" sz="2000" dirty="0">
                    <a:latin typeface="Trebuchet MS" panose="020B0603020202020204" pitchFamily="34" charset="0"/>
                  </a:rPr>
                  <a:t>Αν </a:t>
                </a:r>
                <a:r>
                  <a:rPr lang="el-GR" sz="2000" dirty="0" err="1">
                    <a:latin typeface="Trebuchet MS" panose="020B0603020202020204" pitchFamily="34" charset="0"/>
                  </a:rPr>
                  <a:t>τετραπλασιάσουµε</a:t>
                </a:r>
                <a:r>
                  <a:rPr lang="el-GR" sz="2000" dirty="0">
                    <a:latin typeface="Trebuchet MS" panose="020B0603020202020204" pitchFamily="34" charset="0"/>
                  </a:rPr>
                  <a:t> τη µ</a:t>
                </a:r>
                <a:r>
                  <a:rPr lang="el-GR" sz="2000" dirty="0" err="1">
                    <a:latin typeface="Trebuchet MS" panose="020B0603020202020204" pitchFamily="34" charset="0"/>
                  </a:rPr>
                  <a:t>άζα</a:t>
                </a:r>
                <a:r>
                  <a:rPr lang="el-GR" sz="2000" dirty="0">
                    <a:latin typeface="Trebuchet MS" panose="020B0603020202020204" pitchFamily="34" charset="0"/>
                  </a:rPr>
                  <a:t> </a:t>
                </a:r>
                <a:r>
                  <a:rPr lang="el-GR" sz="2000" i="1" dirty="0">
                    <a:latin typeface="Trebuchet MS" panose="020B0603020202020204" pitchFamily="34" charset="0"/>
                  </a:rPr>
                  <a:t>m</a:t>
                </a:r>
                <a:r>
                  <a:rPr lang="el-GR" sz="2000" dirty="0">
                    <a:latin typeface="Trebuchet MS" panose="020B0603020202020204" pitchFamily="34" charset="0"/>
                  </a:rPr>
                  <a:t> του </a:t>
                </a:r>
                <a:r>
                  <a:rPr lang="el-GR" sz="2000" dirty="0" err="1">
                    <a:latin typeface="Trebuchet MS" panose="020B0603020202020204" pitchFamily="34" charset="0"/>
                  </a:rPr>
                  <a:t>σώµατος</a:t>
                </a:r>
                <a:r>
                  <a:rPr lang="el-GR" sz="2000" dirty="0">
                    <a:latin typeface="Trebuchet MS" panose="020B0603020202020204" pitchFamily="34" charset="0"/>
                  </a:rPr>
                  <a:t>, ενώ η συχνότητα του διεγέρτη </a:t>
                </a:r>
                <a:r>
                  <a:rPr lang="el-GR" sz="2000" dirty="0" err="1">
                    <a:latin typeface="Trebuchet MS" panose="020B0603020202020204" pitchFamily="34" charset="0"/>
                  </a:rPr>
                  <a:t>παραµένει</a:t>
                </a:r>
                <a:r>
                  <a:rPr lang="el-GR" sz="2000" dirty="0">
                    <a:latin typeface="Trebuchet MS" panose="020B0603020202020204" pitchFamily="34" charset="0"/>
                  </a:rPr>
                  <a:t> σταθερή, τότε: 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l-GR" sz="2000" b="1" dirty="0">
                    <a:latin typeface="Trebuchet MS" panose="020B0603020202020204" pitchFamily="34" charset="0"/>
                  </a:rPr>
                  <a:t>Α.   </a:t>
                </a:r>
                <a:r>
                  <a:rPr lang="el-GR" sz="2000" dirty="0">
                    <a:latin typeface="Trebuchet MS" panose="020B0603020202020204" pitchFamily="34" charset="0"/>
                  </a:rPr>
                  <a:t>Η </a:t>
                </a:r>
                <a:r>
                  <a:rPr lang="el-GR" sz="2000" dirty="0" err="1">
                    <a:latin typeface="Trebuchet MS" panose="020B0603020202020204" pitchFamily="34" charset="0"/>
                  </a:rPr>
                  <a:t>ιδιοσυχνότητα</a:t>
                </a:r>
                <a:r>
                  <a:rPr lang="el-GR" sz="2000" dirty="0">
                    <a:latin typeface="Trebuchet MS" panose="020B0603020202020204" pitchFamily="34" charset="0"/>
                  </a:rPr>
                  <a:t> του συστήματος </a:t>
                </a:r>
              </a:p>
              <a:p>
                <a:pPr algn="just"/>
                <a:r>
                  <a:rPr lang="el-GR" sz="2000" b="1" dirty="0">
                    <a:latin typeface="Trebuchet MS" panose="020B0603020202020204" pitchFamily="34" charset="0"/>
                  </a:rPr>
                  <a:t>α.  </a:t>
                </a:r>
                <a:r>
                  <a:rPr lang="el-GR" sz="2000" dirty="0">
                    <a:latin typeface="Trebuchet MS" panose="020B0603020202020204" pitchFamily="34" charset="0"/>
                  </a:rPr>
                  <a:t>γίνεται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l-GR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l-GR" sz="20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num>
                      <m:den>
                        <m:r>
                          <a:rPr lang="el-GR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l-GR" sz="2000" dirty="0" smtClean="0">
                    <a:latin typeface="Trebuchet MS" panose="020B0603020202020204" pitchFamily="34" charset="0"/>
                  </a:rPr>
                  <a:t> </a:t>
                </a:r>
                <a:r>
                  <a:rPr lang="el-GR" sz="2000" dirty="0">
                    <a:latin typeface="Trebuchet MS" panose="020B0603020202020204" pitchFamily="34" charset="0"/>
                  </a:rPr>
                  <a:t>.                    </a:t>
                </a:r>
                <a:r>
                  <a:rPr lang="el-GR" sz="2000" b="1" dirty="0">
                    <a:latin typeface="Trebuchet MS" panose="020B0603020202020204" pitchFamily="34" charset="0"/>
                  </a:rPr>
                  <a:t>β.  </a:t>
                </a:r>
                <a:r>
                  <a:rPr lang="el-GR" sz="2000" dirty="0">
                    <a:latin typeface="Trebuchet MS" panose="020B0603020202020204" pitchFamily="34" charset="0"/>
                  </a:rPr>
                  <a:t>γίνεται </a:t>
                </a:r>
                <a:r>
                  <a:rPr lang="el-GR" sz="2000" dirty="0" smtClean="0">
                    <a:latin typeface="Trebuchet MS" panose="020B0603020202020204" pitchFamily="34" charset="0"/>
                  </a:rPr>
                  <a:t>2</a:t>
                </a:r>
                <a:r>
                  <a:rPr lang="el-GR" sz="2000" i="1" dirty="0" smtClean="0">
                    <a:latin typeface="Trebuchet MS" panose="020B0603020202020204" pitchFamily="34" charset="0"/>
                  </a:rPr>
                  <a:t>f</a:t>
                </a:r>
                <a:r>
                  <a:rPr lang="el-GR" sz="2000" baseline="-25000" dirty="0" smtClean="0">
                    <a:latin typeface="Trebuchet MS" panose="020B0603020202020204" pitchFamily="34" charset="0"/>
                  </a:rPr>
                  <a:t>0</a:t>
                </a:r>
                <a:r>
                  <a:rPr lang="el-GR" sz="2000" dirty="0" smtClean="0">
                    <a:latin typeface="Trebuchet MS" panose="020B0603020202020204" pitchFamily="34" charset="0"/>
                  </a:rPr>
                  <a:t>.                        </a:t>
                </a:r>
                <a:r>
                  <a:rPr lang="el-GR" sz="2000" b="1" dirty="0">
                    <a:latin typeface="Trebuchet MS" panose="020B0603020202020204" pitchFamily="34" charset="0"/>
                  </a:rPr>
                  <a:t>γ.  </a:t>
                </a:r>
                <a:r>
                  <a:rPr lang="el-GR" sz="2000" dirty="0">
                    <a:latin typeface="Trebuchet MS" panose="020B0603020202020204" pitchFamily="34" charset="0"/>
                  </a:rPr>
                  <a:t>παραμένει σταθερή. </a:t>
                </a:r>
                <a:endParaRPr lang="en-US" sz="2000" dirty="0" smtClean="0">
                  <a:latin typeface="Trebuchet MS" panose="020B0603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altLang="el-GR" sz="2000" b="1" dirty="0" smtClean="0">
                    <a:latin typeface="Trebuchet MS" panose="020B0603020202020204" pitchFamily="34" charset="0"/>
                  </a:rPr>
                  <a:t>Β</a:t>
                </a:r>
                <a:r>
                  <a:rPr lang="en-US" altLang="el-GR" sz="2000" dirty="0">
                    <a:latin typeface="Trebuchet MS" panose="020B0603020202020204" pitchFamily="34" charset="0"/>
                  </a:rPr>
                  <a:t>.   Να </a:t>
                </a:r>
                <a:r>
                  <a:rPr lang="en-US" altLang="el-GR" sz="2000" dirty="0" err="1">
                    <a:latin typeface="Trebuchet MS" panose="020B0603020202020204" pitchFamily="34" charset="0"/>
                  </a:rPr>
                  <a:t>δικ</a:t>
                </a:r>
                <a:r>
                  <a:rPr lang="en-US" altLang="el-GR" sz="2000" dirty="0">
                    <a:latin typeface="Trebuchet MS" panose="020B0603020202020204" pitchFamily="34" charset="0"/>
                  </a:rPr>
                  <a:t>αιολογήσετε την απάντησή σας στο </a:t>
                </a:r>
                <a:r>
                  <a:rPr lang="en-US" altLang="el-GR" sz="2000" b="1" dirty="0" smtClean="0">
                    <a:latin typeface="Trebuchet MS" panose="020B0603020202020204" pitchFamily="34" charset="0"/>
                  </a:rPr>
                  <a:t>Α</a:t>
                </a:r>
                <a:r>
                  <a:rPr lang="en-US" altLang="el-GR" sz="2000" dirty="0" smtClean="0">
                    <a:latin typeface="Trebuchet MS" panose="020B0603020202020204" pitchFamily="34" charset="0"/>
                  </a:rPr>
                  <a:t>. </a:t>
                </a:r>
              </a:p>
              <a:p>
                <a:pPr algn="just">
                  <a:lnSpc>
                    <a:spcPct val="150000"/>
                  </a:lnSpc>
                </a:pPr>
                <a:endParaRPr lang="en-US" altLang="el-GR" sz="2000" dirty="0">
                  <a:latin typeface="Trebuchet MS" panose="020B0603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altLang="el-GR" sz="2000" b="1" dirty="0">
                    <a:latin typeface="Trebuchet MS" panose="020B0603020202020204" pitchFamily="34" charset="0"/>
                  </a:rPr>
                  <a:t>Γ.</a:t>
                </a:r>
                <a:r>
                  <a:rPr lang="en-US" altLang="el-GR" sz="2000" dirty="0">
                    <a:latin typeface="Trebuchet MS" panose="020B0603020202020204" pitchFamily="34" charset="0"/>
                  </a:rPr>
                  <a:t>  </a:t>
                </a:r>
                <a:r>
                  <a:rPr lang="en-US" altLang="el-GR" sz="2000" dirty="0" err="1" smtClean="0">
                    <a:latin typeface="Trebuchet MS" panose="020B0603020202020204" pitchFamily="34" charset="0"/>
                  </a:rPr>
                  <a:t>Το</a:t>
                </a:r>
                <a:r>
                  <a:rPr lang="en-US" altLang="el-GR" sz="2000" dirty="0" smtClean="0">
                    <a:latin typeface="Trebuchet MS" panose="020B0603020202020204" pitchFamily="34" charset="0"/>
                  </a:rPr>
                  <a:t> </a:t>
                </a:r>
                <a:r>
                  <a:rPr lang="en-US" altLang="el-GR" sz="2000" dirty="0">
                    <a:latin typeface="Trebuchet MS" panose="020B0603020202020204" pitchFamily="34" charset="0"/>
                  </a:rPr>
                  <a:t>π</a:t>
                </a:r>
                <a:r>
                  <a:rPr lang="en-US" altLang="el-GR" sz="2000" dirty="0" err="1">
                    <a:latin typeface="Trebuchet MS" panose="020B0603020202020204" pitchFamily="34" charset="0"/>
                  </a:rPr>
                  <a:t>λάτος</a:t>
                </a:r>
                <a:r>
                  <a:rPr lang="en-US" altLang="el-GR" sz="2000" dirty="0">
                    <a:latin typeface="Trebuchet MS" panose="020B0603020202020204" pitchFamily="34" charset="0"/>
                  </a:rPr>
                  <a:t> </a:t>
                </a:r>
                <a:r>
                  <a:rPr lang="en-US" altLang="el-GR" sz="2000" dirty="0" err="1">
                    <a:latin typeface="Trebuchet MS" panose="020B0603020202020204" pitchFamily="34" charset="0"/>
                  </a:rPr>
                  <a:t>της</a:t>
                </a:r>
                <a:r>
                  <a:rPr lang="en-US" altLang="el-GR" sz="2000" dirty="0">
                    <a:latin typeface="Trebuchet MS" panose="020B0603020202020204" pitchFamily="34" charset="0"/>
                  </a:rPr>
                  <a:t> τα</a:t>
                </a:r>
                <a:r>
                  <a:rPr lang="en-US" altLang="el-GR" sz="2000" dirty="0" err="1">
                    <a:latin typeface="Trebuchet MS" panose="020B0603020202020204" pitchFamily="34" charset="0"/>
                  </a:rPr>
                  <a:t>λάντωσης</a:t>
                </a:r>
                <a:r>
                  <a:rPr lang="en-US" altLang="el-GR" sz="2000" dirty="0">
                    <a:latin typeface="Trebuchet MS" panose="020B0603020202020204" pitchFamily="34" charset="0"/>
                  </a:rPr>
                  <a:t> </a:t>
                </a:r>
                <a:r>
                  <a:rPr lang="en-US" altLang="el-GR" sz="2000" dirty="0" err="1">
                    <a:latin typeface="Trebuchet MS" panose="020B0603020202020204" pitchFamily="34" charset="0"/>
                  </a:rPr>
                  <a:t>του</a:t>
                </a:r>
                <a:r>
                  <a:rPr lang="en-US" altLang="el-GR" sz="2000" dirty="0">
                    <a:latin typeface="Trebuchet MS" panose="020B0603020202020204" pitchFamily="34" charset="0"/>
                  </a:rPr>
                  <a:t> </a:t>
                </a:r>
                <a:r>
                  <a:rPr lang="en-US" altLang="el-GR" sz="2000" dirty="0" err="1">
                    <a:latin typeface="Trebuchet MS" panose="020B0603020202020204" pitchFamily="34" charset="0"/>
                  </a:rPr>
                  <a:t>συστήμ</a:t>
                </a:r>
                <a:r>
                  <a:rPr lang="en-US" altLang="el-GR" sz="2000" dirty="0">
                    <a:latin typeface="Trebuchet MS" panose="020B0603020202020204" pitchFamily="34" charset="0"/>
                  </a:rPr>
                  <a:t>ατος 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altLang="el-GR" sz="2000" b="1" dirty="0">
                    <a:latin typeface="Trebuchet MS" panose="020B0603020202020204" pitchFamily="34" charset="0"/>
                  </a:rPr>
                  <a:t>α.</a:t>
                </a:r>
                <a:r>
                  <a:rPr lang="en-US" altLang="el-GR" sz="2000" dirty="0">
                    <a:latin typeface="Trebuchet MS" panose="020B0603020202020204" pitchFamily="34" charset="0"/>
                  </a:rPr>
                  <a:t> α</a:t>
                </a:r>
                <a:r>
                  <a:rPr lang="en-US" altLang="el-GR" sz="2000" dirty="0" err="1">
                    <a:latin typeface="Trebuchet MS" panose="020B0603020202020204" pitchFamily="34" charset="0"/>
                  </a:rPr>
                  <a:t>υξάνετ</a:t>
                </a:r>
                <a:r>
                  <a:rPr lang="en-US" altLang="el-GR" sz="2000" dirty="0">
                    <a:latin typeface="Trebuchet MS" panose="020B0603020202020204" pitchFamily="34" charset="0"/>
                  </a:rPr>
                  <a:t>αι.    </a:t>
                </a:r>
                <a:r>
                  <a:rPr lang="en-US" altLang="el-GR" sz="2000" dirty="0" smtClean="0">
                    <a:latin typeface="Trebuchet MS" panose="020B0603020202020204" pitchFamily="34" charset="0"/>
                  </a:rPr>
                  <a:t>                  </a:t>
                </a:r>
                <a:r>
                  <a:rPr lang="en-US" altLang="el-GR" sz="2000" b="1" dirty="0" smtClean="0">
                    <a:latin typeface="Trebuchet MS" panose="020B0603020202020204" pitchFamily="34" charset="0"/>
                  </a:rPr>
                  <a:t>β</a:t>
                </a:r>
                <a:r>
                  <a:rPr lang="en-US" altLang="el-GR" sz="2000" b="1" dirty="0">
                    <a:latin typeface="Trebuchet MS" panose="020B0603020202020204" pitchFamily="34" charset="0"/>
                  </a:rPr>
                  <a:t>.</a:t>
                </a:r>
                <a:r>
                  <a:rPr lang="en-US" altLang="el-GR" sz="2000" dirty="0">
                    <a:latin typeface="Trebuchet MS" panose="020B0603020202020204" pitchFamily="34" charset="0"/>
                  </a:rPr>
                  <a:t> </a:t>
                </a:r>
                <a:r>
                  <a:rPr lang="en-US" altLang="el-GR" sz="2000" dirty="0" err="1">
                    <a:latin typeface="Trebuchet MS" panose="020B0603020202020204" pitchFamily="34" charset="0"/>
                  </a:rPr>
                  <a:t>ελ</a:t>
                </a:r>
                <a:r>
                  <a:rPr lang="en-US" altLang="el-GR" sz="2000" dirty="0">
                    <a:latin typeface="Trebuchet MS" panose="020B0603020202020204" pitchFamily="34" charset="0"/>
                  </a:rPr>
                  <a:t>αττώνεται.          </a:t>
                </a:r>
                <a:r>
                  <a:rPr lang="en-US" altLang="el-GR" sz="2000" dirty="0" smtClean="0">
                    <a:latin typeface="Trebuchet MS" panose="020B0603020202020204" pitchFamily="34" charset="0"/>
                  </a:rPr>
                  <a:t>                  </a:t>
                </a:r>
                <a:r>
                  <a:rPr lang="en-US" altLang="el-GR" sz="2000" b="1" dirty="0">
                    <a:latin typeface="Trebuchet MS" panose="020B0603020202020204" pitchFamily="34" charset="0"/>
                  </a:rPr>
                  <a:t>γ.</a:t>
                </a:r>
                <a:r>
                  <a:rPr lang="en-US" altLang="el-GR" sz="2000" dirty="0">
                    <a:latin typeface="Trebuchet MS" panose="020B0603020202020204" pitchFamily="34" charset="0"/>
                  </a:rPr>
                  <a:t> παρα</a:t>
                </a:r>
                <a:r>
                  <a:rPr lang="en-US" altLang="el-GR" sz="2000" dirty="0" err="1">
                    <a:latin typeface="Trebuchet MS" panose="020B0603020202020204" pitchFamily="34" charset="0"/>
                  </a:rPr>
                  <a:t>μένει</a:t>
                </a:r>
                <a:r>
                  <a:rPr lang="en-US" altLang="el-GR" sz="2000" dirty="0">
                    <a:latin typeface="Trebuchet MS" panose="020B0603020202020204" pitchFamily="34" charset="0"/>
                  </a:rPr>
                  <a:t> </a:t>
                </a:r>
                <a:r>
                  <a:rPr lang="en-US" altLang="el-GR" sz="2000" dirty="0" err="1">
                    <a:latin typeface="Trebuchet MS" panose="020B0603020202020204" pitchFamily="34" charset="0"/>
                  </a:rPr>
                  <a:t>στ</a:t>
                </a:r>
                <a:r>
                  <a:rPr lang="en-US" altLang="el-GR" sz="2000" dirty="0">
                    <a:latin typeface="Trebuchet MS" panose="020B0603020202020204" pitchFamily="34" charset="0"/>
                  </a:rPr>
                  <a:t>αθερό. 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altLang="el-GR" sz="2000" b="1" dirty="0">
                    <a:latin typeface="Trebuchet MS" panose="020B0603020202020204" pitchFamily="34" charset="0"/>
                  </a:rPr>
                  <a:t>Δ.   </a:t>
                </a:r>
                <a:r>
                  <a:rPr lang="en-US" altLang="el-GR" sz="2000" dirty="0">
                    <a:latin typeface="Trebuchet MS" panose="020B0603020202020204" pitchFamily="34" charset="0"/>
                  </a:rPr>
                  <a:t>Να </a:t>
                </a:r>
                <a:r>
                  <a:rPr lang="en-US" altLang="el-GR" sz="2000" dirty="0" err="1">
                    <a:latin typeface="Trebuchet MS" panose="020B0603020202020204" pitchFamily="34" charset="0"/>
                  </a:rPr>
                  <a:t>δικ</a:t>
                </a:r>
                <a:r>
                  <a:rPr lang="en-US" altLang="el-GR" sz="2000" dirty="0">
                    <a:latin typeface="Trebuchet MS" panose="020B0603020202020204" pitchFamily="34" charset="0"/>
                  </a:rPr>
                  <a:t>αιολογήσετε την απάντησή σας στο </a:t>
                </a:r>
                <a:r>
                  <a:rPr lang="en-US" altLang="el-GR" sz="2000" b="1" dirty="0">
                    <a:latin typeface="Trebuchet MS" panose="020B0603020202020204" pitchFamily="34" charset="0"/>
                  </a:rPr>
                  <a:t>Γ</a:t>
                </a:r>
                <a:r>
                  <a:rPr lang="en-US" altLang="el-GR" sz="2000" dirty="0">
                    <a:latin typeface="Trebuchet MS" panose="020B0603020202020204" pitchFamily="34" charset="0"/>
                  </a:rPr>
                  <a:t> . </a:t>
                </a:r>
                <a:r>
                  <a:rPr lang="el-GR" altLang="el-GR" sz="2000" dirty="0">
                    <a:latin typeface="Trebuchet MS" panose="020B0603020202020204" pitchFamily="34" charset="0"/>
                  </a:rPr>
                  <a:t>          </a:t>
                </a:r>
                <a:endParaRPr lang="en-US" altLang="el-GR" sz="2000" dirty="0" smtClean="0">
                  <a:latin typeface="Trebuchet MS" panose="020B0603020202020204" pitchFamily="34" charset="0"/>
                </a:endParaRPr>
              </a:p>
              <a:p>
                <a:pPr algn="r">
                  <a:lnSpc>
                    <a:spcPct val="150000"/>
                  </a:lnSpc>
                </a:pPr>
                <a:r>
                  <a:rPr lang="en-US" altLang="el-GR" sz="2000" dirty="0" err="1" smtClean="0">
                    <a:latin typeface="Trebuchet MS" panose="020B0603020202020204" pitchFamily="34" charset="0"/>
                  </a:rPr>
                  <a:t>Εσ</a:t>
                </a:r>
                <a:r>
                  <a:rPr lang="en-US" altLang="el-GR" sz="2000" dirty="0" smtClean="0">
                    <a:latin typeface="Trebuchet MS" panose="020B0603020202020204" pitchFamily="34" charset="0"/>
                  </a:rPr>
                  <a:t>περ</a:t>
                </a:r>
                <a:r>
                  <a:rPr lang="en-US" altLang="el-GR" sz="2000" dirty="0">
                    <a:latin typeface="Trebuchet MS" panose="020B0603020202020204" pitchFamily="34" charset="0"/>
                  </a:rPr>
                  <a:t>. </a:t>
                </a:r>
                <a:r>
                  <a:rPr lang="en-US" altLang="el-GR" sz="2000" dirty="0" smtClean="0">
                    <a:latin typeface="Trebuchet MS" panose="020B0603020202020204" pitchFamily="34" charset="0"/>
                  </a:rPr>
                  <a:t>2003</a:t>
                </a:r>
                <a:endParaRPr lang="en-US" altLang="el-GR" sz="2000" dirty="0">
                  <a:latin typeface="Trebuchet MS" panose="020B0603020202020204" pitchFamily="34" charset="0"/>
                </a:endParaRPr>
              </a:p>
            </p:txBody>
          </p:sp>
        </mc:Choice>
        <mc:Fallback xmlns="">
          <p:sp>
            <p:nvSpPr>
              <p:cNvPr id="7" name="Ορθογώνιο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140" y="296109"/>
                <a:ext cx="10843260" cy="5558829"/>
              </a:xfrm>
              <a:prstGeom prst="rect">
                <a:avLst/>
              </a:prstGeom>
              <a:blipFill>
                <a:blip r:embed="rId2"/>
                <a:stretch>
                  <a:fillRect l="-562" r="-618" b="-988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Έλλειψη 7"/>
          <p:cNvSpPr/>
          <p:nvPr/>
        </p:nvSpPr>
        <p:spPr>
          <a:xfrm>
            <a:off x="739140" y="2715483"/>
            <a:ext cx="360040" cy="36004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Έλλειψη 7"/>
          <p:cNvSpPr/>
          <p:nvPr/>
        </p:nvSpPr>
        <p:spPr>
          <a:xfrm>
            <a:off x="3985580" y="4531164"/>
            <a:ext cx="360040" cy="36004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17799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38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Ορθογώνιο 3"/>
          <p:cNvSpPr/>
          <p:nvPr/>
        </p:nvSpPr>
        <p:spPr>
          <a:xfrm>
            <a:off x="883920" y="444488"/>
            <a:ext cx="1042416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000" b="1" dirty="0" smtClean="0">
                <a:latin typeface="Trebuchet MS" panose="020B0603020202020204" pitchFamily="34" charset="0"/>
              </a:rPr>
              <a:t>2</a:t>
            </a:r>
            <a:r>
              <a:rPr lang="el-GR" sz="2000" b="1" dirty="0">
                <a:latin typeface="Trebuchet MS" panose="020B0603020202020204" pitchFamily="34" charset="0"/>
              </a:rPr>
              <a:t>. </a:t>
            </a:r>
            <a:r>
              <a:rPr lang="en-US" sz="2000" b="1" dirty="0" smtClean="0">
                <a:latin typeface="Trebuchet MS" panose="020B0603020202020204" pitchFamily="34" charset="0"/>
              </a:rPr>
              <a:t> </a:t>
            </a:r>
            <a:r>
              <a:rPr lang="el-GR" sz="2000" dirty="0" smtClean="0">
                <a:latin typeface="Trebuchet MS" panose="020B0603020202020204" pitchFamily="34" charset="0"/>
              </a:rPr>
              <a:t>Σώμα </a:t>
            </a:r>
            <a:r>
              <a:rPr lang="el-GR" sz="2000" dirty="0">
                <a:latin typeface="Trebuchet MS" panose="020B0603020202020204" pitchFamily="34" charset="0"/>
              </a:rPr>
              <a:t>μάζας </a:t>
            </a:r>
            <a:r>
              <a:rPr lang="el-GR" sz="2000" i="1" dirty="0">
                <a:latin typeface="Trebuchet MS" panose="020B0603020202020204" pitchFamily="34" charset="0"/>
              </a:rPr>
              <a:t>m</a:t>
            </a:r>
            <a:r>
              <a:rPr lang="el-GR" sz="2000" dirty="0">
                <a:latin typeface="Trebuchet MS" panose="020B0603020202020204" pitchFamily="34" charset="0"/>
              </a:rPr>
              <a:t> είναι κρεμασμένο από ελατήριο </a:t>
            </a:r>
            <a:r>
              <a:rPr lang="el-GR" sz="2000" dirty="0" err="1">
                <a:latin typeface="Trebuchet MS" panose="020B0603020202020204" pitchFamily="34" charset="0"/>
              </a:rPr>
              <a:t>σταθεράς</a:t>
            </a:r>
            <a:r>
              <a:rPr lang="el-GR" sz="2000" dirty="0">
                <a:latin typeface="Trebuchet MS" panose="020B0603020202020204" pitchFamily="34" charset="0"/>
              </a:rPr>
              <a:t> </a:t>
            </a:r>
            <a:r>
              <a:rPr lang="el-GR" sz="2000" i="1" dirty="0">
                <a:latin typeface="Trebuchet MS" panose="020B0603020202020204" pitchFamily="34" charset="0"/>
              </a:rPr>
              <a:t>k</a:t>
            </a:r>
            <a:r>
              <a:rPr lang="el-GR" sz="2000" dirty="0">
                <a:latin typeface="Trebuchet MS" panose="020B0603020202020204" pitchFamily="34" charset="0"/>
              </a:rPr>
              <a:t> και εκτελεί εξαναγκασμένη ταλάντωση πλάτους </a:t>
            </a:r>
            <a:r>
              <a:rPr lang="el-GR" sz="2000" i="1" dirty="0">
                <a:latin typeface="Trebuchet MS" panose="020B0603020202020204" pitchFamily="34" charset="0"/>
              </a:rPr>
              <a:t>Α</a:t>
            </a:r>
            <a:r>
              <a:rPr lang="el-GR" sz="2000" baseline="-25000" dirty="0">
                <a:latin typeface="Trebuchet MS" panose="020B0603020202020204" pitchFamily="34" charset="0"/>
              </a:rPr>
              <a:t>1</a:t>
            </a:r>
            <a:r>
              <a:rPr lang="el-GR" sz="2000" dirty="0">
                <a:latin typeface="Trebuchet MS" panose="020B0603020202020204" pitchFamily="34" charset="0"/>
              </a:rPr>
              <a:t> και συχνότητας </a:t>
            </a:r>
            <a:r>
              <a:rPr lang="el-GR" sz="2000" i="1" dirty="0">
                <a:latin typeface="Trebuchet MS" panose="020B0603020202020204" pitchFamily="34" charset="0"/>
              </a:rPr>
              <a:t>f</a:t>
            </a:r>
            <a:r>
              <a:rPr lang="el-GR" sz="2000" baseline="-25000" dirty="0">
                <a:latin typeface="Trebuchet MS" panose="020B0603020202020204" pitchFamily="34" charset="0"/>
              </a:rPr>
              <a:t>1</a:t>
            </a:r>
            <a:r>
              <a:rPr lang="el-GR" sz="2000" dirty="0">
                <a:latin typeface="Trebuchet MS" panose="020B0603020202020204" pitchFamily="34" charset="0"/>
              </a:rPr>
              <a:t>. Παρατηρούμε ότι, αν η συχνότητα του διεγέρτη αυξηθεί και γίνει </a:t>
            </a:r>
            <a:r>
              <a:rPr lang="el-GR" sz="2000" i="1" dirty="0">
                <a:latin typeface="Trebuchet MS" panose="020B0603020202020204" pitchFamily="34" charset="0"/>
              </a:rPr>
              <a:t>f</a:t>
            </a:r>
            <a:r>
              <a:rPr lang="el-GR" sz="2000" baseline="-25000" dirty="0">
                <a:latin typeface="Trebuchet MS" panose="020B0603020202020204" pitchFamily="34" charset="0"/>
              </a:rPr>
              <a:t>2</a:t>
            </a:r>
            <a:r>
              <a:rPr lang="el-GR" sz="2000" dirty="0">
                <a:latin typeface="Trebuchet MS" panose="020B0603020202020204" pitchFamily="34" charset="0"/>
              </a:rPr>
              <a:t>, το πλάτος της εξαναγκασμένης ταλάντωσης είναι πάλι </a:t>
            </a:r>
            <a:r>
              <a:rPr lang="el-GR" sz="2000" i="1" dirty="0">
                <a:latin typeface="Trebuchet MS" panose="020B0603020202020204" pitchFamily="34" charset="0"/>
              </a:rPr>
              <a:t>Α</a:t>
            </a:r>
            <a:r>
              <a:rPr lang="el-GR" sz="2000" baseline="-25000" dirty="0">
                <a:latin typeface="Trebuchet MS" panose="020B0603020202020204" pitchFamily="34" charset="0"/>
              </a:rPr>
              <a:t>1</a:t>
            </a:r>
            <a:r>
              <a:rPr lang="el-GR" sz="2000" dirty="0">
                <a:latin typeface="Trebuchet MS" panose="020B0603020202020204" pitchFamily="34" charset="0"/>
              </a:rPr>
              <a:t>. Για να γίνει το πλάτος της εξαναγκασμένης ταλάντωσης μεγαλύτερο του </a:t>
            </a:r>
            <a:r>
              <a:rPr lang="el-GR" sz="2000" i="1" dirty="0">
                <a:latin typeface="Trebuchet MS" panose="020B0603020202020204" pitchFamily="34" charset="0"/>
              </a:rPr>
              <a:t>Α</a:t>
            </a:r>
            <a:r>
              <a:rPr lang="el-GR" sz="2000" baseline="-25000" dirty="0">
                <a:latin typeface="Trebuchet MS" panose="020B0603020202020204" pitchFamily="34" charset="0"/>
              </a:rPr>
              <a:t>1</a:t>
            </a:r>
            <a:r>
              <a:rPr lang="el-GR" sz="2000" dirty="0">
                <a:latin typeface="Trebuchet MS" panose="020B0603020202020204" pitchFamily="34" charset="0"/>
              </a:rPr>
              <a:t>, πρέπει η συχνότητα </a:t>
            </a:r>
            <a:r>
              <a:rPr lang="el-GR" sz="2000" i="1" dirty="0">
                <a:latin typeface="Trebuchet MS" panose="020B0603020202020204" pitchFamily="34" charset="0"/>
              </a:rPr>
              <a:t>f</a:t>
            </a:r>
            <a:r>
              <a:rPr lang="el-GR" sz="2000" dirty="0">
                <a:latin typeface="Trebuchet MS" panose="020B0603020202020204" pitchFamily="34" charset="0"/>
              </a:rPr>
              <a:t> του διεγέρτη να είναι:</a:t>
            </a:r>
          </a:p>
          <a:p>
            <a:pPr algn="just">
              <a:lnSpc>
                <a:spcPct val="150000"/>
              </a:lnSpc>
            </a:pPr>
            <a:r>
              <a:rPr lang="el-GR" sz="2000" b="1" dirty="0">
                <a:latin typeface="Trebuchet MS" panose="020B0603020202020204" pitchFamily="34" charset="0"/>
              </a:rPr>
              <a:t>α.  </a:t>
            </a:r>
            <a:r>
              <a:rPr lang="el-GR" sz="2000" i="1" dirty="0">
                <a:latin typeface="Trebuchet MS" panose="020B0603020202020204" pitchFamily="34" charset="0"/>
              </a:rPr>
              <a:t>f</a:t>
            </a:r>
            <a:r>
              <a:rPr lang="el-GR" sz="2000" dirty="0">
                <a:latin typeface="Trebuchet MS" panose="020B0603020202020204" pitchFamily="34" charset="0"/>
              </a:rPr>
              <a:t> &gt; </a:t>
            </a:r>
            <a:r>
              <a:rPr lang="el-GR" sz="2000" i="1" dirty="0">
                <a:latin typeface="Trebuchet MS" panose="020B0603020202020204" pitchFamily="34" charset="0"/>
              </a:rPr>
              <a:t>f</a:t>
            </a:r>
            <a:r>
              <a:rPr lang="el-GR" sz="2000" baseline="-25000" dirty="0">
                <a:latin typeface="Trebuchet MS" panose="020B0603020202020204" pitchFamily="34" charset="0"/>
              </a:rPr>
              <a:t>2</a:t>
            </a:r>
            <a:r>
              <a:rPr lang="el-GR" sz="2000" dirty="0">
                <a:latin typeface="Trebuchet MS" panose="020B0603020202020204" pitchFamily="34" charset="0"/>
              </a:rPr>
              <a:t>.                    </a:t>
            </a:r>
            <a:r>
              <a:rPr lang="en-US" sz="2000" dirty="0" smtClean="0">
                <a:latin typeface="Trebuchet MS" panose="020B0603020202020204" pitchFamily="34" charset="0"/>
              </a:rPr>
              <a:t>                </a:t>
            </a:r>
            <a:r>
              <a:rPr lang="el-GR" sz="2000" b="1" dirty="0" smtClean="0">
                <a:latin typeface="Trebuchet MS" panose="020B0603020202020204" pitchFamily="34" charset="0"/>
              </a:rPr>
              <a:t>β</a:t>
            </a:r>
            <a:r>
              <a:rPr lang="el-GR" sz="2000" b="1" dirty="0">
                <a:latin typeface="Trebuchet MS" panose="020B0603020202020204" pitchFamily="34" charset="0"/>
              </a:rPr>
              <a:t>.  </a:t>
            </a:r>
            <a:r>
              <a:rPr lang="el-GR" sz="2000" i="1" dirty="0">
                <a:latin typeface="Trebuchet MS" panose="020B0603020202020204" pitchFamily="34" charset="0"/>
              </a:rPr>
              <a:t>f</a:t>
            </a:r>
            <a:r>
              <a:rPr lang="el-GR" sz="2000" dirty="0">
                <a:latin typeface="Trebuchet MS" panose="020B0603020202020204" pitchFamily="34" charset="0"/>
              </a:rPr>
              <a:t> &lt; </a:t>
            </a:r>
            <a:r>
              <a:rPr lang="el-GR" sz="2000" i="1" dirty="0">
                <a:latin typeface="Trebuchet MS" panose="020B0603020202020204" pitchFamily="34" charset="0"/>
              </a:rPr>
              <a:t>f</a:t>
            </a:r>
            <a:r>
              <a:rPr lang="el-GR" sz="2000" baseline="-25000" dirty="0">
                <a:latin typeface="Trebuchet MS" panose="020B0603020202020204" pitchFamily="34" charset="0"/>
              </a:rPr>
              <a:t>1</a:t>
            </a:r>
            <a:r>
              <a:rPr lang="el-GR" sz="2000" dirty="0">
                <a:latin typeface="Trebuchet MS" panose="020B0603020202020204" pitchFamily="34" charset="0"/>
              </a:rPr>
              <a:t>.                  </a:t>
            </a:r>
            <a:r>
              <a:rPr lang="en-US" sz="2000" dirty="0" smtClean="0">
                <a:latin typeface="Trebuchet MS" panose="020B0603020202020204" pitchFamily="34" charset="0"/>
              </a:rPr>
              <a:t>                       </a:t>
            </a:r>
            <a:r>
              <a:rPr lang="el-GR" sz="2000" b="1" dirty="0" smtClean="0">
                <a:latin typeface="Trebuchet MS" panose="020B0603020202020204" pitchFamily="34" charset="0"/>
              </a:rPr>
              <a:t>γ</a:t>
            </a:r>
            <a:r>
              <a:rPr lang="el-GR" sz="2000" b="1" dirty="0">
                <a:latin typeface="Trebuchet MS" panose="020B0603020202020204" pitchFamily="34" charset="0"/>
              </a:rPr>
              <a:t>.  </a:t>
            </a:r>
            <a:r>
              <a:rPr lang="el-GR" sz="2000" i="1" dirty="0">
                <a:latin typeface="Trebuchet MS" panose="020B0603020202020204" pitchFamily="34" charset="0"/>
              </a:rPr>
              <a:t>f</a:t>
            </a:r>
            <a:r>
              <a:rPr lang="el-GR" sz="2000" baseline="-25000" dirty="0">
                <a:latin typeface="Trebuchet MS" panose="020B0603020202020204" pitchFamily="34" charset="0"/>
              </a:rPr>
              <a:t>1</a:t>
            </a:r>
            <a:r>
              <a:rPr lang="el-GR" sz="2000" dirty="0">
                <a:latin typeface="Trebuchet MS" panose="020B0603020202020204" pitchFamily="34" charset="0"/>
              </a:rPr>
              <a:t> &lt; </a:t>
            </a:r>
            <a:r>
              <a:rPr lang="el-GR" sz="2000" i="1" dirty="0">
                <a:latin typeface="Trebuchet MS" panose="020B0603020202020204" pitchFamily="34" charset="0"/>
              </a:rPr>
              <a:t>f</a:t>
            </a:r>
            <a:r>
              <a:rPr lang="el-GR" sz="2000" dirty="0">
                <a:latin typeface="Trebuchet MS" panose="020B0603020202020204" pitchFamily="34" charset="0"/>
              </a:rPr>
              <a:t> &lt; </a:t>
            </a:r>
            <a:r>
              <a:rPr lang="el-GR" sz="2000" i="1" dirty="0">
                <a:latin typeface="Trebuchet MS" panose="020B0603020202020204" pitchFamily="34" charset="0"/>
              </a:rPr>
              <a:t>f</a:t>
            </a:r>
            <a:r>
              <a:rPr lang="el-GR" sz="2000" baseline="-25000" dirty="0">
                <a:latin typeface="Trebuchet MS" panose="020B0603020202020204" pitchFamily="34" charset="0"/>
              </a:rPr>
              <a:t>2</a:t>
            </a:r>
            <a:r>
              <a:rPr lang="el-GR" sz="2000" dirty="0">
                <a:latin typeface="Trebuchet MS" panose="020B0603020202020204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l-GR" sz="2000" dirty="0">
                <a:latin typeface="Trebuchet MS" panose="020B0603020202020204" pitchFamily="34" charset="0"/>
              </a:rPr>
              <a:t>Να αιτιολογήσετε την απάντησή σας.</a:t>
            </a:r>
          </a:p>
          <a:p>
            <a:pPr algn="r">
              <a:lnSpc>
                <a:spcPct val="150000"/>
              </a:lnSpc>
            </a:pPr>
            <a:r>
              <a:rPr lang="el-GR" sz="2000" dirty="0" err="1" smtClean="0">
                <a:latin typeface="Trebuchet MS" panose="020B0603020202020204" pitchFamily="34" charset="0"/>
              </a:rPr>
              <a:t>Επαν</a:t>
            </a:r>
            <a:r>
              <a:rPr lang="el-GR" sz="2000" dirty="0">
                <a:latin typeface="Trebuchet MS" panose="020B0603020202020204" pitchFamily="34" charset="0"/>
              </a:rPr>
              <a:t>. </a:t>
            </a:r>
            <a:r>
              <a:rPr lang="el-GR" sz="2000" dirty="0" err="1">
                <a:latin typeface="Trebuchet MS" panose="020B0603020202020204" pitchFamily="34" charset="0"/>
              </a:rPr>
              <a:t>Ημερ</a:t>
            </a:r>
            <a:r>
              <a:rPr lang="el-GR" sz="2000" dirty="0">
                <a:latin typeface="Trebuchet MS" panose="020B0603020202020204" pitchFamily="34" charset="0"/>
              </a:rPr>
              <a:t>. </a:t>
            </a:r>
            <a:r>
              <a:rPr lang="el-GR" sz="2000" dirty="0" smtClean="0">
                <a:latin typeface="Trebuchet MS" panose="020B0603020202020204" pitchFamily="34" charset="0"/>
              </a:rPr>
              <a:t>2004</a:t>
            </a:r>
            <a:endParaRPr lang="el-GR" sz="2000" dirty="0">
              <a:latin typeface="Trebuchet MS" panose="020B0603020202020204" pitchFamily="34" charset="0"/>
            </a:endParaRPr>
          </a:p>
        </p:txBody>
      </p:sp>
      <p:sp>
        <p:nvSpPr>
          <p:cNvPr id="5" name="Έλλειψη 7"/>
          <p:cNvSpPr/>
          <p:nvPr/>
        </p:nvSpPr>
        <p:spPr>
          <a:xfrm>
            <a:off x="8884356" y="2882986"/>
            <a:ext cx="360040" cy="36004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19988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39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Ορθογώνιο 3"/>
              <p:cNvSpPr/>
              <p:nvPr/>
            </p:nvSpPr>
            <p:spPr>
              <a:xfrm>
                <a:off x="1140176" y="528935"/>
                <a:ext cx="9945513" cy="429598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000" b="1" dirty="0" smtClean="0">
                    <a:latin typeface="Trebuchet MS" panose="020B0603020202020204" pitchFamily="34" charset="0"/>
                  </a:rPr>
                  <a:t>3</a:t>
                </a:r>
                <a:r>
                  <a:rPr lang="el-GR" sz="2000" b="1" dirty="0" smtClean="0">
                    <a:latin typeface="Trebuchet MS" panose="020B0603020202020204" pitchFamily="34" charset="0"/>
                  </a:rPr>
                  <a:t>. </a:t>
                </a:r>
                <a:r>
                  <a:rPr lang="en-US" sz="2000" b="1" dirty="0" smtClean="0">
                    <a:latin typeface="Trebuchet MS" panose="020B0603020202020204" pitchFamily="34" charset="0"/>
                  </a:rPr>
                  <a:t> </a:t>
                </a:r>
                <a:r>
                  <a:rPr lang="el-GR" sz="2000" dirty="0" smtClean="0">
                    <a:latin typeface="Trebuchet MS" panose="020B0603020202020204" pitchFamily="34" charset="0"/>
                  </a:rPr>
                  <a:t>Σύστημα </a:t>
                </a:r>
                <a:r>
                  <a:rPr lang="el-GR" sz="2000" dirty="0">
                    <a:latin typeface="Trebuchet MS" panose="020B0603020202020204" pitchFamily="34" charset="0"/>
                  </a:rPr>
                  <a:t>εκτελεί εξαναγκασμένη ταλάντωση σταθερού πλάτους. Η </a:t>
                </a:r>
                <a:r>
                  <a:rPr lang="el-GR" sz="2000" dirty="0" err="1">
                    <a:latin typeface="Trebuchet MS" panose="020B0603020202020204" pitchFamily="34" charset="0"/>
                  </a:rPr>
                  <a:t>ιδιοσυχνότητα</a:t>
                </a:r>
                <a:r>
                  <a:rPr lang="el-GR" sz="2000" dirty="0">
                    <a:latin typeface="Trebuchet MS" panose="020B0603020202020204" pitchFamily="34" charset="0"/>
                  </a:rPr>
                  <a:t> του  συστήματος  είναι </a:t>
                </a:r>
                <a:r>
                  <a:rPr lang="el-GR" sz="2000" i="1" dirty="0">
                    <a:latin typeface="Trebuchet MS" panose="020B0603020202020204" pitchFamily="34" charset="0"/>
                  </a:rPr>
                  <a:t>f</a:t>
                </a:r>
                <a:r>
                  <a:rPr lang="el-GR" sz="2000" baseline="-25000" dirty="0">
                    <a:latin typeface="Trebuchet MS" panose="020B0603020202020204" pitchFamily="34" charset="0"/>
                  </a:rPr>
                  <a:t>o</a:t>
                </a:r>
                <a:r>
                  <a:rPr lang="el-GR" sz="2000" dirty="0">
                    <a:latin typeface="Trebuchet MS" panose="020B0603020202020204" pitchFamily="34" charset="0"/>
                  </a:rPr>
                  <a:t> και η περίοδος του διεγέρτη είναι </a:t>
                </a:r>
                <a:r>
                  <a:rPr lang="el-GR" sz="2000" i="1" dirty="0">
                    <a:latin typeface="Trebuchet MS" panose="020B0603020202020204" pitchFamily="34" charset="0"/>
                  </a:rPr>
                  <a:t>Τ</a:t>
                </a:r>
                <a:r>
                  <a:rPr lang="el-GR" sz="2000" baseline="-25000" dirty="0">
                    <a:latin typeface="Trebuchet MS" panose="020B0603020202020204" pitchFamily="34" charset="0"/>
                  </a:rPr>
                  <a:t>1</a:t>
                </a:r>
                <a:r>
                  <a:rPr lang="el-GR" sz="2000" dirty="0">
                    <a:latin typeface="Trebuchet MS" panose="020B0603020202020204" pitchFamily="34" charset="0"/>
                  </a:rPr>
                  <a:t>, όπου </a:t>
                </a:r>
                <a:r>
                  <a:rPr lang="el-GR" sz="2000" i="1" dirty="0">
                    <a:latin typeface="Trebuchet MS" panose="020B0603020202020204" pitchFamily="34" charset="0"/>
                  </a:rPr>
                  <a:t>Τ</a:t>
                </a:r>
                <a:r>
                  <a:rPr lang="el-GR" sz="2000" baseline="-25000" dirty="0">
                    <a:latin typeface="Trebuchet MS" panose="020B0603020202020204" pitchFamily="34" charset="0"/>
                  </a:rPr>
                  <a:t>1</a:t>
                </a:r>
                <a:r>
                  <a:rPr lang="el-GR" sz="2000" dirty="0">
                    <a:latin typeface="Trebuchet MS" panose="020B0603020202020204" pitchFamily="34" charset="0"/>
                  </a:rPr>
                  <a:t> &gt;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l-GR" sz="2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den>
                    </m:f>
                  </m:oMath>
                </a14:m>
                <a:r>
                  <a:rPr lang="el-GR" sz="2000" dirty="0" smtClean="0">
                    <a:latin typeface="Trebuchet MS" panose="020B0603020202020204" pitchFamily="34" charset="0"/>
                  </a:rPr>
                  <a:t> . </a:t>
                </a:r>
                <a:endParaRPr lang="en-US" sz="2000" dirty="0" smtClean="0">
                  <a:latin typeface="Trebuchet MS" panose="020B0603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l-GR" sz="2000" dirty="0">
                    <a:latin typeface="Trebuchet MS" panose="020B0603020202020204" pitchFamily="34" charset="0"/>
                  </a:rPr>
                  <a:t>Αν η περίοδος του  διεγέρτη αυξηθεί, τότε το πλάτος της ταλάντωσης  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l-GR" sz="2000" b="1" dirty="0">
                    <a:latin typeface="Trebuchet MS" panose="020B0603020202020204" pitchFamily="34" charset="0"/>
                  </a:rPr>
                  <a:t>α.  </a:t>
                </a:r>
                <a:r>
                  <a:rPr lang="en-US" sz="2000" b="1" dirty="0" smtClean="0">
                    <a:latin typeface="Trebuchet MS" panose="020B0603020202020204" pitchFamily="34" charset="0"/>
                  </a:rPr>
                  <a:t> </a:t>
                </a:r>
                <a:r>
                  <a:rPr lang="el-GR" sz="2000" dirty="0" smtClean="0">
                    <a:latin typeface="Trebuchet MS" panose="020B0603020202020204" pitchFamily="34" charset="0"/>
                  </a:rPr>
                  <a:t>μικραίνει</a:t>
                </a:r>
                <a:r>
                  <a:rPr lang="el-GR" sz="2000" dirty="0">
                    <a:latin typeface="Trebuchet MS" panose="020B0603020202020204" pitchFamily="34" charset="0"/>
                  </a:rPr>
                  <a:t>.                            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l-GR" sz="2000" b="1" dirty="0">
                    <a:latin typeface="Trebuchet MS" panose="020B0603020202020204" pitchFamily="34" charset="0"/>
                  </a:rPr>
                  <a:t>β.   </a:t>
                </a:r>
                <a:r>
                  <a:rPr lang="el-GR" sz="2000" dirty="0">
                    <a:latin typeface="Trebuchet MS" panose="020B0603020202020204" pitchFamily="34" charset="0"/>
                  </a:rPr>
                  <a:t>παραμένει το ίδιο.                                  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l-GR" sz="2000" b="1" dirty="0">
                    <a:latin typeface="Trebuchet MS" panose="020B0603020202020204" pitchFamily="34" charset="0"/>
                  </a:rPr>
                  <a:t>γ.   </a:t>
                </a:r>
                <a:r>
                  <a:rPr lang="el-GR" sz="2000" dirty="0">
                    <a:latin typeface="Trebuchet MS" panose="020B0603020202020204" pitchFamily="34" charset="0"/>
                  </a:rPr>
                  <a:t>μεγαλώνει. 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l-GR" sz="2000" dirty="0">
                    <a:latin typeface="Trebuchet MS" panose="020B0603020202020204" pitchFamily="34" charset="0"/>
                  </a:rPr>
                  <a:t>Να επιλέξετε το γράμμα που αντιστοιχεί στη σωστή φράση. 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l-GR" sz="2000" dirty="0">
                    <a:latin typeface="Trebuchet MS" panose="020B0603020202020204" pitchFamily="34" charset="0"/>
                  </a:rPr>
                  <a:t>Να δικαιολογήσετε την επιλογή σας .</a:t>
                </a:r>
              </a:p>
              <a:p>
                <a:pPr algn="r">
                  <a:lnSpc>
                    <a:spcPct val="150000"/>
                  </a:lnSpc>
                </a:pPr>
                <a:r>
                  <a:rPr lang="el-GR" sz="2000" dirty="0" err="1" smtClean="0">
                    <a:latin typeface="Trebuchet MS" panose="020B0603020202020204" pitchFamily="34" charset="0"/>
                  </a:rPr>
                  <a:t>Ομογ</a:t>
                </a:r>
                <a:r>
                  <a:rPr lang="el-GR" sz="2000" dirty="0">
                    <a:latin typeface="Trebuchet MS" panose="020B0603020202020204" pitchFamily="34" charset="0"/>
                  </a:rPr>
                  <a:t>. </a:t>
                </a:r>
                <a:r>
                  <a:rPr lang="el-GR" sz="2000" dirty="0" smtClean="0">
                    <a:latin typeface="Trebuchet MS" panose="020B0603020202020204" pitchFamily="34" charset="0"/>
                  </a:rPr>
                  <a:t>2011</a:t>
                </a:r>
                <a:endParaRPr lang="el-GR" sz="2000" dirty="0">
                  <a:latin typeface="Trebuchet MS" panose="020B0603020202020204" pitchFamily="34" charset="0"/>
                </a:endParaRPr>
              </a:p>
            </p:txBody>
          </p:sp>
        </mc:Choice>
        <mc:Fallback xmlns="">
          <p:sp>
            <p:nvSpPr>
              <p:cNvPr id="4" name="Ορθογώνιο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0176" y="528935"/>
                <a:ext cx="9945513" cy="4295984"/>
              </a:xfrm>
              <a:prstGeom prst="rect">
                <a:avLst/>
              </a:prstGeom>
              <a:blipFill>
                <a:blip r:embed="rId2"/>
                <a:stretch>
                  <a:fillRect l="-613" t="-994" r="-613" b="-28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Έλλειψη 7"/>
          <p:cNvSpPr/>
          <p:nvPr/>
        </p:nvSpPr>
        <p:spPr>
          <a:xfrm>
            <a:off x="1140176" y="2103571"/>
            <a:ext cx="360040" cy="36004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04831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85" y="1189469"/>
            <a:ext cx="1219200" cy="1162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201334" y="485422"/>
            <a:ext cx="64233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latin typeface="Comic Sans MS" panose="030F0702030302020204" pitchFamily="66" charset="0"/>
              </a:rPr>
              <a:t>Να γνωρίσουμε κάποιους χρήσιμους όρους.</a:t>
            </a:r>
            <a:endParaRPr lang="el-GR" sz="2400" b="1" dirty="0">
              <a:latin typeface="Comic Sans MS" panose="030F0702030302020204" pitchFamily="66" charset="0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2074127" y="978331"/>
            <a:ext cx="8344107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ct val="50000"/>
              </a:spcBef>
              <a:defRPr/>
            </a:pPr>
            <a:r>
              <a:rPr lang="el-GR" alt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Ελεύθερη ταλάντωση</a:t>
            </a:r>
            <a:r>
              <a:rPr lang="en-US" alt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:</a:t>
            </a:r>
            <a:r>
              <a:rPr lang="en-US" altLang="el-GR" sz="2400" b="1" dirty="0">
                <a:solidFill>
                  <a:schemeClr val="accent2"/>
                </a:solidFill>
                <a:latin typeface="Comic Sans MS" panose="030F0702030302020204" pitchFamily="66" charset="0"/>
              </a:rPr>
              <a:t> </a:t>
            </a:r>
            <a:r>
              <a:rPr lang="el-GR" altLang="el-GR" sz="2400" b="1" dirty="0">
                <a:solidFill>
                  <a:schemeClr val="accent2"/>
                </a:solidFill>
                <a:latin typeface="Comic Sans MS" panose="030F0702030302020204" pitchFamily="66" charset="0"/>
              </a:rPr>
              <a:t> </a:t>
            </a:r>
            <a:r>
              <a:rPr lang="el-GR" altLang="el-GR" sz="2400" b="1" dirty="0" smtClean="0">
                <a:latin typeface="Comic Sans MS" panose="030F0702030302020204" pitchFamily="66" charset="0"/>
              </a:rPr>
              <a:t>Η </a:t>
            </a:r>
            <a:r>
              <a:rPr lang="el-GR" altLang="el-GR" sz="2400" b="1" dirty="0">
                <a:latin typeface="Comic Sans MS" panose="030F0702030302020204" pitchFamily="66" charset="0"/>
              </a:rPr>
              <a:t>ταλάντωση που </a:t>
            </a:r>
            <a:r>
              <a:rPr lang="el-GR" altLang="el-GR" sz="2400" b="1" dirty="0" smtClean="0">
                <a:latin typeface="Comic Sans MS" panose="030F0702030302020204" pitchFamily="66" charset="0"/>
              </a:rPr>
              <a:t>γίνεται όταν αφήσουμε ελεύθερο </a:t>
            </a:r>
            <a:r>
              <a:rPr lang="el-GR" altLang="el-GR" sz="2400" b="1" dirty="0">
                <a:latin typeface="Comic Sans MS" panose="030F0702030302020204" pitchFamily="66" charset="0"/>
              </a:rPr>
              <a:t>ένα ταλαντούμενο </a:t>
            </a:r>
            <a:r>
              <a:rPr lang="el-GR" altLang="el-GR" sz="2400" b="1" dirty="0" smtClean="0">
                <a:latin typeface="Comic Sans MS" panose="030F0702030302020204" pitchFamily="66" charset="0"/>
              </a:rPr>
              <a:t>σύστημα</a:t>
            </a:r>
            <a:r>
              <a:rPr lang="en-US" altLang="el-GR" sz="2400" b="1" dirty="0" smtClean="0">
                <a:latin typeface="Comic Sans MS" panose="030F0702030302020204" pitchFamily="66" charset="0"/>
              </a:rPr>
              <a:t>,</a:t>
            </a:r>
            <a:r>
              <a:rPr lang="el-GR" altLang="el-GR" sz="2400" b="1" dirty="0" smtClean="0">
                <a:latin typeface="Comic Sans MS" panose="030F0702030302020204" pitchFamily="66" charset="0"/>
              </a:rPr>
              <a:t> αφού </a:t>
            </a:r>
            <a:r>
              <a:rPr lang="el-GR" altLang="el-GR" sz="2400" b="1" dirty="0">
                <a:latin typeface="Comic Sans MS" panose="030F0702030302020204" pitchFamily="66" charset="0"/>
              </a:rPr>
              <a:t>αρχικά </a:t>
            </a:r>
            <a:r>
              <a:rPr lang="el-GR" altLang="el-GR" sz="2400" b="1" dirty="0" smtClean="0">
                <a:latin typeface="Comic Sans MS" panose="030F0702030302020204" pitchFamily="66" charset="0"/>
              </a:rPr>
              <a:t>του έχουμε προσφέρει ένα </a:t>
            </a:r>
            <a:r>
              <a:rPr lang="el-GR" altLang="el-GR" sz="2400" b="1" dirty="0">
                <a:latin typeface="Comic Sans MS" panose="030F0702030302020204" pitchFamily="66" charset="0"/>
              </a:rPr>
              <a:t>ποσό </a:t>
            </a:r>
            <a:r>
              <a:rPr lang="el-GR" altLang="el-GR" sz="2400" b="1" dirty="0" smtClean="0">
                <a:latin typeface="Comic Sans MS" panose="030F0702030302020204" pitchFamily="66" charset="0"/>
              </a:rPr>
              <a:t>ενέργειας.</a:t>
            </a:r>
            <a:endParaRPr lang="el-GR" altLang="el-GR" sz="2400" b="1" i="1" dirty="0">
              <a:solidFill>
                <a:schemeClr val="accent2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9" name="Ομάδα 8"/>
          <p:cNvGrpSpPr/>
          <p:nvPr/>
        </p:nvGrpSpPr>
        <p:grpSpPr>
          <a:xfrm>
            <a:off x="2074127" y="2800533"/>
            <a:ext cx="8920975" cy="1329439"/>
            <a:chOff x="2074127" y="2800533"/>
            <a:chExt cx="8920975" cy="1329439"/>
          </a:xfrm>
        </p:grpSpPr>
        <p:sp>
          <p:nvSpPr>
            <p:cNvPr id="4" name="Ορθογώνιο 3"/>
            <p:cNvSpPr/>
            <p:nvPr/>
          </p:nvSpPr>
          <p:spPr>
            <a:xfrm>
              <a:off x="2074127" y="2800533"/>
              <a:ext cx="8920975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l-GR" altLang="el-GR" sz="24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anose="030F0702030302020204" pitchFamily="66" charset="0"/>
                </a:rPr>
                <a:t>Ιδιοσυχνότητα</a:t>
              </a:r>
              <a:r>
                <a:rPr lang="en-US" altLang="el-GR" sz="24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anose="030F0702030302020204" pitchFamily="66" charset="0"/>
                </a:rPr>
                <a:t>:</a:t>
              </a:r>
              <a:r>
                <a:rPr lang="en-US" altLang="el-GR" sz="2400" dirty="0">
                  <a:solidFill>
                    <a:schemeClr val="accent2"/>
                  </a:solidFill>
                  <a:latin typeface="Comic Sans MS" panose="030F0702030302020204" pitchFamily="66" charset="0"/>
                </a:rPr>
                <a:t> </a:t>
              </a:r>
              <a:r>
                <a:rPr lang="el-GR" altLang="el-GR" sz="2400" b="1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Comic Sans MS" panose="030F0702030302020204" pitchFamily="66" charset="0"/>
                </a:rPr>
                <a:t>Η συχνότητα με την οποία γίνεται η</a:t>
              </a:r>
              <a:r>
                <a:rPr lang="el-GR" altLang="el-GR" sz="2400" b="1" dirty="0">
                  <a:latin typeface="Comic Sans MS" panose="030F0702030302020204" pitchFamily="66" charset="0"/>
                </a:rPr>
                <a:t> </a:t>
              </a:r>
              <a:r>
                <a:rPr lang="el-GR" altLang="el-GR" sz="2400" b="1" dirty="0">
                  <a:solidFill>
                    <a:schemeClr val="hlin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anose="030F0702030302020204" pitchFamily="66" charset="0"/>
                </a:rPr>
                <a:t>ελεύθερη </a:t>
              </a:r>
              <a:r>
                <a:rPr lang="el-GR" altLang="el-GR" sz="2400" b="1" dirty="0" smtClean="0">
                  <a:solidFill>
                    <a:schemeClr val="hlin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anose="030F0702030302020204" pitchFamily="66" charset="0"/>
                </a:rPr>
                <a:t>ταλάντωση </a:t>
              </a:r>
              <a:r>
                <a:rPr lang="el-GR" altLang="el-GR" sz="2400" b="1" dirty="0" smtClean="0">
                  <a:latin typeface="Comic Sans MS" panose="030F0702030302020204" pitchFamily="66" charset="0"/>
                </a:rPr>
                <a:t>δίχως αποσβέσεις (</a:t>
              </a:r>
              <a:r>
                <a:rPr lang="en-US" sz="2400" b="1" i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f</a:t>
              </a:r>
              <a:r>
                <a:rPr lang="el-GR" sz="2400" b="1" baseline="-25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0</a:t>
              </a:r>
              <a:r>
                <a:rPr lang="en-US" sz="24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24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= </a:t>
              </a:r>
              <a:r>
                <a:rPr lang="el-GR" sz="24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      </a:t>
              </a:r>
              <a:r>
                <a:rPr lang="el-GR" sz="2400" b="1" dirty="0" smtClean="0">
                  <a:latin typeface="Comic Sans MS" panose="030F0702030302020204" pitchFamily="66" charset="0"/>
                </a:rPr>
                <a:t>)</a:t>
              </a:r>
              <a:r>
                <a:rPr lang="el-GR" altLang="el-GR" sz="2400" b="1" dirty="0" smtClean="0">
                  <a:latin typeface="Comic Sans MS" panose="030F0702030302020204" pitchFamily="66" charset="0"/>
                </a:rPr>
                <a:t>.</a:t>
              </a:r>
              <a:r>
                <a:rPr lang="el-GR" altLang="el-GR" sz="2400" dirty="0" smtClean="0">
                  <a:latin typeface="Comic Sans MS" panose="030F0702030302020204" pitchFamily="66" charset="0"/>
                </a:rPr>
                <a:t> </a:t>
              </a:r>
              <a:endParaRPr lang="el-GR" sz="2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Ορθογώνιο 7"/>
                <p:cNvSpPr/>
                <p:nvPr/>
              </p:nvSpPr>
              <p:spPr>
                <a:xfrm>
                  <a:off x="7095940" y="3128288"/>
                  <a:ext cx="1040734" cy="100168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000" b="1" i="1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l-GR" sz="2000" b="1" i="1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l-GR" sz="2000" b="1" i="1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l-GR" sz="2000" b="1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𝛑</m:t>
                            </m:r>
                          </m:den>
                        </m:f>
                        <m:rad>
                          <m:radPr>
                            <m:degHide m:val="on"/>
                            <m:ctrlPr>
                              <a:rPr lang="en-US" sz="2000" b="1" i="1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f>
                              <m:fPr>
                                <m:ctrlPr>
                                  <a:rPr lang="en-US" sz="2000" b="1" i="1"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b="1" i="1"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𝒌</m:t>
                                </m:r>
                              </m:num>
                              <m:den>
                                <m:r>
                                  <a:rPr lang="en-US" sz="2000" b="1" i="1"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𝒎</m:t>
                                </m:r>
                              </m:den>
                            </m:f>
                          </m:e>
                        </m:rad>
                      </m:oMath>
                    </m:oMathPara>
                  </a14:m>
                  <a:endParaRPr lang="el-GR" sz="2000" dirty="0"/>
                </a:p>
              </p:txBody>
            </p:sp>
          </mc:Choice>
          <mc:Fallback xmlns="">
            <p:sp>
              <p:nvSpPr>
                <p:cNvPr id="8" name="Ορθογώνιο 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95940" y="3128288"/>
                  <a:ext cx="1040734" cy="1001684"/>
                </a:xfrm>
                <a:prstGeom prst="rect">
                  <a:avLst/>
                </a:prstGeom>
                <a:blipFill>
                  <a:blip r:embed="rId3"/>
                  <a:stretch>
                    <a:fillRect b="-1829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0" name="Ορθογώνιο 9"/>
          <p:cNvSpPr/>
          <p:nvPr/>
        </p:nvSpPr>
        <p:spPr>
          <a:xfrm>
            <a:off x="2081666" y="4236888"/>
            <a:ext cx="859805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ct val="50000"/>
              </a:spcBef>
              <a:defRPr/>
            </a:pPr>
            <a:r>
              <a:rPr lang="el-GR" alt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Διεγείρουσα δύναμη</a:t>
            </a:r>
            <a:r>
              <a:rPr lang="en-US" alt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:</a:t>
            </a:r>
            <a:r>
              <a:rPr lang="el-GR" altLang="el-GR" sz="2400" dirty="0">
                <a:solidFill>
                  <a:schemeClr val="accent2"/>
                </a:solidFill>
                <a:latin typeface="Comic Sans MS" panose="030F0702030302020204" pitchFamily="66" charset="0"/>
              </a:rPr>
              <a:t> </a:t>
            </a:r>
            <a:r>
              <a:rPr lang="el-GR" altLang="el-GR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pitchFamily="66" charset="0"/>
              </a:rPr>
              <a:t>Η </a:t>
            </a:r>
            <a:r>
              <a:rPr lang="el-GR" altLang="el-GR" sz="24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pitchFamily="66" charset="0"/>
              </a:rPr>
              <a:t>εξωτερική </a:t>
            </a:r>
            <a:r>
              <a:rPr lang="el-GR" altLang="el-GR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περιοδική </a:t>
            </a:r>
            <a:r>
              <a:rPr lang="el-GR" altLang="el-GR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δύναμη</a:t>
            </a:r>
            <a:r>
              <a:rPr lang="el-GR" altLang="el-GR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pitchFamily="66" charset="0"/>
              </a:rPr>
              <a:t>               </a:t>
            </a:r>
            <a:r>
              <a:rPr lang="el-GR" altLang="el-GR" sz="24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el-GR" altLang="el-GR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pitchFamily="66" charset="0"/>
              </a:rPr>
              <a:t>π.χ. </a:t>
            </a:r>
            <a:r>
              <a:rPr lang="en-US" altLang="el-GR" sz="2400" b="1" i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pitchFamily="66" charset="0"/>
              </a:rPr>
              <a:t>F</a:t>
            </a:r>
            <a:r>
              <a:rPr lang="el-GR" altLang="el-GR" sz="2400" b="1" baseline="-250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pitchFamily="66" charset="0"/>
              </a:rPr>
              <a:t>εξ</a:t>
            </a:r>
            <a:r>
              <a:rPr lang="en-US" altLang="el-GR" sz="24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pitchFamily="66" charset="0"/>
              </a:rPr>
              <a:t>=</a:t>
            </a:r>
            <a:r>
              <a:rPr lang="en-US" altLang="el-GR" sz="2400" b="1" i="1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pitchFamily="66" charset="0"/>
              </a:rPr>
              <a:t>F</a:t>
            </a:r>
            <a:r>
              <a:rPr lang="en-US" altLang="el-GR" sz="2400" b="1" baseline="-25000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pitchFamily="66" charset="0"/>
              </a:rPr>
              <a:t>max</a:t>
            </a:r>
            <a:r>
              <a:rPr lang="el-GR" altLang="el-GR" sz="2400" b="1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pitchFamily="66" charset="0"/>
              </a:rPr>
              <a:t>συν</a:t>
            </a:r>
            <a:r>
              <a:rPr lang="el-GR" altLang="el-GR" sz="2400" b="1" i="1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pitchFamily="66" charset="0"/>
              </a:rPr>
              <a:t>ω</a:t>
            </a:r>
            <a:r>
              <a:rPr lang="en-US" altLang="el-GR" sz="24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pitchFamily="66" charset="0"/>
              </a:rPr>
              <a:t>t</a:t>
            </a:r>
            <a:r>
              <a:rPr lang="en-US" altLang="el-GR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pitchFamily="66" charset="0"/>
              </a:rPr>
              <a:t>) </a:t>
            </a:r>
            <a:r>
              <a:rPr lang="el-GR" altLang="el-GR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pitchFamily="66" charset="0"/>
              </a:rPr>
              <a:t>που πρέπει να ασκήσουμε στο σύστημα για να διατηρηθεί το πλάτος της ταλάντωσης σταθερό.</a:t>
            </a:r>
            <a:endParaRPr lang="el-GR" altLang="el-GR" sz="2400" b="1" i="1" dirty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2441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40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Ορθογώνιο 3"/>
              <p:cNvSpPr/>
              <p:nvPr/>
            </p:nvSpPr>
            <p:spPr>
              <a:xfrm>
                <a:off x="790222" y="522530"/>
                <a:ext cx="10611555" cy="326153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000" b="1" dirty="0" smtClean="0">
                    <a:latin typeface="Trebuchet MS" panose="020B0603020202020204" pitchFamily="34" charset="0"/>
                  </a:rPr>
                  <a:t>4</a:t>
                </a:r>
                <a:r>
                  <a:rPr lang="el-GR" sz="2000" b="1" dirty="0" smtClean="0">
                    <a:latin typeface="Trebuchet MS" panose="020B0603020202020204" pitchFamily="34" charset="0"/>
                  </a:rPr>
                  <a:t>.</a:t>
                </a:r>
                <a:r>
                  <a:rPr lang="el-GR" sz="2000" dirty="0" smtClean="0">
                    <a:latin typeface="Trebuchet MS" panose="020B0603020202020204" pitchFamily="34" charset="0"/>
                  </a:rPr>
                  <a:t>  </a:t>
                </a:r>
                <a:r>
                  <a:rPr lang="en-US" sz="2000" dirty="0" smtClean="0">
                    <a:latin typeface="Trebuchet MS" panose="020B0603020202020204" pitchFamily="34" charset="0"/>
                  </a:rPr>
                  <a:t> </a:t>
                </a:r>
                <a:r>
                  <a:rPr lang="el-GR" sz="2000" dirty="0" smtClean="0">
                    <a:latin typeface="Trebuchet MS" panose="020B0603020202020204" pitchFamily="34" charset="0"/>
                  </a:rPr>
                  <a:t>Απλός  </a:t>
                </a:r>
                <a:r>
                  <a:rPr lang="el-GR" sz="2000" dirty="0">
                    <a:latin typeface="Trebuchet MS" panose="020B0603020202020204" pitchFamily="34" charset="0"/>
                  </a:rPr>
                  <a:t>αρμονικός  ταλαντωτής,  ελατήριο-μάζα,  με  σταθερά ελατηρίου </a:t>
                </a:r>
                <a:r>
                  <a:rPr lang="el-GR" sz="2000" i="1" dirty="0">
                    <a:latin typeface="Trebuchet MS" panose="020B0603020202020204" pitchFamily="34" charset="0"/>
                  </a:rPr>
                  <a:t>k</a:t>
                </a:r>
                <a:r>
                  <a:rPr lang="el-GR" sz="2000" dirty="0">
                    <a:latin typeface="Trebuchet MS" panose="020B0603020202020204" pitchFamily="34" charset="0"/>
                  </a:rPr>
                  <a:t> = </a:t>
                </a:r>
                <a:r>
                  <a:rPr lang="el-GR" sz="2000" dirty="0" smtClean="0">
                    <a:latin typeface="Trebuchet MS" panose="020B0603020202020204" pitchFamily="34" charset="0"/>
                  </a:rPr>
                  <a:t>100N/m </a:t>
                </a:r>
                <a:r>
                  <a:rPr lang="el-GR" sz="2000" dirty="0">
                    <a:latin typeface="Trebuchet MS" panose="020B0603020202020204" pitchFamily="34" charset="0"/>
                  </a:rPr>
                  <a:t>και μάζα  </a:t>
                </a:r>
                <a:r>
                  <a:rPr lang="el-GR" sz="2000" i="1" dirty="0">
                    <a:latin typeface="Trebuchet MS" panose="020B0603020202020204" pitchFamily="34" charset="0"/>
                  </a:rPr>
                  <a:t>m</a:t>
                </a:r>
                <a:r>
                  <a:rPr lang="el-GR" sz="2000" dirty="0">
                    <a:latin typeface="Trebuchet MS" panose="020B0603020202020204" pitchFamily="34" charset="0"/>
                  </a:rPr>
                  <a:t> = </a:t>
                </a:r>
                <a:r>
                  <a:rPr lang="el-GR" sz="2000" dirty="0" smtClean="0">
                    <a:latin typeface="Trebuchet MS" panose="020B0603020202020204" pitchFamily="34" charset="0"/>
                  </a:rPr>
                  <a:t>1kg </a:t>
                </a:r>
                <a:r>
                  <a:rPr lang="el-GR" sz="2000" dirty="0">
                    <a:latin typeface="Trebuchet MS" panose="020B0603020202020204" pitchFamily="34" charset="0"/>
                  </a:rPr>
                  <a:t>εκτελεί  εξαναγκασμένη ταλάντωση  με  συχνότητα  </a:t>
                </a:r>
                <a:r>
                  <a:rPr lang="el-GR" sz="2000" dirty="0" smtClean="0">
                    <a:latin typeface="Trebuchet MS" panose="020B0603020202020204" pitchFamily="34" charset="0"/>
                  </a:rPr>
                  <a:t>διεγέρτη </a:t>
                </a:r>
                <a:r>
                  <a:rPr lang="en-US" sz="2000" i="1" dirty="0" smtClean="0">
                    <a:latin typeface="Trebuchet MS" panose="020B0603020202020204" pitchFamily="34" charset="0"/>
                  </a:rPr>
                  <a:t>f</a:t>
                </a:r>
                <a:r>
                  <a:rPr lang="el-GR" sz="2000" dirty="0" smtClean="0">
                    <a:latin typeface="Trebuchet MS" panose="020B0603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l-GR" sz="24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l-GR" sz="2400" b="0" i="0" smtClean="0">
                            <a:latin typeface="Cambria Math" panose="02040503050406030204" pitchFamily="18" charset="0"/>
                          </a:rPr>
                          <m:t>π</m:t>
                        </m:r>
                      </m:den>
                    </m:f>
                  </m:oMath>
                </a14:m>
                <a:r>
                  <a:rPr lang="el-GR" sz="2000" dirty="0" smtClean="0">
                    <a:latin typeface="Trebuchet MS" panose="020B0603020202020204" pitchFamily="34" charset="0"/>
                  </a:rPr>
                  <a:t> Hz</a:t>
                </a:r>
                <a:r>
                  <a:rPr lang="el-GR" sz="2000" dirty="0">
                    <a:latin typeface="Trebuchet MS" panose="020B0603020202020204" pitchFamily="34" charset="0"/>
                  </a:rPr>
                  <a:t>. Αν  η  συχνότητα  του διεγέρτη αυξηθεί, τότε το πλάτος της ταλάντωσης</a:t>
                </a:r>
              </a:p>
              <a:p>
                <a:pPr>
                  <a:lnSpc>
                    <a:spcPct val="150000"/>
                  </a:lnSpc>
                </a:pPr>
                <a:r>
                  <a:rPr lang="el-GR" sz="2000" b="1" dirty="0">
                    <a:latin typeface="Trebuchet MS" panose="020B0603020202020204" pitchFamily="34" charset="0"/>
                  </a:rPr>
                  <a:t>α.  </a:t>
                </a:r>
                <a:r>
                  <a:rPr lang="el-GR" sz="2000" dirty="0">
                    <a:latin typeface="Trebuchet MS" panose="020B0603020202020204" pitchFamily="34" charset="0"/>
                  </a:rPr>
                  <a:t>μειώνεται.                                </a:t>
                </a:r>
                <a:r>
                  <a:rPr lang="en-US" sz="2000" dirty="0" smtClean="0">
                    <a:latin typeface="Trebuchet MS" panose="020B0603020202020204" pitchFamily="34" charset="0"/>
                  </a:rPr>
                  <a:t> </a:t>
                </a:r>
                <a:r>
                  <a:rPr lang="el-GR" sz="2000" b="1" dirty="0" smtClean="0">
                    <a:latin typeface="Trebuchet MS" panose="020B0603020202020204" pitchFamily="34" charset="0"/>
                  </a:rPr>
                  <a:t>β</a:t>
                </a:r>
                <a:r>
                  <a:rPr lang="el-GR" sz="2000" b="1" dirty="0">
                    <a:latin typeface="Trebuchet MS" panose="020B0603020202020204" pitchFamily="34" charset="0"/>
                  </a:rPr>
                  <a:t>.  </a:t>
                </a:r>
                <a:r>
                  <a:rPr lang="el-GR" sz="2000" dirty="0">
                    <a:latin typeface="Trebuchet MS" panose="020B0603020202020204" pitchFamily="34" charset="0"/>
                  </a:rPr>
                  <a:t>αυξάνεται.                               </a:t>
                </a:r>
                <a:r>
                  <a:rPr lang="el-GR" sz="2000" b="1" dirty="0">
                    <a:latin typeface="Trebuchet MS" panose="020B0603020202020204" pitchFamily="34" charset="0"/>
                  </a:rPr>
                  <a:t>γ.  </a:t>
                </a:r>
                <a:r>
                  <a:rPr lang="el-GR" sz="2000" dirty="0">
                    <a:latin typeface="Trebuchet MS" panose="020B0603020202020204" pitchFamily="34" charset="0"/>
                  </a:rPr>
                  <a:t>μένει σταθερό. </a:t>
                </a:r>
              </a:p>
              <a:p>
                <a:pPr>
                  <a:lnSpc>
                    <a:spcPct val="150000"/>
                  </a:lnSpc>
                </a:pPr>
                <a:r>
                  <a:rPr lang="el-GR" sz="2000" dirty="0">
                    <a:latin typeface="Trebuchet MS" panose="020B0603020202020204" pitchFamily="34" charset="0"/>
                  </a:rPr>
                  <a:t>Να επιλέξετε τη σωστή απάντηση.                             Να δικαιολογήσετε την επιλογή σας</a:t>
                </a:r>
              </a:p>
              <a:p>
                <a:pPr algn="r">
                  <a:lnSpc>
                    <a:spcPct val="150000"/>
                  </a:lnSpc>
                </a:pPr>
                <a:r>
                  <a:rPr lang="el-GR" sz="2000" dirty="0" err="1">
                    <a:latin typeface="Trebuchet MS" panose="020B0603020202020204" pitchFamily="34" charset="0"/>
                  </a:rPr>
                  <a:t>Επαν</a:t>
                </a:r>
                <a:r>
                  <a:rPr lang="el-GR" sz="2000" dirty="0">
                    <a:latin typeface="Trebuchet MS" panose="020B0603020202020204" pitchFamily="34" charset="0"/>
                  </a:rPr>
                  <a:t>. </a:t>
                </a:r>
                <a:r>
                  <a:rPr lang="el-GR" sz="2000" dirty="0" err="1">
                    <a:latin typeface="Trebuchet MS" panose="020B0603020202020204" pitchFamily="34" charset="0"/>
                  </a:rPr>
                  <a:t>Ημερ</a:t>
                </a:r>
                <a:r>
                  <a:rPr lang="el-GR" sz="2000" dirty="0">
                    <a:latin typeface="Trebuchet MS" panose="020B0603020202020204" pitchFamily="34" charset="0"/>
                  </a:rPr>
                  <a:t>. 2013</a:t>
                </a:r>
              </a:p>
            </p:txBody>
          </p:sp>
        </mc:Choice>
        <mc:Fallback xmlns="">
          <p:sp>
            <p:nvSpPr>
              <p:cNvPr id="4" name="Ορθογώνιο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222" y="522530"/>
                <a:ext cx="10611555" cy="3261534"/>
              </a:xfrm>
              <a:prstGeom prst="rect">
                <a:avLst/>
              </a:prstGeom>
              <a:blipFill>
                <a:blip r:embed="rId2"/>
                <a:stretch>
                  <a:fillRect l="-632" r="-63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Έλλειψη 7"/>
          <p:cNvSpPr/>
          <p:nvPr/>
        </p:nvSpPr>
        <p:spPr>
          <a:xfrm>
            <a:off x="790222" y="2363216"/>
            <a:ext cx="360040" cy="36004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40550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2054578" y="584200"/>
            <a:ext cx="8884354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 eaLnBrk="1" hangingPunct="1">
              <a:lnSpc>
                <a:spcPct val="150000"/>
              </a:lnSpc>
              <a:spcBef>
                <a:spcPct val="50000"/>
              </a:spcBef>
              <a:defRPr/>
            </a:pPr>
            <a:r>
              <a:rPr lang="el-GR" alt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Εξαναγκασμένη ταλάντωση</a:t>
            </a:r>
            <a:r>
              <a:rPr lang="en-US" alt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:</a:t>
            </a:r>
            <a:r>
              <a:rPr lang="en-US" altLang="el-GR" sz="2400" dirty="0">
                <a:solidFill>
                  <a:schemeClr val="accent2"/>
                </a:solidFill>
                <a:latin typeface="Comic Sans MS" panose="030F0702030302020204" pitchFamily="66" charset="0"/>
              </a:rPr>
              <a:t> </a:t>
            </a:r>
            <a:r>
              <a:rPr lang="el-GR" altLang="el-GR" sz="2400" b="1" dirty="0">
                <a:latin typeface="Comic Sans MS" panose="030F0702030302020204" pitchFamily="66" charset="0"/>
              </a:rPr>
              <a:t>Η ταλάντωση που γίνεται με την επίδραση της</a:t>
            </a:r>
            <a:r>
              <a:rPr lang="el-GR" altLang="el-GR" sz="2400" dirty="0">
                <a:latin typeface="Comic Sans MS" panose="030F0702030302020204" pitchFamily="66" charset="0"/>
              </a:rPr>
              <a:t> </a:t>
            </a:r>
            <a:r>
              <a:rPr lang="el-GR" altLang="el-GR" sz="24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διεγείρουσας δύναμης</a:t>
            </a:r>
            <a:r>
              <a:rPr lang="el-GR" altLang="el-GR" sz="2400" dirty="0">
                <a:latin typeface="Comic Sans MS" panose="030F0702030302020204" pitchFamily="66" charset="0"/>
              </a:rPr>
              <a:t>.</a:t>
            </a:r>
            <a:endParaRPr lang="el-GR" altLang="el-GR" sz="2400" i="1" dirty="0">
              <a:solidFill>
                <a:schemeClr val="accent2"/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243" y="1042714"/>
            <a:ext cx="1219200" cy="1162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2054578" y="2371245"/>
            <a:ext cx="8207022" cy="46166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 eaLnBrk="1" hangingPunct="1">
              <a:spcBef>
                <a:spcPct val="50000"/>
              </a:spcBef>
              <a:defRPr/>
            </a:pPr>
            <a:r>
              <a:rPr lang="el-GR" alt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Διεγέρτης</a:t>
            </a:r>
            <a:r>
              <a:rPr lang="en-US" alt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:</a:t>
            </a:r>
            <a:r>
              <a:rPr lang="en-US" altLang="el-GR" sz="2400" i="1" dirty="0">
                <a:solidFill>
                  <a:schemeClr val="accent2"/>
                </a:solidFill>
                <a:latin typeface="Comic Sans MS" panose="030F0702030302020204" pitchFamily="66" charset="0"/>
              </a:rPr>
              <a:t> </a:t>
            </a:r>
            <a:r>
              <a:rPr lang="el-GR" altLang="el-GR" sz="2400" b="1" dirty="0">
                <a:latin typeface="Comic Sans MS" panose="030F0702030302020204" pitchFamily="66" charset="0"/>
              </a:rPr>
              <a:t>Το σώμα που </a:t>
            </a:r>
            <a:r>
              <a:rPr lang="el-GR" altLang="el-GR" sz="24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ασκεί την διεγείρουσα </a:t>
            </a:r>
            <a:r>
              <a:rPr lang="el-GR" altLang="el-GR" sz="24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δύναμη.</a:t>
            </a:r>
            <a:endParaRPr lang="el-GR" altLang="el-GR" sz="2400" i="1" dirty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2054578" y="3500085"/>
            <a:ext cx="8760178" cy="1221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 eaLnBrk="1" hangingPunct="1">
              <a:lnSpc>
                <a:spcPct val="150000"/>
              </a:lnSpc>
              <a:spcBef>
                <a:spcPct val="50000"/>
              </a:spcBef>
              <a:defRPr/>
            </a:pPr>
            <a:r>
              <a:rPr lang="el-GR" alt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Ταλαντωτής</a:t>
            </a:r>
            <a:r>
              <a:rPr lang="en-US" alt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:</a:t>
            </a:r>
            <a:r>
              <a:rPr lang="en-US" altLang="el-GR" sz="2400" dirty="0">
                <a:solidFill>
                  <a:schemeClr val="accent2"/>
                </a:solidFill>
                <a:latin typeface="Comic Sans MS" panose="030F0702030302020204" pitchFamily="66" charset="0"/>
              </a:rPr>
              <a:t> </a:t>
            </a:r>
            <a:r>
              <a:rPr lang="el-GR" altLang="el-GR" sz="2400" b="1" dirty="0">
                <a:latin typeface="Comic Sans MS" panose="030F0702030302020204" pitchFamily="66" charset="0"/>
              </a:rPr>
              <a:t>Το σώμα που </a:t>
            </a:r>
            <a:r>
              <a:rPr lang="el-GR" altLang="el-GR" sz="24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εκτελεί</a:t>
            </a:r>
            <a:r>
              <a:rPr lang="el-GR" altLang="el-GR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l-GR" altLang="el-GR" sz="2400" b="1" dirty="0">
                <a:latin typeface="Comic Sans MS" panose="030F0702030302020204" pitchFamily="66" charset="0"/>
              </a:rPr>
              <a:t>την</a:t>
            </a:r>
            <a:r>
              <a:rPr lang="el-GR" altLang="el-GR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l-GR" altLang="el-GR" sz="24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εξαναγκασμένη ταλάντωση</a:t>
            </a:r>
            <a:r>
              <a:rPr lang="el-GR" altLang="el-GR" sz="2800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pitchFamily="66" charset="0"/>
              </a:rPr>
              <a:t>.</a:t>
            </a:r>
            <a:r>
              <a:rPr lang="en-US" altLang="el-GR" sz="2400" dirty="0">
                <a:latin typeface="Comic Sans MS" panose="030F0702030302020204" pitchFamily="66" charset="0"/>
              </a:rPr>
              <a:t> </a:t>
            </a:r>
            <a:endParaRPr lang="el-GR" altLang="el-GR" sz="2800" i="1" dirty="0">
              <a:solidFill>
                <a:schemeClr val="accent2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0035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243" y="839514"/>
            <a:ext cx="1219200" cy="1162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986844" y="338667"/>
            <a:ext cx="83763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 smtClean="0">
                <a:latin typeface="Comic Sans MS" panose="030F0702030302020204" pitchFamily="66" charset="0"/>
              </a:rPr>
              <a:t>Ας γνωρίσουμε ένα σύστημα που εκτελεί εξαναγκασμένη ταλάντωση.</a:t>
            </a:r>
            <a:endParaRPr lang="el-GR" sz="2000" b="1" dirty="0">
              <a:latin typeface="Comic Sans MS" panose="030F0702030302020204" pitchFamily="66" charset="0"/>
            </a:endParaRPr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3209" y="1052865"/>
            <a:ext cx="3348835" cy="357557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707443" y="1079940"/>
            <a:ext cx="639797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l-GR" sz="2000" b="1" dirty="0" smtClean="0">
                <a:latin typeface="Comic Sans MS" panose="030F0702030302020204" pitchFamily="66" charset="0"/>
              </a:rPr>
              <a:t>Ο </a:t>
            </a:r>
            <a:r>
              <a:rPr 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τροχός</a:t>
            </a:r>
            <a:r>
              <a:rPr lang="el-GR" sz="2000" b="1" dirty="0" smtClean="0">
                <a:latin typeface="Comic Sans MS" panose="030F0702030302020204" pitchFamily="66" charset="0"/>
              </a:rPr>
              <a:t> λειτουργεί ως </a:t>
            </a:r>
            <a:r>
              <a:rPr 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διεγέρτης</a:t>
            </a:r>
            <a:r>
              <a:rPr lang="el-G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l-GR" sz="2000" b="1" dirty="0" smtClean="0">
                <a:latin typeface="Comic Sans MS" panose="030F0702030302020204" pitchFamily="66" charset="0"/>
              </a:rPr>
              <a:t>Το </a:t>
            </a:r>
            <a:r>
              <a:rPr 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σφαιρίδιο</a:t>
            </a:r>
            <a:r>
              <a:rPr lang="el-GR" sz="2000" b="1" dirty="0" smtClean="0">
                <a:latin typeface="Comic Sans MS" panose="030F0702030302020204" pitchFamily="66" charset="0"/>
              </a:rPr>
              <a:t> (που είναι στηριγμένο στο ελατήριο) εκτελεί </a:t>
            </a:r>
            <a:r>
              <a:rPr 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εξαναγκασμένη</a:t>
            </a:r>
            <a:r>
              <a:rPr lang="el-GR" sz="2000" b="1" dirty="0" smtClean="0">
                <a:latin typeface="Comic Sans MS" panose="030F0702030302020204" pitchFamily="66" charset="0"/>
              </a:rPr>
              <a:t> </a:t>
            </a:r>
            <a:r>
              <a:rPr 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ταλάντωση</a:t>
            </a:r>
            <a:r>
              <a:rPr lang="el-GR" sz="2000" b="1" dirty="0" smtClean="0">
                <a:latin typeface="Comic Sans MS" panose="030F0702030302020204" pitchFamily="66" charset="0"/>
              </a:rPr>
              <a:t>. </a:t>
            </a:r>
            <a:endParaRPr lang="el-GR" sz="2000" b="1" dirty="0">
              <a:latin typeface="Comic Sans MS" panose="030F0702030302020204" pitchFamily="66" charset="0"/>
            </a:endParaRPr>
          </a:p>
        </p:txBody>
      </p:sp>
      <p:sp>
        <p:nvSpPr>
          <p:cNvPr id="10" name="Ορθογώνιο 9"/>
          <p:cNvSpPr/>
          <p:nvPr/>
        </p:nvSpPr>
        <p:spPr>
          <a:xfrm>
            <a:off x="1707442" y="3291303"/>
            <a:ext cx="639797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000" b="1" dirty="0">
                <a:latin typeface="Comic Sans MS" panose="030F0702030302020204" pitchFamily="66" charset="0"/>
              </a:rPr>
              <a:t>Ο </a:t>
            </a:r>
            <a:r>
              <a:rPr 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τροχός</a:t>
            </a:r>
            <a:r>
              <a:rPr lang="el-GR" sz="2000" b="1" dirty="0" smtClean="0">
                <a:latin typeface="Comic Sans MS" panose="030F0702030302020204" pitchFamily="66" charset="0"/>
              </a:rPr>
              <a:t>-διεγέρτης </a:t>
            </a:r>
            <a:r>
              <a:rPr lang="el-GR" sz="2000" b="1" dirty="0">
                <a:latin typeface="Comic Sans MS" panose="030F0702030302020204" pitchFamily="66" charset="0"/>
              </a:rPr>
              <a:t>στρέφεται με </a:t>
            </a:r>
            <a:r>
              <a:rPr 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συχνότητα </a:t>
            </a:r>
            <a:r>
              <a:rPr lang="en-US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</a:t>
            </a:r>
            <a:r>
              <a:rPr lang="el-GR" sz="2400" b="1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δ</a:t>
            </a:r>
            <a:r>
              <a:rPr lang="el-G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</a:t>
            </a:r>
            <a:r>
              <a:rPr lang="el-GR" sz="2000" b="1" dirty="0" smtClean="0">
                <a:latin typeface="Comic Sans MS" panose="030F0702030302020204" pitchFamily="66" charset="0"/>
              </a:rPr>
              <a:t>  </a:t>
            </a:r>
            <a:endParaRPr lang="el-GR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07442" y="3815644"/>
            <a:ext cx="6239936" cy="1139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l-GR" sz="2000" b="1" dirty="0" smtClean="0">
                <a:latin typeface="Comic Sans MS" panose="030F0702030302020204" pitchFamily="66" charset="0"/>
              </a:rPr>
              <a:t>Το </a:t>
            </a:r>
            <a:r>
              <a:rPr 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σφαιρίδιο</a:t>
            </a:r>
            <a:r>
              <a:rPr lang="el-GR" sz="2000" b="1" dirty="0" smtClean="0">
                <a:latin typeface="Comic Sans MS" panose="030F0702030302020204" pitchFamily="66" charset="0"/>
              </a:rPr>
              <a:t> (αν κάνει ελεύθερη ταλάντωση) έχει </a:t>
            </a:r>
            <a:r>
              <a:rPr lang="el-GR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ιδιοσυχνότητα</a:t>
            </a:r>
            <a:r>
              <a:rPr 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</a:t>
            </a:r>
            <a:r>
              <a:rPr lang="en-US" sz="2400" b="1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0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</a:t>
            </a:r>
            <a:endParaRPr lang="el-GR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7739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7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7556" y="677338"/>
            <a:ext cx="1219200" cy="1162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478527" y="293739"/>
            <a:ext cx="6558845" cy="9646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l-GR" sz="2000" b="1" dirty="0" smtClean="0">
                <a:latin typeface="Comic Sans MS" panose="030F0702030302020204" pitchFamily="66" charset="0"/>
              </a:rPr>
              <a:t>Η θεωρητική μελέτη μιας τέτοιας εξαναγκασμένης ταλάντωσης μάς οδηγεί στις παρακάτω διαπιστώσεις</a:t>
            </a:r>
            <a:r>
              <a:rPr lang="en-US" sz="2000" b="1" dirty="0" smtClean="0">
                <a:latin typeface="Comic Sans MS" panose="030F0702030302020204" pitchFamily="66" charset="0"/>
              </a:rPr>
              <a:t>:</a:t>
            </a:r>
            <a:r>
              <a:rPr lang="el-GR" sz="2000" b="1" dirty="0" smtClean="0">
                <a:latin typeface="Comic Sans MS" panose="030F0702030302020204" pitchFamily="66" charset="0"/>
              </a:rPr>
              <a:t> </a:t>
            </a:r>
            <a:endParaRPr lang="el-GR" sz="2000" b="1" dirty="0">
              <a:latin typeface="Comic Sans MS" panose="030F0702030302020204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41689" y="1545199"/>
            <a:ext cx="896337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l-GR" sz="24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 </a:t>
            </a:r>
            <a:r>
              <a:rPr lang="el-GR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Η συχνότητα της εξαναγκασμένης ταλάντωσης είναι πάντοτε ίση με την συχνότητα της περιοδικά μεταβαλλόμενης διεγείρουσας δύναμης. </a:t>
            </a:r>
          </a:p>
          <a:p>
            <a:pPr algn="just">
              <a:lnSpc>
                <a:spcPct val="150000"/>
              </a:lnSpc>
            </a:pPr>
            <a:r>
              <a:rPr lang="el-GR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l-GR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 </a:t>
            </a:r>
            <a:r>
              <a:rPr 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Ο διεγέρτης επιβάλλει στην ταλάντωση τη συχνότητά του.</a:t>
            </a:r>
          </a:p>
          <a:p>
            <a:pPr algn="just">
              <a:lnSpc>
                <a:spcPct val="150000"/>
              </a:lnSpc>
            </a:pPr>
            <a:endParaRPr lang="el-GR" sz="2400" b="1" dirty="0" smtClean="0">
              <a:latin typeface="Comic Sans MS" panose="030F0702030302020204" pitchFamily="66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l-GR" sz="24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l-GR" sz="24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Το πλάτος της εξαναγκασμένης ταλάντωσης εξαρτάται από τη συχνότητα </a:t>
            </a:r>
            <a:r>
              <a:rPr lang="el-GR" sz="24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του διεγέρτη για </a:t>
            </a:r>
            <a:r>
              <a:rPr lang="el-GR" sz="24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τις διάφορες </a:t>
            </a:r>
            <a:r>
              <a:rPr lang="el-GR" sz="24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τιμές της </a:t>
            </a:r>
            <a:r>
              <a:rPr lang="el-GR" sz="24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σταθεράς</a:t>
            </a:r>
            <a:r>
              <a:rPr lang="el-GR" sz="24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απόσβεσης.</a:t>
            </a:r>
          </a:p>
        </p:txBody>
      </p:sp>
    </p:spTree>
    <p:extLst>
      <p:ext uri="{BB962C8B-B14F-4D97-AF65-F5344CB8AC3E}">
        <p14:creationId xmlns:p14="http://schemas.microsoft.com/office/powerpoint/2010/main" val="4033148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81308" y="213705"/>
            <a:ext cx="99803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Γραφική παράσταση </a:t>
            </a:r>
            <a:r>
              <a:rPr lang="el-G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πλάτους </a:t>
            </a:r>
            <a:r>
              <a:rPr lang="el-GR" sz="20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(εξαναγκασμένης ταλάντωσης) </a:t>
            </a:r>
            <a:r>
              <a:rPr lang="el-G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συχνότητας</a:t>
            </a:r>
            <a:r>
              <a:rPr lang="el-GR" sz="2000" b="1" dirty="0" smtClean="0">
                <a:latin typeface="Comic Sans MS" panose="030F0702030302020204" pitchFamily="66" charset="0"/>
              </a:rPr>
              <a:t> </a:t>
            </a:r>
            <a:r>
              <a:rPr lang="el-GR" sz="20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(διεγέρτη) </a:t>
            </a:r>
            <a:r>
              <a:rPr lang="el-GR" sz="2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για ορισμένη τιμή της </a:t>
            </a:r>
            <a:r>
              <a:rPr lang="el-GR" sz="2400" b="1" dirty="0" err="1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σταθεράς</a:t>
            </a:r>
            <a:r>
              <a:rPr lang="el-GR" sz="2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απόσβεσης </a:t>
            </a:r>
            <a:r>
              <a:rPr lang="en-US" sz="2400" b="1" i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</a:t>
            </a:r>
            <a:r>
              <a:rPr lang="el-GR" sz="2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 </a:t>
            </a:r>
            <a:endParaRPr lang="el-GR" sz="2400" b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grpSp>
        <p:nvGrpSpPr>
          <p:cNvPr id="15" name="Ομάδα 14"/>
          <p:cNvGrpSpPr/>
          <p:nvPr/>
        </p:nvGrpSpPr>
        <p:grpSpPr>
          <a:xfrm>
            <a:off x="1906859" y="1437168"/>
            <a:ext cx="6278136" cy="3638071"/>
            <a:chOff x="2421760" y="2650953"/>
            <a:chExt cx="6767674" cy="3438444"/>
          </a:xfrm>
        </p:grpSpPr>
        <p:cxnSp>
          <p:nvCxnSpPr>
            <p:cNvPr id="11" name="Ευθεία γραμμή σύνδεσης 10"/>
            <p:cNvCxnSpPr/>
            <p:nvPr/>
          </p:nvCxnSpPr>
          <p:spPr>
            <a:xfrm flipH="1">
              <a:off x="3104444" y="3214471"/>
              <a:ext cx="2291644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" name="Ομάδα 13"/>
            <p:cNvGrpSpPr/>
            <p:nvPr/>
          </p:nvGrpSpPr>
          <p:grpSpPr>
            <a:xfrm>
              <a:off x="2421760" y="2650953"/>
              <a:ext cx="6767674" cy="3438444"/>
              <a:chOff x="2591094" y="1802225"/>
              <a:chExt cx="6767674" cy="3438444"/>
            </a:xfrm>
          </p:grpSpPr>
          <p:pic>
            <p:nvPicPr>
              <p:cNvPr id="6" name="Εικόνα 5"/>
              <p:cNvPicPr>
                <a:picLocks noChangeAspect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rgbClr val="D9C3A5">
                    <a:tint val="50000"/>
                    <a:satMod val="180000"/>
                  </a:srgb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33232" y="1802225"/>
                <a:ext cx="6525536" cy="3330277"/>
              </a:xfrm>
              <a:prstGeom prst="rect">
                <a:avLst/>
              </a:prstGeom>
            </p:spPr>
          </p:pic>
          <p:sp>
            <p:nvSpPr>
              <p:cNvPr id="7" name="TextBox 6"/>
              <p:cNvSpPr txBox="1"/>
              <p:nvPr/>
            </p:nvSpPr>
            <p:spPr>
              <a:xfrm>
                <a:off x="2844800" y="1849399"/>
                <a:ext cx="42897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smtClean="0">
                    <a:latin typeface="Comic Sans MS" panose="030F0702030302020204" pitchFamily="66" charset="0"/>
                  </a:rPr>
                  <a:t>A</a:t>
                </a:r>
                <a:endParaRPr lang="el-GR" sz="2000" b="1" dirty="0">
                  <a:latin typeface="Comic Sans MS" panose="030F0702030302020204" pitchFamily="66" charset="0"/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2591094" y="2140329"/>
                <a:ext cx="823516" cy="4355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i="1" dirty="0" smtClean="0">
                    <a:latin typeface="Comic Sans MS" panose="030F0702030302020204" pitchFamily="66" charset="0"/>
                  </a:rPr>
                  <a:t>A</a:t>
                </a:r>
                <a:r>
                  <a:rPr lang="en-US" sz="2000" b="1" baseline="-25000" dirty="0" smtClean="0">
                    <a:latin typeface="Comic Sans MS" panose="030F0702030302020204" pitchFamily="66" charset="0"/>
                  </a:rPr>
                  <a:t>max</a:t>
                </a:r>
                <a:endParaRPr lang="el-GR" sz="2000" b="1" baseline="-25000" dirty="0">
                  <a:latin typeface="Comic Sans MS" panose="030F0702030302020204" pitchFamily="66" charset="0"/>
                </a:endParaRP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5274733" y="4840559"/>
                <a:ext cx="58137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i="1" dirty="0" smtClean="0">
                    <a:latin typeface="Comic Sans MS" panose="030F0702030302020204" pitchFamily="66" charset="0"/>
                  </a:rPr>
                  <a:t>f</a:t>
                </a:r>
                <a:r>
                  <a:rPr lang="en-US" sz="2000" b="1" baseline="-25000" dirty="0" smtClean="0">
                    <a:latin typeface="Comic Sans MS" panose="030F0702030302020204" pitchFamily="66" charset="0"/>
                  </a:rPr>
                  <a:t>0</a:t>
                </a:r>
                <a:endParaRPr lang="el-GR" sz="2000" b="1" baseline="-25000" dirty="0">
                  <a:latin typeface="Comic Sans MS" panose="030F0702030302020204" pitchFamily="66" charset="0"/>
                </a:endParaRP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8548232" y="4795138"/>
                <a:ext cx="58137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i="1" dirty="0" smtClean="0">
                    <a:latin typeface="Comic Sans MS" panose="030F0702030302020204" pitchFamily="66" charset="0"/>
                  </a:rPr>
                  <a:t>f</a:t>
                </a:r>
                <a:r>
                  <a:rPr lang="el-GR" sz="2000" b="1" baseline="-25000" dirty="0" smtClean="0">
                    <a:latin typeface="Comic Sans MS" panose="030F0702030302020204" pitchFamily="66" charset="0"/>
                  </a:rPr>
                  <a:t>δ</a:t>
                </a:r>
                <a:endParaRPr lang="el-GR" sz="2000" b="1" baseline="-25000" dirty="0">
                  <a:latin typeface="Comic Sans MS" panose="030F0702030302020204" pitchFamily="66" charset="0"/>
                </a:endParaRPr>
              </a:p>
            </p:txBody>
          </p:sp>
        </p:grpSp>
      </p:grpSp>
      <p:pic>
        <p:nvPicPr>
          <p:cNvPr id="16" name="Εικόνα 1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1477" y="1565978"/>
            <a:ext cx="2885991" cy="3081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342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517" y="788850"/>
            <a:ext cx="1219200" cy="1162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872717" y="412595"/>
            <a:ext cx="8475615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b="1" dirty="0" smtClean="0">
                <a:latin typeface="Comic Sans MS" panose="030F0702030302020204" pitchFamily="66" charset="0"/>
              </a:rPr>
              <a:t>Όταν η συχνότητα του διεγέρτη είναι πολύ μικρή, τότε το πλάτος της εξαναγκασμένης ταλάντωσης έχει τιμή περίπου ίση με την ακτίνα του τροχού. </a:t>
            </a:r>
          </a:p>
          <a:p>
            <a:pPr algn="just">
              <a:lnSpc>
                <a:spcPct val="150000"/>
              </a:lnSpc>
            </a:pPr>
            <a:r>
              <a:rPr lang="el-GR" b="1" dirty="0" smtClean="0">
                <a:latin typeface="Comic Sans MS" panose="030F0702030302020204" pitchFamily="66" charset="0"/>
              </a:rPr>
              <a:t>Καθώς η συχνότητα του διεγέρτη αυξάνεται, μεγαλώνει το πλάτος μέχρι την μέγιστη τιμή </a:t>
            </a:r>
            <a:r>
              <a:rPr lang="el-GR" b="1" i="1" dirty="0" smtClean="0">
                <a:latin typeface="Comic Sans MS" panose="030F0702030302020204" pitchFamily="66" charset="0"/>
              </a:rPr>
              <a:t>Α</a:t>
            </a:r>
            <a:r>
              <a:rPr lang="en-US" b="1" baseline="-25000" dirty="0" smtClean="0">
                <a:latin typeface="Comic Sans MS" panose="030F0702030302020204" pitchFamily="66" charset="0"/>
              </a:rPr>
              <a:t>max</a:t>
            </a:r>
            <a:r>
              <a:rPr lang="el-GR" b="1" dirty="0" smtClean="0">
                <a:latin typeface="Comic Sans MS" panose="030F0702030302020204" pitchFamily="66" charset="0"/>
              </a:rPr>
              <a:t>, τη στιγμή που η συχνότητα του διεγέρτη γίνει (σχεδόν) ίση με την </a:t>
            </a:r>
            <a:r>
              <a:rPr lang="el-GR" b="1" dirty="0" err="1" smtClean="0">
                <a:latin typeface="Comic Sans MS" panose="030F0702030302020204" pitchFamily="66" charset="0"/>
              </a:rPr>
              <a:t>ιδιοσυχνότητα</a:t>
            </a:r>
            <a:r>
              <a:rPr lang="el-GR" b="1" dirty="0" smtClean="0">
                <a:latin typeface="Comic Sans MS" panose="030F0702030302020204" pitchFamily="66" charset="0"/>
              </a:rPr>
              <a:t> </a:t>
            </a:r>
            <a:r>
              <a:rPr lang="en-US" b="1" i="1" dirty="0" smtClean="0">
                <a:latin typeface="Comic Sans MS" panose="030F0702030302020204" pitchFamily="66" charset="0"/>
              </a:rPr>
              <a:t>f</a:t>
            </a:r>
            <a:r>
              <a:rPr lang="en-US" b="1" baseline="-25000" dirty="0" smtClean="0">
                <a:latin typeface="Comic Sans MS" panose="030F0702030302020204" pitchFamily="66" charset="0"/>
              </a:rPr>
              <a:t>0 </a:t>
            </a:r>
            <a:r>
              <a:rPr lang="el-GR" b="1" dirty="0" smtClean="0">
                <a:latin typeface="Comic Sans MS" panose="030F0702030302020204" pitchFamily="66" charset="0"/>
              </a:rPr>
              <a:t>του ταλαντωτή. </a:t>
            </a:r>
            <a:endParaRPr lang="el-GR" b="1" dirty="0">
              <a:latin typeface="Comic Sans MS" panose="030F0702030302020204" pitchFamily="66" charset="0"/>
            </a:endParaRPr>
          </a:p>
        </p:txBody>
      </p:sp>
      <p:grpSp>
        <p:nvGrpSpPr>
          <p:cNvPr id="16" name="Ομάδα 15"/>
          <p:cNvGrpSpPr/>
          <p:nvPr/>
        </p:nvGrpSpPr>
        <p:grpSpPr>
          <a:xfrm>
            <a:off x="3746950" y="2568507"/>
            <a:ext cx="5174025" cy="2524435"/>
            <a:chOff x="3746950" y="2568507"/>
            <a:chExt cx="5174025" cy="2524435"/>
          </a:xfrm>
        </p:grpSpPr>
        <p:grpSp>
          <p:nvGrpSpPr>
            <p:cNvPr id="6" name="Ομάδα 5"/>
            <p:cNvGrpSpPr/>
            <p:nvPr/>
          </p:nvGrpSpPr>
          <p:grpSpPr>
            <a:xfrm>
              <a:off x="3746950" y="2568507"/>
              <a:ext cx="5174025" cy="2524435"/>
              <a:chOff x="2465417" y="2631762"/>
              <a:chExt cx="6724017" cy="3482053"/>
            </a:xfrm>
          </p:grpSpPr>
          <p:cxnSp>
            <p:nvCxnSpPr>
              <p:cNvPr id="7" name="Ευθεία γραμμή σύνδεσης 6"/>
              <p:cNvCxnSpPr/>
              <p:nvPr/>
            </p:nvCxnSpPr>
            <p:spPr>
              <a:xfrm flipH="1">
                <a:off x="3104444" y="3214471"/>
                <a:ext cx="2291644" cy="0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8" name="Ομάδα 7"/>
              <p:cNvGrpSpPr/>
              <p:nvPr/>
            </p:nvGrpSpPr>
            <p:grpSpPr>
              <a:xfrm>
                <a:off x="2465417" y="2631762"/>
                <a:ext cx="6724017" cy="3482053"/>
                <a:chOff x="2634751" y="1783034"/>
                <a:chExt cx="6724017" cy="3482053"/>
              </a:xfrm>
            </p:grpSpPr>
            <p:pic>
              <p:nvPicPr>
                <p:cNvPr id="9" name="Εικόνα 8"/>
                <p:cNvPicPr>
                  <a:picLocks noChangeAspect="1"/>
                </p:cNvPicPr>
                <p:nvPr/>
              </p:nvPicPr>
              <p:blipFill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rgbClr val="D9C3A5">
                      <a:tint val="50000"/>
                      <a:satMod val="180000"/>
                    </a:srgb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833232" y="1802225"/>
                  <a:ext cx="6525536" cy="3330277"/>
                </a:xfrm>
                <a:prstGeom prst="rect">
                  <a:avLst/>
                </a:prstGeom>
              </p:spPr>
            </p:pic>
            <p:sp>
              <p:nvSpPr>
                <p:cNvPr id="10" name="TextBox 9"/>
                <p:cNvSpPr txBox="1"/>
                <p:nvPr/>
              </p:nvSpPr>
              <p:spPr>
                <a:xfrm>
                  <a:off x="2909432" y="1783034"/>
                  <a:ext cx="428978" cy="42452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b="1" dirty="0" smtClean="0">
                      <a:latin typeface="Comic Sans MS" panose="030F0702030302020204" pitchFamily="66" charset="0"/>
                    </a:rPr>
                    <a:t>A</a:t>
                  </a:r>
                  <a:endParaRPr lang="el-GR" sz="1400" b="1" dirty="0">
                    <a:latin typeface="Comic Sans MS" panose="030F0702030302020204" pitchFamily="66" charset="0"/>
                  </a:endParaRPr>
                </a:p>
              </p:txBody>
            </p:sp>
            <p:sp>
              <p:nvSpPr>
                <p:cNvPr id="12" name="TextBox 11"/>
                <p:cNvSpPr txBox="1"/>
                <p:nvPr/>
              </p:nvSpPr>
              <p:spPr>
                <a:xfrm>
                  <a:off x="2634751" y="2103059"/>
                  <a:ext cx="703658" cy="42452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b="1" i="1" dirty="0" smtClean="0">
                      <a:latin typeface="Comic Sans MS" panose="030F0702030302020204" pitchFamily="66" charset="0"/>
                    </a:rPr>
                    <a:t>A</a:t>
                  </a:r>
                  <a:r>
                    <a:rPr lang="en-US" sz="1400" b="1" baseline="-25000" dirty="0" smtClean="0">
                      <a:latin typeface="Comic Sans MS" panose="030F0702030302020204" pitchFamily="66" charset="0"/>
                    </a:rPr>
                    <a:t>max</a:t>
                  </a:r>
                  <a:endParaRPr lang="el-GR" sz="1400" b="1" baseline="-25000" dirty="0">
                    <a:latin typeface="Comic Sans MS" panose="030F0702030302020204" pitchFamily="66" charset="0"/>
                  </a:endParaRPr>
                </a:p>
              </p:txBody>
            </p:sp>
            <p:sp>
              <p:nvSpPr>
                <p:cNvPr id="13" name="TextBox 12"/>
                <p:cNvSpPr txBox="1"/>
                <p:nvPr/>
              </p:nvSpPr>
              <p:spPr>
                <a:xfrm>
                  <a:off x="5274733" y="4840558"/>
                  <a:ext cx="581378" cy="42452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b="1" i="1" dirty="0" smtClean="0">
                      <a:latin typeface="Comic Sans MS" panose="030F0702030302020204" pitchFamily="66" charset="0"/>
                    </a:rPr>
                    <a:t>f</a:t>
                  </a:r>
                  <a:r>
                    <a:rPr lang="en-US" sz="1400" b="1" baseline="-25000" dirty="0" smtClean="0">
                      <a:latin typeface="Comic Sans MS" panose="030F0702030302020204" pitchFamily="66" charset="0"/>
                    </a:rPr>
                    <a:t>0</a:t>
                  </a:r>
                  <a:endParaRPr lang="el-GR" sz="1400" b="1" baseline="-25000" dirty="0">
                    <a:latin typeface="Comic Sans MS" panose="030F0702030302020204" pitchFamily="66" charset="0"/>
                  </a:endParaRPr>
                </a:p>
              </p:txBody>
            </p:sp>
            <p:sp>
              <p:nvSpPr>
                <p:cNvPr id="14" name="TextBox 13"/>
                <p:cNvSpPr txBox="1"/>
                <p:nvPr/>
              </p:nvSpPr>
              <p:spPr>
                <a:xfrm>
                  <a:off x="8548232" y="4795138"/>
                  <a:ext cx="581378" cy="42452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b="1" i="1" dirty="0" smtClean="0">
                      <a:latin typeface="Comic Sans MS" panose="030F0702030302020204" pitchFamily="66" charset="0"/>
                    </a:rPr>
                    <a:t>f</a:t>
                  </a:r>
                  <a:r>
                    <a:rPr lang="el-GR" sz="1400" b="1" baseline="-25000" dirty="0" smtClean="0">
                      <a:latin typeface="Comic Sans MS" panose="030F0702030302020204" pitchFamily="66" charset="0"/>
                    </a:rPr>
                    <a:t>δ</a:t>
                  </a:r>
                  <a:endParaRPr lang="el-GR" sz="1400" b="1" baseline="-25000" dirty="0">
                    <a:latin typeface="Comic Sans MS" panose="030F0702030302020204" pitchFamily="66" charset="0"/>
                  </a:endParaRPr>
                </a:p>
              </p:txBody>
            </p:sp>
          </p:grpSp>
        </p:grpSp>
        <p:sp>
          <p:nvSpPr>
            <p:cNvPr id="15" name="TextBox 14"/>
            <p:cNvSpPr txBox="1"/>
            <p:nvPr/>
          </p:nvSpPr>
          <p:spPr>
            <a:xfrm>
              <a:off x="6634974" y="3328774"/>
              <a:ext cx="104821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i="1" dirty="0" smtClean="0">
                  <a:latin typeface="Comic Sans MS" panose="030F0702030302020204" pitchFamily="66" charset="0"/>
                </a:rPr>
                <a:t>b</a:t>
              </a:r>
              <a:r>
                <a:rPr lang="en-US" sz="1600" b="1" dirty="0" smtClean="0">
                  <a:latin typeface="Comic Sans MS" panose="030F0702030302020204" pitchFamily="66" charset="0"/>
                </a:rPr>
                <a:t>=</a:t>
              </a:r>
              <a:r>
                <a:rPr lang="el-GR" sz="1600" b="1" dirty="0" err="1" smtClean="0">
                  <a:latin typeface="Comic Sans MS" panose="030F0702030302020204" pitchFamily="66" charset="0"/>
                </a:rPr>
                <a:t>σταθ</a:t>
              </a:r>
              <a:r>
                <a:rPr lang="el-GR" sz="1600" b="1" dirty="0" smtClean="0">
                  <a:latin typeface="Comic Sans MS" panose="030F0702030302020204" pitchFamily="66" charset="0"/>
                </a:rPr>
                <a:t>.</a:t>
              </a:r>
              <a:endParaRPr lang="el-GR" sz="1600" b="1" dirty="0">
                <a:latin typeface="Comic Sans MS" panose="030F0702030302020204" pitchFamily="66" charset="0"/>
              </a:endParaRPr>
            </a:p>
          </p:txBody>
        </p:sp>
      </p:grpSp>
      <p:sp>
        <p:nvSpPr>
          <p:cNvPr id="20" name="Αριστερό άγκιστρο 19"/>
          <p:cNvSpPr/>
          <p:nvPr/>
        </p:nvSpPr>
        <p:spPr>
          <a:xfrm>
            <a:off x="4036741" y="4047893"/>
            <a:ext cx="128859" cy="704343"/>
          </a:xfrm>
          <a:prstGeom prst="lef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22" name="Ευθύγραμμο βέλος σύνδεσης 21"/>
          <p:cNvCxnSpPr/>
          <p:nvPr/>
        </p:nvCxnSpPr>
        <p:spPr>
          <a:xfrm flipH="1">
            <a:off x="4288404" y="2646194"/>
            <a:ext cx="372533" cy="33781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Ευθύγραμμο βέλος σύνδεσης 23"/>
          <p:cNvCxnSpPr/>
          <p:nvPr/>
        </p:nvCxnSpPr>
        <p:spPr>
          <a:xfrm flipH="1" flipV="1">
            <a:off x="6002054" y="4834113"/>
            <a:ext cx="237504" cy="44274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936891" y="5359990"/>
            <a:ext cx="10058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latin typeface="Comic Sans MS" panose="030F0702030302020204" pitchFamily="66" charset="0"/>
              </a:rPr>
              <a:t>Αν συνεχίσει ν’ αυξάνεται η συχνότητα του διεγέρτη, το πλάτος της ταλάντωσης μειώνεται.</a:t>
            </a:r>
            <a:endParaRPr lang="el-GR" b="1" dirty="0">
              <a:latin typeface="Comic Sans MS" panose="030F0702030302020204" pitchFamily="66" charset="0"/>
            </a:endParaRPr>
          </a:p>
        </p:txBody>
      </p:sp>
      <p:grpSp>
        <p:nvGrpSpPr>
          <p:cNvPr id="35" name="Ομάδα 34"/>
          <p:cNvGrpSpPr/>
          <p:nvPr/>
        </p:nvGrpSpPr>
        <p:grpSpPr>
          <a:xfrm>
            <a:off x="6225734" y="3328774"/>
            <a:ext cx="447361" cy="1743804"/>
            <a:chOff x="6225734" y="3328774"/>
            <a:chExt cx="447361" cy="1743804"/>
          </a:xfrm>
        </p:grpSpPr>
        <p:cxnSp>
          <p:nvCxnSpPr>
            <p:cNvPr id="28" name="Ευθεία γραμμή σύνδεσης 27"/>
            <p:cNvCxnSpPr/>
            <p:nvPr/>
          </p:nvCxnSpPr>
          <p:spPr>
            <a:xfrm flipH="1" flipV="1">
              <a:off x="6378463" y="3328774"/>
              <a:ext cx="1" cy="1456391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/>
            <p:cNvSpPr txBox="1"/>
            <p:nvPr/>
          </p:nvSpPr>
          <p:spPr>
            <a:xfrm>
              <a:off x="6225734" y="4764801"/>
              <a:ext cx="44736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i="1" dirty="0" smtClean="0">
                  <a:latin typeface="Comic Sans MS" panose="030F0702030302020204" pitchFamily="66" charset="0"/>
                </a:rPr>
                <a:t>f</a:t>
              </a:r>
              <a:r>
                <a:rPr lang="el-GR" sz="1400" b="1" baseline="-25000" dirty="0" smtClean="0">
                  <a:latin typeface="Comic Sans MS" panose="030F0702030302020204" pitchFamily="66" charset="0"/>
                </a:rPr>
                <a:t>δ1</a:t>
              </a:r>
              <a:endParaRPr lang="el-GR" sz="1400" b="1" baseline="-25000" dirty="0">
                <a:latin typeface="Comic Sans MS" panose="030F0702030302020204" pitchFamily="66" charset="0"/>
              </a:endParaRPr>
            </a:p>
          </p:txBody>
        </p:sp>
      </p:grpSp>
      <p:grpSp>
        <p:nvGrpSpPr>
          <p:cNvPr id="36" name="Ομάδα 35"/>
          <p:cNvGrpSpPr/>
          <p:nvPr/>
        </p:nvGrpSpPr>
        <p:grpSpPr>
          <a:xfrm>
            <a:off x="3899677" y="3135993"/>
            <a:ext cx="2478786" cy="307777"/>
            <a:chOff x="3899677" y="3135993"/>
            <a:chExt cx="2478786" cy="307777"/>
          </a:xfrm>
        </p:grpSpPr>
        <p:cxnSp>
          <p:nvCxnSpPr>
            <p:cNvPr id="31" name="Ευθεία γραμμή σύνδεσης 30"/>
            <p:cNvCxnSpPr/>
            <p:nvPr/>
          </p:nvCxnSpPr>
          <p:spPr>
            <a:xfrm flipH="1">
              <a:off x="4288404" y="3328774"/>
              <a:ext cx="2090059" cy="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/>
            <p:cNvSpPr txBox="1"/>
            <p:nvPr/>
          </p:nvSpPr>
          <p:spPr>
            <a:xfrm>
              <a:off x="3899677" y="3135993"/>
              <a:ext cx="42822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i="1" dirty="0" smtClean="0">
                  <a:latin typeface="Comic Sans MS" panose="030F0702030302020204" pitchFamily="66" charset="0"/>
                </a:rPr>
                <a:t>A</a:t>
              </a:r>
              <a:r>
                <a:rPr lang="el-GR" sz="1400" b="1" baseline="-25000" dirty="0">
                  <a:latin typeface="Comic Sans MS" panose="030F0702030302020204" pitchFamily="66" charset="0"/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00231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6" presetClass="entr" presetSubtype="3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6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250"/>
                            </p:stCondLst>
                            <p:childTnLst>
                              <p:par>
                                <p:cTn id="30" presetID="6" presetClass="entr" presetSubtype="3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2" dur="1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25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6" grpId="0"/>
    </p:bldLst>
  </p:timing>
</p:sld>
</file>

<file path=ppt/theme/theme1.xml><?xml version="1.0" encoding="utf-8"?>
<a:theme xmlns:a="http://schemas.openxmlformats.org/drawingml/2006/main" name="2_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1503</TotalTime>
  <Words>2917</Words>
  <Application>Microsoft Office PowerPoint</Application>
  <PresentationFormat>Ευρεία οθόνη</PresentationFormat>
  <Paragraphs>308</Paragraphs>
  <Slides>40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7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40</vt:i4>
      </vt:variant>
    </vt:vector>
  </HeadingPairs>
  <TitlesOfParts>
    <vt:vector size="48" baseType="lpstr">
      <vt:lpstr>Arial</vt:lpstr>
      <vt:lpstr>Calibri</vt:lpstr>
      <vt:lpstr>Cambria Math</vt:lpstr>
      <vt:lpstr>Comic Sans MS</vt:lpstr>
      <vt:lpstr>Times New Roman</vt:lpstr>
      <vt:lpstr>Trebuchet MS</vt:lpstr>
      <vt:lpstr>Wingdings</vt:lpstr>
      <vt:lpstr>2_Θέμα του Office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Χρήστης των Windows</dc:creator>
  <cp:lastModifiedBy>Μερκούριος Παναγιωτόπουλος</cp:lastModifiedBy>
  <cp:revision>253</cp:revision>
  <dcterms:created xsi:type="dcterms:W3CDTF">2018-10-04T09:52:14Z</dcterms:created>
  <dcterms:modified xsi:type="dcterms:W3CDTF">2020-10-24T15:31:25Z</dcterms:modified>
</cp:coreProperties>
</file>