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1" r:id="rId3"/>
    <p:sldId id="262" r:id="rId4"/>
    <p:sldId id="263" r:id="rId5"/>
    <p:sldId id="275" r:id="rId6"/>
    <p:sldId id="276" r:id="rId7"/>
    <p:sldId id="277" r:id="rId8"/>
    <p:sldId id="278" r:id="rId9"/>
    <p:sldId id="279" r:id="rId10"/>
    <p:sldId id="309" r:id="rId11"/>
    <p:sldId id="283" r:id="rId12"/>
    <p:sldId id="280" r:id="rId13"/>
    <p:sldId id="310" r:id="rId14"/>
    <p:sldId id="282" r:id="rId15"/>
    <p:sldId id="284" r:id="rId16"/>
    <p:sldId id="285" r:id="rId17"/>
    <p:sldId id="288" r:id="rId18"/>
    <p:sldId id="289" r:id="rId19"/>
    <p:sldId id="290" r:id="rId20"/>
    <p:sldId id="291" r:id="rId21"/>
    <p:sldId id="286" r:id="rId22"/>
    <p:sldId id="287" r:id="rId23"/>
    <p:sldId id="298" r:id="rId24"/>
    <p:sldId id="292" r:id="rId25"/>
    <p:sldId id="299" r:id="rId26"/>
    <p:sldId id="293" r:id="rId27"/>
    <p:sldId id="294" r:id="rId28"/>
    <p:sldId id="305" r:id="rId29"/>
    <p:sldId id="295" r:id="rId30"/>
    <p:sldId id="301" r:id="rId31"/>
    <p:sldId id="304" r:id="rId32"/>
    <p:sldId id="303" r:id="rId33"/>
    <p:sldId id="302" r:id="rId34"/>
    <p:sldId id="300" r:id="rId35"/>
    <p:sldId id="306" r:id="rId36"/>
    <p:sldId id="308" r:id="rId37"/>
    <p:sldId id="296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Χρήστης των Windows" initials="ΧτW" lastIdx="1" clrIdx="0">
    <p:extLst>
      <p:ext uri="{19B8F6BF-5375-455C-9EA6-DF929625EA0E}">
        <p15:presenceInfo xmlns:p15="http://schemas.microsoft.com/office/powerpoint/2012/main" userId="Χρήστης των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50021"/>
    <a:srgbClr val="0000FF"/>
    <a:srgbClr val="008000"/>
    <a:srgbClr val="FFFFCC"/>
    <a:srgbClr val="F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3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5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4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2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75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40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7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0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9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2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1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1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6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2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9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erkopanas.blogspot.com/2020/09/2020.html" TargetMode="External"/><Relationship Id="rId3" Type="http://schemas.openxmlformats.org/officeDocument/2006/relationships/hyperlink" Target="https://perifysikhs.files.wordpress.com/2011/05/oscillations-part3.pdf" TargetMode="External"/><Relationship Id="rId7" Type="http://schemas.openxmlformats.org/officeDocument/2006/relationships/hyperlink" Target="https://www.youtube.com/watch?v=sP1DzhT8Vzo&amp;t=33s" TargetMode="External"/><Relationship Id="rId2" Type="http://schemas.openxmlformats.org/officeDocument/2006/relationships/hyperlink" Target="http://www.shsoft.gr/Free/GR/25_DampedOscillatorGR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HRcjtVa1LfM" TargetMode="External"/><Relationship Id="rId11" Type="http://schemas.openxmlformats.org/officeDocument/2006/relationships/hyperlink" Target="http://ylikonet100.blogspot.com/2011/07/blog-post_2941.html" TargetMode="External"/><Relationship Id="rId5" Type="http://schemas.openxmlformats.org/officeDocument/2006/relationships/hyperlink" Target="https://www.youtube.com/watch?v=2zhrJBI6vyI" TargetMode="External"/><Relationship Id="rId10" Type="http://schemas.openxmlformats.org/officeDocument/2006/relationships/hyperlink" Target="http://merkopanas.blogspot.gr/2012/01/blog-post.html" TargetMode="External"/><Relationship Id="rId4" Type="http://schemas.openxmlformats.org/officeDocument/2006/relationships/hyperlink" Target="http://bdoukatzis.ucoz.net/talantvseis/a030_fthinouses_tal.pdf" TargetMode="External"/><Relationship Id="rId9" Type="http://schemas.openxmlformats.org/officeDocument/2006/relationships/hyperlink" Target="http://merkopanas.blogspot.gr/2011/08/blog-post_20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com/2015/11/25-hot-potatoes.html" TargetMode="External"/><Relationship Id="rId2" Type="http://schemas.openxmlformats.org/officeDocument/2006/relationships/hyperlink" Target="http://merkopanas.blogspot.com/2015/11/35-hot-potatoe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rkopanas.blogspot.com/2020/07/2006-2020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ilias.gr/index.php?option=com_content&amp;task=view&amp;id=489&amp;Itemid=32&amp;catid=2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eilias.gr/index.php?option=com_content&amp;task=view&amp;id=489&amp;Itemid=32&amp;catid=24" TargetMode="Externa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eilias.gr/index.php?option=com_content&amp;task=view&amp;id=489&amp;Itemid=32&amp;catid=2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altLang="el-GR" dirty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  </a:t>
            </a:r>
            <a:r>
              <a:rPr lang="el-GR" altLang="el-GR" dirty="0" err="1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alt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E99-4ABA-47CE-BFAF-1572BDFA62FD}" type="slidenum">
              <a:rPr lang="el-GR" altLang="el-GR">
                <a:solidFill>
                  <a:schemeClr val="tx1"/>
                </a:solidFill>
              </a:rPr>
              <a:pPr/>
              <a:t>1</a:t>
            </a:fld>
            <a:endParaRPr lang="el-GR" altLang="el-GR" dirty="0">
              <a:solidFill>
                <a:schemeClr val="tx1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5536" y="603895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Φθίνουσα Απλή Αρμονική Ταλάντωση</a:t>
            </a:r>
            <a:endParaRPr lang="el-GR" altLang="el-GR" sz="3600" dirty="0">
              <a:solidFill>
                <a:srgbClr val="800000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3F6F3"/>
              </a:clrFrom>
              <a:clrTo>
                <a:srgbClr val="F3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6166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4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6822" y="45624"/>
            <a:ext cx="6912768" cy="1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400" b="1" dirty="0" smtClean="0">
                <a:latin typeface="Comic Sans MS" panose="030F0702030302020204" pitchFamily="66" charset="0"/>
              </a:rPr>
              <a:t>  Στις ακραίες περιπτώσεις όπου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τιμή </a:t>
            </a:r>
            <a:r>
              <a:rPr lang="el-GR" sz="2400" b="1" dirty="0" smtClean="0">
                <a:latin typeface="Comic Sans MS" panose="030F0702030302020204" pitchFamily="66" charset="0"/>
              </a:rPr>
              <a:t>της </a:t>
            </a:r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σταθεράς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απόσβεσης </a:t>
            </a:r>
            <a:r>
              <a:rPr lang="el-GR" sz="2400" b="1" dirty="0" smtClean="0">
                <a:latin typeface="Comic Sans MS" panose="030F0702030302020204" pitchFamily="66" charset="0"/>
              </a:rPr>
              <a:t>γίνεται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πολύ μεγάλη</a:t>
            </a:r>
            <a:r>
              <a:rPr lang="el-GR" sz="2400" b="1" dirty="0" smtClean="0">
                <a:latin typeface="Comic Sans MS" panose="030F0702030302020204" pitchFamily="66" charset="0"/>
              </a:rPr>
              <a:t>, 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κίνηση</a:t>
            </a:r>
            <a:r>
              <a:rPr lang="el-GR" sz="2400" b="1" dirty="0" smtClean="0">
                <a:latin typeface="Comic Sans MS" panose="030F0702030302020204" pitchFamily="66" charset="0"/>
              </a:rPr>
              <a:t> γίνεται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απεριοδική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6" y="548680"/>
            <a:ext cx="999506" cy="952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6822" y="1640265"/>
            <a:ext cx="6840760" cy="134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Αυτό σημαίνει ότι το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ταλαντούμενο</a:t>
            </a:r>
            <a:r>
              <a:rPr lang="el-GR" sz="2000" b="1" dirty="0" smtClean="0">
                <a:latin typeface="Comic Sans MS" panose="030F0702030302020204" pitchFamily="66" charset="0"/>
              </a:rPr>
              <a:t> σώμα επιστρέφει στη θέση της ισορροπίας του, χωρίς ποτέ να την υπερβεί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latin typeface="Comic Sans MS" panose="030F0702030302020204" pitchFamily="66" charset="0"/>
              </a:rPr>
              <a:t>(</a:t>
            </a:r>
            <a:r>
              <a:rPr lang="el-GR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πράσινη</a:t>
            </a:r>
            <a:r>
              <a:rPr lang="el-GR" sz="1600" b="1" dirty="0" smtClean="0">
                <a:latin typeface="Comic Sans MS" panose="030F0702030302020204" pitchFamily="66" charset="0"/>
              </a:rPr>
              <a:t> ή </a:t>
            </a:r>
            <a:r>
              <a:rPr lang="el-G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μπλε</a:t>
            </a:r>
            <a:r>
              <a:rPr lang="el-GR" sz="1600" b="1" dirty="0" smtClean="0">
                <a:latin typeface="Comic Sans MS" panose="030F0702030302020204" pitchFamily="66" charset="0"/>
              </a:rPr>
              <a:t> καμπύλη).  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62" y="2831097"/>
            <a:ext cx="5036075" cy="35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64" y="452022"/>
            <a:ext cx="5199559" cy="5425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0796" y="620688"/>
            <a:ext cx="220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Μικρή σταθερά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l-GR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3946" y="2636912"/>
            <a:ext cx="111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&gt;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l-GR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07904" y="4869160"/>
            <a:ext cx="18002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 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&gt;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&gt;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1</a:t>
            </a:r>
            <a:endParaRPr lang="el-GR" altLang="el-G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7667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b="1" dirty="0" smtClean="0">
                <a:latin typeface="Comic Sans MS" panose="030F0702030302020204" pitchFamily="66" charset="0"/>
              </a:rPr>
              <a:t>(Αποδεικνύεται ότι)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πλάτος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της φθίνουσας ταλάντωσης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μειώνεται εκθετικά με το χρόνο </a:t>
            </a:r>
            <a:r>
              <a:rPr lang="el-GR" sz="1600" b="1" dirty="0" smtClean="0">
                <a:latin typeface="Comic Sans MS" panose="030F0702030302020204" pitchFamily="66" charset="0"/>
              </a:rPr>
              <a:t>και υπολογίζεται από τη σχέση 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21350" y="1911321"/>
                <a:ext cx="2325188" cy="502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𝜜</m:t>
                      </m:r>
                      <m:r>
                        <a:rPr lang="el-GR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𝜜</m:t>
                          </m:r>
                        </m:e>
                        <m:sub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𝜦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350" y="1911321"/>
                <a:ext cx="2325188" cy="502317"/>
              </a:xfrm>
              <a:prstGeom prst="rect">
                <a:avLst/>
              </a:prstGeom>
              <a:blipFill>
                <a:blip r:embed="rId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39552" y="270892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όπου </a:t>
            </a:r>
            <a:r>
              <a:rPr lang="el-GR" sz="2000" b="1" i="1" dirty="0" smtClean="0">
                <a:latin typeface="Comic Sans MS" panose="030F0702030302020204" pitchFamily="66" charset="0"/>
              </a:rPr>
              <a:t>Α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0</a:t>
            </a:r>
            <a:r>
              <a:rPr lang="el-GR" sz="2000" b="1" dirty="0" smtClean="0">
                <a:latin typeface="Comic Sans MS" panose="030F0702030302020204" pitchFamily="66" charset="0"/>
              </a:rPr>
              <a:t> = το πλάτος στην έναρξη της ταλάντωσης,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     </a:t>
            </a:r>
            <a:r>
              <a:rPr lang="en-US" sz="2000" b="1" i="1" dirty="0" smtClean="0">
                <a:latin typeface="Comic Sans MS" panose="030F0702030302020204" pitchFamily="66" charset="0"/>
              </a:rPr>
              <a:t>t</a:t>
            </a:r>
            <a:r>
              <a:rPr lang="en-US" sz="2000" b="1" dirty="0" smtClean="0">
                <a:latin typeface="Comic Sans MS" panose="030F0702030302020204" pitchFamily="66" charset="0"/>
              </a:rPr>
              <a:t> = </a:t>
            </a:r>
            <a:r>
              <a:rPr lang="el-GR" sz="2000" b="1" dirty="0" smtClean="0">
                <a:latin typeface="Comic Sans MS" panose="030F0702030302020204" pitchFamily="66" charset="0"/>
              </a:rPr>
              <a:t>ο χρόνος, μέχρι η ταλάντωση να έχει πλάτος </a:t>
            </a:r>
            <a:r>
              <a:rPr lang="el-GR" sz="2000" b="1" i="1" dirty="0" smtClean="0">
                <a:latin typeface="Comic Sans MS" panose="030F0702030302020204" pitchFamily="66" charset="0"/>
              </a:rPr>
              <a:t>Α</a:t>
            </a:r>
            <a:r>
              <a:rPr lang="el-GR" sz="2000" b="1" dirty="0" smtClean="0"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     </a:t>
            </a:r>
            <a:r>
              <a:rPr lang="el-GR" sz="2000" b="1" i="1" dirty="0" smtClean="0">
                <a:latin typeface="Comic Sans MS" panose="030F0702030302020204" pitchFamily="66" charset="0"/>
              </a:rPr>
              <a:t>Λ</a:t>
            </a:r>
            <a:r>
              <a:rPr lang="el-GR" sz="2000" b="1" dirty="0" smtClean="0">
                <a:latin typeface="Comic Sans MS" panose="030F0702030302020204" pitchFamily="66" charset="0"/>
              </a:rPr>
              <a:t> = σταθερά που εξαρτάται από τη σταθερά απόσβεσης </a:t>
            </a:r>
            <a:r>
              <a:rPr lang="en-US" sz="2000" b="1" i="1" dirty="0">
                <a:latin typeface="Comic Sans MS" panose="030F0702030302020204" pitchFamily="66" charset="0"/>
              </a:rPr>
              <a:t>b</a:t>
            </a:r>
            <a:r>
              <a:rPr lang="el-GR" sz="2000" b="1" dirty="0" smtClean="0">
                <a:latin typeface="Comic Sans MS" panose="030F0702030302020204" pitchFamily="66" charset="0"/>
              </a:rPr>
              <a:t>   και τη μάζα </a:t>
            </a:r>
            <a:r>
              <a:rPr lang="en-US" sz="2000" b="1" i="1" dirty="0" smtClean="0">
                <a:latin typeface="Comic Sans MS" panose="030F0702030302020204" pitchFamily="66" charset="0"/>
              </a:rPr>
              <a:t>m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του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ταλαντούμενου</a:t>
            </a:r>
            <a:r>
              <a:rPr lang="el-GR" sz="2000" b="1" dirty="0" smtClean="0">
                <a:latin typeface="Comic Sans MS" panose="030F0702030302020204" pitchFamily="66" charset="0"/>
              </a:rPr>
              <a:t> σώματος </a:t>
            </a:r>
            <a:r>
              <a:rPr lang="el-GR" sz="1600" b="1" dirty="0" smtClean="0">
                <a:latin typeface="Comic Sans MS" panose="030F0702030302020204" pitchFamily="66" charset="0"/>
              </a:rPr>
              <a:t>(αποδεικνύεται </a:t>
            </a:r>
            <a:r>
              <a:rPr lang="el-GR" sz="1600" b="1" i="1" dirty="0" smtClean="0">
                <a:latin typeface="Comic Sans MS" panose="030F0702030302020204" pitchFamily="66" charset="0"/>
              </a:rPr>
              <a:t>Λ</a:t>
            </a:r>
            <a:r>
              <a:rPr lang="el-GR" sz="1600" b="1" dirty="0" smtClean="0">
                <a:latin typeface="Comic Sans MS" panose="030F0702030302020204" pitchFamily="66" charset="0"/>
              </a:rPr>
              <a:t> =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n-US" sz="1600" b="1" i="1" dirty="0" smtClean="0">
                <a:latin typeface="Comic Sans MS" panose="030F0702030302020204" pitchFamily="66" charset="0"/>
              </a:rPr>
              <a:t>b</a:t>
            </a:r>
            <a:r>
              <a:rPr lang="en-US" sz="1600" b="1" dirty="0" smtClean="0">
                <a:latin typeface="Comic Sans MS" panose="030F0702030302020204" pitchFamily="66" charset="0"/>
              </a:rPr>
              <a:t>/2</a:t>
            </a:r>
            <a:r>
              <a:rPr lang="en-US" sz="1600" b="1" i="1" dirty="0" smtClean="0">
                <a:latin typeface="Comic Sans MS" panose="030F0702030302020204" pitchFamily="66" charset="0"/>
              </a:rPr>
              <a:t>m)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6" y="908720"/>
            <a:ext cx="7716327" cy="4744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3937" y="203940"/>
            <a:ext cx="667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Γραφικές παραστάσεις  </a:t>
            </a:r>
            <a:r>
              <a:rPr lang="en-US" sz="2800" b="1" i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x</a:t>
            </a:r>
            <a:r>
              <a:rPr lang="el-GR" sz="2800" b="1" baseline="-25000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κ</a:t>
            </a:r>
            <a:r>
              <a:rPr lang="en-US" sz="28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 – </a:t>
            </a:r>
            <a:r>
              <a:rPr lang="en-US" sz="2800" b="1" i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t</a:t>
            </a:r>
            <a:r>
              <a:rPr lang="el-GR" sz="2800" b="1" i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 , </a:t>
            </a:r>
            <a:r>
              <a:rPr lang="en-US" sz="2800" b="1" i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A</a:t>
            </a:r>
            <a:r>
              <a:rPr lang="el-GR" sz="2800" b="1" baseline="-25000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κ</a:t>
            </a:r>
            <a:r>
              <a:rPr lang="el-GR" sz="2800" b="1" i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 - </a:t>
            </a:r>
            <a:r>
              <a:rPr lang="en-US" sz="2800" b="1" i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t</a:t>
            </a:r>
            <a:endParaRPr lang="el-GR" sz="2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3508383" y="1134230"/>
            <a:ext cx="2342208" cy="576594"/>
            <a:chOff x="5508103" y="1484784"/>
            <a:chExt cx="2169265" cy="576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590533" y="1553341"/>
                  <a:ext cx="1975048" cy="439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𝜜</m:t>
                            </m:r>
                          </m:e>
                          <m:sub>
                            <m:r>
                              <a:rPr lang="el-GR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𝛋</m:t>
                            </m:r>
                          </m:sub>
                        </m:sSub>
                        <m:r>
                          <a:rPr lang="el-GR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l-GR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𝜜</m:t>
                            </m:r>
                          </m:e>
                          <m:sub>
                            <m:r>
                              <a:rPr lang="el-GR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el-GR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𝜦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oMath>
                    </m:oMathPara>
                  </a14:m>
                  <a:endParaRPr lang="el-GR" sz="28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533" y="1553341"/>
                  <a:ext cx="1975048" cy="43947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Επεξήγηση με στρογγυλεμένο παραλληλόγραμμο 9"/>
            <p:cNvSpPr/>
            <p:nvPr/>
          </p:nvSpPr>
          <p:spPr>
            <a:xfrm>
              <a:off x="5508103" y="1484784"/>
              <a:ext cx="2169265" cy="576594"/>
            </a:xfrm>
            <a:prstGeom prst="wedgeRoundRectCallout">
              <a:avLst>
                <a:gd name="adj1" fmla="val -115419"/>
                <a:gd name="adj2" fmla="val 56698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2555776" y="5110005"/>
            <a:ext cx="5256584" cy="542827"/>
            <a:chOff x="2339752" y="5669869"/>
            <a:chExt cx="5256584" cy="542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39752" y="5677800"/>
                  <a:ext cx="5112569" cy="439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l-GR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𝛋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𝜜</m:t>
                            </m:r>
                          </m:e>
                          <m:sub>
                            <m:r>
                              <a:rPr lang="el-GR" sz="28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𝛋</m:t>
                            </m:r>
                          </m:sub>
                        </m:sSub>
                        <m:r>
                          <a:rPr lang="el-GR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𝛔𝛖𝛎</m:t>
                        </m:r>
                        <m:r>
                          <a:rPr lang="el-G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𝜦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l-GR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𝛔𝛖𝛎</m:t>
                        </m:r>
                        <m:r>
                          <a:rPr lang="el-G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l-GR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5677800"/>
                  <a:ext cx="5112569" cy="4394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Επεξήγηση με στρογγυλεμένο παραλληλόγραμμο 12"/>
            <p:cNvSpPr/>
            <p:nvPr/>
          </p:nvSpPr>
          <p:spPr>
            <a:xfrm>
              <a:off x="2339752" y="5669869"/>
              <a:ext cx="5256584" cy="542827"/>
            </a:xfrm>
            <a:prstGeom prst="wedgeRoundRectCallout">
              <a:avLst>
                <a:gd name="adj1" fmla="val -46543"/>
                <a:gd name="adj2" fmla="val -28567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691529" y="1730415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latin typeface="Comic Sans MS" panose="030F0702030302020204" pitchFamily="66" charset="0"/>
              </a:rPr>
              <a:t>Μεταβολή πλάτους ταλάντωσης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7784" y="449105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latin typeface="Comic Sans MS" panose="030F0702030302020204" pitchFamily="66" charset="0"/>
              </a:rPr>
              <a:t>Μεταβολή απομάκρυνσης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9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65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1360" y="11805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 λόγος δύο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διαδοχικών μέγιστων </a:t>
            </a:r>
            <a:r>
              <a:rPr lang="el-GR" sz="2000" b="1" dirty="0" smtClean="0">
                <a:latin typeface="Comic Sans MS" panose="030F0702030302020204" pitchFamily="66" charset="0"/>
              </a:rPr>
              <a:t>απομακρύνσεων προς την ίδια κατεύθυνση είναι σταθερός.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1907704" y="933102"/>
            <a:ext cx="6287377" cy="2495898"/>
            <a:chOff x="1619672" y="1340768"/>
            <a:chExt cx="6287377" cy="2495898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1340768"/>
              <a:ext cx="6287377" cy="2495898"/>
            </a:xfrm>
            <a:prstGeom prst="rect">
              <a:avLst/>
            </a:prstGeom>
          </p:spPr>
        </p:pic>
        <p:sp useBgFill="1">
          <p:nvSpPr>
            <p:cNvPr id="7" name="TextBox 6"/>
            <p:cNvSpPr txBox="1"/>
            <p:nvPr/>
          </p:nvSpPr>
          <p:spPr>
            <a:xfrm>
              <a:off x="1979712" y="1525200"/>
              <a:ext cx="360040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l-GR" sz="1100" b="1" i="1" dirty="0" smtClean="0"/>
                <a:t>Α</a:t>
              </a:r>
              <a:r>
                <a:rPr lang="el-GR" sz="1100" b="1" baseline="-25000" dirty="0" smtClean="0"/>
                <a:t>0</a:t>
              </a:r>
              <a:endParaRPr lang="el-GR" sz="1100" b="1" baseline="-25000" dirty="0"/>
            </a:p>
          </p:txBody>
        </p:sp>
        <p:sp useBgFill="1">
          <p:nvSpPr>
            <p:cNvPr id="8" name="TextBox 7"/>
            <p:cNvSpPr txBox="1"/>
            <p:nvPr/>
          </p:nvSpPr>
          <p:spPr>
            <a:xfrm>
              <a:off x="3050086" y="1704582"/>
              <a:ext cx="369786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l-GR" sz="1100" b="1" i="1" dirty="0" smtClean="0"/>
                <a:t>Α</a:t>
              </a:r>
              <a:r>
                <a:rPr lang="el-GR" sz="1100" b="1" baseline="-25000" dirty="0" smtClean="0"/>
                <a:t>1</a:t>
              </a:r>
              <a:endParaRPr lang="el-GR" sz="1100" b="1" baseline="-25000" dirty="0"/>
            </a:p>
          </p:txBody>
        </p:sp>
        <p:sp useBgFill="1">
          <p:nvSpPr>
            <p:cNvPr id="9" name="TextBox 8"/>
            <p:cNvSpPr txBox="1"/>
            <p:nvPr/>
          </p:nvSpPr>
          <p:spPr>
            <a:xfrm>
              <a:off x="4211960" y="1891437"/>
              <a:ext cx="360040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l-GR" sz="1100" b="1" i="1" dirty="0" smtClean="0"/>
                <a:t>Α</a:t>
              </a:r>
              <a:r>
                <a:rPr lang="el-GR" sz="1100" b="1" baseline="-25000" dirty="0" smtClean="0"/>
                <a:t>2</a:t>
              </a:r>
              <a:endParaRPr lang="el-GR" sz="1100" b="1" baseline="-25000" dirty="0"/>
            </a:p>
          </p:txBody>
        </p:sp>
        <p:sp useBgFill="1">
          <p:nvSpPr>
            <p:cNvPr id="10" name="TextBox 9"/>
            <p:cNvSpPr txBox="1"/>
            <p:nvPr/>
          </p:nvSpPr>
          <p:spPr>
            <a:xfrm>
              <a:off x="5292080" y="2016268"/>
              <a:ext cx="360040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l-GR" sz="1100" b="1" i="1" dirty="0" smtClean="0"/>
                <a:t>Α</a:t>
              </a:r>
              <a:r>
                <a:rPr lang="el-GR" sz="1100" b="1" baseline="-25000" dirty="0" smtClean="0"/>
                <a:t>3</a:t>
              </a:r>
              <a:endParaRPr lang="el-GR" sz="1100" b="1" baseline="-25000" dirty="0"/>
            </a:p>
          </p:txBody>
        </p:sp>
        <p:sp useBgFill="1">
          <p:nvSpPr>
            <p:cNvPr id="11" name="TextBox 10"/>
            <p:cNvSpPr txBox="1"/>
            <p:nvPr/>
          </p:nvSpPr>
          <p:spPr>
            <a:xfrm>
              <a:off x="6419544" y="2144030"/>
              <a:ext cx="360040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l-GR" sz="1100" b="1" i="1" dirty="0" smtClean="0"/>
                <a:t>Α</a:t>
              </a:r>
              <a:r>
                <a:rPr lang="el-GR" sz="1100" b="1" baseline="-25000" dirty="0" smtClean="0"/>
                <a:t>4</a:t>
              </a:r>
              <a:endParaRPr lang="el-GR" sz="1100" b="1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2302" y="5326315"/>
                <a:ext cx="5772980" cy="676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𝜜</m:t>
                            </m:r>
                          </m:e>
                          <m:sub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𝜜</m:t>
                            </m:r>
                          </m:e>
                          <m:sub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l-GR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𝜜</m:t>
                            </m:r>
                          </m:e>
                          <m:sub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𝜜</m:t>
                            </m:r>
                          </m:e>
                          <m:sub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𝜜</m:t>
                            </m:r>
                          </m:e>
                          <m:sub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𝜜</m:t>
                            </m:r>
                          </m:e>
                          <m:sub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…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𝜜</m:t>
                            </m:r>
                          </m:e>
                          <m:sub>
                            <m:r>
                              <a:rPr lang="el-GR" sz="28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𝜜</m:t>
                            </m:r>
                          </m:e>
                          <m:sub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𝜿</m:t>
                            </m:r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𝜦𝜯</m:t>
                        </m:r>
                      </m:sup>
                    </m:sSup>
                  </m:oMath>
                </a14:m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4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σταθ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302" y="5326315"/>
                <a:ext cx="5772980" cy="676467"/>
              </a:xfrm>
              <a:prstGeom prst="rect">
                <a:avLst/>
              </a:prstGeom>
              <a:blipFill>
                <a:blip r:embed="rId5"/>
                <a:stretch>
                  <a:fillRect l="-211" t="-4505" r="-2006" b="-135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/>
              <p:cNvSpPr/>
              <p:nvPr/>
            </p:nvSpPr>
            <p:spPr>
              <a:xfrm>
                <a:off x="1882426" y="3438398"/>
                <a:ext cx="2531975" cy="721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𝜜</m:t>
                              </m:r>
                            </m:e>
                            <m:sub>
                              <m:r>
                                <a:rPr lang="el-GR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𝜜</m:t>
                              </m:r>
                            </m:e>
                            <m:sub>
                              <m:r>
                                <a:rPr lang="el-GR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𝜜</m:t>
                              </m:r>
                            </m:e>
                            <m:sub>
                              <m: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𝜜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𝜦𝜯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𝜦𝜯</m:t>
                          </m:r>
                        </m:sup>
                      </m:sSup>
                    </m:oMath>
                  </m:oMathPara>
                </a14:m>
                <a:endParaRPr lang="el-GR" sz="2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426" y="3438398"/>
                <a:ext cx="2531975" cy="721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1839868" y="4244050"/>
                <a:ext cx="2639377" cy="7687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𝜜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𝜜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𝜜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𝜦𝜯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𝜜</m:t>
                              </m:r>
                            </m:e>
                            <m:sub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𝜦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𝜯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𝜦𝜯</m:t>
                          </m:r>
                        </m:sup>
                      </m:sSup>
                    </m:oMath>
                  </m:oMathPara>
                </a14:m>
                <a:endParaRPr lang="el-GR" sz="2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868" y="4244050"/>
                <a:ext cx="2639377" cy="7687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146011" y="5489283"/>
            <a:ext cx="927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Τελικά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Ορθογώνιο 17"/>
              <p:cNvSpPr/>
              <p:nvPr/>
            </p:nvSpPr>
            <p:spPr>
              <a:xfrm>
                <a:off x="5154234" y="3641329"/>
                <a:ext cx="3293401" cy="780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𝜜</m:t>
                              </m:r>
                            </m:e>
                            <m:sub>
                              <m:r>
                                <a:rPr lang="el-GR" sz="20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𝜜</m:t>
                              </m:r>
                            </m:e>
                            <m:sub>
                              <m:r>
                                <a:rPr lang="el-GR" sz="20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𝛋</m:t>
                              </m:r>
                              <m: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𝜜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𝜦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𝛋</m:t>
                              </m:r>
                              <m: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𝜯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𝜜</m:t>
                              </m:r>
                            </m:e>
                            <m:sub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𝜦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𝜿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𝜯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𝜦𝜯</m:t>
                          </m:r>
                        </m:sup>
                      </m:sSup>
                    </m:oMath>
                  </m:oMathPara>
                </a14:m>
                <a:endParaRPr lang="el-GR" sz="2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234" y="3641329"/>
                <a:ext cx="3293401" cy="7805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72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39752" y="260648"/>
            <a:ext cx="4916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Αμορτισέρ αυτοκινήτου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14736" y="843295"/>
            <a:ext cx="66967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 smtClean="0">
                <a:latin typeface="Comic Sans MS" panose="030F0702030302020204" pitchFamily="66" charset="0"/>
              </a:rPr>
              <a:t>Πρέπει να </a:t>
            </a: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έχουν μεγάλο </a:t>
            </a:r>
            <a:r>
              <a:rPr lang="en-US" alt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l-GR" altLang="el-GR" b="1" dirty="0" smtClean="0">
                <a:latin typeface="Comic Sans MS" panose="030F0702030302020204" pitchFamily="66" charset="0"/>
              </a:rPr>
              <a:t>, ώστε το πλάτος της ταλάντωσης να μειώνεται γρήγορα.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9" y="2075653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Καθώς τα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αμορτισέρ παλιώνουν</a:t>
            </a:r>
            <a:r>
              <a:rPr lang="el-GR" sz="2000" b="1" dirty="0" smtClean="0">
                <a:latin typeface="Comic Sans MS" panose="030F0702030302020204" pitchFamily="66" charset="0"/>
              </a:rPr>
              <a:t>, η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σταθερά απόσβεσής </a:t>
            </a:r>
            <a:r>
              <a:rPr lang="el-GR" sz="2000" b="1" dirty="0" smtClean="0">
                <a:latin typeface="Comic Sans MS" panose="030F0702030302020204" pitchFamily="66" charset="0"/>
              </a:rPr>
              <a:t>τους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μειώνεται</a:t>
            </a:r>
            <a:r>
              <a:rPr lang="el-GR" sz="2000" b="1" dirty="0" smtClean="0">
                <a:latin typeface="Comic Sans MS" panose="030F0702030302020204" pitchFamily="66" charset="0"/>
              </a:rPr>
              <a:t>, με αποτέλεσμα η ταλάντωση (ανεπιθύμητη) του οχήματος να διαρκεί περισσότερο μετά από κάθε αναπήδηση.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8" descr="absorber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6" y="3648792"/>
            <a:ext cx="2937312" cy="218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87" y="3585010"/>
            <a:ext cx="3944996" cy="267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946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4736" y="162827"/>
            <a:ext cx="69127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Υπάρχουν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ταλαντούμενα</a:t>
            </a:r>
            <a:r>
              <a:rPr lang="el-GR" sz="2000" b="1" dirty="0" smtClean="0">
                <a:latin typeface="Comic Sans MS" panose="030F0702030302020204" pitchFamily="66" charset="0"/>
              </a:rPr>
              <a:t> συστήματα για τα οποία η μείωση του πλάτους της ταλάντωσης είναι ανεπιθύμητη, όπως συμβαίνει στα εκκρεμή και τα ρολόγια.</a:t>
            </a: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Αντίθετα, σε άλλες περιπτώσεις </a:t>
            </a:r>
            <a:r>
              <a:rPr lang="el-GR" sz="2000" b="1" dirty="0">
                <a:latin typeface="Comic Sans MS" panose="030F0702030302020204" pitchFamily="66" charset="0"/>
              </a:rPr>
              <a:t>είναι επιθυμητή η μείωση του </a:t>
            </a:r>
            <a:r>
              <a:rPr lang="el-GR" sz="2000" b="1" dirty="0" smtClean="0">
                <a:latin typeface="Comic Sans MS" panose="030F0702030302020204" pitchFamily="66" charset="0"/>
              </a:rPr>
              <a:t>πλάτους, </a:t>
            </a:r>
            <a:r>
              <a:rPr lang="el-GR" sz="2000" b="1" dirty="0">
                <a:latin typeface="Comic Sans MS" panose="030F0702030302020204" pitchFamily="66" charset="0"/>
              </a:rPr>
              <a:t>όπως </a:t>
            </a:r>
            <a:r>
              <a:rPr lang="el-GR" sz="2000" b="1" dirty="0" smtClean="0">
                <a:latin typeface="Comic Sans MS" panose="030F0702030302020204" pitchFamily="66" charset="0"/>
              </a:rPr>
              <a:t>στα αμορτισέρ των αυτοκινήτων ή στα συστήματα απορρόφησης των κραδασμών από σεισμούς σε κτίρια ή γέφυρες. 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395536" y="3429000"/>
            <a:ext cx="2963905" cy="2989260"/>
            <a:chOff x="395536" y="3429000"/>
            <a:chExt cx="2963905" cy="298926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429000"/>
              <a:ext cx="1758986" cy="29892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19281" y="3645024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Σύνδεση με πλαίσιο οχήματος</a:t>
              </a:r>
              <a:endParaRPr lang="el-GR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7704" y="4985475"/>
              <a:ext cx="7884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Έμβολο</a:t>
              </a:r>
              <a:endParaRPr lang="el-GR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86012" y="5262474"/>
              <a:ext cx="780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Ιξώδες ρευστό</a:t>
              </a:r>
              <a:endParaRPr lang="el-GR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7704" y="5770404"/>
              <a:ext cx="1273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Σύνδεση στον άξονα οχήματος</a:t>
              </a:r>
              <a:endParaRPr lang="el-GR" sz="1200" b="1" dirty="0"/>
            </a:p>
          </p:txBody>
        </p:sp>
      </p:grpSp>
      <p:pic>
        <p:nvPicPr>
          <p:cNvPr id="14" name="Εικόνα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98" y="3682041"/>
            <a:ext cx="4649542" cy="2312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20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59" y="116632"/>
            <a:ext cx="7920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διευθύνσεις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όπου μπορείτε να βρείτε αναρτήσεις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για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θέμα </a:t>
            </a:r>
            <a:r>
              <a:rPr lang="en-US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Φθίνουσες </a:t>
            </a:r>
            <a:r>
              <a:rPr lang="el-GR" altLang="el-GR" sz="20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ΑρμονικέςΤαλαντώσεις</a:t>
            </a:r>
            <a:r>
              <a:rPr lang="en-US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”.</a:t>
            </a:r>
            <a:endParaRPr lang="el-GR" altLang="el-GR" sz="20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32295"/>
            <a:ext cx="8219256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Μελέτη </a:t>
            </a:r>
            <a:r>
              <a:rPr lang="el-GR" b="1" dirty="0" smtClean="0">
                <a:latin typeface="Comic Sans MS" panose="030F0702030302020204" pitchFamily="66" charset="0"/>
              </a:rPr>
              <a:t>στις «Φθίνουσες μηχανικές γραμμικές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smtClean="0">
                <a:latin typeface="Comic Sans MS" panose="030F0702030302020204" pitchFamily="66" charset="0"/>
              </a:rPr>
              <a:t>ταλαντώσεις</a:t>
            </a:r>
            <a:r>
              <a:rPr lang="el-GR" b="1" dirty="0" smtClean="0">
                <a:latin typeface="Comic Sans MS" panose="030F0702030302020204" pitchFamily="66" charset="0"/>
              </a:rPr>
              <a:t>» </a:t>
            </a:r>
            <a:r>
              <a:rPr lang="el-GR" b="1" dirty="0">
                <a:latin typeface="Comic Sans MS" panose="030F0702030302020204" pitchFamily="66" charset="0"/>
              </a:rPr>
              <a:t>από τον </a:t>
            </a:r>
            <a:r>
              <a:rPr lang="el-GR" b="1" dirty="0" smtClean="0">
                <a:latin typeface="Comic Sans MS" panose="030F0702030302020204" pitchFamily="66" charset="0"/>
              </a:rPr>
              <a:t>Στέλιο </a:t>
            </a:r>
            <a:r>
              <a:rPr lang="el-GR" b="1" dirty="0" err="1" smtClean="0">
                <a:latin typeface="Comic Sans MS" panose="030F0702030302020204" pitchFamily="66" charset="0"/>
              </a:rPr>
              <a:t>Χατζηθεοδωρίδη</a:t>
            </a:r>
            <a:r>
              <a:rPr lang="el-GR" b="1" dirty="0" smtClean="0">
                <a:latin typeface="Comic Sans MS" panose="030F0702030302020204" pitchFamily="66" charset="0"/>
              </a:rPr>
              <a:t> σε </a:t>
            </a:r>
            <a:r>
              <a:rPr lang="en-US" b="1" dirty="0" smtClean="0">
                <a:latin typeface="Comic Sans MS" panose="030F0702030302020204" pitchFamily="66" charset="0"/>
              </a:rPr>
              <a:t>pdf  </a:t>
            </a:r>
            <a:r>
              <a:rPr lang="el-GR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Παρουσίαση </a:t>
            </a:r>
            <a:r>
              <a:rPr lang="el-GR" b="1" dirty="0">
                <a:latin typeface="Comic Sans MS" panose="030F0702030302020204" pitchFamily="66" charset="0"/>
              </a:rPr>
              <a:t>θεωρίας </a:t>
            </a:r>
            <a:r>
              <a:rPr lang="el-GR" b="1" dirty="0" smtClean="0">
                <a:latin typeface="Comic Sans MS" panose="030F0702030302020204" pitchFamily="66" charset="0"/>
              </a:rPr>
              <a:t>σε </a:t>
            </a:r>
            <a:r>
              <a:rPr lang="en-US" b="1" dirty="0" smtClean="0">
                <a:latin typeface="Comic Sans MS" panose="030F0702030302020204" pitchFamily="66" charset="0"/>
              </a:rPr>
              <a:t>pdf </a:t>
            </a:r>
            <a:r>
              <a:rPr lang="el-GR" b="1" dirty="0" smtClean="0">
                <a:latin typeface="Comic Sans MS" panose="030F0702030302020204" pitchFamily="66" charset="0"/>
              </a:rPr>
              <a:t>από τον Μιχάλη Ε. </a:t>
            </a:r>
            <a:r>
              <a:rPr lang="el-GR" b="1" dirty="0" err="1" smtClean="0">
                <a:latin typeface="Comic Sans MS" panose="030F0702030302020204" pitchFamily="66" charset="0"/>
              </a:rPr>
              <a:t>Καραδημητρίου</a:t>
            </a:r>
            <a:r>
              <a:rPr lang="el-GR" b="1" dirty="0" smtClean="0">
                <a:latin typeface="Comic Sans MS" panose="030F0702030302020204" pitchFamily="66" charset="0"/>
              </a:rPr>
              <a:t>  </a:t>
            </a:r>
            <a:r>
              <a:rPr lang="el-GR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Παρουσίαση θεωρίας σε </a:t>
            </a:r>
            <a:r>
              <a:rPr lang="en-US" b="1" dirty="0" smtClean="0">
                <a:latin typeface="Comic Sans MS" panose="030F0702030302020204" pitchFamily="66" charset="0"/>
              </a:rPr>
              <a:t>pdf </a:t>
            </a:r>
            <a:r>
              <a:rPr lang="el-GR" b="1" dirty="0" smtClean="0">
                <a:latin typeface="Comic Sans MS" panose="030F0702030302020204" pitchFamily="66" charset="0"/>
              </a:rPr>
              <a:t>από τον Βασίλη </a:t>
            </a:r>
            <a:r>
              <a:rPr lang="el-GR" b="1" dirty="0" err="1" smtClean="0">
                <a:latin typeface="Comic Sans MS" panose="030F0702030302020204" pitchFamily="66" charset="0"/>
              </a:rPr>
              <a:t>Δουκατζή</a:t>
            </a:r>
            <a:r>
              <a:rPr lang="el-GR" b="1" dirty="0" smtClean="0">
                <a:latin typeface="Comic Sans MS" panose="030F0702030302020204" pitchFamily="66" charset="0"/>
              </a:rPr>
              <a:t>  </a:t>
            </a:r>
            <a:r>
              <a:rPr lang="el-GR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Ηλεκτρονική παρουσίαση </a:t>
            </a:r>
            <a:r>
              <a:rPr lang="el-GR" b="1" dirty="0">
                <a:latin typeface="Comic Sans MS" panose="030F0702030302020204" pitchFamily="66" charset="0"/>
              </a:rPr>
              <a:t>θεωρίας από </a:t>
            </a:r>
            <a:r>
              <a:rPr lang="el-GR" b="1" dirty="0" smtClean="0">
                <a:latin typeface="Comic Sans MS" panose="030F0702030302020204" pitchFamily="66" charset="0"/>
              </a:rPr>
              <a:t>τον Σωκράτη </a:t>
            </a:r>
            <a:r>
              <a:rPr lang="el-GR" b="1" dirty="0" err="1" smtClean="0">
                <a:latin typeface="Comic Sans MS" panose="030F0702030302020204" pitchFamily="66" charset="0"/>
              </a:rPr>
              <a:t>Καλελή</a:t>
            </a:r>
            <a:r>
              <a:rPr lang="el-GR" b="1" dirty="0" smtClean="0">
                <a:latin typeface="Comic Sans MS" panose="030F0702030302020204" pitchFamily="66" charset="0"/>
              </a:rPr>
              <a:t>  </a:t>
            </a:r>
            <a:r>
              <a:rPr lang="el-GR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b="1" dirty="0">
              <a:latin typeface="Comic Sans MS" panose="030F0702030302020204" pitchFamily="66" charset="0"/>
            </a:endParaRPr>
          </a:p>
          <a:p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Προσομοίωση φθίνουσας αρμονικής ταλάντωσης  </a:t>
            </a:r>
            <a:r>
              <a:rPr lang="el-GR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 </a:t>
            </a:r>
          </a:p>
          <a:p>
            <a:endParaRPr lang="en-US" sz="800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Πειραματική παραγωγή φθινουσών ταλαντώσεων  </a:t>
            </a:r>
            <a:r>
              <a:rPr lang="el-GR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Δείτε όλα τα θέματα που έχουν δοθεί στις Πανελλαδικές Εξετάσεις για τις Μηχανικές Ταλαντώσεις  </a:t>
            </a:r>
            <a:r>
              <a:rPr lang="el-GR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Θέματα από τα Ψηφιακά Εκπαιδευτικά Βοηθήματα (ΨΕΒ) του Υπουργείου Παιδείας  </a:t>
            </a:r>
            <a:r>
              <a:rPr lang="el-GR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κι  </a:t>
            </a:r>
            <a:r>
              <a:rPr lang="el-GR" b="1" dirty="0" smtClean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Πολλές ερωτήσεις και ασκήσεις από το «Υλικό Φυσικής-Χημείας»  </a:t>
            </a:r>
            <a:r>
              <a:rPr lang="el-GR" b="1" dirty="0" smtClean="0">
                <a:latin typeface="Comic Sans MS" panose="030F0702030302020204" pitchFamily="66" charset="0"/>
                <a:hlinkClick r:id="rId11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18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1720" y="129862"/>
            <a:ext cx="4644516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στις Φθίνουσες κι </a:t>
            </a:r>
            <a:r>
              <a:rPr lang="el-GR" alt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ΕξαναγκασμένεςΤαλαντώσεις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με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 πρόγραμμα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7564" y="2144097"/>
            <a:ext cx="7848872" cy="132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Ερωτήσεις Πολλαπλής </a:t>
            </a:r>
            <a:r>
              <a:rPr lang="el-GR" altLang="el-GR" sz="2400" b="1" dirty="0" smtClean="0">
                <a:latin typeface="Comic Sans MS" pitchFamily="66" charset="0"/>
              </a:rPr>
              <a:t>Επιλογής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(35 ερωτήσεις)</a:t>
            </a:r>
            <a:endParaRPr lang="el-GR" altLang="el-GR" sz="20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Ερωτήσεις Σωστού </a:t>
            </a:r>
            <a:r>
              <a:rPr lang="el-GR" altLang="el-GR" sz="2400" b="1" dirty="0" smtClean="0">
                <a:latin typeface="Comic Sans MS" pitchFamily="66" charset="0"/>
              </a:rPr>
              <a:t>– Λάθους  </a:t>
            </a:r>
            <a:r>
              <a:rPr lang="el-GR" altLang="el-GR" sz="24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4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(25 ερωτήσεις) 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971600" y="378904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Όλα </a:t>
            </a:r>
            <a:r>
              <a:rPr lang="el-GR" sz="2400" b="1" dirty="0">
                <a:latin typeface="Comic Sans MS" panose="030F0702030302020204" pitchFamily="66" charset="0"/>
              </a:rPr>
              <a:t>τα θέματα που έχουν δοθεί στις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Παγκύπριες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Εξετάσεις για τις Μηχανικές Ταλαντώσεις  </a:t>
            </a:r>
            <a:r>
              <a:rPr lang="el-GR" sz="2400" b="1" dirty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400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22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Μερκ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 Παναγιωτόπουλος - Φυσικός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www.merkopanas.blogspot.gr</a:t>
            </a:r>
            <a:endParaRPr 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9562C4-339C-4F76-A138-07B1469EAE8C}" type="slidenum">
              <a:rPr lang="el-GR" sz="1200">
                <a:latin typeface="+mn-lt"/>
              </a:rPr>
              <a:pPr eaLnBrk="1" hangingPunct="1"/>
              <a:t>19</a:t>
            </a:fld>
            <a:endParaRPr lang="el-GR" sz="1200" dirty="0">
              <a:latin typeface="+mn-lt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627784" y="1989138"/>
            <a:ext cx="3671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7157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0" y="115214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835696" y="366424"/>
            <a:ext cx="2846920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8155" y="1077610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σχέση που περιγράφει την ικανή </a:t>
            </a:r>
            <a:r>
              <a:rPr lang="el-GR" sz="2000" b="1" dirty="0">
                <a:latin typeface="Comic Sans MS" panose="030F0702030302020204" pitchFamily="66" charset="0"/>
              </a:rPr>
              <a:t>και αναγκαία συνθήκη για να κάνει ένα σώμα </a:t>
            </a:r>
            <a:r>
              <a:rPr lang="el-GR" sz="2000" b="1" dirty="0" smtClean="0">
                <a:latin typeface="Comic Sans MS" panose="030F0702030302020204" pitchFamily="66" charset="0"/>
              </a:rPr>
              <a:t>ΑΑΤ είναι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………</a:t>
            </a:r>
            <a:r>
              <a:rPr lang="en-US" sz="2000" b="1" dirty="0" smtClean="0">
                <a:latin typeface="Comic Sans MS" panose="030F0702030302020204" pitchFamily="66" charset="0"/>
              </a:rPr>
              <a:t>…, </a:t>
            </a:r>
            <a:r>
              <a:rPr lang="el-GR" b="1" dirty="0" smtClean="0">
                <a:latin typeface="Comic Sans MS" panose="030F0702030302020204" pitchFamily="66" charset="0"/>
              </a:rPr>
              <a:t>όπου </a:t>
            </a:r>
            <a:r>
              <a:rPr lang="en-US" b="1" i="1" dirty="0" smtClean="0">
                <a:latin typeface="Comic Sans MS" panose="030F0702030302020204" pitchFamily="66" charset="0"/>
              </a:rPr>
              <a:t>F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η δύναμη επαναφοράς και </a:t>
            </a:r>
            <a:r>
              <a:rPr lang="en-US" b="1" i="1" dirty="0" smtClean="0">
                <a:latin typeface="Comic Sans MS" panose="030F0702030302020204" pitchFamily="66" charset="0"/>
              </a:rPr>
              <a:t>D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η σταθερά επαναφοράς.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852936"/>
            <a:ext cx="752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latin typeface="Comic Sans MS" panose="030F0702030302020204" pitchFamily="66" charset="0"/>
              </a:rPr>
              <a:t>Στην ΑΑΤ η ενέργεια της ταλάντωσης διατηρείται ……………….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2767" y="153311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0041" y="2780928"/>
            <a:ext cx="116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7" y="3602084"/>
            <a:ext cx="752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latin typeface="Comic Sans MS" panose="030F0702030302020204" pitchFamily="66" charset="0"/>
              </a:rPr>
              <a:t>Στην ΑΑΤ το πλάτος της ταλάντωσης διατηρείται ……………….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5586" y="3530076"/>
            <a:ext cx="116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6" y="4258298"/>
            <a:ext cx="752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latin typeface="Comic Sans MS" panose="030F0702030302020204" pitchFamily="66" charset="0"/>
              </a:rPr>
              <a:t>Στην ΑΑΤ η περίοδος της ταλάντωσης διατηρείται ……………….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2051" y="4158061"/>
            <a:ext cx="116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 err="1">
                <a:solidFill>
                  <a:schemeClr val="tx1">
                    <a:tint val="75000"/>
                  </a:schemeClr>
                </a:solidFill>
                <a:latin typeface="+mn-lt"/>
              </a:rPr>
              <a:t>Μερκ</a:t>
            </a:r>
            <a:r>
              <a:rPr lang="el-GR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. Παναγιωτόπουλος - Φυσικός               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www.merkopanas.blogspot.gr </a:t>
            </a:r>
            <a:endParaRPr lang="el-GR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l-G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72410" y="1888022"/>
            <a:ext cx="6120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34)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99592" y="404664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1.17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 Το 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έργο της δύναμης που προκαλεί την απόσβεση σε μια ταλάντωση </a:t>
            </a:r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είναι</a:t>
            </a:r>
          </a:p>
          <a:p>
            <a:pPr algn="just"/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α. </a:t>
            </a:r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θετικό, 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αν το </a:t>
            </a:r>
            <a:r>
              <a:rPr 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ταλαντούμενο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σώμα κινείται προς τη θετική </a:t>
            </a:r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κατεύθυνση.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endParaRPr lang="el-GR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πάντα θετικό.</a:t>
            </a:r>
          </a:p>
          <a:p>
            <a:pPr algn="just"/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γ.  </a:t>
            </a:r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πάντα 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αρνητικό</a:t>
            </a:r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Επιλέξτε 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το σωστό.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899592" y="1977323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899592" y="2917393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>
                <a:latin typeface="Trebuchet MS" panose="020B0603020202020204" pitchFamily="34" charset="0"/>
              </a:rPr>
              <a:t>1.18 </a:t>
            </a:r>
            <a:r>
              <a:rPr lang="el-GR" sz="2000" dirty="0" smtClean="0">
                <a:latin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</a:rPr>
              <a:t>Σε μία φθίνουσα ταλάντωση, η ενέργεια της ταλάντωσης</a:t>
            </a:r>
          </a:p>
          <a:p>
            <a:pPr algn="just"/>
            <a:r>
              <a:rPr lang="el-GR" sz="2000" b="1" dirty="0" smtClean="0">
                <a:latin typeface="Trebuchet MS" panose="020B0603020202020204" pitchFamily="34" charset="0"/>
              </a:rPr>
              <a:t>α.   </a:t>
            </a:r>
            <a:r>
              <a:rPr lang="el-GR" sz="2000" dirty="0" smtClean="0">
                <a:latin typeface="Trebuchet MS" panose="020B0603020202020204" pitchFamily="34" charset="0"/>
              </a:rPr>
              <a:t>παραμένει </a:t>
            </a:r>
            <a:r>
              <a:rPr lang="el-GR" sz="2000" dirty="0">
                <a:latin typeface="Trebuchet MS" panose="020B0603020202020204" pitchFamily="34" charset="0"/>
              </a:rPr>
              <a:t>σταθερή.</a:t>
            </a:r>
          </a:p>
          <a:p>
            <a:pPr algn="just"/>
            <a:r>
              <a:rPr lang="el-GR" sz="2000" b="1" dirty="0" smtClean="0">
                <a:latin typeface="Trebuchet MS" panose="020B0603020202020204" pitchFamily="34" charset="0"/>
              </a:rPr>
              <a:t>β.   </a:t>
            </a:r>
            <a:r>
              <a:rPr lang="el-GR" sz="2000" dirty="0" smtClean="0">
                <a:latin typeface="Trebuchet MS" panose="020B0603020202020204" pitchFamily="34" charset="0"/>
              </a:rPr>
              <a:t>μειώνεται </a:t>
            </a:r>
            <a:r>
              <a:rPr lang="el-GR" sz="2000" dirty="0">
                <a:latin typeface="Trebuchet MS" panose="020B0603020202020204" pitchFamily="34" charset="0"/>
              </a:rPr>
              <a:t>με σταθερό ρυθμό.</a:t>
            </a:r>
          </a:p>
          <a:p>
            <a:pPr algn="just"/>
            <a:r>
              <a:rPr lang="el-GR" sz="2000" b="1" dirty="0" smtClean="0">
                <a:latin typeface="Trebuchet MS" panose="020B0603020202020204" pitchFamily="34" charset="0"/>
              </a:rPr>
              <a:t>γ.   </a:t>
            </a:r>
            <a:r>
              <a:rPr lang="el-GR" sz="2000" dirty="0" smtClean="0">
                <a:latin typeface="Trebuchet MS" panose="020B0603020202020204" pitchFamily="34" charset="0"/>
              </a:rPr>
              <a:t>μειώνεται </a:t>
            </a:r>
            <a:r>
              <a:rPr lang="el-GR" sz="2000" dirty="0">
                <a:latin typeface="Trebuchet MS" panose="020B0603020202020204" pitchFamily="34" charset="0"/>
              </a:rPr>
              <a:t>εκθετικά με το χρόνο.</a:t>
            </a:r>
          </a:p>
          <a:p>
            <a:pPr algn="just"/>
            <a:r>
              <a:rPr lang="el-GR" sz="2000" b="1" dirty="0" smtClean="0">
                <a:latin typeface="Trebuchet MS" panose="020B0603020202020204" pitchFamily="34" charset="0"/>
              </a:rPr>
              <a:t>δ.   </a:t>
            </a:r>
            <a:r>
              <a:rPr lang="el-GR" sz="2000" dirty="0" smtClean="0">
                <a:latin typeface="Trebuchet MS" panose="020B0603020202020204" pitchFamily="34" charset="0"/>
              </a:rPr>
              <a:t>αυξάνεται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el-GR" sz="2000" dirty="0">
                <a:latin typeface="Trebuchet MS" panose="020B0603020202020204" pitchFamily="34" charset="0"/>
              </a:rPr>
              <a:t>Επιλέξτε το σωστό.</a:t>
            </a:r>
          </a:p>
        </p:txBody>
      </p:sp>
      <p:sp>
        <p:nvSpPr>
          <p:cNvPr id="8" name="Έλλειψη 7"/>
          <p:cNvSpPr/>
          <p:nvPr/>
        </p:nvSpPr>
        <p:spPr>
          <a:xfrm>
            <a:off x="899592" y="3886889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2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6513150" y="1916832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683568" y="620688"/>
            <a:ext cx="7550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1.19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  Ένας </a:t>
            </a:r>
            <a:r>
              <a:rPr lang="el-GR" sz="2000" dirty="0">
                <a:latin typeface="Trebuchet MS" panose="020B0603020202020204" pitchFamily="34" charset="0"/>
              </a:rPr>
              <a:t>ταλαντωτής τη στιγμή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έχει ενέργεια </a:t>
            </a:r>
            <a:r>
              <a:rPr lang="el-GR" sz="2000" i="1" dirty="0">
                <a:latin typeface="Trebuchet MS" panose="020B0603020202020204" pitchFamily="34" charset="0"/>
              </a:rPr>
              <a:t>Ε</a:t>
            </a:r>
            <a:r>
              <a:rPr lang="el-GR" sz="2000" dirty="0">
                <a:latin typeface="Trebuchet MS" panose="020B0603020202020204" pitchFamily="34" charset="0"/>
              </a:rPr>
              <a:t> και πλάτος ταλάντωσης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. Η ενέργεια που έχει χάσει ο ταλαντωτής μέχρι τη στιγμή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, που το πλάτος της ταλάντωσης έχει μειωθεί στο μισό, είναι</a:t>
            </a:r>
          </a:p>
          <a:p>
            <a:pPr algn="just"/>
            <a:r>
              <a:rPr lang="el-GR" sz="2000" b="1" dirty="0" smtClean="0">
                <a:latin typeface="Trebuchet MS" panose="020B0603020202020204" pitchFamily="34" charset="0"/>
              </a:rPr>
              <a:t>α.    </a:t>
            </a:r>
            <a:r>
              <a:rPr lang="el-GR" sz="2000" i="1" dirty="0">
                <a:latin typeface="Trebuchet MS" panose="020B0603020202020204" pitchFamily="34" charset="0"/>
              </a:rPr>
              <a:t>Ε</a:t>
            </a:r>
            <a:r>
              <a:rPr lang="el-GR" sz="2000" dirty="0">
                <a:latin typeface="Trebuchet MS" panose="020B0603020202020204" pitchFamily="34" charset="0"/>
              </a:rPr>
              <a:t>/2;   </a:t>
            </a:r>
            <a:r>
              <a:rPr lang="el-GR" sz="2000" dirty="0" smtClean="0">
                <a:latin typeface="Trebuchet MS" panose="020B0603020202020204" pitchFamily="34" charset="0"/>
              </a:rPr>
              <a:t>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β.    </a:t>
            </a:r>
            <a:r>
              <a:rPr lang="el-GR" sz="2000" i="1" dirty="0">
                <a:latin typeface="Trebuchet MS" panose="020B0603020202020204" pitchFamily="34" charset="0"/>
              </a:rPr>
              <a:t>Ε</a:t>
            </a:r>
            <a:r>
              <a:rPr lang="el-GR" sz="2000" dirty="0">
                <a:latin typeface="Trebuchet MS" panose="020B0603020202020204" pitchFamily="34" charset="0"/>
              </a:rPr>
              <a:t>/4;    </a:t>
            </a:r>
            <a:r>
              <a:rPr lang="el-GR" sz="2000" dirty="0" smtClean="0">
                <a:latin typeface="Trebuchet MS" panose="020B0603020202020204" pitchFamily="34" charset="0"/>
              </a:rPr>
              <a:t>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γ.   </a:t>
            </a:r>
            <a:r>
              <a:rPr lang="el-GR" sz="2000" dirty="0">
                <a:latin typeface="Trebuchet MS" panose="020B0603020202020204" pitchFamily="34" charset="0"/>
              </a:rPr>
              <a:t>3</a:t>
            </a:r>
            <a:r>
              <a:rPr lang="el-GR" sz="2000" i="1" dirty="0">
                <a:latin typeface="Trebuchet MS" panose="020B0603020202020204" pitchFamily="34" charset="0"/>
              </a:rPr>
              <a:t>Ε</a:t>
            </a:r>
            <a:r>
              <a:rPr lang="el-GR" sz="2000" dirty="0">
                <a:latin typeface="Trebuchet MS" panose="020B0603020202020204" pitchFamily="34" charset="0"/>
              </a:rPr>
              <a:t>/4;</a:t>
            </a:r>
          </a:p>
          <a:p>
            <a:pPr algn="just"/>
            <a:r>
              <a:rPr lang="el-GR" sz="2000" dirty="0">
                <a:latin typeface="Trebuchet MS" panose="020B0603020202020204" pitchFamily="34" charset="0"/>
              </a:rPr>
              <a:t>Επιλέξτε το σωστό.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539552" y="2828836"/>
                <a:ext cx="8064896" cy="3271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000" b="1" dirty="0" smtClean="0">
                    <a:latin typeface="Trebuchet MS" panose="020B0603020202020204" pitchFamily="34" charset="0"/>
                  </a:rPr>
                  <a:t>1.24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 </a:t>
                </a:r>
                <a:r>
                  <a:rPr lang="el-GR" sz="2000" dirty="0">
                    <a:latin typeface="Trebuchet MS" panose="020B0603020202020204" pitchFamily="34" charset="0"/>
                  </a:rPr>
                  <a:t>Να αποδείξετε ότι αν το πλάτος μιας φθίνουσας ταλάντωσης μειώνεται σύμφωνα με τη σχέση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A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=</a:t>
                </a:r>
                <a:r>
                  <a:rPr lang="el-GR" sz="2000" i="1" dirty="0" err="1" smtClean="0">
                    <a:latin typeface="Trebuchet MS" panose="020B0603020202020204" pitchFamily="34" charset="0"/>
                  </a:rPr>
                  <a:t>A</a:t>
                </a:r>
                <a:r>
                  <a:rPr lang="el-GR" sz="2000" baseline="-25000" dirty="0" err="1" smtClean="0">
                    <a:latin typeface="Trebuchet MS" panose="020B0603020202020204" pitchFamily="34" charset="0"/>
                  </a:rPr>
                  <a:t>o</a:t>
                </a:r>
                <a:r>
                  <a:rPr lang="el-GR" sz="2000" dirty="0" err="1" smtClean="0">
                    <a:latin typeface="Trebuchet MS" panose="020B0603020202020204" pitchFamily="34" charset="0"/>
                  </a:rPr>
                  <a:t>e</a:t>
                </a:r>
                <a:r>
                  <a:rPr lang="el-GR" sz="2400" baseline="30000" dirty="0" err="1" smtClean="0">
                    <a:latin typeface="Trebuchet MS" panose="020B0603020202020204" pitchFamily="34" charset="0"/>
                  </a:rPr>
                  <a:t>-</a:t>
                </a:r>
                <a:r>
                  <a:rPr lang="el-GR" sz="2400" i="1" baseline="30000" dirty="0" err="1" smtClean="0">
                    <a:latin typeface="Trebuchet MS" panose="020B0603020202020204" pitchFamily="34" charset="0"/>
                  </a:rPr>
                  <a:t>Λt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, οι </a:t>
                </a:r>
                <a:r>
                  <a:rPr lang="el-GR" sz="2000" dirty="0">
                    <a:latin typeface="Trebuchet MS" panose="020B0603020202020204" pitchFamily="34" charset="0"/>
                  </a:rPr>
                  <a:t>τιμές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A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,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A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l-GR" sz="2000" dirty="0">
                    <a:latin typeface="Trebuchet MS" panose="020B0603020202020204" pitchFamily="34" charset="0"/>
                  </a:rPr>
                  <a:t>,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A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3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, ........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του πλάτους και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Ε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Ε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Ε</a:t>
                </a:r>
                <a:r>
                  <a:rPr lang="el-GR" sz="2000" baseline="-25000" dirty="0" smtClean="0">
                    <a:latin typeface="Trebuchet MS" panose="020B0603020202020204" pitchFamily="34" charset="0"/>
                  </a:rPr>
                  <a:t>3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.... </a:t>
                </a:r>
                <a:r>
                  <a:rPr lang="el-GR" sz="2000" dirty="0">
                    <a:latin typeface="Trebuchet MS" panose="020B0603020202020204" pitchFamily="34" charset="0"/>
                  </a:rPr>
                  <a:t>της ενέργειας της ταλάντωσης κατά τις χρονικές στιγμές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Τ</a:t>
                </a:r>
                <a:r>
                  <a:rPr lang="el-GR" sz="2000" dirty="0">
                    <a:latin typeface="Trebuchet MS" panose="020B0603020202020204" pitchFamily="34" charset="0"/>
                  </a:rPr>
                  <a:t>, 2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Τ</a:t>
                </a:r>
                <a:r>
                  <a:rPr lang="el-GR" sz="2000" dirty="0">
                    <a:latin typeface="Trebuchet MS" panose="020B0603020202020204" pitchFamily="34" charset="0"/>
                  </a:rPr>
                  <a:t>, 3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Τ</a:t>
                </a:r>
                <a:r>
                  <a:rPr lang="el-GR" sz="2000" dirty="0">
                    <a:latin typeface="Trebuchet MS" panose="020B0603020202020204" pitchFamily="34" charset="0"/>
                  </a:rPr>
                  <a:t> ...., ικανοποιούν τις σχέσεις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:</a:t>
                </a:r>
              </a:p>
              <a:p>
                <a:pPr algn="just"/>
                <a:endParaRPr lang="el-GR" sz="2000" dirty="0">
                  <a:latin typeface="Trebuchet MS" panose="020B0603020202020204" pitchFamily="34" charset="0"/>
                </a:endParaRPr>
              </a:p>
              <a:p>
                <a:pPr algn="just"/>
                <a:r>
                  <a:rPr lang="el-GR" sz="2000" b="1" dirty="0" smtClean="0">
                    <a:latin typeface="Trebuchet MS" panose="020B0603020202020204" pitchFamily="34" charset="0"/>
                  </a:rPr>
                  <a:t>α.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𝛢</m:t>
                            </m:r>
                          </m:e>
                          <m:sub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𝛢</m:t>
                            </m:r>
                          </m:e>
                          <m:sub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𝛢</m:t>
                            </m:r>
                          </m:e>
                          <m:sub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𝛢</m:t>
                            </m:r>
                          </m:e>
                          <m:sub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𝛢</m:t>
                            </m:r>
                          </m:e>
                          <m:sub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𝛢</m:t>
                            </m:r>
                          </m:e>
                          <m:sub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= …….</m:t>
                    </m:r>
                  </m:oMath>
                </a14:m>
                <a:endParaRPr lang="el-GR" sz="2800" dirty="0" smtClean="0">
                  <a:latin typeface="Trebuchet MS" panose="020B0603020202020204" pitchFamily="34" charset="0"/>
                </a:endParaRPr>
              </a:p>
              <a:p>
                <a:pPr algn="just"/>
                <a:endParaRPr lang="el-GR" sz="2000" dirty="0">
                  <a:latin typeface="Trebuchet MS" panose="020B0603020202020204" pitchFamily="34" charset="0"/>
                </a:endParaRPr>
              </a:p>
              <a:p>
                <a:pPr algn="just"/>
                <a:r>
                  <a:rPr lang="el-GR" sz="2000" b="1" dirty="0" smtClean="0">
                    <a:latin typeface="Trebuchet MS" panose="020B0603020202020204" pitchFamily="34" charset="0"/>
                  </a:rPr>
                  <a:t>β.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𝛦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𝛦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l-GR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𝛦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𝛦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l-GR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𝛦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𝛦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l-GR" sz="2800" i="1">
                        <a:latin typeface="Cambria Math" panose="02040503050406030204" pitchFamily="18" charset="0"/>
                      </a:rPr>
                      <m:t>= ……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l-GR" sz="28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28836"/>
                <a:ext cx="8064896" cy="3271024"/>
              </a:xfrm>
              <a:prstGeom prst="rect">
                <a:avLst/>
              </a:prstGeom>
              <a:blipFill>
                <a:blip r:embed="rId2"/>
                <a:stretch>
                  <a:fillRect l="-832" t="-1117" r="-8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0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47664" y="1916832"/>
            <a:ext cx="6120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36)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0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7584" y="548680"/>
            <a:ext cx="7488832" cy="234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1.32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  Σώμα </a:t>
            </a:r>
            <a:r>
              <a:rPr lang="el-GR" sz="2000" dirty="0">
                <a:latin typeface="Trebuchet MS" panose="020B0603020202020204" pitchFamily="34" charset="0"/>
              </a:rPr>
              <a:t>εκτελεί φθίνουσα ταλάντωση το πλάτος της οποίας μειώνεται σύμφωνα με τη σχέση </a:t>
            </a:r>
            <a:r>
              <a:rPr lang="el-GR" sz="2000" i="1" dirty="0" smtClean="0">
                <a:latin typeface="Trebuchet MS" panose="020B0603020202020204" pitchFamily="34" charset="0"/>
              </a:rPr>
              <a:t>A </a:t>
            </a:r>
            <a:r>
              <a:rPr lang="el-GR" sz="2000" dirty="0" smtClean="0">
                <a:latin typeface="Trebuchet MS" panose="020B0603020202020204" pitchFamily="34" charset="0"/>
              </a:rPr>
              <a:t>= </a:t>
            </a:r>
            <a:r>
              <a:rPr lang="el-GR" sz="2000" i="1" dirty="0" err="1" smtClean="0">
                <a:latin typeface="Trebuchet MS" panose="020B0603020202020204" pitchFamily="34" charset="0"/>
              </a:rPr>
              <a:t>A</a:t>
            </a:r>
            <a:r>
              <a:rPr lang="el-GR" sz="2000" baseline="-25000" dirty="0" err="1" smtClean="0">
                <a:latin typeface="Trebuchet MS" panose="020B0603020202020204" pitchFamily="34" charset="0"/>
              </a:rPr>
              <a:t>o</a:t>
            </a:r>
            <a:r>
              <a:rPr lang="el-GR" sz="2000" dirty="0" err="1" smtClean="0">
                <a:latin typeface="Trebuchet MS" panose="020B0603020202020204" pitchFamily="34" charset="0"/>
              </a:rPr>
              <a:t>e</a:t>
            </a:r>
            <a:r>
              <a:rPr lang="el-GR" sz="2400" baseline="30000" dirty="0" err="1" smtClean="0">
                <a:latin typeface="Trebuchet MS" panose="020B0603020202020204" pitchFamily="34" charset="0"/>
              </a:rPr>
              <a:t>-</a:t>
            </a:r>
            <a:r>
              <a:rPr lang="el-GR" sz="2400" i="1" baseline="30000" dirty="0" err="1" smtClean="0">
                <a:latin typeface="Trebuchet MS" panose="020B0603020202020204" pitchFamily="34" charset="0"/>
              </a:rPr>
              <a:t>Λt</a:t>
            </a:r>
            <a:r>
              <a:rPr lang="el-GR" sz="2000" dirty="0" smtClean="0">
                <a:latin typeface="Trebuchet MS" panose="020B0603020202020204" pitchFamily="34" charset="0"/>
              </a:rPr>
              <a:t>. Τη </a:t>
            </a:r>
            <a:r>
              <a:rPr lang="el-GR" sz="2000" dirty="0">
                <a:latin typeface="Trebuchet MS" panose="020B0603020202020204" pitchFamily="34" charset="0"/>
              </a:rPr>
              <a:t>στιγμή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= 0 η ταλάντωση είχε πλάτος </a:t>
            </a:r>
            <a:r>
              <a:rPr lang="el-GR" sz="2000" i="1" dirty="0" err="1" smtClean="0">
                <a:latin typeface="Trebuchet MS" panose="020B0603020202020204" pitchFamily="34" charset="0"/>
              </a:rPr>
              <a:t>Α</a:t>
            </a:r>
            <a:r>
              <a:rPr lang="el-GR" sz="2000" baseline="-25000" dirty="0" err="1" smtClean="0">
                <a:latin typeface="Trebuchet MS" panose="020B0603020202020204" pitchFamily="34" charset="0"/>
              </a:rPr>
              <a:t>ο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= 32cm, </a:t>
            </a:r>
            <a:r>
              <a:rPr lang="el-GR" sz="2000" dirty="0">
                <a:latin typeface="Trebuchet MS" panose="020B0603020202020204" pitchFamily="34" charset="0"/>
              </a:rPr>
              <a:t>ενώ τη στιγμή </a:t>
            </a:r>
            <a:r>
              <a:rPr lang="el-GR" sz="2000" i="1" dirty="0" smtClean="0">
                <a:latin typeface="Trebuchet MS" panose="020B0603020202020204" pitchFamily="34" charset="0"/>
              </a:rPr>
              <a:t>t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l-GR" sz="2000" dirty="0" smtClean="0">
                <a:latin typeface="Trebuchet MS" panose="020B0603020202020204" pitchFamily="34" charset="0"/>
              </a:rPr>
              <a:t>= 10s </a:t>
            </a:r>
            <a:r>
              <a:rPr lang="el-GR" sz="2000" dirty="0">
                <a:latin typeface="Trebuchet MS" panose="020B0603020202020204" pitchFamily="34" charset="0"/>
              </a:rPr>
              <a:t>το πλάτος γίνεται </a:t>
            </a:r>
            <a:r>
              <a:rPr lang="el-GR" sz="2000" i="1" dirty="0" smtClean="0">
                <a:latin typeface="Trebuchet MS" panose="020B0603020202020204" pitchFamily="34" charset="0"/>
              </a:rPr>
              <a:t>Α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l-GR" sz="2000" dirty="0" smtClean="0">
                <a:latin typeface="Trebuchet MS" panose="020B0603020202020204" pitchFamily="34" charset="0"/>
              </a:rPr>
              <a:t>= 16cm</a:t>
            </a:r>
            <a:r>
              <a:rPr lang="el-GR" sz="2000" dirty="0">
                <a:latin typeface="Trebuchet MS" panose="020B0603020202020204" pitchFamily="34" charset="0"/>
              </a:rPr>
              <a:t>. Ποια χρονική στιγμή το πλάτος της ταλάντωσης θα είναι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1cm</a:t>
            </a:r>
            <a:r>
              <a:rPr lang="en-US" sz="2000" dirty="0" smtClean="0">
                <a:latin typeface="Trebuchet MS" panose="020B0603020202020204" pitchFamily="34" charset="0"/>
              </a:rPr>
              <a:t>;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2662015"/>
            <a:ext cx="78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25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205038"/>
            <a:ext cx="636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βιβλίου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21904" y="40466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rebuchet MS" panose="020B0603020202020204" pitchFamily="34" charset="0"/>
              </a:rPr>
              <a:t>1</a:t>
            </a:r>
            <a:r>
              <a:rPr lang="el-GR" sz="2000" dirty="0" smtClean="0">
                <a:latin typeface="Trebuchet MS" panose="020B0603020202020204" pitchFamily="34" charset="0"/>
              </a:rPr>
              <a:t>.  Ένα </a:t>
            </a:r>
            <a:r>
              <a:rPr lang="el-GR" sz="2000" dirty="0">
                <a:latin typeface="Trebuchet MS" panose="020B0603020202020204" pitchFamily="34" charset="0"/>
              </a:rPr>
              <a:t>σύστημα εκτελεί φθίνουσα ταλάντωση, στην οποία η αντιτιθέμενη δύναμη είναι ανάλογη της ταχύτητας. Τότε 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α.   </a:t>
            </a:r>
            <a:r>
              <a:rPr lang="el-GR" sz="2000" dirty="0">
                <a:latin typeface="Trebuchet MS" panose="020B0603020202020204" pitchFamily="34" charset="0"/>
              </a:rPr>
              <a:t>η μηχανική ενέργεια του συστήματος παραμένει σταθερή.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β.   </a:t>
            </a:r>
            <a:r>
              <a:rPr lang="el-GR" sz="2000" dirty="0">
                <a:latin typeface="Trebuchet MS" panose="020B0603020202020204" pitchFamily="34" charset="0"/>
              </a:rPr>
              <a:t>το πλάτος της ταλάντωσης μειώνεται εκθετικά με το χρόνο.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γ.   </a:t>
            </a:r>
            <a:r>
              <a:rPr lang="el-GR" sz="2000" dirty="0">
                <a:latin typeface="Trebuchet MS" panose="020B0603020202020204" pitchFamily="34" charset="0"/>
              </a:rPr>
              <a:t>η περίοδος του συστήματος μεταβάλλεται.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ο λόγος δύο διαδοχικών μεγίστων απομακρύνσεων προς την ίδια κατεύθυνση μειώνεται. 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Ομογ</a:t>
            </a:r>
            <a:r>
              <a:rPr lang="el-GR" sz="2000" dirty="0">
                <a:latin typeface="Trebuchet MS" panose="020B0603020202020204" pitchFamily="34" charset="0"/>
              </a:rPr>
              <a:t>. 2002</a:t>
            </a:r>
          </a:p>
        </p:txBody>
      </p:sp>
      <p:sp>
        <p:nvSpPr>
          <p:cNvPr id="5" name="Οβάλ 4"/>
          <p:cNvSpPr/>
          <p:nvPr/>
        </p:nvSpPr>
        <p:spPr>
          <a:xfrm>
            <a:off x="589647" y="134076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621904" y="2959209"/>
            <a:ext cx="81985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rebuchet MS" panose="020B0603020202020204" pitchFamily="34" charset="0"/>
              </a:rPr>
              <a:t>2</a:t>
            </a:r>
            <a:r>
              <a:rPr lang="el-GR" sz="2000" b="1" dirty="0" smtClean="0">
                <a:latin typeface="Trebuchet MS" panose="020B0603020202020204" pitchFamily="34" charset="0"/>
              </a:rPr>
              <a:t>.   </a:t>
            </a:r>
            <a:r>
              <a:rPr lang="el-GR" sz="2000" dirty="0">
                <a:latin typeface="Trebuchet MS" panose="020B0603020202020204" pitchFamily="34" charset="0"/>
              </a:rPr>
              <a:t>Σε μια φθίνουσα ταλάντωση της οποίας το πλάτος μειώνεται εκθετικά με το χρόνο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το μέτρο της δύναμης που προκαλεί την απόσβεση είναι ανάλογο της απομάκρυνσης.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ο λόγος δύο διαδοχικών πλατών προς την ίδια κατεύθυνση δεν διατηρείται σταθερός.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η περίοδος διατηρείται σταθερή για ορισμένη τιμή της </a:t>
            </a:r>
            <a:r>
              <a:rPr lang="el-GR" sz="2000" dirty="0" err="1">
                <a:latin typeface="Trebuchet MS" panose="020B0603020202020204" pitchFamily="34" charset="0"/>
              </a:rPr>
              <a:t>σταθεράς</a:t>
            </a:r>
            <a:r>
              <a:rPr lang="el-GR" sz="2000" dirty="0">
                <a:latin typeface="Trebuchet MS" panose="020B0603020202020204" pitchFamily="34" charset="0"/>
              </a:rPr>
              <a:t> απόσβεσης.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το μέτρο της δύναμης που προκαλεί την απόσβεση είναι σταθερό.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Επαν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2004</a:t>
            </a:r>
          </a:p>
        </p:txBody>
      </p:sp>
      <p:sp>
        <p:nvSpPr>
          <p:cNvPr id="7" name="Οβάλ 6"/>
          <p:cNvSpPr/>
          <p:nvPr/>
        </p:nvSpPr>
        <p:spPr>
          <a:xfrm>
            <a:off x="589647" y="479715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2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67772" y="36027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rebuchet MS" panose="020B0603020202020204" pitchFamily="34" charset="0"/>
              </a:rPr>
              <a:t>3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 smtClean="0">
                <a:latin typeface="Trebuchet MS" panose="020B0603020202020204" pitchFamily="34" charset="0"/>
              </a:rPr>
              <a:t>Με </a:t>
            </a:r>
            <a:r>
              <a:rPr lang="el-GR" sz="2000" dirty="0">
                <a:latin typeface="Trebuchet MS" panose="020B0603020202020204" pitchFamily="34" charset="0"/>
              </a:rPr>
              <a:t>την πάροδο του χρόνου και καθώς τα αμορτισέρ τα αυτοκινήτου παλιώνουν και φθείρονται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η τιμή της </a:t>
            </a:r>
            <a:r>
              <a:rPr lang="el-GR" sz="2000" dirty="0" err="1">
                <a:latin typeface="Trebuchet MS" panose="020B0603020202020204" pitchFamily="34" charset="0"/>
              </a:rPr>
              <a:t>σταθεράς</a:t>
            </a:r>
            <a:r>
              <a:rPr lang="el-GR" sz="2000" dirty="0">
                <a:latin typeface="Trebuchet MS" panose="020B0603020202020204" pitchFamily="34" charset="0"/>
              </a:rPr>
              <a:t> απόσβεσης </a:t>
            </a:r>
            <a:r>
              <a:rPr lang="el-GR" sz="2000" i="1" dirty="0">
                <a:latin typeface="Trebuchet MS" panose="020B0603020202020204" pitchFamily="34" charset="0"/>
              </a:rPr>
              <a:t>b</a:t>
            </a:r>
            <a:r>
              <a:rPr lang="el-GR" sz="2000" dirty="0">
                <a:latin typeface="Trebuchet MS" panose="020B0603020202020204" pitchFamily="34" charset="0"/>
              </a:rPr>
              <a:t> αυξάνεται.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η τιμή της </a:t>
            </a:r>
            <a:r>
              <a:rPr lang="el-GR" sz="2000" dirty="0" err="1">
                <a:latin typeface="Trebuchet MS" panose="020B0603020202020204" pitchFamily="34" charset="0"/>
              </a:rPr>
              <a:t>σταθεράς</a:t>
            </a:r>
            <a:r>
              <a:rPr lang="el-GR" sz="2000" dirty="0">
                <a:latin typeface="Trebuchet MS" panose="020B0603020202020204" pitchFamily="34" charset="0"/>
              </a:rPr>
              <a:t> απόσβεσης </a:t>
            </a:r>
            <a:r>
              <a:rPr lang="el-GR" sz="2000" i="1" dirty="0">
                <a:latin typeface="Trebuchet MS" panose="020B0603020202020204" pitchFamily="34" charset="0"/>
              </a:rPr>
              <a:t>b</a:t>
            </a:r>
            <a:r>
              <a:rPr lang="el-GR" sz="2000" dirty="0">
                <a:latin typeface="Trebuchet MS" panose="020B0603020202020204" pitchFamily="34" charset="0"/>
              </a:rPr>
              <a:t> μειώνεται.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dirty="0">
                <a:latin typeface="Trebuchet MS" panose="020B0603020202020204" pitchFamily="34" charset="0"/>
              </a:rPr>
              <a:t>το πλάτος της ταλάντωσης του αυτοκινήτου, όταν περνά από εξόγκωμα του δρόμου, μειώνεται πιο γρήγορα.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περίοδος των ταλαντώσεων του αυτοκινήτου παρουσιάζει μικρή αύξηση.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Επαν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2005</a:t>
            </a:r>
          </a:p>
        </p:txBody>
      </p:sp>
      <p:sp>
        <p:nvSpPr>
          <p:cNvPr id="5" name="Οβάλ 4"/>
          <p:cNvSpPr/>
          <p:nvPr/>
        </p:nvSpPr>
        <p:spPr>
          <a:xfrm>
            <a:off x="662216" y="1296380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662216" y="3356992"/>
            <a:ext cx="79874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rebuchet MS" panose="020B0603020202020204" pitchFamily="34" charset="0"/>
              </a:rPr>
              <a:t>4</a:t>
            </a:r>
            <a:r>
              <a:rPr lang="el-GR" sz="2000" b="1" dirty="0" smtClean="0">
                <a:latin typeface="Trebuchet MS" panose="020B0603020202020204" pitchFamily="34" charset="0"/>
              </a:rPr>
              <a:t>. </a:t>
            </a:r>
            <a:r>
              <a:rPr lang="el-GR" sz="2000" dirty="0">
                <a:latin typeface="Trebuchet MS" panose="020B0603020202020204" pitchFamily="34" charset="0"/>
              </a:rPr>
              <a:t>Σε φθίνουσα μηχανική ταλάντωση της οποίας το πλάτος μειώνεται εκθετικά με τον χρόνο, για ορισμένη τιμή της </a:t>
            </a:r>
            <a:r>
              <a:rPr lang="el-GR" sz="2000" dirty="0" err="1">
                <a:latin typeface="Trebuchet MS" panose="020B0603020202020204" pitchFamily="34" charset="0"/>
              </a:rPr>
              <a:t>σταθεράς</a:t>
            </a:r>
            <a:r>
              <a:rPr lang="el-GR" sz="2000" dirty="0">
                <a:latin typeface="Trebuchet MS" panose="020B0603020202020204" pitchFamily="34" charset="0"/>
              </a:rPr>
              <a:t> απόσβεσης, η περίοδος της ταλάντωσης με την πάροδο του χρόνου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αυξάνεται.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διατηρείται σταθερή.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μειώνεται γραμμικά.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μειώνεται εκθετικά.                                         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r"/>
            <a:r>
              <a:rPr lang="el-GR" sz="2000" dirty="0" err="1" smtClean="0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2009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7" name="Οβάλ 6"/>
          <p:cNvSpPr/>
          <p:nvPr/>
        </p:nvSpPr>
        <p:spPr>
          <a:xfrm>
            <a:off x="611560" y="4558175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7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55576" y="325044"/>
            <a:ext cx="7848872" cy="365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5.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Σε μια φθίνουσα ταλάντωση στην οποία η δύναμη απόσβεσης είναι ανάλογη της ταχύτητας του σώματος, με την πάροδο του χρόνου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η περίοδος μειώνεται.           </a:t>
            </a:r>
            <a:endParaRPr lang="el-GR" sz="2000" dirty="0" smtClean="0"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η περίοδος είναι σταθερή.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το πλάτος διατηρείται σταθερό.                 </a:t>
            </a:r>
            <a:endParaRPr lang="el-GR" sz="2000" dirty="0" smtClean="0"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η ενέργεια ταλάντωσης διατηρείται σταθερή.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2010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744919" y="227687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73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3568" y="374174"/>
            <a:ext cx="784887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6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Σε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μι</a:t>
            </a:r>
            <a:r>
              <a:rPr lang="en-US" altLang="el-GR" sz="2000" dirty="0">
                <a:latin typeface="Trebuchet MS" panose="020B0603020202020204" pitchFamily="34" charset="0"/>
              </a:rPr>
              <a:t>α φθίνουσα ταλάντωση, όπου η δύναμη που αντιτίθεται στη κίνηση είναι της μορφής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F</a:t>
            </a:r>
            <a:r>
              <a:rPr lang="en-US" altLang="el-GR" sz="2000" b="1" baseline="-25000" dirty="0" smtClean="0">
                <a:latin typeface="Trebuchet MS" panose="020B0603020202020204" pitchFamily="34" charset="0"/>
              </a:rPr>
              <a:t>αντ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 –</a:t>
            </a:r>
            <a:r>
              <a:rPr lang="en-US" altLang="el-GR" sz="2000" i="1" dirty="0">
                <a:latin typeface="Trebuchet MS" panose="020B0603020202020204" pitchFamily="34" charset="0"/>
              </a:rPr>
              <a:t>bυ</a:t>
            </a:r>
            <a:r>
              <a:rPr lang="en-US" altLang="el-GR" sz="2000" dirty="0">
                <a:latin typeface="Trebuchet MS" panose="020B0603020202020204" pitchFamily="34" charset="0"/>
              </a:rPr>
              <a:t>, όπου </a:t>
            </a:r>
            <a:r>
              <a:rPr lang="en-US" altLang="el-GR" sz="2000" i="1" dirty="0">
                <a:latin typeface="Trebuchet MS" panose="020B0603020202020204" pitchFamily="34" charset="0"/>
              </a:rPr>
              <a:t>b</a:t>
            </a:r>
            <a:r>
              <a:rPr lang="en-US" altLang="el-GR" sz="2000" dirty="0">
                <a:latin typeface="Trebuchet MS" panose="020B0603020202020204" pitchFamily="34" charset="0"/>
              </a:rPr>
              <a:t> θετική σταθερά και </a:t>
            </a:r>
            <a:r>
              <a:rPr lang="en-US" altLang="el-GR" sz="2000" i="1" dirty="0">
                <a:latin typeface="Trebuchet MS" panose="020B0603020202020204" pitchFamily="34" charset="0"/>
              </a:rPr>
              <a:t>υ</a:t>
            </a:r>
            <a:r>
              <a:rPr lang="en-US" altLang="el-GR" sz="2000" dirty="0">
                <a:latin typeface="Trebuchet MS" panose="020B0603020202020204" pitchFamily="34" charset="0"/>
              </a:rPr>
              <a:t> η ταχύτητα του ταλαντωτή,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 </a:t>
            </a:r>
            <a:r>
              <a:rPr lang="en-US" altLang="el-GR" sz="2000" dirty="0" err="1">
                <a:latin typeface="Trebuchet MS" panose="020B0603020202020204" pitchFamily="34" charset="0"/>
              </a:rPr>
              <a:t>ότ</a:t>
            </a:r>
            <a:r>
              <a:rPr lang="en-US" altLang="el-GR" sz="2000" dirty="0">
                <a:latin typeface="Trebuchet MS" panose="020B0603020202020204" pitchFamily="34" charset="0"/>
              </a:rPr>
              <a:t>αν αυξάνεται η σταθερά απόσβεσης η περίοδος μειώνεται.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β. 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λάτος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δι</a:t>
            </a:r>
            <a:r>
              <a:rPr lang="en-US" altLang="el-GR" sz="2000" dirty="0">
                <a:latin typeface="Trebuchet MS" panose="020B0603020202020204" pitchFamily="34" charset="0"/>
              </a:rPr>
              <a:t>ατηρείται σταθερό.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γ.  </a:t>
            </a:r>
            <a:r>
              <a:rPr lang="en-US" altLang="el-GR" sz="2000" dirty="0">
                <a:latin typeface="Trebuchet MS" panose="020B0603020202020204" pitchFamily="34" charset="0"/>
              </a:rPr>
              <a:t>η </a:t>
            </a:r>
            <a:r>
              <a:rPr lang="en-US" altLang="el-GR" sz="2000" dirty="0" err="1">
                <a:latin typeface="Trebuchet MS" panose="020B0603020202020204" pitchFamily="34" charset="0"/>
              </a:rPr>
              <a:t>στ</a:t>
            </a:r>
            <a:r>
              <a:rPr lang="en-US" altLang="el-GR" sz="2000" dirty="0">
                <a:latin typeface="Trebuchet MS" panose="020B0603020202020204" pitchFamily="34" charset="0"/>
              </a:rPr>
              <a:t>αθερά απόσβεσης εξαρτάται από το σχήμα και το μέγεθος του αντικειμένου που κινείται.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δ.  </a:t>
            </a:r>
            <a:r>
              <a:rPr lang="en-US" altLang="el-GR" sz="2000" dirty="0">
                <a:latin typeface="Trebuchet MS" panose="020B0603020202020204" pitchFamily="34" charset="0"/>
              </a:rPr>
              <a:t>η </a:t>
            </a:r>
            <a:r>
              <a:rPr lang="en-US" altLang="el-GR" sz="2000" dirty="0" err="1">
                <a:latin typeface="Trebuchet MS" panose="020B0603020202020204" pitchFamily="34" charset="0"/>
              </a:rPr>
              <a:t>ενέργει</a:t>
            </a:r>
            <a:r>
              <a:rPr lang="en-US" altLang="el-GR" sz="2000" dirty="0">
                <a:latin typeface="Trebuchet MS" panose="020B0603020202020204" pitchFamily="34" charset="0"/>
              </a:rPr>
              <a:t>α ταλάντωσης διατηρείται σταθερή.</a:t>
            </a:r>
          </a:p>
          <a:p>
            <a:pPr algn="r" eaLnBrk="1" hangingPunct="1"/>
            <a:r>
              <a:rPr lang="el-GR" altLang="el-GR" sz="2000" dirty="0" err="1" smtClean="0">
                <a:latin typeface="Trebuchet MS" panose="020B0603020202020204" pitchFamily="34" charset="0"/>
              </a:rPr>
              <a:t>Ημερ</a:t>
            </a:r>
            <a:r>
              <a:rPr lang="el-GR" altLang="el-GR" sz="2000" dirty="0">
                <a:latin typeface="Trebuchet MS" panose="020B0603020202020204" pitchFamily="34" charset="0"/>
              </a:rPr>
              <a:t>. 201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1</a:t>
            </a:r>
            <a:endParaRPr lang="en-US" altLang="el-GR" sz="2000" dirty="0">
              <a:latin typeface="Trebuchet MS" panose="020B0603020202020204" pitchFamily="34" charset="0"/>
            </a:endParaRPr>
          </a:p>
        </p:txBody>
      </p:sp>
      <p:sp>
        <p:nvSpPr>
          <p:cNvPr id="6" name="Οβάλ 5"/>
          <p:cNvSpPr/>
          <p:nvPr/>
        </p:nvSpPr>
        <p:spPr>
          <a:xfrm>
            <a:off x="683568" y="278092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41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4736" y="130663"/>
            <a:ext cx="7205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Όμως, στην πραγματικότητα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σε κάθε ελεύθερη ταλάντωση </a:t>
            </a:r>
            <a:r>
              <a:rPr lang="el-GR" sz="2400" b="1" dirty="0" smtClean="0">
                <a:latin typeface="Comic Sans MS" panose="030F0702030302020204" pitchFamily="66" charset="0"/>
              </a:rPr>
              <a:t>έχουμε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απώλεια ενέργειας,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γιατί εμφανίζονται τριβές.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Έτσι, σε κάθε ταλάντωση το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πλάτος</a:t>
            </a:r>
            <a:r>
              <a:rPr lang="el-GR" sz="2400" b="1" dirty="0" smtClean="0">
                <a:latin typeface="Comic Sans MS" panose="030F0702030302020204" pitchFamily="66" charset="0"/>
              </a:rPr>
              <a:t> της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μειώνεται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(φθίνει), μέχρι που τελικά μηδενίζεται.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493536" y="289125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Μια τέτοια ταλάντωση </a:t>
            </a:r>
            <a:r>
              <a:rPr lang="el-GR" sz="2400" b="1" dirty="0" smtClean="0">
                <a:latin typeface="Comic Sans MS" panose="030F0702030302020204" pitchFamily="66" charset="0"/>
              </a:rPr>
              <a:t>ονομάζεται</a:t>
            </a:r>
            <a:endParaRPr lang="el-GR" sz="2400" dirty="0"/>
          </a:p>
        </p:txBody>
      </p:sp>
      <p:sp>
        <p:nvSpPr>
          <p:cNvPr id="7" name="Ορθογώνιο 6"/>
          <p:cNvSpPr/>
          <p:nvPr/>
        </p:nvSpPr>
        <p:spPr>
          <a:xfrm>
            <a:off x="2645155" y="3396131"/>
            <a:ext cx="4809330" cy="670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φθίνουσα </a:t>
            </a:r>
            <a:r>
              <a:rPr lang="el-GR" sz="2800" b="1" dirty="0">
                <a:latin typeface="Comic Sans MS" panose="030F0702030302020204" pitchFamily="66" charset="0"/>
              </a:rPr>
              <a:t>ή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αποσβενύμμενη</a:t>
            </a:r>
            <a:r>
              <a:rPr lang="el-GR" sz="2800" b="1" dirty="0">
                <a:latin typeface="Comic Sans MS" panose="030F0702030302020204" pitchFamily="66" charset="0"/>
              </a:rPr>
              <a:t>.</a:t>
            </a:r>
            <a:endParaRPr lang="el-GR" sz="280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05" y="4089727"/>
            <a:ext cx="3502095" cy="22789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6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2412" y="257740"/>
            <a:ext cx="806489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7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n-US" altLang="el-GR" sz="2000" dirty="0" err="1">
                <a:latin typeface="Trebuchet MS" panose="020B0603020202020204" pitchFamily="34" charset="0"/>
              </a:rPr>
              <a:t>Σε</a:t>
            </a:r>
            <a:r>
              <a:rPr lang="en-US" altLang="el-GR" sz="2000" dirty="0">
                <a:latin typeface="Trebuchet MS" panose="020B0603020202020204" pitchFamily="34" charset="0"/>
              </a:rPr>
              <a:t>  </a:t>
            </a:r>
            <a:r>
              <a:rPr lang="en-US" altLang="el-GR" sz="2000" dirty="0" err="1">
                <a:latin typeface="Trebuchet MS" panose="020B0603020202020204" pitchFamily="34" charset="0"/>
              </a:rPr>
              <a:t>μί</a:t>
            </a:r>
            <a:r>
              <a:rPr lang="en-US" altLang="el-GR" sz="2000" dirty="0">
                <a:latin typeface="Trebuchet MS" panose="020B0603020202020204" pitchFamily="34" charset="0"/>
              </a:rPr>
              <a:t>α  φθίνουσα  μηχανική  ταλάντωση  η  δύναμη αντίστασης  έχει  τη  μορφή 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F</a:t>
            </a:r>
            <a:r>
              <a:rPr lang="en-US" altLang="el-GR" sz="2000" i="1" baseline="-25000" dirty="0" smtClean="0">
                <a:latin typeface="Trebuchet MS" panose="020B0603020202020204" pitchFamily="34" charset="0"/>
              </a:rPr>
              <a:t>αντ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= </a:t>
            </a:r>
            <a:r>
              <a:rPr lang="en-US" altLang="el-GR" sz="2000" i="1" dirty="0">
                <a:latin typeface="Trebuchet MS" panose="020B0603020202020204" pitchFamily="34" charset="0"/>
              </a:rPr>
              <a:t>–bυ.  </a:t>
            </a:r>
            <a:r>
              <a:rPr lang="en-US" altLang="el-GR" sz="2000" dirty="0" err="1">
                <a:latin typeface="Trebuchet MS" panose="020B0603020202020204" pitchFamily="34" charset="0"/>
              </a:rPr>
              <a:t>Αρχικά</a:t>
            </a:r>
            <a:r>
              <a:rPr lang="en-US" altLang="el-GR" sz="2000" dirty="0">
                <a:latin typeface="Trebuchet MS" panose="020B0603020202020204" pitchFamily="34" charset="0"/>
              </a:rPr>
              <a:t>  η  </a:t>
            </a:r>
            <a:r>
              <a:rPr lang="en-US" altLang="el-GR" sz="2000" dirty="0" err="1">
                <a:latin typeface="Trebuchet MS" panose="020B0603020202020204" pitchFamily="34" charset="0"/>
              </a:rPr>
              <a:t>στ</a:t>
            </a:r>
            <a:r>
              <a:rPr lang="en-US" altLang="el-GR" sz="2000" dirty="0">
                <a:latin typeface="Trebuchet MS" panose="020B0603020202020204" pitchFamily="34" charset="0"/>
              </a:rPr>
              <a:t>αθερά απόσβεσης έχει τιμή</a:t>
            </a:r>
            <a:r>
              <a:rPr lang="en-US" altLang="el-GR" sz="2000" i="1" dirty="0">
                <a:latin typeface="Trebuchet MS" panose="020B0603020202020204" pitchFamily="34" charset="0"/>
              </a:rPr>
              <a:t>  b</a:t>
            </a:r>
            <a:r>
              <a:rPr lang="en-US" altLang="el-GR" sz="2000" baseline="-25000" dirty="0">
                <a:latin typeface="Trebuchet MS" panose="020B0603020202020204" pitchFamily="34" charset="0"/>
              </a:rPr>
              <a:t>1</a:t>
            </a:r>
            <a:r>
              <a:rPr lang="en-US" altLang="el-GR" sz="2000" i="1" dirty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Στη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συνέχει</a:t>
            </a:r>
            <a:r>
              <a:rPr lang="en-US" altLang="el-GR" sz="2000" dirty="0">
                <a:latin typeface="Trebuchet MS" panose="020B0603020202020204" pitchFamily="34" charset="0"/>
              </a:rPr>
              <a:t>α η τιμή της γίνεται</a:t>
            </a:r>
            <a:r>
              <a:rPr lang="en-US" altLang="el-GR" sz="2000" i="1" dirty="0">
                <a:latin typeface="Trebuchet MS" panose="020B0603020202020204" pitchFamily="34" charset="0"/>
              </a:rPr>
              <a:t>  b</a:t>
            </a:r>
            <a:r>
              <a:rPr lang="en-US" altLang="el-GR" sz="2000" baseline="-25000" dirty="0">
                <a:latin typeface="Trebuchet MS" panose="020B0603020202020204" pitchFamily="34" charset="0"/>
              </a:rPr>
              <a:t>2</a:t>
            </a:r>
            <a:r>
              <a:rPr lang="en-US" altLang="el-GR" sz="2000" i="1" dirty="0">
                <a:latin typeface="Trebuchet MS" panose="020B0603020202020204" pitchFamily="34" charset="0"/>
              </a:rPr>
              <a:t>  </a:t>
            </a:r>
            <a:r>
              <a:rPr lang="en-US" altLang="el-GR" sz="2000" dirty="0">
                <a:latin typeface="Trebuchet MS" panose="020B0603020202020204" pitchFamily="34" charset="0"/>
              </a:rPr>
              <a:t>με </a:t>
            </a:r>
            <a:r>
              <a:rPr lang="en-US" altLang="el-GR" sz="2000" i="1" dirty="0">
                <a:latin typeface="Trebuchet MS" panose="020B0603020202020204" pitchFamily="34" charset="0"/>
              </a:rPr>
              <a:t> b</a:t>
            </a:r>
            <a:r>
              <a:rPr lang="en-US" altLang="el-GR" sz="2000" baseline="-25000" dirty="0">
                <a:latin typeface="Trebuchet MS" panose="020B0603020202020204" pitchFamily="34" charset="0"/>
              </a:rPr>
              <a:t>2</a:t>
            </a:r>
            <a:r>
              <a:rPr lang="en-US" altLang="el-GR" sz="2000" i="1" dirty="0">
                <a:latin typeface="Trebuchet MS" panose="020B0603020202020204" pitchFamily="34" charset="0"/>
              </a:rPr>
              <a:t> &gt; b</a:t>
            </a:r>
            <a:r>
              <a:rPr lang="en-US" altLang="el-GR" sz="2000" baseline="-25000" dirty="0">
                <a:latin typeface="Trebuchet MS" panose="020B0603020202020204" pitchFamily="34" charset="0"/>
              </a:rPr>
              <a:t>1</a:t>
            </a:r>
            <a:r>
              <a:rPr lang="en-US" altLang="el-GR" sz="2000" dirty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Τότε</a:t>
            </a:r>
            <a:r>
              <a:rPr lang="en-US" altLang="el-GR" sz="2000" dirty="0">
                <a:latin typeface="Trebuchet MS" panose="020B0603020202020204" pitchFamily="34" charset="0"/>
              </a:rPr>
              <a:t>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λάτος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latin typeface="Trebuchet MS" panose="020B0603020202020204" pitchFamily="34" charset="0"/>
              </a:rPr>
              <a:t> τα</a:t>
            </a:r>
            <a:r>
              <a:rPr lang="en-US" altLang="el-GR" sz="2000" dirty="0" err="1">
                <a:latin typeface="Trebuchet MS" panose="020B0603020202020204" pitchFamily="34" charset="0"/>
              </a:rPr>
              <a:t>λάντωσης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μειώνετ</a:t>
            </a:r>
            <a:r>
              <a:rPr lang="en-US" altLang="el-GR" sz="2000" dirty="0">
                <a:latin typeface="Trebuchet MS" panose="020B0603020202020204" pitchFamily="34" charset="0"/>
              </a:rPr>
              <a:t>αι πιο γρήγορα με το  χρόνο  και  η  περίοδός  της παρουσιάζει  μικρή μείωση.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β.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λάτος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latin typeface="Trebuchet MS" panose="020B0603020202020204" pitchFamily="34" charset="0"/>
              </a:rPr>
              <a:t> τα</a:t>
            </a:r>
            <a:r>
              <a:rPr lang="en-US" altLang="el-GR" sz="2000" dirty="0" err="1">
                <a:latin typeface="Trebuchet MS" panose="020B0603020202020204" pitchFamily="34" charset="0"/>
              </a:rPr>
              <a:t>λάντωσης</a:t>
            </a:r>
            <a:r>
              <a:rPr lang="en-US" altLang="el-GR" sz="2000" dirty="0">
                <a:latin typeface="Trebuchet MS" panose="020B0603020202020204" pitchFamily="34" charset="0"/>
              </a:rPr>
              <a:t> α</a:t>
            </a:r>
            <a:r>
              <a:rPr lang="en-US" altLang="el-GR" sz="2000" dirty="0" err="1">
                <a:latin typeface="Trebuchet MS" panose="020B0603020202020204" pitchFamily="34" charset="0"/>
              </a:rPr>
              <a:t>υξάνετ</a:t>
            </a:r>
            <a:r>
              <a:rPr lang="en-US" altLang="el-GR" sz="2000" dirty="0">
                <a:latin typeface="Trebuchet MS" panose="020B0603020202020204" pitchFamily="34" charset="0"/>
              </a:rPr>
              <a:t>αι πιο γρήγορα με το  χρόνο  και  η  περίοδός  της  παρουσιάζει  μικρή αύξηση.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γ.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λάτος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latin typeface="Trebuchet MS" panose="020B0603020202020204" pitchFamily="34" charset="0"/>
              </a:rPr>
              <a:t> τα</a:t>
            </a:r>
            <a:r>
              <a:rPr lang="en-US" altLang="el-GR" sz="2000" dirty="0" err="1">
                <a:latin typeface="Trebuchet MS" panose="020B0603020202020204" pitchFamily="34" charset="0"/>
              </a:rPr>
              <a:t>λάντωσης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μειώνετ</a:t>
            </a:r>
            <a:r>
              <a:rPr lang="en-US" altLang="el-GR" sz="2000" dirty="0">
                <a:latin typeface="Trebuchet MS" panose="020B0603020202020204" pitchFamily="34" charset="0"/>
              </a:rPr>
              <a:t>αι πιο γρήγορα με το  χρόνο  και  η  περίοδός  της  παρουσιάζει  μικρή αύξηση.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δ.</a:t>
            </a:r>
            <a:r>
              <a:rPr lang="en-US" altLang="el-GR" sz="2000" dirty="0">
                <a:latin typeface="Trebuchet MS" panose="020B0603020202020204" pitchFamily="34" charset="0"/>
              </a:rPr>
              <a:t> 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λάτος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latin typeface="Trebuchet MS" panose="020B0603020202020204" pitchFamily="34" charset="0"/>
              </a:rPr>
              <a:t> τα</a:t>
            </a:r>
            <a:r>
              <a:rPr lang="en-US" altLang="el-GR" sz="2000" dirty="0" err="1">
                <a:latin typeface="Trebuchet MS" panose="020B0603020202020204" pitchFamily="34" charset="0"/>
              </a:rPr>
              <a:t>λάντωσης</a:t>
            </a:r>
            <a:r>
              <a:rPr lang="en-US" altLang="el-GR" sz="2000" dirty="0">
                <a:latin typeface="Trebuchet MS" panose="020B0603020202020204" pitchFamily="34" charset="0"/>
              </a:rPr>
              <a:t> α</a:t>
            </a:r>
            <a:r>
              <a:rPr lang="en-US" altLang="el-GR" sz="2000" dirty="0" err="1">
                <a:latin typeface="Trebuchet MS" panose="020B0603020202020204" pitchFamily="34" charset="0"/>
              </a:rPr>
              <a:t>υξάνετ</a:t>
            </a:r>
            <a:r>
              <a:rPr lang="en-US" altLang="el-GR" sz="2000" dirty="0">
                <a:latin typeface="Trebuchet MS" panose="020B0603020202020204" pitchFamily="34" charset="0"/>
              </a:rPr>
              <a:t>αι πιο γρήγορα με το  χρόνο  και  η  περίοδός  της παρουσιάζει  μικρή μείωση.</a:t>
            </a:r>
          </a:p>
          <a:p>
            <a:pPr algn="r" eaLnBrk="1" hangingPunct="1"/>
            <a:r>
              <a:rPr lang="el-GR" altLang="el-GR" sz="2000" dirty="0" err="1" smtClean="0">
                <a:latin typeface="Trebuchet MS" panose="020B0603020202020204" pitchFamily="34" charset="0"/>
              </a:rPr>
              <a:t>Επαν</a:t>
            </a:r>
            <a:r>
              <a:rPr lang="el-GR" altLang="el-GR" sz="2000" dirty="0">
                <a:latin typeface="Trebuchet MS" panose="020B0603020202020204" pitchFamily="34" charset="0"/>
              </a:rPr>
              <a:t>. </a:t>
            </a:r>
            <a:r>
              <a:rPr lang="el-GR" alt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altLang="el-GR" sz="2000" dirty="0">
                <a:latin typeface="Trebuchet MS" panose="020B0603020202020204" pitchFamily="34" charset="0"/>
              </a:rPr>
              <a:t>.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2012</a:t>
            </a:r>
            <a:endParaRPr lang="en-US" alt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442412" y="357301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93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544" y="367713"/>
            <a:ext cx="8219256" cy="503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8.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Σε  μια  μηχανική  ταλάντωση  της  οποίας  το  πλάτος  φθίνει  χρονικά  ως 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=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</a:t>
            </a:r>
            <a:r>
              <a:rPr lang="el-GR" sz="2000" baseline="-25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.e</a:t>
            </a:r>
            <a:r>
              <a:rPr lang="el-GR" sz="2400" baseline="30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-</a:t>
            </a:r>
            <a:r>
              <a:rPr lang="el-GR" sz="2400" i="1" baseline="30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Λt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, όπου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</a:t>
            </a:r>
            <a:r>
              <a:rPr lang="el-GR" sz="2000" baseline="-25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είναι το αρχικό πλάτος της ταλάντωσης και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Λ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είναι μια θετική σταθερά, ισχύει ότι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οι μειώσεις του πλάτους σε κάθε περίοδο είναι σταθερές.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η  δύναμη  αντίστασης  είναι  </a:t>
            </a:r>
            <a:r>
              <a:rPr lang="el-GR" sz="2000" i="1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αντ</a:t>
            </a:r>
            <a:r>
              <a:rPr lang="el-GR" sz="2000" baseline="-25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= -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b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υ</a:t>
            </a:r>
            <a:r>
              <a:rPr lang="el-GR" sz="2000" baseline="30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, όπου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b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είναι η σταθερά απόσβεσης και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υ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η ταχύτητα του σώματος που ταλαντώνεται.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η περίοδος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Τ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της ταλάντωσης μειώνεται με το χρόνο για μικρή τιμή της </a:t>
            </a: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σταθεράς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απόσβεσης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b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η  δύναμη  αντίστασης  είναι </a:t>
            </a:r>
            <a:r>
              <a:rPr lang="el-GR" sz="2000" i="1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αντ</a:t>
            </a:r>
            <a:r>
              <a:rPr lang="el-GR" sz="2000" baseline="-25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= -</a:t>
            </a:r>
            <a:r>
              <a:rPr lang="el-GR" sz="2000" i="1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b</a:t>
            </a: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l-GR" sz="2000" i="1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υ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, όπου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b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είναι η σταθερά απόσβεσης και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υ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η ταχύτητα του σώματος που ταλαντώνεται.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2013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395536" y="407707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4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47564" y="404664"/>
            <a:ext cx="7848872" cy="411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9.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Η σταθερά  απόσβεσης 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b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μιας  φθίνουσας  ταλάντωσης,  στην  οποία  η  αντιτιθέμενη  δύναμη  είναι  ανάλογη  της  ταχύτητας, 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εξαρτάται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από  την  ταχύτητα  του  σώματος  που  ταλαντώνεται.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μειώνεται  κατά  τη  διάρκεια  της  φθίνουσας  ταλάντωσης.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έχει  μονάδα  μέτρησης  στο  S.I. το  </a:t>
            </a: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kg</a:t>
            </a: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Cambria Math" panose="02040503050406030204" pitchFamily="18" charset="0"/>
              </a:rPr>
              <a:t>∙</a:t>
            </a: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s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εξαρτάται  από  τις ιδιότητες  του  μέσου  μέσα  στο  οποίο  γίνεται η φθίνουσα  ταλάντωση.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Επαν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</a:t>
            </a: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2016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647564" y="321297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8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404664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10.</a:t>
            </a:r>
            <a:r>
              <a:rPr lang="el-GR" sz="2000" dirty="0" smtClean="0">
                <a:latin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</a:rPr>
              <a:t>Ταλαντωτής εκτελεί φθίνουσα ταλάντωση. Η αντιτιθέμενη δύναμη είναι ανάλογη της ταχύτητας (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= -</a:t>
            </a:r>
            <a:r>
              <a:rPr lang="el-GR" sz="2000" i="1" dirty="0" err="1" smtClean="0">
                <a:latin typeface="Trebuchet MS" panose="020B0603020202020204" pitchFamily="34" charset="0"/>
              </a:rPr>
              <a:t>b</a:t>
            </a:r>
            <a:r>
              <a:rPr lang="el-GR" sz="2000" dirty="0" err="1" smtClean="0">
                <a:latin typeface="Trebuchet MS" panose="020B0603020202020204" pitchFamily="34" charset="0"/>
              </a:rPr>
              <a:t>.</a:t>
            </a:r>
            <a:r>
              <a:rPr lang="el-GR" sz="2000" i="1" dirty="0" err="1" smtClean="0">
                <a:latin typeface="Trebuchet MS" panose="020B0603020202020204" pitchFamily="34" charset="0"/>
              </a:rPr>
              <a:t>υ</a:t>
            </a:r>
            <a:r>
              <a:rPr lang="el-GR" sz="2000" dirty="0" smtClean="0">
                <a:latin typeface="Trebuchet MS" panose="020B0603020202020204" pitchFamily="34" charset="0"/>
              </a:rPr>
              <a:t>). </a:t>
            </a:r>
            <a:r>
              <a:rPr lang="el-GR" sz="2000" dirty="0">
                <a:latin typeface="Trebuchet MS" panose="020B0603020202020204" pitchFamily="34" charset="0"/>
              </a:rPr>
              <a:t>Η ενέργεια της ταλάντωσης τη χρονική στιγμή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είναι ίση με </a:t>
            </a:r>
            <a:r>
              <a:rPr lang="el-GR" sz="2000" i="1" dirty="0">
                <a:latin typeface="Trebuchet MS" panose="020B0603020202020204" pitchFamily="34" charset="0"/>
              </a:rPr>
              <a:t>Ε</a:t>
            </a:r>
            <a:r>
              <a:rPr lang="el-GR" sz="2000" dirty="0">
                <a:latin typeface="Trebuchet MS" panose="020B0603020202020204" pitchFamily="34" charset="0"/>
              </a:rPr>
              <a:t> και το πλάτος της ίσο με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. Αν μετά από χρόνο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η ενέργεια της ταλάντωσης είναι ίση με  </a:t>
            </a:r>
            <a:r>
              <a:rPr lang="el-GR" sz="2000" i="1" dirty="0" smtClean="0">
                <a:latin typeface="Trebuchet MS" panose="020B0603020202020204" pitchFamily="34" charset="0"/>
              </a:rPr>
              <a:t>Ε</a:t>
            </a:r>
            <a:r>
              <a:rPr lang="el-GR" sz="2000" dirty="0" smtClean="0">
                <a:latin typeface="Trebuchet MS" panose="020B0603020202020204" pitchFamily="34" charset="0"/>
              </a:rPr>
              <a:t>/4, </a:t>
            </a:r>
            <a:r>
              <a:rPr lang="el-GR" sz="2000" dirty="0">
                <a:latin typeface="Trebuchet MS" panose="020B0603020202020204" pitchFamily="34" charset="0"/>
              </a:rPr>
              <a:t>τότε το νέο πλάτος της ταλάντωσης θα είναι ίσο με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Α</a:t>
            </a:r>
            <a:r>
              <a:rPr lang="el-GR" sz="2000" dirty="0" smtClean="0">
                <a:latin typeface="Trebuchet MS" panose="020B0603020202020204" pitchFamily="34" charset="0"/>
              </a:rPr>
              <a:t>/4.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 </a:t>
            </a:r>
            <a:r>
              <a:rPr lang="el-GR" sz="2000" i="1" dirty="0" smtClean="0">
                <a:latin typeface="Trebuchet MS" panose="020B0603020202020204" pitchFamily="34" charset="0"/>
              </a:rPr>
              <a:t>Α</a:t>
            </a:r>
            <a:r>
              <a:rPr lang="el-GR" sz="2000" dirty="0" smtClean="0">
                <a:latin typeface="Trebuchet MS" panose="020B0603020202020204" pitchFamily="34" charset="0"/>
              </a:rPr>
              <a:t>/2.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dirty="0" smtClean="0">
                <a:latin typeface="Trebuchet MS" panose="020B0603020202020204" pitchFamily="34" charset="0"/>
              </a:rPr>
              <a:t>3</a:t>
            </a:r>
            <a:r>
              <a:rPr lang="el-GR" sz="2000" i="1" dirty="0" smtClean="0">
                <a:latin typeface="Trebuchet MS" panose="020B0603020202020204" pitchFamily="34" charset="0"/>
              </a:rPr>
              <a:t>Α</a:t>
            </a:r>
            <a:r>
              <a:rPr lang="el-GR" sz="2000" dirty="0" smtClean="0">
                <a:latin typeface="Trebuchet MS" panose="020B0603020202020204" pitchFamily="34" charset="0"/>
              </a:rPr>
              <a:t>/4.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i="1" dirty="0" smtClean="0">
                <a:latin typeface="Trebuchet MS" panose="020B0603020202020204" pitchFamily="34" charset="0"/>
              </a:rPr>
              <a:t>Α</a:t>
            </a:r>
            <a:r>
              <a:rPr lang="el-GR" sz="2000" dirty="0" smtClean="0">
                <a:latin typeface="Trebuchet MS" panose="020B0603020202020204" pitchFamily="34" charset="0"/>
              </a:rPr>
              <a:t>.  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Επαν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– </a:t>
            </a:r>
            <a:r>
              <a:rPr lang="el-GR" sz="2000" dirty="0" err="1">
                <a:latin typeface="Trebuchet MS" panose="020B0603020202020204" pitchFamily="34" charset="0"/>
              </a:rPr>
              <a:t>Ομογ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2018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2692152" y="278092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75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34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205038"/>
            <a:ext cx="6360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και προβλήματα εκτός του βιβλίου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39750" y="419100"/>
            <a:ext cx="8237538" cy="5297488"/>
            <a:chOff x="340" y="264"/>
            <a:chExt cx="5189" cy="3337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340" y="264"/>
              <a:ext cx="5080" cy="3138"/>
              <a:chOff x="340" y="264"/>
              <a:chExt cx="5080" cy="3138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340" y="264"/>
                <a:ext cx="5080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 indent="127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1.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Δίνοντ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αι οι γραφικές παραστάσεις που απεικονίζουν την ταλάντωση που εκτελούν τα συστήματα ανάρτησης τριών αυτοκινήτων που κινούνται με την ίδια ταχύτητα όταν συναντούν το ίδιο εξόγκωμα στο δρόμο. </a:t>
                </a:r>
              </a:p>
            </p:txBody>
          </p:sp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00"/>
                <a:ext cx="4224" cy="1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340" y="2568"/>
                <a:ext cx="5035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en-US" altLang="el-GR" sz="2000" b="1" dirty="0">
                    <a:latin typeface="Trebuchet MS" panose="020B0603020202020204" pitchFamily="34" charset="0"/>
                  </a:rPr>
                  <a:t>Α. </a:t>
                </a:r>
                <a:r>
                  <a:rPr lang="en-US" altLang="el-GR" sz="2000" dirty="0" err="1" smtClean="0">
                    <a:latin typeface="Trebuchet MS" panose="020B0603020202020204" pitchFamily="34" charset="0"/>
                  </a:rPr>
                  <a:t>Το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υτοκίνητο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του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οπ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οίου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το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σύστημ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 ανάρτησης λειτουργεί καλύτερα είναι το </a:t>
                </a:r>
              </a:p>
              <a:p>
                <a:pPr algn="just" eaLnBrk="1" hangingPunct="1"/>
                <a:r>
                  <a:rPr lang="en-US" altLang="el-GR" sz="2000" b="1" dirty="0">
                    <a:latin typeface="Trebuchet MS" panose="020B0603020202020204" pitchFamily="34" charset="0"/>
                  </a:rPr>
                  <a:t>α. </a:t>
                </a:r>
                <a:r>
                  <a:rPr lang="el-GR" altLang="el-GR" sz="2000" b="1" dirty="0" smtClean="0">
                    <a:latin typeface="Trebuchet MS" panose="020B0603020202020204" pitchFamily="34" charset="0"/>
                  </a:rPr>
                  <a:t> 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Ι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.                               </a:t>
                </a:r>
                <a:r>
                  <a:rPr lang="en-US" altLang="el-GR" sz="2000" b="1" dirty="0">
                    <a:latin typeface="Trebuchet MS" panose="020B0603020202020204" pitchFamily="34" charset="0"/>
                  </a:rPr>
                  <a:t>β. </a:t>
                </a:r>
                <a:r>
                  <a:rPr lang="el-GR" altLang="el-GR" sz="2000" b="1" dirty="0" smtClean="0">
                    <a:latin typeface="Trebuchet MS" panose="020B0603020202020204" pitchFamily="34" charset="0"/>
                  </a:rPr>
                  <a:t> 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ΙΙ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.                               </a:t>
                </a:r>
                <a:r>
                  <a:rPr lang="el-GR" altLang="el-GR" sz="2000" dirty="0">
                    <a:latin typeface="Trebuchet MS" panose="020B0603020202020204" pitchFamily="34" charset="0"/>
                  </a:rPr>
                  <a:t>  </a:t>
                </a:r>
                <a:r>
                  <a:rPr lang="en-US" altLang="el-GR" sz="2000" b="1" dirty="0">
                    <a:latin typeface="Trebuchet MS" panose="020B0603020202020204" pitchFamily="34" charset="0"/>
                  </a:rPr>
                  <a:t>γ. </a:t>
                </a:r>
                <a:r>
                  <a:rPr lang="el-GR" altLang="el-GR" sz="2000" b="1" dirty="0" smtClean="0">
                    <a:latin typeface="Trebuchet MS" panose="020B0603020202020204" pitchFamily="34" charset="0"/>
                  </a:rPr>
                  <a:t> 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ΙΙΙ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. </a:t>
                </a:r>
              </a:p>
              <a:p>
                <a:pPr algn="just" eaLnBrk="1" hangingPunct="1"/>
                <a:r>
                  <a:rPr lang="en-US" altLang="el-GR" sz="2000" b="1" dirty="0">
                    <a:latin typeface="Trebuchet MS" panose="020B0603020202020204" pitchFamily="34" charset="0"/>
                  </a:rPr>
                  <a:t>Β.   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Να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δικ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αιολογήσετε την απάντησή σας.</a:t>
                </a:r>
              </a:p>
            </p:txBody>
          </p:sp>
        </p:grp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522" y="3349"/>
              <a:ext cx="10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el-GR" sz="2000" dirty="0" err="1" smtClean="0">
                  <a:latin typeface="Trebuchet MS" panose="020B0603020202020204" pitchFamily="34" charset="0"/>
                </a:rPr>
                <a:t>Εσ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περ</a:t>
              </a:r>
              <a:r>
                <a:rPr lang="en-US" altLang="el-GR" sz="2000" dirty="0">
                  <a:latin typeface="Trebuchet MS" panose="020B0603020202020204" pitchFamily="34" charset="0"/>
                </a:rPr>
                <a:t>.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2006</a:t>
              </a:r>
              <a:endParaRPr lang="en-US" altLang="el-GR" sz="20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10" name="Οβάλ 9"/>
          <p:cNvSpPr/>
          <p:nvPr/>
        </p:nvSpPr>
        <p:spPr>
          <a:xfrm>
            <a:off x="6746627" y="4719390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55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55576" y="404664"/>
            <a:ext cx="7632848" cy="3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2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λάτος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μι</a:t>
            </a:r>
            <a:r>
              <a:rPr lang="en-US" altLang="el-GR" sz="2000" dirty="0">
                <a:latin typeface="Trebuchet MS" panose="020B0603020202020204" pitchFamily="34" charset="0"/>
              </a:rPr>
              <a:t>ας φθίνουσας ταλάντωσης δίνεται από τη σχέση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     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Α</a:t>
            </a:r>
            <a:r>
              <a:rPr lang="el-GR" altLang="el-GR" sz="2000" i="1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Α</a:t>
            </a:r>
            <a:r>
              <a:rPr lang="en-US" altLang="el-GR" sz="2000" baseline="-25000" dirty="0" smtClean="0">
                <a:latin typeface="Trebuchet MS" panose="020B0603020202020204" pitchFamily="34" charset="0"/>
              </a:rPr>
              <a:t>0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e</a:t>
            </a:r>
            <a:r>
              <a:rPr lang="en-US" altLang="el-GR" baseline="30000" dirty="0" smtClean="0">
                <a:latin typeface="Trebuchet MS" panose="020B0603020202020204" pitchFamily="34" charset="0"/>
              </a:rPr>
              <a:t>-</a:t>
            </a:r>
            <a:r>
              <a:rPr lang="en-US" altLang="el-GR" i="1" baseline="30000" dirty="0" smtClean="0">
                <a:latin typeface="Trebuchet MS" panose="020B0603020202020204" pitchFamily="34" charset="0"/>
              </a:rPr>
              <a:t>Λt</a:t>
            </a:r>
            <a:r>
              <a:rPr lang="en-US" altLang="el-GR" sz="2000" dirty="0">
                <a:latin typeface="Trebuchet MS" panose="020B0603020202020204" pitchFamily="34" charset="0"/>
              </a:rPr>
              <a:t>. Ο </a:t>
            </a:r>
            <a:r>
              <a:rPr lang="en-US" altLang="el-GR" sz="2000" dirty="0" err="1">
                <a:latin typeface="Trebuchet MS" panose="020B0603020202020204" pitchFamily="34" charset="0"/>
              </a:rPr>
              <a:t>χρόνος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ου</a:t>
            </a:r>
            <a:r>
              <a:rPr lang="en-US" altLang="el-GR" sz="2000" dirty="0">
                <a:latin typeface="Trebuchet MS" panose="020B0603020202020204" pitchFamily="34" charset="0"/>
              </a:rPr>
              <a:t> απα</a:t>
            </a:r>
            <a:r>
              <a:rPr lang="en-US" altLang="el-GR" sz="2000" dirty="0" err="1">
                <a:latin typeface="Trebuchet MS" panose="020B0603020202020204" pitchFamily="34" charset="0"/>
              </a:rPr>
              <a:t>ιτείτ</a:t>
            </a:r>
            <a:r>
              <a:rPr lang="en-US" altLang="el-GR" sz="2000" dirty="0">
                <a:latin typeface="Trebuchet MS" panose="020B0603020202020204" pitchFamily="34" charset="0"/>
              </a:rPr>
              <a:t>αι ώστε η ολική ενέργεια της ταλάντωσης να γίνει η μισή της αρχικής (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Ε</a:t>
            </a:r>
            <a:r>
              <a:rPr lang="el-GR" altLang="el-GR" sz="2000" i="1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Ε</a:t>
            </a:r>
            <a:r>
              <a:rPr lang="en-US" altLang="el-GR" sz="2000" baseline="-25000" dirty="0" smtClean="0">
                <a:latin typeface="Trebuchet MS" panose="020B0603020202020204" pitchFamily="34" charset="0"/>
              </a:rPr>
              <a:t>0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/2</a:t>
            </a:r>
            <a:r>
              <a:rPr lang="en-US" altLang="el-GR" sz="2000" dirty="0">
                <a:latin typeface="Trebuchet MS" panose="020B0603020202020204" pitchFamily="34" charset="0"/>
              </a:rPr>
              <a:t>) είναι: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</a:t>
            </a:r>
            <a:r>
              <a:rPr lang="en-US" altLang="el-GR" sz="2000" dirty="0">
                <a:latin typeface="Trebuchet MS" panose="020B0603020202020204" pitchFamily="34" charset="0"/>
              </a:rPr>
              <a:t>  </a:t>
            </a:r>
            <a:r>
              <a:rPr lang="en-US" altLang="el-GR" sz="2000" i="1" dirty="0">
                <a:latin typeface="Trebuchet MS" panose="020B0603020202020204" pitchFamily="34" charset="0"/>
              </a:rPr>
              <a:t>t</a:t>
            </a:r>
            <a:r>
              <a:rPr lang="en-US" altLang="el-GR" sz="2000" dirty="0">
                <a:latin typeface="Trebuchet MS" panose="020B0603020202020204" pitchFamily="34" charset="0"/>
              </a:rPr>
              <a:t>= ln2/Λ.            </a:t>
            </a:r>
            <a:endParaRPr lang="el-GR" altLang="el-GR" sz="2000" dirty="0" smtClean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 smtClean="0">
                <a:latin typeface="Trebuchet MS" panose="020B0603020202020204" pitchFamily="34" charset="0"/>
              </a:rPr>
              <a:t>β</a:t>
            </a:r>
            <a:r>
              <a:rPr lang="en-US" altLang="el-GR" sz="2000" b="1" dirty="0">
                <a:latin typeface="Trebuchet MS" panose="020B0603020202020204" pitchFamily="34" charset="0"/>
              </a:rPr>
              <a:t>.</a:t>
            </a:r>
            <a:r>
              <a:rPr lang="en-US" altLang="el-GR" sz="2000" dirty="0">
                <a:latin typeface="Trebuchet MS" panose="020B0603020202020204" pitchFamily="34" charset="0"/>
              </a:rPr>
              <a:t>  </a:t>
            </a:r>
            <a:r>
              <a:rPr lang="en-US" altLang="el-GR" sz="2000" i="1" dirty="0">
                <a:latin typeface="Trebuchet MS" panose="020B0603020202020204" pitchFamily="34" charset="0"/>
              </a:rPr>
              <a:t>t</a:t>
            </a:r>
            <a:r>
              <a:rPr lang="en-US" altLang="el-GR" sz="2000" dirty="0">
                <a:latin typeface="Trebuchet MS" panose="020B0603020202020204" pitchFamily="34" charset="0"/>
              </a:rPr>
              <a:t>=ln2/2Λ.            </a:t>
            </a:r>
            <a:endParaRPr lang="el-GR" altLang="el-GR" sz="2000" dirty="0" smtClean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 smtClean="0">
                <a:latin typeface="Trebuchet MS" panose="020B0603020202020204" pitchFamily="34" charset="0"/>
              </a:rPr>
              <a:t>γ</a:t>
            </a:r>
            <a:r>
              <a:rPr lang="en-US" altLang="el-GR" sz="2000" b="1" dirty="0">
                <a:latin typeface="Trebuchet MS" panose="020B0603020202020204" pitchFamily="34" charset="0"/>
              </a:rPr>
              <a:t>.</a:t>
            </a:r>
            <a:r>
              <a:rPr lang="en-US" altLang="el-GR" sz="2000" dirty="0">
                <a:latin typeface="Trebuchet MS" panose="020B0603020202020204" pitchFamily="34" charset="0"/>
              </a:rPr>
              <a:t>  </a:t>
            </a:r>
            <a:r>
              <a:rPr lang="en-US" altLang="el-GR" sz="2000" i="1" dirty="0">
                <a:latin typeface="Trebuchet MS" panose="020B0603020202020204" pitchFamily="34" charset="0"/>
              </a:rPr>
              <a:t>t</a:t>
            </a:r>
            <a:r>
              <a:rPr lang="en-US" altLang="el-GR" sz="2000" dirty="0">
                <a:latin typeface="Trebuchet MS" panose="020B0603020202020204" pitchFamily="34" charset="0"/>
              </a:rPr>
              <a:t>= Λ/ln2.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dirty="0" err="1">
                <a:latin typeface="Trebuchet MS" panose="020B0603020202020204" pitchFamily="34" charset="0"/>
              </a:rPr>
              <a:t>Ποι</a:t>
            </a:r>
            <a:r>
              <a:rPr lang="en-US" altLang="el-GR" sz="2000" dirty="0">
                <a:latin typeface="Trebuchet MS" panose="020B0603020202020204" pitchFamily="34" charset="0"/>
              </a:rPr>
              <a:t>α είναι η σωστή πρόταση;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dirty="0">
                <a:latin typeface="Trebuchet MS" panose="020B0603020202020204" pitchFamily="34" charset="0"/>
              </a:rPr>
              <a:t>Να </a:t>
            </a:r>
            <a:r>
              <a:rPr lang="en-US" altLang="el-GR" sz="2000" dirty="0" err="1">
                <a:latin typeface="Trebuchet MS" panose="020B0603020202020204" pitchFamily="34" charset="0"/>
              </a:rPr>
              <a:t>δικ</a:t>
            </a:r>
            <a:r>
              <a:rPr lang="en-US" altLang="el-GR" sz="2000" dirty="0">
                <a:latin typeface="Trebuchet MS" panose="020B0603020202020204" pitchFamily="34" charset="0"/>
              </a:rPr>
              <a:t>αιολογήσετε την απάντησή σας. </a:t>
            </a:r>
          </a:p>
        </p:txBody>
      </p:sp>
      <p:sp>
        <p:nvSpPr>
          <p:cNvPr id="15" name="Οβάλ 14"/>
          <p:cNvSpPr/>
          <p:nvPr/>
        </p:nvSpPr>
        <p:spPr>
          <a:xfrm>
            <a:off x="683568" y="2269245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6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2900" y="139118"/>
            <a:ext cx="8458200" cy="557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3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Σώμ</a:t>
            </a:r>
            <a:r>
              <a:rPr lang="en-US" altLang="el-GR" sz="2000" dirty="0">
                <a:latin typeface="Trebuchet MS" panose="020B0603020202020204" pitchFamily="34" charset="0"/>
              </a:rPr>
              <a:t>α μάζας 1kg εκτελεί φθίνουσα αρμονική ταλάντωση και το πλάτος μειώνεται με το χρόνο σύμφωνα με τη σχέση 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Α</a:t>
            </a:r>
            <a:r>
              <a:rPr lang="el-GR" altLang="el-GR" sz="2000" i="1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0,1e</a:t>
            </a:r>
            <a:r>
              <a:rPr lang="en-US" altLang="el-GR" baseline="30000" dirty="0" smtClean="0">
                <a:latin typeface="Trebuchet MS" panose="020B0603020202020204" pitchFamily="34" charset="0"/>
              </a:rPr>
              <a:t>-Λ</a:t>
            </a:r>
            <a:r>
              <a:rPr lang="en-US" altLang="el-GR" i="1" baseline="30000" dirty="0" smtClean="0">
                <a:latin typeface="Trebuchet MS" panose="020B0603020202020204" pitchFamily="34" charset="0"/>
              </a:rPr>
              <a:t>t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(S.I.),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t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=N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Τ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(Ν=0,1,2,3,…), όπου </a:t>
            </a:r>
            <a:r>
              <a:rPr lang="en-US" altLang="el-GR" sz="2000" i="1" dirty="0">
                <a:latin typeface="Trebuchet MS" panose="020B0603020202020204" pitchFamily="34" charset="0"/>
              </a:rPr>
              <a:t>Τ</a:t>
            </a:r>
            <a:r>
              <a:rPr lang="en-US" altLang="el-GR" sz="2000" dirty="0">
                <a:latin typeface="Trebuchet MS" panose="020B0603020202020204" pitchFamily="34" charset="0"/>
              </a:rPr>
              <a:t> είναι η  περίοδος της φθίνουσας ταλάντωσης.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στιγμή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i="1" dirty="0">
                <a:latin typeface="Trebuchet MS" panose="020B0603020202020204" pitchFamily="34" charset="0"/>
              </a:rPr>
              <a:t>t</a:t>
            </a:r>
            <a:r>
              <a:rPr lang="en-US" altLang="el-GR" sz="2000" dirty="0">
                <a:latin typeface="Trebuchet MS" panose="020B0603020202020204" pitchFamily="34" charset="0"/>
              </a:rPr>
              <a:t>=0 η </a:t>
            </a:r>
            <a:r>
              <a:rPr lang="en-US" altLang="el-GR" sz="2000" dirty="0" err="1">
                <a:latin typeface="Trebuchet MS" panose="020B0603020202020204" pitchFamily="34" charset="0"/>
              </a:rPr>
              <a:t>ενέργει</a:t>
            </a:r>
            <a:r>
              <a:rPr lang="en-US" altLang="el-GR" sz="2000" dirty="0">
                <a:latin typeface="Trebuchet MS" panose="020B0603020202020204" pitchFamily="34" charset="0"/>
              </a:rPr>
              <a:t>α της ταλάντωσης του σώματος είναι ίση με 2J, ενώ τη στιγμή  </a:t>
            </a:r>
            <a:r>
              <a:rPr lang="en-US" altLang="el-GR" sz="2000" i="1" dirty="0">
                <a:latin typeface="Trebuchet MS" panose="020B0603020202020204" pitchFamily="34" charset="0"/>
              </a:rPr>
              <a:t>t</a:t>
            </a:r>
            <a:r>
              <a:rPr lang="en-US" altLang="el-GR" sz="2000" baseline="-25000" dirty="0">
                <a:latin typeface="Trebuchet MS" panose="020B0603020202020204" pitchFamily="34" charset="0"/>
              </a:rPr>
              <a:t>1</a:t>
            </a:r>
            <a:r>
              <a:rPr lang="en-US" altLang="el-GR" sz="2000" dirty="0">
                <a:latin typeface="Trebuchet MS" panose="020B0603020202020204" pitchFamily="34" charset="0"/>
              </a:rPr>
              <a:t> το πλάτος της ταλάντωσης είναι το μισό του αρχικού.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dirty="0">
                <a:latin typeface="Trebuchet MS" panose="020B0603020202020204" pitchFamily="34" charset="0"/>
              </a:rPr>
              <a:t>Να β</a:t>
            </a:r>
            <a:r>
              <a:rPr lang="en-US" altLang="el-GR" sz="2000" dirty="0" err="1">
                <a:latin typeface="Trebuchet MS" panose="020B0603020202020204" pitchFamily="34" charset="0"/>
              </a:rPr>
              <a:t>ρεθούν</a:t>
            </a:r>
            <a:r>
              <a:rPr lang="en-US" altLang="el-GR" sz="2000" dirty="0">
                <a:latin typeface="Trebuchet MS" panose="020B0603020202020204" pitchFamily="34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</a:t>
            </a:r>
            <a:r>
              <a:rPr lang="en-US" altLang="el-GR" sz="2000" dirty="0">
                <a:latin typeface="Trebuchet MS" panose="020B0603020202020204" pitchFamily="34" charset="0"/>
              </a:rPr>
              <a:t> 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λάτος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latin typeface="Trebuchet MS" panose="020B0603020202020204" pitchFamily="34" charset="0"/>
              </a:rPr>
              <a:t> τα</a:t>
            </a:r>
            <a:r>
              <a:rPr lang="en-US" altLang="el-GR" sz="2000" dirty="0" err="1">
                <a:latin typeface="Trebuchet MS" panose="020B0603020202020204" pitchFamily="34" charset="0"/>
              </a:rPr>
              <a:t>λάντωσης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χρονική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στιγμή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i="1" dirty="0">
                <a:latin typeface="Trebuchet MS" panose="020B0603020202020204" pitchFamily="34" charset="0"/>
              </a:rPr>
              <a:t>t</a:t>
            </a:r>
            <a:r>
              <a:rPr lang="en-US" altLang="el-GR" sz="2000" baseline="-25000" dirty="0">
                <a:latin typeface="Trebuchet MS" panose="020B0603020202020204" pitchFamily="34" charset="0"/>
              </a:rPr>
              <a:t>2</a:t>
            </a:r>
            <a:r>
              <a:rPr lang="en-US" altLang="el-GR" sz="2000" dirty="0">
                <a:latin typeface="Trebuchet MS" panose="020B0603020202020204" pitchFamily="34" charset="0"/>
              </a:rPr>
              <a:t>=4</a:t>
            </a:r>
            <a:r>
              <a:rPr lang="en-US" altLang="el-GR" sz="2000" i="1" dirty="0">
                <a:latin typeface="Trebuchet MS" panose="020B0603020202020204" pitchFamily="34" charset="0"/>
              </a:rPr>
              <a:t>t</a:t>
            </a:r>
            <a:r>
              <a:rPr lang="en-US" altLang="el-GR" sz="2000" baseline="-25000" dirty="0">
                <a:latin typeface="Trebuchet MS" panose="020B0603020202020204" pitchFamily="34" charset="0"/>
              </a:rPr>
              <a:t>1</a:t>
            </a:r>
            <a:r>
              <a:rPr lang="en-US" altLang="el-GR" sz="2000" dirty="0">
                <a:latin typeface="Trebuchet MS" panose="020B0603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β.</a:t>
            </a:r>
            <a:r>
              <a:rPr lang="en-US" altLang="el-GR" sz="2000" dirty="0">
                <a:latin typeface="Trebuchet MS" panose="020B0603020202020204" pitchFamily="34" charset="0"/>
              </a:rPr>
              <a:t>  Η π</a:t>
            </a:r>
            <a:r>
              <a:rPr lang="en-US" altLang="el-GR" sz="2000" dirty="0" err="1">
                <a:latin typeface="Trebuchet MS" panose="020B0603020202020204" pitchFamily="34" charset="0"/>
              </a:rPr>
              <a:t>ερίοδος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i="1" dirty="0">
                <a:latin typeface="Trebuchet MS" panose="020B0603020202020204" pitchFamily="34" charset="0"/>
              </a:rPr>
              <a:t>Τ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latin typeface="Trebuchet MS" panose="020B0603020202020204" pitchFamily="34" charset="0"/>
              </a:rPr>
              <a:t> τα</a:t>
            </a:r>
            <a:r>
              <a:rPr lang="en-US" altLang="el-GR" sz="2000" dirty="0" err="1">
                <a:latin typeface="Trebuchet MS" panose="020B0603020202020204" pitchFamily="34" charset="0"/>
              </a:rPr>
              <a:t>λάντωσης</a:t>
            </a:r>
            <a:r>
              <a:rPr lang="en-US" altLang="el-GR" sz="2000" dirty="0">
                <a:latin typeface="Trebuchet MS" panose="020B0603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γ.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οσοστό</a:t>
            </a:r>
            <a:r>
              <a:rPr lang="en-US" altLang="el-GR" sz="2000" dirty="0">
                <a:latin typeface="Trebuchet MS" panose="020B0603020202020204" pitchFamily="34" charset="0"/>
              </a:rPr>
              <a:t> %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latin typeface="Trebuchet MS" panose="020B0603020202020204" pitchFamily="34" charset="0"/>
              </a:rPr>
              <a:t> α</a:t>
            </a:r>
            <a:r>
              <a:rPr lang="en-US" altLang="el-GR" sz="2000" dirty="0" err="1">
                <a:latin typeface="Trebuchet MS" panose="020B0603020202020204" pitchFamily="34" charset="0"/>
              </a:rPr>
              <a:t>ρχικής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ενέργει</a:t>
            </a:r>
            <a:r>
              <a:rPr lang="en-US" altLang="el-GR" sz="2000" dirty="0">
                <a:latin typeface="Trebuchet MS" panose="020B0603020202020204" pitchFamily="34" charset="0"/>
              </a:rPr>
              <a:t>ας που μετετράπη σε θερμότητα κατά τη διάρκεια της φθίνουσας ταλάντωσης από την αρχή μέχρι τη χρονική στιγμή </a:t>
            </a:r>
            <a:r>
              <a:rPr lang="en-US" altLang="el-GR" sz="2000" i="1" dirty="0">
                <a:latin typeface="Trebuchet MS" panose="020B0603020202020204" pitchFamily="34" charset="0"/>
              </a:rPr>
              <a:t>t</a:t>
            </a:r>
            <a:r>
              <a:rPr lang="en-US" altLang="el-GR" sz="2000" dirty="0">
                <a:latin typeface="Trebuchet MS" panose="020B0603020202020204" pitchFamily="34" charset="0"/>
              </a:rPr>
              <a:t>=2</a:t>
            </a:r>
            <a:r>
              <a:rPr lang="en-US" altLang="el-GR" sz="2000" i="1" dirty="0">
                <a:latin typeface="Trebuchet MS" panose="020B0603020202020204" pitchFamily="34" charset="0"/>
              </a:rPr>
              <a:t>t</a:t>
            </a:r>
            <a:r>
              <a:rPr lang="en-US" altLang="el-GR" sz="2000" baseline="-25000" dirty="0">
                <a:latin typeface="Trebuchet MS" panose="020B0603020202020204" pitchFamily="34" charset="0"/>
              </a:rPr>
              <a:t>1</a:t>
            </a:r>
            <a:r>
              <a:rPr lang="en-US" altLang="el-GR" sz="20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8022" y="5714940"/>
            <a:ext cx="8007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l-GR" altLang="el-GR" sz="2000" b="1" dirty="0">
                <a:latin typeface="Trebuchet MS" panose="020B0603020202020204" pitchFamily="34" charset="0"/>
              </a:rPr>
              <a:t>α.</a:t>
            </a:r>
            <a:r>
              <a:rPr lang="el-GR" altLang="el-GR" b="1" dirty="0"/>
              <a:t>  </a:t>
            </a:r>
            <a:r>
              <a:rPr lang="el-GR" altLang="el-GR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Α</a:t>
            </a:r>
            <a:r>
              <a:rPr lang="el-GR" altLang="el-GR" b="1" baseline="-25000" dirty="0">
                <a:solidFill>
                  <a:srgbClr val="FF0000"/>
                </a:solidFill>
                <a:latin typeface="Trebuchet MS" panose="020B0603020202020204" pitchFamily="34" charset="0"/>
              </a:rPr>
              <a:t>2 </a:t>
            </a:r>
            <a:r>
              <a:rPr lang="el-GR" altLang="el-GR" b="1" dirty="0">
                <a:solidFill>
                  <a:srgbClr val="FF0000"/>
                </a:solidFill>
                <a:latin typeface="Trebuchet MS" panose="020B0603020202020204" pitchFamily="34" charset="0"/>
              </a:rPr>
              <a:t>= 1/160 </a:t>
            </a:r>
            <a:r>
              <a:rPr lang="en-US" altLang="el-GR" b="1" dirty="0">
                <a:solidFill>
                  <a:srgbClr val="FF0000"/>
                </a:solidFill>
                <a:latin typeface="Trebuchet MS" panose="020B0603020202020204" pitchFamily="34" charset="0"/>
              </a:rPr>
              <a:t>m</a:t>
            </a:r>
            <a:r>
              <a:rPr lang="en-US" altLang="el-GR" sz="2000" dirty="0">
                <a:latin typeface="Trebuchet MS" panose="020B0603020202020204" pitchFamily="34" charset="0"/>
              </a:rPr>
              <a:t>,    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 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altLang="el-GR" sz="2000" b="1" dirty="0">
                <a:latin typeface="Trebuchet MS" panose="020B0603020202020204" pitchFamily="34" charset="0"/>
              </a:rPr>
              <a:t>.  </a:t>
            </a:r>
            <a:r>
              <a:rPr lang="el-GR" altLang="el-GR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Τ</a:t>
            </a:r>
            <a:r>
              <a:rPr lang="el-GR" altLang="el-GR" b="1" dirty="0">
                <a:solidFill>
                  <a:srgbClr val="FF0000"/>
                </a:solidFill>
                <a:latin typeface="Trebuchet MS" panose="020B0603020202020204" pitchFamily="34" charset="0"/>
              </a:rPr>
              <a:t> = π/10 </a:t>
            </a:r>
            <a:r>
              <a:rPr lang="en-US" altLang="el-GR" b="1" dirty="0">
                <a:solidFill>
                  <a:srgbClr val="FF0000"/>
                </a:solidFill>
                <a:latin typeface="Trebuchet MS" panose="020B0603020202020204" pitchFamily="34" charset="0"/>
              </a:rPr>
              <a:t>s</a:t>
            </a:r>
            <a:r>
              <a:rPr lang="en-US" altLang="el-GR" sz="2000" dirty="0">
                <a:latin typeface="Trebuchet MS" panose="020B0603020202020204" pitchFamily="34" charset="0"/>
              </a:rPr>
              <a:t>,     </a:t>
            </a:r>
            <a:r>
              <a:rPr lang="el-GR" altLang="el-GR" sz="2000" b="1" dirty="0">
                <a:latin typeface="Trebuchet MS" panose="020B0603020202020204" pitchFamily="34" charset="0"/>
              </a:rPr>
              <a:t>γ.  </a:t>
            </a:r>
            <a:r>
              <a:rPr lang="el-GR" altLang="el-GR" b="1" dirty="0">
                <a:solidFill>
                  <a:srgbClr val="FF0000"/>
                </a:solidFill>
                <a:latin typeface="Trebuchet MS" panose="020B0603020202020204" pitchFamily="34" charset="0"/>
              </a:rPr>
              <a:t>93,75%</a:t>
            </a:r>
            <a:r>
              <a:rPr lang="el-GR" altLang="el-GR" sz="2000" dirty="0">
                <a:latin typeface="Trebuchet MS" panose="020B0603020202020204" pitchFamily="34" charset="0"/>
              </a:rPr>
              <a:t>.</a:t>
            </a:r>
            <a:endParaRPr lang="el-GR" alt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9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84123"/>
            <a:ext cx="6552728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απόσβεση</a:t>
            </a:r>
            <a:r>
              <a:rPr lang="el-GR" sz="2400" b="1" dirty="0" smtClean="0">
                <a:latin typeface="Comic Sans MS" panose="030F0702030302020204" pitchFamily="66" charset="0"/>
              </a:rPr>
              <a:t> οφείλεται σε δυνάμεις που αντιτίθενται στην κίνηση.</a:t>
            </a:r>
          </a:p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Οι δυνάμεις αυτές μεταφέρουν ενέργεια από το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ταλαντούμενο</a:t>
            </a:r>
            <a:r>
              <a:rPr lang="el-GR" sz="2400" b="1" dirty="0" smtClean="0">
                <a:latin typeface="Comic Sans MS" panose="030F0702030302020204" pitchFamily="66" charset="0"/>
              </a:rPr>
              <a:t> σύστημα στο περιβάλλον.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2" y="726643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Ομάδα 9"/>
          <p:cNvGrpSpPr/>
          <p:nvPr/>
        </p:nvGrpSpPr>
        <p:grpSpPr>
          <a:xfrm>
            <a:off x="971600" y="2533259"/>
            <a:ext cx="3024336" cy="3604650"/>
            <a:chOff x="971600" y="2533259"/>
            <a:chExt cx="3024336" cy="3604650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533259"/>
              <a:ext cx="2592288" cy="27780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1600" y="5306912"/>
              <a:ext cx="3024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latin typeface="Comic Sans MS" panose="030F0702030302020204" pitchFamily="66" charset="0"/>
                </a:rPr>
                <a:t>Ο αέρας στην αντλία εμποδίζει το σύστημα ελατήριο-μάζα να κάνει ΑΑΤ.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5061404" y="2495306"/>
            <a:ext cx="2664296" cy="3642603"/>
            <a:chOff x="5061404" y="2495306"/>
            <a:chExt cx="2664296" cy="3642603"/>
          </a:xfrm>
        </p:grpSpPr>
        <p:sp>
          <p:nvSpPr>
            <p:cNvPr id="11" name="TextBox 10"/>
            <p:cNvSpPr txBox="1"/>
            <p:nvPr/>
          </p:nvSpPr>
          <p:spPr>
            <a:xfrm>
              <a:off x="5061404" y="5306912"/>
              <a:ext cx="26642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latin typeface="Comic Sans MS" panose="030F0702030302020204" pitchFamily="66" charset="0"/>
                </a:rPr>
                <a:t>Το υγρό στο δοχείο εμποδίζει το </a:t>
              </a:r>
              <a:r>
                <a:rPr lang="el-GR" sz="1600" b="1" dirty="0" err="1" smtClean="0">
                  <a:latin typeface="Comic Sans MS" panose="030F0702030302020204" pitchFamily="66" charset="0"/>
                </a:rPr>
                <a:t>ταλαντούμενο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 σύστημα να κάνει ΑΑΤ.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404" y="2495306"/>
              <a:ext cx="2664296" cy="2811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64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9592" y="476672"/>
            <a:ext cx="7478216" cy="169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400" b="1" dirty="0">
                <a:latin typeface="Comic Sans MS" panose="030F0702030302020204" pitchFamily="66" charset="0"/>
              </a:rPr>
              <a:t>Ιδιαίτερο ενδιαφέρον έχουν οι φθίνουσες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αρμονικές </a:t>
            </a:r>
            <a:r>
              <a:rPr lang="el-GR" altLang="el-GR" sz="2400" b="1" dirty="0">
                <a:latin typeface="Comic Sans MS" panose="030F0702030302020204" pitchFamily="66" charset="0"/>
              </a:rPr>
              <a:t>ταλαντώσεις στις οποίες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δύναμη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που αντιτίθεται στην κίνηση είναι 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ανάλογη της ταχύτητας.</a:t>
            </a:r>
            <a:endParaRPr lang="el-GR" altLang="el-GR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2885" y="2276872"/>
                <a:ext cx="1791630" cy="552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 b</a:t>
                </a:r>
                <a:r>
                  <a:rPr lang="el-GR" sz="32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l-GR" sz="32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32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32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885" y="2276872"/>
                <a:ext cx="1791630" cy="552331"/>
              </a:xfrm>
              <a:prstGeom prst="rect">
                <a:avLst/>
              </a:prstGeom>
              <a:blipFill>
                <a:blip r:embed="rId2"/>
                <a:stretch>
                  <a:fillRect l="-340" t="-12222" b="-444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1364" y="3098768"/>
            <a:ext cx="8134672" cy="231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964" tIns="49982" rIns="99964" bIns="49982">
            <a:spAutoFit/>
          </a:bodyPr>
          <a:lstStyle>
            <a:lvl1pPr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0063"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0125"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0188"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7075" defTabSz="1000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4275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1475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8675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5875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l-GR" b="1" dirty="0" smtClean="0">
                <a:latin typeface="Comic Sans MS" panose="030F0702030302020204" pitchFamily="66" charset="0"/>
              </a:rPr>
              <a:t>Το </a:t>
            </a:r>
            <a:r>
              <a:rPr lang="en-US" alt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l-GR" altLang="el-GR" b="1" dirty="0">
                <a:latin typeface="Comic Sans MS" panose="030F0702030302020204" pitchFamily="66" charset="0"/>
              </a:rPr>
              <a:t> </a:t>
            </a:r>
            <a:r>
              <a:rPr lang="el-GR" altLang="el-GR" b="1" dirty="0" smtClean="0">
                <a:latin typeface="Comic Sans MS" panose="030F0702030302020204" pitchFamily="66" charset="0"/>
              </a:rPr>
              <a:t>ονομάζεται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σταθερά </a:t>
            </a: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απόσβεσης</a:t>
            </a:r>
            <a:r>
              <a:rPr lang="el-GR" altLang="el-GR" b="1" dirty="0" smtClean="0">
                <a:latin typeface="Comic Sans MS" panose="030F0702030302020204" pitchFamily="66" charset="0"/>
              </a:rPr>
              <a:t> και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εξαρτάται</a:t>
            </a:r>
            <a:r>
              <a:rPr lang="el-GR" altLang="el-GR" b="1" dirty="0">
                <a:latin typeface="Comic Sans MS" panose="030F0702030302020204" pitchFamily="66" charset="0"/>
              </a:rPr>
              <a:t> από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b="1" dirty="0">
                <a:latin typeface="Comic Sans MS" panose="030F0702030302020204" pitchFamily="66" charset="0"/>
              </a:rPr>
              <a:t>  </a:t>
            </a:r>
            <a:r>
              <a:rPr lang="el-GR" altLang="el-GR" b="1" dirty="0" smtClean="0">
                <a:latin typeface="Comic Sans MS" panose="030F0702030302020204" pitchFamily="66" charset="0"/>
              </a:rPr>
              <a:t>τις </a:t>
            </a:r>
            <a:r>
              <a:rPr lang="el-GR" alt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ιδιότητες του </a:t>
            </a:r>
            <a:r>
              <a:rPr lang="el-GR" altLang="el-G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μέσου</a:t>
            </a:r>
            <a:r>
              <a:rPr lang="el-GR" altLang="el-GR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lang="el-GR" altLang="el-GR" b="1" dirty="0" smtClean="0">
                <a:latin typeface="Comic Sans MS" panose="030F0702030302020204" pitchFamily="66" charset="0"/>
              </a:rPr>
              <a:t>όπου γίνεται η ταλάντωση</a:t>
            </a:r>
            <a:endParaRPr lang="el-GR" altLang="el-GR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b="1" dirty="0">
                <a:latin typeface="Comic Sans MS" panose="030F0702030302020204" pitchFamily="66" charset="0"/>
              </a:rPr>
              <a:t>   από το </a:t>
            </a:r>
            <a:r>
              <a:rPr lang="el-GR" altLang="el-GR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σχήμα</a:t>
            </a:r>
            <a:r>
              <a:rPr lang="el-GR" altLang="el-GR" b="1" dirty="0">
                <a:latin typeface="Comic Sans MS" panose="030F0702030302020204" pitchFamily="66" charset="0"/>
              </a:rPr>
              <a:t> και το </a:t>
            </a:r>
            <a:r>
              <a:rPr lang="el-GR" altLang="el-GR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μέγεθος του αντικειμένου</a:t>
            </a:r>
            <a:r>
              <a:rPr lang="el-GR" alt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latin typeface="Comic Sans MS" panose="030F0702030302020204" pitchFamily="66" charset="0"/>
              </a:rPr>
              <a:t>που ταλαντώνεται.</a:t>
            </a:r>
            <a:r>
              <a:rPr lang="el-GR" altLang="el-GR" dirty="0">
                <a:latin typeface="Comic Sans MS" panose="030F0702030302020204" pitchFamily="66" charset="0"/>
              </a:rPr>
              <a:t>  </a:t>
            </a:r>
            <a:r>
              <a:rPr lang="en-US" altLang="el-GR" dirty="0">
                <a:latin typeface="Comic Sans MS" panose="030F0702030302020204" pitchFamily="66" charset="0"/>
              </a:rPr>
              <a:t> </a:t>
            </a:r>
            <a:endParaRPr lang="el-GR" alt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6401849" cy="4472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588" y="298577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Μελέτη φθίνουσας αρμονικής ταλάντωσης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5756079"/>
            <a:ext cx="640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/>
              </a:rPr>
              <a:t>Προσομοίωση</a:t>
            </a:r>
            <a:r>
              <a:rPr lang="el-GR" b="1" dirty="0" smtClean="0">
                <a:latin typeface="Comic Sans MS" panose="030F0702030302020204" pitchFamily="66" charset="0"/>
              </a:rPr>
              <a:t> φθίνουσας ταλάντωσης (από Ηλία </a:t>
            </a:r>
            <a:r>
              <a:rPr lang="el-GR" b="1" dirty="0" err="1" smtClean="0">
                <a:latin typeface="Comic Sans MS" panose="030F0702030302020204" pitchFamily="66" charset="0"/>
              </a:rPr>
              <a:t>Σιτσανλή</a:t>
            </a:r>
            <a:r>
              <a:rPr lang="el-GR" b="1" dirty="0" smtClean="0">
                <a:latin typeface="Comic Sans MS" panose="030F0702030302020204" pitchFamily="66" charset="0"/>
              </a:rPr>
              <a:t>)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46866"/>
            <a:ext cx="7560840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400" b="1" dirty="0" smtClean="0">
                <a:latin typeface="Comic Sans MS" panose="030F0702030302020204" pitchFamily="66" charset="0"/>
              </a:rPr>
              <a:t>  Για ορισμένη τιμή της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σταθεράς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i="1" dirty="0" smtClean="0">
                <a:latin typeface="Comic Sans MS" panose="030F0702030302020204" pitchFamily="66" charset="0"/>
              </a:rPr>
              <a:t>b</a:t>
            </a:r>
            <a:r>
              <a:rPr lang="en-US" sz="2400" b="1" dirty="0" smtClean="0">
                <a:latin typeface="Comic Sans MS" panose="030F0702030302020204" pitchFamily="66" charset="0"/>
              </a:rPr>
              <a:t>, </a:t>
            </a:r>
            <a:r>
              <a:rPr lang="el-GR" sz="2400" b="1" dirty="0" smtClean="0">
                <a:latin typeface="Comic Sans MS" panose="030F0702030302020204" pitchFamily="66" charset="0"/>
              </a:rPr>
              <a:t>η περίοδος της φθίνουσας ταλάντωσης παραμένει σταθερή.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9" y="2420888"/>
            <a:ext cx="4380352" cy="306624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88" y="2420888"/>
            <a:ext cx="4414249" cy="3089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3100" y="155167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  <a:hlinkClick r:id="rId6"/>
              </a:rPr>
              <a:t>Προσομοίωση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0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9458"/>
            <a:ext cx="7302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omic Sans MS" panose="030F0702030302020204" pitchFamily="66" charset="0"/>
              </a:rPr>
              <a:t>  </a:t>
            </a:r>
            <a:r>
              <a:rPr lang="el-GR" sz="2400" b="1" dirty="0" smtClean="0">
                <a:latin typeface="Comic Sans MS" panose="030F0702030302020204" pitchFamily="66" charset="0"/>
              </a:rPr>
              <a:t>Όταν η σταθερά </a:t>
            </a:r>
            <a:r>
              <a:rPr lang="en-US" sz="2400" b="1" i="1" dirty="0" smtClean="0">
                <a:latin typeface="Comic Sans MS" panose="030F0702030302020204" pitchFamily="66" charset="0"/>
              </a:rPr>
              <a:t>b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μεγαλώνει, το πλάτος της φθίνουσας ταλάντωσης μειώνεται πιο γρήγορα.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2705" y="147885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  <a:hlinkClick r:id="rId2"/>
              </a:rPr>
              <a:t>Προσομοίωση</a:t>
            </a:r>
            <a:endParaRPr lang="el-GR" b="1" dirty="0">
              <a:latin typeface="Comic Sans MS" panose="030F0702030302020204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1312569" y="1379787"/>
            <a:ext cx="5634260" cy="4576630"/>
            <a:chOff x="917145" y="1668710"/>
            <a:chExt cx="5634260" cy="4576630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917145" y="1668710"/>
              <a:ext cx="5634260" cy="4576630"/>
              <a:chOff x="917145" y="1668710"/>
              <a:chExt cx="5634260" cy="4576630"/>
            </a:xfrm>
          </p:grpSpPr>
          <p:pic>
            <p:nvPicPr>
              <p:cNvPr id="8" name="Εικόνα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145" y="1668710"/>
                <a:ext cx="5634260" cy="457663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527182" y="190754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b</a:t>
                </a:r>
                <a:r>
                  <a:rPr lang="en-US" baseline="-250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  <a:endParaRPr lang="el-GR" baseline="-250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503118" y="2331036"/>
                <a:ext cx="468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b</a:t>
                </a:r>
                <a:r>
                  <a:rPr lang="en-US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44015" y="1707264"/>
                <a:ext cx="10841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b</a:t>
                </a:r>
                <a:r>
                  <a:rPr lang="en-US" sz="2400" baseline="-250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1 </a:t>
                </a:r>
                <a:r>
                  <a:rPr lang="en-US" sz="24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&lt; 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b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sz="2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777421" y="1903864"/>
              <a:ext cx="1738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ασθενής απόσβεση</a:t>
              </a:r>
              <a:endParaRPr lang="el-GR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53357" y="2422835"/>
              <a:ext cx="1738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ισχυρή απόσβεση</a:t>
              </a:r>
              <a:endParaRPr lang="el-GR" sz="14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9" y="727120"/>
            <a:ext cx="1055603" cy="100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83768" y="5207091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Ο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ρυθμός</a:t>
            </a:r>
            <a:r>
              <a:rPr lang="el-GR" b="1" dirty="0" smtClean="0">
                <a:latin typeface="Comic Sans MS" panose="030F0702030302020204" pitchFamily="66" charset="0"/>
              </a:rPr>
              <a:t> με τον οποίο μειώνεται το πλάτος μιας ταλάντωσης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εξαρτάται</a:t>
            </a:r>
            <a:r>
              <a:rPr lang="el-GR" b="1" dirty="0" smtClean="0">
                <a:latin typeface="Comic Sans MS" panose="030F0702030302020204" pitchFamily="66" charset="0"/>
              </a:rPr>
              <a:t> από την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τιμή</a:t>
            </a:r>
            <a:r>
              <a:rPr lang="el-GR" b="1" dirty="0" smtClean="0">
                <a:latin typeface="Comic Sans MS" panose="030F0702030302020204" pitchFamily="66" charset="0"/>
              </a:rPr>
              <a:t> της </a:t>
            </a:r>
            <a:r>
              <a:rPr lang="el-GR" b="1" dirty="0" err="1" smtClean="0">
                <a:latin typeface="Comic Sans MS" panose="030F0702030302020204" pitchFamily="66" charset="0"/>
              </a:rPr>
              <a:t>σταθεράς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b="1" dirty="0" smtClean="0">
                <a:latin typeface="Comic Sans MS" panose="030F0702030302020204" pitchFamily="66" charset="0"/>
              </a:rPr>
              <a:t>.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79512" y="188640"/>
            <a:ext cx="5634260" cy="4576630"/>
            <a:chOff x="917145" y="1668710"/>
            <a:chExt cx="5634260" cy="4576630"/>
          </a:xfrm>
        </p:grpSpPr>
        <p:grpSp>
          <p:nvGrpSpPr>
            <p:cNvPr id="5" name="Ομάδα 4"/>
            <p:cNvGrpSpPr/>
            <p:nvPr/>
          </p:nvGrpSpPr>
          <p:grpSpPr>
            <a:xfrm>
              <a:off x="917145" y="1668710"/>
              <a:ext cx="5634260" cy="4576630"/>
              <a:chOff x="917145" y="1668710"/>
              <a:chExt cx="5634260" cy="4576630"/>
            </a:xfrm>
          </p:grpSpPr>
          <p:pic>
            <p:nvPicPr>
              <p:cNvPr id="8" name="Εικόνα 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145" y="1668710"/>
                <a:ext cx="5634260" cy="457663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527182" y="190754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b</a:t>
                </a:r>
                <a:r>
                  <a:rPr lang="en-US" baseline="-250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  <a:endParaRPr lang="el-GR" baseline="-250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503118" y="2331036"/>
                <a:ext cx="468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b</a:t>
                </a:r>
                <a:r>
                  <a:rPr lang="en-US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44015" y="1707264"/>
                <a:ext cx="10841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b</a:t>
                </a:r>
                <a:r>
                  <a:rPr lang="en-US" sz="2400" baseline="-250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1 </a:t>
                </a:r>
                <a:r>
                  <a:rPr lang="en-US" sz="24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&lt; 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b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sz="2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777421" y="1903864"/>
              <a:ext cx="1738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ασθενής απόσβεση</a:t>
              </a:r>
              <a:endParaRPr lang="el-GR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53357" y="2422835"/>
              <a:ext cx="1738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ισχυρή απόσβεση</a:t>
              </a:r>
              <a:endParaRPr lang="el-GR" sz="14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41830" y="2924944"/>
            <a:ext cx="2358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b="1" dirty="0" smtClean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Η περίοδος αυξάνεται</a:t>
            </a:r>
          </a:p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(</a:t>
            </a:r>
            <a:r>
              <a:rPr lang="el-GR" b="1" i="1" dirty="0" smtClean="0">
                <a:latin typeface="Comic Sans MS" panose="030F0702030302020204" pitchFamily="66" charset="0"/>
              </a:rPr>
              <a:t>Τ</a:t>
            </a:r>
            <a:r>
              <a:rPr lang="el-GR" b="1" baseline="-25000" dirty="0" smtClean="0">
                <a:latin typeface="Comic Sans MS" panose="030F0702030302020204" pitchFamily="66" charset="0"/>
              </a:rPr>
              <a:t>0</a:t>
            </a:r>
            <a:r>
              <a:rPr lang="el-GR" b="1" dirty="0" smtClean="0">
                <a:latin typeface="Comic Sans MS" panose="030F0702030302020204" pitchFamily="66" charset="0"/>
              </a:rPr>
              <a:t>=περίοδος με μηδενική απόσβεση)</a:t>
            </a:r>
          </a:p>
        </p:txBody>
      </p:sp>
      <p:sp>
        <p:nvSpPr>
          <p:cNvPr id="13" name="Δεξί βέλος 12"/>
          <p:cNvSpPr/>
          <p:nvPr/>
        </p:nvSpPr>
        <p:spPr>
          <a:xfrm rot="16200000" flipH="1">
            <a:off x="7292881" y="1143345"/>
            <a:ext cx="435090" cy="1342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Δεξί βέλος 13"/>
          <p:cNvSpPr/>
          <p:nvPr/>
        </p:nvSpPr>
        <p:spPr>
          <a:xfrm rot="16005269" flipH="1">
            <a:off x="7427786" y="2903821"/>
            <a:ext cx="435090" cy="1342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6154021" y="308831"/>
            <a:ext cx="2611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Μεγαλύτερη απόσβεση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(μεγαλύτερο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5910225" y="1487055"/>
            <a:ext cx="2951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Το πλάτος μειώνεται πιο γρήγορα (φαίνεται από τις διακεκομμένες </a:t>
            </a:r>
            <a:r>
              <a:rPr lang="el-GR" b="1" dirty="0" smtClean="0">
                <a:latin typeface="Comic Sans MS" panose="030F0702030302020204" pitchFamily="66" charset="0"/>
              </a:rPr>
              <a:t>γραμμές)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6510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42728" y="4782697"/>
            <a:ext cx="6485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Στο πλαίσιο της μελέτης μας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μεταβολή της περιόδου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θεωρείται αμελητέα</a:t>
            </a:r>
            <a:r>
              <a:rPr lang="el-GR" sz="2000" b="1" dirty="0" smtClean="0">
                <a:latin typeface="Comic Sans MS" panose="030F0702030302020204" pitchFamily="66" charset="0"/>
              </a:rPr>
              <a:t> (γιατί αναφερόμαστε σε μικρές διαφορές στις τιμές της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σταθεράς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i="1" dirty="0" smtClean="0"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latin typeface="Comic Sans MS" panose="030F0702030302020204" pitchFamily="66" charset="0"/>
              </a:rPr>
              <a:t>).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9" name="Ομάδα 18"/>
          <p:cNvGrpSpPr/>
          <p:nvPr/>
        </p:nvGrpSpPr>
        <p:grpSpPr>
          <a:xfrm>
            <a:off x="2832680" y="3924992"/>
            <a:ext cx="4141585" cy="537250"/>
            <a:chOff x="2051360" y="5059014"/>
            <a:chExt cx="4141585" cy="537250"/>
          </a:xfrm>
        </p:grpSpPr>
        <p:sp>
          <p:nvSpPr>
            <p:cNvPr id="20" name="Ορθογώνιο 19"/>
            <p:cNvSpPr/>
            <p:nvPr/>
          </p:nvSpPr>
          <p:spPr>
            <a:xfrm>
              <a:off x="2051360" y="5196154"/>
              <a:ext cx="41415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l-GR" altLang="el-GR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Έτσι</a:t>
              </a:r>
              <a:r>
                <a:rPr lang="en-US" altLang="el-GR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,</a:t>
              </a:r>
              <a:r>
                <a:rPr lang="el-GR" altLang="el-GR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altLang="el-GR" sz="20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b</a:t>
              </a:r>
              <a:r>
                <a:rPr lang="en-US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,</a:t>
              </a: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altLang="el-GR" sz="2000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T </a:t>
              </a:r>
              <a:r>
                <a:rPr lang="en-US" altLang="el-GR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,</a:t>
              </a:r>
              <a:r>
                <a:rPr lang="el-GR" altLang="el-GR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altLang="el-GR" sz="20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ω</a:t>
              </a: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altLang="el-GR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altLang="el-GR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και </a:t>
              </a:r>
              <a:r>
                <a:rPr lang="en-US" altLang="el-GR" sz="20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f</a:t>
              </a:r>
              <a:r>
                <a:rPr lang="en-US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21" name="Ομάδα 20"/>
            <p:cNvGrpSpPr/>
            <p:nvPr/>
          </p:nvGrpSpPr>
          <p:grpSpPr>
            <a:xfrm>
              <a:off x="3124200" y="5059014"/>
              <a:ext cx="1944216" cy="410369"/>
              <a:chOff x="4283968" y="3136632"/>
              <a:chExt cx="1944216" cy="410369"/>
            </a:xfrm>
          </p:grpSpPr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V="1">
                <a:off x="4283968" y="3140968"/>
                <a:ext cx="0" cy="40011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5364088" y="3136632"/>
                <a:ext cx="0" cy="41036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 flipH="1" flipV="1">
                <a:off x="4788024" y="3136632"/>
                <a:ext cx="9128" cy="40878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6228184" y="3136632"/>
                <a:ext cx="0" cy="41036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49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2383</Words>
  <Application>Microsoft Office PowerPoint</Application>
  <PresentationFormat>Προβολή στην οθόνη (4:3)</PresentationFormat>
  <Paragraphs>279</Paragraphs>
  <Slides>37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Μερκούριος Παναγιωτόπουλος</cp:lastModifiedBy>
  <cp:revision>203</cp:revision>
  <dcterms:created xsi:type="dcterms:W3CDTF">2015-10-25T19:07:39Z</dcterms:created>
  <dcterms:modified xsi:type="dcterms:W3CDTF">2020-10-20T13:51:21Z</dcterms:modified>
</cp:coreProperties>
</file>