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5" r:id="rId2"/>
    <p:sldId id="301" r:id="rId3"/>
    <p:sldId id="302" r:id="rId4"/>
    <p:sldId id="260" r:id="rId5"/>
    <p:sldId id="273" r:id="rId6"/>
    <p:sldId id="274" r:id="rId7"/>
    <p:sldId id="261" r:id="rId8"/>
    <p:sldId id="262" r:id="rId9"/>
    <p:sldId id="263" r:id="rId10"/>
    <p:sldId id="266" r:id="rId11"/>
    <p:sldId id="275" r:id="rId12"/>
    <p:sldId id="267" r:id="rId13"/>
    <p:sldId id="268" r:id="rId14"/>
    <p:sldId id="299" r:id="rId15"/>
    <p:sldId id="307" r:id="rId16"/>
    <p:sldId id="277" r:id="rId17"/>
    <p:sldId id="278" r:id="rId18"/>
    <p:sldId id="279" r:id="rId19"/>
    <p:sldId id="296" r:id="rId20"/>
    <p:sldId id="304" r:id="rId21"/>
    <p:sldId id="270" r:id="rId22"/>
    <p:sldId id="280" r:id="rId23"/>
    <p:sldId id="271" r:id="rId24"/>
    <p:sldId id="295" r:id="rId25"/>
    <p:sldId id="282" r:id="rId26"/>
    <p:sldId id="300" r:id="rId27"/>
    <p:sldId id="281" r:id="rId28"/>
    <p:sldId id="284" r:id="rId29"/>
    <p:sldId id="303" r:id="rId30"/>
    <p:sldId id="309" r:id="rId31"/>
    <p:sldId id="289" r:id="rId32"/>
    <p:sldId id="272" r:id="rId33"/>
    <p:sldId id="290" r:id="rId34"/>
    <p:sldId id="291" r:id="rId35"/>
    <p:sldId id="310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8BB799"/>
    <a:srgbClr val="71D1A1"/>
    <a:srgbClr val="46C284"/>
    <a:srgbClr val="339966"/>
    <a:srgbClr val="339933"/>
    <a:srgbClr val="0033CC"/>
    <a:srgbClr val="CC33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27" autoAdjust="0"/>
    <p:restoredTop sz="94660"/>
  </p:normalViewPr>
  <p:slideViewPr>
    <p:cSldViewPr>
      <p:cViewPr varScale="1">
        <p:scale>
          <a:sx n="61" d="100"/>
          <a:sy n="61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AC51E-F45A-4932-9A7E-4DBCB82EA438}" type="datetimeFigureOut">
              <a:rPr lang="el-GR" smtClean="0"/>
              <a:pPr/>
              <a:t>17/11/2020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75529-96B6-4552-A037-4C5612399A6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033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B4A7-7170-4389-9548-F9DED00BD5DF}" type="slidenum">
              <a:rPr lang="el-GR" altLang="el-GR"/>
              <a:pPr/>
              <a:t>17</a:t>
            </a:fld>
            <a:endParaRPr lang="el-GR" altLang="el-GR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877B4-29DF-431E-9963-F739F3539B5D}" type="slidenum">
              <a:rPr lang="el-GR" altLang="el-GR"/>
              <a:pPr/>
              <a:t>18</a:t>
            </a:fld>
            <a:endParaRPr lang="el-GR" altLang="el-G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98C62-990D-4BF5-A8FD-7071DF58B7DF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4F437-49D5-477A-9860-3AE5A74D85CF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6BA30-9855-4D37-837B-95D45CDCEE6A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88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065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56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47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44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9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2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90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63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8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6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67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72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94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38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Merkuris\&#932;&#945;%20&#941;&#947;&#947;&#961;&#945;&#966;&#940;%20&#956;&#959;&#965;\Animation\AC_DC.avi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hyperlink" Target="http://images.google.gr/imgres?imgurl=http://www.geekwithlaptop.com/wp-content/uploads/2009/07/Electric-Shock.gif&amp;imgrefurl=http://www.geekwithlaptop.com/australia-wants-to-impose-mandatory-internet-filters&amp;usg=__UCAQtGMUv0CYFZdYqZ6GDnh4SC0=&amp;h=222&amp;w=205&amp;sz=14&amp;hl=el&amp;start=19&amp;sig2=VmZSzbFbl9WcMkOXBUKdcg&amp;um=1&amp;tbnid=ZvhZVfnpghRFUM:&amp;tbnh=107&amp;tbnw=99&amp;prev=/images?q=%CE%B7%CE%BB%CE%B5%CE%BA%CF%84%CF%81%CE%BF%CF%80%CE%BB%CE%B7%CE%BE%CE%AF%CE%B1&amp;ndsp=18&amp;hl=el&amp;rlz=1T4GGLL_elGR356GR357&amp;sa=N&amp;start=18&amp;um=1&amp;ei=ltVMS_ucMtWW_Qa1-JmgDg" TargetMode="Externa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YSI60WC-YE" TargetMode="External"/><Relationship Id="rId7" Type="http://schemas.openxmlformats.org/officeDocument/2006/relationships/hyperlink" Target="http://users.sch.gr/sitsil/index.php?option=com_content&amp;task=view&amp;id=82&amp;Itemid=37" TargetMode="External"/><Relationship Id="rId2" Type="http://schemas.openxmlformats.org/officeDocument/2006/relationships/hyperlink" Target="https://www.youtube.com/watch?v=ZV-Fy-U76L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sers.sch.gr/sitsil/index.php?option=com_content&amp;task=view&amp;id=81&amp;Itemid=37" TargetMode="External"/><Relationship Id="rId5" Type="http://schemas.openxmlformats.org/officeDocument/2006/relationships/hyperlink" Target="http://users.sch.gr/sitsil/index.php?option=com_content&amp;task=view&amp;id=78&amp;Itemid=37" TargetMode="External"/><Relationship Id="rId4" Type="http://schemas.openxmlformats.org/officeDocument/2006/relationships/hyperlink" Target="http://physiclessons.blogspot.com/2013/05/blog-post_2742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erkopanas.blogspot.com/2015/12/35-hot-potatoes_14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47664" y="404664"/>
            <a:ext cx="61926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Δυναμικός </a:t>
            </a:r>
            <a:r>
              <a:rPr lang="el-GR" altLang="el-G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Ηλεκτρισμός</a:t>
            </a:r>
            <a:endParaRPr lang="el-GR" altLang="el-G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7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8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2395A-2436-4A0A-8D74-DFF4A3CD63BA}" type="slidenum">
              <a:rPr lang="el-GR" altLang="el-GR"/>
              <a:pPr/>
              <a:t>10</a:t>
            </a:fld>
            <a:endParaRPr lang="el-GR" altLang="el-GR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4788024" y="116512"/>
            <a:ext cx="3239888" cy="1584325"/>
          </a:xfrm>
          <a:prstGeom prst="cloudCallout">
            <a:avLst>
              <a:gd name="adj1" fmla="val 56580"/>
              <a:gd name="adj2" fmla="val 411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Και που βρέθηκαν τα ηλεκτρόνια στον αγωγό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949926" y="139506"/>
            <a:ext cx="4023609" cy="1872209"/>
          </a:xfrm>
          <a:prstGeom prst="wedgeRoundRectCallout">
            <a:avLst>
              <a:gd name="adj1" fmla="val -30713"/>
              <a:gd name="adj2" fmla="val 6369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Αυτά υπάρχουν στον αγωγό, </a:t>
            </a:r>
            <a:r>
              <a:rPr lang="el-GR" altLang="el-GR" sz="2000" b="1" dirty="0" smtClean="0">
                <a:latin typeface="Comic Sans MS" pitchFamily="66" charset="0"/>
              </a:rPr>
              <a:t>ως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endParaRPr lang="el-GR" altLang="el-GR" sz="2400" b="1" dirty="0" smtClean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l-GR" altLang="el-GR" sz="2000" b="1" dirty="0" smtClean="0">
                <a:latin typeface="Comic Sans MS" pitchFamily="66" charset="0"/>
              </a:rPr>
              <a:t>και </a:t>
            </a:r>
            <a:r>
              <a:rPr lang="el-GR" altLang="el-GR" sz="2000" b="1" dirty="0">
                <a:latin typeface="Comic Sans MS" pitchFamily="66" charset="0"/>
              </a:rPr>
              <a:t>κινούνται άτακτα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57" y="656510"/>
            <a:ext cx="1095687" cy="104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300031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Merkouris\Desktop\Step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4590"/>
            <a:ext cx="8364483" cy="37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26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299" y="476672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123728" y="42759"/>
            <a:ext cx="5040560" cy="1731921"/>
          </a:xfrm>
          <a:prstGeom prst="wedgeRoundRectCallout">
            <a:avLst>
              <a:gd name="adj1" fmla="val -115398"/>
              <a:gd name="adj2" fmla="val 4630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Comic Sans MS" panose="030F0702030302020204" pitchFamily="66" charset="0"/>
              </a:rPr>
              <a:t>Η μπαταρία τα αναγκάζει να κινηθούν τακτικά, γιατί δημιουργεί ηλεκτρικό πεδίο ανάμεσα στους δύο πόλους της.</a:t>
            </a:r>
          </a:p>
        </p:txBody>
      </p:sp>
      <p:pic>
        <p:nvPicPr>
          <p:cNvPr id="14338" name="Picture 2" descr="C:\Users\Merkouris\Desktop\driftveloc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4832"/>
            <a:ext cx="6047516" cy="45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88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F3B71-91C5-41FB-BA42-62FCEEC46D59}" type="slidenum">
              <a:rPr lang="el-GR" altLang="el-GR"/>
              <a:pPr/>
              <a:t>12</a:t>
            </a:fld>
            <a:endParaRPr lang="el-GR" altLang="el-G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334240" y="105606"/>
            <a:ext cx="4751982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!!!! Τα ηλεκτρόνια δεν είναι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της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ΔΕΗ,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ούτε της μπαταρίας.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2334240" y="1320951"/>
            <a:ext cx="45742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altLang="el-GR" b="1" dirty="0">
                <a:latin typeface="Comic Sans MS" pitchFamily="66" charset="0"/>
              </a:rPr>
              <a:t>Στον ΜΙΚΡΟΚΟΣΜΟ </a:t>
            </a:r>
            <a:r>
              <a:rPr lang="el-GR" altLang="el-GR" b="1" dirty="0" smtClean="0">
                <a:latin typeface="Comic Sans MS" pitchFamily="66" charset="0"/>
              </a:rPr>
              <a:t>ενός μετάλλου</a:t>
            </a:r>
            <a:endParaRPr lang="el-GR" altLang="el-GR" sz="4400" b="1" dirty="0">
              <a:latin typeface="Comic Sans MS" pitchFamily="66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1619672" y="1951588"/>
            <a:ext cx="5638800" cy="4247013"/>
            <a:chOff x="1383070" y="1864874"/>
            <a:chExt cx="5638800" cy="4210050"/>
          </a:xfrm>
        </p:grpSpPr>
        <p:pic>
          <p:nvPicPr>
            <p:cNvPr id="15362" name="Picture 2" descr="C:\Users\Merkouris\Desktop\electric current animation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070" y="1864874"/>
              <a:ext cx="5638800" cy="421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46386" y="5637173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7864" y="1866146"/>
              <a:ext cx="15121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92170" y="1951588"/>
            <a:ext cx="1584325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l-GR" altLang="el-GR" sz="1400" b="1" dirty="0" smtClean="0">
                <a:solidFill>
                  <a:srgbClr val="FFFFFF"/>
                </a:solidFill>
                <a:latin typeface="Comic Sans MS" pitchFamily="66" charset="0"/>
              </a:rPr>
              <a:t>ιόντα μετάλλου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3240435" y="5826103"/>
            <a:ext cx="2397274" cy="30777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l-GR" altLang="el-GR" sz="1400" b="1" dirty="0" smtClean="0">
                <a:solidFill>
                  <a:srgbClr val="FFFFFF"/>
                </a:solidFill>
                <a:latin typeface="Comic Sans MS" pitchFamily="66" charset="0"/>
              </a:rPr>
              <a:t>ελεύθερα ηλεκτρόνια</a:t>
            </a:r>
            <a:endParaRPr lang="el-GR" altLang="el-GR" sz="20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139952" y="2104229"/>
            <a:ext cx="0" cy="14687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V="1">
            <a:off x="4439072" y="4509120"/>
            <a:ext cx="0" cy="14341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86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23" grpId="0"/>
      <p:bldP spid="38926" grpId="0" animBg="1"/>
      <p:bldP spid="389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A3DC-680F-4FCD-A3BC-37BB16EFCC16}" type="slidenum">
              <a:rPr lang="el-GR" altLang="el-GR"/>
              <a:pPr/>
              <a:t>13</a:t>
            </a:fld>
            <a:endParaRPr lang="el-GR" altLang="el-GR"/>
          </a:p>
        </p:txBody>
      </p:sp>
      <p:sp>
        <p:nvSpPr>
          <p:cNvPr id="39942" name="AutoShape 6"/>
          <p:cNvSpPr>
            <a:spLocks noChangeArrowheads="1"/>
          </p:cNvSpPr>
          <p:nvPr/>
        </p:nvSpPr>
        <p:spPr bwMode="auto">
          <a:xfrm>
            <a:off x="2411760" y="116632"/>
            <a:ext cx="4752056" cy="2532553"/>
          </a:xfrm>
          <a:prstGeom prst="cloudCallout">
            <a:avLst>
              <a:gd name="adj1" fmla="val 62376"/>
              <a:gd name="adj2" fmla="val 4584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b="1" dirty="0" err="1">
                <a:latin typeface="Comic Sans MS" pitchFamily="66" charset="0"/>
              </a:rPr>
              <a:t>Πόσο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γρήγορ</a:t>
            </a:r>
            <a:r>
              <a:rPr lang="en-US" altLang="el-GR" b="1" dirty="0">
                <a:latin typeface="Comic Sans MS" pitchFamily="66" charset="0"/>
              </a:rPr>
              <a:t>α κινούνται τα ηλεκτρόνια μέσα στα σύρματα</a:t>
            </a:r>
            <a:r>
              <a:rPr lang="el-GR" altLang="el-GR" b="1" dirty="0">
                <a:latin typeface="Comic Sans MS" pitchFamily="66" charset="0"/>
              </a:rPr>
              <a:t>,</a:t>
            </a:r>
            <a:r>
              <a:rPr lang="en-US" altLang="el-GR" b="1" dirty="0">
                <a:latin typeface="Comic Sans MS" pitchFamily="66" charset="0"/>
              </a:rPr>
              <a:t> </a:t>
            </a:r>
            <a:r>
              <a:rPr lang="en-US" altLang="el-GR" b="1" dirty="0" err="1">
                <a:latin typeface="Comic Sans MS" pitchFamily="66" charset="0"/>
              </a:rPr>
              <a:t>ότ</a:t>
            </a:r>
            <a:r>
              <a:rPr lang="en-US" altLang="el-GR" b="1" dirty="0">
                <a:latin typeface="Comic Sans MS" pitchFamily="66" charset="0"/>
              </a:rPr>
              <a:t>αν </a:t>
            </a:r>
            <a:r>
              <a:rPr lang="en-US" altLang="el-GR" b="1" dirty="0" smtClean="0">
                <a:latin typeface="Comic Sans MS" pitchFamily="66" charset="0"/>
              </a:rPr>
              <a:t>διαρρέονται </a:t>
            </a:r>
            <a:r>
              <a:rPr lang="en-US" altLang="el-GR" b="1" dirty="0">
                <a:latin typeface="Comic Sans MS" pitchFamily="66" charset="0"/>
              </a:rPr>
              <a:t>από ηλεκτρικό ρεύμα;</a:t>
            </a:r>
          </a:p>
          <a:p>
            <a:pPr algn="ctr"/>
            <a:endParaRPr lang="el-GR" altLang="el-GR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1850554" y="3861048"/>
            <a:ext cx="4680942" cy="1091877"/>
          </a:xfrm>
          <a:prstGeom prst="wedgeRoundRectCallout">
            <a:avLst>
              <a:gd name="adj1" fmla="val -45412"/>
              <a:gd name="adj2" fmla="val 9072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Έν</a:t>
            </a:r>
            <a:r>
              <a:rPr lang="en-US" altLang="el-GR" sz="2000" b="1" dirty="0">
                <a:latin typeface="Comic Sans MS" pitchFamily="66" charset="0"/>
              </a:rPr>
              <a:t>α χιλιοστό στο </a:t>
            </a:r>
            <a:r>
              <a:rPr lang="en-US" altLang="el-GR" sz="2000" b="1" dirty="0" smtClean="0">
                <a:latin typeface="Comic Sans MS" pitchFamily="66" charset="0"/>
              </a:rPr>
              <a:t>δευτερόλεπτο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Τ</a:t>
            </a:r>
            <a:r>
              <a:rPr lang="en-US" altLang="el-GR" sz="2000" b="1" dirty="0" err="1" smtClean="0">
                <a:latin typeface="Comic Sans MS" pitchFamily="66" charset="0"/>
              </a:rPr>
              <a:t>όσο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n-US" altLang="el-GR" sz="2000" b="1" dirty="0">
                <a:latin typeface="Comic Sans MS" pitchFamily="66" charset="0"/>
              </a:rPr>
              <a:t>γρήγορα όσο και τα σαλιγκάρια!</a:t>
            </a:r>
          </a:p>
          <a:p>
            <a:pPr algn="just"/>
            <a:endParaRPr lang="el-GR" altLang="el-GR" sz="2400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8133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6016" y="2492896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58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118" y="1419200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8909" y="1007453"/>
            <a:ext cx="5694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Η φορά του ηλεκτρικού ρεύματος είναι η φορά κίνησης των θετικών φορέων (για ιστορικούς λόγους ονομάζεται συμβατική φορά). 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C:\Users\Merkouris\Desktop\ccurrent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202" y="2876199"/>
            <a:ext cx="2476078" cy="24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4906155" y="2691457"/>
            <a:ext cx="2767301" cy="3155308"/>
            <a:chOff x="5940152" y="1584059"/>
            <a:chExt cx="2206868" cy="2565919"/>
          </a:xfrm>
        </p:grpSpPr>
        <p:pic>
          <p:nvPicPr>
            <p:cNvPr id="10" name="Picture 6" descr="C:\Users\Merkouris\Desktop\ecurrent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84059"/>
              <a:ext cx="1796956" cy="247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601869" y="3534424"/>
              <a:ext cx="1545151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συμβατική φορά</a:t>
              </a:r>
              <a:endParaRPr lang="el-GR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1869" y="3842201"/>
              <a:ext cx="1325022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ηλεκτρόνια</a:t>
              </a:r>
              <a:endParaRPr lang="el-GR" sz="14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38641" y="3189979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Φορά κίνησης αρνητικών φορέων.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321" y="3356992"/>
            <a:ext cx="1613185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Φορά κίνησης θετικών φορέων.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96553" y="221789"/>
            <a:ext cx="6624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του ηλεκτρικού ρεύματος</a:t>
            </a:r>
          </a:p>
        </p:txBody>
      </p:sp>
    </p:spTree>
    <p:extLst>
      <p:ext uri="{BB962C8B-B14F-4D97-AF65-F5344CB8AC3E}">
        <p14:creationId xmlns:p14="http://schemas.microsoft.com/office/powerpoint/2010/main" xmlns="" val="33148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71800" y="404664"/>
            <a:ext cx="41764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Ηλεκτρικές πηγές</a:t>
            </a:r>
          </a:p>
        </p:txBody>
      </p:sp>
      <p:sp>
        <p:nvSpPr>
          <p:cNvPr id="7" name="Οβάλ 6"/>
          <p:cNvSpPr/>
          <p:nvPr/>
        </p:nvSpPr>
        <p:spPr>
          <a:xfrm>
            <a:off x="74712" y="5139466"/>
            <a:ext cx="2592288" cy="1708299"/>
          </a:xfrm>
          <a:prstGeom prst="ellipse">
            <a:avLst/>
          </a:prstGeom>
          <a:solidFill>
            <a:srgbClr val="8BB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14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837633" y="1173854"/>
            <a:ext cx="3291500" cy="2177116"/>
            <a:chOff x="539552" y="1038881"/>
            <a:chExt cx="3291500" cy="2177116"/>
          </a:xfrm>
        </p:grpSpPr>
        <p:pic>
          <p:nvPicPr>
            <p:cNvPr id="1026" name="Picture 2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38881"/>
              <a:ext cx="3291500" cy="185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0864" y="2908220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</a:t>
              </a:r>
              <a:r>
                <a:rPr lang="el-GR" sz="1400" b="1" dirty="0">
                  <a:latin typeface="Comic Sans MS" panose="030F0702030302020204" pitchFamily="66" charset="0"/>
                </a:rPr>
                <a:t>ά</a:t>
              </a:r>
              <a:r>
                <a:rPr lang="el-GR" sz="1400" b="1" dirty="0" smtClean="0">
                  <a:latin typeface="Comic Sans MS" panose="030F0702030302020204" pitchFamily="66" charset="0"/>
                </a:rPr>
                <a:t> στοιχεία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Ομάδα 6"/>
          <p:cNvGrpSpPr/>
          <p:nvPr/>
        </p:nvGrpSpPr>
        <p:grpSpPr>
          <a:xfrm>
            <a:off x="4641317" y="1003036"/>
            <a:ext cx="3605386" cy="2385994"/>
            <a:chOff x="4340636" y="1003036"/>
            <a:chExt cx="3605386" cy="2385994"/>
          </a:xfrm>
        </p:grpSpPr>
        <p:pic>
          <p:nvPicPr>
            <p:cNvPr id="1027" name="Picture 3" descr="C:\Users\Merkouris\Desktop\giphy (1)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636" y="1003036"/>
              <a:ext cx="3605386" cy="21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75151" y="3081253"/>
              <a:ext cx="2736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Ηλεκτρικός συσσωρευτής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611560" y="3456122"/>
            <a:ext cx="2376264" cy="2634490"/>
            <a:chOff x="1051329" y="3421582"/>
            <a:chExt cx="2376264" cy="2634490"/>
          </a:xfrm>
        </p:grpSpPr>
        <p:pic>
          <p:nvPicPr>
            <p:cNvPr id="1029" name="Picture 5" descr="C:\Users\Merkouris\Desktop\photovoltaics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29" y="3421582"/>
              <a:ext cx="2376264" cy="234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75023" y="5748295"/>
              <a:ext cx="1928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Φωτοστοιχείο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5940152" y="3530258"/>
            <a:ext cx="2454275" cy="2586139"/>
            <a:chOff x="5214069" y="3596191"/>
            <a:chExt cx="2454275" cy="2586139"/>
          </a:xfrm>
        </p:grpSpPr>
        <p:pic>
          <p:nvPicPr>
            <p:cNvPr id="1030" name="Picture 6" descr="ΗΛΕΚΤΡΙΚΟΣ ΚΙΝΗΤΗΡΑΣ(11)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069" y="3596191"/>
              <a:ext cx="2454275" cy="245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23941" y="5874553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Ηλεκτρικός κινητήρας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3515785" y="4020433"/>
            <a:ext cx="1932582" cy="1788187"/>
            <a:chOff x="3347864" y="3982501"/>
            <a:chExt cx="1932582" cy="1788187"/>
          </a:xfrm>
        </p:grpSpPr>
        <p:pic>
          <p:nvPicPr>
            <p:cNvPr id="1031" name="Picture 7" descr="C:\Users\Merkouris\Desktop\6-11-530_max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982501"/>
              <a:ext cx="1932582" cy="1288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608092" y="5247468"/>
              <a:ext cx="159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Μπαταρία ρολογιού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918608" y="148871"/>
            <a:ext cx="5126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Τύποι Ηλεκτρικών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Πηγών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2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13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EC41-10F2-4CCE-81AE-305F3D1D82B8}" type="slidenum">
              <a:rPr lang="el-GR" altLang="el-GR"/>
              <a:pPr/>
              <a:t>17</a:t>
            </a:fld>
            <a:endParaRPr lang="el-GR" altLang="el-GR"/>
          </a:p>
        </p:txBody>
      </p:sp>
      <p:pic>
        <p:nvPicPr>
          <p:cNvPr id="4103" name="Picture 7" descr="acs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7315" y="1499395"/>
            <a:ext cx="4175125" cy="2524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756865" y="1140620"/>
            <a:ext cx="3311525" cy="1095375"/>
            <a:chOff x="476" y="981"/>
            <a:chExt cx="2086" cy="690"/>
          </a:xfrm>
        </p:grpSpPr>
        <p:pic>
          <p:nvPicPr>
            <p:cNvPr id="4101" name="Picture 5" descr="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981"/>
              <a:ext cx="2086" cy="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1156" y="1344"/>
              <a:ext cx="2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+</a:t>
              </a:r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1610" y="1207"/>
              <a:ext cx="2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2800" b="1"/>
                <a:t>_</a:t>
              </a:r>
            </a:p>
          </p:txBody>
        </p:sp>
      </p:grp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56865" y="2113544"/>
            <a:ext cx="3095625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συνεχούς ρεύματος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583112" y="2177258"/>
            <a:ext cx="4103688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Πηγή εναλλασσόμενου ρεύματος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863724" y="3430473"/>
            <a:ext cx="30967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003300"/>
                </a:solidFill>
                <a:latin typeface="Comic Sans MS" pitchFamily="66" charset="0"/>
              </a:rPr>
              <a:t>(</a:t>
            </a: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ηλεκτρόνια</a:t>
            </a:r>
            <a:r>
              <a:rPr lang="el-GR" altLang="el-GR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έχει την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ίδια φορά συνεχώς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συνεχές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730154" y="3613307"/>
            <a:ext cx="38164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Αν σ’ έναν αγωγό 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φορά </a:t>
            </a:r>
            <a:r>
              <a:rPr lang="el-GR" altLang="el-GR" sz="2000" b="1" dirty="0">
                <a:latin typeface="Comic Sans MS" pitchFamily="66" charset="0"/>
              </a:rPr>
              <a:t>του ρεύματος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αλλάζει περιοδικά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τότε θα είναι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εναλλασσόμενο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490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8" grpId="0"/>
      <p:bldP spid="4110" grpId="0"/>
      <p:bldP spid="41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EE7D-BDB8-4202-9E54-05556E6E6D7B}" type="slidenum">
              <a:rPr lang="el-GR" altLang="el-GR"/>
              <a:pPr/>
              <a:t>18</a:t>
            </a:fld>
            <a:endParaRPr lang="el-GR" alt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2072691" y="296071"/>
            <a:ext cx="4862909" cy="3313038"/>
            <a:chOff x="1258888" y="908050"/>
            <a:chExt cx="6410325" cy="4678363"/>
          </a:xfrm>
        </p:grpSpPr>
        <p:pic>
          <p:nvPicPr>
            <p:cNvPr id="28676" name="AC_DC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908050"/>
              <a:ext cx="6192838" cy="4645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258888" y="4581525"/>
              <a:ext cx="6408737" cy="1004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l-GR"/>
            </a:p>
            <a:p>
              <a:pPr>
                <a:spcBef>
                  <a:spcPct val="50000"/>
                </a:spcBef>
              </a:pPr>
              <a:endParaRPr lang="el-GR" altLang="el-GR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34118" y="1314782"/>
              <a:ext cx="2228577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Συνεχές ρεύμα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794" y="1328690"/>
              <a:ext cx="3094830" cy="478074"/>
            </a:xfrm>
            <a:prstGeom prst="rect">
              <a:avLst/>
            </a:prstGeom>
            <a:solidFill>
              <a:srgbClr val="DD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Comic Sans MS" panose="030F0702030302020204" pitchFamily="66" charset="0"/>
                </a:rPr>
                <a:t>Εναλλασσόμενο ρεύμα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1115616" y="3585500"/>
            <a:ext cx="2425902" cy="2614452"/>
            <a:chOff x="1115616" y="3585500"/>
            <a:chExt cx="2425902" cy="2614452"/>
          </a:xfrm>
        </p:grpSpPr>
        <p:pic>
          <p:nvPicPr>
            <p:cNvPr id="9" name="Picture 4" descr="C:\Users\Merkouris\Desktop\giphy.gif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805018"/>
              <a:ext cx="2425902" cy="2394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92372" y="3585500"/>
              <a:ext cx="1690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smtClean="0">
                  <a:latin typeface="Comic Sans MS" panose="030F0702030302020204" pitchFamily="66" charset="0"/>
                </a:rPr>
                <a:t>Συνεχές ρεύμα</a:t>
              </a:r>
              <a:endParaRPr lang="el-GR" sz="1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Ομάδα 13"/>
          <p:cNvGrpSpPr/>
          <p:nvPr/>
        </p:nvGrpSpPr>
        <p:grpSpPr>
          <a:xfrm>
            <a:off x="6012160" y="3758322"/>
            <a:ext cx="2249725" cy="2550998"/>
            <a:chOff x="6012160" y="3758322"/>
            <a:chExt cx="2249725" cy="2550998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6012160" y="3758322"/>
              <a:ext cx="2249725" cy="2550998"/>
              <a:chOff x="6012160" y="4513068"/>
              <a:chExt cx="1937568" cy="2046947"/>
            </a:xfrm>
          </p:grpSpPr>
          <p:pic>
            <p:nvPicPr>
              <p:cNvPr id="11" name="Picture 2" descr="C:\Users\Merkouris\Desktop\alternatingcurrent.gif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4513068"/>
                <a:ext cx="1937568" cy="2046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081067" y="4525674"/>
                <a:ext cx="179975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>
                    <a:latin typeface="Comic Sans MS" panose="030F0702030302020204" pitchFamily="66" charset="0"/>
                  </a:rPr>
                  <a:t>Εναλλασσόμενο ρεύμα</a:t>
                </a:r>
                <a:endParaRPr lang="el-GR" sz="12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619548" y="4120124"/>
              <a:ext cx="6296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 smtClean="0">
                  <a:solidFill>
                    <a:schemeClr val="bg1"/>
                  </a:solidFill>
                </a:rPr>
                <a:t>Γεννήτρια</a:t>
              </a:r>
            </a:p>
            <a:p>
              <a:endParaRPr lang="el-G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Ομάδα 15"/>
          <p:cNvGrpSpPr/>
          <p:nvPr/>
        </p:nvGrpSpPr>
        <p:grpSpPr>
          <a:xfrm>
            <a:off x="2595137" y="2854907"/>
            <a:ext cx="1070304" cy="260826"/>
            <a:chOff x="2595137" y="2854907"/>
            <a:chExt cx="1070304" cy="260826"/>
          </a:xfrm>
        </p:grpSpPr>
        <p:sp>
          <p:nvSpPr>
            <p:cNvPr id="15" name="Ελεύθερη σχεδίαση 14"/>
            <p:cNvSpPr/>
            <p:nvPr/>
          </p:nvSpPr>
          <p:spPr>
            <a:xfrm>
              <a:off x="2595137" y="2854908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Ελεύθερη σχεδίαση 17"/>
            <p:cNvSpPr/>
            <p:nvPr/>
          </p:nvSpPr>
          <p:spPr>
            <a:xfrm>
              <a:off x="3449645" y="2854907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7" name="Ομάδα 16"/>
          <p:cNvGrpSpPr/>
          <p:nvPr/>
        </p:nvGrpSpPr>
        <p:grpSpPr>
          <a:xfrm>
            <a:off x="4572000" y="2850456"/>
            <a:ext cx="1655956" cy="260825"/>
            <a:chOff x="4572000" y="2850456"/>
            <a:chExt cx="1655956" cy="260825"/>
          </a:xfrm>
        </p:grpSpPr>
        <p:sp>
          <p:nvSpPr>
            <p:cNvPr id="20" name="Ελεύθερη σχεδίαση 19"/>
            <p:cNvSpPr/>
            <p:nvPr/>
          </p:nvSpPr>
          <p:spPr>
            <a:xfrm>
              <a:off x="457200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Ελεύθερη σχεδίαση 20"/>
            <p:cNvSpPr/>
            <p:nvPr/>
          </p:nvSpPr>
          <p:spPr>
            <a:xfrm>
              <a:off x="6012160" y="2850456"/>
              <a:ext cx="215796" cy="260825"/>
            </a:xfrm>
            <a:custGeom>
              <a:avLst/>
              <a:gdLst>
                <a:gd name="connsiteX0" fmla="*/ 35174 w 215796"/>
                <a:gd name="connsiteY0" fmla="*/ 1181 h 260825"/>
                <a:gd name="connsiteX1" fmla="*/ 1307 w 215796"/>
                <a:gd name="connsiteY1" fmla="*/ 57625 h 260825"/>
                <a:gd name="connsiteX2" fmla="*/ 12596 w 215796"/>
                <a:gd name="connsiteY2" fmla="*/ 170514 h 260825"/>
                <a:gd name="connsiteX3" fmla="*/ 23885 w 215796"/>
                <a:gd name="connsiteY3" fmla="*/ 204381 h 260825"/>
                <a:gd name="connsiteX4" fmla="*/ 136774 w 215796"/>
                <a:gd name="connsiteY4" fmla="*/ 260825 h 260825"/>
                <a:gd name="connsiteX5" fmla="*/ 181930 w 215796"/>
                <a:gd name="connsiteY5" fmla="*/ 249536 h 260825"/>
                <a:gd name="connsiteX6" fmla="*/ 193219 w 215796"/>
                <a:gd name="connsiteY6" fmla="*/ 215670 h 260825"/>
                <a:gd name="connsiteX7" fmla="*/ 215796 w 215796"/>
                <a:gd name="connsiteY7" fmla="*/ 181803 h 260825"/>
                <a:gd name="connsiteX8" fmla="*/ 170641 w 215796"/>
                <a:gd name="connsiteY8" fmla="*/ 80203 h 260825"/>
                <a:gd name="connsiteX9" fmla="*/ 159352 w 215796"/>
                <a:gd name="connsiteY9" fmla="*/ 46336 h 260825"/>
                <a:gd name="connsiteX10" fmla="*/ 91619 w 215796"/>
                <a:gd name="connsiteY10" fmla="*/ 23759 h 260825"/>
                <a:gd name="connsiteX11" fmla="*/ 35174 w 215796"/>
                <a:gd name="connsiteY11" fmla="*/ 1181 h 26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96" h="260825">
                  <a:moveTo>
                    <a:pt x="35174" y="1181"/>
                  </a:moveTo>
                  <a:cubicBezTo>
                    <a:pt x="20122" y="6825"/>
                    <a:pt x="4207" y="35876"/>
                    <a:pt x="1307" y="57625"/>
                  </a:cubicBezTo>
                  <a:cubicBezTo>
                    <a:pt x="-3691" y="95111"/>
                    <a:pt x="6846" y="133136"/>
                    <a:pt x="12596" y="170514"/>
                  </a:cubicBezTo>
                  <a:cubicBezTo>
                    <a:pt x="14405" y="182275"/>
                    <a:pt x="15471" y="195967"/>
                    <a:pt x="23885" y="204381"/>
                  </a:cubicBezTo>
                  <a:cubicBezTo>
                    <a:pt x="68686" y="249181"/>
                    <a:pt x="85788" y="248078"/>
                    <a:pt x="136774" y="260825"/>
                  </a:cubicBezTo>
                  <a:cubicBezTo>
                    <a:pt x="151826" y="257062"/>
                    <a:pt x="169815" y="259228"/>
                    <a:pt x="181930" y="249536"/>
                  </a:cubicBezTo>
                  <a:cubicBezTo>
                    <a:pt x="191222" y="242103"/>
                    <a:pt x="187898" y="226313"/>
                    <a:pt x="193219" y="215670"/>
                  </a:cubicBezTo>
                  <a:cubicBezTo>
                    <a:pt x="199287" y="203535"/>
                    <a:pt x="208270" y="193092"/>
                    <a:pt x="215796" y="181803"/>
                  </a:cubicBezTo>
                  <a:cubicBezTo>
                    <a:pt x="180018" y="128134"/>
                    <a:pt x="197509" y="160807"/>
                    <a:pt x="170641" y="80203"/>
                  </a:cubicBezTo>
                  <a:cubicBezTo>
                    <a:pt x="166878" y="68914"/>
                    <a:pt x="170641" y="50099"/>
                    <a:pt x="159352" y="46336"/>
                  </a:cubicBezTo>
                  <a:lnTo>
                    <a:pt x="91619" y="23759"/>
                  </a:lnTo>
                  <a:cubicBezTo>
                    <a:pt x="54181" y="11280"/>
                    <a:pt x="50226" y="-4463"/>
                    <a:pt x="35174" y="1181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16906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3529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9910" y="295626"/>
            <a:ext cx="5984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Παρόμοια με την πηγή λειτουργεί μια υδραντλία.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Αυτή δεν παράγει νερό, αλλά δημιουργεί διαφορά πίεσης, λόγω της οποίας επιτυγχάνεται η ροή του προϋπάρχοντος νερού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(υδραυλικό ανάλογο).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Βέβαια, η αντλία προσφέρει ενέργεια που χρειάζεται να αναπληρώνεται.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2627784" y="3284984"/>
            <a:ext cx="4228331" cy="2541324"/>
            <a:chOff x="2483768" y="3466372"/>
            <a:chExt cx="4228331" cy="2541324"/>
          </a:xfrm>
        </p:grpSpPr>
        <p:pic>
          <p:nvPicPr>
            <p:cNvPr id="3076" name="Picture 4" descr="C:\Users\Merkouris\Documents\ΣΥΝΟΛΟ\ΦΥΣΙΚΗ  Β' (Γ.Π.)\PowerPoint Θεωρία\Δυναμικός Ηλεκτρισμός\gif ηλεκτρικού ρεύματος\pump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466372"/>
              <a:ext cx="4228331" cy="2541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139952" y="5169628"/>
              <a:ext cx="720080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latin typeface="Comic Sans MS" panose="030F0702030302020204" pitchFamily="66" charset="0"/>
                </a:rPr>
                <a:t>αντλία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23518" y="4055792"/>
              <a:ext cx="105997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χαμηλή πίεση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6181" y="4429670"/>
              <a:ext cx="1348011" cy="307777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υψηλή πίεση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54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/>
              <a:t>Μερκ. Παναγιωτόπουλος-Φυσικός                       www.merkopanas.blogspot.com</a:t>
            </a:r>
          </a:p>
        </p:txBody>
      </p:sp>
      <p:sp>
        <p:nvSpPr>
          <p:cNvPr id="2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17691-13ED-41AC-B76F-4E19BD901FE1}" type="slidenum">
              <a:rPr lang="el-GR" altLang="el-GR"/>
              <a:pPr/>
              <a:t>2</a:t>
            </a:fld>
            <a:endParaRPr lang="el-GR" altLang="el-GR"/>
          </a:p>
        </p:txBody>
      </p:sp>
      <p:pic>
        <p:nvPicPr>
          <p:cNvPr id="31778" name="Picture 34" descr="anim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141" y="1956632"/>
            <a:ext cx="101917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35" descr="xmastre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4916" y="40322"/>
            <a:ext cx="1269315" cy="14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1756242" y="2717010"/>
            <a:ext cx="5702662" cy="131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Τι κοινό υπάρχει στη λειτουργία όλων αυτών των συσκευών</a:t>
            </a:r>
            <a:r>
              <a:rPr lang="en-US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86" name="Picture 42" descr="Electric-Shoc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0125" y="194677"/>
            <a:ext cx="1131888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750" y="277323"/>
            <a:ext cx="1909363" cy="10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504" y="5182802"/>
            <a:ext cx="2409056" cy="180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21" y="4962730"/>
            <a:ext cx="2098950" cy="139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6871" y="1439967"/>
            <a:ext cx="1956235" cy="146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371" y="234116"/>
            <a:ext cx="1503021" cy="146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6953" y="3520001"/>
            <a:ext cx="1700808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462" y="4039943"/>
            <a:ext cx="2374672" cy="133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489" y="1618714"/>
            <a:ext cx="1844312" cy="118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24" y="2405803"/>
            <a:ext cx="1357482" cy="17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7056" y="3746552"/>
            <a:ext cx="1247705" cy="1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953575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2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067" y="188640"/>
            <a:ext cx="2959968" cy="256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03019" y="3125766"/>
            <a:ext cx="561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Αντίστοιχα, έχουμε και 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μηχανικό ανάλογο.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31060"/>
            <a:ext cx="1150319" cy="109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3019" y="3525876"/>
            <a:ext cx="5615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 άνθρωπος δεν παράγει σφαιρίδια, απλά καταναλώνει ενέργεια ανεβάζοντάς τα σε υψηλότερο επίπεδο, διατηρώντας μια σταθερή ροή των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προϋπαρχόντων</a:t>
            </a:r>
            <a:r>
              <a:rPr lang="el-GR" sz="2000" b="1" dirty="0" smtClean="0">
                <a:latin typeface="Comic Sans MS" panose="030F0702030302020204" pitchFamily="66" charset="0"/>
              </a:rPr>
              <a:t> σφαιριδίων.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4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5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476-E920-4DCA-A12F-6E472FB0A8B0}" type="slidenum">
              <a:rPr lang="el-GR" altLang="el-GR"/>
              <a:pPr/>
              <a:t>21</a:t>
            </a:fld>
            <a:endParaRPr lang="el-GR" altLang="el-G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77281" y="93736"/>
            <a:ext cx="643507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!!!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Έτσι,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ηγή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δεν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πα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ράγει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ηλεκτρικά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φορτί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latin typeface="Comic Sans MS" pitchFamily="66" charset="0"/>
              </a:rPr>
              <a:t>απλά  διατηρεί το   πεδίο  και  τη  διαφορά  δυναμικού.   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2627784" y="1988840"/>
            <a:ext cx="3888432" cy="3914036"/>
            <a:chOff x="2343397" y="1553047"/>
            <a:chExt cx="4469727" cy="4608512"/>
          </a:xfrm>
        </p:grpSpPr>
        <p:pic>
          <p:nvPicPr>
            <p:cNvPr id="13316" name="Picture 4" descr="ohmslaw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397" y="1553047"/>
              <a:ext cx="4469727" cy="460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" name="TextBox 1"/>
            <p:cNvSpPr txBox="1"/>
            <p:nvPr/>
          </p:nvSpPr>
          <p:spPr>
            <a:xfrm>
              <a:off x="5517315" y="3534137"/>
              <a:ext cx="432048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 smtClean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169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Merkouris\Desktop\MDC58020-1z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5001">
            <a:off x="454266" y="1883739"/>
            <a:ext cx="3645575" cy="30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rkouris\Desktop\mpataria-molyvdou-016-0397-2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287" y="2297064"/>
            <a:ext cx="2628868" cy="26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1071" y="1113443"/>
            <a:ext cx="1944216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sz="1600" b="1" dirty="0" smtClean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της πηγής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124" y="517272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sz="1600" b="1" dirty="0" smtClean="0">
                <a:latin typeface="Comic Sans MS" panose="030F0702030302020204" pitchFamily="66" charset="0"/>
              </a:rPr>
              <a:t> πόλος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Comic Sans MS" panose="030F0702030302020204" pitchFamily="66" charset="0"/>
              </a:rPr>
              <a:t>της πηγής</a:t>
            </a:r>
            <a:endParaRPr lang="el-GR" sz="1600" b="1" dirty="0">
              <a:latin typeface="Comic Sans MS" panose="030F0702030302020204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3491880" y="1892266"/>
            <a:ext cx="1080120" cy="744646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734358" y="1892266"/>
            <a:ext cx="2069890" cy="404798"/>
          </a:xfrm>
          <a:prstGeom prst="straightConnector1">
            <a:avLst/>
          </a:prstGeom>
          <a:ln w="38100">
            <a:solidFill>
              <a:srgbClr val="CC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1043609" y="2780930"/>
            <a:ext cx="3258978" cy="2391799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5120601" y="4977837"/>
            <a:ext cx="1640026" cy="194893"/>
          </a:xfrm>
          <a:prstGeom prst="straightConnector1">
            <a:avLst/>
          </a:prstGeom>
          <a:ln w="38100"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0796" y="10450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Τα άκρα της πηγής ονομάζονται </a:t>
            </a:r>
            <a:r>
              <a:rPr lang="el-GR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πόλοι</a:t>
            </a:r>
            <a:r>
              <a:rPr lang="el-GR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Ο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θετικός</a:t>
            </a:r>
            <a:r>
              <a:rPr lang="el-GR" b="1" dirty="0" smtClean="0">
                <a:latin typeface="Comic Sans MS" panose="030F0702030302020204" pitchFamily="66" charset="0"/>
              </a:rPr>
              <a:t> πόλος βρίσκεται σε υψηλότερο δυναμικό απ’ ότι ο </a:t>
            </a:r>
            <a:r>
              <a:rPr lang="el-G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αρνητικός</a:t>
            </a:r>
            <a:r>
              <a:rPr lang="el-GR" b="1" dirty="0" smtClean="0">
                <a:latin typeface="Comic Sans MS" panose="030F0702030302020204" pitchFamily="66" charset="0"/>
              </a:rPr>
              <a:t>.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970E-F510-476E-AEF6-10F423770631}" type="slidenum">
              <a:rPr lang="el-GR" altLang="el-GR"/>
              <a:pPr/>
              <a:t>23</a:t>
            </a:fld>
            <a:endParaRPr lang="el-GR" alt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31639" y="262243"/>
            <a:ext cx="6480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Ένταση του ηλεκτρικού ρεύματος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91680" y="870945"/>
            <a:ext cx="504105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Η ένταση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του ηλεκτρικού ρεύματος εκφράζει το ρυθμό ροής ενός ηλεκτρικού φορτίου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</a:t>
            </a:r>
            <a:r>
              <a:rPr lang="en-US" altLang="el-GR" sz="20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l-GR" sz="20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από </a:t>
            </a:r>
            <a:r>
              <a:rPr lang="el-GR" altLang="el-GR" sz="2000" b="1" dirty="0">
                <a:latin typeface="Comic Sans MS" pitchFamily="66" charset="0"/>
              </a:rPr>
              <a:t>μία διατομή του αγωγού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007775" y="3828873"/>
            <a:ext cx="48684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Αν ο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ρυθμός ροής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του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ηλεκτρικού φορτίου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είναι 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σταθερός</a:t>
            </a:r>
            <a:r>
              <a:rPr lang="el-GR" alt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τότε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ρεύμα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θα είναι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σταθερό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Ι</a:t>
            </a:r>
            <a:r>
              <a:rPr lang="en-US" altLang="el-GR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=</a:t>
            </a:r>
            <a:r>
              <a:rPr lang="en-US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.).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endParaRPr lang="el-GR" altLang="el-GR" sz="2000" b="1" dirty="0" smtClean="0">
              <a:latin typeface="Comic Sans MS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173266"/>
                <a:ext cx="1584176" cy="1049070"/>
              </a:xfrm>
              <a:prstGeom prst="rect">
                <a:avLst/>
              </a:prstGeom>
              <a:blipFill>
                <a:blip r:embed="rId3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27" name="Picture 83" descr="C:\Users\Merkouris\Desktop\current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668" y="2532938"/>
            <a:ext cx="4943239" cy="14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384927" y="5517232"/>
            <a:ext cx="6480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Στο συνεχές ρεύμα δεν είναι απαραίτητο </a:t>
            </a:r>
            <a:r>
              <a:rPr lang="el-GR" altLang="el-GR" sz="2000" b="1" i="1" dirty="0">
                <a:latin typeface="Comic Sans MS" pitchFamily="66" charset="0"/>
              </a:rPr>
              <a:t>Ι</a:t>
            </a:r>
            <a:r>
              <a:rPr lang="el-GR" altLang="el-GR" sz="2000" b="1" dirty="0">
                <a:latin typeface="Comic Sans MS" pitchFamily="66" charset="0"/>
              </a:rPr>
              <a:t> = </a:t>
            </a:r>
            <a:r>
              <a:rPr lang="el-GR" altLang="el-GR" sz="2000" b="1" dirty="0" err="1">
                <a:latin typeface="Comic Sans MS" pitchFamily="66" charset="0"/>
              </a:rPr>
              <a:t>σταθ</a:t>
            </a:r>
            <a:r>
              <a:rPr lang="el-GR" altLang="el-GR" sz="2000" b="1" dirty="0">
                <a:latin typeface="Comic Sans MS" pitchFamily="66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xmlns="" val="24403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7" grpId="0"/>
      <p:bldP spid="20488" grpId="0"/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𝑰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002510"/>
                <a:ext cx="1584176" cy="1049070"/>
              </a:xfrm>
              <a:prstGeom prst="rect">
                <a:avLst/>
              </a:prstGeom>
              <a:blipFill rotWithShape="1">
                <a:blip r:embed="rId2"/>
                <a:stretch>
                  <a:fillRect b="-11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82675" y="26432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Στο σύστημα </a:t>
            </a:r>
            <a:r>
              <a:rPr lang="en-US" b="1" dirty="0" smtClean="0">
                <a:latin typeface="Comic Sans MS" panose="030F0702030302020204" pitchFamily="66" charset="0"/>
              </a:rPr>
              <a:t>SI</a:t>
            </a:r>
            <a:r>
              <a:rPr lang="en-US" b="1" dirty="0">
                <a:latin typeface="Comic Sans MS" panose="030F0702030302020204" pitchFamily="66" charset="0"/>
              </a:rPr>
              <a:t>:</a:t>
            </a:r>
            <a:endParaRPr lang="el-GR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𝟏𝐂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𝟏𝐬</m:t>
                          </m:r>
                        </m:den>
                      </m:f>
                    </m:oMath>
                  </m:oMathPara>
                </a14:m>
                <a:endParaRPr lang="el-GR" sz="3200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823" y="2272489"/>
                <a:ext cx="764953" cy="1017523"/>
              </a:xfrm>
              <a:prstGeom prst="rect">
                <a:avLst/>
              </a:prstGeom>
              <a:blipFill rotWithShape="1">
                <a:blip r:embed="rId3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Ομάδα 11"/>
          <p:cNvGrpSpPr/>
          <p:nvPr/>
        </p:nvGrpSpPr>
        <p:grpSpPr>
          <a:xfrm>
            <a:off x="3115916" y="2524253"/>
            <a:ext cx="1531434" cy="596063"/>
            <a:chOff x="3115916" y="2524253"/>
            <a:chExt cx="1531434" cy="596063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𝟏𝐀</m:t>
                        </m:r>
                      </m:oMath>
                    </m:oMathPara>
                  </a14:m>
                  <a:endParaRPr lang="el-GR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916" y="2535541"/>
                  <a:ext cx="801823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3886399" y="2524253"/>
              <a:ext cx="760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=</a:t>
              </a:r>
              <a:endPara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0" name="Ελεύθερη σχεδίαση 9"/>
          <p:cNvSpPr/>
          <p:nvPr/>
        </p:nvSpPr>
        <p:spPr>
          <a:xfrm>
            <a:off x="5023556" y="1320800"/>
            <a:ext cx="376387" cy="1203453"/>
          </a:xfrm>
          <a:custGeom>
            <a:avLst/>
            <a:gdLst>
              <a:gd name="connsiteX0" fmla="*/ 0 w 376387"/>
              <a:gd name="connsiteY0" fmla="*/ 0 h 1185333"/>
              <a:gd name="connsiteX1" fmla="*/ 112888 w 376387"/>
              <a:gd name="connsiteY1" fmla="*/ 22578 h 1185333"/>
              <a:gd name="connsiteX2" fmla="*/ 180622 w 376387"/>
              <a:gd name="connsiteY2" fmla="*/ 79022 h 1185333"/>
              <a:gd name="connsiteX3" fmla="*/ 225777 w 376387"/>
              <a:gd name="connsiteY3" fmla="*/ 146756 h 1185333"/>
              <a:gd name="connsiteX4" fmla="*/ 237066 w 376387"/>
              <a:gd name="connsiteY4" fmla="*/ 180622 h 1185333"/>
              <a:gd name="connsiteX5" fmla="*/ 282222 w 376387"/>
              <a:gd name="connsiteY5" fmla="*/ 248356 h 1185333"/>
              <a:gd name="connsiteX6" fmla="*/ 327377 w 376387"/>
              <a:gd name="connsiteY6" fmla="*/ 406400 h 1185333"/>
              <a:gd name="connsiteX7" fmla="*/ 338666 w 376387"/>
              <a:gd name="connsiteY7" fmla="*/ 462844 h 1185333"/>
              <a:gd name="connsiteX8" fmla="*/ 349955 w 376387"/>
              <a:gd name="connsiteY8" fmla="*/ 541867 h 1185333"/>
              <a:gd name="connsiteX9" fmla="*/ 361244 w 376387"/>
              <a:gd name="connsiteY9" fmla="*/ 575733 h 1185333"/>
              <a:gd name="connsiteX10" fmla="*/ 361244 w 376387"/>
              <a:gd name="connsiteY10" fmla="*/ 869244 h 1185333"/>
              <a:gd name="connsiteX11" fmla="*/ 304800 w 376387"/>
              <a:gd name="connsiteY11" fmla="*/ 970844 h 1185333"/>
              <a:gd name="connsiteX12" fmla="*/ 293511 w 376387"/>
              <a:gd name="connsiteY12" fmla="*/ 1004711 h 1185333"/>
              <a:gd name="connsiteX13" fmla="*/ 248355 w 376387"/>
              <a:gd name="connsiteY13" fmla="*/ 1072444 h 1185333"/>
              <a:gd name="connsiteX14" fmla="*/ 225777 w 376387"/>
              <a:gd name="connsiteY14" fmla="*/ 1106311 h 1185333"/>
              <a:gd name="connsiteX15" fmla="*/ 203200 w 376387"/>
              <a:gd name="connsiteY15" fmla="*/ 1140178 h 1185333"/>
              <a:gd name="connsiteX16" fmla="*/ 135466 w 376387"/>
              <a:gd name="connsiteY16" fmla="*/ 1174044 h 1185333"/>
              <a:gd name="connsiteX17" fmla="*/ 135466 w 376387"/>
              <a:gd name="connsiteY17" fmla="*/ 1185333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6387" h="1185333">
                <a:moveTo>
                  <a:pt x="0" y="0"/>
                </a:moveTo>
                <a:cubicBezTo>
                  <a:pt x="29123" y="4160"/>
                  <a:pt x="81363" y="6815"/>
                  <a:pt x="112888" y="22578"/>
                </a:cubicBezTo>
                <a:cubicBezTo>
                  <a:pt x="136605" y="34437"/>
                  <a:pt x="164735" y="58596"/>
                  <a:pt x="180622" y="79022"/>
                </a:cubicBezTo>
                <a:cubicBezTo>
                  <a:pt x="197281" y="100441"/>
                  <a:pt x="217196" y="121013"/>
                  <a:pt x="225777" y="146756"/>
                </a:cubicBezTo>
                <a:cubicBezTo>
                  <a:pt x="229540" y="158045"/>
                  <a:pt x="231287" y="170220"/>
                  <a:pt x="237066" y="180622"/>
                </a:cubicBezTo>
                <a:cubicBezTo>
                  <a:pt x="250244" y="204343"/>
                  <a:pt x="273641" y="222613"/>
                  <a:pt x="282222" y="248356"/>
                </a:cubicBezTo>
                <a:cubicBezTo>
                  <a:pt x="303744" y="312920"/>
                  <a:pt x="313200" y="335515"/>
                  <a:pt x="327377" y="406400"/>
                </a:cubicBezTo>
                <a:cubicBezTo>
                  <a:pt x="331140" y="425215"/>
                  <a:pt x="335512" y="443918"/>
                  <a:pt x="338666" y="462844"/>
                </a:cubicBezTo>
                <a:cubicBezTo>
                  <a:pt x="343040" y="489090"/>
                  <a:pt x="344737" y="515775"/>
                  <a:pt x="349955" y="541867"/>
                </a:cubicBezTo>
                <a:cubicBezTo>
                  <a:pt x="352289" y="553535"/>
                  <a:pt x="357481" y="564444"/>
                  <a:pt x="361244" y="575733"/>
                </a:cubicBezTo>
                <a:cubicBezTo>
                  <a:pt x="383087" y="706789"/>
                  <a:pt x="379714" y="656836"/>
                  <a:pt x="361244" y="869244"/>
                </a:cubicBezTo>
                <a:cubicBezTo>
                  <a:pt x="357239" y="915305"/>
                  <a:pt x="320380" y="924105"/>
                  <a:pt x="304800" y="970844"/>
                </a:cubicBezTo>
                <a:cubicBezTo>
                  <a:pt x="301037" y="982133"/>
                  <a:pt x="299290" y="994309"/>
                  <a:pt x="293511" y="1004711"/>
                </a:cubicBezTo>
                <a:cubicBezTo>
                  <a:pt x="280333" y="1028431"/>
                  <a:pt x="263407" y="1049866"/>
                  <a:pt x="248355" y="1072444"/>
                </a:cubicBezTo>
                <a:lnTo>
                  <a:pt x="225777" y="1106311"/>
                </a:lnTo>
                <a:cubicBezTo>
                  <a:pt x="218251" y="1117600"/>
                  <a:pt x="216071" y="1135888"/>
                  <a:pt x="203200" y="1140178"/>
                </a:cubicBezTo>
                <a:cubicBezTo>
                  <a:pt x="175656" y="1149359"/>
                  <a:pt x="157349" y="1152161"/>
                  <a:pt x="135466" y="1174044"/>
                </a:cubicBezTo>
                <a:lnTo>
                  <a:pt x="135466" y="1185333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4402577" y="1873956"/>
            <a:ext cx="304890" cy="1241777"/>
          </a:xfrm>
          <a:custGeom>
            <a:avLst/>
            <a:gdLst>
              <a:gd name="connsiteX0" fmla="*/ 304890 w 304890"/>
              <a:gd name="connsiteY0" fmla="*/ 0 h 1241777"/>
              <a:gd name="connsiteX1" fmla="*/ 192001 w 304890"/>
              <a:gd name="connsiteY1" fmla="*/ 22577 h 1241777"/>
              <a:gd name="connsiteX2" fmla="*/ 158134 w 304890"/>
              <a:gd name="connsiteY2" fmla="*/ 56444 h 1241777"/>
              <a:gd name="connsiteX3" fmla="*/ 124267 w 304890"/>
              <a:gd name="connsiteY3" fmla="*/ 79022 h 1241777"/>
              <a:gd name="connsiteX4" fmla="*/ 56534 w 304890"/>
              <a:gd name="connsiteY4" fmla="*/ 146755 h 1241777"/>
              <a:gd name="connsiteX5" fmla="*/ 22667 w 304890"/>
              <a:gd name="connsiteY5" fmla="*/ 214488 h 1241777"/>
              <a:gd name="connsiteX6" fmla="*/ 11379 w 304890"/>
              <a:gd name="connsiteY6" fmla="*/ 248355 h 1241777"/>
              <a:gd name="connsiteX7" fmla="*/ 11379 w 304890"/>
              <a:gd name="connsiteY7" fmla="*/ 914400 h 1241777"/>
              <a:gd name="connsiteX8" fmla="*/ 45245 w 304890"/>
              <a:gd name="connsiteY8" fmla="*/ 1038577 h 1241777"/>
              <a:gd name="connsiteX9" fmla="*/ 56534 w 304890"/>
              <a:gd name="connsiteY9" fmla="*/ 1072444 h 1241777"/>
              <a:gd name="connsiteX10" fmla="*/ 90401 w 304890"/>
              <a:gd name="connsiteY10" fmla="*/ 1095022 h 1241777"/>
              <a:gd name="connsiteX11" fmla="*/ 135556 w 304890"/>
              <a:gd name="connsiteY11" fmla="*/ 1151466 h 1241777"/>
              <a:gd name="connsiteX12" fmla="*/ 192001 w 304890"/>
              <a:gd name="connsiteY12" fmla="*/ 1207911 h 1241777"/>
              <a:gd name="connsiteX13" fmla="*/ 259734 w 304890"/>
              <a:gd name="connsiteY13" fmla="*/ 1230488 h 1241777"/>
              <a:gd name="connsiteX14" fmla="*/ 293601 w 304890"/>
              <a:gd name="connsiteY14" fmla="*/ 1241777 h 12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890" h="1241777">
                <a:moveTo>
                  <a:pt x="304890" y="0"/>
                </a:moveTo>
                <a:cubicBezTo>
                  <a:pt x="298195" y="956"/>
                  <a:pt x="213497" y="8246"/>
                  <a:pt x="192001" y="22577"/>
                </a:cubicBezTo>
                <a:cubicBezTo>
                  <a:pt x="178717" y="31433"/>
                  <a:pt x="170399" y="46223"/>
                  <a:pt x="158134" y="56444"/>
                </a:cubicBezTo>
                <a:cubicBezTo>
                  <a:pt x="147711" y="65130"/>
                  <a:pt x="134408" y="70008"/>
                  <a:pt x="124267" y="79022"/>
                </a:cubicBezTo>
                <a:cubicBezTo>
                  <a:pt x="100402" y="100235"/>
                  <a:pt x="56534" y="146755"/>
                  <a:pt x="56534" y="146755"/>
                </a:cubicBezTo>
                <a:cubicBezTo>
                  <a:pt x="28156" y="231888"/>
                  <a:pt x="66438" y="126945"/>
                  <a:pt x="22667" y="214488"/>
                </a:cubicBezTo>
                <a:cubicBezTo>
                  <a:pt x="17345" y="225131"/>
                  <a:pt x="15142" y="237066"/>
                  <a:pt x="11379" y="248355"/>
                </a:cubicBezTo>
                <a:cubicBezTo>
                  <a:pt x="833" y="575293"/>
                  <a:pt x="-7817" y="597654"/>
                  <a:pt x="11379" y="914400"/>
                </a:cubicBezTo>
                <a:cubicBezTo>
                  <a:pt x="13743" y="953409"/>
                  <a:pt x="33457" y="1003213"/>
                  <a:pt x="45245" y="1038577"/>
                </a:cubicBezTo>
                <a:cubicBezTo>
                  <a:pt x="49008" y="1049866"/>
                  <a:pt x="46633" y="1065843"/>
                  <a:pt x="56534" y="1072444"/>
                </a:cubicBezTo>
                <a:lnTo>
                  <a:pt x="90401" y="1095022"/>
                </a:lnTo>
                <a:cubicBezTo>
                  <a:pt x="112378" y="1160952"/>
                  <a:pt x="84494" y="1100404"/>
                  <a:pt x="135556" y="1151466"/>
                </a:cubicBezTo>
                <a:cubicBezTo>
                  <a:pt x="174689" y="1190600"/>
                  <a:pt x="137816" y="1183829"/>
                  <a:pt x="192001" y="1207911"/>
                </a:cubicBezTo>
                <a:cubicBezTo>
                  <a:pt x="213749" y="1217577"/>
                  <a:pt x="237156" y="1222962"/>
                  <a:pt x="259734" y="1230488"/>
                </a:cubicBezTo>
                <a:lnTo>
                  <a:pt x="293601" y="1241777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2083552" y="3608651"/>
            <a:ext cx="5127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!!!!! </a:t>
            </a:r>
            <a:r>
              <a:rPr lang="el-GR" sz="2000" b="1" dirty="0" smtClean="0">
                <a:latin typeface="Comic Sans MS" panose="030F0702030302020204" pitchFamily="66" charset="0"/>
              </a:rPr>
              <a:t>Στο </a:t>
            </a:r>
            <a:r>
              <a:rPr lang="en-US" sz="2000" b="1" dirty="0" smtClean="0">
                <a:latin typeface="Comic Sans MS" panose="030F0702030302020204" pitchFamily="66" charset="0"/>
              </a:rPr>
              <a:t>SI</a:t>
            </a:r>
            <a:r>
              <a:rPr lang="el-GR" sz="2000" b="1" dirty="0" smtClean="0">
                <a:latin typeface="Comic Sans MS" panose="030F0702030302020204" pitchFamily="66" charset="0"/>
              </a:rPr>
              <a:t>,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η μονάδα 1Α (</a:t>
            </a:r>
            <a:r>
              <a:rPr lang="en-US" sz="2000" b="1" dirty="0" smtClean="0">
                <a:latin typeface="Comic Sans MS" panose="030F0702030302020204" pitchFamily="66" charset="0"/>
              </a:rPr>
              <a:t>Amp</a:t>
            </a:r>
            <a:r>
              <a:rPr lang="en-US" sz="2000" b="1" dirty="0" smtClean="0">
                <a:latin typeface="Comic Sans MS" panose="030F0702030302020204" pitchFamily="66" charset="0"/>
                <a:ea typeface="Cambria Math"/>
              </a:rPr>
              <a:t>è</a:t>
            </a:r>
            <a:r>
              <a:rPr lang="en-US" sz="2000" b="1" dirty="0" smtClean="0">
                <a:latin typeface="Comic Sans MS" panose="030F0702030302020204" pitchFamily="66" charset="0"/>
              </a:rPr>
              <a:t>re</a:t>
            </a:r>
            <a:r>
              <a:rPr lang="el-GR" sz="2000" b="1" dirty="0" smtClean="0">
                <a:latin typeface="Comic Sans MS" panose="030F0702030302020204" pitchFamily="66" charset="0"/>
              </a:rPr>
              <a:t>-</a:t>
            </a:r>
            <a:r>
              <a:rPr lang="el-GR" sz="2000" b="1" dirty="0">
                <a:latin typeface="Comic Sans MS" panose="030F0702030302020204" pitchFamily="66" charset="0"/>
              </a:rPr>
              <a:t>Αμπέρ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είναι θεμελιώδης και δεν ορίζεται με βάση την ένταση του ρεύματος.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66" y="3861048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Ελεύθερη σχεδίαση 16"/>
          <p:cNvSpPr/>
          <p:nvPr/>
        </p:nvSpPr>
        <p:spPr>
          <a:xfrm>
            <a:off x="3510844" y="1614311"/>
            <a:ext cx="316089" cy="1095022"/>
          </a:xfrm>
          <a:custGeom>
            <a:avLst/>
            <a:gdLst>
              <a:gd name="connsiteX0" fmla="*/ 316089 w 316089"/>
              <a:gd name="connsiteY0" fmla="*/ 0 h 1095022"/>
              <a:gd name="connsiteX1" fmla="*/ 259645 w 316089"/>
              <a:gd name="connsiteY1" fmla="*/ 33867 h 1095022"/>
              <a:gd name="connsiteX2" fmla="*/ 225778 w 316089"/>
              <a:gd name="connsiteY2" fmla="*/ 56445 h 1095022"/>
              <a:gd name="connsiteX3" fmla="*/ 180623 w 316089"/>
              <a:gd name="connsiteY3" fmla="*/ 124178 h 1095022"/>
              <a:gd name="connsiteX4" fmla="*/ 101600 w 316089"/>
              <a:gd name="connsiteY4" fmla="*/ 225778 h 1095022"/>
              <a:gd name="connsiteX5" fmla="*/ 79023 w 316089"/>
              <a:gd name="connsiteY5" fmla="*/ 259645 h 1095022"/>
              <a:gd name="connsiteX6" fmla="*/ 56445 w 316089"/>
              <a:gd name="connsiteY6" fmla="*/ 327378 h 1095022"/>
              <a:gd name="connsiteX7" fmla="*/ 22578 w 316089"/>
              <a:gd name="connsiteY7" fmla="*/ 508000 h 1095022"/>
              <a:gd name="connsiteX8" fmla="*/ 11289 w 316089"/>
              <a:gd name="connsiteY8" fmla="*/ 553156 h 1095022"/>
              <a:gd name="connsiteX9" fmla="*/ 0 w 316089"/>
              <a:gd name="connsiteY9" fmla="*/ 598311 h 1095022"/>
              <a:gd name="connsiteX10" fmla="*/ 11289 w 316089"/>
              <a:gd name="connsiteY10" fmla="*/ 970845 h 1095022"/>
              <a:gd name="connsiteX11" fmla="*/ 33867 w 316089"/>
              <a:gd name="connsiteY11" fmla="*/ 1038578 h 1095022"/>
              <a:gd name="connsiteX12" fmla="*/ 45156 w 316089"/>
              <a:gd name="connsiteY12" fmla="*/ 1072445 h 1095022"/>
              <a:gd name="connsiteX13" fmla="*/ 45156 w 316089"/>
              <a:gd name="connsiteY13" fmla="*/ 1095022 h 109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089" h="1095022">
                <a:moveTo>
                  <a:pt x="316089" y="0"/>
                </a:moveTo>
                <a:cubicBezTo>
                  <a:pt x="297274" y="11289"/>
                  <a:pt x="278251" y="22238"/>
                  <a:pt x="259645" y="33867"/>
                </a:cubicBezTo>
                <a:cubicBezTo>
                  <a:pt x="248140" y="41058"/>
                  <a:pt x="234712" y="46234"/>
                  <a:pt x="225778" y="56445"/>
                </a:cubicBezTo>
                <a:cubicBezTo>
                  <a:pt x="207910" y="76866"/>
                  <a:pt x="199810" y="104991"/>
                  <a:pt x="180623" y="124178"/>
                </a:cubicBezTo>
                <a:cubicBezTo>
                  <a:pt x="127570" y="177231"/>
                  <a:pt x="155609" y="144765"/>
                  <a:pt x="101600" y="225778"/>
                </a:cubicBezTo>
                <a:cubicBezTo>
                  <a:pt x="94074" y="237067"/>
                  <a:pt x="83313" y="246774"/>
                  <a:pt x="79023" y="259645"/>
                </a:cubicBezTo>
                <a:lnTo>
                  <a:pt x="56445" y="327378"/>
                </a:lnTo>
                <a:cubicBezTo>
                  <a:pt x="41307" y="448480"/>
                  <a:pt x="52514" y="388256"/>
                  <a:pt x="22578" y="508000"/>
                </a:cubicBezTo>
                <a:lnTo>
                  <a:pt x="11289" y="553156"/>
                </a:lnTo>
                <a:lnTo>
                  <a:pt x="0" y="598311"/>
                </a:lnTo>
                <a:cubicBezTo>
                  <a:pt x="3763" y="722489"/>
                  <a:pt x="1761" y="846976"/>
                  <a:pt x="11289" y="970845"/>
                </a:cubicBezTo>
                <a:cubicBezTo>
                  <a:pt x="13114" y="994574"/>
                  <a:pt x="26341" y="1016000"/>
                  <a:pt x="33867" y="1038578"/>
                </a:cubicBezTo>
                <a:cubicBezTo>
                  <a:pt x="37630" y="1049867"/>
                  <a:pt x="45156" y="1060545"/>
                  <a:pt x="45156" y="1072445"/>
                </a:cubicBezTo>
                <a:lnTo>
                  <a:pt x="45156" y="1095022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91471" y="272592"/>
            <a:ext cx="7701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της Έντασης </a:t>
            </a:r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του Ρεύματος </a:t>
            </a:r>
            <a:endParaRPr 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6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0" grpId="0" animBg="1"/>
      <p:bldP spid="11" grpId="0" animBg="1"/>
      <p:bldP spid="13" grpId="0"/>
      <p:bldP spid="17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>
                    <a:lumMod val="65000"/>
                  </a:schemeClr>
                </a:solidFill>
              </a:rPr>
              <a:t>Μερκ</a:t>
            </a:r>
            <a:r>
              <a:rPr lang="el-GR" dirty="0" smtClean="0">
                <a:solidFill>
                  <a:schemeClr val="bg1">
                    <a:lumMod val="65000"/>
                  </a:schemeClr>
                </a:solidFill>
              </a:rPr>
              <a:t>. Παναγιωτόπουλος-Φυσικός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www.merkopanas.blogspot.gr</a:t>
            </a:r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el-G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8028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με θέμα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Ηλεκτρικές Πηγές - Ηλεκτρικό Ρεύμα ».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14566" y="1484784"/>
            <a:ext cx="7989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Διαδικτυακή παρουσίαση από τον Σωκράτη </a:t>
            </a:r>
            <a:r>
              <a:rPr lang="el-GR" altLang="el-GR" b="1" dirty="0" err="1" smtClean="0">
                <a:latin typeface="Comic Sans MS" pitchFamily="66" charset="0"/>
              </a:rPr>
              <a:t>Καλελή</a:t>
            </a:r>
            <a:r>
              <a:rPr lang="el-GR" altLang="el-GR" b="1" dirty="0" smtClean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n-US" altLang="el-GR" sz="1200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Δ</a:t>
            </a:r>
            <a:r>
              <a:rPr lang="el-GR" altLang="el-GR" b="1" dirty="0" smtClean="0">
                <a:latin typeface="Comic Sans MS" pitchFamily="66" charset="0"/>
              </a:rPr>
              <a:t>ιαδικτυακή </a:t>
            </a:r>
            <a:r>
              <a:rPr lang="el-GR" altLang="el-GR" b="1" dirty="0">
                <a:latin typeface="Comic Sans MS" pitchFamily="66" charset="0"/>
              </a:rPr>
              <a:t>παρουσίαση από </a:t>
            </a:r>
            <a:r>
              <a:rPr lang="el-GR" altLang="el-GR" b="1" dirty="0" smtClean="0">
                <a:latin typeface="Comic Sans MS" pitchFamily="66" charset="0"/>
              </a:rPr>
              <a:t>τον </a:t>
            </a:r>
            <a:r>
              <a:rPr lang="el-GR" altLang="el-GR" b="1" dirty="0">
                <a:latin typeface="Comic Sans MS" pitchFamily="66" charset="0"/>
              </a:rPr>
              <a:t>Σταύρο </a:t>
            </a:r>
            <a:r>
              <a:rPr lang="el-GR" altLang="el-GR" b="1" dirty="0" err="1">
                <a:latin typeface="Comic Sans MS" pitchFamily="66" charset="0"/>
              </a:rPr>
              <a:t>Λουβερδή</a:t>
            </a:r>
            <a:r>
              <a:rPr lang="el-GR" altLang="el-GR" b="1" dirty="0">
                <a:latin typeface="Comic Sans MS" pitchFamily="66" charset="0"/>
              </a:rPr>
              <a:t>  </a:t>
            </a:r>
            <a:r>
              <a:rPr lang="el-GR" altLang="el-GR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 smtClean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Παρουσίαση θεωρίας από τον </a:t>
            </a:r>
            <a:r>
              <a:rPr lang="el-GR" altLang="el-GR" b="1" dirty="0" err="1" smtClean="0">
                <a:latin typeface="Comic Sans MS" pitchFamily="66" charset="0"/>
              </a:rPr>
              <a:t>ιστότοπο</a:t>
            </a:r>
            <a:r>
              <a:rPr lang="el-GR" altLang="el-GR" b="1" dirty="0" smtClean="0">
                <a:latin typeface="Comic Sans MS" pitchFamily="66" charset="0"/>
              </a:rPr>
              <a:t> «</a:t>
            </a:r>
            <a:r>
              <a:rPr lang="en-US" altLang="el-GR" b="1" dirty="0" err="1" smtClean="0">
                <a:latin typeface="Comic Sans MS" pitchFamily="66" charset="0"/>
              </a:rPr>
              <a:t>physiclessons</a:t>
            </a:r>
            <a:r>
              <a:rPr lang="el-GR" altLang="el-GR" b="1" dirty="0" smtClean="0">
                <a:latin typeface="Comic Sans MS" pitchFamily="66" charset="0"/>
              </a:rPr>
              <a:t>»  </a:t>
            </a:r>
            <a:r>
              <a:rPr lang="el-GR" alt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  <a:endParaRPr lang="en-US" altLang="el-GR" b="1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el-GR" altLang="el-GR" sz="12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Προσομοιώσεις του Ηλία </a:t>
            </a:r>
            <a:r>
              <a:rPr lang="el-GR" altLang="el-GR" b="1" dirty="0" err="1" smtClean="0">
                <a:latin typeface="Comic Sans MS" pitchFamily="66" charset="0"/>
              </a:rPr>
              <a:t>Σιτσανλή</a:t>
            </a:r>
            <a:r>
              <a:rPr lang="el-GR" altLang="el-GR" b="1" dirty="0" smtClean="0">
                <a:latin typeface="Comic Sans MS" pitchFamily="66" charset="0"/>
              </a:rPr>
              <a:t>  </a:t>
            </a:r>
            <a:r>
              <a:rPr lang="el-GR" alt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n-US" altLang="el-GR" b="1" dirty="0" smtClean="0">
                <a:latin typeface="Comic Sans MS" pitchFamily="66" charset="0"/>
              </a:rPr>
              <a:t>,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 κι </a:t>
            </a:r>
            <a:r>
              <a:rPr lang="el-GR" alt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295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2">
                    <a:lumMod val="50000"/>
                  </a:schemeClr>
                </a:solidFill>
              </a:rPr>
              <a:t>Μερκ</a:t>
            </a:r>
            <a:r>
              <a:rPr lang="el-GR" dirty="0" smtClean="0">
                <a:solidFill>
                  <a:schemeClr val="bg2">
                    <a:lumMod val="50000"/>
                  </a:schemeClr>
                </a:solidFill>
              </a:rPr>
              <a:t>. Παναγιωτόπουλος-Φυσικός   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www.merkopanas.blogspot.gr</a:t>
            </a:r>
            <a:endParaRPr lang="el-G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9672" y="1321998"/>
            <a:ext cx="576064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στο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Δυναμικό Ηλεκτρισμό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998521" y="3157254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600" dirty="0">
                <a:latin typeface="Comic Sans MS" panose="030F0702030302020204" pitchFamily="66" charset="0"/>
              </a:rPr>
              <a:t>Στο αρχείο υπάρχουν 35 ερωτήσεις πολλαπλής επιλογής με το πρόγραμμα </a:t>
            </a:r>
            <a:r>
              <a:rPr lang="el-GR" sz="1600" dirty="0" err="1">
                <a:latin typeface="Comic Sans MS" panose="030F0702030302020204" pitchFamily="66" charset="0"/>
              </a:rPr>
              <a:t>Hot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  <a:r>
              <a:rPr lang="el-GR" sz="1600" dirty="0" err="1">
                <a:latin typeface="Comic Sans MS" panose="030F0702030302020204" pitchFamily="66" charset="0"/>
              </a:rPr>
              <a:t>Potatoes</a:t>
            </a:r>
            <a:r>
              <a:rPr lang="el-GR" sz="1600" dirty="0">
                <a:latin typeface="Comic Sans MS" panose="030F0702030302020204" pitchFamily="66" charset="0"/>
              </a:rPr>
              <a:t> από την ύλη του Δυναμικού Ηλεκτρισμού (Ένταση του Ρεύματος - Αντίσταση μεταλλικού αγωγού - Νόμος του </a:t>
            </a:r>
            <a:r>
              <a:rPr lang="el-GR" sz="1600" dirty="0" err="1">
                <a:latin typeface="Comic Sans MS" panose="030F0702030302020204" pitchFamily="66" charset="0"/>
              </a:rPr>
              <a:t>Ohm</a:t>
            </a:r>
            <a:r>
              <a:rPr lang="el-GR" sz="1600" dirty="0">
                <a:latin typeface="Comic Sans MS" panose="030F0702030302020204" pitchFamily="66" charset="0"/>
              </a:rPr>
              <a:t>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8521" y="2132856"/>
            <a:ext cx="4985239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3</a:t>
            </a:r>
            <a:r>
              <a:rPr lang="en-US" sz="2000" b="1" dirty="0" smtClean="0">
                <a:latin typeface="Comic Sans MS" panose="030F0702030302020204" pitchFamily="66" charset="0"/>
              </a:rPr>
              <a:t>5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Ερωτήσεις Πολλαπλής Επιλογής με το πρόγραμμα </a:t>
            </a:r>
            <a:r>
              <a:rPr lang="en-US" sz="2000" b="1" dirty="0">
                <a:latin typeface="Comic Sans MS" panose="030F0702030302020204" pitchFamily="66" charset="0"/>
              </a:rPr>
              <a:t>Hot Potatoes </a:t>
            </a:r>
            <a:r>
              <a:rPr lang="el-GR" sz="2000" b="1" dirty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559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>
                    <a:tint val="75000"/>
                  </a:prstClr>
                </a:solidFill>
              </a:rPr>
              <a:t>Μερκ</a:t>
            </a:r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. Παναγιωτόπουλος-Φυσικός                      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67843" y="1988840"/>
            <a:ext cx="28083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xmlns="" val="328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5636" y="2060848"/>
            <a:ext cx="6552728" cy="13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σχολικό βιβλίο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από σελ. 11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xmlns="" val="12631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71600" y="332656"/>
            <a:ext cx="68407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 </a:t>
            </a:r>
            <a:r>
              <a:rPr lang="el-GR" sz="2000" dirty="0" smtClean="0">
                <a:latin typeface="Trebuchet MS" panose="020B0603020202020204" pitchFamily="34" charset="0"/>
              </a:rPr>
              <a:t>Σημειώστε </a:t>
            </a:r>
            <a:r>
              <a:rPr lang="el-GR" sz="2000" dirty="0">
                <a:latin typeface="Trebuchet MS" panose="020B0603020202020204" pitchFamily="34" charset="0"/>
              </a:rPr>
              <a:t>με (X) τη σωστή απάντηση. Ένα μηχανικό ανάλογο της ηλεκτρικής πηγής </a:t>
            </a:r>
            <a:r>
              <a:rPr lang="el-GR" sz="2000" dirty="0" smtClean="0">
                <a:latin typeface="Trebuchet MS" panose="020B0603020202020204" pitchFamily="34" charset="0"/>
              </a:rPr>
              <a:t>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</a:rPr>
              <a:t>άνθρωπος που δημιουργεί ροή σφαιριδίων σε </a:t>
            </a:r>
            <a:r>
              <a:rPr lang="el-GR" sz="2000" dirty="0" smtClean="0">
                <a:latin typeface="Trebuchet MS" panose="020B0603020202020204" pitchFamily="34" charset="0"/>
              </a:rPr>
              <a:t>σωλήνα.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αντλία                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</a:rPr>
              <a:t>η διαφορά πίεσης                               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</a:rPr>
              <a:t>η ροή υγρού μέσα σε σωλήνα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477370" y="1735572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(Χ)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757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240" y="1004797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63712" y="672664"/>
            <a:ext cx="5616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85866" y="1651128"/>
            <a:ext cx="5566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Σε όλες τις οικιακές συσκευές, στους ραδιοφωνικούς και τηλεοπτικούς πομπούς και δέκτες, στους ηλεκτρονικούς υπολογιστές, στα βιομηχανικά συστήματα διανομής </a:t>
            </a:r>
            <a:r>
              <a:rPr lang="el-GR" sz="2000" b="1" dirty="0" smtClean="0">
                <a:latin typeface="Comic Sans MS" panose="030F0702030302020204" pitchFamily="66" charset="0"/>
              </a:rPr>
              <a:t>ενέργειας</a:t>
            </a:r>
            <a:r>
              <a:rPr lang="en-US" sz="2000" b="1" dirty="0" smtClean="0"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υπάρχουν ηλεκτρικά κυκλώματα. </a:t>
            </a:r>
            <a:r>
              <a:rPr lang="el-GR" sz="2000" b="1" dirty="0" smtClean="0">
                <a:latin typeface="Comic Sans MS" panose="030F0702030302020204" pitchFamily="66" charset="0"/>
              </a:rPr>
              <a:t>Αυτά τα </a:t>
            </a:r>
            <a:r>
              <a:rPr lang="el-GR" sz="2000" b="1" dirty="0">
                <a:latin typeface="Comic Sans MS" panose="030F0702030302020204" pitchFamily="66" charset="0"/>
              </a:rPr>
              <a:t>κυκλώματα </a:t>
            </a:r>
            <a:r>
              <a:rPr lang="el-GR" sz="2000" b="1" dirty="0" smtClean="0">
                <a:latin typeface="Comic Sans MS" panose="030F0702030302020204" pitchFamily="66" charset="0"/>
              </a:rPr>
              <a:t>διαρρέονται από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362711" y="4365104"/>
            <a:ext cx="3007555" cy="667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ηλεκτρικό ρεύμα.</a:t>
            </a:r>
          </a:p>
        </p:txBody>
      </p:sp>
    </p:spTree>
    <p:extLst>
      <p:ext uri="{BB962C8B-B14F-4D97-AF65-F5344CB8AC3E}">
        <p14:creationId xmlns:p14="http://schemas.microsoft.com/office/powerpoint/2010/main" xmlns="" val="361251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57667" y="404664"/>
            <a:ext cx="70286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</a:rPr>
              <a:t>σημειώσετε (Σ) στις σωστές και (Λ) </a:t>
            </a:r>
            <a:r>
              <a:rPr lang="el-GR" sz="2000" dirty="0" smtClean="0">
                <a:latin typeface="Trebuchet MS" panose="020B0603020202020204" pitchFamily="34" charset="0"/>
              </a:rPr>
              <a:t>στις λανθασμένες </a:t>
            </a:r>
            <a:r>
              <a:rPr lang="el-GR" sz="2000" dirty="0">
                <a:latin typeface="Trebuchet MS" panose="020B0603020202020204" pitchFamily="34" charset="0"/>
              </a:rPr>
              <a:t>προτάσεις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πραγματική φορά του ηλεκτρικού ρεύματος είναι η φορά κίνησης των </a:t>
            </a:r>
            <a:r>
              <a:rPr lang="el-GR" sz="2000" dirty="0" smtClean="0">
                <a:latin typeface="Trebuchet MS" panose="020B0603020202020204" pitchFamily="34" charset="0"/>
              </a:rPr>
              <a:t>ελευθέρων ηλεκτρονίων.                 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ηλεκτρική πηγή παράγει ηλεκτρικά </a:t>
            </a:r>
            <a:r>
              <a:rPr lang="el-GR" sz="2000" dirty="0" smtClean="0">
                <a:latin typeface="Trebuchet MS" panose="020B0603020202020204" pitchFamily="34" charset="0"/>
              </a:rPr>
              <a:t>φορτία.                             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ένταση του ηλεκτρικού ρεύματος δίνεται από τον τύπο </a:t>
            </a:r>
            <a:r>
              <a:rPr lang="el-GR" sz="2000" i="1" dirty="0">
                <a:latin typeface="Trebuchet MS" panose="020B0603020202020204" pitchFamily="34" charset="0"/>
              </a:rPr>
              <a:t>I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 · 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 και στο S.I. μετριέται σε </a:t>
            </a:r>
            <a:r>
              <a:rPr lang="el-GR" sz="2000" dirty="0" smtClean="0">
                <a:latin typeface="Trebuchet MS" panose="020B0603020202020204" pitchFamily="34" charset="0"/>
              </a:rPr>
              <a:t>Α.               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540916" y="1822772"/>
            <a:ext cx="57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(Σ)</a:t>
            </a:r>
            <a:r>
              <a:rPr lang="el-GR" dirty="0"/>
              <a:t>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292501" y="2284437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5580112" y="3212976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(Λ)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8490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49742" y="1772816"/>
            <a:ext cx="46445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</a:t>
            </a: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εκτός του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xmlns="" val="32485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30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426B4-30A1-43AE-A330-1FA5F354E58D}" type="slidenum">
              <a:rPr lang="el-GR" altLang="el-GR"/>
              <a:pPr/>
              <a:t>32</a:t>
            </a:fld>
            <a:endParaRPr lang="el-GR" altLang="el-GR"/>
          </a:p>
        </p:txBody>
      </p:sp>
      <p:sp>
        <p:nvSpPr>
          <p:cNvPr id="14" name="Ορθογώνιο 13"/>
          <p:cNvSpPr/>
          <p:nvPr/>
        </p:nvSpPr>
        <p:spPr>
          <a:xfrm>
            <a:off x="2926500" y="1995810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4418702" y="5056401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5881137" y="4173386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2010590" y="347091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Ορθογώνιο 50"/>
          <p:cNvSpPr/>
          <p:nvPr/>
        </p:nvSpPr>
        <p:spPr>
          <a:xfrm>
            <a:off x="6977330" y="193589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(ε)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969293" y="188640"/>
            <a:ext cx="7205413" cy="5991708"/>
            <a:chOff x="932641" y="110071"/>
            <a:chExt cx="7205413" cy="5991708"/>
          </a:xfrm>
        </p:grpSpPr>
        <p:sp>
          <p:nvSpPr>
            <p:cNvPr id="7" name="TextBox 6"/>
            <p:cNvSpPr txBox="1"/>
            <p:nvPr/>
          </p:nvSpPr>
          <p:spPr>
            <a:xfrm>
              <a:off x="1296820" y="110071"/>
              <a:ext cx="64019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1.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συμπεράνετε ποιες από τις παρακάτω γραφικές παραστάσεις αντιστοιχούν σε συνεχές </a:t>
              </a:r>
              <a:r>
                <a:rPr lang="el-G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(σ)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ποιες σε εναλλασσόμενο ρεύμα </a:t>
              </a:r>
              <a:r>
                <a:rPr lang="el-G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(ε). </a:t>
              </a:r>
              <a:endPara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932641" y="1722661"/>
              <a:ext cx="3484267" cy="1351488"/>
              <a:chOff x="422433" y="972820"/>
              <a:chExt cx="3908109" cy="1631950"/>
            </a:xfrm>
          </p:grpSpPr>
          <p:grpSp>
            <p:nvGrpSpPr>
              <p:cNvPr id="2" name="Ομάδα 1"/>
              <p:cNvGrpSpPr/>
              <p:nvPr/>
            </p:nvGrpSpPr>
            <p:grpSpPr>
              <a:xfrm>
                <a:off x="422433" y="972820"/>
                <a:ext cx="3908109" cy="1631950"/>
                <a:chOff x="303529" y="1196975"/>
                <a:chExt cx="3908109" cy="1631950"/>
              </a:xfrm>
            </p:grpSpPr>
            <p:pic>
              <p:nvPicPr>
                <p:cNvPr id="12293" name="Picture 5" descr="dcstea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3" y="1196975"/>
                  <a:ext cx="3743325" cy="1631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29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03529" y="122999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19138" y="124745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759356" y="2095914"/>
                  <a:ext cx="452282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376488" y="1971517"/>
                <a:ext cx="564692" cy="445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(α)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1" name="Ομάδα 10"/>
            <p:cNvGrpSpPr/>
            <p:nvPr/>
          </p:nvGrpSpPr>
          <p:grpSpPr>
            <a:xfrm>
              <a:off x="982211" y="3313904"/>
              <a:ext cx="3009955" cy="1238591"/>
              <a:chOff x="344804" y="4581525"/>
              <a:chExt cx="3747454" cy="1657350"/>
            </a:xfrm>
          </p:grpSpPr>
          <p:grpSp>
            <p:nvGrpSpPr>
              <p:cNvPr id="4" name="Ομάδα 3"/>
              <p:cNvGrpSpPr/>
              <p:nvPr/>
            </p:nvGrpSpPr>
            <p:grpSpPr>
              <a:xfrm>
                <a:off x="344804" y="4581525"/>
                <a:ext cx="3747454" cy="1657350"/>
                <a:chOff x="344804" y="4581525"/>
                <a:chExt cx="3747454" cy="1657350"/>
              </a:xfrm>
            </p:grpSpPr>
            <p:pic>
              <p:nvPicPr>
                <p:cNvPr id="12297" name="Picture 9" descr="triangl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4581525"/>
                  <a:ext cx="3527425" cy="165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4804" y="4581525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01686" y="4581525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/>
                    <a:t>I</a:t>
                  </a:r>
                  <a:endParaRPr lang="el-GR" altLang="el-GR"/>
                </a:p>
              </p:txBody>
            </p:sp>
            <p:sp useBgFill="1">
              <p:nvSpPr>
                <p:cNvPr id="1231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61252" y="5470525"/>
                  <a:ext cx="431006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2303462" y="5626458"/>
                <a:ext cx="634899" cy="49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(γ)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2" name="Ομάδα 11"/>
            <p:cNvGrpSpPr/>
            <p:nvPr/>
          </p:nvGrpSpPr>
          <p:grpSpPr>
            <a:xfrm>
              <a:off x="4820366" y="3272453"/>
              <a:ext cx="3317688" cy="1488316"/>
              <a:chOff x="4547552" y="1965325"/>
              <a:chExt cx="4009707" cy="1609725"/>
            </a:xfrm>
          </p:grpSpPr>
          <p:grpSp>
            <p:nvGrpSpPr>
              <p:cNvPr id="6" name="Ομάδα 5"/>
              <p:cNvGrpSpPr/>
              <p:nvPr/>
            </p:nvGrpSpPr>
            <p:grpSpPr>
              <a:xfrm>
                <a:off x="4547552" y="1965325"/>
                <a:ext cx="4009707" cy="1609725"/>
                <a:chOff x="4523106" y="1271588"/>
                <a:chExt cx="4009707" cy="1609725"/>
              </a:xfrm>
            </p:grpSpPr>
            <p:pic>
              <p:nvPicPr>
                <p:cNvPr id="12294" name="Picture 6" descr="dcvary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341438"/>
                  <a:ext cx="3960813" cy="15398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523106" y="1271588"/>
                  <a:ext cx="576262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934903" y="1401128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064025" y="2183131"/>
                  <a:ext cx="360044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6732239" y="2925620"/>
                <a:ext cx="693656" cy="39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(δ)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3" name="Ομάδα 12"/>
            <p:cNvGrpSpPr/>
            <p:nvPr/>
          </p:nvGrpSpPr>
          <p:grpSpPr>
            <a:xfrm>
              <a:off x="2512646" y="4729640"/>
              <a:ext cx="3276079" cy="1372139"/>
              <a:chOff x="4779928" y="3874294"/>
              <a:chExt cx="3974147" cy="1843087"/>
            </a:xfrm>
          </p:grpSpPr>
          <p:grpSp>
            <p:nvGrpSpPr>
              <p:cNvPr id="5" name="Ομάδα 4"/>
              <p:cNvGrpSpPr/>
              <p:nvPr/>
            </p:nvGrpSpPr>
            <p:grpSpPr>
              <a:xfrm>
                <a:off x="4779928" y="3874294"/>
                <a:ext cx="3974147" cy="1843087"/>
                <a:chOff x="4645978" y="2952751"/>
                <a:chExt cx="3974147" cy="1843087"/>
              </a:xfrm>
            </p:grpSpPr>
            <p:pic>
              <p:nvPicPr>
                <p:cNvPr id="12295" name="Picture 7" descr="rippl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7900" y="3068638"/>
                  <a:ext cx="3832225" cy="1727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 useBgFill="1">
              <p:nvSpPr>
                <p:cNvPr id="1230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45978" y="3031967"/>
                  <a:ext cx="647700" cy="641350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 altLang="el-GR" sz="3600"/>
                </a:p>
              </p:txBody>
            </p:sp>
            <p:sp>
              <p:nvSpPr>
                <p:cNvPr id="123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049134" y="2952751"/>
                  <a:ext cx="358775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I</a:t>
                  </a:r>
                  <a:endParaRPr lang="el-GR" altLang="el-GR" dirty="0"/>
                </a:p>
              </p:txBody>
            </p:sp>
            <p:sp useBgFill="1">
              <p:nvSpPr>
                <p:cNvPr id="1231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136732" y="4036061"/>
                  <a:ext cx="396081" cy="369332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l-GR" dirty="0"/>
                    <a:t>t</a:t>
                  </a:r>
                  <a:endParaRPr lang="el-GR" altLang="el-GR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014586" y="4957604"/>
                <a:ext cx="613868" cy="49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 smtClean="0">
                    <a:latin typeface="Trebuchet MS" panose="020B0603020202020204" pitchFamily="34" charset="0"/>
                  </a:rPr>
                  <a:t>(ε)</a:t>
                </a:r>
                <a:endParaRPr lang="el-GR" b="1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5" name="Ομάδα 14"/>
            <p:cNvGrpSpPr/>
            <p:nvPr/>
          </p:nvGrpSpPr>
          <p:grpSpPr>
            <a:xfrm>
              <a:off x="4809674" y="1800156"/>
              <a:ext cx="3277569" cy="1273862"/>
              <a:chOff x="4627664" y="1202650"/>
              <a:chExt cx="3981134" cy="1541462"/>
            </a:xfrm>
          </p:grpSpPr>
          <p:grpSp>
            <p:nvGrpSpPr>
              <p:cNvPr id="10" name="Ομάδα 9"/>
              <p:cNvGrpSpPr/>
              <p:nvPr/>
            </p:nvGrpSpPr>
            <p:grpSpPr>
              <a:xfrm>
                <a:off x="4627664" y="1202650"/>
                <a:ext cx="3981134" cy="1541462"/>
                <a:chOff x="303529" y="2860676"/>
                <a:chExt cx="3981134" cy="1541462"/>
              </a:xfrm>
            </p:grpSpPr>
            <p:grpSp>
              <p:nvGrpSpPr>
                <p:cNvPr id="3" name="Ομάδα 2"/>
                <p:cNvGrpSpPr/>
                <p:nvPr/>
              </p:nvGrpSpPr>
              <p:grpSpPr>
                <a:xfrm>
                  <a:off x="303529" y="2860676"/>
                  <a:ext cx="3981134" cy="1541462"/>
                  <a:chOff x="303529" y="2860676"/>
                  <a:chExt cx="3981134" cy="1541462"/>
                </a:xfrm>
              </p:grpSpPr>
              <p:pic>
                <p:nvPicPr>
                  <p:cNvPr id="12296" name="Picture 8" descr="ac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8313" y="2924175"/>
                    <a:ext cx="3816350" cy="14779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 useBgFill="1">
                <p:nvSpPr>
                  <p:cNvPr id="1230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529" y="2860676"/>
                    <a:ext cx="647700" cy="641350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altLang="el-GR" sz="3600"/>
                  </a:p>
                </p:txBody>
              </p:sp>
              <p:sp>
                <p:nvSpPr>
                  <p:cNvPr id="1231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488" y="2924175"/>
                    <a:ext cx="358775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el-GR" dirty="0"/>
                      <a:t>I</a:t>
                    </a:r>
                    <a:endParaRPr lang="el-GR" altLang="el-GR" dirty="0"/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376488" y="3805515"/>
                  <a:ext cx="658317" cy="446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>
                      <a:latin typeface="Trebuchet MS" panose="020B0603020202020204" pitchFamily="34" charset="0"/>
                    </a:rPr>
                    <a:t>(β)</a:t>
                  </a:r>
                  <a:endParaRPr lang="el-GR" b="1" dirty="0">
                    <a:latin typeface="Trebuchet MS" panose="020B0603020202020204" pitchFamily="34" charset="0"/>
                  </a:endParaRPr>
                </a:p>
              </p:txBody>
            </p:sp>
          </p:grpSp>
          <p:sp useBgFill="1">
            <p:nvSpPr>
              <p:cNvPr id="44" name="Text Box 28"/>
              <p:cNvSpPr txBox="1">
                <a:spLocks noChangeArrowheads="1"/>
              </p:cNvSpPr>
              <p:nvPr/>
            </p:nvSpPr>
            <p:spPr bwMode="auto">
              <a:xfrm>
                <a:off x="8139510" y="2060535"/>
                <a:ext cx="360044" cy="36933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dirty="0"/>
                  <a:t>t</a:t>
                </a:r>
                <a:endParaRPr lang="el-GR" altLang="el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189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359708"/>
            <a:ext cx="69127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2</a:t>
            </a:r>
            <a:r>
              <a:rPr 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</a:rPr>
              <a:t>ρόλος της ηλεκτρικής πηγής σ’ ένα κύκλωμα είναι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να παράγει ηλεκτρικά φορτία.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διαφορά δυναμικού.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</a:t>
            </a:r>
            <a:r>
              <a:rPr lang="el-GR" sz="2000" dirty="0">
                <a:latin typeface="Trebuchet MS" panose="020B0603020202020204" pitchFamily="34" charset="0"/>
              </a:rPr>
              <a:t>  να μετατρέπει ηλεκτρική ενέργεια σε χημική.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</a:t>
            </a:r>
            <a:r>
              <a:rPr lang="el-GR" sz="2000" dirty="0">
                <a:latin typeface="Trebuchet MS" panose="020B0603020202020204" pitchFamily="34" charset="0"/>
              </a:rPr>
              <a:t>  να δημιουργεί ενέργεια από το μηδέν.</a:t>
            </a:r>
          </a:p>
        </p:txBody>
      </p:sp>
      <p:sp>
        <p:nvSpPr>
          <p:cNvPr id="6" name="Έλλειψη 5"/>
          <p:cNvSpPr/>
          <p:nvPr/>
        </p:nvSpPr>
        <p:spPr>
          <a:xfrm>
            <a:off x="722859" y="134401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755576" y="2885983"/>
            <a:ext cx="7848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3.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συμβατική φορά του ηλεκτρικού ρεύματος σε μεταλλικό αγωγό που συνδέεται με ηλεκτρική πηγή είναι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αντίθετη φορά από τη φορά κίνησης των ελευθέρων ηλεκτρονίων του αγωγού.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 </a:t>
            </a:r>
            <a:r>
              <a:rPr lang="el-GR" sz="2000" dirty="0" smtClean="0">
                <a:latin typeface="Trebuchet MS" panose="020B0603020202020204" pitchFamily="34" charset="0"/>
              </a:rPr>
              <a:t>από </a:t>
            </a:r>
            <a:r>
              <a:rPr lang="el-GR" sz="2000" dirty="0">
                <a:latin typeface="Trebuchet MS" panose="020B0603020202020204" pitchFamily="34" charset="0"/>
              </a:rPr>
              <a:t>τον αρνητικό προς το θετικό πόλο της πηγής.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φορά κίνησης των αρνητικών ιόντων του αγωγού.</a:t>
            </a:r>
          </a:p>
        </p:txBody>
      </p:sp>
      <p:sp>
        <p:nvSpPr>
          <p:cNvPr id="9" name="Έλλειψη 5"/>
          <p:cNvSpPr/>
          <p:nvPr/>
        </p:nvSpPr>
        <p:spPr>
          <a:xfrm>
            <a:off x="722859" y="43319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379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43608" y="332656"/>
            <a:ext cx="6480720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4.  </a:t>
            </a:r>
            <a:r>
              <a:rPr lang="el-GR" sz="2000" dirty="0" smtClean="0">
                <a:latin typeface="Trebuchet MS" panose="020B0603020202020204" pitchFamily="34" charset="0"/>
              </a:rPr>
              <a:t>Πριν </a:t>
            </a:r>
            <a:r>
              <a:rPr lang="el-GR" sz="2000" dirty="0">
                <a:latin typeface="Trebuchet MS" panose="020B0603020202020204" pitchFamily="34" charset="0"/>
              </a:rPr>
              <a:t>από την εφαρμογή του ηλεκτρικού πεδίου τα ελεύθερα ηλεκτρόνια των μεταλλικών αγωγών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είναι </a:t>
            </a:r>
            <a:r>
              <a:rPr lang="el-GR" sz="2000" dirty="0">
                <a:latin typeface="Trebuchet MS" panose="020B0603020202020204" pitchFamily="34" charset="0"/>
              </a:rPr>
              <a:t>ακίνητα.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εκτελ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ύν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πρ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σανατ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λισμένη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κίνηση.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err="1" smtClean="0">
                <a:latin typeface="Trebuchet MS" panose="020B0603020202020204" pitchFamily="34" charset="0"/>
              </a:rPr>
              <a:t>κιν</a:t>
            </a:r>
            <a:r>
              <a:rPr lang="en-US" sz="2000" dirty="0" smtClean="0">
                <a:latin typeface="Trebuchet MS" panose="020B0603020202020204" pitchFamily="34" charset="0"/>
              </a:rPr>
              <a:t>o</a:t>
            </a:r>
            <a:r>
              <a:rPr lang="el-GR" sz="2000" dirty="0" err="1" smtClean="0">
                <a:latin typeface="Trebuchet MS" panose="020B0603020202020204" pitchFamily="34" charset="0"/>
              </a:rPr>
              <a:t>ύνται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άτακτα.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κινούνται </a:t>
            </a:r>
            <a:r>
              <a:rPr lang="el-GR" sz="2000" dirty="0">
                <a:latin typeface="Trebuchet MS" panose="020B0603020202020204" pitchFamily="34" charset="0"/>
              </a:rPr>
              <a:t>με την ταχύτητα του φωτός.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000412" y="227687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1043608" y="3284984"/>
            <a:ext cx="66247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5</a:t>
            </a:r>
            <a:r>
              <a:rPr lang="en-US" sz="2000" b="1" dirty="0" smtClean="0">
                <a:latin typeface="Trebuchet MS" panose="020B0603020202020204" pitchFamily="34" charset="0"/>
              </a:rPr>
              <a:t>.   </a:t>
            </a:r>
            <a:r>
              <a:rPr lang="el-GR" sz="2000" dirty="0" smtClean="0">
                <a:latin typeface="Trebuchet MS" panose="020B0603020202020204" pitchFamily="34" charset="0"/>
              </a:rPr>
              <a:t>Φορείς </a:t>
            </a:r>
            <a:r>
              <a:rPr lang="el-GR" sz="2000" dirty="0">
                <a:latin typeface="Trebuchet MS" panose="020B0603020202020204" pitchFamily="34" charset="0"/>
              </a:rPr>
              <a:t>του κινούμενου φορτίου στα μέταλλα είναι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αρνητικά </a:t>
            </a:r>
            <a:r>
              <a:rPr lang="el-GR" sz="2000" dirty="0">
                <a:latin typeface="Trebuchet MS" panose="020B0603020202020204" pitchFamily="34" charset="0"/>
              </a:rPr>
              <a:t>ιόντα και </a:t>
            </a:r>
            <a:r>
              <a:rPr lang="el-GR" sz="2000" dirty="0" smtClean="0">
                <a:latin typeface="Trebuchet MS" panose="020B0603020202020204" pitchFamily="34" charset="0"/>
              </a:rPr>
              <a:t>ηλεκτρόνια</a:t>
            </a:r>
            <a:r>
              <a:rPr lang="en-US" sz="2000" dirty="0" smtClean="0">
                <a:latin typeface="Trebuchet MS" panose="020B0603020202020204" pitchFamily="34" charset="0"/>
              </a:rPr>
              <a:t>.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μόνο </a:t>
            </a:r>
            <a:r>
              <a:rPr lang="el-GR" sz="2000" dirty="0">
                <a:latin typeface="Trebuchet MS" panose="020B0603020202020204" pitchFamily="34" charset="0"/>
              </a:rPr>
              <a:t>θετικά ιόντα.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τα </a:t>
            </a:r>
            <a:r>
              <a:rPr lang="el-GR" sz="2000" dirty="0">
                <a:latin typeface="Trebuchet MS" panose="020B0603020202020204" pitchFamily="34" charset="0"/>
              </a:rPr>
              <a:t>ελεύθερα ηλεκτρόνια.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</a:t>
            </a:r>
            <a:r>
              <a:rPr lang="el-GR" sz="2000" b="1" dirty="0">
                <a:latin typeface="Trebuchet MS" panose="020B0603020202020204" pitchFamily="34" charset="0"/>
              </a:rPr>
              <a:t>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θετικά </a:t>
            </a:r>
            <a:r>
              <a:rPr lang="el-GR" sz="2000" dirty="0">
                <a:latin typeface="Trebuchet MS" panose="020B0603020202020204" pitchFamily="34" charset="0"/>
              </a:rPr>
              <a:t>και αρνητικά ιόντα.</a:t>
            </a:r>
          </a:p>
        </p:txBody>
      </p:sp>
      <p:sp>
        <p:nvSpPr>
          <p:cNvPr id="8" name="Έλλειψη 6"/>
          <p:cNvSpPr/>
          <p:nvPr/>
        </p:nvSpPr>
        <p:spPr>
          <a:xfrm>
            <a:off x="998365" y="479715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469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59632" y="404664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Ηλεκτρικό </a:t>
            </a:r>
            <a:r>
              <a:rPr lang="el-GR" sz="2000" dirty="0">
                <a:latin typeface="Trebuchet MS" panose="020B0603020202020204" pitchFamily="34" charset="0"/>
              </a:rPr>
              <a:t>ρεύμα γενικά ονομάζουμε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άτακτη κίνηση των ελεύθερων ηλεκτρονίων των μετάλλων.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κίνηση των ηλεκτρονίων γύρω από τους πυρήνες.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κάθε </a:t>
            </a:r>
            <a:r>
              <a:rPr lang="el-GR" sz="2000" dirty="0">
                <a:latin typeface="Trebuchet MS" panose="020B0603020202020204" pitchFamily="34" charset="0"/>
              </a:rPr>
              <a:t>προσανατολισμένη κίνηση ηλεκτρικών φορτίων.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ύπαρξη ελεύθερων ηλεκτρονίων σ’ ένα σώμα.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187624" y="2348880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259632" y="3469635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7.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σωστή σχέση που </a:t>
            </a:r>
            <a:r>
              <a:rPr lang="el-GR" sz="2000" dirty="0" smtClean="0">
                <a:latin typeface="Trebuchet MS" panose="020B0603020202020204" pitchFamily="34" charset="0"/>
              </a:rPr>
              <a:t>υπολογίζει </a:t>
            </a:r>
            <a:r>
              <a:rPr lang="el-GR" sz="2000" dirty="0">
                <a:latin typeface="Trebuchet MS" panose="020B0603020202020204" pitchFamily="34" charset="0"/>
              </a:rPr>
              <a:t>την ένταση του ρεύματος </a:t>
            </a:r>
            <a:r>
              <a:rPr lang="el-GR" sz="2000" dirty="0" smtClean="0">
                <a:latin typeface="Trebuchet MS" panose="020B0603020202020204" pitchFamily="34" charset="0"/>
              </a:rPr>
              <a:t>είναι</a:t>
            </a:r>
            <a:r>
              <a:rPr lang="en-US" sz="2000" dirty="0" smtClean="0">
                <a:latin typeface="Trebuchet MS" panose="020B0603020202020204" pitchFamily="34" charset="0"/>
              </a:rPr>
              <a:t>: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 smtClean="0">
                <a:latin typeface="Trebuchet MS" panose="020B0603020202020204" pitchFamily="34" charset="0"/>
              </a:rPr>
              <a:t>q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t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 smtClean="0">
                <a:latin typeface="Trebuchet MS" panose="020B0603020202020204" pitchFamily="34" charset="0"/>
              </a:rPr>
              <a:t>q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/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l-GR" sz="2000" dirty="0" smtClean="0">
                <a:latin typeface="Trebuchet MS" panose="020B0603020202020204" pitchFamily="34" charset="0"/>
              </a:rPr>
              <a:t>.                      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i="1" dirty="0" smtClean="0">
                <a:latin typeface="Trebuchet MS" panose="020B0603020202020204" pitchFamily="34" charset="0"/>
              </a:rPr>
              <a:t>I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i="1" dirty="0">
                <a:latin typeface="Trebuchet MS" panose="020B0603020202020204" pitchFamily="34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</a:rPr>
              <a:t>/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7" name="Έλλειψη 4"/>
          <p:cNvSpPr/>
          <p:nvPr/>
        </p:nvSpPr>
        <p:spPr>
          <a:xfrm>
            <a:off x="5652120" y="4439131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8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118B-4C0D-4528-A155-D1D596ACCAC4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55650" y="549275"/>
            <a:ext cx="770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ηλεκτρικό ρεύμα μπορεί να προκαλέσει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5536" y="1557338"/>
            <a:ext cx="3312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 smtClean="0">
                <a:latin typeface="Comic Sans MS" pitchFamily="66" charset="0"/>
              </a:rPr>
              <a:t>Αύξηση θερμοκρασίας</a:t>
            </a:r>
            <a:endParaRPr lang="el-GR" altLang="el-GR" sz="2400" b="1" dirty="0">
              <a:latin typeface="Comic Sans MS" pitchFamily="66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3923928" y="1700213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223119" y="1501348"/>
            <a:ext cx="35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Θερμικά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φαινόμενα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2523540" y="2276872"/>
            <a:ext cx="3922979" cy="3922979"/>
            <a:chOff x="2502982" y="2019003"/>
            <a:chExt cx="3922979" cy="3922979"/>
          </a:xfrm>
        </p:grpSpPr>
        <p:grpSp>
          <p:nvGrpSpPr>
            <p:cNvPr id="4" name="Ομάδα 3"/>
            <p:cNvGrpSpPr/>
            <p:nvPr/>
          </p:nvGrpSpPr>
          <p:grpSpPr>
            <a:xfrm>
              <a:off x="2502982" y="2019003"/>
              <a:ext cx="3922979" cy="3922979"/>
              <a:chOff x="2502982" y="2019003"/>
              <a:chExt cx="3922979" cy="3922979"/>
            </a:xfrm>
          </p:grpSpPr>
          <p:pic>
            <p:nvPicPr>
              <p:cNvPr id="7171" name="Picture 3" descr="C:\Users\Merkouris\Desktop\highresistance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982" y="2019003"/>
                <a:ext cx="3922979" cy="39229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760158" y="4597378"/>
                <a:ext cx="154820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>
                    <a:solidFill>
                      <a:srgbClr val="FF0000"/>
                    </a:solidFill>
                  </a:rPr>
                  <a:t>Εκπέμπεται</a:t>
                </a:r>
                <a:endParaRPr lang="el-GR" sz="1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l-GR" sz="1400" b="1" dirty="0" smtClean="0">
                    <a:solidFill>
                      <a:srgbClr val="FF0000"/>
                    </a:solidFill>
                  </a:rPr>
                  <a:t>θερμότητα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927570" y="3173746"/>
              <a:ext cx="121338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 smtClean="0"/>
                <a:t>Υψηλή αντίσταση</a:t>
              </a:r>
              <a:endParaRPr lang="el-GR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6556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01128" y="874531"/>
            <a:ext cx="2790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 smtClean="0">
                <a:solidFill>
                  <a:prstClr val="black"/>
                </a:solidFill>
                <a:latin typeface="Comic Sans MS" pitchFamily="66" charset="0"/>
              </a:rPr>
              <a:t>λεκτρόλυση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,</a:t>
            </a:r>
          </a:p>
          <a:p>
            <a:pPr lvl="0" algn="ctr">
              <a:spcBef>
                <a:spcPct val="50000"/>
              </a:spcBef>
            </a:pP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H</a:t>
            </a:r>
            <a:r>
              <a:rPr lang="el-GR" altLang="el-GR" sz="2400" b="1" dirty="0" err="1" smtClean="0">
                <a:solidFill>
                  <a:prstClr val="black"/>
                </a:solidFill>
                <a:latin typeface="Comic Sans MS" pitchFamily="66" charset="0"/>
              </a:rPr>
              <a:t>λεκτροπληξία</a:t>
            </a:r>
            <a:endParaRPr lang="el-GR" altLang="el-GR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993744" y="818695"/>
            <a:ext cx="3779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Χημικά φαινόμενα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Βιολογικά φαινόμενα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3851920" y="1298242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8194" name="Picture 2" descr="C:\Users\Merkouris\Desktop\clor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79" y="2266247"/>
            <a:ext cx="3408357" cy="309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erkouris\Desktop\Ηλεκτροπληξία 0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464" y="2213482"/>
            <a:ext cx="4286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1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5536" y="6926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l-GR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Εκτροπή</a:t>
            </a:r>
            <a:r>
              <a:rPr lang="en-US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μαγνητικής βελόνας,</a:t>
            </a:r>
          </a:p>
          <a:p>
            <a:pPr lvl="0" algn="ctr">
              <a:spcBef>
                <a:spcPct val="50000"/>
              </a:spcBef>
            </a:pPr>
            <a:r>
              <a:rPr lang="el-GR" altLang="el-GR" sz="2400" b="1" dirty="0" smtClean="0">
                <a:solidFill>
                  <a:prstClr val="black"/>
                </a:solidFill>
                <a:latin typeface="Comic Sans MS" pitchFamily="66" charset="0"/>
              </a:rPr>
              <a:t>Λειτουργία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μοτέρ</a:t>
            </a:r>
            <a:r>
              <a:rPr lang="en-US" altLang="el-GR" sz="24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prstClr val="black"/>
                </a:solidFill>
                <a:latin typeface="Comic Sans MS" pitchFamily="66" charset="0"/>
              </a:rPr>
              <a:t>κλπ 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942492" y="1092577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6012160" y="723473"/>
            <a:ext cx="2627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Μαγνητικά φαινόμενα</a:t>
            </a:r>
          </a:p>
        </p:txBody>
      </p:sp>
      <p:grpSp>
        <p:nvGrpSpPr>
          <p:cNvPr id="11" name="Ομάδα 10"/>
          <p:cNvGrpSpPr/>
          <p:nvPr/>
        </p:nvGrpSpPr>
        <p:grpSpPr>
          <a:xfrm>
            <a:off x="4823618" y="2427990"/>
            <a:ext cx="3717386" cy="2681180"/>
            <a:chOff x="4823618" y="2427990"/>
            <a:chExt cx="3717386" cy="2681180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4823618" y="2427990"/>
              <a:ext cx="3717386" cy="2681180"/>
              <a:chOff x="4823618" y="2427990"/>
              <a:chExt cx="3717386" cy="2681180"/>
            </a:xfrm>
          </p:grpSpPr>
          <p:pic>
            <p:nvPicPr>
              <p:cNvPr id="9220" name="Picture 4" descr="C:\Users\Merkouris\Desktop\Esquema-alternador.gif"/>
              <p:cNvPicPr>
                <a:picLocks noChangeAspect="1" noChangeArrowheads="1" noCrop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619" y="2427990"/>
                <a:ext cx="3717385" cy="268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14" name="TextBox 13"/>
              <p:cNvSpPr txBox="1"/>
              <p:nvPr/>
            </p:nvSpPr>
            <p:spPr>
              <a:xfrm>
                <a:off x="4823618" y="4580254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err="1" smtClean="0"/>
                  <a:t>Επαγωγέας</a:t>
                </a:r>
                <a:endParaRPr lang="el-GR" sz="1200" b="1" dirty="0"/>
              </a:p>
            </p:txBody>
          </p:sp>
          <p:sp useBgFill="1">
            <p:nvSpPr>
              <p:cNvPr id="15" name="TextBox 14"/>
              <p:cNvSpPr txBox="1"/>
              <p:nvPr/>
            </p:nvSpPr>
            <p:spPr>
              <a:xfrm>
                <a:off x="7352302" y="2840157"/>
                <a:ext cx="924611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smtClean="0"/>
                  <a:t>Επαγωγή</a:t>
                </a:r>
                <a:endParaRPr lang="el-GR" sz="1200" b="1" dirty="0"/>
              </a:p>
            </p:txBody>
          </p:sp>
        </p:grpSp>
        <p:sp useBgFill="1">
          <p:nvSpPr>
            <p:cNvPr id="17" name="TextBox 16"/>
            <p:cNvSpPr txBox="1"/>
            <p:nvPr/>
          </p:nvSpPr>
          <p:spPr>
            <a:xfrm rot="16200000">
              <a:off x="7794942" y="4163150"/>
              <a:ext cx="664589" cy="27699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/>
                <a:t>Πηγή </a:t>
              </a:r>
              <a:endParaRPr lang="el-GR" sz="1200" b="1" dirty="0"/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827584" y="2131808"/>
            <a:ext cx="3103786" cy="3162028"/>
            <a:chOff x="827584" y="2131808"/>
            <a:chExt cx="3103786" cy="3162028"/>
          </a:xfrm>
        </p:grpSpPr>
        <p:grpSp>
          <p:nvGrpSpPr>
            <p:cNvPr id="9" name="Ομάδα 8"/>
            <p:cNvGrpSpPr/>
            <p:nvPr/>
          </p:nvGrpSpPr>
          <p:grpSpPr>
            <a:xfrm>
              <a:off x="827584" y="2131808"/>
              <a:ext cx="3103786" cy="3103786"/>
              <a:chOff x="827584" y="2131808"/>
              <a:chExt cx="3103786" cy="3103786"/>
            </a:xfrm>
          </p:grpSpPr>
          <p:pic>
            <p:nvPicPr>
              <p:cNvPr id="9219" name="Picture 3" descr="C:\Users\Merkouris\Desktop\electromagnet-compass.gif"/>
              <p:cNvPicPr>
                <a:picLocks noChangeAspect="1" noChangeArrowheads="1" noCrop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131808"/>
                <a:ext cx="3103786" cy="3103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 useBgFill="1">
            <p:nvSpPr>
              <p:cNvPr id="8" name="TextBox 7"/>
              <p:cNvSpPr txBox="1"/>
              <p:nvPr/>
            </p:nvSpPr>
            <p:spPr>
              <a:xfrm>
                <a:off x="1817440" y="2691845"/>
                <a:ext cx="864096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l-GR" sz="1200" b="1" dirty="0" smtClean="0"/>
                  <a:t>Διακόπτης</a:t>
                </a:r>
                <a:endParaRPr lang="el-GR" sz="1200" b="1" dirty="0"/>
              </a:p>
            </p:txBody>
          </p:sp>
          <p:sp useBgFill="1">
            <p:nvSpPr>
              <p:cNvPr id="12" name="TextBox 11"/>
              <p:cNvSpPr txBox="1"/>
              <p:nvPr/>
            </p:nvSpPr>
            <p:spPr>
              <a:xfrm>
                <a:off x="1362601" y="4189329"/>
                <a:ext cx="1016875" cy="46166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200" b="1" dirty="0" smtClean="0"/>
                  <a:t>Μαγνητική  βελόνα</a:t>
                </a:r>
                <a:endParaRPr lang="el-GR" sz="1200" b="1" dirty="0"/>
              </a:p>
            </p:txBody>
          </p:sp>
        </p:grpSp>
        <p:sp useBgFill="1">
          <p:nvSpPr>
            <p:cNvPr id="7" name="TextBox 6"/>
            <p:cNvSpPr txBox="1"/>
            <p:nvPr/>
          </p:nvSpPr>
          <p:spPr>
            <a:xfrm>
              <a:off x="1794650" y="4924504"/>
              <a:ext cx="211393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86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11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519E-01F1-4D2A-9163-1A16AA130BBD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1800152" y="2042207"/>
            <a:ext cx="5770049" cy="1296144"/>
          </a:xfrm>
          <a:prstGeom prst="wedgeRoundRectCallout">
            <a:avLst>
              <a:gd name="adj1" fmla="val -55486"/>
              <a:gd name="adj2" fmla="val 46454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000" b="1" dirty="0" err="1">
                <a:latin typeface="Comic Sans MS" pitchFamily="66" charset="0"/>
              </a:rPr>
              <a:t>Το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ηλεκτρικό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>
                <a:latin typeface="Comic Sans MS" pitchFamily="66" charset="0"/>
              </a:rPr>
              <a:t>ρεύμ</a:t>
            </a:r>
            <a:r>
              <a:rPr lang="en-US" altLang="el-GR" sz="2400" b="1" dirty="0">
                <a:latin typeface="Comic Sans MS" pitchFamily="66" charset="0"/>
              </a:rPr>
              <a:t>α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latin typeface="Comic Sans MS" pitchFamily="66" charset="0"/>
              </a:rPr>
              <a:t>είν</a:t>
            </a:r>
            <a:r>
              <a:rPr lang="en-US" altLang="el-GR" sz="2400" b="1" dirty="0" smtClean="0">
                <a:latin typeface="Comic Sans MS" pitchFamily="66" charset="0"/>
              </a:rPr>
              <a:t>αι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κίνηση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ηλεκτρικών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φορέων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μέσ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σε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923928" y="114769"/>
            <a:ext cx="3367875" cy="1426739"/>
          </a:xfrm>
          <a:prstGeom prst="cloudCallout">
            <a:avLst>
              <a:gd name="adj1" fmla="val 69753"/>
              <a:gd name="adj2" fmla="val 461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τι είναι το ηλεκτρικό ρεύμα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92" y="2690279"/>
            <a:ext cx="1234760" cy="117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46411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Ομάδα 3"/>
          <p:cNvGrpSpPr/>
          <p:nvPr/>
        </p:nvGrpSpPr>
        <p:grpSpPr>
          <a:xfrm>
            <a:off x="3265611" y="3253013"/>
            <a:ext cx="2848258" cy="2160240"/>
            <a:chOff x="1661427" y="203636"/>
            <a:chExt cx="2240132" cy="1886035"/>
          </a:xfrm>
        </p:grpSpPr>
        <p:pic>
          <p:nvPicPr>
            <p:cNvPr id="5122" name="Picture 2" descr="C:\Users\Merkouris\Desktop\animation_switch_circuit_slow.gif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27" y="259536"/>
              <a:ext cx="2240132" cy="183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3" name="TextBox 2"/>
            <p:cNvSpPr txBox="1"/>
            <p:nvPr/>
          </p:nvSpPr>
          <p:spPr>
            <a:xfrm>
              <a:off x="1661427" y="203636"/>
              <a:ext cx="224013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863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697A-4059-4D32-AFC0-307B9F2FE8E3}" type="slidenum">
              <a:rPr lang="el-GR" altLang="el-GR"/>
              <a:pPr/>
              <a:t>8</a:t>
            </a:fld>
            <a:endParaRPr lang="el-GR" altLang="el-GR"/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3275856" y="161519"/>
            <a:ext cx="4248000" cy="1382291"/>
          </a:xfrm>
          <a:prstGeom prst="cloudCallout">
            <a:avLst>
              <a:gd name="adj1" fmla="val 62298"/>
              <a:gd name="adj2" fmla="val 5263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Ποιοι μπορεί να είναι οι ηλεκτρικοί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1763688" y="2291340"/>
            <a:ext cx="6333951" cy="2997189"/>
          </a:xfrm>
          <a:prstGeom prst="wedgeRoundRectCallout">
            <a:avLst>
              <a:gd name="adj1" fmla="val -50882"/>
              <a:gd name="adj2" fmla="val 43537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el-GR" sz="2400" b="1" dirty="0" err="1">
                <a:latin typeface="Comic Sans MS" pitchFamily="66" charset="0"/>
              </a:rPr>
              <a:t>Φορείς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του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κινούμενου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φορτίου</a:t>
            </a:r>
            <a:r>
              <a:rPr lang="en-US" altLang="el-GR" sz="2400" b="1" dirty="0">
                <a:latin typeface="Comic Sans MS" pitchFamily="66" charset="0"/>
              </a:rPr>
              <a:t>  </a:t>
            </a:r>
            <a:r>
              <a:rPr lang="en-US" altLang="el-GR" sz="2400" b="1" dirty="0" err="1">
                <a:latin typeface="Comic Sans MS" pitchFamily="66" charset="0"/>
              </a:rPr>
              <a:t>είν</a:t>
            </a:r>
            <a:r>
              <a:rPr lang="en-US" altLang="el-GR" sz="2400" b="1" dirty="0">
                <a:latin typeface="Comic Sans MS" pitchFamily="66" charset="0"/>
              </a:rPr>
              <a:t>αι:</a:t>
            </a:r>
            <a:endParaRPr lang="en-US" altLang="el-G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μέταλλα,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ελεύθερα  ηλεκτρόνια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ηλεκτρολύτες</a:t>
            </a:r>
            <a:r>
              <a:rPr lang="en-US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</a:t>
            </a:r>
            <a:r>
              <a:rPr lang="en-US" alt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α,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στους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έριους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α</a:t>
            </a:r>
            <a:r>
              <a:rPr lang="en-US" altLang="el-GR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γωγούς</a:t>
            </a:r>
            <a:r>
              <a:rPr lang="en-US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ιόντ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en-US" altLang="el-GR" sz="2400" b="1" dirty="0" smtClean="0">
                <a:latin typeface="Comic Sans MS" pitchFamily="66" charset="0"/>
              </a:rPr>
              <a:t>και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ηλεκτρόνι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endParaRPr lang="en-US" altLang="el-GR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1261" y="126876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17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5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5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5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35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altLang="el-GR" smtClean="0"/>
              <a:t>Μερκ. Παναγιωτόπουλος-Φυσικός                       </a:t>
            </a:r>
            <a:r>
              <a:rPr lang="en-US" altLang="el-GR" smtClean="0"/>
              <a:t>www.merkopanas.blogspot.gr</a:t>
            </a:r>
            <a:endParaRPr lang="el-GR" altLang="el-GR"/>
          </a:p>
        </p:txBody>
      </p:sp>
      <p:sp>
        <p:nvSpPr>
          <p:cNvPr id="7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56DB-0DAA-4298-B581-331E6F1D2D53}" type="slidenum">
              <a:rPr lang="el-GR" altLang="el-GR"/>
              <a:pPr/>
              <a:t>9</a:t>
            </a:fld>
            <a:endParaRPr lang="el-GR" altLang="el-GR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3419872" y="-28550"/>
            <a:ext cx="4968552" cy="1655762"/>
          </a:xfrm>
          <a:prstGeom prst="cloudCallout">
            <a:avLst>
              <a:gd name="adj1" fmla="val 47707"/>
              <a:gd name="adj2" fmla="val 6868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sz="2000" b="1" dirty="0">
                <a:latin typeface="Comic Sans MS" pitchFamily="66" charset="0"/>
              </a:rPr>
              <a:t>Και ποιος κατευθύνει τους ηλεκτρικούς φορείς</a:t>
            </a:r>
            <a:r>
              <a:rPr lang="en-US" altLang="el-GR" sz="2000" b="1" dirty="0">
                <a:latin typeface="Comic Sans MS" pitchFamily="66" charset="0"/>
              </a:rPr>
              <a:t>;</a:t>
            </a:r>
            <a:endParaRPr lang="el-GR" altLang="el-GR" sz="2000" b="1" dirty="0">
              <a:latin typeface="Comic Sans MS" pitchFamily="66" charset="0"/>
            </a:endParaRPr>
          </a:p>
          <a:p>
            <a:pPr algn="ctr"/>
            <a:endParaRPr lang="el-GR" altLang="el-GR" b="1" dirty="0">
              <a:latin typeface="Comic Sans MS" pitchFamily="66" charset="0"/>
            </a:endParaRP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1619672" y="1785559"/>
            <a:ext cx="5000015" cy="1223962"/>
          </a:xfrm>
          <a:prstGeom prst="wedgeRoundRectCallout">
            <a:avLst>
              <a:gd name="adj1" fmla="val -56574"/>
              <a:gd name="adj2" fmla="val 103565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Comic Sans MS" pitchFamily="66" charset="0"/>
              </a:rPr>
              <a:t>Αυτό θα μπορούσε να γίνει με μια ηλεκτρική πηγή, π.χ. μια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μπαταρία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alt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57" y="2204864"/>
            <a:ext cx="120879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2779" y="1972587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Ομάδα 2"/>
          <p:cNvGrpSpPr/>
          <p:nvPr/>
        </p:nvGrpSpPr>
        <p:grpSpPr>
          <a:xfrm>
            <a:off x="1970149" y="3264887"/>
            <a:ext cx="5203701" cy="2931418"/>
            <a:chOff x="1889437" y="3072543"/>
            <a:chExt cx="5203701" cy="2931418"/>
          </a:xfrm>
        </p:grpSpPr>
        <p:pic>
          <p:nvPicPr>
            <p:cNvPr id="8195" name="Picture 3" descr="C:\Users\Merkouris\Desktop\Battery-Diagram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437" y="3072543"/>
              <a:ext cx="5203701" cy="29314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95736" y="3933056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κάθοδος</a:t>
              </a:r>
              <a:endParaRPr lang="el-GR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9558" y="4772849"/>
              <a:ext cx="1008112" cy="307777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άνοδος</a:t>
              </a:r>
              <a:endParaRPr lang="el-GR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23381" y="4315832"/>
              <a:ext cx="1180467" cy="276999"/>
            </a:xfrm>
            <a:prstGeom prst="rect">
              <a:avLst/>
            </a:prstGeom>
            <a:gradFill flip="none" rotWithShape="1">
              <a:gsLst>
                <a:gs pos="3000">
                  <a:schemeClr val="accent1">
                    <a:lumMod val="84000"/>
                    <a:lumOff val="16000"/>
                  </a:schemeClr>
                </a:gs>
                <a:gs pos="89000">
                  <a:srgbClr val="A7E2FF">
                    <a:shade val="67500"/>
                    <a:satMod val="115000"/>
                    <a:lumMod val="64000"/>
                  </a:srgbClr>
                </a:gs>
                <a:gs pos="100000">
                  <a:srgbClr val="A7E2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ηλεκτρολύτης</a:t>
              </a:r>
              <a:endParaRPr lang="el-GR" sz="1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749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1341</Words>
  <Application>Microsoft Office PowerPoint</Application>
  <PresentationFormat>Προβολή στην οθόνη (4:3)</PresentationFormat>
  <Paragraphs>250</Paragraphs>
  <Slides>35</Slides>
  <Notes>5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6" baseType="lpstr">
      <vt:lpstr>2_Θέμα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User</cp:lastModifiedBy>
  <cp:revision>309</cp:revision>
  <dcterms:created xsi:type="dcterms:W3CDTF">2017-12-15T14:53:49Z</dcterms:created>
  <dcterms:modified xsi:type="dcterms:W3CDTF">2020-11-17T22:05:23Z</dcterms:modified>
</cp:coreProperties>
</file>