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95" r:id="rId3"/>
    <p:sldId id="263" r:id="rId4"/>
    <p:sldId id="265" r:id="rId5"/>
    <p:sldId id="266" r:id="rId6"/>
    <p:sldId id="268" r:id="rId7"/>
    <p:sldId id="271" r:id="rId8"/>
    <p:sldId id="267" r:id="rId9"/>
    <p:sldId id="269" r:id="rId10"/>
    <p:sldId id="273" r:id="rId11"/>
    <p:sldId id="270" r:id="rId12"/>
    <p:sldId id="274" r:id="rId13"/>
    <p:sldId id="272" r:id="rId14"/>
    <p:sldId id="297" r:id="rId15"/>
    <p:sldId id="294" r:id="rId16"/>
    <p:sldId id="284" r:id="rId17"/>
    <p:sldId id="291" r:id="rId18"/>
    <p:sldId id="275" r:id="rId19"/>
    <p:sldId id="276" r:id="rId20"/>
    <p:sldId id="277" r:id="rId21"/>
    <p:sldId id="278" r:id="rId22"/>
    <p:sldId id="298" r:id="rId23"/>
    <p:sldId id="299" r:id="rId24"/>
    <p:sldId id="292" r:id="rId25"/>
    <p:sldId id="300" r:id="rId26"/>
    <p:sldId id="301" r:id="rId27"/>
    <p:sldId id="279" r:id="rId28"/>
    <p:sldId id="293" r:id="rId29"/>
    <p:sldId id="280" r:id="rId30"/>
    <p:sldId id="281" r:id="rId31"/>
    <p:sldId id="282" r:id="rId32"/>
    <p:sldId id="283" r:id="rId33"/>
    <p:sldId id="302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CB8A-8A6F-40F1-92A2-0E7122B77584}" type="datetimeFigureOut">
              <a:rPr lang="el-GR" smtClean="0"/>
              <a:t>10/2/2020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D53A-E770-4B83-9C66-52515C76B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FD597-FEB2-48ED-A7BF-7C6E9C2BF994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27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0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7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9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7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player.gr/slide/3088342/" TargetMode="External"/><Relationship Id="rId3" Type="http://schemas.openxmlformats.org/officeDocument/2006/relationships/hyperlink" Target="https://www.youtube.com/watch?v=IIgpMxIGDdA" TargetMode="External"/><Relationship Id="rId7" Type="http://schemas.openxmlformats.org/officeDocument/2006/relationships/hyperlink" Target="https://phet.colorado.edu/el/simulation/circuit-construction-kit-dc" TargetMode="External"/><Relationship Id="rId2" Type="http://schemas.openxmlformats.org/officeDocument/2006/relationships/hyperlink" Target="https://www.youtube.com/watch?v=JLMplfTFTB8&amp;t=1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el/simulation/circuit-construction-kit-dc-virtual-lab" TargetMode="External"/><Relationship Id="rId5" Type="http://schemas.openxmlformats.org/officeDocument/2006/relationships/hyperlink" Target="https://www.seilias.gr/index.php?option=com_content&amp;task=view&amp;id=258&amp;Itemid=32&amp;catid=18" TargetMode="External"/><Relationship Id="rId10" Type="http://schemas.openxmlformats.org/officeDocument/2006/relationships/hyperlink" Target="http://ylikonet300.blogspot.gr/2014/08/blog-post.html" TargetMode="External"/><Relationship Id="rId4" Type="http://schemas.openxmlformats.org/officeDocument/2006/relationships/hyperlink" Target="https://www.seilias.gr/" TargetMode="External"/><Relationship Id="rId9" Type="http://schemas.openxmlformats.org/officeDocument/2006/relationships/hyperlink" Target="https://ekountouris.blogspot.com/2018/12/blog-post_24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gr/2018/02/blog-post.html" TargetMode="External"/><Relationship Id="rId2" Type="http://schemas.openxmlformats.org/officeDocument/2006/relationships/hyperlink" Target="http://merkopanas.blogspot.gr/2009/08/blog-post_28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rkopanas.blogspot.gr/2018/02/hot-potatoe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2389-3A59-40C6-B6B4-F6448FC7BE94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60320" y="772795"/>
            <a:ext cx="6572250" cy="1143000"/>
          </a:xfrm>
        </p:spPr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</a:t>
            </a: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αντιστάσεων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2045970" y="2054949"/>
            <a:ext cx="2411730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171277" y="1774291"/>
            <a:ext cx="5988646" cy="3708632"/>
            <a:chOff x="1777967" y="1915795"/>
            <a:chExt cx="5988646" cy="3708632"/>
          </a:xfrm>
        </p:grpSpPr>
        <p:grpSp>
          <p:nvGrpSpPr>
            <p:cNvPr id="8" name="Ομάδα 7"/>
            <p:cNvGrpSpPr/>
            <p:nvPr/>
          </p:nvGrpSpPr>
          <p:grpSpPr>
            <a:xfrm>
              <a:off x="1777967" y="1915795"/>
              <a:ext cx="5988646" cy="3708632"/>
              <a:chOff x="1777967" y="1915795"/>
              <a:chExt cx="5988646" cy="3708632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967" y="1915795"/>
                <a:ext cx="5988646" cy="370863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827997" y="4878107"/>
                <a:ext cx="1182403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p:sp useBgFill="1">
          <p:nvSpPr>
            <p:cNvPr id="9" name="TextBox 8"/>
            <p:cNvSpPr txBox="1"/>
            <p:nvPr/>
          </p:nvSpPr>
          <p:spPr>
            <a:xfrm>
              <a:off x="1898248" y="2054948"/>
              <a:ext cx="3091548" cy="313932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5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41721" y="54476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σε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σειρά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ν όμοιων αντιστατών με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 καθένας, η </a:t>
            </a:r>
            <a:r>
              <a:rPr lang="el-GR" altLang="el-GR" sz="2400" b="1" dirty="0">
                <a:latin typeface="Comic Sans MS" panose="030F0702030302020204" pitchFamily="66" charset="0"/>
              </a:rPr>
              <a:t>ολική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θα είναι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786" y="2366075"/>
            <a:ext cx="215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8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ν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3688912" y="3386251"/>
            <a:ext cx="4805129" cy="1024349"/>
            <a:chOff x="1549490" y="4473728"/>
            <a:chExt cx="4805129" cy="1024349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57493" y="44840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7692" y="4492678"/>
              <a:ext cx="112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2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9479" y="450552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2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7532" y="4492678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2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73191" y="4513308"/>
            <a:ext cx="673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l-GR" sz="2400" b="1" dirty="0" smtClean="0">
                <a:latin typeface="Comic Sans MS" panose="030F0702030302020204" pitchFamily="66" charset="0"/>
              </a:rPr>
              <a:t>2Ω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l-GR" sz="2400" b="1" dirty="0" smtClean="0">
                <a:latin typeface="Comic Sans MS" panose="030F0702030302020204" pitchFamily="66" charset="0"/>
              </a:rPr>
              <a:t>2Ω</a:t>
            </a:r>
            <a:r>
              <a:rPr lang="en-US" sz="2400" b="1" dirty="0" smtClean="0">
                <a:latin typeface="Comic Sans MS" panose="030F0702030302020204" pitchFamily="66" charset="0"/>
              </a:rPr>
              <a:t> + 2</a:t>
            </a:r>
            <a:r>
              <a:rPr lang="el-GR" sz="2400" b="1" dirty="0" smtClean="0">
                <a:latin typeface="Comic Sans MS" panose="030F0702030302020204" pitchFamily="66" charset="0"/>
              </a:rPr>
              <a:t>Ω + 2Ω = </a:t>
            </a:r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2Ω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= 8</a:t>
            </a:r>
            <a:r>
              <a:rPr lang="el-GR" sz="2400" b="1" dirty="0" smtClean="0">
                <a:latin typeface="Comic Sans MS" panose="030F0702030302020204" pitchFamily="66" charset="0"/>
              </a:rPr>
              <a:t>Ω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73796" y="259727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παράλληλη συνδεσμολογία, </a:t>
            </a:r>
            <a:r>
              <a:rPr lang="el-GR" altLang="el-GR" sz="2400" b="1" dirty="0">
                <a:latin typeface="Comic Sans MS" panose="030F0702030302020204" pitchFamily="66" charset="0"/>
              </a:rPr>
              <a:t>η ολική αντίσταση είναι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μικρότερη </a:t>
            </a:r>
            <a:r>
              <a:rPr lang="el-GR" altLang="el-GR" sz="2400" b="1" dirty="0">
                <a:latin typeface="Comic Sans MS" panose="030F0702030302020204" pitchFamily="66" charset="0"/>
              </a:rPr>
              <a:t>από την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μικρότερη </a:t>
            </a:r>
            <a:r>
              <a:rPr lang="el-GR" altLang="el-GR" sz="2400" b="1" dirty="0">
                <a:latin typeface="Comic Sans MS" panose="030F0702030302020204" pitchFamily="66" charset="0"/>
              </a:rPr>
              <a:t>των αντιστάσεων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συνδέονται.</a:t>
            </a:r>
          </a:p>
        </p:txBody>
      </p:sp>
      <p:sp>
        <p:nvSpPr>
          <p:cNvPr id="6" name="Δεξί βέλος 5"/>
          <p:cNvSpPr/>
          <p:nvPr/>
        </p:nvSpPr>
        <p:spPr>
          <a:xfrm flipV="1">
            <a:off x="5336819" y="2643172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6243732" y="1986275"/>
            <a:ext cx="1822038" cy="1275426"/>
            <a:chOff x="7826581" y="3019854"/>
            <a:chExt cx="1822038" cy="1275426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98731" y="2412339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288500" y="1991647"/>
            <a:ext cx="2474124" cy="1471298"/>
            <a:chOff x="2740620" y="2351383"/>
            <a:chExt cx="2474124" cy="1471298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620" y="2447884"/>
              <a:ext cx="2474124" cy="1278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7999" y="2351383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7999" y="3484127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3Ω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" name="Ομάδα 31"/>
          <p:cNvGrpSpPr/>
          <p:nvPr/>
        </p:nvGrpSpPr>
        <p:grpSpPr>
          <a:xfrm>
            <a:off x="2288500" y="3784751"/>
            <a:ext cx="2608546" cy="2289439"/>
            <a:chOff x="2288500" y="3784751"/>
            <a:chExt cx="2608546" cy="2289439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23" name="Ομάδα 22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22" name="Ομάδα 21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15" name="Εικόνα 14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16" name="Εικόνα 15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Ευθεία γραμμή σύνδεσης 20"/>
                <p:cNvCxnSpPr/>
                <p:nvPr/>
              </p:nvCxnSpPr>
              <p:spPr>
                <a:xfrm flipV="1">
                  <a:off x="6351162" y="4110255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064070" y="5735636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79262" y="514442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4070" y="46661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3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4Ω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262" y="410071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4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3" name="Δεξί βέλος 32"/>
          <p:cNvSpPr/>
          <p:nvPr/>
        </p:nvSpPr>
        <p:spPr>
          <a:xfrm flipV="1">
            <a:off x="5336819" y="4757608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4" name="Ομάδα 33"/>
          <p:cNvGrpSpPr/>
          <p:nvPr/>
        </p:nvGrpSpPr>
        <p:grpSpPr>
          <a:xfrm>
            <a:off x="6243732" y="4100711"/>
            <a:ext cx="1822038" cy="1275426"/>
            <a:chOff x="7826581" y="3019854"/>
            <a:chExt cx="1822038" cy="1275426"/>
          </a:xfrm>
        </p:grpSpPr>
        <p:pic>
          <p:nvPicPr>
            <p:cNvPr id="35" name="Εικόνα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1Ω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498731" y="4526775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33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41721" y="54476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παράλληλη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ν όμοιων αντιστατών με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 καθένας, η </a:t>
            </a:r>
            <a:r>
              <a:rPr lang="el-GR" altLang="el-GR" sz="2400" b="1" dirty="0">
                <a:latin typeface="Comic Sans MS" panose="030F0702030302020204" pitchFamily="66" charset="0"/>
              </a:rPr>
              <a:t>ολική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θα είναι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5642" y="2183130"/>
                <a:ext cx="1482358" cy="805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𝝄𝝀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42" y="2183130"/>
                <a:ext cx="1482358" cy="805029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1329556" y="2702409"/>
            <a:ext cx="2608546" cy="2289439"/>
            <a:chOff x="2288500" y="3784751"/>
            <a:chExt cx="2608546" cy="2289439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14" name="Ομάδα 13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20" name="Εικόνα 19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Εικόνα 20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Ευθεία γραμμή σύνδεσης 18"/>
                <p:cNvCxnSpPr/>
                <p:nvPr/>
              </p:nvCxnSpPr>
              <p:spPr>
                <a:xfrm flipV="1">
                  <a:off x="6372560" y="4124886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Ευθεία γραμμή σύνδεσης 14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064070" y="5735636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9262" y="514442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64070" y="46661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3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8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262" y="410071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4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8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00789" y="3344847"/>
                <a:ext cx="5637970" cy="756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789" y="3344847"/>
                <a:ext cx="5637970" cy="756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Δεξί βέλος 22"/>
          <p:cNvSpPr/>
          <p:nvPr/>
        </p:nvSpPr>
        <p:spPr>
          <a:xfrm>
            <a:off x="5266640" y="4744284"/>
            <a:ext cx="514349" cy="122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16821" y="4308542"/>
                <a:ext cx="2619692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821" y="4308542"/>
                <a:ext cx="2619692" cy="806824"/>
              </a:xfrm>
              <a:prstGeom prst="rect">
                <a:avLst/>
              </a:prstGeom>
              <a:blipFill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73796" y="259727"/>
            <a:ext cx="7824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παράλληλη συνδεσμολογία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δύο αντιστατών με αντιστάσεις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και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altLang="el-GR" sz="24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αντίστοιχα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latin typeface="Comic Sans MS" panose="030F0702030302020204" pitchFamily="66" charset="0"/>
              </a:rPr>
              <a:t>ολική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altLang="el-GR" sz="24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μπορεί να υπολογιστεί από τη σχέση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.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7695" y="2115974"/>
                <a:ext cx="2543710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95" y="2115974"/>
                <a:ext cx="2543710" cy="877100"/>
              </a:xfrm>
              <a:prstGeom prst="rect">
                <a:avLst/>
              </a:prstGeom>
              <a:blipFill>
                <a:blip r:embed="rId2"/>
                <a:stretch>
                  <a:fillRect r="-480" b="-6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1395151" y="3751909"/>
            <a:ext cx="2474124" cy="1471298"/>
            <a:chOff x="2740620" y="2351383"/>
            <a:chExt cx="2474124" cy="1471298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620" y="2447884"/>
              <a:ext cx="2474124" cy="1278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7999" y="2351383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7999" y="3484127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3Ω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9275" y="3266815"/>
                <a:ext cx="5637970" cy="756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275" y="3266815"/>
                <a:ext cx="5637970" cy="756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83414" y="4140572"/>
                <a:ext cx="2242986" cy="693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14" y="4140572"/>
                <a:ext cx="2242986" cy="693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6984" y="5087979"/>
                <a:ext cx="3019416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84" y="5087979"/>
                <a:ext cx="3019416" cy="700192"/>
              </a:xfrm>
              <a:prstGeom prst="rect">
                <a:avLst/>
              </a:prstGeom>
              <a:blipFill>
                <a:blip r:embed="rId6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65600" y="5268842"/>
            <a:ext cx="4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anose="030F0702030302020204" pitchFamily="66" charset="0"/>
              </a:rPr>
              <a:t>ή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55494" y="259730"/>
            <a:ext cx="9497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Σε μια ηλεκτρική εγκατάσταση (π.χ. σπιτιού) οι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ηλεκτρικές συσκευές συνδέονται παράλληλα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για να μπορούν να λειτουργούν με την ίδια τάση (220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V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στην Ευρώπη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που παρέχει το ηλεκτρικό δίκτυο και η καταστροφή μιας από αυτές (π.χ. κάψιμο) να μην επηρεάζει τη λειτουργία των υπολοίπων.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2253377" y="3221305"/>
            <a:ext cx="6799182" cy="2820041"/>
            <a:chOff x="2379107" y="2479441"/>
            <a:chExt cx="6799182" cy="2820041"/>
          </a:xfrm>
        </p:grpSpPr>
        <p:sp>
          <p:nvSpPr>
            <p:cNvPr id="10" name="TextBox 9"/>
            <p:cNvSpPr txBox="1"/>
            <p:nvPr/>
          </p:nvSpPr>
          <p:spPr>
            <a:xfrm>
              <a:off x="3413447" y="4360764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ασφάλεια παροχής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2379107" y="2479441"/>
              <a:ext cx="6799182" cy="2820041"/>
              <a:chOff x="2287667" y="3329026"/>
              <a:chExt cx="6799182" cy="2820041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6136" y="3428589"/>
                <a:ext cx="5730713" cy="272047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21417" y="3749040"/>
                <a:ext cx="120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ηλεκτρικός πίνακας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34364" y="4010650"/>
                <a:ext cx="12784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μετρητής κατανάλωσης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3747" y="3329026"/>
                <a:ext cx="80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γείωση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87667" y="4857197"/>
                <a:ext cx="1200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ουδέτερος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95024" y="4550212"/>
                <a:ext cx="6269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φάση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" name="Οβάλ 1"/>
          <p:cNvSpPr/>
          <p:nvPr/>
        </p:nvSpPr>
        <p:spPr>
          <a:xfrm>
            <a:off x="6789258" y="4390147"/>
            <a:ext cx="2297430" cy="79736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010650" y="4512692"/>
            <a:ext cx="257175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400" b="1" dirty="0" smtClean="0">
                <a:latin typeface="Comic Sans MS" panose="030F0702030302020204" pitchFamily="66" charset="0"/>
              </a:rPr>
              <a:t>Οι συσκευές συνδέονται παράλληλα σε τάση 220</a:t>
            </a:r>
            <a:r>
              <a:rPr lang="en-US" sz="1400" b="1" dirty="0" smtClean="0">
                <a:latin typeface="Comic Sans MS" panose="030F0702030302020204" pitchFamily="66" charset="0"/>
              </a:rPr>
              <a:t>V.</a:t>
            </a:r>
            <a:r>
              <a:rPr lang="el-GR" sz="1400" b="1" dirty="0" smtClean="0">
                <a:latin typeface="Comic Sans MS" panose="030F0702030302020204" pitchFamily="66" charset="0"/>
              </a:rPr>
              <a:t>  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353924" y="1289304"/>
            <a:ext cx="93955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Σωκράτη </a:t>
            </a:r>
            <a:r>
              <a:rPr lang="el-GR" altLang="el-GR" sz="2000" b="1" dirty="0" err="1">
                <a:latin typeface="Comic Sans MS" pitchFamily="66" charset="0"/>
              </a:rPr>
              <a:t>Καλελή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Διαδικτυακή </a:t>
            </a:r>
            <a:r>
              <a:rPr lang="el-GR" altLang="el-GR" sz="2000" b="1" dirty="0">
                <a:latin typeface="Comic Sans MS" pitchFamily="66" charset="0"/>
              </a:rPr>
              <a:t>παρουσίαση </a:t>
            </a:r>
            <a:r>
              <a:rPr lang="el-GR" altLang="el-GR" sz="2000" b="1" dirty="0" smtClean="0">
                <a:latin typeface="Comic Sans MS" pitchFamily="66" charset="0"/>
              </a:rPr>
              <a:t>παραδείγματος από τον </a:t>
            </a:r>
            <a:r>
              <a:rPr lang="el-GR" altLang="el-GR" sz="2000" b="1" dirty="0">
                <a:latin typeface="Comic Sans MS" pitchFamily="66" charset="0"/>
              </a:rPr>
              <a:t>Σταύρο </a:t>
            </a:r>
            <a:r>
              <a:rPr lang="el-GR" altLang="el-GR" sz="2000" b="1" dirty="0" err="1">
                <a:latin typeface="Comic Sans MS" pitchFamily="66" charset="0"/>
              </a:rPr>
              <a:t>Λουβερδή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/>
            <a:endParaRPr lang="el-GR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</a:t>
            </a:r>
            <a:r>
              <a:rPr lang="el-GR" altLang="el-GR" sz="2000" b="1" dirty="0">
                <a:latin typeface="Comic Sans MS" pitchFamily="66" charset="0"/>
              </a:rPr>
              <a:t>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από </a:t>
            </a:r>
            <a:r>
              <a:rPr lang="el-GR" altLang="el-GR" sz="2000" b="1" dirty="0" smtClean="0">
                <a:latin typeface="Comic Sans MS" pitchFamily="66" charset="0"/>
              </a:rPr>
              <a:t>τον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ιστότοπο</a:t>
            </a:r>
            <a:r>
              <a:rPr lang="el-GR" altLang="el-GR" sz="2000" b="1" dirty="0" smtClean="0">
                <a:latin typeface="Comic Sans MS" pitchFamily="66" charset="0"/>
              </a:rPr>
              <a:t> «</a:t>
            </a:r>
            <a:r>
              <a:rPr lang="en-US" altLang="el-GR" sz="2000" b="1" dirty="0" err="1" smtClean="0">
                <a:latin typeface="Comic Sans MS" pitchFamily="66" charset="0"/>
              </a:rPr>
              <a:t>Seilias</a:t>
            </a:r>
            <a:r>
              <a:rPr lang="el-GR" altLang="el-GR" sz="2000" b="1" dirty="0" smtClean="0">
                <a:latin typeface="Comic Sans MS" pitchFamily="66" charset="0"/>
              </a:rPr>
              <a:t>»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από το </a:t>
            </a:r>
            <a:r>
              <a:rPr lang="en-US" altLang="el-GR" sz="2000" b="1" dirty="0" err="1" smtClean="0">
                <a:latin typeface="Comic Sans MS" pitchFamily="66" charset="0"/>
              </a:rPr>
              <a:t>phet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err="1" smtClean="0">
                <a:latin typeface="Comic Sans MS" pitchFamily="66" charset="0"/>
              </a:rPr>
              <a:t>colorado</a:t>
            </a: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κι</a:t>
            </a: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Άλλη μία παρουσίαση </a:t>
            </a:r>
            <a:r>
              <a:rPr lang="en-US" altLang="el-GR" sz="2000" b="1" dirty="0" err="1" smtClean="0">
                <a:latin typeface="Comic Sans MS" pitchFamily="66" charset="0"/>
              </a:rPr>
              <a:t>ppt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τη Φωτεινή </a:t>
            </a:r>
            <a:r>
              <a:rPr lang="el-GR" altLang="el-GR" sz="2000" b="1" dirty="0" err="1" smtClean="0">
                <a:latin typeface="Comic Sans MS" pitchFamily="66" charset="0"/>
              </a:rPr>
              <a:t>Φωτοπούλου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Μια σειρά ασκήσεων από τον Βαγγέλη </a:t>
            </a:r>
            <a:r>
              <a:rPr lang="el-GR" altLang="el-GR" sz="2000" b="1" dirty="0" err="1" smtClean="0">
                <a:latin typeface="Comic Sans MS" pitchFamily="66" charset="0"/>
              </a:rPr>
              <a:t>Κουντούρη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l-GR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ερωτήσεις και ασκήσεις από τον ιστότοπο «Υλικό Φυσικής – Χημείας» 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 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27087" y="119734"/>
            <a:ext cx="8649246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Συνδεσμολογία αντιστατών ».</a:t>
            </a:r>
          </a:p>
        </p:txBody>
      </p:sp>
    </p:spTree>
    <p:extLst>
      <p:ext uri="{BB962C8B-B14F-4D97-AF65-F5344CB8AC3E}">
        <p14:creationId xmlns:p14="http://schemas.microsoft.com/office/powerpoint/2010/main" val="27142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55445" y="1793812"/>
            <a:ext cx="883539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 smtClean="0">
                <a:latin typeface="Comic Sans MS" pitchFamily="66" charset="0"/>
              </a:rPr>
              <a:t>(Οι ερωτήσεις είναι για το σύνολο του κεφαλαίου «Συνεχές Ηλεκτρικό Ρεύμα»)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 smtClean="0">
                <a:latin typeface="Comic Sans MS" pitchFamily="66" charset="0"/>
              </a:rPr>
              <a:t>Θα βρείτε </a:t>
            </a:r>
            <a:r>
              <a:rPr lang="el-GR" altLang="el-GR" b="1" dirty="0">
                <a:latin typeface="Comic Sans MS" pitchFamily="66" charset="0"/>
              </a:rPr>
              <a:t>3 αναρτήσεις με 100 ερωτήσεις συνολικά (30 + 35 + 35)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104" y="3137918"/>
            <a:ext cx="7758303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Θέματα (παλαιών) πανελλαδικών εξετάσεων της Β’ Λυκείου στο Δυναμικό Ηλεκτρισμό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104" y="4437563"/>
            <a:ext cx="807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Ερωτήσεις Β’ θέματος σε </a:t>
            </a:r>
            <a:r>
              <a:rPr lang="en-US" sz="2000" b="1" dirty="0" smtClean="0">
                <a:latin typeface="Comic Sans MS" panose="030F0702030302020204" pitchFamily="66" charset="0"/>
              </a:rPr>
              <a:t>word </a:t>
            </a:r>
            <a:r>
              <a:rPr lang="el-GR" sz="2000" b="1" dirty="0" smtClean="0">
                <a:latin typeface="Comic Sans MS" panose="030F0702030302020204" pitchFamily="66" charset="0"/>
              </a:rPr>
              <a:t>στο Δυναμικό Ηλεκτρισμό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την ΤΡΑΠΕΖΑ ΘΕΜΑΤΩΝ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75104" y="474486"/>
            <a:ext cx="8515731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Πολλαπλής Επιλογής στο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Δυναμικό Ηλεκτρισμό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 Potatoes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>
                <a:latin typeface="Comic Sans MS" panose="030F0702030302020204" pitchFamily="66" charset="0"/>
                <a:hlinkClick r:id="rId4"/>
              </a:rPr>
              <a:t>εδώ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06814" y="1809510"/>
            <a:ext cx="6778371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(από 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σελ. 120)</a:t>
            </a:r>
          </a:p>
        </p:txBody>
      </p:sp>
    </p:spTree>
    <p:extLst>
      <p:ext uri="{BB962C8B-B14F-4D97-AF65-F5344CB8AC3E}">
        <p14:creationId xmlns:p14="http://schemas.microsoft.com/office/powerpoint/2010/main" val="290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948690" y="384155"/>
                <a:ext cx="10633710" cy="561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/>
                  <a:t>16. </a:t>
                </a:r>
                <a:r>
                  <a:rPr lang="el-GR" sz="2400" dirty="0" smtClean="0"/>
                  <a:t>Οι </a:t>
                </a:r>
                <a:r>
                  <a:rPr lang="el-GR" sz="2400" dirty="0"/>
                  <a:t>λάμπες του σπιτιού μας συνδέονται </a:t>
                </a:r>
                <a:r>
                  <a:rPr lang="el-GR" sz="2400" dirty="0" smtClean="0"/>
                  <a:t>σε σειρά </a:t>
                </a:r>
                <a:r>
                  <a:rPr lang="el-GR" sz="2400" dirty="0"/>
                  <a:t>ή παράλληλα; Να </a:t>
                </a:r>
                <a:r>
                  <a:rPr lang="el-GR" sz="2400" dirty="0" smtClean="0"/>
                  <a:t>δικαιολογήσετε την </a:t>
                </a:r>
                <a:r>
                  <a:rPr lang="el-GR" sz="2400" dirty="0"/>
                  <a:t>απάντησή σας</a:t>
                </a:r>
                <a:r>
                  <a:rPr lang="el-GR" sz="24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14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17.  </a:t>
                </a:r>
                <a:r>
                  <a:rPr lang="el-GR" sz="2400" dirty="0"/>
                  <a:t>Δύο αντιστάσεις συνδέονται σε σειρά. Να σημειώσετε (Σ) στις σωστές και (Λ) στις λανθασμένες προτάσεις.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α)  </a:t>
                </a:r>
                <a:r>
                  <a:rPr lang="el-GR" sz="2400" i="1" dirty="0" err="1"/>
                  <a:t>R</a:t>
                </a:r>
                <a:r>
                  <a:rPr lang="el-GR" sz="2400" baseline="-25000" dirty="0" err="1"/>
                  <a:t>ολ</a:t>
                </a:r>
                <a:r>
                  <a:rPr lang="el-GR" sz="2400" dirty="0"/>
                  <a:t> = </a:t>
                </a:r>
                <a:r>
                  <a:rPr lang="el-GR" sz="2400" i="1" dirty="0"/>
                  <a:t>R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R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</a:t>
                </a:r>
                <a:r>
                  <a:rPr lang="el-GR" sz="2400" dirty="0" smtClean="0"/>
                  <a:t> </a:t>
                </a:r>
                <a:r>
                  <a:rPr lang="el-GR" sz="2400" b="1" dirty="0" smtClean="0"/>
                  <a:t>β</a:t>
                </a:r>
                <a:r>
                  <a:rPr lang="el-GR" sz="2400" b="1" dirty="0"/>
                  <a:t>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·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 smtClean="0"/>
                  <a:t>γ</a:t>
                </a:r>
                <a:r>
                  <a:rPr lang="el-GR" sz="2400" b="1" dirty="0"/>
                  <a:t>)  </a:t>
                </a:r>
                <a:r>
                  <a:rPr lang="el-GR" sz="2400" i="1" dirty="0"/>
                  <a:t>I</a:t>
                </a:r>
                <a:r>
                  <a:rPr lang="el-GR" sz="2400" dirty="0"/>
                  <a:t> = </a:t>
                </a:r>
                <a:r>
                  <a:rPr lang="el-GR" sz="2400" i="1" dirty="0"/>
                  <a:t>I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Ι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</a:t>
                </a:r>
                <a:r>
                  <a:rPr lang="el-GR" sz="2400" dirty="0" smtClean="0"/>
                  <a:t>             </a:t>
                </a:r>
                <a:r>
                  <a:rPr lang="el-GR" sz="2400" b="1" dirty="0" smtClean="0"/>
                  <a:t>δ</a:t>
                </a:r>
                <a:r>
                  <a:rPr lang="el-GR" sz="2400" b="1" dirty="0"/>
                  <a:t>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14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/>
                  <a:t>18.  </a:t>
                </a:r>
                <a:r>
                  <a:rPr lang="el-GR" sz="2400" dirty="0"/>
                  <a:t>Δύο αντιστάσεις συνδέονται </a:t>
                </a:r>
                <a:r>
                  <a:rPr lang="el-GR" sz="2400" dirty="0" smtClean="0"/>
                  <a:t>παράλληλα. </a:t>
                </a:r>
                <a:r>
                  <a:rPr lang="el-GR" sz="2400" dirty="0"/>
                  <a:t>Να σημειώσετε (Σ) στις σωστές και (Λ) στις λανθασμένες προτάσεις.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α)  </a:t>
                </a:r>
                <a:r>
                  <a:rPr lang="el-GR" sz="2400" i="1" dirty="0" err="1"/>
                  <a:t>R</a:t>
                </a:r>
                <a:r>
                  <a:rPr lang="el-GR" sz="2400" baseline="-25000" dirty="0" err="1"/>
                  <a:t>ολ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 smtClean="0"/>
                  <a:t>.            </a:t>
                </a:r>
                <a:r>
                  <a:rPr lang="el-GR" sz="2400" b="1" dirty="0"/>
                  <a:t>β)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·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γ)  </a:t>
                </a:r>
                <a:r>
                  <a:rPr lang="el-GR" sz="2400" i="1" dirty="0"/>
                  <a:t>I</a:t>
                </a:r>
                <a:r>
                  <a:rPr lang="el-GR" sz="2400" dirty="0"/>
                  <a:t> = </a:t>
                </a:r>
                <a:r>
                  <a:rPr lang="el-GR" sz="2400" i="1" dirty="0"/>
                  <a:t>I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Ι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δ)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 smtClean="0"/>
                  <a:t>V</a:t>
                </a:r>
                <a:r>
                  <a:rPr lang="el-GR" sz="2400" baseline="-25000" dirty="0" smtClean="0"/>
                  <a:t>2</a:t>
                </a:r>
                <a:r>
                  <a:rPr lang="en-US" sz="2400" dirty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" y="384155"/>
                <a:ext cx="10633710" cy="5611088"/>
              </a:xfrm>
              <a:prstGeom prst="rect">
                <a:avLst/>
              </a:prstGeom>
              <a:blipFill>
                <a:blip r:embed="rId2"/>
                <a:stretch>
                  <a:fillRect l="-917" r="-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43250" y="301040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0240" y="3015913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5770" y="303285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2790" y="303285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50" y="520877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24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865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6518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1700" y="1007537"/>
            <a:ext cx="174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Παράλληλα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2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15365" y="366028"/>
            <a:ext cx="10161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19</a:t>
            </a:r>
            <a:r>
              <a:rPr lang="el-GR" sz="2400" b="1" dirty="0" smtClean="0"/>
              <a:t>.  </a:t>
            </a:r>
            <a:r>
              <a:rPr lang="el-GR" sz="2400" dirty="0"/>
              <a:t>Έχουμε τέσσερις ίδιους αντιστάτες </a:t>
            </a:r>
            <a:r>
              <a:rPr lang="el-GR" sz="2400" dirty="0" smtClean="0"/>
              <a:t>με αντιστάσεις </a:t>
            </a:r>
            <a:r>
              <a:rPr lang="el-GR" sz="2400" dirty="0"/>
              <a:t>10Ω. Πώς πρέπει να τους </a:t>
            </a:r>
            <a:r>
              <a:rPr lang="el-GR" sz="2400" dirty="0" smtClean="0"/>
              <a:t>συνδέσουμε</a:t>
            </a:r>
            <a:r>
              <a:rPr lang="el-GR" sz="2400" dirty="0"/>
              <a:t>, ώστε η ολική αντίσταση της </a:t>
            </a:r>
            <a:r>
              <a:rPr lang="el-GR" sz="2400" dirty="0" smtClean="0"/>
              <a:t>συνδεσμολογίας </a:t>
            </a:r>
            <a:r>
              <a:rPr lang="el-GR" sz="2400" dirty="0"/>
              <a:t>να είναι: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dirty="0" smtClean="0"/>
              <a:t>40Ω.                           </a:t>
            </a:r>
            <a:r>
              <a:rPr lang="el-GR" sz="2400" b="1" dirty="0" smtClean="0"/>
              <a:t>β)  </a:t>
            </a:r>
            <a:r>
              <a:rPr lang="el-GR" sz="2400" dirty="0" smtClean="0"/>
              <a:t>2,5Ω.                         </a:t>
            </a:r>
            <a:r>
              <a:rPr lang="el-GR" sz="2400" b="1" dirty="0" smtClean="0"/>
              <a:t>γ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dirty="0" smtClean="0"/>
              <a:t>10Ω.                        </a:t>
            </a:r>
            <a:r>
              <a:rPr lang="el-GR" sz="2400" b="1" dirty="0" smtClean="0"/>
              <a:t>δ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dirty="0" smtClean="0"/>
              <a:t>25Ω.</a:t>
            </a:r>
            <a:endParaRPr lang="el-GR" sz="2400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523052" y="2492298"/>
            <a:ext cx="4805129" cy="1024349"/>
            <a:chOff x="1549490" y="4473728"/>
            <a:chExt cx="4805129" cy="1024349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59564" y="4492678"/>
              <a:ext cx="695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7732" y="4492678"/>
              <a:ext cx="727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5734" y="4492678"/>
              <a:ext cx="755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48365" y="4492678"/>
              <a:ext cx="702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1232693" y="2610291"/>
            <a:ext cx="46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α)</a:t>
            </a:r>
            <a:endParaRPr lang="el-GR" sz="24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8337962" y="2203410"/>
            <a:ext cx="1822038" cy="1275426"/>
            <a:chOff x="7826581" y="3019854"/>
            <a:chExt cx="1822038" cy="1275426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26219" y="3308742"/>
              <a:ext cx="674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40Ω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3222573" y="3636832"/>
            <a:ext cx="2608546" cy="2299695"/>
            <a:chOff x="2288500" y="3784751"/>
            <a:chExt cx="2608546" cy="2299695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21" name="Ομάδα 20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24" name="Ομάδα 23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27" name="Εικόνα 26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28" name="Εικόνα 27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5" name="Ευθεία γραμμή σύνδεσης 24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Ευθεία γραμμή σύνδεσης 25"/>
                <p:cNvCxnSpPr/>
                <p:nvPr/>
              </p:nvCxnSpPr>
              <p:spPr>
                <a:xfrm flipV="1">
                  <a:off x="6351162" y="4110255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232089" y="5745892"/>
              <a:ext cx="682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9686" y="5180503"/>
              <a:ext cx="6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8150" y="4666100"/>
              <a:ext cx="682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3493" y="4086335"/>
              <a:ext cx="6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Ορθογώνιο 28"/>
          <p:cNvSpPr/>
          <p:nvPr/>
        </p:nvSpPr>
        <p:spPr>
          <a:xfrm>
            <a:off x="1254222" y="4338633"/>
            <a:ext cx="46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β)</a:t>
            </a:r>
            <a:endParaRPr lang="el-GR" sz="2400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7590361" y="3938416"/>
            <a:ext cx="1822038" cy="1275426"/>
            <a:chOff x="7826581" y="3019854"/>
            <a:chExt cx="1822038" cy="1275426"/>
          </a:xfrm>
        </p:grpSpPr>
        <p:pic>
          <p:nvPicPr>
            <p:cNvPr id="31" name="Εικόνα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226219" y="3308742"/>
              <a:ext cx="877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2,5Ω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9248981" y="5371259"/>
            <a:ext cx="1678099" cy="538609"/>
            <a:chOff x="9248980" y="5161153"/>
            <a:chExt cx="1678099" cy="538609"/>
          </a:xfrm>
        </p:grpSpPr>
        <p:sp>
          <p:nvSpPr>
            <p:cNvPr id="33" name="Δεξί βέλος 32"/>
            <p:cNvSpPr/>
            <p:nvPr/>
          </p:nvSpPr>
          <p:spPr>
            <a:xfrm>
              <a:off x="9248980" y="5474970"/>
              <a:ext cx="1678099" cy="2247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45419" y="5161153"/>
              <a:ext cx="106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συνέχεια</a:t>
              </a:r>
              <a:endParaRPr lang="el-GR" b="1" dirty="0"/>
            </a:p>
          </p:txBody>
        </p:sp>
      </p:grpSp>
      <p:sp>
        <p:nvSpPr>
          <p:cNvPr id="36" name="Δεξί βέλος 35"/>
          <p:cNvSpPr/>
          <p:nvPr/>
        </p:nvSpPr>
        <p:spPr>
          <a:xfrm flipV="1">
            <a:off x="7623227" y="2930379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Δεξί βέλος 36"/>
          <p:cNvSpPr/>
          <p:nvPr/>
        </p:nvSpPr>
        <p:spPr>
          <a:xfrm flipV="1">
            <a:off x="6528433" y="4631041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9" grpId="0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Παναγιωτόπουλος-Φυσικός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41319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977993" y="130904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1391" y="636055"/>
            <a:ext cx="10058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1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ος</a:t>
            </a:r>
            <a:r>
              <a:rPr lang="el-GR" sz="2000" b="1" dirty="0" smtClean="0">
                <a:latin typeface="Comic Sans MS" panose="030F0702030302020204" pitchFamily="66" charset="0"/>
              </a:rPr>
              <a:t> κανόνας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Κίρχοφ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>
                <a:latin typeface="Comic Sans MS" panose="030F0702030302020204" pitchFamily="66" charset="0"/>
              </a:rPr>
              <a:t>άθροισμα των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…………………… </a:t>
            </a:r>
            <a:r>
              <a:rPr lang="el-GR" altLang="el-GR" sz="2000" b="1" dirty="0">
                <a:latin typeface="Comic Sans MS" panose="030F0702030302020204" pitchFamily="66" charset="0"/>
              </a:rPr>
              <a:t>των ρευμάτων που «εισέρχονται» σε ένα κόμβο, ισούται με το άθροισμα των εντάσεων των ρευμάτων που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……………………… από </a:t>
            </a:r>
            <a:r>
              <a:rPr lang="el-GR" altLang="el-GR" sz="2000" b="1" dirty="0">
                <a:latin typeface="Comic Sans MS" panose="030F0702030302020204" pitchFamily="66" charset="0"/>
              </a:rPr>
              <a:t>αυτόν.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3586" y="977211"/>
            <a:ext cx="139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εντάσεων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5586" y="1431222"/>
            <a:ext cx="188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«εξέρχονται»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391" y="1877041"/>
            <a:ext cx="100584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2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ος</a:t>
            </a:r>
            <a:r>
              <a:rPr lang="el-GR" sz="2000" b="1" dirty="0" smtClean="0">
                <a:latin typeface="Comic Sans MS" panose="030F0702030302020204" pitchFamily="66" charset="0"/>
              </a:rPr>
              <a:t> κανόνας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Κίρχοφ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1400" b="1" dirty="0" smtClean="0">
                <a:latin typeface="Comic Sans MS" panose="030F0702030302020204" pitchFamily="66" charset="0"/>
              </a:rPr>
              <a:t>(εκτός διδακτέας ύλης)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Κατά μήκος μιας κλειστής διαδρομής σ’ ένα κύκλωμα</a:t>
            </a:r>
            <a:r>
              <a:rPr lang="en-US" altLang="el-GR" sz="2000" b="1" dirty="0">
                <a:latin typeface="Comic Sans MS" panose="030F0702030302020204" pitchFamily="66" charset="0"/>
              </a:rPr>
              <a:t>,</a:t>
            </a:r>
            <a:r>
              <a:rPr lang="el-GR" altLang="el-GR" sz="2000" b="1" dirty="0">
                <a:latin typeface="Comic Sans MS" panose="030F0702030302020204" pitchFamily="66" charset="0"/>
              </a:rPr>
              <a:t> το αλγεβρικό άθροισμα των διαφορών δυναμικού ισούται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με …………….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498921" y="2795917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μηδέν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651391" y="3257352"/>
            <a:ext cx="9734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Υπολογισμός αντίστασης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R,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αγωγού που στα άκρα του υπάρχει διαφορά δυναμικού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και διαρρέεται από ρεύμα έντασης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Ι</a:t>
            </a:r>
            <a:r>
              <a:rPr lang="en-US" sz="2000" b="1" i="1" dirty="0" smtClean="0">
                <a:latin typeface="Comic Sans MS" panose="030F0702030302020204" pitchFamily="66" charset="0"/>
              </a:rPr>
              <a:t>:       R = …… .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8362" y="3727766"/>
                <a:ext cx="26930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62" y="3727766"/>
                <a:ext cx="269304" cy="689035"/>
              </a:xfrm>
              <a:prstGeom prst="rect">
                <a:avLst/>
              </a:prstGeom>
              <a:blipFill>
                <a:blip r:embed="rId3"/>
                <a:stretch>
                  <a:fillRect r="-9091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Ορθογώνιο 12"/>
          <p:cNvSpPr/>
          <p:nvPr/>
        </p:nvSpPr>
        <p:spPr>
          <a:xfrm>
            <a:off x="1651391" y="4566839"/>
            <a:ext cx="862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Μονάδα μέτρησης της αντίστασης αγωγού στο</a:t>
            </a:r>
            <a:r>
              <a:rPr lang="en-US" b="1" dirty="0">
                <a:latin typeface="Comic Sans MS" panose="030F0702030302020204" pitchFamily="66" charset="0"/>
              </a:rPr>
              <a:t> S.I. </a:t>
            </a:r>
            <a:r>
              <a:rPr lang="el-GR" b="1" dirty="0">
                <a:latin typeface="Comic Sans MS" panose="030F0702030302020204" pitchFamily="66" charset="0"/>
              </a:rPr>
              <a:t>είναι </a:t>
            </a:r>
            <a:r>
              <a:rPr lang="el-GR" b="1" dirty="0" smtClean="0">
                <a:latin typeface="Comic Sans MS" panose="030F0702030302020204" pitchFamily="66" charset="0"/>
              </a:rPr>
              <a:t>το</a:t>
            </a:r>
            <a:r>
              <a:rPr lang="en-US" b="1" dirty="0" smtClean="0">
                <a:latin typeface="Comic Sans MS" panose="030F0702030302020204" pitchFamily="66" charset="0"/>
              </a:rPr>
              <a:t> ……………………… .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8210363" y="4460969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1Ωμ (1Ω) 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1391" y="5735511"/>
            <a:ext cx="686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Μαθηματική σχέση του νόμου του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Ωμ</a:t>
            </a:r>
            <a:r>
              <a:rPr lang="en-US" sz="2000" b="1" dirty="0" smtClean="0">
                <a:latin typeface="Comic Sans MS" panose="030F0702030302020204" pitchFamily="66" charset="0"/>
              </a:rPr>
              <a:t>:   ………………</a:t>
            </a:r>
            <a:r>
              <a:rPr lang="el-GR" sz="2000" b="1" dirty="0" smtClean="0">
                <a:latin typeface="Comic Sans MS" panose="030F0702030302020204" pitchFamily="66" charset="0"/>
              </a:rPr>
              <a:t> 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0591" y="5514781"/>
                <a:ext cx="88588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91" y="5514781"/>
                <a:ext cx="885884" cy="689035"/>
              </a:xfrm>
              <a:prstGeom prst="rect">
                <a:avLst/>
              </a:prstGeom>
              <a:blipFill>
                <a:blip r:embed="rId5"/>
                <a:stretch>
                  <a:fillRect r="-2069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Ορθογώνιο 18"/>
          <p:cNvSpPr/>
          <p:nvPr/>
        </p:nvSpPr>
        <p:spPr>
          <a:xfrm>
            <a:off x="1651391" y="5083681"/>
            <a:ext cx="6272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Ένας μεταλλικός αγωγός </a:t>
            </a:r>
            <a:r>
              <a:rPr lang="el-GR" altLang="el-GR" sz="2000" b="1" dirty="0" smtClean="0">
                <a:latin typeface="Comic Sans MS" pitchFamily="66" charset="0"/>
              </a:rPr>
              <a:t>ονομάζεται</a:t>
            </a:r>
            <a:r>
              <a:rPr lang="en-US" altLang="el-GR" sz="2000" b="1" dirty="0" smtClean="0">
                <a:latin typeface="Comic Sans MS" pitchFamily="66" charset="0"/>
              </a:rPr>
              <a:t> ……………………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n-US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6115160" y="5004306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αντιστάτης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64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79143" y="1438820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γ)</a:t>
            </a:r>
            <a:endParaRPr lang="el-GR" sz="2400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2081936" y="934003"/>
            <a:ext cx="4737264" cy="1477195"/>
            <a:chOff x="2025610" y="357157"/>
            <a:chExt cx="4737264" cy="147719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025610" y="357157"/>
              <a:ext cx="2474124" cy="1477195"/>
              <a:chOff x="2740620" y="2351383"/>
              <a:chExt cx="2474124" cy="1477195"/>
            </a:xfrm>
          </p:grpSpPr>
          <p:pic>
            <p:nvPicPr>
              <p:cNvPr id="7" name="Εικόνα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620" y="2447884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63966" y="2351383"/>
                <a:ext cx="627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41106" y="3490024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" name="Ομάδα 9"/>
            <p:cNvGrpSpPr/>
            <p:nvPr/>
          </p:nvGrpSpPr>
          <p:grpSpPr>
            <a:xfrm>
              <a:off x="4288750" y="357157"/>
              <a:ext cx="2474124" cy="1471298"/>
              <a:chOff x="2740620" y="2351383"/>
              <a:chExt cx="2474124" cy="1471298"/>
            </a:xfrm>
          </p:grpSpPr>
          <p:pic>
            <p:nvPicPr>
              <p:cNvPr id="11" name="Εικόνα 1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620" y="2447884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600647" y="2351383"/>
                <a:ext cx="6617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41106" y="3484127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4" name="Ομάδα 13"/>
          <p:cNvGrpSpPr/>
          <p:nvPr/>
        </p:nvGrpSpPr>
        <p:grpSpPr>
          <a:xfrm>
            <a:off x="8391590" y="917291"/>
            <a:ext cx="1822038" cy="1275426"/>
            <a:chOff x="7826581" y="3019854"/>
            <a:chExt cx="1822038" cy="1275426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281117" y="3319013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Ορθογώνιο 16"/>
          <p:cNvSpPr/>
          <p:nvPr/>
        </p:nvSpPr>
        <p:spPr>
          <a:xfrm>
            <a:off x="1079143" y="3991586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δ)</a:t>
            </a:r>
            <a:endParaRPr lang="el-GR" sz="2400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2087609" y="3481957"/>
            <a:ext cx="4936902" cy="1480919"/>
            <a:chOff x="2313431" y="3103736"/>
            <a:chExt cx="4936902" cy="1480919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4776209" y="3107460"/>
              <a:ext cx="2474124" cy="1477195"/>
              <a:chOff x="3778210" y="2830395"/>
              <a:chExt cx="2474124" cy="1477195"/>
            </a:xfrm>
          </p:grpSpPr>
          <p:pic>
            <p:nvPicPr>
              <p:cNvPr id="18" name="Εικόνα 1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210" y="2934459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724416" y="2830395"/>
                <a:ext cx="627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01556" y="3969036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2313431" y="3103736"/>
              <a:ext cx="3107937" cy="1170798"/>
              <a:chOff x="2813494" y="3348375"/>
              <a:chExt cx="3107937" cy="1170798"/>
            </a:xfrm>
          </p:grpSpPr>
          <p:pic>
            <p:nvPicPr>
              <p:cNvPr id="23" name="Εικόνα 2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494" y="3348375"/>
                <a:ext cx="3107937" cy="117079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164289" y="3595220"/>
                <a:ext cx="7036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55283" y="3595220"/>
                <a:ext cx="6899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7" name="Ομάδα 26"/>
          <p:cNvGrpSpPr/>
          <p:nvPr/>
        </p:nvGrpSpPr>
        <p:grpSpPr>
          <a:xfrm>
            <a:off x="8576270" y="3429643"/>
            <a:ext cx="1822038" cy="1275426"/>
            <a:chOff x="7826581" y="3019854"/>
            <a:chExt cx="1822038" cy="1275426"/>
          </a:xfrm>
        </p:grpSpPr>
        <p:pic>
          <p:nvPicPr>
            <p:cNvPr id="28" name="Εικόνα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81117" y="3319013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25Ω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Δεξί βέλος 29"/>
          <p:cNvSpPr/>
          <p:nvPr/>
        </p:nvSpPr>
        <p:spPr>
          <a:xfrm flipV="1">
            <a:off x="7552448" y="1598311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ί βέλος 30"/>
          <p:cNvSpPr/>
          <p:nvPr/>
        </p:nvSpPr>
        <p:spPr>
          <a:xfrm flipV="1">
            <a:off x="7658324" y="413829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9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14400" y="254678"/>
            <a:ext cx="10161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</a:rPr>
              <a:t>28</a:t>
            </a:r>
            <a:r>
              <a:rPr lang="el-GR" sz="2400" b="1" dirty="0" smtClean="0">
                <a:solidFill>
                  <a:srgbClr val="242021"/>
                </a:solidFill>
              </a:rPr>
              <a:t>.  </a:t>
            </a:r>
            <a:r>
              <a:rPr lang="el-GR" sz="2400" dirty="0">
                <a:solidFill>
                  <a:srgbClr val="242021"/>
                </a:solidFill>
              </a:rPr>
              <a:t>Διαθέτουμε τέσσερις αντιστάσεις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1</a:t>
            </a:r>
            <a:r>
              <a:rPr lang="el-GR" sz="2400" dirty="0">
                <a:solidFill>
                  <a:srgbClr val="242021"/>
                </a:solidFill>
              </a:rPr>
              <a:t> = </a:t>
            </a:r>
            <a:r>
              <a:rPr lang="el-GR" sz="2400" dirty="0" smtClean="0">
                <a:solidFill>
                  <a:srgbClr val="242021"/>
                </a:solidFill>
              </a:rPr>
              <a:t>60Ω, </a:t>
            </a:r>
            <a:r>
              <a:rPr lang="el-GR" sz="2400" i="1" dirty="0" smtClean="0">
                <a:solidFill>
                  <a:srgbClr val="242021"/>
                </a:solidFill>
              </a:rPr>
              <a:t>R</a:t>
            </a:r>
            <a:r>
              <a:rPr lang="el-GR" sz="2400" baseline="-25000" dirty="0" smtClean="0">
                <a:solidFill>
                  <a:srgbClr val="242021"/>
                </a:solidFill>
              </a:rPr>
              <a:t>2</a:t>
            </a:r>
            <a:r>
              <a:rPr lang="el-GR" sz="2400" dirty="0" smtClean="0">
                <a:solidFill>
                  <a:srgbClr val="242021"/>
                </a:solidFill>
              </a:rPr>
              <a:t> </a:t>
            </a:r>
            <a:r>
              <a:rPr lang="el-GR" sz="2400" dirty="0">
                <a:solidFill>
                  <a:srgbClr val="242021"/>
                </a:solidFill>
              </a:rPr>
              <a:t>= 20Ω,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3</a:t>
            </a:r>
            <a:r>
              <a:rPr lang="el-GR" sz="2400" dirty="0">
                <a:solidFill>
                  <a:srgbClr val="242021"/>
                </a:solidFill>
              </a:rPr>
              <a:t> = 20Ω και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4</a:t>
            </a:r>
            <a:r>
              <a:rPr lang="el-GR" sz="2400" dirty="0">
                <a:solidFill>
                  <a:srgbClr val="242021"/>
                </a:solidFill>
              </a:rPr>
              <a:t> = 35Ω. Να </a:t>
            </a:r>
            <a:r>
              <a:rPr lang="el-GR" sz="2400" dirty="0" smtClean="0">
                <a:solidFill>
                  <a:srgbClr val="242021"/>
                </a:solidFill>
              </a:rPr>
              <a:t>βρείτε πώς </a:t>
            </a:r>
            <a:r>
              <a:rPr lang="el-GR" sz="2400" dirty="0">
                <a:solidFill>
                  <a:srgbClr val="242021"/>
                </a:solidFill>
              </a:rPr>
              <a:t>πρέπει να τις συνδέσουμε για να </a:t>
            </a:r>
            <a:r>
              <a:rPr lang="el-GR" sz="2400" dirty="0" smtClean="0">
                <a:solidFill>
                  <a:srgbClr val="242021"/>
                </a:solidFill>
              </a:rPr>
              <a:t>πετύχουμε </a:t>
            </a:r>
            <a:r>
              <a:rPr lang="el-GR" sz="2400" dirty="0">
                <a:solidFill>
                  <a:srgbClr val="242021"/>
                </a:solidFill>
              </a:rPr>
              <a:t>ολική </a:t>
            </a:r>
            <a:r>
              <a:rPr lang="el-GR" sz="2400" dirty="0" smtClean="0">
                <a:solidFill>
                  <a:srgbClr val="242021"/>
                </a:solidFill>
              </a:rPr>
              <a:t>αντίσταση  </a:t>
            </a:r>
            <a:r>
              <a:rPr lang="el-GR" sz="2400" i="1" dirty="0" err="1">
                <a:solidFill>
                  <a:srgbClr val="242021"/>
                </a:solidFill>
              </a:rPr>
              <a:t>R</a:t>
            </a:r>
            <a:r>
              <a:rPr lang="el-GR" sz="2400" baseline="-25000" dirty="0" err="1">
                <a:solidFill>
                  <a:srgbClr val="242021"/>
                </a:solidFill>
              </a:rPr>
              <a:t>ολ</a:t>
            </a:r>
            <a:r>
              <a:rPr lang="el-GR" sz="2400" dirty="0">
                <a:solidFill>
                  <a:srgbClr val="242021"/>
                </a:solidFill>
              </a:rPr>
              <a:t> = </a:t>
            </a:r>
            <a:r>
              <a:rPr lang="el-GR" sz="2400" dirty="0" smtClean="0">
                <a:solidFill>
                  <a:srgbClr val="242021"/>
                </a:solidFill>
              </a:rPr>
              <a:t>59Ω.</a:t>
            </a:r>
            <a:endParaRPr lang="el-GR" sz="2400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1060758" y="2037971"/>
            <a:ext cx="5522638" cy="1722018"/>
            <a:chOff x="3334681" y="3013846"/>
            <a:chExt cx="5522638" cy="1722018"/>
          </a:xfrm>
        </p:grpSpPr>
        <p:sp>
          <p:nvSpPr>
            <p:cNvPr id="7" name="TextBox 6"/>
            <p:cNvSpPr txBox="1"/>
            <p:nvPr/>
          </p:nvSpPr>
          <p:spPr>
            <a:xfrm>
              <a:off x="7555892" y="3344891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35Ω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30" name="Ομάδα 29"/>
            <p:cNvGrpSpPr/>
            <p:nvPr/>
          </p:nvGrpSpPr>
          <p:grpSpPr>
            <a:xfrm>
              <a:off x="3334681" y="3013846"/>
              <a:ext cx="5522638" cy="1722018"/>
              <a:chOff x="3381259" y="2427068"/>
              <a:chExt cx="5522638" cy="1722018"/>
            </a:xfrm>
          </p:grpSpPr>
          <p:grpSp>
            <p:nvGrpSpPr>
              <p:cNvPr id="26" name="Ομάδα 25"/>
              <p:cNvGrpSpPr/>
              <p:nvPr/>
            </p:nvGrpSpPr>
            <p:grpSpPr>
              <a:xfrm>
                <a:off x="3381259" y="2473149"/>
                <a:ext cx="5522638" cy="1675937"/>
                <a:chOff x="3137968" y="3144195"/>
                <a:chExt cx="4828386" cy="1428989"/>
              </a:xfrm>
            </p:grpSpPr>
            <p:pic>
              <p:nvPicPr>
                <p:cNvPr id="10" name="Εικόνα 9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616" y="3438724"/>
                  <a:ext cx="379436" cy="712492"/>
                </a:xfrm>
                <a:prstGeom prst="rect">
                  <a:avLst/>
                </a:prstGeom>
              </p:spPr>
            </p:pic>
            <p:grpSp>
              <p:nvGrpSpPr>
                <p:cNvPr id="25" name="Ομάδα 24"/>
                <p:cNvGrpSpPr/>
                <p:nvPr/>
              </p:nvGrpSpPr>
              <p:grpSpPr>
                <a:xfrm>
                  <a:off x="3137968" y="3144195"/>
                  <a:ext cx="4828386" cy="1428989"/>
                  <a:chOff x="3167971" y="2557384"/>
                  <a:chExt cx="4828386" cy="1428989"/>
                </a:xfrm>
              </p:grpSpPr>
              <p:pic>
                <p:nvPicPr>
                  <p:cNvPr id="6" name="Εικόνα 5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61983" y="2557384"/>
                    <a:ext cx="1534374" cy="1074063"/>
                  </a:xfrm>
                  <a:prstGeom prst="rect">
                    <a:avLst/>
                  </a:prstGeom>
                </p:spPr>
              </p:pic>
              <p:pic>
                <p:nvPicPr>
                  <p:cNvPr id="8" name="Εικόνα 7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27651" y="2808467"/>
                    <a:ext cx="1682723" cy="1177906"/>
                  </a:xfrm>
                  <a:prstGeom prst="rect">
                    <a:avLst/>
                  </a:prstGeom>
                </p:spPr>
              </p:pic>
              <p:pic>
                <p:nvPicPr>
                  <p:cNvPr id="11" name="Εικόνα 10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67971" y="2811661"/>
                    <a:ext cx="1924319" cy="895475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Ομάδα 23"/>
                  <p:cNvGrpSpPr/>
                  <p:nvPr/>
                </p:nvGrpSpPr>
                <p:grpSpPr>
                  <a:xfrm>
                    <a:off x="5084578" y="2758140"/>
                    <a:ext cx="1343369" cy="236524"/>
                    <a:chOff x="7619652" y="3937414"/>
                    <a:chExt cx="1447940" cy="238162"/>
                  </a:xfrm>
                </p:grpSpPr>
                <p:grpSp>
                  <p:nvGrpSpPr>
                    <p:cNvPr id="20" name="Ομάδα 19"/>
                    <p:cNvGrpSpPr/>
                    <p:nvPr/>
                  </p:nvGrpSpPr>
                  <p:grpSpPr>
                    <a:xfrm>
                      <a:off x="7619652" y="3937414"/>
                      <a:ext cx="787606" cy="238158"/>
                      <a:chOff x="8178626" y="3781705"/>
                      <a:chExt cx="787606" cy="238158"/>
                    </a:xfrm>
                  </p:grpSpPr>
                  <p:pic>
                    <p:nvPicPr>
                      <p:cNvPr id="18" name="Εικόνα 17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78626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" name="Εικόνα 18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08968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8279983" y="3937414"/>
                      <a:ext cx="787609" cy="238162"/>
                      <a:chOff x="8178623" y="3781705"/>
                      <a:chExt cx="787609" cy="238162"/>
                    </a:xfrm>
                  </p:grpSpPr>
                  <p:pic>
                    <p:nvPicPr>
                      <p:cNvPr id="22" name="Εικόνα 21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78623" y="3781708"/>
                        <a:ext cx="457264" cy="23815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Εικόνα 22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08968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6005694" y="3785220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20Ω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51491" y="3742167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20Ω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60040" y="2427068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60Ω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5" name="Δεξί βέλος 34"/>
          <p:cNvSpPr/>
          <p:nvPr/>
        </p:nvSpPr>
        <p:spPr>
          <a:xfrm rot="5400000" flipV="1">
            <a:off x="8929552" y="4212802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Δεξί βέλος 43"/>
          <p:cNvSpPr/>
          <p:nvPr/>
        </p:nvSpPr>
        <p:spPr>
          <a:xfrm flipV="1">
            <a:off x="6753092" y="2763165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8" name="Ομάδα 47"/>
          <p:cNvGrpSpPr/>
          <p:nvPr/>
        </p:nvGrpSpPr>
        <p:grpSpPr>
          <a:xfrm>
            <a:off x="7478238" y="2098650"/>
            <a:ext cx="3954817" cy="1581041"/>
            <a:chOff x="7535652" y="1739011"/>
            <a:chExt cx="3954817" cy="1581041"/>
          </a:xfrm>
        </p:grpSpPr>
        <p:sp>
          <p:nvSpPr>
            <p:cNvPr id="37" name="TextBox 36"/>
            <p:cNvSpPr txBox="1"/>
            <p:nvPr/>
          </p:nvSpPr>
          <p:spPr>
            <a:xfrm>
              <a:off x="8443952" y="2981498"/>
              <a:ext cx="6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40Ω</a:t>
              </a:r>
              <a:endPara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47" name="Ομάδα 46"/>
            <p:cNvGrpSpPr/>
            <p:nvPr/>
          </p:nvGrpSpPr>
          <p:grpSpPr>
            <a:xfrm>
              <a:off x="7535652" y="1739011"/>
              <a:ext cx="3954817" cy="1438372"/>
              <a:chOff x="7553571" y="2010679"/>
              <a:chExt cx="3954817" cy="1438372"/>
            </a:xfrm>
          </p:grpSpPr>
          <p:grpSp>
            <p:nvGrpSpPr>
              <p:cNvPr id="43" name="Ομάδα 42"/>
              <p:cNvGrpSpPr/>
              <p:nvPr/>
            </p:nvGrpSpPr>
            <p:grpSpPr>
              <a:xfrm>
                <a:off x="7553571" y="2010679"/>
                <a:ext cx="3954817" cy="1438372"/>
                <a:chOff x="1632275" y="3705710"/>
                <a:chExt cx="3954817" cy="1438372"/>
              </a:xfrm>
            </p:grpSpPr>
            <p:pic>
              <p:nvPicPr>
                <p:cNvPr id="41" name="Εικόνα 40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2275" y="3865786"/>
                  <a:ext cx="2474124" cy="1278296"/>
                </a:xfrm>
                <a:prstGeom prst="rect">
                  <a:avLst/>
                </a:prstGeom>
              </p:spPr>
            </p:pic>
            <p:pic>
              <p:nvPicPr>
                <p:cNvPr id="42" name="Εικόνα 4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2097" y="3705710"/>
                  <a:ext cx="1754995" cy="128920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8387001" y="2084052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60Ω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160000" y="2332003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35Ω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6" name="Ομάδα 55"/>
          <p:cNvGrpSpPr/>
          <p:nvPr/>
        </p:nvGrpSpPr>
        <p:grpSpPr>
          <a:xfrm>
            <a:off x="7727269" y="4481128"/>
            <a:ext cx="3158837" cy="1275426"/>
            <a:chOff x="2616877" y="4024277"/>
            <a:chExt cx="3158837" cy="1275426"/>
          </a:xfrm>
        </p:grpSpPr>
        <p:grpSp>
          <p:nvGrpSpPr>
            <p:cNvPr id="32" name="Ομάδα 31"/>
            <p:cNvGrpSpPr/>
            <p:nvPr/>
          </p:nvGrpSpPr>
          <p:grpSpPr>
            <a:xfrm>
              <a:off x="2616877" y="4024277"/>
              <a:ext cx="1822038" cy="1275426"/>
              <a:chOff x="7826581" y="3019854"/>
              <a:chExt cx="1822038" cy="1275426"/>
            </a:xfrm>
          </p:grpSpPr>
          <p:pic>
            <p:nvPicPr>
              <p:cNvPr id="33" name="Εικόνα 3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6581" y="3019854"/>
                <a:ext cx="1822038" cy="127542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8389561" y="3308836"/>
                <a:ext cx="696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24Ω</a:t>
                </a:r>
                <a:endParaRPr lang="el-GR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9" name="Ομάδα 48"/>
            <p:cNvGrpSpPr/>
            <p:nvPr/>
          </p:nvGrpSpPr>
          <p:grpSpPr>
            <a:xfrm>
              <a:off x="3953676" y="4024277"/>
              <a:ext cx="1822038" cy="1275426"/>
              <a:chOff x="7826581" y="3019854"/>
              <a:chExt cx="1822038" cy="1275426"/>
            </a:xfrm>
          </p:grpSpPr>
          <p:pic>
            <p:nvPicPr>
              <p:cNvPr id="50" name="Εικόνα 4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6581" y="3019854"/>
                <a:ext cx="1822038" cy="1275426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8389561" y="3308836"/>
                <a:ext cx="696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35Ω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2" name="Ομάδα 51"/>
          <p:cNvGrpSpPr/>
          <p:nvPr/>
        </p:nvGrpSpPr>
        <p:grpSpPr>
          <a:xfrm>
            <a:off x="3953676" y="4533901"/>
            <a:ext cx="1822038" cy="1275426"/>
            <a:chOff x="7826581" y="3019854"/>
            <a:chExt cx="1822038" cy="1275426"/>
          </a:xfrm>
        </p:grpSpPr>
        <p:pic>
          <p:nvPicPr>
            <p:cNvPr id="53" name="Εικόνα 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389561" y="3308836"/>
              <a:ext cx="6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59Ω</a:t>
              </a:r>
              <a:endPara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5" name="Δεξί βέλος 54"/>
          <p:cNvSpPr/>
          <p:nvPr/>
        </p:nvSpPr>
        <p:spPr>
          <a:xfrm rot="10800000" flipV="1">
            <a:off x="6584918" y="517694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Οβάλ 56"/>
          <p:cNvSpPr/>
          <p:nvPr/>
        </p:nvSpPr>
        <p:spPr>
          <a:xfrm>
            <a:off x="1733948" y="3317933"/>
            <a:ext cx="2999884" cy="469135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βάλ 57"/>
          <p:cNvSpPr/>
          <p:nvPr/>
        </p:nvSpPr>
        <p:spPr>
          <a:xfrm rot="16200000">
            <a:off x="7861826" y="2388485"/>
            <a:ext cx="1638517" cy="108585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7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44" grpId="0" animBg="1"/>
      <p:bldP spid="55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80110" y="227301"/>
            <a:ext cx="10206990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35. </a:t>
            </a:r>
            <a:r>
              <a:rPr lang="el-GR" sz="2400" b="1" dirty="0" smtClean="0"/>
              <a:t> </a:t>
            </a:r>
            <a:r>
              <a:rPr lang="el-GR" sz="2400" dirty="0" smtClean="0"/>
              <a:t>Συμπληρώστε </a:t>
            </a:r>
            <a:r>
              <a:rPr lang="el-GR" sz="2400" dirty="0"/>
              <a:t>τα κενά στις παρακάτω </a:t>
            </a:r>
            <a:r>
              <a:rPr lang="el-GR" sz="2400" dirty="0" smtClean="0"/>
              <a:t>προτάσεις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Όταν τρεις αντιστάσεις συνδέονται σε </a:t>
            </a:r>
            <a:r>
              <a:rPr lang="el-GR" sz="2400" dirty="0" smtClean="0"/>
              <a:t>σειρά ισχύουν</a:t>
            </a:r>
            <a:r>
              <a:rPr lang="el-GR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Ι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……..</a:t>
            </a:r>
            <a:r>
              <a:rPr lang="el-GR" sz="2400" dirty="0" smtClean="0"/>
              <a:t>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β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V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R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……...</a:t>
            </a:r>
            <a:r>
              <a:rPr lang="el-GR" sz="2400" dirty="0" smtClean="0"/>
              <a:t>          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δ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ολική αντίσταση είναι </a:t>
            </a:r>
            <a:r>
              <a:rPr lang="el-GR" sz="2400" dirty="0" smtClean="0"/>
              <a:t>...…………………. </a:t>
            </a:r>
            <a:r>
              <a:rPr lang="el-GR" sz="2400" dirty="0"/>
              <a:t>και </a:t>
            </a:r>
            <a:r>
              <a:rPr lang="el-GR" sz="2400" dirty="0" smtClean="0"/>
              <a:t>από τη ...…………………….. 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Όταν τρεις αντιστάσεις συνδέονται </a:t>
            </a:r>
            <a:r>
              <a:rPr lang="el-GR" sz="2400" dirty="0" smtClean="0"/>
              <a:t>παράλληλα </a:t>
            </a:r>
            <a:r>
              <a:rPr lang="el-GR" sz="2400" dirty="0"/>
              <a:t>ισχύουν: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Ι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l-GR" sz="2400" b="1" dirty="0" smtClean="0"/>
              <a:t>)  </a:t>
            </a:r>
            <a:r>
              <a:rPr lang="el-GR" sz="2400" i="1" dirty="0" err="1"/>
              <a:t>V</a:t>
            </a:r>
            <a:r>
              <a:rPr lang="el-GR" sz="2400" baseline="-25000" dirty="0" err="1"/>
              <a:t>ολ</a:t>
            </a:r>
            <a:r>
              <a:rPr lang="el-GR" sz="2400" dirty="0"/>
              <a:t> 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</a:t>
            </a:r>
            <a:r>
              <a:rPr lang="el-GR" sz="2400" b="1" dirty="0" smtClean="0"/>
              <a:t>)  </a:t>
            </a:r>
            <a:r>
              <a:rPr lang="el-GR" sz="2400" i="1" dirty="0" err="1"/>
              <a:t>R</a:t>
            </a:r>
            <a:r>
              <a:rPr lang="el-GR" sz="2400" baseline="-25000" dirty="0" err="1"/>
              <a:t>ολ</a:t>
            </a:r>
            <a:r>
              <a:rPr lang="el-GR" sz="2400" baseline="-25000" dirty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</a:t>
            </a:r>
            <a:r>
              <a:rPr lang="el-GR" sz="2400" b="1" dirty="0" smtClean="0"/>
              <a:t>)  </a:t>
            </a:r>
            <a:r>
              <a:rPr lang="el-GR" sz="2400" dirty="0"/>
              <a:t>Η ολική αντίσταση είναι </a:t>
            </a:r>
            <a:r>
              <a:rPr lang="el-GR" sz="2400" dirty="0" smtClean="0"/>
              <a:t>...…………………. </a:t>
            </a:r>
            <a:r>
              <a:rPr lang="el-GR" sz="2400" dirty="0"/>
              <a:t>και </a:t>
            </a:r>
            <a:r>
              <a:rPr lang="el-GR" sz="2400" dirty="0" smtClean="0"/>
              <a:t>από τη ...………………… .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4434840" y="2968194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760970" y="2968193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62" y="130976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800" b="1" i="1" dirty="0" smtClean="0">
                <a:solidFill>
                  <a:srgbClr val="FF0000"/>
                </a:solidFill>
              </a:rPr>
              <a:t>Ι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l-GR" sz="2800" b="1" i="1" dirty="0" smtClean="0">
                <a:solidFill>
                  <a:srgbClr val="FF0000"/>
                </a:solidFill>
              </a:rPr>
              <a:t>Ι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l-GR" sz="2800" b="1" i="1" dirty="0" smtClean="0">
                <a:solidFill>
                  <a:srgbClr val="FF0000"/>
                </a:solidFill>
              </a:rPr>
              <a:t>Ι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460" y="1918007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9460" y="2444973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1141" y="4131933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I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I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542" y="4655153"/>
            <a:ext cx="199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555194" y="5760393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μικρότερη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649746" y="5760392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μικρότερη</a:t>
            </a:r>
            <a:endParaRPr lang="el-G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97710" y="5116819"/>
                <a:ext cx="3517758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10" y="5116819"/>
                <a:ext cx="3517758" cy="753604"/>
              </a:xfrm>
              <a:prstGeom prst="rect">
                <a:avLst/>
              </a:prstGeom>
              <a:blipFill>
                <a:blip r:embed="rId2"/>
                <a:stretch>
                  <a:fillRect r="-173" b="-64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074420" y="436874"/>
            <a:ext cx="9140313" cy="5434530"/>
            <a:chOff x="1074420" y="436874"/>
            <a:chExt cx="9140313" cy="5434530"/>
          </a:xfrm>
        </p:grpSpPr>
        <p:sp>
          <p:nvSpPr>
            <p:cNvPr id="12" name="Ορθογώνιο 11"/>
            <p:cNvSpPr/>
            <p:nvPr/>
          </p:nvSpPr>
          <p:spPr>
            <a:xfrm>
              <a:off x="1074420" y="436874"/>
              <a:ext cx="91403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/>
                <a:t>44.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Στη </a:t>
              </a:r>
              <a:r>
                <a:rPr lang="el-GR" sz="2400" dirty="0"/>
                <a:t>διπλανή εικόνα φαίνεται η </a:t>
              </a:r>
              <a:r>
                <a:rPr lang="el-GR" sz="2400" dirty="0" smtClean="0"/>
                <a:t>καλωδίωση ενός </a:t>
              </a:r>
              <a:r>
                <a:rPr lang="el-GR" sz="2400" dirty="0"/>
                <a:t>διαδρόμου.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 </a:t>
              </a:r>
              <a:r>
                <a:rPr lang="el-GR" sz="2400" dirty="0"/>
                <a:t>εξετάσετε αν η λάμπα ανάβει.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β)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Σε </a:t>
              </a:r>
              <a:r>
                <a:rPr lang="el-GR" sz="2400" dirty="0"/>
                <a:t>ποιους συνδυασμούς θέσεων των </a:t>
              </a:r>
              <a:r>
                <a:rPr lang="el-GR" sz="2400" dirty="0" smtClean="0"/>
                <a:t>διακοπτών </a:t>
              </a:r>
              <a:r>
                <a:rPr lang="el-GR" sz="2400" dirty="0"/>
                <a:t>ανάβει η λάμπα;</a:t>
              </a:r>
            </a:p>
          </p:txBody>
        </p:sp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37196" y="2676147"/>
              <a:ext cx="5117608" cy="3195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6610554" y="1083204"/>
            <a:ext cx="184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ανάβει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0689" y="2052700"/>
            <a:ext cx="356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– A'C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 – B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06814" y="1626630"/>
            <a:ext cx="6778371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813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115120" y="334525"/>
            <a:ext cx="96792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242021"/>
                </a:solidFill>
              </a:rPr>
              <a:t>10.  </a:t>
            </a:r>
            <a:r>
              <a:rPr lang="el-GR" sz="2400" dirty="0" smtClean="0">
                <a:solidFill>
                  <a:srgbClr val="242021"/>
                </a:solidFill>
              </a:rPr>
              <a:t>Δύο </a:t>
            </a:r>
            <a:r>
              <a:rPr lang="el-GR" sz="2400" dirty="0">
                <a:solidFill>
                  <a:srgbClr val="242021"/>
                </a:solidFill>
              </a:rPr>
              <a:t>αντιστάσεις συνδέονται σε σειρά </a:t>
            </a:r>
            <a:r>
              <a:rPr lang="el-GR" sz="2400" dirty="0" smtClean="0">
                <a:solidFill>
                  <a:srgbClr val="242021"/>
                </a:solidFill>
              </a:rPr>
              <a:t>και στις </a:t>
            </a:r>
            <a:r>
              <a:rPr lang="el-GR" sz="2400" dirty="0">
                <a:solidFill>
                  <a:srgbClr val="242021"/>
                </a:solidFill>
              </a:rPr>
              <a:t>άκρες του συστήματος συνδέεται </a:t>
            </a:r>
            <a:r>
              <a:rPr lang="el-GR" sz="2400" dirty="0" smtClean="0">
                <a:solidFill>
                  <a:srgbClr val="242021"/>
                </a:solidFill>
              </a:rPr>
              <a:t>πηγή τάσης </a:t>
            </a:r>
            <a:r>
              <a:rPr lang="el-GR" sz="2400" i="1" dirty="0">
                <a:solidFill>
                  <a:srgbClr val="242021"/>
                </a:solidFill>
              </a:rPr>
              <a:t>V</a:t>
            </a:r>
            <a:r>
              <a:rPr lang="el-GR" sz="2400" dirty="0">
                <a:solidFill>
                  <a:srgbClr val="242021"/>
                </a:solidFill>
              </a:rPr>
              <a:t> = 100V. Αν είναι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1</a:t>
            </a:r>
            <a:r>
              <a:rPr lang="el-GR" sz="2400" dirty="0">
                <a:solidFill>
                  <a:srgbClr val="242021"/>
                </a:solidFill>
              </a:rPr>
              <a:t> = 5Ω και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2</a:t>
            </a:r>
            <a:r>
              <a:rPr lang="el-GR" sz="2400" dirty="0">
                <a:solidFill>
                  <a:srgbClr val="242021"/>
                </a:solidFill>
              </a:rPr>
              <a:t> = </a:t>
            </a:r>
            <a:r>
              <a:rPr lang="el-GR" sz="2400" dirty="0" smtClean="0">
                <a:solidFill>
                  <a:srgbClr val="242021"/>
                </a:solidFill>
              </a:rPr>
              <a:t>15Ω, να </a:t>
            </a:r>
            <a:r>
              <a:rPr lang="el-GR" sz="2400" dirty="0">
                <a:solidFill>
                  <a:srgbClr val="242021"/>
                </a:solidFill>
              </a:rPr>
              <a:t>βρείτε την ολική αντίσταση του </a:t>
            </a:r>
            <a:r>
              <a:rPr lang="el-GR" sz="2400" dirty="0" smtClean="0">
                <a:solidFill>
                  <a:srgbClr val="242021"/>
                </a:solidFill>
              </a:rPr>
              <a:t>συστήματος</a:t>
            </a:r>
            <a:r>
              <a:rPr lang="el-GR" sz="2400" dirty="0">
                <a:solidFill>
                  <a:srgbClr val="242021"/>
                </a:solidFill>
              </a:rPr>
              <a:t>, την ένταση του ρεύματος, που </a:t>
            </a:r>
            <a:r>
              <a:rPr lang="el-GR" sz="2400" dirty="0" smtClean="0">
                <a:solidFill>
                  <a:srgbClr val="242021"/>
                </a:solidFill>
              </a:rPr>
              <a:t>διαρρέει </a:t>
            </a:r>
            <a:r>
              <a:rPr lang="el-GR" sz="2400" dirty="0">
                <a:solidFill>
                  <a:srgbClr val="242021"/>
                </a:solidFill>
              </a:rPr>
              <a:t>το κύκλωμα και την τάση στα άκρα </a:t>
            </a:r>
            <a:r>
              <a:rPr lang="el-GR" sz="2400" dirty="0" smtClean="0">
                <a:solidFill>
                  <a:srgbClr val="242021"/>
                </a:solidFill>
              </a:rPr>
              <a:t>κάθε αντίστασης.</a:t>
            </a:r>
            <a:r>
              <a:rPr lang="el-GR" sz="2400" dirty="0" smtClean="0"/>
              <a:t> </a:t>
            </a:r>
          </a:p>
          <a:p>
            <a:pPr algn="just">
              <a:lnSpc>
                <a:spcPct val="150000"/>
              </a:lnSpc>
            </a:pP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11. </a:t>
            </a:r>
            <a:r>
              <a:rPr lang="el-GR" sz="2400" b="1" dirty="0" smtClean="0"/>
              <a:t> </a:t>
            </a:r>
            <a:r>
              <a:rPr lang="el-GR" sz="2400" dirty="0" smtClean="0"/>
              <a:t>Δύο </a:t>
            </a:r>
            <a:r>
              <a:rPr lang="el-GR" sz="2400" dirty="0"/>
              <a:t>αντιστάσεις συνδέονται </a:t>
            </a:r>
            <a:r>
              <a:rPr lang="el-GR" sz="2400" dirty="0" smtClean="0"/>
              <a:t>παράλληλα και </a:t>
            </a:r>
            <a:r>
              <a:rPr lang="el-GR" sz="2400" dirty="0"/>
              <a:t>στις άκρες του συστήματος </a:t>
            </a:r>
            <a:r>
              <a:rPr lang="el-GR" sz="2400" dirty="0" smtClean="0"/>
              <a:t>εφαρμόζεται </a:t>
            </a:r>
            <a:r>
              <a:rPr lang="el-GR" sz="2400" dirty="0"/>
              <a:t>τάση </a:t>
            </a:r>
            <a:r>
              <a:rPr lang="el-GR" sz="2400" i="1" dirty="0"/>
              <a:t>V</a:t>
            </a:r>
            <a:r>
              <a:rPr lang="el-GR" sz="2400" dirty="0"/>
              <a:t> = 120V. Αν είναι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= 30Ω και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l-GR" sz="2400" dirty="0" smtClean="0"/>
              <a:t>= 60Ω</a:t>
            </a:r>
            <a:r>
              <a:rPr lang="el-GR" sz="2400" dirty="0"/>
              <a:t>, να βρείτε την ολική αντίσταση του </a:t>
            </a:r>
            <a:r>
              <a:rPr lang="el-GR" sz="2400" dirty="0" smtClean="0"/>
              <a:t>συστήματος </a:t>
            </a:r>
            <a:r>
              <a:rPr lang="el-GR" sz="2400" dirty="0"/>
              <a:t>και την ένταση του ρεύματος, </a:t>
            </a:r>
            <a:r>
              <a:rPr lang="el-GR" sz="2400" dirty="0" smtClean="0"/>
              <a:t>που διαρρέει </a:t>
            </a:r>
            <a:r>
              <a:rPr lang="el-GR" sz="2400" dirty="0"/>
              <a:t>το κύκλωμα και κάθε </a:t>
            </a:r>
            <a:r>
              <a:rPr lang="el-GR" sz="2400" dirty="0" smtClean="0"/>
              <a:t>αντίσταση.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64820" y="2509025"/>
            <a:ext cx="540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20Ω,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5Α,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25V,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75V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145190"/>
            <a:ext cx="486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20Ω,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4A,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2A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7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48690" y="255746"/>
            <a:ext cx="10081260" cy="5199890"/>
            <a:chOff x="880110" y="255746"/>
            <a:chExt cx="10081260" cy="5199890"/>
          </a:xfrm>
        </p:grpSpPr>
        <p:sp>
          <p:nvSpPr>
            <p:cNvPr id="2" name="Ορθογώνιο 1"/>
            <p:cNvSpPr/>
            <p:nvPr/>
          </p:nvSpPr>
          <p:spPr>
            <a:xfrm>
              <a:off x="880110" y="255746"/>
              <a:ext cx="1008126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12.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Στα </a:t>
              </a:r>
              <a:r>
                <a:rPr lang="el-GR" sz="2400" dirty="0"/>
                <a:t>παρακάτω κυκλώματα να βρείτε: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ολική αντίσταση του συστήματος,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τάση στα άκρα κάθε αντίστασης,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ένταση του ρεύματος, που </a:t>
              </a:r>
              <a:r>
                <a:rPr lang="el-GR" sz="2400" dirty="0" smtClean="0"/>
                <a:t>διαρρέει κάθε </a:t>
              </a:r>
              <a:r>
                <a:rPr lang="el-GR" sz="2400" dirty="0"/>
                <a:t>αντίσταση.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7815" y="2630883"/>
              <a:ext cx="3509010" cy="28247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0950" y="2630883"/>
            <a:ext cx="3390900" cy="287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33734" y="5525354"/>
            <a:ext cx="472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Ω,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20A/3,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10A/3,  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480" y="5576429"/>
            <a:ext cx="472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9Ω,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4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92530" y="413156"/>
            <a:ext cx="9806940" cy="4547464"/>
            <a:chOff x="1192530" y="413156"/>
            <a:chExt cx="9806940" cy="4547464"/>
          </a:xfrm>
        </p:grpSpPr>
        <p:sp>
          <p:nvSpPr>
            <p:cNvPr id="2" name="Ορθογώνιο 1"/>
            <p:cNvSpPr/>
            <p:nvPr/>
          </p:nvSpPr>
          <p:spPr>
            <a:xfrm>
              <a:off x="1192530" y="413156"/>
              <a:ext cx="980694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15</a:t>
              </a:r>
              <a:r>
                <a:rPr lang="el-GR" sz="2400" b="1" dirty="0" smtClean="0"/>
                <a:t>.  </a:t>
              </a:r>
              <a:r>
                <a:rPr lang="el-GR" sz="2400" dirty="0"/>
                <a:t>Στο παρακάτω κύκλωμα η αντίσταση </a:t>
              </a:r>
              <a:r>
                <a:rPr lang="el-GR" sz="2400" dirty="0" smtClean="0"/>
                <a:t>ανά μονάδα </a:t>
              </a:r>
              <a:r>
                <a:rPr lang="el-GR" sz="2400" dirty="0"/>
                <a:t>μήκους του σύρματος του </a:t>
              </a:r>
              <a:r>
                <a:rPr lang="el-GR" sz="2400" dirty="0" smtClean="0"/>
                <a:t>τριγώνου είναι </a:t>
              </a:r>
              <a:r>
                <a:rPr lang="el-GR" sz="2400" i="1" dirty="0"/>
                <a:t>R</a:t>
              </a:r>
              <a:r>
                <a:rPr lang="el-GR" sz="2400" dirty="0"/>
                <a:t>* = 5Ω/</a:t>
              </a:r>
              <a:r>
                <a:rPr lang="el-GR" sz="2400" dirty="0" err="1"/>
                <a:t>cm</a:t>
              </a:r>
              <a:r>
                <a:rPr lang="el-GR" sz="2400" dirty="0"/>
                <a:t>. Να βρείτε την ένταση </a:t>
              </a:r>
              <a:r>
                <a:rPr lang="el-GR" sz="2400" dirty="0" smtClean="0"/>
                <a:t>του ρεύματος</a:t>
              </a:r>
              <a:r>
                <a:rPr lang="el-GR" sz="2400" dirty="0"/>
                <a:t>, που διαρρέει κάθε πλευρά </a:t>
              </a:r>
              <a:r>
                <a:rPr lang="el-GR" sz="2400" dirty="0" smtClean="0"/>
                <a:t>του τριγώνου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33694" y="2434590"/>
              <a:ext cx="4724611" cy="2526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8338494" y="5315340"/>
            <a:ext cx="324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0,28Α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ΒΑΓ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0,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5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21408" y="2147838"/>
            <a:ext cx="7818120" cy="769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σχολικού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9560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99135" y="332453"/>
            <a:ext cx="10883265" cy="5632311"/>
            <a:chOff x="699135" y="332453"/>
            <a:chExt cx="10883265" cy="5632311"/>
          </a:xfrm>
        </p:grpSpPr>
        <p:sp>
          <p:nvSpPr>
            <p:cNvPr id="2" name="Ορθογώνιο 1"/>
            <p:cNvSpPr/>
            <p:nvPr/>
          </p:nvSpPr>
          <p:spPr>
            <a:xfrm>
              <a:off x="699135" y="332453"/>
              <a:ext cx="10883265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 smtClean="0"/>
                <a:t>1.  </a:t>
              </a:r>
              <a:r>
                <a:rPr lang="el-GR" sz="2400" dirty="0" smtClean="0"/>
                <a:t>Τρεις </a:t>
              </a:r>
              <a:r>
                <a:rPr lang="el-GR" sz="2400" dirty="0"/>
                <a:t>αντιστάτες που έχουν ίδια αντίσταση  </a:t>
              </a:r>
              <a:r>
                <a:rPr lang="el-GR" sz="2400" i="1" dirty="0"/>
                <a:t>R</a:t>
              </a:r>
              <a:r>
                <a:rPr lang="el-GR" sz="2400" dirty="0"/>
                <a:t>, συνδέονται με </a:t>
              </a:r>
              <a:r>
                <a:rPr lang="el-GR" sz="2400" dirty="0" smtClean="0"/>
                <a:t>τρεις διαφορετικούς τρόπους </a:t>
              </a:r>
              <a:r>
                <a:rPr lang="el-GR" sz="2400" dirty="0"/>
                <a:t>(α), (β) και (γ), όπως φαίνεται στο παρακάτω σχήμα.</a:t>
              </a:r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 smtClean="0"/>
            </a:p>
            <a:p>
              <a:pPr>
                <a:lnSpc>
                  <a:spcPct val="150000"/>
                </a:lnSpc>
              </a:pPr>
              <a:endParaRPr lang="el-GR" sz="2400" dirty="0" smtClean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r>
                <a:rPr lang="el-GR" sz="2400" dirty="0"/>
                <a:t>Η ισοδύναμη αντίσταση στο κύκλωμα (α) είναι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, στο κύκλωμα (β) είναι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και στο κύκλωμα (γ) είναι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3</a:t>
              </a:r>
              <a:r>
                <a:rPr lang="el-GR" sz="2400" dirty="0" smtClean="0"/>
                <a:t>. Για </a:t>
              </a:r>
              <a:r>
                <a:rPr lang="el-GR" sz="2400" dirty="0"/>
                <a:t>τις ισοδύναμες αντιστάσεις ισχύει: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</a:t>
              </a:r>
              <a:r>
                <a:rPr lang="el-GR" sz="2400" dirty="0"/>
                <a:t>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 smtClean="0"/>
                <a:t>.                   </a:t>
              </a:r>
              <a:r>
                <a:rPr lang="el-GR" sz="2400" dirty="0"/>
                <a:t>	 </a:t>
              </a:r>
              <a:r>
                <a:rPr lang="el-GR" sz="2400" dirty="0" smtClean="0"/>
                <a:t>   </a:t>
              </a:r>
              <a:r>
                <a:rPr lang="el-GR" sz="2400" b="1" dirty="0"/>
                <a:t>β.  </a:t>
              </a:r>
              <a:r>
                <a:rPr lang="el-GR" sz="2400" b="1" dirty="0" smtClean="0"/>
                <a:t>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</a:t>
              </a:r>
              <a:r>
                <a:rPr lang="el-GR" sz="2400" dirty="0"/>
                <a:t>&lt;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&lt;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 		        </a:t>
              </a:r>
              <a:r>
                <a:rPr lang="el-GR" sz="2400" b="1" dirty="0"/>
                <a:t>γ.  </a:t>
              </a:r>
              <a:r>
                <a:rPr lang="el-GR" sz="2400" b="1" dirty="0" smtClean="0"/>
                <a:t>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2</a:t>
              </a:r>
              <a:r>
                <a:rPr lang="el-GR" sz="2400" dirty="0" smtClean="0"/>
                <a:t> </a:t>
              </a:r>
              <a:r>
                <a:rPr lang="el-GR" sz="2400" dirty="0"/>
                <a:t>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3140" y="1593850"/>
              <a:ext cx="8023860" cy="2566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4596765" y="5421917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1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714999" y="167054"/>
            <a:ext cx="4202061" cy="1902674"/>
          </a:xfrm>
          <a:prstGeom prst="cloudCallout">
            <a:avLst>
              <a:gd name="adj1" fmla="val 67732"/>
              <a:gd name="adj2" fmla="val 463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Γιατί χρειάζεται να ξέρουμε τρόπους σύνδεσης αντιστάσεων</a:t>
            </a:r>
            <a:r>
              <a:rPr lang="en-US" altLang="el-GR" b="1" dirty="0" smtClean="0">
                <a:latin typeface="Comic Sans MS" pitchFamily="66" charset="0"/>
              </a:rPr>
              <a:t>;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4" y="277177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31" y="1960103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08603" y="2351082"/>
            <a:ext cx="682544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Η γνώση τρόπων σύνδεσης αντιστάσεων (ή ειδικά αντιστατών) μάς βοηθά στην επιλογή των κατάλληλων, σ’ ένα ηλεκτρικό κύκλωμα. Έτσι, μπορώ ν’ αντικαθιστώ πολλές αντιστάσεις (αντιστάτες) με μία ή αντίστροφα. </a:t>
            </a:r>
            <a:endParaRPr lang="el-GR" altLang="el-GR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Παναγιωτόπουλος-Φυσικός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06755" y="427196"/>
            <a:ext cx="1077849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2.  </a:t>
            </a:r>
            <a:r>
              <a:rPr lang="el-GR" sz="2400" dirty="0" smtClean="0"/>
              <a:t>Δύο </a:t>
            </a:r>
            <a:r>
              <a:rPr lang="el-GR" sz="2400" dirty="0"/>
              <a:t>αντιστάτες μπορούν να συνδεθούν μεταξύ τους είτε σε σειρά, είτε παράλληλα.  Μεγαλύτερη ισοδύναμη αντίσταση έχουμε όταν οι αντιστάτες είναι συνδεδεμένοι: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Σε σειρά. </a:t>
            </a:r>
            <a:r>
              <a:rPr lang="el-GR" sz="2400" dirty="0" smtClean="0"/>
              <a:t>             </a:t>
            </a:r>
            <a:r>
              <a:rPr lang="el-GR" sz="2400" b="1" dirty="0" smtClean="0"/>
              <a:t>β</a:t>
            </a:r>
            <a:r>
              <a:rPr lang="el-GR" sz="2400" b="1" dirty="0"/>
              <a:t>.  </a:t>
            </a:r>
            <a:r>
              <a:rPr lang="el-GR" sz="2400" dirty="0"/>
              <a:t>Παράλληλα. 	   </a:t>
            </a:r>
            <a:r>
              <a:rPr lang="el-GR" sz="2400" dirty="0" smtClean="0"/>
              <a:t>       </a:t>
            </a:r>
            <a:r>
              <a:rPr lang="el-GR" sz="2400" b="1" dirty="0" smtClean="0"/>
              <a:t>γ</a:t>
            </a:r>
            <a:r>
              <a:rPr lang="el-GR" sz="2400" b="1" dirty="0"/>
              <a:t>.  </a:t>
            </a:r>
            <a:r>
              <a:rPr lang="el-GR" sz="2400" dirty="0"/>
              <a:t>Είναι ίδια και στις δύο περιπτώσεις</a:t>
            </a:r>
            <a:r>
              <a:rPr lang="el-G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3.  </a:t>
            </a:r>
            <a:r>
              <a:rPr lang="el-GR" sz="2400" dirty="0" smtClean="0"/>
              <a:t>Δύο </a:t>
            </a:r>
            <a:r>
              <a:rPr lang="el-GR" sz="2400" dirty="0"/>
              <a:t>αντιστάτες, που έχουν αντίστοιχα αντιστάσεις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, είναι συνδεδεμένοι σε σειρά και ισχύει ότι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&gt;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. Στα άκρα του συστήματός τους εφαρμόζεται ηλεκτρική τάση </a:t>
            </a:r>
            <a:r>
              <a:rPr lang="el-GR" sz="2400" i="1" dirty="0"/>
              <a:t>V</a:t>
            </a:r>
            <a:r>
              <a:rPr lang="el-GR" sz="2400" dirty="0"/>
              <a:t>, ενώ οι ηλεκτρικές τάσεις στα άκρα της κάθε αντίστασης είναι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, αντίστοιχα. </a:t>
            </a:r>
            <a:r>
              <a:rPr lang="el-GR" sz="2400" dirty="0" smtClean="0"/>
              <a:t>Για </a:t>
            </a:r>
            <a:r>
              <a:rPr lang="el-GR" sz="2400" dirty="0"/>
              <a:t>τις ηλεκτρικές τάσεις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 ισχύει ότι: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b="1" dirty="0" smtClean="0"/>
              <a:t> </a:t>
            </a:r>
            <a:r>
              <a:rPr lang="el-GR" sz="2400" i="1" dirty="0" smtClean="0"/>
              <a:t>V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l-GR" sz="2400" dirty="0"/>
              <a:t>&lt;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. 		     </a:t>
            </a:r>
            <a:r>
              <a:rPr lang="el-GR" sz="2400" dirty="0" smtClean="0"/>
              <a:t>           </a:t>
            </a:r>
            <a:r>
              <a:rPr lang="el-GR" sz="2400" b="1" dirty="0" smtClean="0"/>
              <a:t>β</a:t>
            </a:r>
            <a:r>
              <a:rPr lang="el-GR" sz="2400" b="1" dirty="0"/>
              <a:t>.  </a:t>
            </a:r>
            <a:r>
              <a:rPr lang="el-GR" sz="2400" b="1" dirty="0" smtClean="0"/>
              <a:t> </a:t>
            </a:r>
            <a:r>
              <a:rPr lang="el-GR" sz="2400" i="1" dirty="0" smtClean="0"/>
              <a:t>V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. 		           </a:t>
            </a:r>
            <a:r>
              <a:rPr lang="el-GR" sz="2400" dirty="0" smtClean="0"/>
              <a:t>      </a:t>
            </a:r>
            <a:r>
              <a:rPr lang="el-GR" sz="2400" b="1" dirty="0"/>
              <a:t>γ. </a:t>
            </a:r>
            <a:r>
              <a:rPr lang="el-GR" sz="2400" b="1" dirty="0" smtClean="0"/>
              <a:t> 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&gt;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Οβάλ 4"/>
          <p:cNvSpPr/>
          <p:nvPr/>
        </p:nvSpPr>
        <p:spPr>
          <a:xfrm>
            <a:off x="704850" y="2251710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8208645" y="5314648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29640" y="288697"/>
            <a:ext cx="10332720" cy="5414873"/>
            <a:chOff x="929640" y="288697"/>
            <a:chExt cx="10332720" cy="5414873"/>
          </a:xfrm>
        </p:grpSpPr>
        <p:sp>
          <p:nvSpPr>
            <p:cNvPr id="2" name="Ορθογώνιο 1"/>
            <p:cNvSpPr/>
            <p:nvPr/>
          </p:nvSpPr>
          <p:spPr>
            <a:xfrm>
              <a:off x="929640" y="288697"/>
              <a:ext cx="103327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4.</a:t>
              </a:r>
              <a:r>
                <a:rPr lang="el-GR" sz="2400" dirty="0" smtClean="0"/>
                <a:t>  Δύο </a:t>
              </a:r>
              <a:r>
                <a:rPr lang="el-GR" sz="2400" dirty="0"/>
                <a:t>αντιστάτες, με ίσες αντιστάσεις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=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= </a:t>
              </a:r>
              <a:r>
                <a:rPr lang="el-GR" sz="2400" i="1" dirty="0"/>
                <a:t>R</a:t>
              </a:r>
              <a:r>
                <a:rPr lang="el-GR" sz="2400" dirty="0"/>
                <a:t>, συνδέονται στους πόλους ηλεκτρικής πηγής, αρχικά όπως στο σχήμα (Α) και κατόπιν όπως στο σχήμα (Β). Ονομάζουμε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A</a:t>
              </a:r>
              <a:r>
                <a:rPr lang="el-GR" sz="2400" dirty="0"/>
                <a:t> την ολική αντίσταση του συστήματος των δύο αντιστατών στην πρώτη περίπτωση και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Β</a:t>
              </a:r>
              <a:r>
                <a:rPr lang="el-GR" sz="2400" dirty="0"/>
                <a:t> στην δεύτερη. </a:t>
              </a:r>
              <a:r>
                <a:rPr lang="el-GR" sz="2400" dirty="0" smtClean="0"/>
                <a:t>Για </a:t>
              </a:r>
              <a:r>
                <a:rPr lang="el-GR" sz="2400" dirty="0"/>
                <a:t>τις αντιστάσεις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A</a:t>
              </a:r>
              <a:r>
                <a:rPr lang="el-GR" sz="2400" dirty="0"/>
                <a:t> και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Β</a:t>
              </a:r>
              <a:r>
                <a:rPr lang="el-GR" sz="2400" dirty="0"/>
                <a:t> ισχύει: 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8930" y="2689224"/>
              <a:ext cx="5234940" cy="3014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929640" y="2689224"/>
              <a:ext cx="40767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2</a:t>
              </a:r>
              <a:r>
                <a:rPr lang="pt-BR" sz="2400" i="1" dirty="0"/>
                <a:t>R</a:t>
              </a:r>
              <a:r>
                <a:rPr lang="pt-BR" sz="2400" dirty="0"/>
                <a:t>. 	             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β.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</a:t>
              </a:r>
              <a:r>
                <a:rPr lang="pt-BR" sz="2400" i="1" dirty="0" smtClean="0"/>
                <a:t>R</a:t>
              </a:r>
              <a:r>
                <a:rPr lang="pt-BR" sz="2400" dirty="0" smtClean="0"/>
                <a:t>/2. </a:t>
              </a:r>
              <a:r>
                <a:rPr lang="pt-BR" sz="2400" dirty="0"/>
                <a:t>	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γ.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 </a:t>
              </a:r>
              <a:r>
                <a:rPr lang="pt-BR" sz="2400" i="1" dirty="0"/>
                <a:t>R</a:t>
              </a:r>
              <a:r>
                <a:rPr lang="pt-BR" sz="2400" dirty="0"/>
                <a:t>/2   και 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2</a:t>
              </a:r>
              <a:r>
                <a:rPr lang="pt-BR" sz="2400" i="1" dirty="0"/>
                <a:t>R</a:t>
              </a:r>
              <a:r>
                <a:rPr lang="pt-BR" sz="2400" dirty="0"/>
                <a:t>. 	   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δ.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2</a:t>
              </a:r>
              <a:r>
                <a:rPr lang="pt-BR" sz="2400" i="1" dirty="0"/>
                <a:t>R</a:t>
              </a:r>
              <a:r>
                <a:rPr lang="pt-BR" sz="2400" dirty="0"/>
                <a:t>  και 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 </a:t>
              </a:r>
              <a:r>
                <a:rPr lang="pt-BR" sz="2400" i="1" dirty="0" smtClean="0"/>
                <a:t>R</a:t>
              </a:r>
              <a:r>
                <a:rPr lang="pt-BR" sz="2400" dirty="0" smtClean="0"/>
                <a:t>/2.</a:t>
              </a:r>
              <a:endParaRPr lang="pt-BR" sz="2400" dirty="0"/>
            </a:p>
          </p:txBody>
        </p:sp>
      </p:grpSp>
      <p:sp>
        <p:nvSpPr>
          <p:cNvPr id="8" name="Οβάλ 7"/>
          <p:cNvSpPr/>
          <p:nvPr/>
        </p:nvSpPr>
        <p:spPr>
          <a:xfrm>
            <a:off x="856488" y="3979227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775335" y="373440"/>
            <a:ext cx="10618470" cy="5021055"/>
            <a:chOff x="775335" y="373440"/>
            <a:chExt cx="10618470" cy="5021055"/>
          </a:xfrm>
        </p:grpSpPr>
        <p:sp>
          <p:nvSpPr>
            <p:cNvPr id="2" name="Ορθογώνιο 1"/>
            <p:cNvSpPr/>
            <p:nvPr/>
          </p:nvSpPr>
          <p:spPr>
            <a:xfrm>
              <a:off x="775335" y="373440"/>
              <a:ext cx="10618470" cy="5021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5.  </a:t>
              </a:r>
              <a:r>
                <a:rPr lang="el-GR" sz="2400" dirty="0" smtClean="0"/>
                <a:t>Τρεις </a:t>
              </a:r>
              <a:r>
                <a:rPr lang="el-GR" sz="2400" dirty="0"/>
                <a:t>όμοιοι αντιστάτες έχουν αντίσταση </a:t>
              </a:r>
              <a:r>
                <a:rPr lang="el-GR" sz="2400" i="1" dirty="0"/>
                <a:t>R</a:t>
              </a:r>
              <a:r>
                <a:rPr lang="el-GR" sz="2400" dirty="0"/>
                <a:t> ο καθένας και είναι συνδεδεμένοι όπως φαίνεται στο παρακάτω σχήμα.</a:t>
              </a:r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Αν η συνολική αντίσταση της συνδεσμολογίας είναι </a:t>
              </a:r>
              <a:r>
                <a:rPr lang="el-GR" sz="2400" i="1" dirty="0" err="1"/>
                <a:t>R</a:t>
              </a:r>
              <a:r>
                <a:rPr lang="el-GR" sz="2400" baseline="-25000" dirty="0" err="1"/>
                <a:t>ολ</a:t>
              </a:r>
              <a:r>
                <a:rPr lang="el-GR" sz="2400" dirty="0"/>
                <a:t> = </a:t>
              </a:r>
              <a:r>
                <a:rPr lang="el-GR" sz="2400" dirty="0" smtClean="0"/>
                <a:t>30Ω</a:t>
              </a:r>
              <a:r>
                <a:rPr lang="el-GR" sz="2400" dirty="0"/>
                <a:t>, τότε η τιμή της αντίστασης </a:t>
              </a:r>
              <a:r>
                <a:rPr lang="el-GR" sz="2400" i="1" dirty="0"/>
                <a:t>R</a:t>
              </a:r>
              <a:r>
                <a:rPr lang="el-GR" sz="2400" dirty="0"/>
                <a:t> είναι: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20Ω</a:t>
              </a:r>
              <a:r>
                <a:rPr lang="el-GR" sz="2400" dirty="0"/>
                <a:t>.		                       </a:t>
              </a:r>
              <a:r>
                <a:rPr lang="el-GR" sz="2400" b="1" dirty="0"/>
                <a:t>β.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40Ω</a:t>
              </a:r>
              <a:r>
                <a:rPr lang="el-GR" sz="2400" dirty="0"/>
                <a:t>.		                        </a:t>
              </a:r>
              <a:r>
                <a:rPr lang="el-GR" sz="2400" b="1" dirty="0"/>
                <a:t>γ.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15Ω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 descr="C:\Users\Merkouris\Desktop\Χωρίς τίτλο.png"/>
            <p:cNvPicPr/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57" y="1690166"/>
              <a:ext cx="5868353" cy="1944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752475" y="4960155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5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37260" y="206008"/>
            <a:ext cx="9292590" cy="6186309"/>
            <a:chOff x="937260" y="206008"/>
            <a:chExt cx="9292590" cy="6186309"/>
          </a:xfrm>
        </p:grpSpPr>
        <p:sp>
          <p:nvSpPr>
            <p:cNvPr id="5" name="Ορθογώνιο 4"/>
            <p:cNvSpPr/>
            <p:nvPr/>
          </p:nvSpPr>
          <p:spPr>
            <a:xfrm>
              <a:off x="937260" y="206008"/>
              <a:ext cx="9292590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6.  </a:t>
              </a:r>
              <a:r>
                <a:rPr lang="el-GR" sz="2400" dirty="0"/>
                <a:t>Τρεις αντιστάτες, με αντιστάσεις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1 </a:t>
              </a:r>
              <a:r>
                <a:rPr lang="el-GR" sz="2400" dirty="0" smtClean="0"/>
                <a:t>= 40Ω</a:t>
              </a:r>
              <a:r>
                <a:rPr lang="el-GR" sz="2400" dirty="0"/>
                <a:t>,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2 </a:t>
              </a:r>
              <a:r>
                <a:rPr lang="el-GR" sz="2400" dirty="0" smtClean="0"/>
                <a:t>= 40Ω</a:t>
              </a:r>
              <a:r>
                <a:rPr lang="el-GR" sz="2400" dirty="0"/>
                <a:t>, και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3 </a:t>
              </a:r>
              <a:r>
                <a:rPr lang="el-GR" sz="2400" dirty="0" smtClean="0"/>
                <a:t>= 10Ω</a:t>
              </a:r>
              <a:r>
                <a:rPr lang="el-GR" sz="2400" dirty="0"/>
                <a:t>, συνδέονται έτσι ώστε η ολική αντίσταση να είναι </a:t>
              </a:r>
              <a:r>
                <a:rPr lang="el-GR" sz="2400" i="1" dirty="0" err="1" smtClean="0"/>
                <a:t>R</a:t>
              </a:r>
              <a:r>
                <a:rPr lang="el-GR" sz="2400" baseline="-25000" dirty="0" err="1" smtClean="0"/>
                <a:t>ολ</a:t>
              </a:r>
              <a:r>
                <a:rPr lang="el-GR" sz="2400" baseline="-25000" dirty="0" smtClean="0"/>
                <a:t> </a:t>
              </a:r>
              <a:r>
                <a:rPr lang="el-GR" sz="2400" dirty="0" smtClean="0"/>
                <a:t>= 30Ω</a:t>
              </a:r>
              <a:r>
                <a:rPr lang="el-GR" sz="24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 smtClean="0"/>
                <a:t>Πώς </a:t>
              </a:r>
              <a:r>
                <a:rPr lang="el-GR" sz="2400" dirty="0"/>
                <a:t>επιτυγχάνεται το αποτέλεσμα αυτό;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 </a:t>
              </a: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dirty="0"/>
                <a:t>Με τη συνδεσμολογία Ι.              </a:t>
              </a: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β</a:t>
              </a:r>
              <a:r>
                <a:rPr lang="el-GR" sz="2400" b="1" dirty="0"/>
                <a:t>.  </a:t>
              </a:r>
              <a:r>
                <a:rPr lang="el-GR" sz="2400" dirty="0"/>
                <a:t>Με τη συνδεσμολογία ΙΙ.       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  </a:t>
              </a:r>
              <a:r>
                <a:rPr lang="el-GR" sz="2400" dirty="0"/>
                <a:t>Με τη συνδεσμολογία ΙΙΙ.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680" y="2027873"/>
              <a:ext cx="4373880" cy="23184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Οβάλ 7"/>
          <p:cNvSpPr/>
          <p:nvPr/>
        </p:nvSpPr>
        <p:spPr>
          <a:xfrm>
            <a:off x="875714" y="5291625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224954" y="401538"/>
            <a:ext cx="3730576" cy="1761370"/>
          </a:xfrm>
          <a:prstGeom prst="cloudCallout">
            <a:avLst>
              <a:gd name="adj1" fmla="val 70401"/>
              <a:gd name="adj2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Ποιους τρόπους σύνδεσης αντιστατών χρησιμοποιούμε</a:t>
            </a:r>
            <a:r>
              <a:rPr lang="en-US" altLang="el-GR" b="1" dirty="0" smtClean="0">
                <a:latin typeface="Comic Sans MS" pitchFamily="66" charset="0"/>
              </a:rPr>
              <a:t>;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" y="320259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47" y="1916142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0813" y="2703861"/>
            <a:ext cx="80310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Δύο ή περισσότεροι αντιστάτες μπορούν να συνδεθούν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σε σειρά,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παράλληλα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με συνδυασμό των παραπάνω τρόπων.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087322" y="4277606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latin typeface="Comic Sans MS" pitchFamily="66" charset="0"/>
              </a:rPr>
              <a:t>ή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120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86990" y="338455"/>
            <a:ext cx="7018020" cy="804763"/>
          </a:xfrm>
        </p:spPr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αντιστατών σε σειρά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4" y="159913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11704" y="1209290"/>
            <a:ext cx="83752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Το βασικό χαρακτηριστικό της συνδεσμολογίας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σειρά </a:t>
            </a:r>
            <a:r>
              <a:rPr lang="el-GR" altLang="el-GR" sz="2400" b="1" dirty="0" smtClean="0">
                <a:latin typeface="Comic Sans MS" pitchFamily="66" charset="0"/>
              </a:rPr>
              <a:t>2 ή περισσότερων αντιστατών είναι ότι όλοι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αντιστάτες διαρρέονται από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ηλεκτρικό ρεύμα ίδιας έντασης.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71" y="3069138"/>
            <a:ext cx="3157855" cy="29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Δεξί βέλος 52"/>
          <p:cNvSpPr/>
          <p:nvPr/>
        </p:nvSpPr>
        <p:spPr>
          <a:xfrm>
            <a:off x="5904735" y="1464969"/>
            <a:ext cx="579863" cy="1672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4" name="Ομάδα 73"/>
          <p:cNvGrpSpPr/>
          <p:nvPr/>
        </p:nvGrpSpPr>
        <p:grpSpPr>
          <a:xfrm>
            <a:off x="1544751" y="984462"/>
            <a:ext cx="3910097" cy="634048"/>
            <a:chOff x="1523542" y="522120"/>
            <a:chExt cx="3910097" cy="634048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1523542" y="522120"/>
              <a:ext cx="1100856" cy="619379"/>
              <a:chOff x="1523542" y="522120"/>
              <a:chExt cx="1100856" cy="619379"/>
            </a:xfrm>
          </p:grpSpPr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>
                <a:off x="1523542" y="522120"/>
                <a:ext cx="5832" cy="532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1827750" y="802945"/>
                <a:ext cx="524549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" name="Line 20"/>
              <p:cNvSpPr>
                <a:spLocks noChangeShapeType="1"/>
              </p:cNvSpPr>
              <p:nvPr/>
            </p:nvSpPr>
            <p:spPr bwMode="auto">
              <a:xfrm flipH="1">
                <a:off x="1529374" y="972222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 flipH="1">
                <a:off x="2248511" y="972222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" name="Line 11"/>
              <p:cNvSpPr>
                <a:spLocks noChangeShapeType="1"/>
              </p:cNvSpPr>
              <p:nvPr/>
            </p:nvSpPr>
            <p:spPr bwMode="auto">
              <a:xfrm flipH="1">
                <a:off x="2607285" y="522120"/>
                <a:ext cx="17113" cy="5639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8" name="Ομάδα 67"/>
            <p:cNvGrpSpPr/>
            <p:nvPr/>
          </p:nvGrpSpPr>
          <p:grpSpPr>
            <a:xfrm>
              <a:off x="2609553" y="522120"/>
              <a:ext cx="1449338" cy="623172"/>
              <a:chOff x="2622470" y="506045"/>
              <a:chExt cx="1449338" cy="623172"/>
            </a:xfrm>
          </p:grpSpPr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3131064" y="790663"/>
                <a:ext cx="52365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2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0" name="Line 21"/>
              <p:cNvSpPr>
                <a:spLocks noChangeShapeType="1"/>
              </p:cNvSpPr>
              <p:nvPr/>
            </p:nvSpPr>
            <p:spPr bwMode="auto">
              <a:xfrm flipH="1" flipV="1">
                <a:off x="2622470" y="960481"/>
                <a:ext cx="571022" cy="29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 flipH="1">
                <a:off x="3610666" y="972222"/>
                <a:ext cx="46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4070379" y="506045"/>
                <a:ext cx="1429" cy="566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9" name="Ομάδα 68"/>
            <p:cNvGrpSpPr/>
            <p:nvPr/>
          </p:nvGrpSpPr>
          <p:grpSpPr>
            <a:xfrm>
              <a:off x="4066276" y="522120"/>
              <a:ext cx="1367363" cy="634048"/>
              <a:chOff x="2622470" y="497113"/>
              <a:chExt cx="1367363" cy="634048"/>
            </a:xfrm>
          </p:grpSpPr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3030745" y="792607"/>
                <a:ext cx="52365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 smtClean="0">
                    <a:latin typeface="Comic Sans MS" panose="030F0702030302020204" pitchFamily="66" charset="0"/>
                  </a:rPr>
                  <a:t>3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 flipH="1" flipV="1">
                <a:off x="2622470" y="960480"/>
                <a:ext cx="508593" cy="28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 flipH="1">
                <a:off x="3527361" y="961884"/>
                <a:ext cx="46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 flipH="1">
                <a:off x="3988503" y="497113"/>
                <a:ext cx="1330" cy="532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89" name="Ομάδα 88"/>
          <p:cNvGrpSpPr/>
          <p:nvPr/>
        </p:nvGrpSpPr>
        <p:grpSpPr>
          <a:xfrm>
            <a:off x="1579585" y="1824068"/>
            <a:ext cx="610701" cy="342424"/>
            <a:chOff x="1591713" y="1417461"/>
            <a:chExt cx="610701" cy="342424"/>
          </a:xfrm>
        </p:grpSpPr>
        <p:cxnSp>
          <p:nvCxnSpPr>
            <p:cNvPr id="76" name="Ευθύγραμμο βέλος σύνδεσης 75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Ομάδα 89"/>
          <p:cNvGrpSpPr/>
          <p:nvPr/>
        </p:nvGrpSpPr>
        <p:grpSpPr>
          <a:xfrm>
            <a:off x="1998337" y="1052430"/>
            <a:ext cx="830613" cy="338554"/>
            <a:chOff x="1230629" y="2815604"/>
            <a:chExt cx="830613" cy="338554"/>
          </a:xfrm>
        </p:grpSpPr>
        <p:cxnSp>
          <p:nvCxnSpPr>
            <p:cNvPr id="79" name="Ευθύγραμμο βέλος σύνδεσης 78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Ομάδα 96"/>
          <p:cNvGrpSpPr/>
          <p:nvPr/>
        </p:nvGrpSpPr>
        <p:grpSpPr>
          <a:xfrm>
            <a:off x="3324300" y="1081867"/>
            <a:ext cx="829755" cy="338554"/>
            <a:chOff x="1231487" y="2815604"/>
            <a:chExt cx="829755" cy="338554"/>
          </a:xfrm>
        </p:grpSpPr>
        <p:cxnSp>
          <p:nvCxnSpPr>
            <p:cNvPr id="98" name="Ευθύγραμμο βέλος σύνδεσης 97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Ομάδα 99"/>
          <p:cNvGrpSpPr/>
          <p:nvPr/>
        </p:nvGrpSpPr>
        <p:grpSpPr>
          <a:xfrm>
            <a:off x="4556068" y="1079004"/>
            <a:ext cx="829755" cy="338554"/>
            <a:chOff x="1231487" y="2815604"/>
            <a:chExt cx="829755" cy="338554"/>
          </a:xfrm>
        </p:grpSpPr>
        <p:cxnSp>
          <p:nvCxnSpPr>
            <p:cNvPr id="101" name="Ευθύγραμμο βέλος σύνδεσης 100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3" name="Ομάδα 102"/>
          <p:cNvGrpSpPr/>
          <p:nvPr/>
        </p:nvGrpSpPr>
        <p:grpSpPr>
          <a:xfrm>
            <a:off x="7529937" y="1746364"/>
            <a:ext cx="610701" cy="342424"/>
            <a:chOff x="1591713" y="1417461"/>
            <a:chExt cx="610701" cy="342424"/>
          </a:xfrm>
        </p:grpSpPr>
        <p:cxnSp>
          <p:nvCxnSpPr>
            <p:cNvPr id="104" name="Ευθύγραμμο βέλος σύνδεσης 103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1" name="Ομάδα 140"/>
          <p:cNvGrpSpPr/>
          <p:nvPr/>
        </p:nvGrpSpPr>
        <p:grpSpPr>
          <a:xfrm>
            <a:off x="7037384" y="950062"/>
            <a:ext cx="3882855" cy="701892"/>
            <a:chOff x="1523542" y="504956"/>
            <a:chExt cx="3882855" cy="701892"/>
          </a:xfrm>
        </p:grpSpPr>
        <p:sp>
          <p:nvSpPr>
            <p:cNvPr id="153" name="Line 11"/>
            <p:cNvSpPr>
              <a:spLocks noChangeShapeType="1"/>
            </p:cNvSpPr>
            <p:nvPr/>
          </p:nvSpPr>
          <p:spPr bwMode="auto">
            <a:xfrm>
              <a:off x="1523542" y="522120"/>
              <a:ext cx="5832" cy="532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43" name="Ομάδα 142"/>
            <p:cNvGrpSpPr/>
            <p:nvPr/>
          </p:nvGrpSpPr>
          <p:grpSpPr>
            <a:xfrm>
              <a:off x="1536759" y="806738"/>
              <a:ext cx="3869638" cy="400110"/>
              <a:chOff x="1549676" y="790663"/>
              <a:chExt cx="3869638" cy="400110"/>
            </a:xfrm>
          </p:grpSpPr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3131064" y="790663"/>
                <a:ext cx="52365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flipH="1">
                <a:off x="1549676" y="963425"/>
                <a:ext cx="1643816" cy="59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1" name="Line 25"/>
              <p:cNvSpPr>
                <a:spLocks noChangeShapeType="1"/>
              </p:cNvSpPr>
              <p:nvPr/>
            </p:nvSpPr>
            <p:spPr bwMode="auto">
              <a:xfrm flipH="1">
                <a:off x="3610666" y="963425"/>
                <a:ext cx="1808648" cy="8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8" name="Line 11"/>
            <p:cNvSpPr>
              <a:spLocks noChangeShapeType="1"/>
            </p:cNvSpPr>
            <p:nvPr/>
          </p:nvSpPr>
          <p:spPr bwMode="auto">
            <a:xfrm>
              <a:off x="5406397" y="504956"/>
              <a:ext cx="0" cy="548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8" name="Ομάδα 157"/>
          <p:cNvGrpSpPr/>
          <p:nvPr/>
        </p:nvGrpSpPr>
        <p:grpSpPr>
          <a:xfrm>
            <a:off x="8993479" y="1080160"/>
            <a:ext cx="829755" cy="338554"/>
            <a:chOff x="1231487" y="2815604"/>
            <a:chExt cx="829755" cy="338554"/>
          </a:xfrm>
        </p:grpSpPr>
        <p:cxnSp>
          <p:nvCxnSpPr>
            <p:cNvPr id="159" name="Ευθύγραμμο βέλος σύνδεσης 158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3" name="Ομάδα 192"/>
          <p:cNvGrpSpPr/>
          <p:nvPr/>
        </p:nvGrpSpPr>
        <p:grpSpPr>
          <a:xfrm>
            <a:off x="1062847" y="496215"/>
            <a:ext cx="4553172" cy="2471925"/>
            <a:chOff x="1062847" y="496215"/>
            <a:chExt cx="4553172" cy="2471925"/>
          </a:xfrm>
        </p:grpSpPr>
        <p:grpSp>
          <p:nvGrpSpPr>
            <p:cNvPr id="94" name="Ομάδα 93"/>
            <p:cNvGrpSpPr/>
            <p:nvPr/>
          </p:nvGrpSpPr>
          <p:grpSpPr>
            <a:xfrm>
              <a:off x="1062847" y="787070"/>
              <a:ext cx="4553172" cy="2181070"/>
              <a:chOff x="1062847" y="787070"/>
              <a:chExt cx="4553172" cy="2181070"/>
            </a:xfrm>
          </p:grpSpPr>
          <p:grpSp>
            <p:nvGrpSpPr>
              <p:cNvPr id="32" name="Ομάδα 31"/>
              <p:cNvGrpSpPr/>
              <p:nvPr/>
            </p:nvGrpSpPr>
            <p:grpSpPr>
              <a:xfrm>
                <a:off x="1062847" y="787070"/>
                <a:ext cx="4553172" cy="1833054"/>
                <a:chOff x="1962615" y="436219"/>
                <a:chExt cx="4553172" cy="1833054"/>
              </a:xfrm>
            </p:grpSpPr>
            <p:pic>
              <p:nvPicPr>
                <p:cNvPr id="2" name="Εικόνα 1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190" y="436219"/>
                  <a:ext cx="680126" cy="362002"/>
                </a:xfrm>
                <a:prstGeom prst="rect">
                  <a:avLst/>
                </a:prstGeom>
              </p:spPr>
            </p:pic>
            <p:pic>
              <p:nvPicPr>
                <p:cNvPr id="8" name="Εικόνα 7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7389" y="436219"/>
                  <a:ext cx="680126" cy="362002"/>
                </a:xfrm>
                <a:prstGeom prst="rect">
                  <a:avLst/>
                </a:prstGeom>
              </p:spPr>
            </p:pic>
            <p:pic>
              <p:nvPicPr>
                <p:cNvPr id="9" name="Εικόνα 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1588" y="436219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25" name="Ομάδα 24"/>
                <p:cNvGrpSpPr/>
                <p:nvPr/>
              </p:nvGrpSpPr>
              <p:grpSpPr>
                <a:xfrm>
                  <a:off x="4068216" y="1589049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22" name="Ευθεία γραμμή σύνδεσης 21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Ευθεία γραμμή σύνδεσης 22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Ομάδα 30"/>
                <p:cNvGrpSpPr/>
                <p:nvPr/>
              </p:nvGrpSpPr>
              <p:grpSpPr>
                <a:xfrm>
                  <a:off x="1962615" y="605011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6" name="Ευθεία γραμμή σύνδεσης 5"/>
                  <p:cNvCxnSpPr/>
                  <p:nvPr/>
                </p:nvCxnSpPr>
                <p:spPr>
                  <a:xfrm>
                    <a:off x="1962615" y="624934"/>
                    <a:ext cx="700575" cy="371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εία γραμμή σύνδεσης 9"/>
                  <p:cNvCxnSpPr/>
                  <p:nvPr/>
                </p:nvCxnSpPr>
                <p:spPr>
                  <a:xfrm flipV="1">
                    <a:off x="3343316" y="628650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 flipV="1">
                    <a:off x="4627515" y="624934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 flipV="1">
                    <a:off x="5911714" y="605011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Ευθεία γραμμή σύνδεσης 15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Ευθεία γραμμή σύνδεσης 28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3136973" y="2568030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65" name="Ομάδα 164"/>
            <p:cNvGrpSpPr/>
            <p:nvPr/>
          </p:nvGrpSpPr>
          <p:grpSpPr>
            <a:xfrm>
              <a:off x="1922291" y="496215"/>
              <a:ext cx="2957247" cy="342742"/>
              <a:chOff x="1922291" y="496215"/>
              <a:chExt cx="2957247" cy="34274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1922291" y="500403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n-US" sz="1600" b="1" baseline="-25000" dirty="0" smtClean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189900" y="496215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l-GR" sz="1600" b="1" baseline="-25000" dirty="0" smtClean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28321" y="500403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l-GR" sz="1600" b="1" baseline="-25000" dirty="0" smtClean="0">
                    <a:latin typeface="Comic Sans MS" panose="030F0702030302020204" pitchFamily="66" charset="0"/>
                  </a:rPr>
                  <a:t>3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94" name="Ομάδα 193"/>
          <p:cNvGrpSpPr/>
          <p:nvPr/>
        </p:nvGrpSpPr>
        <p:grpSpPr>
          <a:xfrm>
            <a:off x="6743457" y="366017"/>
            <a:ext cx="4553172" cy="2581049"/>
            <a:chOff x="6743457" y="366017"/>
            <a:chExt cx="4553172" cy="2581049"/>
          </a:xfrm>
        </p:grpSpPr>
        <p:grpSp>
          <p:nvGrpSpPr>
            <p:cNvPr id="96" name="Ομάδα 95"/>
            <p:cNvGrpSpPr/>
            <p:nvPr/>
          </p:nvGrpSpPr>
          <p:grpSpPr>
            <a:xfrm>
              <a:off x="6743457" y="752670"/>
              <a:ext cx="4553172" cy="2194396"/>
              <a:chOff x="6743457" y="752670"/>
              <a:chExt cx="4553172" cy="2194396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6743457" y="752670"/>
                <a:ext cx="4553172" cy="1833054"/>
                <a:chOff x="4784614" y="3020350"/>
                <a:chExt cx="4553172" cy="1833054"/>
              </a:xfrm>
            </p:grpSpPr>
            <p:pic>
              <p:nvPicPr>
                <p:cNvPr id="35" name="Εικόνα 34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9388" y="3020350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37" name="Ομάδα 36"/>
                <p:cNvGrpSpPr/>
                <p:nvPr/>
              </p:nvGrpSpPr>
              <p:grpSpPr>
                <a:xfrm>
                  <a:off x="6890215" y="4173180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47" name="Ευθεία γραμμή σύνδεσης 46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Ευθεία γραμμή σύνδεσης 47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Ομάδα 37"/>
                <p:cNvGrpSpPr/>
                <p:nvPr/>
              </p:nvGrpSpPr>
              <p:grpSpPr>
                <a:xfrm>
                  <a:off x="4784614" y="3189142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39" name="Ευθεία γραμμή σύνδεσης 38"/>
                  <p:cNvCxnSpPr>
                    <a:endCxn id="35" idx="1"/>
                  </p:cNvCxnSpPr>
                  <p:nvPr/>
                </p:nvCxnSpPr>
                <p:spPr>
                  <a:xfrm flipV="1">
                    <a:off x="1962615" y="617220"/>
                    <a:ext cx="1984774" cy="771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>
                    <a:stCxn id="35" idx="3"/>
                  </p:cNvCxnSpPr>
                  <p:nvPr/>
                </p:nvCxnSpPr>
                <p:spPr>
                  <a:xfrm flipV="1">
                    <a:off x="4627515" y="605011"/>
                    <a:ext cx="1888272" cy="1220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Ευθεία γραμμή σύνδεσης 42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Ευθεία γραμμή σύνδεσης 44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Ευθεία γραμμή σύνδεσης 45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5" name="TextBox 94"/>
              <p:cNvSpPr txBox="1"/>
              <p:nvPr/>
            </p:nvSpPr>
            <p:spPr>
              <a:xfrm>
                <a:off x="8849058" y="2546956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8785894" y="366017"/>
              <a:ext cx="56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</a:t>
              </a:r>
              <a:r>
                <a:rPr lang="el-GR" sz="2000" b="1" baseline="-25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ολ</a:t>
              </a:r>
              <a:endPara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6" name="Ομάδα 165"/>
          <p:cNvGrpSpPr/>
          <p:nvPr/>
        </p:nvGrpSpPr>
        <p:grpSpPr>
          <a:xfrm>
            <a:off x="4396405" y="1784519"/>
            <a:ext cx="610701" cy="342424"/>
            <a:chOff x="1591713" y="1417461"/>
            <a:chExt cx="610701" cy="342424"/>
          </a:xfrm>
        </p:grpSpPr>
        <p:cxnSp>
          <p:nvCxnSpPr>
            <p:cNvPr id="167" name="Ευθύγραμμο βέλος σύνδεσης 166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9" name="Ομάδα 168"/>
          <p:cNvGrpSpPr/>
          <p:nvPr/>
        </p:nvGrpSpPr>
        <p:grpSpPr>
          <a:xfrm>
            <a:off x="10038660" y="1753126"/>
            <a:ext cx="610701" cy="342424"/>
            <a:chOff x="1591713" y="1417461"/>
            <a:chExt cx="610701" cy="342424"/>
          </a:xfrm>
        </p:grpSpPr>
        <p:cxnSp>
          <p:nvCxnSpPr>
            <p:cNvPr id="170" name="Ευθύγραμμο βέλος σύνδεσης 16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715806" y="3012427"/>
            <a:ext cx="8760387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Στόχος μας είναι να αντικαταστήσουμε τους τρεις αντιστάτες, που συνδέονται σε σειρά, με έναν, που θα κάνει την ίδια δουλειά με αυτούς.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991452" y="4197151"/>
            <a:ext cx="283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87977" y="4197204"/>
            <a:ext cx="219016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Από τον 2</a:t>
            </a:r>
            <a:r>
              <a:rPr lang="el-GR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b="1" dirty="0" smtClean="0">
                <a:latin typeface="Comic Sans MS" panose="030F0702030302020204" pitchFamily="66" charset="0"/>
              </a:rPr>
              <a:t> κανόνα του </a:t>
            </a:r>
            <a:r>
              <a:rPr lang="el-GR" b="1" dirty="0" err="1" smtClean="0">
                <a:latin typeface="Comic Sans MS" panose="030F0702030302020204" pitchFamily="66" charset="0"/>
              </a:rPr>
              <a:t>Κίρχοφ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730197" y="4214528"/>
            <a:ext cx="420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I.R</a:t>
            </a:r>
            <a:r>
              <a:rPr 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I.R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81" name="Δεξί βέλος 180"/>
          <p:cNvSpPr/>
          <p:nvPr/>
        </p:nvSpPr>
        <p:spPr>
          <a:xfrm flipV="1">
            <a:off x="5999154" y="438246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2" name="TextBox 181"/>
          <p:cNvSpPr txBox="1"/>
          <p:nvPr/>
        </p:nvSpPr>
        <p:spPr>
          <a:xfrm>
            <a:off x="5075037" y="4929565"/>
            <a:ext cx="304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83" name="Δεξί βέλος 182"/>
          <p:cNvSpPr/>
          <p:nvPr/>
        </p:nvSpPr>
        <p:spPr>
          <a:xfrm flipV="1">
            <a:off x="4401823" y="5106976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90" name="Ομάδα 189"/>
          <p:cNvGrpSpPr/>
          <p:nvPr/>
        </p:nvGrpSpPr>
        <p:grpSpPr>
          <a:xfrm>
            <a:off x="6824546" y="4114800"/>
            <a:ext cx="3501148" cy="618187"/>
            <a:chOff x="6824546" y="4114800"/>
            <a:chExt cx="3501148" cy="618187"/>
          </a:xfrm>
        </p:grpSpPr>
        <p:cxnSp>
          <p:nvCxnSpPr>
            <p:cNvPr id="185" name="Ευθεία γραμμή σύνδεσης 184"/>
            <p:cNvCxnSpPr/>
            <p:nvPr/>
          </p:nvCxnSpPr>
          <p:spPr>
            <a:xfrm flipH="1">
              <a:off x="6824546" y="4114800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Ευθεία γραμμή σύνδεσης 186"/>
            <p:cNvCxnSpPr/>
            <p:nvPr/>
          </p:nvCxnSpPr>
          <p:spPr>
            <a:xfrm flipH="1">
              <a:off x="7939524" y="4130651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Ευθεία γραμμή σύνδεσης 187"/>
            <p:cNvCxnSpPr/>
            <p:nvPr/>
          </p:nvCxnSpPr>
          <p:spPr>
            <a:xfrm flipH="1">
              <a:off x="9055189" y="4130651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Ευθεία γραμμή σύνδεσης 188"/>
            <p:cNvCxnSpPr/>
            <p:nvPr/>
          </p:nvCxnSpPr>
          <p:spPr>
            <a:xfrm flipH="1">
              <a:off x="10099638" y="4138323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1062847" y="5380325"/>
            <a:ext cx="17065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Γενίκευση για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r>
              <a:rPr lang="el-GR" b="1" dirty="0" smtClean="0">
                <a:latin typeface="Comic Sans MS" panose="030F0702030302020204" pitchFamily="66" charset="0"/>
              </a:rPr>
              <a:t> αντιστάτες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502051" y="5549762"/>
            <a:ext cx="582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… +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endParaRPr lang="el-GR" sz="32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72" grpId="0"/>
      <p:bldP spid="177" grpId="0"/>
      <p:bldP spid="178" grpId="0"/>
      <p:bldP spid="179" grpId="0"/>
      <p:bldP spid="181" grpId="0" animBg="1"/>
      <p:bldP spid="182" grpId="0"/>
      <p:bldP spid="183" grpId="0" animBg="1"/>
      <p:bldP spid="191" grpId="0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86990" y="338455"/>
            <a:ext cx="7018020" cy="804763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αντιστατών παράλληλα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4" y="180646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14524" y="1229015"/>
            <a:ext cx="95777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Το βασικό χαρακτηριστικό της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παράλληλης συνδεσμολογίας </a:t>
            </a:r>
            <a:r>
              <a:rPr lang="el-GR" altLang="el-GR" sz="2400" b="1" dirty="0" smtClean="0">
                <a:latin typeface="Comic Sans MS" pitchFamily="66" charset="0"/>
              </a:rPr>
              <a:t>2 ή περισσότερων αντιστατών είναι ότι όλοι οι αντιστάτες έχουν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κοινά άκρα,</a:t>
            </a:r>
            <a:r>
              <a:rPr lang="el-GR" altLang="el-GR" sz="2400" b="1" dirty="0" smtClean="0">
                <a:latin typeface="Comic Sans MS" pitchFamily="66" charset="0"/>
              </a:rPr>
              <a:t> δηλαδή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 άκρα τους </a:t>
            </a:r>
            <a:r>
              <a:rPr lang="el-GR" altLang="el-GR" sz="2400" b="1" dirty="0" smtClean="0">
                <a:latin typeface="Comic Sans MS" pitchFamily="66" charset="0"/>
              </a:rPr>
              <a:t>έχουν 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ίδια διαφορά δυναμικού.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61" y="3254917"/>
            <a:ext cx="4426554" cy="24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Παναγιωτόπουλος-Φυσικός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1723345" y="1974757"/>
            <a:ext cx="610701" cy="342424"/>
            <a:chOff x="1591713" y="1417461"/>
            <a:chExt cx="610701" cy="342424"/>
          </a:xfrm>
        </p:grpSpPr>
        <p:cxnSp>
          <p:nvCxnSpPr>
            <p:cNvPr id="45" name="Ευθύγραμμο βέλος σύνδεσης 44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2" name="Ομάδα 101"/>
          <p:cNvGrpSpPr/>
          <p:nvPr/>
        </p:nvGrpSpPr>
        <p:grpSpPr>
          <a:xfrm>
            <a:off x="985285" y="1087541"/>
            <a:ext cx="830613" cy="338554"/>
            <a:chOff x="1230629" y="2815604"/>
            <a:chExt cx="830613" cy="338554"/>
          </a:xfrm>
        </p:grpSpPr>
        <p:cxnSp>
          <p:nvCxnSpPr>
            <p:cNvPr id="103" name="Ευθύγραμμο βέλος σύνδεσης 102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9" name="Ομάδα 108"/>
          <p:cNvGrpSpPr/>
          <p:nvPr/>
        </p:nvGrpSpPr>
        <p:grpSpPr>
          <a:xfrm>
            <a:off x="2023653" y="1161182"/>
            <a:ext cx="707633" cy="403312"/>
            <a:chOff x="2868031" y="4382036"/>
            <a:chExt cx="707633" cy="338554"/>
          </a:xfrm>
        </p:grpSpPr>
        <p:sp>
          <p:nvSpPr>
            <p:cNvPr id="59" name="TextBox 58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8" name="Ευθύγραμμο βέλος σύνδεσης 107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Ομάδα 109"/>
          <p:cNvGrpSpPr/>
          <p:nvPr/>
        </p:nvGrpSpPr>
        <p:grpSpPr>
          <a:xfrm>
            <a:off x="1992937" y="711234"/>
            <a:ext cx="707633" cy="338554"/>
            <a:chOff x="2868031" y="4382036"/>
            <a:chExt cx="707633" cy="338554"/>
          </a:xfrm>
        </p:grpSpPr>
        <p:sp>
          <p:nvSpPr>
            <p:cNvPr id="111" name="TextBox 110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12" name="Ευθύγραμμο βέλος σύνδεσης 111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Ομάδα 112"/>
          <p:cNvGrpSpPr/>
          <p:nvPr/>
        </p:nvGrpSpPr>
        <p:grpSpPr>
          <a:xfrm>
            <a:off x="1965430" y="99877"/>
            <a:ext cx="707633" cy="338554"/>
            <a:chOff x="2868031" y="4382036"/>
            <a:chExt cx="707633" cy="338554"/>
          </a:xfrm>
        </p:grpSpPr>
        <p:sp>
          <p:nvSpPr>
            <p:cNvPr id="114" name="TextBox 113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3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15" name="Ευθύγραμμο βέλος σύνδεσης 114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Ομάδα 115"/>
          <p:cNvGrpSpPr/>
          <p:nvPr/>
        </p:nvGrpSpPr>
        <p:grpSpPr>
          <a:xfrm>
            <a:off x="4446745" y="1103797"/>
            <a:ext cx="830613" cy="338554"/>
            <a:chOff x="1230629" y="2815604"/>
            <a:chExt cx="830613" cy="338554"/>
          </a:xfrm>
        </p:grpSpPr>
        <p:cxnSp>
          <p:nvCxnSpPr>
            <p:cNvPr id="117" name="Ευθύγραμμο βέλος σύνδεσης 116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9" name="Ομάδα 118"/>
          <p:cNvGrpSpPr/>
          <p:nvPr/>
        </p:nvGrpSpPr>
        <p:grpSpPr>
          <a:xfrm>
            <a:off x="4009291" y="1964627"/>
            <a:ext cx="610701" cy="342424"/>
            <a:chOff x="1591713" y="1417461"/>
            <a:chExt cx="610701" cy="342424"/>
          </a:xfrm>
        </p:grpSpPr>
        <p:cxnSp>
          <p:nvCxnSpPr>
            <p:cNvPr id="120" name="Ευθύγραμμο βέλος σύνδεσης 11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2" name="Δεξί βέλος 121"/>
          <p:cNvSpPr/>
          <p:nvPr/>
        </p:nvSpPr>
        <p:spPr>
          <a:xfrm>
            <a:off x="5773585" y="1499250"/>
            <a:ext cx="579863" cy="1672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3" name="Ομάδα 122"/>
          <p:cNvGrpSpPr/>
          <p:nvPr/>
        </p:nvGrpSpPr>
        <p:grpSpPr>
          <a:xfrm>
            <a:off x="7516317" y="1685670"/>
            <a:ext cx="610701" cy="342424"/>
            <a:chOff x="1591713" y="1417461"/>
            <a:chExt cx="610701" cy="342424"/>
          </a:xfrm>
        </p:grpSpPr>
        <p:cxnSp>
          <p:nvCxnSpPr>
            <p:cNvPr id="124" name="Ευθύγραμμο βέλος σύνδεσης 123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8" name="Ομάδα 127"/>
          <p:cNvGrpSpPr/>
          <p:nvPr/>
        </p:nvGrpSpPr>
        <p:grpSpPr>
          <a:xfrm>
            <a:off x="6729836" y="1191150"/>
            <a:ext cx="4553173" cy="400110"/>
            <a:chOff x="1269758" y="790663"/>
            <a:chExt cx="4149556" cy="400110"/>
          </a:xfrm>
        </p:grpSpPr>
        <p:sp>
          <p:nvSpPr>
            <p:cNvPr id="130" name="Text Box 18"/>
            <p:cNvSpPr txBox="1">
              <a:spLocks noChangeArrowheads="1"/>
            </p:cNvSpPr>
            <p:nvPr/>
          </p:nvSpPr>
          <p:spPr bwMode="auto">
            <a:xfrm>
              <a:off x="3131064" y="790663"/>
              <a:ext cx="523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 smtClean="0">
                  <a:latin typeface="Comic Sans MS" panose="030F0702030302020204" pitchFamily="66" charset="0"/>
                </a:rPr>
                <a:t>V</a:t>
              </a:r>
              <a:endParaRPr lang="el-GR" altLang="el-GR" sz="20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 flipH="1">
              <a:off x="1269758" y="963424"/>
              <a:ext cx="1923734" cy="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2" name="Line 25"/>
            <p:cNvSpPr>
              <a:spLocks noChangeShapeType="1"/>
            </p:cNvSpPr>
            <p:nvPr/>
          </p:nvSpPr>
          <p:spPr bwMode="auto">
            <a:xfrm flipH="1">
              <a:off x="3610666" y="963425"/>
              <a:ext cx="1808648" cy="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3" name="Ομάδα 132"/>
          <p:cNvGrpSpPr/>
          <p:nvPr/>
        </p:nvGrpSpPr>
        <p:grpSpPr>
          <a:xfrm>
            <a:off x="6729837" y="305323"/>
            <a:ext cx="4553172" cy="2581049"/>
            <a:chOff x="6743457" y="366017"/>
            <a:chExt cx="4553172" cy="2581049"/>
          </a:xfrm>
        </p:grpSpPr>
        <p:grpSp>
          <p:nvGrpSpPr>
            <p:cNvPr id="134" name="Ομάδα 133"/>
            <p:cNvGrpSpPr/>
            <p:nvPr/>
          </p:nvGrpSpPr>
          <p:grpSpPr>
            <a:xfrm>
              <a:off x="6743457" y="752670"/>
              <a:ext cx="4553172" cy="2194396"/>
              <a:chOff x="6743457" y="752670"/>
              <a:chExt cx="4553172" cy="2194396"/>
            </a:xfrm>
          </p:grpSpPr>
          <p:grpSp>
            <p:nvGrpSpPr>
              <p:cNvPr id="136" name="Ομάδα 135"/>
              <p:cNvGrpSpPr/>
              <p:nvPr/>
            </p:nvGrpSpPr>
            <p:grpSpPr>
              <a:xfrm>
                <a:off x="6743457" y="752670"/>
                <a:ext cx="4553172" cy="1833054"/>
                <a:chOff x="4784614" y="3020350"/>
                <a:chExt cx="4553172" cy="1833054"/>
              </a:xfrm>
            </p:grpSpPr>
            <p:pic>
              <p:nvPicPr>
                <p:cNvPr id="138" name="Εικόνα 137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9388" y="3020350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139" name="Ομάδα 138"/>
                <p:cNvGrpSpPr/>
                <p:nvPr/>
              </p:nvGrpSpPr>
              <p:grpSpPr>
                <a:xfrm>
                  <a:off x="6890215" y="4173180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147" name="Ευθεία γραμμή σύνδεσης 146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Ευθεία γραμμή σύνδεσης 147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Ομάδα 139"/>
                <p:cNvGrpSpPr/>
                <p:nvPr/>
              </p:nvGrpSpPr>
              <p:grpSpPr>
                <a:xfrm>
                  <a:off x="4784614" y="3189142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141" name="Ευθεία γραμμή σύνδεσης 140"/>
                  <p:cNvCxnSpPr>
                    <a:endCxn id="138" idx="1"/>
                  </p:cNvCxnSpPr>
                  <p:nvPr/>
                </p:nvCxnSpPr>
                <p:spPr>
                  <a:xfrm flipV="1">
                    <a:off x="1962615" y="617220"/>
                    <a:ext cx="1984774" cy="771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Ευθεία γραμμή σύνδεσης 141"/>
                  <p:cNvCxnSpPr>
                    <a:stCxn id="138" idx="3"/>
                  </p:cNvCxnSpPr>
                  <p:nvPr/>
                </p:nvCxnSpPr>
                <p:spPr>
                  <a:xfrm flipV="1">
                    <a:off x="4627515" y="605011"/>
                    <a:ext cx="1888272" cy="1220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Ευθεία γραμμή σύνδεσης 142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Ευθεία γραμμή σύνδεσης 143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Ευθεία γραμμή σύνδεσης 144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Ευθεία γραμμή σύνδεσης 145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7" name="TextBox 136"/>
              <p:cNvSpPr txBox="1"/>
              <p:nvPr/>
            </p:nvSpPr>
            <p:spPr>
              <a:xfrm>
                <a:off x="8849058" y="2546956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8785894" y="366017"/>
              <a:ext cx="56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</a:t>
              </a:r>
              <a:r>
                <a:rPr lang="el-GR" sz="2000" b="1" baseline="-25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ολ</a:t>
              </a:r>
              <a:endPara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9" name="Ομάδα 148"/>
          <p:cNvGrpSpPr/>
          <p:nvPr/>
        </p:nvGrpSpPr>
        <p:grpSpPr>
          <a:xfrm>
            <a:off x="10025040" y="1692432"/>
            <a:ext cx="610701" cy="342424"/>
            <a:chOff x="1591713" y="1417461"/>
            <a:chExt cx="610701" cy="342424"/>
          </a:xfrm>
        </p:grpSpPr>
        <p:cxnSp>
          <p:nvCxnSpPr>
            <p:cNvPr id="150" name="Ευθύγραμμο βέλος σύνδεσης 14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1563124" y="2895965"/>
            <a:ext cx="912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Στόχος μας είναι να αντικαταστήσουμε τους τρεις αντιστάτες, που συνδέονται παράλληλα, με έναν, που θα κάνει την ίδια δουλειά με αυτούς.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63981" y="4128083"/>
            <a:ext cx="2607554" cy="79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Από τον 1</a:t>
            </a:r>
            <a:r>
              <a:rPr lang="el-GR" sz="1600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sz="1600" b="1" dirty="0" smtClean="0">
                <a:latin typeface="Comic Sans MS" panose="030F0702030302020204" pitchFamily="66" charset="0"/>
              </a:rPr>
              <a:t> κανόνα του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Κίρχοφ</a:t>
            </a:r>
            <a:r>
              <a:rPr lang="el-GR" sz="1600" b="1" dirty="0" smtClean="0">
                <a:latin typeface="Comic Sans MS" panose="030F0702030302020204" pitchFamily="66" charset="0"/>
              </a:rPr>
              <a:t> στον κόμβο Α 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957301" y="4161009"/>
            <a:ext cx="283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grpSp>
        <p:nvGrpSpPr>
          <p:cNvPr id="158" name="Ομάδα 157"/>
          <p:cNvGrpSpPr/>
          <p:nvPr/>
        </p:nvGrpSpPr>
        <p:grpSpPr>
          <a:xfrm>
            <a:off x="788105" y="104279"/>
            <a:ext cx="4567479" cy="3007756"/>
            <a:chOff x="784601" y="185832"/>
            <a:chExt cx="4567479" cy="3007756"/>
          </a:xfrm>
        </p:grpSpPr>
        <p:grpSp>
          <p:nvGrpSpPr>
            <p:cNvPr id="101" name="Ομάδα 100"/>
            <p:cNvGrpSpPr/>
            <p:nvPr/>
          </p:nvGrpSpPr>
          <p:grpSpPr>
            <a:xfrm>
              <a:off x="784601" y="185832"/>
              <a:ext cx="4567479" cy="3007756"/>
              <a:chOff x="704699" y="931934"/>
              <a:chExt cx="4567479" cy="3007756"/>
            </a:xfrm>
          </p:grpSpPr>
          <p:grpSp>
            <p:nvGrpSpPr>
              <p:cNvPr id="100" name="Ομάδα 99"/>
              <p:cNvGrpSpPr/>
              <p:nvPr/>
            </p:nvGrpSpPr>
            <p:grpSpPr>
              <a:xfrm>
                <a:off x="1736236" y="931934"/>
                <a:ext cx="2432862" cy="1739546"/>
                <a:chOff x="1736236" y="931934"/>
                <a:chExt cx="2432862" cy="1739546"/>
              </a:xfrm>
            </p:grpSpPr>
            <p:grpSp>
              <p:nvGrpSpPr>
                <p:cNvPr id="49" name="Ομάδα 48"/>
                <p:cNvGrpSpPr/>
                <p:nvPr/>
              </p:nvGrpSpPr>
              <p:grpSpPr>
                <a:xfrm>
                  <a:off x="1754986" y="1534487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37" name="Ομάδα 36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34" name="Ευθεία γραμμή σύνδεσης 33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5" name="Εικόνα 34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6" name="Ευθεία γραμμή σύνδεσης 35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l-GR" sz="1600" b="1" baseline="-25000" dirty="0" smtClean="0">
                        <a:latin typeface="Comic Sans MS" panose="030F0702030302020204" pitchFamily="66" charset="0"/>
                      </a:rPr>
                      <a:t>2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cxnSp>
              <p:nvCxnSpPr>
                <p:cNvPr id="69" name="Ευθεία γραμμή σύνδεσης 68"/>
                <p:cNvCxnSpPr/>
                <p:nvPr/>
              </p:nvCxnSpPr>
              <p:spPr>
                <a:xfrm flipV="1">
                  <a:off x="1746278" y="1313605"/>
                  <a:ext cx="38" cy="117687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Ευθεία γραμμή σύνδεσης 76"/>
                <p:cNvCxnSpPr/>
                <p:nvPr/>
              </p:nvCxnSpPr>
              <p:spPr>
                <a:xfrm flipH="1" flipV="1">
                  <a:off x="4162591" y="1345027"/>
                  <a:ext cx="3011" cy="114545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Ομάδα 79"/>
                <p:cNvGrpSpPr/>
                <p:nvPr/>
              </p:nvGrpSpPr>
              <p:grpSpPr>
                <a:xfrm>
                  <a:off x="1758484" y="2084473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81" name="Ομάδα 80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83" name="Ευθεία γραμμή σύνδεσης 82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84" name="Εικόνα 83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85" name="Ευθεία γραμμή σύνδεσης 84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n-US" sz="1600" b="1" baseline="-25000" dirty="0" smtClean="0"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88" name="Ομάδα 87"/>
                <p:cNvGrpSpPr/>
                <p:nvPr/>
              </p:nvGrpSpPr>
              <p:grpSpPr>
                <a:xfrm>
                  <a:off x="1736236" y="931934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89" name="Ομάδα 88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91" name="Ευθεία γραμμή σύνδεσης 90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92" name="Εικόνα 91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93" name="Ευθεία γραμμή σύνδεσης 92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n-US" sz="1600" b="1" baseline="-25000" dirty="0" smtClean="0">
                        <a:latin typeface="Comic Sans MS" panose="030F0702030302020204" pitchFamily="66" charset="0"/>
                      </a:rPr>
                      <a:t>3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99" name="Ομάδα 98"/>
              <p:cNvGrpSpPr/>
              <p:nvPr/>
            </p:nvGrpSpPr>
            <p:grpSpPr>
              <a:xfrm>
                <a:off x="704699" y="1931452"/>
                <a:ext cx="4567479" cy="2008238"/>
                <a:chOff x="704699" y="1931452"/>
                <a:chExt cx="4567479" cy="2008238"/>
              </a:xfrm>
            </p:grpSpPr>
            <p:grpSp>
              <p:nvGrpSpPr>
                <p:cNvPr id="52" name="Ομάδα 51"/>
                <p:cNvGrpSpPr/>
                <p:nvPr/>
              </p:nvGrpSpPr>
              <p:grpSpPr>
                <a:xfrm>
                  <a:off x="716481" y="1931452"/>
                  <a:ext cx="4555697" cy="2008238"/>
                  <a:chOff x="910791" y="3405922"/>
                  <a:chExt cx="4555697" cy="2008238"/>
                </a:xfrm>
              </p:grpSpPr>
              <p:grpSp>
                <p:nvGrpSpPr>
                  <p:cNvPr id="30" name="Ομάδα 29"/>
                  <p:cNvGrpSpPr/>
                  <p:nvPr/>
                </p:nvGrpSpPr>
                <p:grpSpPr>
                  <a:xfrm>
                    <a:off x="2982439" y="4385920"/>
                    <a:ext cx="365078" cy="1028240"/>
                    <a:chOff x="3136973" y="1939900"/>
                    <a:chExt cx="365078" cy="1028240"/>
                  </a:xfrm>
                </p:grpSpPr>
                <p:grpSp>
                  <p:nvGrpSpPr>
                    <p:cNvPr id="18" name="Ομάδα 17"/>
                    <p:cNvGrpSpPr/>
                    <p:nvPr/>
                  </p:nvGrpSpPr>
                  <p:grpSpPr>
                    <a:xfrm>
                      <a:off x="3168448" y="1939900"/>
                      <a:ext cx="263912" cy="680224"/>
                      <a:chOff x="4165600" y="2642839"/>
                      <a:chExt cx="263912" cy="680224"/>
                    </a:xfrm>
                  </p:grpSpPr>
                  <p:cxnSp>
                    <p:nvCxnSpPr>
                      <p:cNvPr id="28" name="Ευθεία γραμμή σύνδεσης 27"/>
                      <p:cNvCxnSpPr/>
                      <p:nvPr/>
                    </p:nvCxnSpPr>
                    <p:spPr>
                      <a:xfrm>
                        <a:off x="4165600" y="2642839"/>
                        <a:ext cx="0" cy="680224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Ευθεία γραμμή σύνδεσης 28"/>
                      <p:cNvCxnSpPr/>
                      <p:nvPr/>
                    </p:nvCxnSpPr>
                    <p:spPr>
                      <a:xfrm>
                        <a:off x="4427034" y="2806390"/>
                        <a:ext cx="2478" cy="353122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136973" y="2568030"/>
                      <a:ext cx="36507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el-GR" sz="2000" b="1" i="1" dirty="0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cxnSp>
                <p:nvCxnSpPr>
                  <p:cNvPr id="24" name="Ευθεία γραμμή σύνδεσης 23"/>
                  <p:cNvCxnSpPr/>
                  <p:nvPr/>
                </p:nvCxnSpPr>
                <p:spPr>
                  <a:xfrm flipH="1" flipV="1">
                    <a:off x="910791" y="3405923"/>
                    <a:ext cx="2523" cy="132918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Ευθεία γραμμή σύνδεσης 24"/>
                  <p:cNvCxnSpPr/>
                  <p:nvPr/>
                </p:nvCxnSpPr>
                <p:spPr>
                  <a:xfrm>
                    <a:off x="913314" y="4735102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Ευθεία γραμμή σύνδεσης 25"/>
                  <p:cNvCxnSpPr/>
                  <p:nvPr/>
                </p:nvCxnSpPr>
                <p:spPr>
                  <a:xfrm flipV="1">
                    <a:off x="3280349" y="4706502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H="1" flipV="1">
                    <a:off x="5466486" y="3405922"/>
                    <a:ext cx="2" cy="130058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Ευθεία γραμμή σύνδεσης 65"/>
                <p:cNvCxnSpPr/>
                <p:nvPr/>
              </p:nvCxnSpPr>
              <p:spPr>
                <a:xfrm>
                  <a:off x="704699" y="1931452"/>
                  <a:ext cx="1016301" cy="867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Ευθεία γραμμή σύνδεσης 95"/>
                <p:cNvCxnSpPr/>
                <p:nvPr/>
              </p:nvCxnSpPr>
              <p:spPr>
                <a:xfrm flipV="1">
                  <a:off x="4159093" y="1947580"/>
                  <a:ext cx="1113083" cy="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7" name="Ομάδα 156"/>
            <p:cNvGrpSpPr/>
            <p:nvPr/>
          </p:nvGrpSpPr>
          <p:grpSpPr>
            <a:xfrm>
              <a:off x="1559620" y="934958"/>
              <a:ext cx="3014640" cy="308727"/>
              <a:chOff x="1559620" y="934958"/>
              <a:chExt cx="3014640" cy="308727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559620" y="935908"/>
                <a:ext cx="348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Comic Sans MS" panose="030F0702030302020204" pitchFamily="66" charset="0"/>
                  </a:rPr>
                  <a:t>Α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226055" y="934958"/>
                <a:ext cx="348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Comic Sans MS" panose="030F0702030302020204" pitchFamily="66" charset="0"/>
                  </a:rPr>
                  <a:t>Β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61" name="Δεξί βέλος 160"/>
          <p:cNvSpPr/>
          <p:nvPr/>
        </p:nvSpPr>
        <p:spPr>
          <a:xfrm flipV="1">
            <a:off x="5897534" y="4317170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6729837" y="3972961"/>
                <a:ext cx="3088533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37" y="3972961"/>
                <a:ext cx="3088533" cy="753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Δεξί βέλος 162"/>
          <p:cNvSpPr/>
          <p:nvPr/>
        </p:nvSpPr>
        <p:spPr>
          <a:xfrm flipV="1">
            <a:off x="2828993" y="4986148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73" name="Ομάδα 172"/>
          <p:cNvGrpSpPr/>
          <p:nvPr/>
        </p:nvGrpSpPr>
        <p:grpSpPr>
          <a:xfrm>
            <a:off x="6987026" y="3848655"/>
            <a:ext cx="2607430" cy="500452"/>
            <a:chOff x="6987026" y="3940518"/>
            <a:chExt cx="2607430" cy="500452"/>
          </a:xfrm>
        </p:grpSpPr>
        <p:cxnSp>
          <p:nvCxnSpPr>
            <p:cNvPr id="165" name="Ευθεία γραμμή σύνδεσης 164"/>
            <p:cNvCxnSpPr/>
            <p:nvPr/>
          </p:nvCxnSpPr>
          <p:spPr>
            <a:xfrm flipH="1">
              <a:off x="6987026" y="3967023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Ευθεία γραμμή σύνδεσης 169"/>
            <p:cNvCxnSpPr/>
            <p:nvPr/>
          </p:nvCxnSpPr>
          <p:spPr>
            <a:xfrm flipH="1">
              <a:off x="7881395" y="3940518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Ευθεία γραμμή σύνδεσης 170"/>
            <p:cNvCxnSpPr/>
            <p:nvPr/>
          </p:nvCxnSpPr>
          <p:spPr>
            <a:xfrm flipH="1">
              <a:off x="8676598" y="3954035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Ευθεία γραμμή σύνδεσης 171"/>
            <p:cNvCxnSpPr/>
            <p:nvPr/>
          </p:nvCxnSpPr>
          <p:spPr>
            <a:xfrm flipH="1">
              <a:off x="9478594" y="3954036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3496613" y="4664754"/>
                <a:ext cx="3088533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13" y="4664754"/>
                <a:ext cx="3088533" cy="753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1723345" y="5479602"/>
            <a:ext cx="17065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Γενίκευση για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r>
              <a:rPr lang="el-GR" b="1" dirty="0" smtClean="0">
                <a:latin typeface="Comic Sans MS" panose="030F0702030302020204" pitchFamily="66" charset="0"/>
              </a:rPr>
              <a:t> αντιστάτες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191830" y="5421870"/>
                <a:ext cx="5281437" cy="8819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…+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30" y="5421870"/>
                <a:ext cx="5281437" cy="881973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Ομάδα 178"/>
          <p:cNvGrpSpPr/>
          <p:nvPr/>
        </p:nvGrpSpPr>
        <p:grpSpPr>
          <a:xfrm>
            <a:off x="1815898" y="1765144"/>
            <a:ext cx="2426600" cy="400110"/>
            <a:chOff x="2152720" y="790663"/>
            <a:chExt cx="2426600" cy="400110"/>
          </a:xfrm>
        </p:grpSpPr>
        <p:sp>
          <p:nvSpPr>
            <p:cNvPr id="181" name="Text Box 18"/>
            <p:cNvSpPr txBox="1">
              <a:spLocks noChangeArrowheads="1"/>
            </p:cNvSpPr>
            <p:nvPr/>
          </p:nvSpPr>
          <p:spPr bwMode="auto">
            <a:xfrm>
              <a:off x="3131064" y="790663"/>
              <a:ext cx="523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 smtClean="0">
                  <a:latin typeface="Comic Sans MS" panose="030F0702030302020204" pitchFamily="66" charset="0"/>
                </a:rPr>
                <a:t>V</a:t>
              </a:r>
              <a:endParaRPr lang="el-GR" altLang="el-GR" sz="20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82" name="Line 21"/>
            <p:cNvSpPr>
              <a:spLocks noChangeShapeType="1"/>
            </p:cNvSpPr>
            <p:nvPr/>
          </p:nvSpPr>
          <p:spPr bwMode="auto">
            <a:xfrm flipH="1">
              <a:off x="2152720" y="963425"/>
              <a:ext cx="1040772" cy="3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3" name="Line 25"/>
            <p:cNvSpPr>
              <a:spLocks noChangeShapeType="1"/>
            </p:cNvSpPr>
            <p:nvPr/>
          </p:nvSpPr>
          <p:spPr bwMode="auto">
            <a:xfrm flipH="1">
              <a:off x="3610665" y="966908"/>
              <a:ext cx="968655" cy="5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" name="Ομάδα 183"/>
          <p:cNvGrpSpPr/>
          <p:nvPr/>
        </p:nvGrpSpPr>
        <p:grpSpPr>
          <a:xfrm>
            <a:off x="8079126" y="890284"/>
            <a:ext cx="830613" cy="338554"/>
            <a:chOff x="1230629" y="2815604"/>
            <a:chExt cx="830613" cy="338554"/>
          </a:xfrm>
        </p:grpSpPr>
        <p:cxnSp>
          <p:nvCxnSpPr>
            <p:cNvPr id="185" name="Ευθύγραμμο βέλος σύνδεσης 184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5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52" grpId="0"/>
      <p:bldP spid="153" grpId="0"/>
      <p:bldP spid="154" grpId="0"/>
      <p:bldP spid="161" grpId="0" animBg="1"/>
      <p:bldP spid="162" grpId="0"/>
      <p:bldP spid="163" grpId="0" animBg="1"/>
      <p:bldP spid="174" grpId="0"/>
      <p:bldP spid="175" grpId="0"/>
      <p:bldP spid="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43100" y="338455"/>
            <a:ext cx="8423910" cy="804763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Παρατηρήσεις στη συνδεσμολογία αντιστατών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64581" y="127628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σε σειρά,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η ολική αντίσταση είναι μεγαλύτερη από την μεγαλύτερη των αντιστάσεων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συνδέονται.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2096462" y="3085024"/>
            <a:ext cx="3107937" cy="1170798"/>
            <a:chOff x="2813494" y="3348375"/>
            <a:chExt cx="3107937" cy="1170798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494" y="3348375"/>
              <a:ext cx="3107937" cy="11707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59702" y="359174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4Ω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5306" y="3595220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Δεξί βέλος 10"/>
          <p:cNvSpPr/>
          <p:nvPr/>
        </p:nvSpPr>
        <p:spPr>
          <a:xfrm flipV="1">
            <a:off x="5304309" y="3670423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6354619" y="2970124"/>
            <a:ext cx="1822038" cy="1275426"/>
            <a:chOff x="7826581" y="3019854"/>
            <a:chExt cx="1822038" cy="1275426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37600" y="3436115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1290871" y="4413614"/>
            <a:ext cx="4805129" cy="1024349"/>
            <a:chOff x="1549490" y="4473728"/>
            <a:chExt cx="4805129" cy="1024349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7493" y="44840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692" y="4492678"/>
              <a:ext cx="112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3Ω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9479" y="450552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4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4Ω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47532" y="4492678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3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Δεξί βέλος 21"/>
          <p:cNvSpPr/>
          <p:nvPr/>
        </p:nvSpPr>
        <p:spPr>
          <a:xfrm flipV="1">
            <a:off x="6317462" y="484166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7115381" y="4124727"/>
            <a:ext cx="1822038" cy="1275426"/>
            <a:chOff x="7826581" y="3019854"/>
            <a:chExt cx="1822038" cy="1275426"/>
          </a:xfrm>
        </p:grpSpPr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15Ω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35683" y="4524119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5" grpId="0"/>
      <p:bldP spid="22" grpId="0" animBg="1"/>
      <p:bldP spid="2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2644</Words>
  <Application>Microsoft Office PowerPoint</Application>
  <PresentationFormat>Ευρεία οθόνη</PresentationFormat>
  <Paragraphs>371</Paragraphs>
  <Slides>33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Wingdings</vt:lpstr>
      <vt:lpstr>2_Θέμα του Office</vt:lpstr>
      <vt:lpstr>Συνδεσμολογία αντιστάσεων</vt:lpstr>
      <vt:lpstr>Παρουσίαση του PowerPoint</vt:lpstr>
      <vt:lpstr>Παρουσίαση του PowerPoint</vt:lpstr>
      <vt:lpstr>Παρουσίαση του PowerPoint</vt:lpstr>
      <vt:lpstr>Συνδεσμολογία αντιστατών σε σειρά</vt:lpstr>
      <vt:lpstr>Παρουσίαση του PowerPoint</vt:lpstr>
      <vt:lpstr>Συνδεσμολογία αντιστατών παράλληλα</vt:lpstr>
      <vt:lpstr>Παρουσίαση του PowerPoint</vt:lpstr>
      <vt:lpstr>Παρατηρήσεις στη συνδεσμολογία αντιστατών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229</cp:revision>
  <dcterms:created xsi:type="dcterms:W3CDTF">2018-01-31T21:54:43Z</dcterms:created>
  <dcterms:modified xsi:type="dcterms:W3CDTF">2020-02-10T09:08:31Z</dcterms:modified>
</cp:coreProperties>
</file>