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72" r:id="rId8"/>
    <p:sldId id="27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88" r:id="rId20"/>
    <p:sldId id="282" r:id="rId21"/>
    <p:sldId id="283" r:id="rId22"/>
    <p:sldId id="284" r:id="rId23"/>
    <p:sldId id="285" r:id="rId24"/>
    <p:sldId id="286" r:id="rId25"/>
    <p:sldId id="287" r:id="rId26"/>
    <p:sldId id="276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>
        <p:scale>
          <a:sx n="91" d="100"/>
          <a:sy n="91" d="100"/>
        </p:scale>
        <p:origin x="46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4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6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2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2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9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8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3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9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6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8/09/1892-arthur-compton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xRKcxRlBNQ" TargetMode="External"/><Relationship Id="rId13" Type="http://schemas.openxmlformats.org/officeDocument/2006/relationships/hyperlink" Target="http://ylikonet300.blogspot.com/2012/10/115.html" TargetMode="External"/><Relationship Id="rId3" Type="http://schemas.openxmlformats.org/officeDocument/2006/relationships/hyperlink" Target="https://www.youtube.com/watch?v=Z2kIymvWXdo" TargetMode="External"/><Relationship Id="rId7" Type="http://schemas.openxmlformats.org/officeDocument/2006/relationships/hyperlink" Target="https://www.youtube.com/watch?v=i1TVZIBj7UA" TargetMode="External"/><Relationship Id="rId12" Type="http://schemas.openxmlformats.org/officeDocument/2006/relationships/hyperlink" Target="https://katoptro.gr/fysiki-kai-kosmologia-3/o-theios-alvertos-kai-o-kosmos-ton-kvanton-detail" TargetMode="External"/><Relationship Id="rId2" Type="http://schemas.openxmlformats.org/officeDocument/2006/relationships/hyperlink" Target="https://www.youtube.com/channel/UC7uo2UV07SO8Gkhqj06L4O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channel/UCUHW94eEFW7hkUMVaZz4eDg" TargetMode="External"/><Relationship Id="rId11" Type="http://schemas.openxmlformats.org/officeDocument/2006/relationships/hyperlink" Target="https://www.russellstannard.com/Flipping-your-Classes" TargetMode="External"/><Relationship Id="rId5" Type="http://schemas.openxmlformats.org/officeDocument/2006/relationships/hyperlink" Target="https://www.youtube.com/watch?v=ZLFS3xcHLrs" TargetMode="External"/><Relationship Id="rId10" Type="http://schemas.openxmlformats.org/officeDocument/2006/relationships/hyperlink" Target="https://www.tovima.gr/2008/11/24/opinions/max-planck/" TargetMode="External"/><Relationship Id="rId4" Type="http://schemas.openxmlformats.org/officeDocument/2006/relationships/hyperlink" Target="https://www.youtube.com/channel/UCJ9NCN6c7NQ-V1FVjecgGxQ" TargetMode="External"/><Relationship Id="rId9" Type="http://schemas.openxmlformats.org/officeDocument/2006/relationships/hyperlink" Target="https://qa.auth.gr/el/cv/imarkop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com/2020/03/20-hot-potatoes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8/04/1858-160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4u.gr/articles/2002/blackbod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prize.org/nobel_prizes/physics/laureates/1918/planck-fact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ebooks.edu.gr/modules/ebook/show.php/DSGL-C108/141/1026,3702/" TargetMode="External"/><Relationship Id="rId7" Type="http://schemas.openxmlformats.org/officeDocument/2006/relationships/hyperlink" Target="https://www.nobelprize.org/prizes/physics/1921/summar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rkopanas.blogspot.com/2018/03/1879-albert-einstein.html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google.gr/imgres?imgurl=http://hep.fi.infn.it/wyp2005/img/einstein.jpg&amp;imgrefurl=http://hep.fi.infn.it/wyp2005/eventifirenze.php&amp;h=1391&amp;w=1204&amp;sz=139&amp;hl=el&amp;start=36&amp;tbnid=SrFPef_vVUWsYM:&amp;tbnh=150&amp;tbnw=130&amp;prev=/images?q%3DEinstein%26start%3D20%26ndsp%3D20%26svnum%3D10%26hl%3Del%26lr%3D%26sa%3D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het.colorado.edu/el/simulation/legacy/photoelectric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432894" y="2045995"/>
            <a:ext cx="7312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sz="2000" b="1" dirty="0" smtClean="0">
                <a:latin typeface="Comic Sans MS" panose="030F0702030302020204" pitchFamily="66" charset="0"/>
              </a:rPr>
              <a:t>Οι </a:t>
            </a:r>
            <a:r>
              <a:rPr lang="el-GR" sz="2000" b="1" dirty="0">
                <a:latin typeface="Comic Sans MS" panose="030F0702030302020204" pitchFamily="66" charset="0"/>
              </a:rPr>
              <a:t>δύο φύσεις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</a:t>
            </a:r>
            <a:r>
              <a:rPr lang="el-GR" sz="2000" b="1" dirty="0" smtClean="0">
                <a:latin typeface="Comic Sans MS" panose="030F0702030302020204" pitchFamily="66" charset="0"/>
              </a:rPr>
              <a:t>………………………………………. Η </a:t>
            </a:r>
            <a:r>
              <a:rPr lang="el-GR" sz="2000" b="1" dirty="0">
                <a:latin typeface="Comic Sans MS" panose="030F0702030302020204" pitchFamily="66" charset="0"/>
              </a:rPr>
              <a:t>μία δεν αναιρεί την άλλη.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9" y="736751"/>
            <a:ext cx="1461385" cy="139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2322545" y="287465"/>
            <a:ext cx="2523775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395152" y="1044877"/>
            <a:ext cx="7564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 φως παρουσιάζει διπλή συμπεριφορά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,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…………………………… και ……………………, ανάλογα με την περίσταση (όχι ταυτόχρονα). 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1889" y="1044877"/>
            <a:ext cx="198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σωματιδιακή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88938" y="1482486"/>
            <a:ext cx="143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κυματική</a:t>
            </a:r>
            <a:endParaRPr lang="el-GR" sz="2400" dirty="0"/>
          </a:p>
        </p:txBody>
      </p:sp>
      <p:sp>
        <p:nvSpPr>
          <p:cNvPr id="11" name="Ορθογώνιο 10"/>
          <p:cNvSpPr/>
          <p:nvPr/>
        </p:nvSpPr>
        <p:spPr>
          <a:xfrm>
            <a:off x="5409978" y="2029321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συμπληρωματικές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432894" y="3255561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Ένα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ηλεκτρομαγνητικό </a:t>
            </a:r>
            <a:r>
              <a:rPr lang="el-GR" altLang="el-GR" sz="2000" b="1" dirty="0">
                <a:latin typeface="Comic Sans MS" panose="030F0702030302020204" pitchFamily="66" charset="0"/>
              </a:rPr>
              <a:t>κύμα παράγεται όταν ένα ηλεκτρικό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φορτίο …………………………….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369862" y="3737872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επιταχύνεται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488937" y="4311239"/>
            <a:ext cx="6964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itchFamily="66" charset="0"/>
              </a:rPr>
              <a:t>Τα </a:t>
            </a:r>
            <a:r>
              <a:rPr lang="el-GR" altLang="el-GR" sz="2000" b="1" dirty="0" smtClean="0">
                <a:latin typeface="Comic Sans MS" pitchFamily="66" charset="0"/>
              </a:rPr>
              <a:t>ηλεκτρομαγνητικά </a:t>
            </a:r>
            <a:r>
              <a:rPr lang="el-GR" altLang="el-GR" sz="2000" b="1" dirty="0">
                <a:latin typeface="Comic Sans MS" pitchFamily="66" charset="0"/>
              </a:rPr>
              <a:t>κύματα διαδίδονται στο </a:t>
            </a:r>
            <a:r>
              <a:rPr lang="el-GR" altLang="el-GR" sz="2000" b="1" dirty="0" smtClean="0">
                <a:latin typeface="Comic Sans MS" pitchFamily="66" charset="0"/>
              </a:rPr>
              <a:t>…………… (</a:t>
            </a:r>
            <a:r>
              <a:rPr lang="el-GR" altLang="el-GR" sz="2000" b="1" dirty="0">
                <a:latin typeface="Comic Sans MS" pitchFamily="66" charset="0"/>
              </a:rPr>
              <a:t>και στον αέρα) με σταθερή ταχύτητα </a:t>
            </a:r>
            <a:r>
              <a:rPr lang="en-US" altLang="el-GR" sz="2000" b="1" i="1" dirty="0">
                <a:latin typeface="Comic Sans MS" pitchFamily="66" charset="0"/>
              </a:rPr>
              <a:t>c</a:t>
            </a:r>
            <a:r>
              <a:rPr lang="el-GR" altLang="el-GR" sz="2000" b="1" i="1" dirty="0">
                <a:latin typeface="Comic Sans MS" pitchFamily="66" charset="0"/>
              </a:rPr>
              <a:t> </a:t>
            </a:r>
            <a:r>
              <a:rPr lang="en-US" altLang="el-GR" sz="2000" b="1" dirty="0">
                <a:latin typeface="Comic Sans MS" pitchFamily="66" charset="0"/>
              </a:rPr>
              <a:t>= 3.10</a:t>
            </a:r>
            <a:r>
              <a:rPr lang="en-US" altLang="el-GR" sz="2000" b="1" baseline="30000" dirty="0">
                <a:latin typeface="Comic Sans MS" pitchFamily="66" charset="0"/>
              </a:rPr>
              <a:t>8 </a:t>
            </a:r>
            <a:r>
              <a:rPr lang="en-US" altLang="el-GR" sz="2000" b="1" dirty="0">
                <a:latin typeface="Comic Sans MS" pitchFamily="66" charset="0"/>
              </a:rPr>
              <a:t>m/s. 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8545839" y="4311239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κενό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284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0071" y="197913"/>
            <a:ext cx="72374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Τα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φωτόνια</a:t>
            </a:r>
            <a:r>
              <a:rPr lang="el-GR" altLang="el-GR" sz="2000" b="1" dirty="0">
                <a:latin typeface="Comic Sans MS" pitchFamily="66" charset="0"/>
              </a:rPr>
              <a:t> έχουν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μάζα ηρεμίας μηδέν</a:t>
            </a:r>
            <a:r>
              <a:rPr lang="el-GR" altLang="el-GR" sz="2000" b="1" dirty="0">
                <a:latin typeface="Comic Sans MS" pitchFamily="66" charset="0"/>
              </a:rPr>
              <a:t> και </a:t>
            </a:r>
            <a:r>
              <a:rPr lang="el-GR" altLang="el-GR" sz="2000" b="1" dirty="0" smtClean="0">
                <a:latin typeface="Comic Sans MS" pitchFamily="66" charset="0"/>
              </a:rPr>
              <a:t>χαρακτηρίζονται </a:t>
            </a:r>
            <a:r>
              <a:rPr lang="el-GR" altLang="el-GR" sz="2000" b="1" dirty="0">
                <a:latin typeface="Comic Sans MS" pitchFamily="66" charset="0"/>
              </a:rPr>
              <a:t>από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συγκεκριμένη συχνότητα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και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συγκεκριμένη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ενέργεια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113" y="2031407"/>
            <a:ext cx="723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Κάθε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ένα φωτόνιο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συχνότητας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i="1" dirty="0" smtClean="0">
                <a:latin typeface="Comic Sans MS" panose="030F0702030302020204" pitchFamily="66" charset="0"/>
              </a:rPr>
              <a:t>f</a:t>
            </a:r>
            <a:r>
              <a:rPr lang="el-GR" sz="2000" b="1" dirty="0" smtClean="0">
                <a:latin typeface="Comic Sans MS" panose="030F0702030302020204" pitchFamily="66" charset="0"/>
              </a:rPr>
              <a:t> μεταφέρει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94115" y="2646053"/>
            <a:ext cx="2775119" cy="646331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Ε</a:t>
            </a:r>
            <a:r>
              <a:rPr lang="el-GR" altLang="el-GR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 . </a:t>
            </a:r>
            <a:r>
              <a:rPr lang="en-US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l-GR" alt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73" y="548200"/>
            <a:ext cx="1124940" cy="10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0071" y="3691587"/>
            <a:ext cx="666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όπου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 του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Planck,    </a:t>
            </a:r>
            <a:r>
              <a:rPr lang="en-US" sz="2000" b="1" i="1" dirty="0" smtClean="0">
                <a:latin typeface="Comic Sans MS" panose="030F0702030302020204" pitchFamily="66" charset="0"/>
              </a:rPr>
              <a:t>h</a:t>
            </a:r>
            <a:r>
              <a:rPr lang="en-US" sz="2000" b="1" dirty="0" smtClean="0">
                <a:latin typeface="Comic Sans MS" panose="030F0702030302020204" pitchFamily="66" charset="0"/>
              </a:rPr>
              <a:t> = 6,63.10</a:t>
            </a:r>
            <a:r>
              <a:rPr lang="en-US" sz="2000" b="1" baseline="30000" dirty="0" smtClean="0">
                <a:latin typeface="Comic Sans MS" panose="030F0702030302020204" pitchFamily="66" charset="0"/>
              </a:rPr>
              <a:t>-34</a:t>
            </a:r>
            <a:r>
              <a:rPr lang="en-US" sz="2000" b="1" dirty="0" smtClean="0">
                <a:latin typeface="Comic Sans MS" panose="030F0702030302020204" pitchFamily="66" charset="0"/>
              </a:rPr>
              <a:t> J.s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7593" y="4338190"/>
            <a:ext cx="828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μια μονοχρωματική ακτινοβολία (δέσμη φωτός) μεταφέρει </a:t>
            </a:r>
            <a:r>
              <a:rPr lang="en-US" sz="2000" b="1" dirty="0" smtClean="0">
                <a:latin typeface="Comic Sans MS" panose="030F0702030302020204" pitchFamily="66" charset="0"/>
              </a:rPr>
              <a:t>k</a:t>
            </a:r>
            <a:r>
              <a:rPr lang="el-GR" sz="2000" b="1" dirty="0" smtClean="0">
                <a:latin typeface="Comic Sans MS" panose="030F0702030302020204" pitchFamily="66" charset="0"/>
              </a:rPr>
              <a:t> φωτόνια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συχνότητας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i="1" dirty="0" smtClean="0">
                <a:latin typeface="Comic Sans MS" panose="030F0702030302020204" pitchFamily="66" charset="0"/>
              </a:rPr>
              <a:t>f</a:t>
            </a:r>
            <a:r>
              <a:rPr lang="el-GR" sz="2000" b="1" dirty="0" smtClean="0">
                <a:latin typeface="Comic Sans MS" panose="030F0702030302020204" pitchFamily="66" charset="0"/>
              </a:rPr>
              <a:t> (όλα τα φωτόνια της δέσμης έχουν την ίδια συχνότητα), τότε αυτά μεταφέρουν συνολική ενέργεια 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k.</a:t>
            </a:r>
            <a:r>
              <a:rPr lang="en-US" alt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h.</a:t>
            </a:r>
            <a:r>
              <a:rPr lang="en-US" alt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6188" y="2419350"/>
            <a:ext cx="169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E</a:t>
            </a:r>
            <a:r>
              <a:rPr 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 = </a:t>
            </a:r>
            <a:r>
              <a:rPr lang="en-US" sz="2800" b="1" dirty="0" err="1" smtClean="0">
                <a:latin typeface="Comic Sans MS" panose="030F0702030302020204" pitchFamily="66" charset="0"/>
                <a:ea typeface="Cambria Math" panose="02040503050406030204" pitchFamily="18" charset="0"/>
              </a:rPr>
              <a:t>h.</a:t>
            </a:r>
            <a:r>
              <a:rPr lang="en-US" sz="2800" b="1" i="1" dirty="0" err="1" smtClean="0">
                <a:latin typeface="Comic Sans MS" panose="030F0702030302020204" pitchFamily="66" charset="0"/>
                <a:ea typeface="Cambria Math" panose="02040503050406030204" pitchFamily="18" charset="0"/>
              </a:rPr>
              <a:t>f</a:t>
            </a:r>
            <a:endParaRPr lang="el-GR" sz="2800" b="1" i="1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4410075" y="2165242"/>
            <a:ext cx="2419350" cy="715773"/>
            <a:chOff x="3876675" y="679342"/>
            <a:chExt cx="2419350" cy="715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76675" y="679342"/>
                  <a:ext cx="2419350" cy="7157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vertJc m:val="bot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l-GR" sz="2400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den>
                            </m:f>
                            <m:r>
                              <m:rPr>
                                <m:brk m:alnAt="2"/>
                              </m:r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groupChr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675" y="679342"/>
                  <a:ext cx="2419350" cy="71577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Ευθύγραμμο βέλος σύνδεσης 7"/>
            <p:cNvCxnSpPr/>
            <p:nvPr/>
          </p:nvCxnSpPr>
          <p:spPr>
            <a:xfrm>
              <a:off x="4981575" y="933450"/>
              <a:ext cx="3524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72300" y="2306370"/>
                <a:ext cx="2028826" cy="749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E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 = h.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l-GR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den>
                    </m:f>
                  </m:oMath>
                </a14:m>
                <a:endParaRPr lang="el-GR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2306370"/>
                <a:ext cx="2028826" cy="749179"/>
              </a:xfrm>
              <a:prstGeom prst="rect">
                <a:avLst/>
              </a:prstGeom>
              <a:blipFill>
                <a:blip r:embed="rId3"/>
                <a:stretch>
                  <a:fillRect l="-6607" b="-12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48" y="776800"/>
            <a:ext cx="1124940" cy="10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76537" y="484660"/>
            <a:ext cx="6638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να εκφράσουμε την ενέργεια που μεταφέρει ένα φωτόνιο σε συνάρτηση με το μήκος κύματος </a:t>
            </a:r>
            <a:r>
              <a:rPr lang="el-GR" sz="2000" b="1" i="1" dirty="0" smtClean="0"/>
              <a:t>λ</a:t>
            </a:r>
            <a:r>
              <a:rPr lang="el-GR" sz="2000" b="1" dirty="0" smtClean="0">
                <a:latin typeface="Comic Sans MS" panose="030F0702030302020204" pitchFamily="66" charset="0"/>
              </a:rPr>
              <a:t> της ακτινοβολίας.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13762" y="3338377"/>
            <a:ext cx="67873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Η θεωρία του </a:t>
            </a:r>
            <a:r>
              <a:rPr lang="en-US" altLang="el-GR" sz="2000" b="1" dirty="0">
                <a:latin typeface="Comic Sans MS" pitchFamily="66" charset="0"/>
              </a:rPr>
              <a:t>Planck </a:t>
            </a:r>
            <a:r>
              <a:rPr lang="el-GR" altLang="el-GR" sz="2000" b="1" dirty="0">
                <a:latin typeface="Comic Sans MS" pitchFamily="66" charset="0"/>
              </a:rPr>
              <a:t>δεν αναιρεί την κυματική φύση του </a:t>
            </a:r>
            <a:r>
              <a:rPr lang="el-GR" altLang="el-GR" sz="2000" b="1" dirty="0" smtClean="0">
                <a:latin typeface="Comic Sans MS" pitchFamily="66" charset="0"/>
              </a:rPr>
              <a:t>φωτός. Η </a:t>
            </a:r>
            <a:r>
              <a:rPr lang="el-GR" altLang="el-GR" sz="2000" b="1" dirty="0">
                <a:latin typeface="Comic Sans MS" pitchFamily="66" charset="0"/>
              </a:rPr>
              <a:t>ενέργεια του φωτονίου εξαρτάται από τη συχνότητά του, που είναι χαρακτηριστικό των </a:t>
            </a:r>
            <a:r>
              <a:rPr lang="el-GR" altLang="el-GR" sz="2000" b="1" dirty="0" smtClean="0">
                <a:latin typeface="Comic Sans MS" pitchFamily="66" charset="0"/>
              </a:rPr>
              <a:t>κυμάτων (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ανάλογη της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 </a:t>
            </a:r>
            <a:r>
              <a:rPr lang="en-US" altLang="el-GR" sz="2000" b="1" dirty="0" smtClean="0">
                <a:latin typeface="Comic Sans MS" pitchFamily="66" charset="0"/>
              </a:rPr>
              <a:t>)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165600" y="884995"/>
            <a:ext cx="3686175" cy="1808670"/>
            <a:chOff x="2801069" y="3685345"/>
            <a:chExt cx="3686175" cy="1808670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3C1CC"/>
                </a:clrFrom>
                <a:clrTo>
                  <a:srgbClr val="C3C1CC">
                    <a:alpha val="0"/>
                  </a:srgbClr>
                </a:clrTo>
              </a:clrChange>
              <a:lum bright="-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01069" y="3789040"/>
              <a:ext cx="3686175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" name="Ομάδα 7"/>
            <p:cNvGrpSpPr/>
            <p:nvPr/>
          </p:nvGrpSpPr>
          <p:grpSpPr>
            <a:xfrm>
              <a:off x="4355976" y="3685345"/>
              <a:ext cx="576064" cy="374079"/>
              <a:chOff x="4355976" y="3685345"/>
              <a:chExt cx="576064" cy="374079"/>
            </a:xfrm>
          </p:grpSpPr>
          <p:grpSp>
            <p:nvGrpSpPr>
              <p:cNvPr id="9" name="Ομάδα 8"/>
              <p:cNvGrpSpPr/>
              <p:nvPr/>
            </p:nvGrpSpPr>
            <p:grpSpPr>
              <a:xfrm>
                <a:off x="4355976" y="3927173"/>
                <a:ext cx="576064" cy="132251"/>
                <a:chOff x="4355976" y="3927173"/>
                <a:chExt cx="576064" cy="132251"/>
              </a:xfrm>
            </p:grpSpPr>
            <p:grpSp>
              <p:nvGrpSpPr>
                <p:cNvPr id="11" name="Ομάδα 10"/>
                <p:cNvGrpSpPr/>
                <p:nvPr/>
              </p:nvGrpSpPr>
              <p:grpSpPr>
                <a:xfrm>
                  <a:off x="4355976" y="3927173"/>
                  <a:ext cx="576064" cy="132251"/>
                  <a:chOff x="4355976" y="3927173"/>
                  <a:chExt cx="576064" cy="132251"/>
                </a:xfrm>
              </p:grpSpPr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>
                    <a:off x="4355976" y="3993299"/>
                    <a:ext cx="57606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>
                    <a:off x="4368552" y="3927173"/>
                    <a:ext cx="0" cy="13225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Ευθεία γραμμή σύνδεσης 11"/>
                <p:cNvCxnSpPr/>
                <p:nvPr/>
              </p:nvCxnSpPr>
              <p:spPr>
                <a:xfrm>
                  <a:off x="4921966" y="3927173"/>
                  <a:ext cx="0" cy="1322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4483373" y="3685345"/>
                <a:ext cx="321568" cy="2769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λ</a:t>
                </a:r>
                <a:endParaRPr lang="el-GR" sz="1200" dirty="0"/>
              </a:p>
            </p:txBody>
          </p:sp>
        </p:grp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868608" y="152713"/>
            <a:ext cx="7878422" cy="90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Σχηματική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παράσταση ενός φωτονίου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407097" y="2724620"/>
            <a:ext cx="7524750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φωτόνιο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όταν αναφέρεται </a:t>
            </a:r>
            <a:r>
              <a:rPr lang="el-GR" sz="2000" b="1" dirty="0">
                <a:latin typeface="Comic Sans MS" panose="030F0702030302020204" pitchFamily="66" charset="0"/>
              </a:rPr>
              <a:t>στο φως και γενικότερα στην ηλεκτρομαγνητική ακτινοβολία (ενέργεια),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ο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φορέας των ηλεκτρομαγνητικών αλληλεπιδράσεων.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2407642" y="4502973"/>
            <a:ext cx="6650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Σ</a:t>
            </a:r>
            <a:r>
              <a:rPr lang="el-GR" sz="2000" b="1" dirty="0" smtClean="0">
                <a:latin typeface="Comic Sans MS" panose="030F0702030302020204" pitchFamily="66" charset="0"/>
              </a:rPr>
              <a:t>ύμβολο </a:t>
            </a:r>
            <a:r>
              <a:rPr lang="el-GR" sz="2000" b="1" dirty="0">
                <a:latin typeface="Comic Sans MS" panose="030F0702030302020204" pitchFamily="66" charset="0"/>
              </a:rPr>
              <a:t>του φωτονίου είναι το ελληνικό </a:t>
            </a:r>
            <a:r>
              <a:rPr lang="el-GR" sz="2000" b="1" dirty="0" smtClean="0">
                <a:latin typeface="Comic Sans MS" panose="030F0702030302020204" pitchFamily="66" charset="0"/>
              </a:rPr>
              <a:t>γράμμα γ.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7098" y="4988344"/>
            <a:ext cx="752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λέξη </a:t>
            </a: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φωτόνιο</a:t>
            </a:r>
            <a:r>
              <a:rPr lang="en-US" sz="2000" b="1" dirty="0" smtClean="0">
                <a:latin typeface="Comic Sans MS" panose="030F0702030302020204" pitchFamily="66" charset="0"/>
              </a:rPr>
              <a:t>” </a:t>
            </a:r>
            <a:r>
              <a:rPr lang="el-GR" sz="2000" b="1" dirty="0" smtClean="0">
                <a:latin typeface="Comic Sans MS" panose="030F0702030302020204" pitchFamily="66" charset="0"/>
              </a:rPr>
              <a:t>προέρχεται από το </a:t>
            </a: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φως</a:t>
            </a:r>
            <a:r>
              <a:rPr lang="en-US" sz="2000" b="1" dirty="0" smtClean="0">
                <a:latin typeface="Comic Sans MS" panose="030F0702030302020204" pitchFamily="66" charset="0"/>
              </a:rPr>
              <a:t>”</a:t>
            </a:r>
            <a:r>
              <a:rPr lang="el-GR" sz="2000" b="1" dirty="0" smtClean="0">
                <a:latin typeface="Comic Sans MS" panose="030F0702030302020204" pitchFamily="66" charset="0"/>
              </a:rPr>
              <a:t> και καθιερώθηκε ως επιστημονικός όρος από τον </a:t>
            </a:r>
            <a:r>
              <a:rPr lang="en-US" sz="2000" b="1" dirty="0">
                <a:latin typeface="Comic Sans MS" panose="030F0702030302020204" pitchFamily="66" charset="0"/>
                <a:hlinkClick r:id="rId3"/>
              </a:rPr>
              <a:t>Arthur </a:t>
            </a:r>
            <a:r>
              <a:rPr lang="en-US" sz="2000" b="1" dirty="0" smtClean="0">
                <a:latin typeface="Comic Sans MS" panose="030F0702030302020204" pitchFamily="66" charset="0"/>
                <a:hlinkClick r:id="rId3"/>
              </a:rPr>
              <a:t>Compton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376" y="258553"/>
            <a:ext cx="75472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υλικό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θέμα 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σωματιδιακή φύση του φωτός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363286" y="1274216"/>
            <a:ext cx="915756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Διαδικτυακή παρουσίαση από </a:t>
            </a:r>
            <a:r>
              <a:rPr lang="el-GR" altLang="el-GR" b="1" dirty="0">
                <a:latin typeface="Comic Sans MS" pitchFamily="66" charset="0"/>
              </a:rPr>
              <a:t>τον </a:t>
            </a:r>
            <a:r>
              <a:rPr lang="el-GR" altLang="el-GR" b="1" dirty="0" smtClean="0">
                <a:latin typeface="Comic Sans MS" pitchFamily="66" charset="0"/>
                <a:hlinkClick r:id="rId2"/>
              </a:rPr>
              <a:t>Σωκράτη </a:t>
            </a:r>
            <a:r>
              <a:rPr lang="el-GR" altLang="el-GR" b="1" dirty="0" err="1" smtClean="0">
                <a:latin typeface="Comic Sans MS" pitchFamily="66" charset="0"/>
                <a:hlinkClick r:id="rId2"/>
              </a:rPr>
              <a:t>Καλελή</a:t>
            </a:r>
            <a:r>
              <a:rPr lang="el-GR" altLang="el-GR" b="1" dirty="0" smtClean="0">
                <a:latin typeface="Comic Sans MS" pitchFamily="66" charset="0"/>
              </a:rPr>
              <a:t>,  </a:t>
            </a:r>
            <a:r>
              <a:rPr lang="el-GR" altLang="el-GR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l-GR" b="1" dirty="0" smtClean="0">
                <a:latin typeface="Comic Sans MS" pitchFamily="66" charset="0"/>
              </a:rPr>
              <a:t>B</a:t>
            </a:r>
            <a:r>
              <a:rPr lang="el-GR" altLang="el-GR" b="1" dirty="0" err="1" smtClean="0">
                <a:latin typeface="Comic Sans MS" pitchFamily="66" charset="0"/>
              </a:rPr>
              <a:t>ίντεο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n-US" altLang="el-GR" b="1" dirty="0" smtClean="0">
                <a:latin typeface="Comic Sans MS" pitchFamily="66" charset="0"/>
              </a:rPr>
              <a:t>“</a:t>
            </a:r>
            <a:r>
              <a:rPr lang="el-GR" altLang="el-GR" b="1" dirty="0" smtClean="0">
                <a:latin typeface="Comic Sans MS" pitchFamily="66" charset="0"/>
              </a:rPr>
              <a:t>Το </a:t>
            </a:r>
            <a:r>
              <a:rPr lang="el-GR" altLang="el-GR" b="1" dirty="0">
                <a:latin typeface="Comic Sans MS" pitchFamily="66" charset="0"/>
              </a:rPr>
              <a:t>μυστήριο του κβαντικού </a:t>
            </a:r>
            <a:r>
              <a:rPr lang="el-GR" altLang="el-GR" b="1" dirty="0" smtClean="0">
                <a:latin typeface="Comic Sans MS" pitchFamily="66" charset="0"/>
              </a:rPr>
              <a:t>βασιλείου</a:t>
            </a:r>
            <a:r>
              <a:rPr lang="en-US" altLang="el-GR" b="1" dirty="0" smtClean="0">
                <a:latin typeface="Comic Sans MS" pitchFamily="66" charset="0"/>
              </a:rPr>
              <a:t>”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(51 </a:t>
            </a:r>
            <a:r>
              <a:rPr lang="el-GR" altLang="el-GR" b="1" dirty="0" err="1" smtClean="0">
                <a:latin typeface="Comic Sans MS" pitchFamily="66" charset="0"/>
              </a:rPr>
              <a:t>min</a:t>
            </a:r>
            <a:r>
              <a:rPr lang="en-US" altLang="el-GR" b="1" dirty="0" smtClean="0">
                <a:latin typeface="Comic Sans MS" pitchFamily="66" charset="0"/>
              </a:rPr>
              <a:t>,</a:t>
            </a:r>
            <a:r>
              <a:rPr lang="el-GR" altLang="el-GR" b="1" dirty="0" smtClean="0">
                <a:latin typeface="Comic Sans MS" pitchFamily="66" charset="0"/>
              </a:rPr>
              <a:t> ελληνικοί υπότιτλοι) από τον ιστότοπο </a:t>
            </a:r>
            <a:r>
              <a:rPr lang="en-US" altLang="el-GR" b="1" dirty="0">
                <a:latin typeface="Comic Sans MS" pitchFamily="66" charset="0"/>
                <a:hlinkClick r:id="rId4"/>
              </a:rPr>
              <a:t>axilleas </a:t>
            </a:r>
            <a:r>
              <a:rPr lang="en-US" altLang="el-GR" b="1" dirty="0" err="1" smtClean="0">
                <a:latin typeface="Comic Sans MS" pitchFamily="66" charset="0"/>
                <a:hlinkClick r:id="rId4"/>
              </a:rPr>
              <a:t>karas</a:t>
            </a:r>
            <a:r>
              <a:rPr lang="el-GR" altLang="el-GR" b="1" dirty="0" smtClean="0">
                <a:latin typeface="Comic Sans MS" pitchFamily="66" charset="0"/>
              </a:rPr>
              <a:t>, </a:t>
            </a:r>
            <a:r>
              <a:rPr lang="el-GR" altLang="el-GR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Βίντεο </a:t>
            </a:r>
            <a:r>
              <a:rPr lang="en-US" altLang="el-GR" b="1" dirty="0" smtClean="0">
                <a:latin typeface="Comic Sans MS" pitchFamily="66" charset="0"/>
              </a:rPr>
              <a:t>“</a:t>
            </a:r>
            <a:r>
              <a:rPr lang="el-GR" altLang="el-GR" b="1" dirty="0" smtClean="0">
                <a:latin typeface="Comic Sans MS" pitchFamily="66" charset="0"/>
              </a:rPr>
              <a:t>Η </a:t>
            </a:r>
            <a:r>
              <a:rPr lang="el-GR" altLang="el-GR" b="1" dirty="0">
                <a:latin typeface="Comic Sans MS" pitchFamily="66" charset="0"/>
              </a:rPr>
              <a:t>καταγωγή της </a:t>
            </a:r>
            <a:r>
              <a:rPr lang="el-GR" altLang="el-GR" b="1" dirty="0" smtClean="0">
                <a:latin typeface="Comic Sans MS" pitchFamily="66" charset="0"/>
              </a:rPr>
              <a:t>Κβαντικής Μηχανικής</a:t>
            </a:r>
            <a:r>
              <a:rPr lang="en-US" altLang="el-GR" b="1" dirty="0" smtClean="0">
                <a:latin typeface="Comic Sans MS" pitchFamily="66" charset="0"/>
              </a:rPr>
              <a:t>”</a:t>
            </a:r>
            <a:r>
              <a:rPr lang="el-GR" altLang="el-GR" b="1" dirty="0" smtClean="0">
                <a:latin typeface="Comic Sans MS" pitchFamily="66" charset="0"/>
              </a:rPr>
              <a:t> (4,2 </a:t>
            </a:r>
            <a:r>
              <a:rPr lang="el-GR" altLang="el-GR" b="1" dirty="0" err="1">
                <a:latin typeface="Comic Sans MS" pitchFamily="66" charset="0"/>
              </a:rPr>
              <a:t>min</a:t>
            </a:r>
            <a:r>
              <a:rPr lang="en-US" altLang="el-GR" b="1" dirty="0">
                <a:latin typeface="Comic Sans MS" pitchFamily="66" charset="0"/>
              </a:rPr>
              <a:t>,</a:t>
            </a:r>
            <a:r>
              <a:rPr lang="el-GR" altLang="el-GR" b="1" dirty="0">
                <a:latin typeface="Comic Sans MS" pitchFamily="66" charset="0"/>
              </a:rPr>
              <a:t> ελληνικοί υπότιτλοι) </a:t>
            </a:r>
            <a:r>
              <a:rPr lang="el-GR" altLang="el-GR" b="1" dirty="0" smtClean="0">
                <a:latin typeface="Comic Sans MS" pitchFamily="66" charset="0"/>
              </a:rPr>
              <a:t>από τον ιστότοπο </a:t>
            </a:r>
            <a:r>
              <a:rPr lang="en-US" altLang="el-GR" b="1" dirty="0">
                <a:latin typeface="Comic Sans MS" pitchFamily="66" charset="0"/>
                <a:hlinkClick r:id="rId6"/>
              </a:rPr>
              <a:t>minute </a:t>
            </a:r>
            <a:r>
              <a:rPr lang="en-US" altLang="el-GR" b="1" dirty="0" smtClean="0">
                <a:latin typeface="Comic Sans MS" pitchFamily="66" charset="0"/>
                <a:hlinkClick r:id="rId6"/>
              </a:rPr>
              <a:t>physics</a:t>
            </a:r>
            <a:r>
              <a:rPr lang="el-GR" altLang="el-GR" b="1" dirty="0" smtClean="0">
                <a:latin typeface="Comic Sans MS" pitchFamily="66" charset="0"/>
              </a:rPr>
              <a:t>,  </a:t>
            </a:r>
            <a:r>
              <a:rPr lang="el-GR" altLang="el-GR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omic Sans MS" pitchFamily="66" charset="0"/>
              </a:rPr>
              <a:t>Animation </a:t>
            </a:r>
            <a:r>
              <a:rPr lang="el-GR" b="1" dirty="0">
                <a:latin typeface="Comic Sans MS" pitchFamily="66" charset="0"/>
              </a:rPr>
              <a:t>με το πείραμα της </a:t>
            </a:r>
            <a:r>
              <a:rPr lang="el-GR" b="1" dirty="0" smtClean="0">
                <a:latin typeface="Comic Sans MS" pitchFamily="66" charset="0"/>
              </a:rPr>
              <a:t>διπλής </a:t>
            </a:r>
            <a:r>
              <a:rPr lang="el-GR" b="1" dirty="0" smtClean="0">
                <a:latin typeface="Comic Sans MS" pitchFamily="66" charset="0"/>
              </a:rPr>
              <a:t>σχισμής </a:t>
            </a:r>
            <a:r>
              <a:rPr lang="el-GR" altLang="el-GR" b="1" dirty="0" smtClean="0">
                <a:latin typeface="Comic Sans MS" pitchFamily="66" charset="0"/>
              </a:rPr>
              <a:t>(5 </a:t>
            </a:r>
            <a:r>
              <a:rPr lang="el-GR" altLang="el-GR" b="1" dirty="0" err="1">
                <a:latin typeface="Comic Sans MS" pitchFamily="66" charset="0"/>
              </a:rPr>
              <a:t>min</a:t>
            </a:r>
            <a:r>
              <a:rPr lang="en-US" altLang="el-GR" b="1" dirty="0">
                <a:latin typeface="Comic Sans MS" pitchFamily="66" charset="0"/>
              </a:rPr>
              <a:t>,</a:t>
            </a:r>
            <a:r>
              <a:rPr lang="el-GR" altLang="el-GR" b="1" dirty="0">
                <a:latin typeface="Comic Sans MS" pitchFamily="66" charset="0"/>
              </a:rPr>
              <a:t> ελληνικοί υπότιτλοι</a:t>
            </a:r>
            <a:r>
              <a:rPr lang="el-GR" altLang="el-GR" b="1" dirty="0" smtClean="0">
                <a:latin typeface="Comic Sans MS" pitchFamily="66" charset="0"/>
              </a:rPr>
              <a:t>) 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b="1" dirty="0" smtClean="0">
                <a:latin typeface="Comic Sans MS" pitchFamily="66" charset="0"/>
              </a:rPr>
              <a:t>.</a:t>
            </a:r>
            <a:endParaRPr lang="el-GR" altLang="el-GR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Άρθρο </a:t>
            </a:r>
            <a:r>
              <a:rPr lang="el-GR" altLang="el-GR" b="1" dirty="0">
                <a:latin typeface="Comic Sans MS" pitchFamily="66" charset="0"/>
              </a:rPr>
              <a:t>στην εφημερίδα ΤΟ ΒΗΜΑ για τον </a:t>
            </a:r>
            <a:r>
              <a:rPr lang="el-GR" altLang="el-GR" b="1" dirty="0" err="1">
                <a:latin typeface="Comic Sans MS" pitchFamily="66" charset="0"/>
              </a:rPr>
              <a:t>Max</a:t>
            </a:r>
            <a:r>
              <a:rPr lang="el-GR" altLang="el-GR" b="1" dirty="0">
                <a:latin typeface="Comic Sans MS" pitchFamily="66" charset="0"/>
              </a:rPr>
              <a:t> </a:t>
            </a:r>
            <a:r>
              <a:rPr lang="el-GR" altLang="el-GR" b="1" dirty="0" err="1">
                <a:latin typeface="Comic Sans MS" pitchFamily="66" charset="0"/>
              </a:rPr>
              <a:t>Planck</a:t>
            </a:r>
            <a:r>
              <a:rPr lang="el-GR" altLang="el-GR" b="1" dirty="0">
                <a:latin typeface="Comic Sans MS" pitchFamily="66" charset="0"/>
              </a:rPr>
              <a:t> από τον καθηγητή </a:t>
            </a:r>
            <a:r>
              <a:rPr lang="el-GR" altLang="el-GR" b="1" dirty="0">
                <a:latin typeface="Comic Sans MS" pitchFamily="66" charset="0"/>
                <a:hlinkClick r:id="rId9"/>
              </a:rPr>
              <a:t>Ι. Ν. </a:t>
            </a:r>
            <a:r>
              <a:rPr lang="el-GR" altLang="el-GR" b="1" dirty="0" smtClean="0">
                <a:latin typeface="Comic Sans MS" pitchFamily="66" charset="0"/>
                <a:hlinkClick r:id="rId9"/>
              </a:rPr>
              <a:t>Μαρκόπουλο</a:t>
            </a:r>
            <a:r>
              <a:rPr lang="el-GR" altLang="el-GR" b="1" dirty="0" smtClean="0">
                <a:latin typeface="Comic Sans MS" pitchFamily="66" charset="0"/>
              </a:rPr>
              <a:t>, </a:t>
            </a:r>
            <a:r>
              <a:rPr lang="el-GR" altLang="el-GR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Το βιβλίο </a:t>
            </a:r>
            <a:r>
              <a:rPr lang="en-US" altLang="el-GR" b="1" dirty="0" smtClean="0">
                <a:latin typeface="Comic Sans MS" pitchFamily="66" charset="0"/>
              </a:rPr>
              <a:t>“</a:t>
            </a:r>
            <a:r>
              <a:rPr lang="el-GR" altLang="el-GR" b="1" dirty="0">
                <a:latin typeface="Comic Sans MS" pitchFamily="66" charset="0"/>
              </a:rPr>
              <a:t>Ο Θείος Αλβέρτος και ο κόσμος των κβάντων</a:t>
            </a:r>
            <a:r>
              <a:rPr lang="en-US" altLang="el-GR" b="1" dirty="0" smtClean="0">
                <a:latin typeface="Comic Sans MS" pitchFamily="66" charset="0"/>
              </a:rPr>
              <a:t>”</a:t>
            </a:r>
            <a:r>
              <a:rPr lang="el-GR" altLang="el-GR" b="1" dirty="0" smtClean="0">
                <a:latin typeface="Comic Sans MS" pitchFamily="66" charset="0"/>
              </a:rPr>
              <a:t> του </a:t>
            </a:r>
            <a:r>
              <a:rPr lang="en-US" altLang="el-GR" b="1" dirty="0">
                <a:latin typeface="Comic Sans MS" pitchFamily="66" charset="0"/>
                <a:hlinkClick r:id="rId11"/>
              </a:rPr>
              <a:t>Russell </a:t>
            </a:r>
            <a:r>
              <a:rPr lang="en-US" altLang="el-GR" b="1" dirty="0" err="1" smtClean="0">
                <a:latin typeface="Comic Sans MS" pitchFamily="66" charset="0"/>
                <a:hlinkClick r:id="rId11"/>
              </a:rPr>
              <a:t>Stannard</a:t>
            </a:r>
            <a:r>
              <a:rPr lang="el-GR" altLang="el-GR" b="1" dirty="0" smtClean="0">
                <a:latin typeface="Comic Sans MS" pitchFamily="66" charset="0"/>
              </a:rPr>
              <a:t> (Εκδόσεις ΚΑΤΟΠΤΡΟ),  </a:t>
            </a:r>
            <a:r>
              <a:rPr lang="el-GR" altLang="el-GR" b="1" dirty="0" smtClean="0">
                <a:latin typeface="Comic Sans MS" pitchFamily="66" charset="0"/>
                <a:hlinkClick r:id="rId12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>
                <a:latin typeface="Comic Sans MS" pitchFamily="66" charset="0"/>
              </a:rPr>
              <a:t>Ερωτήσεις και Ασκήσεις από το Υλικό Φυσικής-Χημείας  </a:t>
            </a:r>
            <a:r>
              <a:rPr lang="el-GR" b="1" dirty="0">
                <a:latin typeface="Comic Sans MS" pitchFamily="66" charset="0"/>
                <a:hlinkClick r:id="rId13"/>
              </a:rPr>
              <a:t>εδώ</a:t>
            </a:r>
            <a:r>
              <a:rPr lang="el-GR" b="1" dirty="0">
                <a:latin typeface="Comic Sans MS" pitchFamily="66" charset="0"/>
              </a:rPr>
              <a:t>. </a:t>
            </a:r>
            <a:endParaRPr lang="el-GR" altLang="el-G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359695" y="776511"/>
            <a:ext cx="5584279" cy="119516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Bef>
                <a:spcPct val="50000"/>
              </a:spcBef>
              <a:defRPr/>
            </a:pPr>
            <a:r>
              <a:rPr lang="el-GR" altLang="el-GR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 Ερωτήσεις </a:t>
            </a:r>
            <a:r>
              <a:rPr lang="el-GR" altLang="el-GR" sz="9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στη </a:t>
            </a:r>
            <a:r>
              <a:rPr lang="el-GR" altLang="el-G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Φύση του Φωτός </a:t>
            </a:r>
            <a:r>
              <a:rPr lang="el-GR" altLang="el-GR" sz="9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9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Potatoes </a:t>
            </a:r>
            <a:r>
              <a:rPr lang="el-GR" altLang="el-GR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εδώ</a:t>
            </a:r>
            <a:r>
              <a:rPr lang="el-GR" altLang="el-GR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endParaRPr lang="el-GR" altLang="el-GR" sz="9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698" y="2057400"/>
            <a:ext cx="5629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(Στην ανάρτηση μπορείτε ακόμη να </a:t>
            </a:r>
            <a:r>
              <a:rPr lang="el-GR" dirty="0" smtClean="0">
                <a:latin typeface="Comic Sans MS" panose="030F0702030302020204" pitchFamily="66" charset="0"/>
              </a:rPr>
              <a:t>βρείτε, </a:t>
            </a:r>
            <a:r>
              <a:rPr lang="el-GR" dirty="0">
                <a:latin typeface="Comic Sans MS" panose="030F0702030302020204" pitchFamily="66" charset="0"/>
              </a:rPr>
              <a:t>σε αρχείο </a:t>
            </a:r>
            <a:r>
              <a:rPr lang="en-US" dirty="0" smtClean="0">
                <a:latin typeface="Comic Sans MS" panose="030F0702030302020204" pitchFamily="66" charset="0"/>
              </a:rPr>
              <a:t>word</a:t>
            </a:r>
            <a:r>
              <a:rPr lang="el-GR" dirty="0" smtClean="0">
                <a:latin typeface="Comic Sans MS" panose="030F0702030302020204" pitchFamily="66" charset="0"/>
              </a:rPr>
              <a:t>,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τις παραπάνω 20 ερωτήσεις πολλαπλής επιλογής, </a:t>
            </a:r>
            <a:r>
              <a:rPr lang="el-GR" dirty="0">
                <a:latin typeface="Comic Sans MS" panose="030F0702030302020204" pitchFamily="66" charset="0"/>
              </a:rPr>
              <a:t>15 ερωτήσεις Σωστού - Λάθους και 1 ερώτηση με </a:t>
            </a:r>
            <a:r>
              <a:rPr lang="el-GR" dirty="0" smtClean="0">
                <a:latin typeface="Comic Sans MS" panose="030F0702030302020204" pitchFamily="66" charset="0"/>
              </a:rPr>
              <a:t>αιτιολόγηση, όλες με </a:t>
            </a:r>
            <a:r>
              <a:rPr lang="el-GR" dirty="0">
                <a:latin typeface="Comic Sans MS" panose="030F0702030302020204" pitchFamily="66" charset="0"/>
              </a:rPr>
              <a:t>τις απαντήσεις</a:t>
            </a:r>
            <a:r>
              <a:rPr lang="el-GR" dirty="0" smtClean="0">
                <a:latin typeface="Comic Sans MS" panose="030F0702030302020204" pitchFamily="66" charset="0"/>
              </a:rPr>
              <a:t>).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475820" y="2058042"/>
            <a:ext cx="324036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10357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822084" y="1732494"/>
            <a:ext cx="6547832" cy="12884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171 )</a:t>
            </a:r>
          </a:p>
        </p:txBody>
      </p:sp>
    </p:spTree>
    <p:extLst>
      <p:ext uri="{BB962C8B-B14F-4D97-AF65-F5344CB8AC3E}">
        <p14:creationId xmlns:p14="http://schemas.microsoft.com/office/powerpoint/2010/main" val="7511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648089" y="447578"/>
            <a:ext cx="86484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Οι </a:t>
            </a:r>
            <a:r>
              <a:rPr lang="el-GR" sz="2000" dirty="0">
                <a:latin typeface="Trebuchet MS" panose="020B0603020202020204" pitchFamily="34" charset="0"/>
              </a:rPr>
              <a:t>αστρονόμοι ισχυρίζονται ότι η </a:t>
            </a:r>
            <a:r>
              <a:rPr lang="el-GR" sz="2000" dirty="0" smtClean="0">
                <a:latin typeface="Trebuchet MS" panose="020B0603020202020204" pitchFamily="34" charset="0"/>
              </a:rPr>
              <a:t>σημερινή εικόνα </a:t>
            </a:r>
            <a:r>
              <a:rPr lang="el-GR" sz="2000" dirty="0">
                <a:latin typeface="Trebuchet MS" panose="020B0603020202020204" pitchFamily="34" charset="0"/>
              </a:rPr>
              <a:t>ενός γαλαξία </a:t>
            </a:r>
            <a:r>
              <a:rPr lang="el-GR" sz="2000" dirty="0" smtClean="0">
                <a:latin typeface="Trebuchet MS" panose="020B0603020202020204" pitchFamily="34" charset="0"/>
              </a:rPr>
              <a:t>στο τηλεσκόπιο </a:t>
            </a:r>
            <a:r>
              <a:rPr lang="el-GR" sz="2000" dirty="0">
                <a:latin typeface="Trebuchet MS" panose="020B0603020202020204" pitchFamily="34" charset="0"/>
              </a:rPr>
              <a:t>αφορά </a:t>
            </a:r>
            <a:r>
              <a:rPr lang="el-GR" sz="2000" dirty="0" smtClean="0">
                <a:latin typeface="Trebuchet MS" panose="020B0603020202020204" pitchFamily="34" charset="0"/>
              </a:rPr>
              <a:t>κάποια στιγμή του παρελθόντος του. Πώς εξηγείτε αυτό τον ισχυρισμό;</a:t>
            </a:r>
          </a:p>
          <a:p>
            <a:pPr algn="just"/>
            <a:endParaRPr lang="el-GR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2. </a:t>
            </a:r>
            <a:r>
              <a:rPr lang="el-GR" sz="2000" dirty="0">
                <a:latin typeface="Trebuchet MS" panose="020B0603020202020204" pitchFamily="34" charset="0"/>
              </a:rPr>
              <a:t>Τι είναι το φως σύμφωνα με τη θεωρία </a:t>
            </a:r>
            <a:r>
              <a:rPr lang="el-GR" sz="2000" dirty="0" smtClean="0">
                <a:latin typeface="Trebuchet MS" panose="020B0603020202020204" pitchFamily="34" charset="0"/>
              </a:rPr>
              <a:t>του </a:t>
            </a:r>
            <a:r>
              <a:rPr lang="el-GR" sz="2000" dirty="0" err="1" smtClean="0">
                <a:latin typeface="Trebuchet MS" panose="020B0603020202020204" pitchFamily="34" charset="0"/>
              </a:rPr>
              <a:t>Maxwell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/>
            <a:endParaRPr lang="en-US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3.  </a:t>
            </a:r>
            <a:r>
              <a:rPr lang="el-GR" sz="2000" dirty="0" smtClean="0">
                <a:latin typeface="Trebuchet MS" panose="020B0603020202020204" pitchFamily="34" charset="0"/>
              </a:rPr>
              <a:t>Πώς </a:t>
            </a:r>
            <a:r>
              <a:rPr lang="el-GR" sz="2000" dirty="0">
                <a:latin typeface="Trebuchet MS" panose="020B0603020202020204" pitchFamily="34" charset="0"/>
              </a:rPr>
              <a:t>ερμηνεύει η κβαντική θεωρία του </a:t>
            </a:r>
            <a:r>
              <a:rPr lang="el-GR" sz="2000" dirty="0" err="1" smtClean="0">
                <a:latin typeface="Trebuchet MS" panose="020B0603020202020204" pitchFamily="34" charset="0"/>
              </a:rPr>
              <a:t>Planck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εκπομπή και την απορρόφηση του φωτός;</a:t>
            </a:r>
          </a:p>
        </p:txBody>
      </p:sp>
    </p:spTree>
    <p:extLst>
      <p:ext uri="{BB962C8B-B14F-4D97-AF65-F5344CB8AC3E}">
        <p14:creationId xmlns:p14="http://schemas.microsoft.com/office/powerpoint/2010/main" val="16705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354635" y="1979315"/>
            <a:ext cx="7704856" cy="86409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l-GR" sz="1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</a:t>
            </a:r>
            <a:r>
              <a:rPr lang="el-GR" sz="1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βιβλίου</a:t>
            </a:r>
            <a:endParaRPr lang="el-GR" sz="1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3658" y="656705"/>
            <a:ext cx="959097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Να χαρακτηρίσετε κάθε μία από τις παρακάτω προτάσεις με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r>
              <a:rPr lang="el-GR" sz="2000" dirty="0" smtClean="0">
                <a:latin typeface="Trebuchet MS" panose="020B0603020202020204" pitchFamily="34" charset="0"/>
              </a:rPr>
              <a:t> αν είναι σωστή και με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r>
              <a:rPr lang="el-GR" sz="2000" dirty="0" smtClean="0">
                <a:latin typeface="Trebuchet MS" panose="020B0603020202020204" pitchFamily="34" charset="0"/>
              </a:rPr>
              <a:t> αν είναι λάθος.</a:t>
            </a:r>
            <a:r>
              <a:rPr lang="el-GR" sz="2000" b="1" dirty="0" smtClean="0">
                <a:latin typeface="Trebuchet MS" panose="020B0603020202020204" pitchFamily="34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1887</a:t>
            </a: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Hertz</a:t>
            </a:r>
            <a:r>
              <a:rPr lang="en-US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απέδειξε πειραματικά την ορθότητα της θεωρίας του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Maxwell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dirty="0">
              <a:solidFill>
                <a:srgbClr val="000000"/>
              </a:solidFill>
              <a:latin typeface="MgOldTimes UC Pol"/>
              <a:ea typeface="Times New Roman" panose="02020603050405020304" pitchFamily="18" charset="0"/>
              <a:cs typeface="MgOldTimes UC Pol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1900 ο Αϊνστάιν διατύπωσε τη «θεωρία των κβάντα» για να ερμηνεύσει το φωτοηλεκτρικό φαινόμενο.</a:t>
            </a:r>
            <a:endParaRPr lang="el-GR" sz="2400" dirty="0">
              <a:solidFill>
                <a:srgbClr val="000000"/>
              </a:solidFill>
              <a:latin typeface="MgOldTimes UC Pol"/>
              <a:ea typeface="Times New Roman" panose="02020603050405020304" pitchFamily="18" charset="0"/>
              <a:cs typeface="MgOldTimes UC Pol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φως μπορεί να διαδοθεί μόνο στο κενό.</a:t>
            </a:r>
            <a:endParaRPr lang="el-GR" sz="2400" dirty="0">
              <a:solidFill>
                <a:srgbClr val="000000"/>
              </a:solidFill>
              <a:latin typeface="MgOldTimes UC Pol"/>
              <a:ea typeface="Times New Roman" panose="02020603050405020304" pitchFamily="18" charset="0"/>
              <a:cs typeface="MgOldTimes UC Pol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φως μεταφέρει ενέργεια, όπως κάθε ηλεκτρομαγνητικό κύμα. </a:t>
            </a:r>
            <a:endParaRPr lang="el-GR" sz="2400" dirty="0">
              <a:solidFill>
                <a:srgbClr val="000000"/>
              </a:solidFill>
              <a:latin typeface="MgOldTimes UC Pol"/>
              <a:ea typeface="Times New Roman" panose="02020603050405020304" pitchFamily="18" charset="0"/>
              <a:cs typeface="MgOldTimes UC Pol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ε.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Newton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ερμήνευσε τα φαινόμενα της ανάκλασης και της διάθλασης δεχόμενος τη σωματιδιακή φύση του φωτός.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552" y="5076497"/>
            <a:ext cx="33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297" y="1797268"/>
            <a:ext cx="33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4565" y="4076810"/>
            <a:ext cx="33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0552" y="3442928"/>
            <a:ext cx="33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0373" y="2837595"/>
            <a:ext cx="33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004305" y="323658"/>
            <a:ext cx="7039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itchFamily="66" charset="0"/>
              </a:rPr>
              <a:t>Για τα </a:t>
            </a:r>
            <a:r>
              <a:rPr lang="el-GR" altLang="el-GR" sz="2000" b="1" dirty="0" smtClean="0">
                <a:latin typeface="Comic Sans MS" pitchFamily="66" charset="0"/>
              </a:rPr>
              <a:t>ηλεκτρομαγνητικά </a:t>
            </a:r>
            <a:r>
              <a:rPr lang="el-GR" altLang="el-GR" sz="2000" b="1" dirty="0">
                <a:latin typeface="Comic Sans MS" pitchFamily="66" charset="0"/>
              </a:rPr>
              <a:t>κύματα ισχύει η εξίσωση της </a:t>
            </a:r>
            <a:r>
              <a:rPr lang="el-GR" altLang="el-GR" sz="2000" b="1" dirty="0" smtClean="0">
                <a:latin typeface="Comic Sans MS" pitchFamily="66" charset="0"/>
              </a:rPr>
              <a:t>Κυματικής </a:t>
            </a:r>
            <a:r>
              <a:rPr lang="en-US" altLang="el-GR" sz="2000" b="1" dirty="0" smtClean="0">
                <a:latin typeface="Comic Sans MS" pitchFamily="66" charset="0"/>
              </a:rPr>
              <a:t>c = ………… .</a:t>
            </a:r>
            <a:r>
              <a:rPr lang="el-GR" altLang="el-GR" sz="2000" b="1" dirty="0" smtClean="0">
                <a:latin typeface="Comic Sans MS" pitchFamily="66" charset="0"/>
              </a:rPr>
              <a:t>   </a:t>
            </a:r>
            <a:endParaRPr lang="el-GR" altLang="el-GR" sz="2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853655" y="770889"/>
            <a:ext cx="6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f.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endParaRPr lang="el-GR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004305" y="2920124"/>
            <a:ext cx="7039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τιμή που μπορεί να πάρει ένα ηλεκτρικό φορτίο </a:t>
            </a:r>
            <a:r>
              <a:rPr lang="en-US" sz="2000" b="1" i="1" dirty="0" smtClean="0">
                <a:latin typeface="Comic Sans MS" panose="030F0702030302020204" pitchFamily="66" charset="0"/>
              </a:rPr>
              <a:t>q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</a:t>
            </a:r>
            <a:r>
              <a:rPr lang="en-US" sz="2000" b="1" dirty="0" smtClean="0">
                <a:latin typeface="Comic Sans MS" panose="030F0702030302020204" pitchFamily="66" charset="0"/>
              </a:rPr>
              <a:t>………………… </a:t>
            </a:r>
            <a:r>
              <a:rPr lang="el-GR" sz="2000" b="1" dirty="0" smtClean="0">
                <a:latin typeface="Comic Sans MS" panose="030F0702030302020204" pitchFamily="66" charset="0"/>
              </a:rPr>
              <a:t>πολλαπλάσιο της ποσότητας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1,6.10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-19 </a:t>
            </a:r>
            <a:r>
              <a:rPr lang="en-US" sz="2000" b="1" dirty="0" smtClean="0">
                <a:latin typeface="Comic Sans MS" panose="030F0702030302020204" pitchFamily="66" charset="0"/>
              </a:rPr>
              <a:t>C.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1496" y="464293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κβαντωμένη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030518" y="4171877"/>
            <a:ext cx="7039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Κάθε ποσότητα </a:t>
            </a:r>
            <a:r>
              <a:rPr lang="el-GR" sz="2000" b="1" dirty="0" smtClean="0">
                <a:latin typeface="Comic Sans MS" panose="030F0702030302020204" pitchFamily="66" charset="0"/>
              </a:rPr>
              <a:t>ενός μεγέθους που </a:t>
            </a:r>
            <a:r>
              <a:rPr lang="el-GR" sz="2000" b="1" dirty="0">
                <a:latin typeface="Comic Sans MS" panose="030F0702030302020204" pitchFamily="66" charset="0"/>
              </a:rPr>
              <a:t>παίρνει μόνο διακριτές (ορισμένες) τιμές λέμε ότι είναι </a:t>
            </a:r>
            <a:r>
              <a:rPr lang="el-GR" sz="2000" b="1" dirty="0" smtClean="0">
                <a:latin typeface="Comic Sans MS" panose="030F0702030302020204" pitchFamily="66" charset="0"/>
              </a:rPr>
              <a:t>……………………………. 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100224" y="3339194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ακέραιο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0223" y="1492469"/>
            <a:ext cx="7106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περίοδος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Τ</a:t>
            </a:r>
            <a:r>
              <a:rPr lang="el-GR" sz="2000" b="1" dirty="0" smtClean="0">
                <a:latin typeface="Comic Sans MS" panose="030F0702030302020204" pitchFamily="66" charset="0"/>
              </a:rPr>
              <a:t> και η συχνότητα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f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ενός κύματος συνδέονται με τη σχέση 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 = ……… .</a:t>
            </a:r>
            <a:r>
              <a:rPr lang="el-GR" sz="2000" b="1" dirty="0" smtClean="0">
                <a:latin typeface="Comic Sans MS" panose="030F0702030302020204" pitchFamily="66" charset="0"/>
              </a:rPr>
              <a:t> 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Ορθογώνιο 10"/>
              <p:cNvSpPr/>
              <p:nvPr/>
            </p:nvSpPr>
            <p:spPr>
              <a:xfrm>
                <a:off x="4258574" y="1879162"/>
                <a:ext cx="437940" cy="850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el-GR" sz="2400" b="1" i="1" dirty="0"/>
              </a:p>
            </p:txBody>
          </p:sp>
        </mc:Choice>
        <mc:Fallback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74" y="1879162"/>
                <a:ext cx="437940" cy="850939"/>
              </a:xfrm>
              <a:prstGeom prst="rect">
                <a:avLst/>
              </a:prstGeom>
              <a:blipFill>
                <a:blip r:embed="rId2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3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37855" y="332656"/>
            <a:ext cx="823055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itchFamily="34" charset="0"/>
              </a:rPr>
              <a:t>2.  </a:t>
            </a:r>
            <a:r>
              <a:rPr lang="el-GR" altLang="el-GR" sz="2000" dirty="0">
                <a:latin typeface="Trebuchet MS" pitchFamily="34" charset="0"/>
              </a:rPr>
              <a:t>Λέγοντας  "το φως έχει διπλή φύση" εννοούμε ότι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Trebuchet MS" pitchFamily="34" charset="0"/>
              </a:rPr>
              <a:t>α.  </a:t>
            </a:r>
            <a:r>
              <a:rPr lang="el-GR" altLang="el-GR" sz="2000" dirty="0">
                <a:latin typeface="Trebuchet MS" pitchFamily="34" charset="0"/>
              </a:rPr>
              <a:t>απορροφάται και εκπέμπεται.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Trebuchet MS" pitchFamily="34" charset="0"/>
              </a:rPr>
              <a:t>β. </a:t>
            </a:r>
            <a:r>
              <a:rPr lang="el-GR" altLang="el-GR" sz="2000" dirty="0">
                <a:latin typeface="Trebuchet MS" pitchFamily="34" charset="0"/>
              </a:rPr>
              <a:t>αλληλεπιδρά με θετικά και αρνητικά φορτισμένα σωματίδια.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Trebuchet MS" pitchFamily="34" charset="0"/>
              </a:rPr>
              <a:t>γ.  </a:t>
            </a:r>
            <a:r>
              <a:rPr lang="el-GR" altLang="el-GR" sz="2000" dirty="0">
                <a:latin typeface="Trebuchet MS" pitchFamily="34" charset="0"/>
              </a:rPr>
              <a:t>συμπεριφέρεται ως κύμα και ως σωματίδιο.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Trebuchet MS" pitchFamily="34" charset="0"/>
              </a:rPr>
              <a:t>δ.  </a:t>
            </a:r>
            <a:r>
              <a:rPr lang="el-GR" altLang="el-GR" sz="2000" dirty="0">
                <a:latin typeface="Trebuchet MS" pitchFamily="34" charset="0"/>
              </a:rPr>
              <a:t>είναι συνδυασμός ηλεκτρικού και μαγνητικού κύματος.</a:t>
            </a:r>
          </a:p>
          <a:p>
            <a:pPr algn="just"/>
            <a:endParaRPr lang="el-GR" altLang="el-GR" sz="24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Trebuchet MS" pitchFamily="34" charset="0"/>
              </a:rPr>
              <a:t>3. </a:t>
            </a:r>
            <a:r>
              <a:rPr lang="el-GR" altLang="el-GR" sz="2000" dirty="0">
                <a:latin typeface="Trebuchet MS" pitchFamily="34" charset="0"/>
              </a:rPr>
              <a:t>Το κυματικό μοντέλο για το φως προτάθηκε πρώτα από τον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Trebuchet MS" pitchFamily="34" charset="0"/>
              </a:rPr>
              <a:t>α.   </a:t>
            </a:r>
            <a:r>
              <a:rPr lang="en-US" altLang="el-GR" sz="2000" dirty="0">
                <a:latin typeface="Trebuchet MS" pitchFamily="34" charset="0"/>
              </a:rPr>
              <a:t>Maxwell.                                  </a:t>
            </a:r>
            <a:r>
              <a:rPr lang="el-GR" altLang="el-GR" sz="2000" b="1" dirty="0">
                <a:latin typeface="Trebuchet MS" pitchFamily="34" charset="0"/>
              </a:rPr>
              <a:t>β. </a:t>
            </a:r>
            <a:r>
              <a:rPr lang="en-US" altLang="el-GR" sz="2000" b="1" dirty="0">
                <a:latin typeface="Trebuchet MS" pitchFamily="34" charset="0"/>
              </a:rPr>
              <a:t>  </a:t>
            </a:r>
            <a:r>
              <a:rPr lang="en-US" altLang="el-GR" sz="2000" dirty="0">
                <a:latin typeface="Trebuchet MS" pitchFamily="34" charset="0"/>
              </a:rPr>
              <a:t>Newton.</a:t>
            </a:r>
            <a:r>
              <a:rPr lang="el-GR" altLang="el-GR" sz="2000" dirty="0">
                <a:latin typeface="Trebuchet MS" pitchFamily="34" charset="0"/>
              </a:rPr>
              <a:t> </a:t>
            </a:r>
            <a:endParaRPr lang="en-US" altLang="el-GR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Trebuchet MS" pitchFamily="34" charset="0"/>
              </a:rPr>
              <a:t>γ.   </a:t>
            </a:r>
            <a:r>
              <a:rPr lang="en-US" altLang="el-GR" sz="2000" dirty="0">
                <a:latin typeface="Trebuchet MS" pitchFamily="34" charset="0"/>
              </a:rPr>
              <a:t>Huygens.                                 </a:t>
            </a:r>
            <a:r>
              <a:rPr lang="el-GR" altLang="el-GR" sz="2000" b="1" dirty="0">
                <a:latin typeface="Trebuchet MS" pitchFamily="34" charset="0"/>
              </a:rPr>
              <a:t> δ.   </a:t>
            </a:r>
            <a:r>
              <a:rPr lang="en-US" altLang="el-GR" sz="2000" dirty="0">
                <a:latin typeface="Trebuchet MS" pitchFamily="34" charset="0"/>
              </a:rPr>
              <a:t>Planck. </a:t>
            </a:r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1487748" y="4517504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1537855" y="1803983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2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828800" y="522672"/>
            <a:ext cx="81819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Trebuchet MS" pitchFamily="34" charset="0"/>
              </a:rPr>
              <a:t>4. </a:t>
            </a:r>
            <a:r>
              <a:rPr lang="en-US" altLang="el-GR" sz="2000" b="1" dirty="0" smtClean="0">
                <a:latin typeface="Trebuchet MS" pitchFamily="34" charset="0"/>
              </a:rPr>
              <a:t> </a:t>
            </a:r>
            <a:r>
              <a:rPr lang="el-GR" altLang="el-GR" sz="2000" dirty="0">
                <a:latin typeface="Trebuchet MS" pitchFamily="34" charset="0"/>
              </a:rPr>
              <a:t>Η περίοδος ενός κύματος είναι</a:t>
            </a:r>
            <a:r>
              <a:rPr lang="en-US" altLang="el-GR" sz="2000" dirty="0">
                <a:latin typeface="Trebuchet MS" pitchFamily="34" charset="0"/>
              </a:rPr>
              <a:t> </a:t>
            </a:r>
            <a:r>
              <a:rPr lang="el-GR" altLang="el-GR" sz="2000" dirty="0">
                <a:latin typeface="Trebuchet MS" pitchFamily="34" charset="0"/>
              </a:rPr>
              <a:t>4</a:t>
            </a:r>
            <a:r>
              <a:rPr lang="en-US" altLang="el-GR" sz="2000" dirty="0">
                <a:latin typeface="Trebuchet MS" pitchFamily="34" charset="0"/>
              </a:rPr>
              <a:t>s. </a:t>
            </a:r>
            <a:r>
              <a:rPr lang="el-GR" altLang="el-GR" sz="2000" dirty="0">
                <a:latin typeface="Trebuchet MS" pitchFamily="34" charset="0"/>
              </a:rPr>
              <a:t>Τότε η συχνότητα είναι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Trebuchet MS" pitchFamily="34" charset="0"/>
              </a:rPr>
              <a:t>α.  </a:t>
            </a:r>
            <a:r>
              <a:rPr lang="el-GR" altLang="el-GR" sz="2000" dirty="0">
                <a:latin typeface="Trebuchet MS" pitchFamily="34" charset="0"/>
              </a:rPr>
              <a:t>0,25</a:t>
            </a:r>
            <a:r>
              <a:rPr lang="en-US" altLang="el-GR" sz="2000" dirty="0">
                <a:latin typeface="Trebuchet MS" pitchFamily="34" charset="0"/>
              </a:rPr>
              <a:t>Hz.   </a:t>
            </a:r>
            <a:r>
              <a:rPr lang="el-GR" altLang="el-GR" sz="2000" dirty="0">
                <a:latin typeface="Trebuchet MS" pitchFamily="34" charset="0"/>
              </a:rPr>
              <a:t>     </a:t>
            </a:r>
            <a:r>
              <a:rPr lang="en-US" altLang="el-GR" sz="2000" dirty="0">
                <a:latin typeface="Trebuchet MS" pitchFamily="34" charset="0"/>
              </a:rPr>
              <a:t> </a:t>
            </a:r>
            <a:r>
              <a:rPr lang="el-GR" altLang="el-GR" sz="2000" dirty="0">
                <a:latin typeface="Trebuchet MS" pitchFamily="34" charset="0"/>
              </a:rPr>
              <a:t>  </a:t>
            </a:r>
            <a:r>
              <a:rPr lang="el-GR" altLang="el-GR" sz="2000" dirty="0" smtClean="0">
                <a:latin typeface="Trebuchet MS" pitchFamily="34" charset="0"/>
              </a:rPr>
              <a:t>   </a:t>
            </a:r>
            <a:r>
              <a:rPr lang="el-GR" altLang="el-GR" sz="2000" b="1" dirty="0" smtClean="0">
                <a:latin typeface="Trebuchet MS" pitchFamily="34" charset="0"/>
              </a:rPr>
              <a:t>β</a:t>
            </a:r>
            <a:r>
              <a:rPr lang="el-GR" altLang="el-GR" sz="2000" b="1" dirty="0">
                <a:latin typeface="Trebuchet MS" pitchFamily="34" charset="0"/>
              </a:rPr>
              <a:t>.  </a:t>
            </a:r>
            <a:r>
              <a:rPr lang="el-GR" altLang="el-GR" sz="2000" dirty="0">
                <a:latin typeface="Trebuchet MS" pitchFamily="34" charset="0"/>
              </a:rPr>
              <a:t>0,5</a:t>
            </a:r>
            <a:r>
              <a:rPr lang="en-US" altLang="el-GR" sz="2000" dirty="0">
                <a:latin typeface="Trebuchet MS" pitchFamily="34" charset="0"/>
              </a:rPr>
              <a:t>Hz. </a:t>
            </a:r>
            <a:r>
              <a:rPr lang="el-GR" altLang="el-GR" sz="2000" dirty="0">
                <a:latin typeface="Trebuchet MS" pitchFamily="34" charset="0"/>
              </a:rPr>
              <a:t>      </a:t>
            </a:r>
            <a:r>
              <a:rPr lang="el-GR" altLang="el-GR" sz="2000" dirty="0" smtClean="0">
                <a:latin typeface="Trebuchet MS" pitchFamily="34" charset="0"/>
              </a:rPr>
              <a:t>       </a:t>
            </a:r>
            <a:r>
              <a:rPr lang="el-GR" altLang="el-GR" sz="2000" b="1" dirty="0">
                <a:latin typeface="Trebuchet MS" pitchFamily="34" charset="0"/>
              </a:rPr>
              <a:t>γ.  1</a:t>
            </a:r>
            <a:r>
              <a:rPr lang="en-US" altLang="el-GR" sz="2000" dirty="0">
                <a:latin typeface="Trebuchet MS" pitchFamily="34" charset="0"/>
              </a:rPr>
              <a:t>Hz. </a:t>
            </a:r>
            <a:r>
              <a:rPr lang="el-GR" altLang="el-GR" sz="2000" dirty="0">
                <a:latin typeface="Trebuchet MS" pitchFamily="34" charset="0"/>
              </a:rPr>
              <a:t>       </a:t>
            </a:r>
            <a:r>
              <a:rPr lang="el-GR" altLang="el-GR" sz="2000" dirty="0" smtClean="0">
                <a:latin typeface="Trebuchet MS" pitchFamily="34" charset="0"/>
              </a:rPr>
              <a:t>      </a:t>
            </a:r>
            <a:r>
              <a:rPr lang="el-GR" altLang="el-GR" sz="2000" b="1" dirty="0">
                <a:latin typeface="Trebuchet MS" pitchFamily="34" charset="0"/>
              </a:rPr>
              <a:t>δ.  </a:t>
            </a:r>
            <a:r>
              <a:rPr lang="en-US" altLang="el-GR" sz="2000" dirty="0">
                <a:latin typeface="Trebuchet MS" pitchFamily="34" charset="0"/>
              </a:rPr>
              <a:t>1</a:t>
            </a:r>
            <a:r>
              <a:rPr lang="el-GR" altLang="el-GR" sz="2000" dirty="0">
                <a:latin typeface="Trebuchet MS" pitchFamily="34" charset="0"/>
              </a:rPr>
              <a:t>0</a:t>
            </a:r>
            <a:r>
              <a:rPr lang="en-US" altLang="el-GR" sz="2000" dirty="0">
                <a:latin typeface="Trebuchet MS" pitchFamily="34" charset="0"/>
              </a:rPr>
              <a:t>Hz.</a:t>
            </a:r>
            <a:endParaRPr lang="el-GR" altLang="el-GR" sz="2000" dirty="0">
              <a:latin typeface="Trebuchet MS" pitchFamily="34" charset="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828800" y="1269396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799" y="2234063"/>
            <a:ext cx="77819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itchFamily="34" charset="0"/>
              </a:rPr>
              <a:t>5. </a:t>
            </a:r>
            <a:r>
              <a:rPr lang="en-US" altLang="el-GR" sz="2000" dirty="0" err="1">
                <a:latin typeface="Trebuchet MS" pitchFamily="34" charset="0"/>
              </a:rPr>
              <a:t>Σύμφων</a:t>
            </a:r>
            <a:r>
              <a:rPr lang="en-US" altLang="el-GR" sz="2000" dirty="0">
                <a:latin typeface="Trebuchet MS" pitchFamily="34" charset="0"/>
              </a:rPr>
              <a:t>α με την ηλεκτρομαγνητική θεωρία του Μaxwell το ηλεκτρομαγνητικό κύμα παράγεται, όταν ένα ηλεκτρικό φορτίο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Trebuchet MS" pitchFamily="34" charset="0"/>
              </a:rPr>
              <a:t>α</a:t>
            </a:r>
            <a:r>
              <a:rPr lang="en-US" altLang="el-GR" sz="2000" b="1" dirty="0">
                <a:latin typeface="Trebuchet MS" pitchFamily="34" charset="0"/>
              </a:rPr>
              <a:t>. </a:t>
            </a:r>
            <a:r>
              <a:rPr lang="el-GR" altLang="el-GR" sz="2000" b="1" dirty="0">
                <a:latin typeface="Trebuchet MS" pitchFamily="34" charset="0"/>
              </a:rPr>
              <a:t> </a:t>
            </a:r>
            <a:r>
              <a:rPr lang="el-GR" altLang="el-GR" sz="2000" dirty="0">
                <a:latin typeface="Trebuchet MS" pitchFamily="34" charset="0"/>
              </a:rPr>
              <a:t>η</a:t>
            </a:r>
            <a:r>
              <a:rPr lang="en-US" altLang="el-GR" sz="2000" dirty="0" err="1">
                <a:latin typeface="Trebuchet MS" pitchFamily="34" charset="0"/>
              </a:rPr>
              <a:t>ρεμεί</a:t>
            </a:r>
            <a:r>
              <a:rPr lang="el-GR" altLang="el-GR" sz="2000" dirty="0">
                <a:latin typeface="Trebuchet MS" pitchFamily="34" charset="0"/>
              </a:rPr>
              <a:t>.</a:t>
            </a:r>
            <a:r>
              <a:rPr lang="en-US" altLang="el-GR" sz="2000" dirty="0">
                <a:latin typeface="Trebuchet MS" pitchFamily="34" charset="0"/>
              </a:rPr>
              <a:t>              </a:t>
            </a:r>
            <a:r>
              <a:rPr lang="el-GR" altLang="el-GR" sz="2000" dirty="0">
                <a:latin typeface="Trebuchet MS" pitchFamily="34" charset="0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Trebuchet MS" pitchFamily="34" charset="0"/>
              </a:rPr>
              <a:t>β</a:t>
            </a:r>
            <a:r>
              <a:rPr lang="en-US" altLang="el-GR" sz="2000" b="1" dirty="0">
                <a:latin typeface="Trebuchet MS" pitchFamily="34" charset="0"/>
              </a:rPr>
              <a:t>.  </a:t>
            </a:r>
            <a:r>
              <a:rPr lang="en-US" altLang="el-GR" sz="2000" dirty="0" err="1">
                <a:latin typeface="Trebuchet MS" pitchFamily="34" charset="0"/>
              </a:rPr>
              <a:t>κινείτ</a:t>
            </a:r>
            <a:r>
              <a:rPr lang="en-US" altLang="el-GR" sz="2000" dirty="0">
                <a:latin typeface="Trebuchet MS" pitchFamily="34" charset="0"/>
              </a:rPr>
              <a:t>αι ευθύγραμμα και ομαλά</a:t>
            </a:r>
            <a:r>
              <a:rPr lang="el-GR" altLang="el-GR" sz="2000" dirty="0">
                <a:latin typeface="Trebuchet MS" pitchFamily="34" charset="0"/>
              </a:rPr>
              <a:t>.</a:t>
            </a:r>
            <a:endParaRPr lang="en-US" altLang="el-GR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Trebuchet MS" pitchFamily="34" charset="0"/>
              </a:rPr>
              <a:t>γ</a:t>
            </a:r>
            <a:r>
              <a:rPr lang="en-US" altLang="el-GR" sz="2000" b="1" dirty="0">
                <a:latin typeface="Trebuchet MS" pitchFamily="34" charset="0"/>
              </a:rPr>
              <a:t>.  </a:t>
            </a:r>
            <a:r>
              <a:rPr lang="el-GR" altLang="el-GR" sz="2000" dirty="0">
                <a:latin typeface="Trebuchet MS" pitchFamily="34" charset="0"/>
              </a:rPr>
              <a:t>ε</a:t>
            </a:r>
            <a:r>
              <a:rPr lang="en-US" altLang="el-GR" sz="2000" dirty="0">
                <a:latin typeface="Trebuchet MS" pitchFamily="34" charset="0"/>
              </a:rPr>
              <a:t>π</a:t>
            </a:r>
            <a:r>
              <a:rPr lang="en-US" altLang="el-GR" sz="2000" dirty="0" err="1">
                <a:latin typeface="Trebuchet MS" pitchFamily="34" charset="0"/>
              </a:rPr>
              <a:t>ιτ</a:t>
            </a:r>
            <a:r>
              <a:rPr lang="en-US" altLang="el-GR" sz="2000" dirty="0">
                <a:latin typeface="Trebuchet MS" pitchFamily="34" charset="0"/>
              </a:rPr>
              <a:t>αχύνεται</a:t>
            </a:r>
            <a:r>
              <a:rPr lang="el-GR" altLang="el-GR" sz="2000" dirty="0">
                <a:latin typeface="Trebuchet MS" pitchFamily="34" charset="0"/>
              </a:rPr>
              <a:t>.</a:t>
            </a:r>
            <a:r>
              <a:rPr lang="en-US" altLang="el-GR" sz="2000" dirty="0">
                <a:latin typeface="Trebuchet MS" pitchFamily="34" charset="0"/>
              </a:rPr>
              <a:t>        </a:t>
            </a:r>
            <a:r>
              <a:rPr lang="el-GR" altLang="el-GR" sz="2000" dirty="0">
                <a:latin typeface="Trebuchet MS" pitchFamily="34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Trebuchet MS" pitchFamily="34" charset="0"/>
              </a:rPr>
              <a:t>δ</a:t>
            </a:r>
            <a:r>
              <a:rPr lang="en-US" altLang="el-GR" sz="2000" b="1" dirty="0">
                <a:latin typeface="Trebuchet MS" pitchFamily="34" charset="0"/>
              </a:rPr>
              <a:t>.  </a:t>
            </a:r>
            <a:r>
              <a:rPr lang="en-US" altLang="el-GR" sz="2000" dirty="0" err="1">
                <a:latin typeface="Trebuchet MS" pitchFamily="34" charset="0"/>
              </a:rPr>
              <a:t>όλ</a:t>
            </a:r>
            <a:r>
              <a:rPr lang="en-US" altLang="el-GR" sz="2000" dirty="0">
                <a:latin typeface="Trebuchet MS" pitchFamily="34" charset="0"/>
              </a:rPr>
              <a:t>α τα παραπάνω.</a:t>
            </a:r>
            <a:endParaRPr lang="el-GR" altLang="el-GR" sz="2000" dirty="0">
              <a:latin typeface="Trebuchet MS" pitchFamily="34" charset="0"/>
            </a:endParaRPr>
          </a:p>
        </p:txBody>
      </p:sp>
      <p:sp>
        <p:nvSpPr>
          <p:cNvPr id="7" name="Οβάλ 6"/>
          <p:cNvSpPr/>
          <p:nvPr/>
        </p:nvSpPr>
        <p:spPr>
          <a:xfrm>
            <a:off x="1828552" y="420432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7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26757" y="490954"/>
            <a:ext cx="799422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Trebuchet MS" pitchFamily="34" charset="0"/>
              </a:rPr>
              <a:t>6.  </a:t>
            </a:r>
            <a:r>
              <a:rPr lang="el-GR" altLang="el-GR" sz="2000" dirty="0">
                <a:latin typeface="Trebuchet MS" pitchFamily="34" charset="0"/>
              </a:rPr>
              <a:t>Αν</a:t>
            </a:r>
            <a:r>
              <a:rPr lang="en-US" altLang="el-GR" sz="2000" dirty="0">
                <a:latin typeface="Trebuchet MS" pitchFamily="34" charset="0"/>
              </a:rPr>
              <a:t> </a:t>
            </a:r>
            <a:r>
              <a:rPr lang="el-GR" altLang="el-GR" sz="2000" dirty="0">
                <a:latin typeface="Trebuchet MS" pitchFamily="34" charset="0"/>
              </a:rPr>
              <a:t>η ταχύτητα ενός ηλεκτρομαγνητικού κύματος είναι 3.10</a:t>
            </a:r>
            <a:r>
              <a:rPr lang="el-GR" altLang="el-GR" sz="2000" baseline="30000" dirty="0">
                <a:latin typeface="Trebuchet MS" pitchFamily="34" charset="0"/>
              </a:rPr>
              <a:t>8</a:t>
            </a:r>
            <a:r>
              <a:rPr lang="el-GR" altLang="el-GR" sz="2000" dirty="0">
                <a:latin typeface="Trebuchet MS" pitchFamily="34" charset="0"/>
              </a:rPr>
              <a:t> </a:t>
            </a:r>
            <a:r>
              <a:rPr lang="en-US" altLang="el-GR" sz="2000" dirty="0">
                <a:latin typeface="Trebuchet MS" pitchFamily="34" charset="0"/>
              </a:rPr>
              <a:t>m/s</a:t>
            </a:r>
            <a:r>
              <a:rPr lang="el-GR" altLang="el-GR" sz="2000" dirty="0">
                <a:latin typeface="Trebuchet MS" pitchFamily="34" charset="0"/>
              </a:rPr>
              <a:t> και η συχνότητά του 5.10</a:t>
            </a:r>
            <a:r>
              <a:rPr lang="el-GR" altLang="el-GR" sz="2000" baseline="30000" dirty="0">
                <a:latin typeface="Trebuchet MS" pitchFamily="34" charset="0"/>
              </a:rPr>
              <a:t>14</a:t>
            </a:r>
            <a:r>
              <a:rPr lang="en-US" altLang="el-GR" sz="2000" baseline="30000" dirty="0">
                <a:latin typeface="Trebuchet MS" pitchFamily="34" charset="0"/>
              </a:rPr>
              <a:t> </a:t>
            </a:r>
            <a:r>
              <a:rPr lang="en-US" altLang="el-GR" sz="2000" dirty="0">
                <a:latin typeface="Trebuchet MS" pitchFamily="34" charset="0"/>
              </a:rPr>
              <a:t>Hz, </a:t>
            </a:r>
            <a:r>
              <a:rPr lang="el-GR" altLang="el-GR" sz="2000" dirty="0">
                <a:latin typeface="Trebuchet MS" pitchFamily="34" charset="0"/>
              </a:rPr>
              <a:t>τότε το μήκος κύματος</a:t>
            </a:r>
            <a:r>
              <a:rPr lang="en-US" altLang="el-GR" sz="2000" dirty="0">
                <a:latin typeface="Trebuchet MS" pitchFamily="34" charset="0"/>
              </a:rPr>
              <a:t> </a:t>
            </a:r>
            <a:r>
              <a:rPr lang="el-GR" altLang="el-GR" sz="2000" dirty="0">
                <a:latin typeface="Trebuchet MS" pitchFamily="34" charset="0"/>
              </a:rPr>
              <a:t>είναι ίσο με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Trebuchet MS" pitchFamily="34" charset="0"/>
              </a:rPr>
              <a:t>α.  </a:t>
            </a:r>
            <a:r>
              <a:rPr lang="en-US" altLang="el-GR" sz="2000" dirty="0">
                <a:latin typeface="Trebuchet MS" pitchFamily="34" charset="0"/>
              </a:rPr>
              <a:t>300nm.     </a:t>
            </a:r>
            <a:r>
              <a:rPr lang="el-GR" altLang="el-GR" sz="2000" b="1" dirty="0">
                <a:latin typeface="Trebuchet MS" pitchFamily="34" charset="0"/>
              </a:rPr>
              <a:t>β.  </a:t>
            </a:r>
            <a:r>
              <a:rPr lang="en-US" altLang="el-GR" sz="2000" dirty="0">
                <a:latin typeface="Trebuchet MS" pitchFamily="34" charset="0"/>
              </a:rPr>
              <a:t>500nm.       </a:t>
            </a:r>
            <a:r>
              <a:rPr lang="el-GR" altLang="el-GR" sz="2000" b="1" dirty="0">
                <a:latin typeface="Trebuchet MS" pitchFamily="34" charset="0"/>
              </a:rPr>
              <a:t>γ.  </a:t>
            </a:r>
            <a:r>
              <a:rPr lang="en-US" altLang="el-GR" sz="2000" dirty="0">
                <a:latin typeface="Trebuchet MS" pitchFamily="34" charset="0"/>
              </a:rPr>
              <a:t>600nm.      </a:t>
            </a:r>
            <a:r>
              <a:rPr lang="el-GR" altLang="el-GR" sz="2000" b="1" dirty="0">
                <a:latin typeface="Trebuchet MS" pitchFamily="34" charset="0"/>
              </a:rPr>
              <a:t>δ.  </a:t>
            </a:r>
            <a:r>
              <a:rPr lang="en-US" altLang="el-GR" sz="2000" dirty="0">
                <a:latin typeface="Trebuchet MS" pitchFamily="34" charset="0"/>
              </a:rPr>
              <a:t>6000nm.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dirty="0">
                <a:latin typeface="Trebuchet MS" pitchFamily="34" charset="0"/>
              </a:rPr>
              <a:t>Δίνεται</a:t>
            </a:r>
            <a:r>
              <a:rPr lang="en-US" altLang="el-GR" sz="2000" dirty="0">
                <a:latin typeface="Trebuchet MS" pitchFamily="34" charset="0"/>
              </a:rPr>
              <a:t>:  1nm = 10</a:t>
            </a:r>
            <a:r>
              <a:rPr lang="en-US" altLang="el-GR" sz="2000" baseline="30000" dirty="0">
                <a:latin typeface="Trebuchet MS" pitchFamily="34" charset="0"/>
              </a:rPr>
              <a:t>-9</a:t>
            </a:r>
            <a:r>
              <a:rPr lang="en-US" altLang="el-GR" sz="2000" dirty="0">
                <a:latin typeface="Trebuchet MS" pitchFamily="34" charset="0"/>
              </a:rPr>
              <a:t> m. </a:t>
            </a:r>
            <a:r>
              <a:rPr lang="el-GR" altLang="el-GR" sz="2000" dirty="0">
                <a:latin typeface="Trebuchet MS" panose="020B0603020202020204" pitchFamily="34" charset="0"/>
              </a:rPr>
              <a:t>    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407918" y="1689373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26757" y="2877479"/>
            <a:ext cx="791595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itchFamily="34" charset="0"/>
              </a:rPr>
              <a:t>7</a:t>
            </a:r>
            <a:r>
              <a:rPr lang="en-US" altLang="el-GR" sz="2000" b="1" dirty="0" smtClean="0">
                <a:latin typeface="Trebuchet MS" pitchFamily="34" charset="0"/>
              </a:rPr>
              <a:t>. </a:t>
            </a:r>
            <a:r>
              <a:rPr lang="el-GR" altLang="el-GR" sz="2000" dirty="0">
                <a:latin typeface="Trebuchet MS" pitchFamily="34" charset="0"/>
              </a:rPr>
              <a:t>Ο Αϊνστάιν δεχόμενος τη</a:t>
            </a:r>
            <a:r>
              <a:rPr lang="en-US" altLang="el-GR" sz="2000" dirty="0">
                <a:latin typeface="Trebuchet MS" pitchFamily="34" charset="0"/>
              </a:rPr>
              <a:t> </a:t>
            </a:r>
            <a:r>
              <a:rPr lang="en-US" altLang="el-GR" sz="2000" dirty="0" err="1">
                <a:latin typeface="Trebuchet MS" pitchFamily="34" charset="0"/>
              </a:rPr>
              <a:t>σωμ</a:t>
            </a:r>
            <a:r>
              <a:rPr lang="en-US" altLang="el-GR" sz="2000" dirty="0">
                <a:latin typeface="Trebuchet MS" pitchFamily="34" charset="0"/>
              </a:rPr>
              <a:t>ατιδιακή φύση του φωτός </a:t>
            </a:r>
            <a:r>
              <a:rPr lang="el-GR" altLang="el-GR" sz="2000" dirty="0">
                <a:latin typeface="Trebuchet MS" pitchFamily="34" charset="0"/>
              </a:rPr>
              <a:t>ερμήνευσε </a:t>
            </a:r>
            <a:r>
              <a:rPr lang="en-US" altLang="el-GR" sz="2000" dirty="0" err="1">
                <a:latin typeface="Trebuchet MS" pitchFamily="34" charset="0"/>
              </a:rPr>
              <a:t>το</a:t>
            </a:r>
            <a:r>
              <a:rPr lang="en-US" altLang="el-GR" sz="2000" dirty="0">
                <a:latin typeface="Trebuchet MS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itchFamily="34" charset="0"/>
              </a:rPr>
              <a:t>α.  </a:t>
            </a:r>
            <a:r>
              <a:rPr lang="en-US" altLang="el-GR" sz="2000" dirty="0">
                <a:latin typeface="Trebuchet MS" pitchFamily="34" charset="0"/>
              </a:rPr>
              <a:t>φα</a:t>
            </a:r>
            <a:r>
              <a:rPr lang="en-US" altLang="el-GR" sz="2000" dirty="0" err="1">
                <a:latin typeface="Trebuchet MS" pitchFamily="34" charset="0"/>
              </a:rPr>
              <a:t>ινόμενο</a:t>
            </a:r>
            <a:r>
              <a:rPr lang="en-US" altLang="el-GR" sz="2000" dirty="0">
                <a:latin typeface="Trebuchet MS" pitchFamily="34" charset="0"/>
              </a:rPr>
              <a:t> </a:t>
            </a:r>
            <a:r>
              <a:rPr lang="en-US" altLang="el-GR" sz="2000" dirty="0" err="1">
                <a:latin typeface="Trebuchet MS" pitchFamily="34" charset="0"/>
              </a:rPr>
              <a:t>της</a:t>
            </a:r>
            <a:r>
              <a:rPr lang="en-US" altLang="el-GR" sz="2000" dirty="0">
                <a:latin typeface="Trebuchet MS" pitchFamily="34" charset="0"/>
              </a:rPr>
              <a:t> </a:t>
            </a:r>
            <a:r>
              <a:rPr lang="en-US" altLang="el-GR" sz="2000" dirty="0" err="1">
                <a:latin typeface="Trebuchet MS" pitchFamily="34" charset="0"/>
              </a:rPr>
              <a:t>συμ</a:t>
            </a:r>
            <a:r>
              <a:rPr lang="en-US" altLang="el-GR" sz="2000" dirty="0">
                <a:latin typeface="Trebuchet MS" pitchFamily="34" charset="0"/>
              </a:rPr>
              <a:t>βολής.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itchFamily="34" charset="0"/>
              </a:rPr>
              <a:t>β.  </a:t>
            </a:r>
            <a:r>
              <a:rPr lang="en-US" altLang="el-GR" sz="2000" dirty="0">
                <a:latin typeface="Trebuchet MS" pitchFamily="34" charset="0"/>
              </a:rPr>
              <a:t>φα</a:t>
            </a:r>
            <a:r>
              <a:rPr lang="en-US" altLang="el-GR" sz="2000" dirty="0" err="1">
                <a:latin typeface="Trebuchet MS" pitchFamily="34" charset="0"/>
              </a:rPr>
              <a:t>ινόμενο</a:t>
            </a:r>
            <a:r>
              <a:rPr lang="en-US" altLang="el-GR" sz="2000" dirty="0">
                <a:latin typeface="Trebuchet MS" pitchFamily="34" charset="0"/>
              </a:rPr>
              <a:t> </a:t>
            </a:r>
            <a:r>
              <a:rPr lang="en-US" altLang="el-GR" sz="2000" dirty="0" err="1">
                <a:latin typeface="Trebuchet MS" pitchFamily="34" charset="0"/>
              </a:rPr>
              <a:t>της</a:t>
            </a:r>
            <a:r>
              <a:rPr lang="en-US" altLang="el-GR" sz="2000" dirty="0">
                <a:latin typeface="Trebuchet MS" pitchFamily="34" charset="0"/>
              </a:rPr>
              <a:t> π</a:t>
            </a:r>
            <a:r>
              <a:rPr lang="en-US" altLang="el-GR" sz="2000" dirty="0" err="1">
                <a:latin typeface="Trebuchet MS" pitchFamily="34" charset="0"/>
              </a:rPr>
              <a:t>ερίθλ</a:t>
            </a:r>
            <a:r>
              <a:rPr lang="en-US" altLang="el-GR" sz="2000" dirty="0">
                <a:latin typeface="Trebuchet MS" pitchFamily="34" charset="0"/>
              </a:rPr>
              <a:t>ασης. 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itchFamily="34" charset="0"/>
              </a:rPr>
              <a:t>γ.  </a:t>
            </a:r>
            <a:r>
              <a:rPr lang="en-US" altLang="el-GR" sz="2000" dirty="0" err="1">
                <a:latin typeface="Trebuchet MS" pitchFamily="34" charset="0"/>
              </a:rPr>
              <a:t>φωτοηλεκτρικό</a:t>
            </a:r>
            <a:r>
              <a:rPr lang="en-US" altLang="el-GR" sz="2000" dirty="0">
                <a:latin typeface="Trebuchet MS" pitchFamily="34" charset="0"/>
              </a:rPr>
              <a:t> φα</a:t>
            </a:r>
            <a:r>
              <a:rPr lang="en-US" altLang="el-GR" sz="2000" dirty="0" err="1">
                <a:latin typeface="Trebuchet MS" pitchFamily="34" charset="0"/>
              </a:rPr>
              <a:t>ινόμενο</a:t>
            </a:r>
            <a:r>
              <a:rPr lang="en-US" altLang="el-GR" sz="2000" dirty="0">
                <a:latin typeface="Trebuchet MS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itchFamily="34" charset="0"/>
              </a:rPr>
              <a:t>δ.  </a:t>
            </a:r>
            <a:r>
              <a:rPr lang="en-US" altLang="el-GR" sz="2000" dirty="0">
                <a:latin typeface="Trebuchet MS" pitchFamily="34" charset="0"/>
              </a:rPr>
              <a:t>φα</a:t>
            </a:r>
            <a:r>
              <a:rPr lang="en-US" altLang="el-GR" sz="2000" dirty="0" err="1">
                <a:latin typeface="Trebuchet MS" pitchFamily="34" charset="0"/>
              </a:rPr>
              <a:t>ινόμενο</a:t>
            </a:r>
            <a:r>
              <a:rPr lang="en-US" altLang="el-GR" sz="2000" dirty="0">
                <a:latin typeface="Trebuchet MS" pitchFamily="34" charset="0"/>
              </a:rPr>
              <a:t> </a:t>
            </a:r>
            <a:r>
              <a:rPr lang="en-US" altLang="el-GR" sz="2000" dirty="0" err="1">
                <a:latin typeface="Trebuchet MS" pitchFamily="34" charset="0"/>
              </a:rPr>
              <a:t>της</a:t>
            </a:r>
            <a:r>
              <a:rPr lang="en-US" altLang="el-GR" sz="2000" dirty="0">
                <a:latin typeface="Trebuchet MS" pitchFamily="34" charset="0"/>
              </a:rPr>
              <a:t> π</a:t>
            </a:r>
            <a:r>
              <a:rPr lang="en-US" altLang="el-GR" sz="2000" dirty="0" err="1">
                <a:latin typeface="Trebuchet MS" pitchFamily="34" charset="0"/>
              </a:rPr>
              <a:t>όλωσης</a:t>
            </a:r>
            <a:r>
              <a:rPr lang="en-US" altLang="el-GR" sz="2000" dirty="0">
                <a:latin typeface="Trebuchet MS" pitchFamily="34" charset="0"/>
              </a:rPr>
              <a:t>.</a:t>
            </a:r>
          </a:p>
        </p:txBody>
      </p:sp>
      <p:sp>
        <p:nvSpPr>
          <p:cNvPr id="8" name="Οβάλ 7"/>
          <p:cNvSpPr/>
          <p:nvPr/>
        </p:nvSpPr>
        <p:spPr>
          <a:xfrm>
            <a:off x="2026757" y="4828009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5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057401" y="404664"/>
            <a:ext cx="80867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8.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ηλεκτρομαγνητικό κύμα που διαδίδεται στο κενό τα διανύσματα της έντασης του ηλεκτρικού πεδίου και της έντασης του μαγνητικού πεδίου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σχηματίζουν μεταξύ τους τυχαία γωνία.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είναι μεταξύ τους παράλληλα.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σχηματίζουν μεταξύ τους γωνία που εξαρτάται από τη συχνότητα του κύματος.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είναι μεταξύ τους κάθετα.</a:t>
            </a:r>
          </a:p>
        </p:txBody>
      </p:sp>
      <p:sp>
        <p:nvSpPr>
          <p:cNvPr id="6" name="Οβάλ 5"/>
          <p:cNvSpPr/>
          <p:nvPr/>
        </p:nvSpPr>
        <p:spPr>
          <a:xfrm>
            <a:off x="2057401" y="3669407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8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266950" y="557065"/>
            <a:ext cx="7658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9.  </a:t>
            </a:r>
            <a:r>
              <a:rPr lang="el-GR" sz="2000" dirty="0">
                <a:latin typeface="Trebuchet MS" panose="020B0603020202020204" pitchFamily="34" charset="0"/>
              </a:rPr>
              <a:t>Η θεωρία των κβάντα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>
                <a:latin typeface="Trebuchet MS" panose="020B0603020202020204" pitchFamily="34" charset="0"/>
              </a:rPr>
              <a:t>κατέρριψε την ηλεκτρομαγνητική θεωρία του </a:t>
            </a:r>
            <a:r>
              <a:rPr lang="el-GR" sz="2000" dirty="0" err="1">
                <a:latin typeface="Trebuchet MS" panose="020B0603020202020204" pitchFamily="34" charset="0"/>
              </a:rPr>
              <a:t>Maxwell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>
                <a:latin typeface="Trebuchet MS" panose="020B0603020202020204" pitchFamily="34" charset="0"/>
              </a:rPr>
              <a:t>δέχεται ότι κάθε άτομο απορροφά και εκπέμπει ενέργεια κατά συνεχή τρόπο.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>
                <a:latin typeface="Trebuchet MS" panose="020B0603020202020204" pitchFamily="34" charset="0"/>
              </a:rPr>
              <a:t>δέχεται ότι η ενέργεια των φωτονίων είναι ανεξάρτητη από τη συχνότητά τους.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dirty="0">
                <a:latin typeface="Trebuchet MS" panose="020B0603020202020204" pitchFamily="34" charset="0"/>
              </a:rPr>
              <a:t>ερμηνεύει φαινόμενα που σχετίζονται με την αλληλεπίδραση της φωτεινής ακτινοβολίας με την ύλη. </a:t>
            </a:r>
          </a:p>
        </p:txBody>
      </p:sp>
      <p:sp>
        <p:nvSpPr>
          <p:cNvPr id="5" name="Οβάλ 4"/>
          <p:cNvSpPr/>
          <p:nvPr/>
        </p:nvSpPr>
        <p:spPr>
          <a:xfrm>
            <a:off x="2193896" y="339318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9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162175" y="260648"/>
            <a:ext cx="8048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10.  </a:t>
            </a:r>
            <a:r>
              <a:rPr lang="el-GR" sz="2000" dirty="0">
                <a:latin typeface="Trebuchet MS" panose="020B0603020202020204" pitchFamily="34" charset="0"/>
              </a:rPr>
              <a:t>Ο </a:t>
            </a:r>
            <a:r>
              <a:rPr lang="el-GR" sz="2000" dirty="0" err="1">
                <a:latin typeface="Trebuchet MS" panose="020B0603020202020204" pitchFamily="34" charset="0"/>
              </a:rPr>
              <a:t>Planck</a:t>
            </a:r>
            <a:r>
              <a:rPr lang="el-GR" sz="2000" dirty="0">
                <a:latin typeface="Trebuchet MS" panose="020B0603020202020204" pitchFamily="34" charset="0"/>
              </a:rPr>
              <a:t> εισήγαγε τη θεωρία των κβάντα φωτός, για να ερμηνεύσει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</a:t>
            </a:r>
            <a:r>
              <a:rPr lang="el-GR" sz="2000" dirty="0">
                <a:latin typeface="Trebuchet MS" panose="020B0603020202020204" pitchFamily="34" charset="0"/>
              </a:rPr>
              <a:t>το φαινόμενο της συμβολής του φωτός.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</a:t>
            </a:r>
            <a:r>
              <a:rPr lang="el-GR" sz="2000" dirty="0">
                <a:latin typeface="Trebuchet MS" panose="020B0603020202020204" pitchFamily="34" charset="0"/>
              </a:rPr>
              <a:t>το φαινόμενο της περίθλασης του φωτός.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</a:t>
            </a:r>
            <a:r>
              <a:rPr lang="el-GR" sz="2000" dirty="0">
                <a:latin typeface="Trebuchet MS" panose="020B0603020202020204" pitchFamily="34" charset="0"/>
              </a:rPr>
              <a:t>το φαινόμενο της πόλωσης.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 </a:t>
            </a:r>
            <a:r>
              <a:rPr lang="el-GR" sz="2000" dirty="0">
                <a:latin typeface="Trebuchet MS" panose="020B0603020202020204" pitchFamily="34" charset="0"/>
              </a:rPr>
              <a:t>την ακτινοβολία που παράγει ένα θερμαινόμενο σώμα.</a:t>
            </a:r>
          </a:p>
        </p:txBody>
      </p:sp>
      <p:sp>
        <p:nvSpPr>
          <p:cNvPr id="5" name="Οβάλ 4"/>
          <p:cNvSpPr/>
          <p:nvPr/>
        </p:nvSpPr>
        <p:spPr>
          <a:xfrm>
            <a:off x="2099556" y="2635379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162175" y="3172716"/>
            <a:ext cx="8048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11.   </a:t>
            </a:r>
            <a:r>
              <a:rPr lang="el-GR" sz="2000" dirty="0">
                <a:latin typeface="Trebuchet MS" panose="020B0603020202020204" pitchFamily="34" charset="0"/>
              </a:rPr>
              <a:t>Η ηλεκτρομαγνητική θεωρία του </a:t>
            </a:r>
            <a:r>
              <a:rPr lang="el-GR" sz="2000" dirty="0" err="1">
                <a:latin typeface="Trebuchet MS" panose="020B0603020202020204" pitchFamily="34" charset="0"/>
              </a:rPr>
              <a:t>Maxwell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ερμηνεύει πλήρως το φωτοηλεκτρικό φαινόμενο.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δέχεται τη σωματιδιακή φύση του φωτός.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ερμηνεύει τα γραμμικά φάσματα των αερίων.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dirty="0" smtClean="0">
                <a:latin typeface="Trebuchet MS" panose="020B0603020202020204" pitchFamily="34" charset="0"/>
              </a:rPr>
              <a:t>αποδεικνύει </a:t>
            </a:r>
            <a:r>
              <a:rPr lang="el-GR" sz="2000" dirty="0">
                <a:latin typeface="Trebuchet MS" panose="020B0603020202020204" pitchFamily="34" charset="0"/>
              </a:rPr>
              <a:t>ότι, όταν ένα ηλεκτρικό φορτίο ταλαντώνεται, δημιουργεί ηλεκτρομαγνητικό κύμα. </a:t>
            </a:r>
          </a:p>
        </p:txBody>
      </p:sp>
      <p:sp>
        <p:nvSpPr>
          <p:cNvPr id="7" name="Οβάλ 6"/>
          <p:cNvSpPr/>
          <p:nvPr/>
        </p:nvSpPr>
        <p:spPr>
          <a:xfrm>
            <a:off x="2162175" y="5096485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2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Ορθογώνιο 1"/>
              <p:cNvSpPr/>
              <p:nvPr/>
            </p:nvSpPr>
            <p:spPr>
              <a:xfrm>
                <a:off x="1962150" y="719657"/>
                <a:ext cx="8648700" cy="2851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l-GR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12. 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Δύο 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μονοχρωματικές ηλεκτρομαγνητικές ακτινοβολίες Α και Β με συχνότητες, αντίστοιχα, </a:t>
                </a:r>
                <a:r>
                  <a:rPr lang="en-US" sz="2000" i="1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aseline="-25000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:r>
                  <a:rPr lang="en-US" sz="2000" i="1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aseline="-25000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τέτοιες, ώστε </a:t>
                </a:r>
                <a:r>
                  <a:rPr lang="en-US" sz="2000" i="1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aseline="-25000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i="1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aseline="-25000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διαδίδονται  στο κενό. Αν </a:t>
                </a:r>
                <a:r>
                  <a:rPr lang="el-GR" sz="2000" i="1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l-GR" sz="2000" baseline="-25000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είναι το μήκος κύματος της ακτινοβολίας Α, τότε το μήκος κύματος </a:t>
                </a:r>
                <a:r>
                  <a:rPr lang="el-GR" sz="2000" i="1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l-GR" sz="2000" baseline="-25000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της ακτινοβολίας Β είναι ίσο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με</a:t>
                </a:r>
                <a:endParaRPr lang="el-GR" sz="20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l-GR" sz="2000" b="1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α.   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l-GR" sz="2000" i="1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λ</a:t>
                </a:r>
                <a:r>
                  <a:rPr lang="el-GR" sz="2000" baseline="-25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el-GR" sz="2000" b="1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		              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β</a:t>
                </a:r>
                <a:r>
                  <a:rPr lang="el-GR" sz="2000" b="1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el-G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.</a:t>
                </a:r>
                <a:endParaRPr lang="el-GR" sz="20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Να αιτιολογήσετε την απάντησή σας.</a:t>
                </a:r>
                <a:endParaRPr lang="el-GR" sz="20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50" y="719657"/>
                <a:ext cx="8648700" cy="2851293"/>
              </a:xfrm>
              <a:prstGeom prst="rect">
                <a:avLst/>
              </a:prstGeom>
              <a:blipFill>
                <a:blip r:embed="rId2"/>
                <a:stretch>
                  <a:fillRect l="-775" r="-705" b="-2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βάλ 4"/>
          <p:cNvSpPr/>
          <p:nvPr/>
        </p:nvSpPr>
        <p:spPr>
          <a:xfrm>
            <a:off x="7258050" y="268666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2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5712" y="231985"/>
            <a:ext cx="6640576" cy="146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σωματιδιακή φύση του φωτός.</a:t>
            </a:r>
          </a:p>
          <a:p>
            <a:pPr algn="ctr">
              <a:lnSpc>
                <a:spcPct val="150000"/>
              </a:lnSpc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Θεωρία των κβάντα.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4658868" y="1792223"/>
            <a:ext cx="2874264" cy="4377660"/>
            <a:chOff x="4658868" y="1792223"/>
            <a:chExt cx="2874264" cy="4377660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68" y="1792223"/>
              <a:ext cx="2874264" cy="3592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264625" y="5385053"/>
              <a:ext cx="166275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dirty="0">
                  <a:solidFill>
                    <a:srgbClr val="000000"/>
                  </a:solidFill>
                  <a:latin typeface="Comic Sans MS" pitchFamily="66" charset="0"/>
                  <a:hlinkClick r:id="rId3"/>
                </a:rPr>
                <a:t>Max Planck</a:t>
              </a:r>
              <a:endParaRPr lang="en-US" altLang="el-GR" b="1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l-GR" altLang="el-GR" dirty="0" smtClean="0">
                  <a:solidFill>
                    <a:srgbClr val="000000"/>
                  </a:solidFill>
                  <a:latin typeface="Comic Sans MS" pitchFamily="66" charset="0"/>
                </a:rPr>
                <a:t>(</a:t>
              </a:r>
              <a:r>
                <a:rPr lang="en-US" altLang="el-GR" dirty="0" smtClean="0">
                  <a:solidFill>
                    <a:srgbClr val="000000"/>
                  </a:solidFill>
                  <a:latin typeface="Comic Sans MS" pitchFamily="66" charset="0"/>
                </a:rPr>
                <a:t>1858-1947</a:t>
              </a:r>
              <a:r>
                <a:rPr lang="el-GR" altLang="el-GR" dirty="0" smtClean="0">
                  <a:solidFill>
                    <a:srgbClr val="000000"/>
                  </a:solidFill>
                  <a:latin typeface="Comic Sans MS" pitchFamily="66" charset="0"/>
                </a:rPr>
                <a:t>)</a:t>
              </a:r>
              <a:endParaRPr lang="el-GR" altLang="el-GR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0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0" y="553871"/>
            <a:ext cx="1203318" cy="114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491997" y="2109034"/>
            <a:ext cx="46161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Κατά </a:t>
            </a:r>
            <a:r>
              <a:rPr lang="el-GR" sz="2000" b="1" dirty="0">
                <a:latin typeface="Comic Sans MS" panose="030F0702030302020204" pitchFamily="66" charset="0"/>
              </a:rPr>
              <a:t>την υπόθεση </a:t>
            </a:r>
            <a:r>
              <a:rPr lang="el-GR" sz="2000" b="1" dirty="0" smtClean="0">
                <a:latin typeface="Comic Sans MS" panose="030F0702030302020204" pitchFamily="66" charset="0"/>
              </a:rPr>
              <a:t>αυτή,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μια ακτινοβολία </a:t>
            </a:r>
            <a:r>
              <a:rPr lang="el-GR" sz="2000" b="1" dirty="0">
                <a:latin typeface="Comic Sans MS" panose="030F0702030302020204" pitchFamily="66" charset="0"/>
              </a:rPr>
              <a:t>(π.χ. </a:t>
            </a:r>
            <a:r>
              <a:rPr lang="el-GR" sz="2000" b="1" dirty="0" smtClean="0">
                <a:latin typeface="Comic Sans MS" panose="030F0702030302020204" pitchFamily="66" charset="0"/>
              </a:rPr>
              <a:t>η ενέργεια από το φως</a:t>
            </a:r>
            <a:r>
              <a:rPr lang="el-GR" sz="2000" b="1" dirty="0">
                <a:latin typeface="Comic Sans MS" panose="030F0702030302020204" pitchFamily="66" charset="0"/>
              </a:rPr>
              <a:t>)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δεν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γίνεται με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μια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συνεχή ροή</a:t>
            </a:r>
            <a:r>
              <a:rPr lang="el-GR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>
                <a:latin typeface="Comic Sans MS" panose="030F0702030302020204" pitchFamily="66" charset="0"/>
              </a:rPr>
              <a:t>αλλά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αποτελείται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αυτοτελείς ποσότητες. </a:t>
            </a:r>
            <a:r>
              <a:rPr lang="el-GR" sz="2000" b="1" dirty="0" smtClean="0">
                <a:latin typeface="Comic Sans MS" panose="030F0702030302020204" pitchFamily="66" charset="0"/>
              </a:rPr>
              <a:t>Κάθε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ποσότητα είναι ένα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πακέτο ενέργειας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που ονομάζεται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κβάντο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”, </a:t>
            </a:r>
            <a:r>
              <a:rPr lang="el-GR" sz="2000" b="1" dirty="0" smtClean="0">
                <a:latin typeface="Comic Sans MS" panose="030F0702030302020204" pitchFamily="66" charset="0"/>
              </a:rPr>
              <a:t>δηλαδή η ηλεκτρομαγνητική ακτινοβολία μπορεί να εκπέμπεται μόνο σε κβαντισμένη μορφή.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960" y="287008"/>
            <a:ext cx="8906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1900, ο Γερμανός φυσικός</a:t>
            </a:r>
            <a:r>
              <a:rPr lang="en-US" sz="2000" b="1" dirty="0" smtClean="0">
                <a:latin typeface="Comic Sans MS" panose="030F0702030302020204" pitchFamily="66" charset="0"/>
              </a:rPr>
              <a:t> Max Planck (</a:t>
            </a:r>
            <a:r>
              <a:rPr lang="el-GR" sz="2000" b="1" dirty="0" smtClean="0">
                <a:latin typeface="Comic Sans MS" panose="030F0702030302020204" pitchFamily="66" charset="0"/>
              </a:rPr>
              <a:t>Μαξ Πλανκ), σε συνεδρίαση της Γερμανικής Φυσικής Ένωσης, ανακοίνωσε τον περίφημο </a:t>
            </a: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νόμο του Πλανκ</a:t>
            </a:r>
            <a:r>
              <a:rPr lang="en-US" sz="2000" b="1" dirty="0" smtClean="0">
                <a:latin typeface="Comic Sans MS" panose="030F0702030302020204" pitchFamily="66" charset="0"/>
              </a:rPr>
              <a:t>”</a:t>
            </a:r>
            <a:r>
              <a:rPr lang="el-GR" sz="2000" b="1" dirty="0" smtClean="0">
                <a:latin typeface="Comic Sans MS" panose="030F0702030302020204" pitchFamily="66" charset="0"/>
              </a:rPr>
              <a:t> για την ακτινοβολία του μέλανος σώματος. Ήταν μια υπόθεση που θα συγκλόνιζε την επιστήμη της Φυσικής από τα θεμέλιά της.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76" y="2752344"/>
            <a:ext cx="4132648" cy="275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6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43456" y="2172443"/>
            <a:ext cx="8046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Έτσι, σήμερα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Planck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θεωρείται­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θεμελιωτής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κβαντικής θεωρίας</a:t>
            </a:r>
            <a:r>
              <a:rPr lang="el-GR" sz="2000" b="1" dirty="0">
                <a:latin typeface="Comic Sans MS" panose="030F0702030302020204" pitchFamily="66" charset="0"/>
              </a:rPr>
              <a:t> (γέννηση της παλιάς κβαντικής θεωρίας</a:t>
            </a:r>
            <a:r>
              <a:rPr lang="el-GR" sz="2000" b="1" dirty="0" smtClean="0">
                <a:latin typeface="Comic Sans MS" panose="030F0702030302020204" pitchFamily="66" charset="0"/>
              </a:rPr>
              <a:t>) και (χωρίς τότε να το υποπτεύεται) πρωτεργάτης </a:t>
            </a:r>
            <a:r>
              <a:rPr lang="el-GR" sz="2000" b="1" dirty="0">
                <a:latin typeface="Comic Sans MS" panose="030F0702030302020204" pitchFamily="66" charset="0"/>
              </a:rPr>
              <a:t>της κβαντικής </a:t>
            </a:r>
            <a:r>
              <a:rPr lang="el-GR" sz="2000" b="1" dirty="0" smtClean="0">
                <a:latin typeface="Comic Sans MS" panose="030F0702030302020204" pitchFamily="66" charset="0"/>
              </a:rPr>
              <a:t>επανάστασης.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38" y="572131"/>
            <a:ext cx="1203318" cy="114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1824" y="176092"/>
            <a:ext cx="738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Αρχικά, ο Πλανκ θεωρούσε την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κβάντωση</a:t>
            </a:r>
            <a:r>
              <a:rPr lang="el-GR" sz="2000" b="1" dirty="0" smtClean="0">
                <a:latin typeface="Comic Sans MS" panose="030F0702030302020204" pitchFamily="66" charset="0"/>
              </a:rPr>
              <a:t>, στην οποία είχε υποχρεωθεί, ως </a:t>
            </a: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μία καθαρά τυπική παραδοχή</a:t>
            </a:r>
            <a:r>
              <a:rPr lang="en-US" sz="2000" b="1" dirty="0" smtClean="0">
                <a:latin typeface="Comic Sans MS" panose="030F0702030302020204" pitchFamily="66" charset="0"/>
              </a:rPr>
              <a:t>”</a:t>
            </a:r>
            <a:r>
              <a:rPr lang="el-GR" sz="2000" b="1" dirty="0" smtClean="0">
                <a:latin typeface="Comic Sans MS" panose="030F0702030302020204" pitchFamily="66" charset="0"/>
              </a:rPr>
              <a:t>, μόνο που η παραδοχή αυτή ήταν όχι απλά αντίθετη, αλλά και ασύμβατη με τη μέχρι τότε Φυσική. 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43456" y="3914389"/>
            <a:ext cx="7775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</a:t>
            </a:r>
            <a:r>
              <a:rPr lang="el-GR" sz="2000" b="1" i="0" dirty="0" smtClean="0">
                <a:effectLst/>
                <a:latin typeface="Comic Sans MS" panose="030F0702030302020204" pitchFamily="66" charset="0"/>
              </a:rPr>
              <a:t>o 1918 ο Πλανκ τιμήθηκε με το </a:t>
            </a:r>
            <a:r>
              <a:rPr lang="el-GR" sz="2000" b="1" u="none" strike="noStrike" dirty="0" smtClean="0">
                <a:effectLst/>
                <a:latin typeface="Comic Sans MS" panose="030F0702030302020204" pitchFamily="66" charset="0"/>
                <a:hlinkClick r:id="rId3"/>
              </a:rPr>
              <a:t>Βραβείο Νόμπελ</a:t>
            </a:r>
            <a:r>
              <a:rPr lang="el-GR" sz="2000" b="1" i="0" dirty="0" smtClean="0">
                <a:effectLst/>
                <a:latin typeface="Comic Sans MS" panose="030F0702030302020204" pitchFamily="66" charset="0"/>
              </a:rPr>
              <a:t> Φυσικής "σε αναγνώριση των υπηρεσιών που προσέφερε για την προαγωγή της Φυσικής με την ανακάλυψη των κβάντα ενέργειας".</a:t>
            </a:r>
            <a:endParaRPr lang="el-GR" sz="2000" b="1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1" y="563225"/>
            <a:ext cx="1203318" cy="114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869478" y="190319"/>
            <a:ext cx="9255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Λίγο αργότερα, το 1905, ο νεαρός τότε </a:t>
            </a:r>
            <a:r>
              <a:rPr lang="el-GR" altLang="el-GR" sz="2000" b="1" dirty="0">
                <a:latin typeface="Comic Sans MS" panose="030F0702030302020204" pitchFamily="66" charset="0"/>
              </a:rPr>
              <a:t>Αϊνστάιν</a:t>
            </a:r>
            <a:r>
              <a:rPr lang="el-GR" sz="2000" b="1" dirty="0" smtClean="0">
                <a:latin typeface="Comic Sans MS" panose="030F0702030302020204" pitchFamily="66" charset="0"/>
              </a:rPr>
              <a:t> αντιλαμβανόμενος την υπόθεση του </a:t>
            </a:r>
            <a:r>
              <a:rPr lang="en-US" sz="2000" b="1" dirty="0" smtClean="0">
                <a:latin typeface="Comic Sans MS" panose="030F0702030302020204" pitchFamily="66" charset="0"/>
              </a:rPr>
              <a:t>Planck </a:t>
            </a:r>
            <a:r>
              <a:rPr lang="el-GR" sz="2000" b="1" dirty="0" smtClean="0">
                <a:latin typeface="Comic Sans MS" panose="030F0702030302020204" pitchFamily="66" charset="0"/>
              </a:rPr>
              <a:t>και μελετώντας το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φωτοηλεκτρικό φαινόμενο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επιβεβαίωσε ότι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φως έχει διακριτές τιμές </a:t>
            </a:r>
            <a:r>
              <a:rPr lang="el-GR" sz="2000" b="1" dirty="0" smtClean="0">
                <a:latin typeface="Comic Sans MS" panose="030F0702030302020204" pitchFamily="66" charset="0"/>
              </a:rPr>
              <a:t>και άρα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σωματιδιακή φύση.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619810" y="2230436"/>
            <a:ext cx="3568650" cy="3399350"/>
            <a:chOff x="2938140" y="908720"/>
            <a:chExt cx="3568650" cy="3399350"/>
          </a:xfrm>
        </p:grpSpPr>
        <p:pic>
          <p:nvPicPr>
            <p:cNvPr id="8" name="Picture 5" descr="einstei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58" y="908720"/>
              <a:ext cx="1999010" cy="23067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938140" y="3215463"/>
              <a:ext cx="3568650" cy="1092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600" b="1" dirty="0">
                  <a:latin typeface="Comic Sans MS" panose="030F0702030302020204" pitchFamily="66" charset="0"/>
                  <a:hlinkClick r:id="rId6"/>
                </a:rPr>
                <a:t>Albert Einstein</a:t>
              </a:r>
              <a:endParaRPr lang="en-US" altLang="el-GR" sz="1600" b="1" dirty="0">
                <a:latin typeface="Comic Sans MS" panose="030F0702030302020204" pitchFamily="66" charset="0"/>
              </a:endParaRPr>
            </a:p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el-GR" altLang="el-GR" sz="1400" dirty="0" smtClean="0">
                  <a:latin typeface="Comic Sans MS" panose="030F0702030302020204" pitchFamily="66" charset="0"/>
                </a:rPr>
                <a:t>Το 1921 πήρε το </a:t>
              </a:r>
              <a:r>
                <a:rPr lang="el-GR" altLang="el-GR" sz="1400" dirty="0" smtClean="0">
                  <a:latin typeface="Comic Sans MS" panose="030F0702030302020204" pitchFamily="66" charset="0"/>
                  <a:hlinkClick r:id="rId7"/>
                </a:rPr>
                <a:t>Νόμπελ Φυσικής </a:t>
              </a:r>
              <a:r>
                <a:rPr lang="el-GR" altLang="el-GR" sz="1400" dirty="0" smtClean="0">
                  <a:latin typeface="Comic Sans MS" panose="030F0702030302020204" pitchFamily="66" charset="0"/>
                </a:rPr>
                <a:t>για την ερμηνεία του φωτοηλεκτρικού φαινομένου.</a:t>
              </a:r>
              <a:endParaRPr lang="el-GR" altLang="el-GR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1" name="Picture 3" descr="C:\Users\Merkouris\Desktop\animation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20" y="2028825"/>
            <a:ext cx="7671404" cy="32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05300" y="2984757"/>
            <a:ext cx="1514475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omic Sans MS" panose="030F0702030302020204" pitchFamily="66" charset="0"/>
              </a:rPr>
              <a:t>Φωτεινή πηγή</a:t>
            </a:r>
            <a:endParaRPr lang="el-G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69081" y="146260"/>
            <a:ext cx="5053838" cy="70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Φωτοηλεκτρικό φαινόμενο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2757340" y="847725"/>
            <a:ext cx="6507454" cy="4927371"/>
            <a:chOff x="1979712" y="493961"/>
            <a:chExt cx="6507454" cy="4927371"/>
          </a:xfrm>
        </p:grpSpPr>
        <p:sp>
          <p:nvSpPr>
            <p:cNvPr id="8" name="TextBox 7"/>
            <p:cNvSpPr txBox="1"/>
            <p:nvPr/>
          </p:nvSpPr>
          <p:spPr>
            <a:xfrm>
              <a:off x="5075110" y="642086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omic Sans MS" panose="030F0702030302020204" pitchFamily="66" charset="0"/>
                </a:rPr>
                <a:t>υπεριώδεις ακτίνες</a:t>
              </a:r>
              <a:endParaRPr lang="el-GR" sz="14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9" name="Ομάδα 8"/>
            <p:cNvGrpSpPr/>
            <p:nvPr/>
          </p:nvGrpSpPr>
          <p:grpSpPr>
            <a:xfrm>
              <a:off x="1979712" y="493961"/>
              <a:ext cx="6507454" cy="4927371"/>
              <a:chOff x="1979712" y="493961"/>
              <a:chExt cx="6507454" cy="4927371"/>
            </a:xfrm>
          </p:grpSpPr>
          <p:cxnSp>
            <p:nvCxnSpPr>
              <p:cNvPr id="10" name="Ευθύγραμμο βέλος σύνδεσης 9"/>
              <p:cNvCxnSpPr/>
              <p:nvPr/>
            </p:nvCxnSpPr>
            <p:spPr>
              <a:xfrm>
                <a:off x="5696235" y="1144604"/>
                <a:ext cx="6588" cy="3600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Ομάδα 10"/>
              <p:cNvGrpSpPr/>
              <p:nvPr/>
            </p:nvGrpSpPr>
            <p:grpSpPr>
              <a:xfrm>
                <a:off x="1979712" y="493961"/>
                <a:ext cx="6507454" cy="4927371"/>
                <a:chOff x="1979712" y="493961"/>
                <a:chExt cx="6507454" cy="4927371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6130601" y="3055391"/>
                  <a:ext cx="103590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400" dirty="0" err="1" smtClean="0">
                      <a:latin typeface="Comic Sans MS" panose="030F0702030302020204" pitchFamily="66" charset="0"/>
                    </a:rPr>
                    <a:t>αερόκενος</a:t>
                  </a:r>
                  <a:r>
                    <a:rPr lang="el-GR" sz="1400" dirty="0" smtClean="0">
                      <a:latin typeface="Comic Sans MS" panose="030F0702030302020204" pitchFamily="66" charset="0"/>
                    </a:rPr>
                    <a:t> γυάλινος σωλήνας</a:t>
                  </a:r>
                  <a:endParaRPr lang="el-GR" sz="1400" dirty="0"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13" name="Ομάδα 12"/>
                <p:cNvGrpSpPr/>
                <p:nvPr/>
              </p:nvGrpSpPr>
              <p:grpSpPr>
                <a:xfrm>
                  <a:off x="1979712" y="493961"/>
                  <a:ext cx="6507454" cy="4927371"/>
                  <a:chOff x="1979712" y="493961"/>
                  <a:chExt cx="6507454" cy="4927371"/>
                </a:xfrm>
              </p:grpSpPr>
              <p:cxnSp>
                <p:nvCxnSpPr>
                  <p:cNvPr id="14" name="Ευθύγραμμο βέλος σύνδεσης 13"/>
                  <p:cNvCxnSpPr/>
                  <p:nvPr/>
                </p:nvCxnSpPr>
                <p:spPr>
                  <a:xfrm>
                    <a:off x="5696235" y="3180874"/>
                    <a:ext cx="504056" cy="21602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Ομάδα 14"/>
                  <p:cNvGrpSpPr/>
                  <p:nvPr/>
                </p:nvGrpSpPr>
                <p:grpSpPr>
                  <a:xfrm>
                    <a:off x="1979712" y="493961"/>
                    <a:ext cx="6507454" cy="4927371"/>
                    <a:chOff x="1979712" y="493961"/>
                    <a:chExt cx="6507454" cy="4927371"/>
                  </a:xfrm>
                </p:grpSpPr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082476" y="2850796"/>
                      <a:ext cx="79208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sz="1400" dirty="0" smtClean="0">
                          <a:latin typeface="Comic Sans MS" panose="030F0702030302020204" pitchFamily="66" charset="0"/>
                        </a:rPr>
                        <a:t>άνοδος</a:t>
                      </a:r>
                      <a:endParaRPr lang="el-GR" sz="1400" dirty="0">
                        <a:latin typeface="Comic Sans MS" panose="030F0702030302020204" pitchFamily="66" charset="0"/>
                      </a:endParaRPr>
                    </a:p>
                  </p:txBody>
                </p:sp>
                <p:grpSp>
                  <p:nvGrpSpPr>
                    <p:cNvPr id="17" name="Ομάδα 16"/>
                    <p:cNvGrpSpPr/>
                    <p:nvPr/>
                  </p:nvGrpSpPr>
                  <p:grpSpPr>
                    <a:xfrm>
                      <a:off x="1979712" y="493961"/>
                      <a:ext cx="6507454" cy="4927371"/>
                      <a:chOff x="1979712" y="493961"/>
                      <a:chExt cx="6507454" cy="4927371"/>
                    </a:xfrm>
                  </p:grpSpPr>
                  <p:cxnSp>
                    <p:nvCxnSpPr>
                      <p:cNvPr id="18" name="Ευθύγραμμο βέλος σύνδεσης 17"/>
                      <p:cNvCxnSpPr/>
                      <p:nvPr/>
                    </p:nvCxnSpPr>
                    <p:spPr>
                      <a:xfrm flipV="1">
                        <a:off x="3491880" y="2740833"/>
                        <a:ext cx="405338" cy="13453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9" name="Ομάδα 18"/>
                      <p:cNvGrpSpPr/>
                      <p:nvPr/>
                    </p:nvGrpSpPr>
                    <p:grpSpPr>
                      <a:xfrm>
                        <a:off x="1979712" y="493961"/>
                        <a:ext cx="6507454" cy="4927371"/>
                        <a:chOff x="2052652" y="1490179"/>
                        <a:chExt cx="6507454" cy="4927371"/>
                      </a:xfrm>
                    </p:grpSpPr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6410333" y="3128743"/>
                          <a:ext cx="864096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l-GR" sz="1400" dirty="0" smtClean="0">
                              <a:latin typeface="Comic Sans MS" panose="030F0702030302020204" pitchFamily="66" charset="0"/>
                            </a:rPr>
                            <a:t>κάθοδος</a:t>
                          </a:r>
                          <a:endParaRPr lang="el-GR" sz="1400" dirty="0">
                            <a:latin typeface="Comic Sans MS" panose="030F0702030302020204" pitchFamily="66" charset="0"/>
                          </a:endParaRPr>
                        </a:p>
                      </p:txBody>
                    </p:sp>
                    <p:grpSp>
                      <p:nvGrpSpPr>
                        <p:cNvPr id="21" name="Ομάδα 20"/>
                        <p:cNvGrpSpPr/>
                        <p:nvPr/>
                      </p:nvGrpSpPr>
                      <p:grpSpPr>
                        <a:xfrm>
                          <a:off x="2052652" y="1490179"/>
                          <a:ext cx="6507454" cy="4927371"/>
                          <a:chOff x="2052652" y="1490179"/>
                          <a:chExt cx="6507454" cy="4927371"/>
                        </a:xfrm>
                      </p:grpSpPr>
                      <p:cxnSp>
                        <p:nvCxnSpPr>
                          <p:cNvPr id="22" name="Ευθύγραμμο βέλος σύνδεσης 21"/>
                          <p:cNvCxnSpPr/>
                          <p:nvPr/>
                        </p:nvCxnSpPr>
                        <p:spPr>
                          <a:xfrm flipH="1">
                            <a:off x="6049447" y="3282632"/>
                            <a:ext cx="360886" cy="153889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3" name="Ομάδα 22"/>
                          <p:cNvGrpSpPr/>
                          <p:nvPr/>
                        </p:nvGrpSpPr>
                        <p:grpSpPr>
                          <a:xfrm>
                            <a:off x="2052652" y="1490179"/>
                            <a:ext cx="6507454" cy="4927371"/>
                            <a:chOff x="2052652" y="1490179"/>
                            <a:chExt cx="6507454" cy="4927371"/>
                          </a:xfrm>
                        </p:grpSpPr>
                        <p:grpSp>
                          <p:nvGrpSpPr>
                            <p:cNvPr id="24" name="Ομάδα 23"/>
                            <p:cNvGrpSpPr/>
                            <p:nvPr/>
                          </p:nvGrpSpPr>
                          <p:grpSpPr>
                            <a:xfrm>
                              <a:off x="2052652" y="1490179"/>
                              <a:ext cx="6507454" cy="4927371"/>
                              <a:chOff x="2239197" y="798147"/>
                              <a:chExt cx="6507454" cy="4927371"/>
                            </a:xfrm>
                          </p:grpSpPr>
                          <p:grpSp>
                            <p:nvGrpSpPr>
                              <p:cNvPr id="26" name="Ομάδα 25"/>
                              <p:cNvGrpSpPr/>
                              <p:nvPr/>
                            </p:nvGrpSpPr>
                            <p:grpSpPr>
                              <a:xfrm>
                                <a:off x="2239197" y="798147"/>
                                <a:ext cx="6507454" cy="4927371"/>
                                <a:chOff x="3694536" y="2728664"/>
                                <a:chExt cx="6507454" cy="4927371"/>
                              </a:xfrm>
                            </p:grpSpPr>
                            <p:grpSp>
                              <p:nvGrpSpPr>
                                <p:cNvPr id="32" name="Ομάδα 31"/>
                                <p:cNvGrpSpPr/>
                                <p:nvPr/>
                              </p:nvGrpSpPr>
                              <p:grpSpPr>
                                <a:xfrm>
                                  <a:off x="3694536" y="2728664"/>
                                  <a:ext cx="6507454" cy="4927371"/>
                                  <a:chOff x="3694536" y="2728665"/>
                                  <a:chExt cx="6507454" cy="4927371"/>
                                </a:xfrm>
                              </p:grpSpPr>
                              <p:grpSp>
                                <p:nvGrpSpPr>
                                  <p:cNvPr id="34" name="Ομάδα 3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694536" y="2728665"/>
                                    <a:ext cx="6507454" cy="4927371"/>
                                    <a:chOff x="3694536" y="2728665"/>
                                    <a:chExt cx="6507454" cy="4927371"/>
                                  </a:xfrm>
                                </p:grpSpPr>
                                <p:pic>
                                  <p:nvPicPr>
                                    <p:cNvPr id="36" name="Picture 2" descr="C:\Users\Merkouris\Desktop\Χωρίς τίτλο.jpg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3">
                                      <a:clrChange>
                                        <a:clrFrom>
                                          <a:srgbClr val="FFFFFF"/>
                                        </a:clrFrom>
                                        <a:clrTo>
                                          <a:srgbClr val="FFFFFF">
                                            <a:alpha val="0"/>
                                          </a:srgbClr>
                                        </a:clrTo>
                                      </a:clrChange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694536" y="2728665"/>
                                      <a:ext cx="6507454" cy="4927371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</p:pic>
                                <p:sp>
                                  <p:nvSpPr>
                                    <p:cNvPr id="37" name="TextBox 36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7699091" y="6471021"/>
                                      <a:ext cx="432048" cy="33855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pPr algn="ctr"/>
                                      <a:r>
                                        <a:rPr lang="el-GR" sz="1600" b="1" dirty="0" smtClean="0">
                                          <a:latin typeface="Comic Sans MS" panose="030F0702030302020204" pitchFamily="66" charset="0"/>
                                        </a:rPr>
                                        <a:t>Α</a:t>
                                      </a:r>
                                      <a:endParaRPr lang="el-GR" sz="1600" b="1" dirty="0">
                                        <a:latin typeface="Comic Sans MS" panose="030F0702030302020204" pitchFamily="66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5" name="TextBox 34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379267" y="6885729"/>
                                    <a:ext cx="612068" cy="30777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el-GR" sz="1400" b="1" dirty="0" smtClean="0">
                                        <a:latin typeface="Comic Sans MS" panose="030F0702030302020204" pitchFamily="66" charset="0"/>
                                      </a:rPr>
                                      <a:t>πηγή</a:t>
                                    </a:r>
                                    <a:endParaRPr lang="el-GR" sz="1400" b="1" dirty="0">
                                      <a:latin typeface="Comic Sans MS" panose="030F0702030302020204" pitchFamily="66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3" name="Τόξο 32"/>
                                <p:cNvSpPr/>
                                <p:nvPr/>
                              </p:nvSpPr>
                              <p:spPr>
                                <a:xfrm rot="2101333" flipV="1">
                                  <a:off x="5948294" y="5568930"/>
                                  <a:ext cx="474986" cy="125342"/>
                                </a:xfrm>
                                <a:prstGeom prst="arc">
                                  <a:avLst/>
                                </a:prstGeom>
                                <a:ln w="2857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l-GR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7" name="Ομάδα 26"/>
                              <p:cNvGrpSpPr/>
                              <p:nvPr/>
                            </p:nvGrpSpPr>
                            <p:grpSpPr>
                              <a:xfrm>
                                <a:off x="4765943" y="2266158"/>
                                <a:ext cx="591108" cy="1093419"/>
                                <a:chOff x="4052900" y="2266159"/>
                                <a:chExt cx="591108" cy="1093419"/>
                              </a:xfrm>
                            </p:grpSpPr>
                            <p:sp>
                              <p:nvSpPr>
                                <p:cNvPr id="28" name="Έλλειψη 28"/>
                                <p:cNvSpPr/>
                                <p:nvPr/>
                              </p:nvSpPr>
                              <p:spPr>
                                <a:xfrm>
                                  <a:off x="4198031" y="2266159"/>
                                  <a:ext cx="216024" cy="180020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0066CC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el-GR" b="1" dirty="0">
                                      <a:solidFill>
                                        <a:schemeClr val="tx1"/>
                                      </a:solidFill>
                                    </a:rPr>
                                    <a:t>-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9" name="Έλλειψη 29"/>
                                <p:cNvSpPr/>
                                <p:nvPr/>
                              </p:nvSpPr>
                              <p:spPr>
                                <a:xfrm>
                                  <a:off x="4052900" y="2638655"/>
                                  <a:ext cx="216024" cy="180020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0066CC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el-GR" b="1" dirty="0">
                                      <a:solidFill>
                                        <a:schemeClr val="tx1"/>
                                      </a:solidFill>
                                    </a:rPr>
                                    <a:t>-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30" name="Έλλειψη 30"/>
                                <p:cNvSpPr/>
                                <p:nvPr/>
                              </p:nvSpPr>
                              <p:spPr>
                                <a:xfrm>
                                  <a:off x="4052900" y="3022239"/>
                                  <a:ext cx="216024" cy="180020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0066CC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el-GR" b="1" dirty="0">
                                      <a:solidFill>
                                        <a:schemeClr val="tx1"/>
                                      </a:solidFill>
                                    </a:rPr>
                                    <a:t>-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31" name="Έλλειψη 31"/>
                                <p:cNvSpPr/>
                                <p:nvPr/>
                              </p:nvSpPr>
                              <p:spPr>
                                <a:xfrm>
                                  <a:off x="4427984" y="3179558"/>
                                  <a:ext cx="216024" cy="180020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0066CC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el-GR" b="1" dirty="0">
                                      <a:solidFill>
                                        <a:schemeClr val="tx1"/>
                                      </a:solidFill>
                                    </a:rPr>
                                    <a:t>-</a:t>
                                  </a: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5" name="TextBox 24"/>
                            <p:cNvSpPr txBox="1"/>
                            <p:nvPr/>
                          </p:nvSpPr>
                          <p:spPr>
                            <a:xfrm>
                              <a:off x="4256477" y="3407244"/>
                              <a:ext cx="115212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l-GR" sz="1400" b="1" dirty="0" smtClean="0">
                                  <a:latin typeface="Comic Sans MS" panose="030F0702030302020204" pitchFamily="66" charset="0"/>
                                </a:rPr>
                                <a:t>ηλεκτρόνια</a:t>
                              </a:r>
                              <a:endParaRPr lang="el-GR" sz="1400" b="1" dirty="0">
                                <a:latin typeface="Comic Sans MS" panose="030F0702030302020204" pitchFamily="66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38" name="Ομάδα 37"/>
          <p:cNvGrpSpPr/>
          <p:nvPr/>
        </p:nvGrpSpPr>
        <p:grpSpPr>
          <a:xfrm>
            <a:off x="2636544" y="1655292"/>
            <a:ext cx="2612047" cy="1138774"/>
            <a:chOff x="2169819" y="1686328"/>
            <a:chExt cx="2612047" cy="1138774"/>
          </a:xfrm>
        </p:grpSpPr>
        <p:sp>
          <p:nvSpPr>
            <p:cNvPr id="39" name="TextBox 38"/>
            <p:cNvSpPr txBox="1"/>
            <p:nvPr/>
          </p:nvSpPr>
          <p:spPr>
            <a:xfrm>
              <a:off x="2169819" y="1686328"/>
              <a:ext cx="2083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το φως εκδιώκει ηλεκτρόνια από τη μεταλλική επιφάνεια</a:t>
              </a:r>
              <a:endParaRPr lang="el-GR" sz="16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40" name="Ευθύγραμμο βέλος σύνδεσης 39"/>
            <p:cNvCxnSpPr/>
            <p:nvPr/>
          </p:nvCxnSpPr>
          <p:spPr>
            <a:xfrm>
              <a:off x="3563888" y="2517325"/>
              <a:ext cx="1217978" cy="3077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Ομάδα 40"/>
          <p:cNvGrpSpPr/>
          <p:nvPr/>
        </p:nvGrpSpPr>
        <p:grpSpPr>
          <a:xfrm>
            <a:off x="6761895" y="1900237"/>
            <a:ext cx="2623789" cy="878005"/>
            <a:chOff x="6295170" y="1931273"/>
            <a:chExt cx="2623789" cy="878005"/>
          </a:xfrm>
        </p:grpSpPr>
        <p:sp>
          <p:nvSpPr>
            <p:cNvPr id="42" name="TextBox 41"/>
            <p:cNvSpPr txBox="1"/>
            <p:nvPr/>
          </p:nvSpPr>
          <p:spPr>
            <a:xfrm>
              <a:off x="7080344" y="1931273"/>
              <a:ext cx="18386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τα ηλεκτρόνια συλλέγονται στην κάθοδο</a:t>
              </a:r>
              <a:endParaRPr lang="el-GR" sz="16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43" name="Ευθύγραμμο βέλος σύνδεσης 42"/>
            <p:cNvCxnSpPr>
              <a:stCxn id="42" idx="1"/>
            </p:cNvCxnSpPr>
            <p:nvPr/>
          </p:nvCxnSpPr>
          <p:spPr>
            <a:xfrm flipH="1">
              <a:off x="6295170" y="2346772"/>
              <a:ext cx="785174" cy="4625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99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00911" y="139719"/>
            <a:ext cx="585286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Όταν προσπίπτει φως σ’ ένα μέταλλο, τότε μεταφέρεται ενέργεια από ένα φωτόνιο σ’ ένα από τα ηλεκτρόνια του ατόμου του μετάλλου.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Αυτό συμβαίνει γιατί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ηλεκτρόνιο αλληλεπιδρά</a:t>
            </a:r>
            <a:r>
              <a:rPr lang="el-GR" alt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</a:t>
            </a:r>
            <a:r>
              <a:rPr lang="el-GR" altLang="el-GR" sz="2000" b="1" dirty="0">
                <a:latin typeface="Comic Sans MS" pitchFamily="66" charset="0"/>
              </a:rPr>
              <a:t> ένα από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τα φωτόνια</a:t>
            </a:r>
            <a:r>
              <a:rPr lang="el-GR" alt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του φωτός, </a:t>
            </a:r>
            <a:r>
              <a:rPr lang="el-GR" altLang="el-GR" sz="2000" b="1" dirty="0" smtClean="0">
                <a:latin typeface="Comic Sans MS" pitchFamily="66" charset="0"/>
              </a:rPr>
              <a:t>επειδή το </a:t>
            </a:r>
            <a:r>
              <a:rPr lang="el-GR" altLang="el-GR" sz="2000" b="1" dirty="0">
                <a:latin typeface="Comic Sans MS" pitchFamily="66" charset="0"/>
              </a:rPr>
              <a:t>φωτόνιο </a:t>
            </a:r>
            <a:r>
              <a:rPr lang="el-GR" altLang="el-GR" sz="2000" b="1" dirty="0" smtClean="0">
                <a:latin typeface="Comic Sans MS" pitchFamily="66" charset="0"/>
              </a:rPr>
              <a:t>λειτουργεί ως σωματίδιο</a:t>
            </a:r>
            <a:r>
              <a:rPr lang="el-GR" altLang="el-GR" sz="2000" b="1" dirty="0">
                <a:latin typeface="Comic Sans MS" pitchFamily="66" charset="0"/>
              </a:rPr>
              <a:t>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76223"/>
            <a:ext cx="4261283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62125" y="3155929"/>
            <a:ext cx="84391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Η εκπομπή των ηλεκτρονίων γίνεται μόνο όταν 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η ηλεκτρομαγνητική 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ακτινοβολία έχει </a:t>
            </a:r>
            <a:r>
              <a:rPr lang="el-GR" sz="2000" b="1" dirty="0">
                <a:latin typeface="Comic Sans MS" panose="030F0702030302020204" pitchFamily="66" charset="0"/>
              </a:rPr>
              <a:t>συχνότητα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 μεγαλύτερη ή ίση από μια ορισμένη τιμή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.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Διαπιστώθηκε </a:t>
            </a:r>
            <a:r>
              <a:rPr lang="el-GR" altLang="el-GR" sz="2000" b="1" dirty="0">
                <a:latin typeface="Comic Sans MS" pitchFamily="66" charset="0"/>
              </a:rPr>
              <a:t>ότι το φαινόμενο παρατηρείται πιο εύκολα στο </a:t>
            </a:r>
            <a:r>
              <a:rPr lang="el-GR" altLang="el-GR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υπεριώδες φως</a:t>
            </a:r>
            <a:r>
              <a:rPr lang="el-GR" altLang="el-GR" sz="2000" b="1" dirty="0">
                <a:latin typeface="Comic Sans MS" pitchFamily="66" charset="0"/>
              </a:rPr>
              <a:t>, παρά στο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ερυθρό.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Αυτό σημαίνει, ότι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εκπομπή των ηλεκτρονίων </a:t>
            </a:r>
            <a:r>
              <a:rPr lang="el-GR" altLang="el-GR" sz="2000" b="1" dirty="0">
                <a:latin typeface="Comic Sans MS" pitchFamily="66" charset="0"/>
              </a:rPr>
              <a:t>δεν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εξαρτάται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από την ένταση </a:t>
            </a:r>
            <a:r>
              <a:rPr lang="el-GR" altLang="el-GR" sz="2000" b="1" dirty="0" smtClean="0">
                <a:latin typeface="Comic Sans MS" pitchFamily="66" charset="0"/>
              </a:rPr>
              <a:t>αλλά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από τη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συχνότητα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της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ακτινοβολίας.    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339602" y="166828"/>
            <a:ext cx="3770690" cy="1871811"/>
          </a:xfrm>
          <a:prstGeom prst="cloudCallout">
            <a:avLst>
              <a:gd name="adj1" fmla="val 54337"/>
              <a:gd name="adj2" fmla="val 6237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Ας δούμε λοιπόν, τα βασικά σημεία των απόψεων του </a:t>
            </a:r>
            <a:r>
              <a:rPr lang="en-US" altLang="el-GR" b="1" dirty="0" smtClean="0">
                <a:latin typeface="Comic Sans MS" pitchFamily="66" charset="0"/>
              </a:rPr>
              <a:t>Planck.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753" y="2238374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5" y="2238374"/>
            <a:ext cx="1034999" cy="98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8654" y="1766714"/>
            <a:ext cx="71303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φως εκπέμπεται και απορροφάται </a:t>
            </a:r>
            <a:r>
              <a:rPr lang="el-GR" altLang="el-GR" sz="2000" b="1" dirty="0">
                <a:latin typeface="Comic Sans MS" pitchFamily="66" charset="0"/>
              </a:rPr>
              <a:t>από τα άτομα της ύλης όχι κατά συνεχή τρόπο, αλλά 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ασυνεχώς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Κάθε άτομο εκπέμπει ή απορροφά </a:t>
            </a:r>
            <a:r>
              <a:rPr lang="el-GR" altLang="el-GR" sz="2000" b="1" dirty="0">
                <a:latin typeface="Comic Sans MS" pitchFamily="66" charset="0"/>
              </a:rPr>
              <a:t>στοιχειώδη ποσά ενέργειας, που ονομάζονται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κβάντα φωτός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(αργότερα ονομάστηκαν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φωτόνια</a:t>
            </a:r>
            <a:r>
              <a:rPr lang="el-GR" altLang="el-GR" sz="2000" b="1" dirty="0" smtClean="0">
                <a:latin typeface="Comic Sans MS" pitchFamily="66" charset="0"/>
              </a:rPr>
              <a:t>). 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Comic Sans MS" pitchFamily="66" charset="0"/>
              </a:rPr>
              <a:t>Αντί να πούμε ότι η ΗΜ ακτινοβολία </a:t>
            </a:r>
            <a:r>
              <a:rPr lang="en-US" altLang="el-GR" sz="2000" b="1" dirty="0" smtClean="0"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latin typeface="Comic Sans MS" pitchFamily="66" charset="0"/>
              </a:rPr>
              <a:t>δεν είναι συνεχής</a:t>
            </a:r>
            <a:r>
              <a:rPr lang="en-US" altLang="el-GR" sz="2000" b="1" dirty="0" smtClean="0"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latin typeface="Comic Sans MS" pitchFamily="66" charset="0"/>
              </a:rPr>
              <a:t>, λέμε ότι είναι </a:t>
            </a:r>
            <a:r>
              <a:rPr lang="en-US" altLang="el-GR" sz="2000" b="1" dirty="0" smtClean="0"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latin typeface="Comic Sans MS" pitchFamily="66" charset="0"/>
              </a:rPr>
              <a:t>κβαντισμένη</a:t>
            </a:r>
            <a:r>
              <a:rPr lang="en-US" altLang="el-GR" sz="2000" b="1" dirty="0" smtClean="0"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latin typeface="Comic Sans MS" pitchFamily="66" charset="0"/>
              </a:rPr>
              <a:t>. Κάθε διακριτό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πακέτο ενέργειας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είναι ένα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κβάντο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φωτός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</a:t>
            </a:r>
            <a:r>
              <a:rPr lang="en-US" altLang="el-GR" sz="2000" b="1" dirty="0" smtClean="0">
                <a:latin typeface="Comic Sans MS" pitchFamily="66" charset="0"/>
              </a:rPr>
              <a:t>(</a:t>
            </a:r>
            <a:r>
              <a:rPr lang="el-GR" altLang="el-GR" sz="2000" b="1" dirty="0" smtClean="0">
                <a:latin typeface="Comic Sans MS" pitchFamily="66" charset="0"/>
              </a:rPr>
              <a:t>ή </a:t>
            </a:r>
            <a:r>
              <a:rPr lang="en-US" altLang="el-GR" sz="2000" b="1" dirty="0" smtClean="0"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latin typeface="Comic Sans MS" pitchFamily="66" charset="0"/>
              </a:rPr>
              <a:t>φωτόνιο</a:t>
            </a:r>
            <a:r>
              <a:rPr lang="en-US" altLang="el-GR" sz="2000" b="1" dirty="0" smtClean="0"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latin typeface="Comic Sans MS" pitchFamily="66" charset="0"/>
              </a:rPr>
              <a:t>). 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1882</Words>
  <Application>Microsoft Office PowerPoint</Application>
  <PresentationFormat>Ευρεία οθόνη</PresentationFormat>
  <Paragraphs>198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MgOldTimes UC Pol</vt:lpstr>
      <vt:lpstr>Times New Roman</vt:lpstr>
      <vt:lpstr>Trebuchet MS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110</cp:revision>
  <dcterms:created xsi:type="dcterms:W3CDTF">2020-03-11T11:15:02Z</dcterms:created>
  <dcterms:modified xsi:type="dcterms:W3CDTF">2020-03-15T12:05:57Z</dcterms:modified>
</cp:coreProperties>
</file>