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handoutMasterIdLst>
    <p:handoutMasterId r:id="rId24"/>
  </p:handoutMasterIdLst>
  <p:sldIdLst>
    <p:sldId id="369" r:id="rId2"/>
    <p:sldId id="257" r:id="rId3"/>
    <p:sldId id="258" r:id="rId4"/>
    <p:sldId id="373" r:id="rId5"/>
    <p:sldId id="345" r:id="rId6"/>
    <p:sldId id="263" r:id="rId7"/>
    <p:sldId id="347" r:id="rId8"/>
    <p:sldId id="348" r:id="rId9"/>
    <p:sldId id="350" r:id="rId10"/>
    <p:sldId id="353" r:id="rId11"/>
    <p:sldId id="355" r:id="rId12"/>
    <p:sldId id="354" r:id="rId13"/>
    <p:sldId id="356" r:id="rId14"/>
    <p:sldId id="360" r:id="rId15"/>
    <p:sldId id="361" r:id="rId16"/>
    <p:sldId id="363" r:id="rId17"/>
    <p:sldId id="364" r:id="rId18"/>
    <p:sldId id="365" r:id="rId19"/>
    <p:sldId id="366" r:id="rId20"/>
    <p:sldId id="367" r:id="rId21"/>
    <p:sldId id="368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o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66"/>
    <a:srgbClr val="0066FF"/>
    <a:srgbClr val="000099"/>
    <a:srgbClr val="C9D1D9"/>
    <a:srgbClr val="BFC9D3"/>
    <a:srgbClr val="00FFCC"/>
    <a:srgbClr val="FFCC66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60" autoAdjust="0"/>
    <p:restoredTop sz="89938" autoAdjust="0"/>
  </p:normalViewPr>
  <p:slideViewPr>
    <p:cSldViewPr>
      <p:cViewPr varScale="1">
        <p:scale>
          <a:sx n="105" d="100"/>
          <a:sy n="105" d="100"/>
        </p:scale>
        <p:origin x="1416" y="114"/>
      </p:cViewPr>
      <p:guideLst>
        <p:guide orient="horz" pos="1026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884C-5A23-459F-AC91-0E377FBDA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1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40B17-5C15-404D-A015-9828932F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7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B6F2AA2-E3B5-41B1-9AFC-CE41DF2CF0FF}" type="slidenum">
              <a:rPr lang="el-GR" smtClean="0">
                <a:latin typeface="Arial" charset="0"/>
              </a:rPr>
              <a:pPr eaLnBrk="1" hangingPunct="1"/>
              <a:t>2</a:t>
            </a:fld>
            <a:endParaRPr lang="el-GR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2429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30EB031-3290-4E98-AED1-38540E84BEA6}" type="slidenum">
              <a:rPr lang="el-GR" smtClean="0">
                <a:latin typeface="Arial" charset="0"/>
              </a:rPr>
              <a:pPr eaLnBrk="1" hangingPunct="1"/>
              <a:t>3</a:t>
            </a:fld>
            <a:endParaRPr lang="el-G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5419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4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1964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5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7290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F26F846-2FA6-40F9-BF87-077CBF9A5947}" type="slidenum">
              <a:rPr lang="el-GR" smtClean="0">
                <a:latin typeface="Arial" charset="0"/>
              </a:rPr>
              <a:pPr eaLnBrk="1" hangingPunct="1"/>
              <a:t>6</a:t>
            </a:fld>
            <a:endParaRPr lang="el-GR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2377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754E-35A2-4844-B891-163080BEEDF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82D-A110-4E95-8B37-E41C3D9C38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84313"/>
            <a:ext cx="8001000" cy="4535487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Α.Καρδουλάκη - Γ.Φλουρής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1A6D-1427-4E6B-BF2D-3967639795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3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 marL="1143000" indent="-228600">
              <a:buFont typeface="Arial" pitchFamily="34" charset="0"/>
              <a:buChar char="•"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FC3B-E608-44F1-BDE0-3F57A5927DA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BF2C-6E43-4C08-A71A-C99D4F4AD3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9718-D7C1-4365-9519-4F9EAED418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BEC4-C15D-4BEE-BF9E-6816811E94F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7CA-77F5-449D-9649-81EE1B4E873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756F-5536-44EE-B18B-D269A5BF201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296144"/>
          </a:xfrm>
        </p:spPr>
        <p:txBody>
          <a:bodyPr>
            <a:noAutofit/>
          </a:bodyPr>
          <a:lstStyle/>
          <a:p>
            <a:pPr algn="l"/>
            <a:r>
              <a:rPr lang="el-GR" sz="4000" dirty="0">
                <a:solidFill>
                  <a:srgbClr val="C00000"/>
                </a:solidFill>
              </a:rPr>
              <a:t>ΘΕΜΑΤΙΚΗ ΕΝΟΤΗΤΑ 2: </a:t>
            </a:r>
            <a:r>
              <a:rPr lang="el-GR" sz="4000" dirty="0" smtClean="0">
                <a:solidFill>
                  <a:srgbClr val="C00000"/>
                </a:solidFill>
              </a:rPr>
              <a:t/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ΘΕΜΑΤΑ </a:t>
            </a:r>
            <a:r>
              <a:rPr lang="el-GR" sz="4000" dirty="0">
                <a:solidFill>
                  <a:srgbClr val="C00000"/>
                </a:solidFill>
              </a:rPr>
              <a:t>ΘΕΩΡΗΤΙΚΗΣ ΕΠΙΣΤΗΜΗΣ Η/Υ </a:t>
            </a:r>
            <a:endParaRPr lang="el-G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9912" y="1628800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2</a:t>
            </a:r>
            <a:r>
              <a:rPr lang="el-GR" sz="3200" b="1" dirty="0" smtClean="0">
                <a:latin typeface="+mj-lt"/>
              </a:rPr>
              <a:t>.</a:t>
            </a:r>
            <a:r>
              <a:rPr lang="en-US" sz="3200" b="1" dirty="0" smtClean="0">
                <a:latin typeface="+mj-lt"/>
              </a:rPr>
              <a:t>1</a:t>
            </a:r>
            <a:r>
              <a:rPr lang="el-GR" sz="3200" b="1" dirty="0" smtClean="0">
                <a:latin typeface="+mj-lt"/>
              </a:rPr>
              <a:t> </a:t>
            </a:r>
            <a:r>
              <a:rPr lang="el-GR" sz="3200" b="1" dirty="0" smtClean="0">
                <a:latin typeface="+mj-lt"/>
              </a:rPr>
              <a:t>ΠΡΟΒΛΗΜΑ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934" y="2333685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+mn-lt"/>
              </a:rPr>
              <a:t>Στόχοι</a:t>
            </a:r>
            <a:r>
              <a:rPr lang="el-GR" sz="2000" dirty="0">
                <a:latin typeface="+mn-lt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περιγράφετε την έννοια του προβλήματος,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διακρίνετε την ύπαρξη υπολογιστικών προβλημάτων και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αναφέρετε τις φάσεις επίλυσής </a:t>
            </a:r>
            <a:r>
              <a:rPr lang="el-GR" sz="2000" dirty="0" smtClean="0">
                <a:latin typeface="+mn-lt"/>
              </a:rPr>
              <a:t>τους</a:t>
            </a:r>
            <a:endParaRPr lang="en-US" sz="2000" dirty="0">
              <a:latin typeface="+mn-lt"/>
            </a:endParaRPr>
          </a:p>
        </p:txBody>
      </p:sp>
      <p:sp>
        <p:nvSpPr>
          <p:cNvPr id="34818" name="AutoShape 2" descr="data:image/jpeg;base64,/9j/4AAQSkZJRgABAQAAAQABAAD/2wCEAAkGBhQREBUQERIUEhIWFBkWFxYVFRQcGBYfHRYXGRgVGBcYHCcfGhkkGhQYHzIgIycpMCwtGB4xNTAqNSYrLS0BCQoKDgwOGg8PGiklHyUsKi8pKSwsKSwsLCwwLCksKSwpKS8yLCwsKTQvLCwsLCktKSwvLCwsLCwsMjUpKSosNf/AABEIAPIA0AMBIgACEQEDEQH/xAAcAAEAAgMBAQEAAAAAAAAAAAAABQYCBAcDAQj/xABEEAACAQMCAwUFBAcFCAMBAAABAgMABBESIQUTMQYiQVFhBxQycYEjQlKRM2JygpKhsVNjc9HwFSQ0Q6PB4fGDotIW/8QAGgEBAAMBAQEAAAAAAAAAAAAAAAECBAMFBv/EACsRAAICAQMCBAYDAQAAAAAAAAABAhEDEiExBPATIjJBUXGBobHRYZHhM//aAAwDAQACEQMRAD8A7jSlKAUpSgFKUoBSlKAUpSgFKUoBSlKAUpSgFKUoBXxmwMnYV9rkHta7aGV34dC+iCMf73IpOW2z7upHhggvjzC+YMN0rLRi5Okb3HvaHPf3A4dwYgayVa7IyAB+keIdNC5/SHqSAu5DVduHWtvwy1CPMEQbvNPIA0jn4pJJHPecn/sBsAK41wHtGbKFltFT3uUASTEApbIPgt416PKMlmPwhmwdWnAiLxgzGe5kaWTxlnbUR8i2yj0UCubyJfM7RwOW64+J2iT2scNBwLkv6xwXDr/EkZU/Q1s2PtK4dMdK3kSt5S6oifkJgua5h2f7CXl8A6r7rAf+bOp1MPOODZj83KjyzXQODeyWyhw0yteSDfVcHUoP6sIxGB+6T61aLk+UUnGEdk7LnHIGAZSGUjIIOQR5gisqxjjCgKoCqBgAAAADoAB0FZVc5ClKUApSlAKUpQClKUApSlAKUpQClKUApSlAKUpQFd7d9qRYWjSLhp3PLgQ/ecg4J/VUAsfRceIr888St2lZLfUTqJlmc/E3eyST+J3JNXHtzx03nEJGBzDblreIeGQftpPmzjTnyjHnUZwbgMt3My24AxpEsr50R7bLgbs+CToGOuSRkVlyT3+RtxY0oW/f8EZNcLEuhFHdHTICqPNmOyj+Z8jUv2O7McSlmW8gt4JcYMb3cbiBPHVEC4ZifxhD02Iq2W3srgGlpLi4eRW1AqYkUN+IIEIz8y1WJZL6278Vwb1B1huVjDsPKOeNVAby1qwPmOtUx5cae7GXVJUlsWvg5n5K+9iET76uQXMfXYrrAbp4H8zW7WjwXjEd3AlxFnQ4OzDDKQSrIy+DKwKkeYNb1bTEKUpQClKUApSlAKUpQClKUApSlAKUpQClKUApSlAKrnaTt/Z2LiKeRjKRq5caO7geBIQHSPmRnwqeupxHG0hBIVSxA6nAzgeu1fmu+NyxEsw5dzdEzsJFJYKxIDlc9xMAIinchTsFGTWTpWXxxUnTMZpkWSWO3LMnOxC0iOmea+UD6wMaWfSx6d3PjXZ+A8GW0t0t030DvN4ux3dz6s2T/LwrjMsIljaPVnIK6ttiPHbbIOD9K7H2Z4r71ZwXB+J4wW9GHdcfR1avNzO1ZvqqX8ElSlKzEkd2BucXnE7cfClzHKPnNboz/myE/MmrtXPOw94sR4rxCTVy/fCmVRmOmBFQuFUEkDLdB9010CGZXUOhDKwBDAgggjIII6gjxr2sfpXyPOl6mZ0pSrlRSlKAUpSgFKUoBSlKAUrQ41x6Czj51zKsSdAWO7H8KqN2b0UE1Sr7tvd3O1pELSE/864UNMw80t84T5yH92lA6JSuZWnHL20bmCaS+iJzJDLyxJ6tA6KoDf3bDB8CproHB+MRXUKzwNrRvmCCNirKd1YHYg7ipaoG7SlKgClKUAr8++0mKWTiHFHjyohWHXIQcIphiWKNf13kdseQLHwr9BVp8S4PDcRvDPEkkb6dasNm0kFc+eCo/KoastGTjuj86WdoIkWMdFAH+Z+pya6d7OYSvDYM/e5j4BzgPNIwH5MKjPad2Dt7O1W7s4uUVlRJEDyGN0kOjdMtgh2Q5UeY32re9mEoPCrcAAaA8ZAz1WVwTg75PX615/UQcY/X9m2ORTqu+CyXYfQeUUD47pcEqPUgYJwN8ZGemR1rWjRbWB3Z2fQrSyO57zkLqZjjYbLgAYAAAAAFatpw2TiE9yhupraG3kWIJblVkkYxRys7yFSQv2oAVcfCSSa0e1PCbm1i91MxuLa7ZbUTTBeZbGUiPMhQASoVZsEgENpBJDZFY9PNxTKPLFOiQ7Fcags7C2t5ZGe5eLnyRxRSyyhpiZmLxwqzKMyYywHSprspeWrGWO0lbAfU1u6uhgLbnEUirJGrHJx8Oc4xvW/wDs/DZQCC3TSo3JO7O3i7t1Zz4k/0wKhu0EAHFuHSptK3vET46tFyGfDearKsZHkW9a9MxlrpWE5YKxQBnwdIYkAnGwLAHAz44PyNV/s1xi8kleK7teVpQNrUHQG1Y5YOphIMd4OCP1lU4BAsdKUoBSlQHabtULbEMQEt065SMk6UXOObKR8MYO3mxGB4kAT9at9xSGAappo4h5yOqj82IrlfFuH3VzvJxK536omI4f2eXEVYr83J8yajrfs1ye8LWymb8RV0f56pObk/UVbSDpM/tK4cpwLuOU+UIeY/9FWqHvPagJ9UXDYnklDFXlnjkjihx+JWAd38kAHqRUbEpaPS68vIIKo52ztsyhcHHiOnnSzs0iRY41CIowAP9bk9STuanSDWg4T9r7zcSNc3P9rJju/qxIO7Evoo+ZNeV1cuS0CMxuBblshAseSwUNls6XyrYGSOuc1JSSBRknFaM18Tsuw/n/4q1EGdi7RwxrcOHmCAOR4nxPQfngZrztOLyWtwbm3XIbHPhyAJgNg652WYDoejDut4Ea9fKmiLOr8I4xFdRCaFtSHboQykdUdTurA7FTuK3a4XHwCBDqjjETfiiZ42/ijYGpey4zeQforyRl/BcATL/EdMv/Uqmlk2ddrCViFJUaiASBkDJxsMnYZqn9me3rSzLa3caRSPnlSRsxjlIBLJhgGjfSCQCWBAO+RirnVCSudjrm+lV5b5UiDFeXEI9Lp3e/qPMbI1EqM4JC6sLq0jLjXbWK3m92SKa6uMBmigVSYwc6WkdmVEBxtk5PlVg1Dpnf8A1/ka51wvmcu9aHQbpr65BMpbSCJSkevG5VYRGQB1GOmc1yy5NEbReEdTo0PaV2yWbhk9tLbXFtLIYhHzURo5CJ420iWJmQHCk4Yjoay9lMRXhcZIxqlmYD05rDbc7d3zrYtVu3b3e9gWa3lDI5Ii7p0ltwjd6I6cZKqwYr18J7h/D0t4kgiXTHGoVRvsB6ncn1rDmzOcaZqxw0u0arxTW1w13aoJeYqrPASF5unISSNzssqglcNswwCVwDVa7T9uJp7M2pt2e4R457hnTkxwxx3KSDUA7tnCKNs7B2BOmrM0UV2G1qWRJGjB1OAxXCv8JGQHDLg53Q1tWdhHCnLijSNPwoqqPngDr60h1EoR0kSxKTsjbbthNZ2mmSwvZ2jV3Lme2lDDLOTzQ4YgA4H2ecAbVO9nbFpnHEZ3jkkki0wrCxaKGJiHwjEAyM+FLPgZ0qAABvq2tmkS6YkWNfJQAB8gNhWn2Um9yujYHa3m1y2vlGw701sPTcyqPIuPu1ow9RrelnLJi0q0XelKrPaLsYZ5xdW872twE5ZddZDAHUpKK6hmU5xq1KQxDK22NZwLNSleN3dpFG0sjBI0UszHooAyST5ACgNLtDxxbSHmY1ux0RRg4MjkHC58BgFi3gqsfCqDbW5BeSRuZNI2qWTGNRxgBR91FHdVfADxJJPrNxB7uX3qRSgIKwxt1jjODlh4SPgM3kAq/dJOVXSIFKVpy8QwcKM+tXBuVjJIFGTUe16x8cfIV4MxO5OaURZlLKWOT/6rClKkgUpSgFKUoDV4ijaNcX6aJlmi/bjOpR8jjSfRjXYbG/FzbJPC2BLEHjJGcalypI9MjauUVb/Zbef7vLaeNvMwUf3cg5sf0Bd0H+HVJosiU7F9mTZwvzSr3Er65XBZtRChFy795jhdRJx3nfAAOKcX7HrLK1xBPLaTsBraPQySYACmSKRWVmAGNQw2ABnAFWGlcmk9mWTrg5p2q7PSwQZlvri5mlcQ28KhII2kfIDSCEBmVAGkILYwhzUhy04fYER7rbwErnqxVScn1Ztz6tXwXXvt+9z1gtddvB5PISBcTDboMCIH0k868+2L/wC7Kn9rc20XzDXMWofVQa87M05qC4NeNPTqZI8KsORBHD1KIAT+JvvsfUtlvrW1X3NfVWsvLO3BjUV2msXkty0P/EQss8B/vIzqVfkw1IfRzU4I683TFWVxdoh09iV4LxVLq3iuY/gljV18xqAOD6jofUVu1UOwD8prux8IbjmRjGwjnHNUD0EnOX92rfXsxepJnntU6KvL2hn0cxFQtcPyrKIg5bGo+8TPnaPQpk0gbKAMlmAET24vmnli4fkMkYSe6IGA5B+xhxk4DOpkI8o1HRqnltDG1pOy4EcLQOP7PXye/wDshoAufJ89AapgJ97v9Xx++HOfLkQcv6aNP86suSD3Vic5GN9twcjA39N8j6VlWpwvIjCM/MdMI7/icKC5/Nvp08K266EGrfT4GkdT1+VVzh0ckWiMl51LSGSVyQVIxpAVskgnOMHHiNiBUhfXwVgSGOtwg0qT1zjOOigDcms6kgUpSpIFKUoBSte04hHKXEbauW5RuuzDqN+vXqK2KAUpSgFSnYi75XEwucLc27IfV4WDp9dEs38NRdfbebl3FtN05dzGc+jnkv8ATRMx+lRLglHY6rfbnjTwW4htzi6uX5EH6pIJeY/qxoGf5hR41ZKoFhce+3kvEDvCmq2tfIqrfbTjfHfkXSD+GMedZMs9EbOsI6nRI8L4alvDHBEMJGoVfPbxPqTkk+ZNQ/bQ4S1b7q8QtS3oOZjP8TCrDUP2xsGmsZ0j/SBOZHjrrjYSoB82QD615MX5rZua2JETgy8sOMqgZkxv3mIRtXh+jcY8fpW9EtVtOJhpIbtFAt54lLOMZZ3eFLeM+JwJpPlVlhNWS3Ib2NlI6wmirYj6VjcnatTitJxT3K7wc6eMMB0ewUt80uGC/wApWq51S+zv2nF7lx0htIIj+1JJLKR/CI/zFXStWH/mjhk9TBFc87dcPNrdDiA/4eYJDc/3bA4hnP6p1ctj4dw10OvG8tEljaKRQ8bqVZT0YEYIPoQa6lDk9l9lcPBqyGV7jfGQXmII+QyB9akpfhPyP9K0Lng5t5Tw+ZnwumW2lyNUsSSKwUtjd4yFRh4qVb720jXVEELStm6tdO4+H+lU7j/bB4p/dbaEzzYyRhsDI1YAXc7HOegqbILRSqpwvtuxdorq3eCQIzgYbv6VLFQrYOcKcbnNe9n2xW4uIoIV1JJCzlicMhGvukeB7v8AMH5rQM+2TtGsFwCVEVwhf9lsqc+m+P3qsIPlvXNOGQTG1W3dy8V2rqmckxSo5IQ58GKAfX0Oc7Dh3u1nHxK1kcMuOdGxGl+/oZcADG/nnb1FRYJvgl2LX/aLPkiO4Z8DqdWSB9dhW/2d7U+8sY5IWgl0h1Vs4dD95SQP9fXEXDB7xJxOFf8AmJEy/MxFl/nio/hF9JMrcQm0ottbtDGBtrfQRk58e8NvMjHQ1FgkZPaGBFzBFktOY411fEo05c7bHvAfM+hqxWvHIZJ3t421SRjLYBwNwCNXQkEj/Wa5LDwhikGnPNmciMZOyghQ3yLlt/1Kt/Zyy5MnEDb7mJOWh6lnVWyfmXTOPWibJL1q3x4+VaPHSRazFfiWJ2HzVSw/mKpvZrg7O1rfQSM7FmF0XbPz67nIPTf7pq/sgYFTuCMH5HY1ZbkF77a8ZYWaRW7YnvCIYmHVA6lpJuv3IgzZ89PnXyxskhiSGMaY40CKPIKMD67VUexnEfeiJ5DhLG2WzDNgDWADcy79O6kK59G86tHD+MwXGeRPFNjry5Ecj5hScV4/VScpV8DbhjSv4m5X2mK+VkNBSLmWKwmFpc/8C8ouYHGf92ZZkcpJp+GHmspVjsNek+Yt3Aw6wRiVxI4QZdTkP5MD45GDWHZG0EtzxCWUBvtEtQrAECNIEkxg+DNcuT57eVYXHs/eAl+GXHuwJJNtKpktievdXIeLJP3Gx6Vu8ByimnuZfFSk0ycjuMVo8Z4wkMTSytpRRv4k+AVR4sSQAB1JArQSy4pjSYLHP4xcz6fno5Gr6avrUjwvsgRItxeSi5mQ5jULoghOMao4ySS+5Gt2Y+WnJFI4cktpbIPJBboy7D8IeG3aWcabi5la4lXOdBYAJFn9SNUT5g+dWKlK3JVsZuRSlKkFL9qMatbwopC3TTj3d/wMqs8jEeKGNWVh0OselVzg/EufEHK6HBKSJ4o67Mn/AHB8QQfGt3jt37zxORwcx2qe7p0xzH0yTsPkOUnzDV4R2SrI8qjDOFDb7HTkKxH4sHGfIAeAq8SD3qi9vuD6cXkCgTQMshIG7KOqk+IGM/LNXeaUKMn/AN1EyHVnO+euf6fKr0Cj3nFo7y+seQdRTMj9e6O6xQ+o0kfX1r6eGpYcTjlACwThkB6CNiOnoCcY9GPlWHCLVOHcRaJl+znAEMn4d/0Z+uF+i+dWnjvB1uoGhY4zgq2M6SOjY/l8iajkgiLrscTeR3EcpWISiZojqwGzksg6d7G/l/Koe64FctcS2KArZyTc5nxsAcEqG6dRjT5qPCrzY25jiSNm1lUVS34sADP1xXtU0CE4Rwh4ry6mYAJJyxHg+Crg7eGNhXjc9hbeSYzNrwW1tEGxGzfiIxnx8D41YaUoGhJwiJWWdYgZIoikYBwAMHCgdAdyM+tU3hkl3YsjvBLKswd5EQbiRmONRAO4VVOP1j610GlKBBdkeFvDE7SqEeWVpeWOkeei/P8A8VO0pUkFZ4hxEiwFmikmfiVyGVB3pQrqVj26lnliH0xVqi4S0sQsZobO6u41VHuhGQbTA+CSZSGmnAwAqFemXx1bx7M9lY7yBJ2kljeO+upI2iYBiGflsM4JGeWO8MEY2IO9XuysEgjWKJBHGo2UDAHmfUk7kncnc15U86hajzbNsYOSV8EHB2EgVAGkuXlA2uGuZucD5q2rC/IDHmDUjwTnhGjue88blVlGAJlwCshUfC2+lh01KSNiKX3aS1g/TXMEZ8mlQH+HOT+VQt57Q4sH3aGW4P4ipii+ZklAOP2VasbcmtzvGO/lNHiPaa4seIXhgaBY2jt5JOekjAHQ6ahodcd2Nc5z0HTFT3Zj2izS3EVvdRQ4nJWOW3ZyMhGcBkfJwVRu8GPhnrmuccRtpLmaS4mxK0hGYUYpbpyxoAkdu84Gk7YxnJ04NdJ9mXZuNoIOJyMZJ5IsoNOmOAMMMkab77aS5JJA20g4rV085zlUX5Vz3yM+OGPH5o+Z8d8cF+pSlegecKUpQEbx1nKJFG7RtLIsetcalGC7lc9G0IwB8CQfCtLhimS6ubly2IibeFcnAUKjyvp/E0ndyfuxJjqcyXFrdmjzGMyIyyIM4yVOSmfDUuVz4as1hZQ/aNMhOiUAsjAgq4GnVg9CVAVh5ovrkDknZ18xWjO7GSZJZ2A6O8mJXdz+rzCAPNx5VYagJ+DtA8nD/hngV2tHYkB4WdWTcdcFFibY40+tT9dEQR/EGOoDwxWrUjfQ5XI6j+lR1XINa94bHNo5iBtDh167EdDt/Toa2aUoQKUpQClK8uEcH9+uZ1eWaOG3WNQIXKMzupcsWHUKukAdMk5qmTIscdTLRi5OketK1eHu2HjkOqSKWSFmxjUUcgPgdNS6W+tbVWTtWiHsKxlmCKXY4VQWJ8gBk/yFfJpNKs3kpP5DNVzivGVnUQqcR6Fe4fwC6Q3KHqR8Xku3U1Wc1COploQc5KKPXgdjKbWJZZ5guksIo3aJV5jGQ6uWQXbLndj6YrSvuFx27K8sYmgJwzSamePyY5OGXz7uR13xUpa9o4ZB1ZXP/LZGEnmCEAJI9RkVuyxCVMEEA+DDf6j/ALV8xLNkUrne59PHBi0VCrXvz/Zja2EUe8UcaeqIo/morwu+JrqMKKZ5PvIMYX/EY7KPTc+QNaltwmZRyObpt1PdZc87SR+j1HZQDkahk4wNsVIpHHbxHAEcaAscfmSfEn16muTST5vv3/R2TbXFd+37NjstwZrviUUNzpmiEUk0sIB5QwVWLVneTLsdm2Ok93aur8H4wssdviPl8635qqCMKBy+70HhKuNvyqudj+y0sdlJIwMd3eYLk/FBGRhEH66RszY/tGbwqwcMs/t2kC6IYoxbwrgjYHMjAH7pKxoP8InoQa+h6fH4eNRfJ811OTxMjkuPYmKUpXczilKUApSlAV/tl2W99iUowjuoSXglP3Wxgq2OsbjusPLfqBVK4bfmVTrQxSoxSWI9Y3HVT5jxDeIINdVqj9vuBmM/7TgUlkULcovWWIffA8ZIslh5rqXyqydAjajbu30nI6H+XpW/FKHUOpDKwDAjoQRkEehFJ49SkV0IIilKVJUUpSgFe/Zm9EF68bbLdKuk+HNjUgof2o8EesZHjXhUdxvLIIY97l2XkKPi1hgVkHkqkai3QAHNcs0FODTLwlpkmjdnTl3t3GdiZhMvqskad4eY1o6/MV6VaO0HZxLrS2t4pUyFkjC6sHGpCHBVlOAcHoQCMVz63hhlQOIb+6VgCDc3ccMZB3B0W5Jx8xWfBn1QSSbaOuTHUrs9+OcUjiikDyIrmNwqlhqYlSAAvU748KhOC9mLie1SCG0kUFUDPKOVH1DSbt32zgjKqepqWbjj2ciR2tpYW7OGYlI5HdVG2ppCULZYgDI8/Ktie5uLqM8+6lw2RpiIiTyyRGAzfJmIrL1edWlNVXfe5r6TDNpuHv33saXDeHNZ3Etk7xsQiTARFiq6sq6d45B1IG3xnXnAzUqTVT4fNHC0EmgI3u0iSBFGppBLEmkAbs5dWxUuvD3n71ySqHpAp7v/AMrD4z+r8Pz615eaKctT2XaPXwSahp5fbPWHj8LvoVwds6uiHfGFY7Oc/hyPWvHtFaPLHy1XUDnbJAZvu6iOiKe+d9yqjxrZj4QiEtEXiyckRsQpPnyzlM+oFfbi8S3TVLKSCdtWnUx/CoRRqPoBVE0pJ4zq03FrJ/h0fsN2wimSOyYTRXEcQAWdg5lCAKzrMpxIehPQ79AKuFcx9lVktxNJfSMFljDQpbnaSBWILSSqdw8mkYxsFHUknHTq+jxuTinPk+XyqCm1B7ClKV0OYpSlAKUpQChFK87iYIjOc4UFjgZOAMnAHU+lAcvNh7ndzWIGIx9vbeXKc96Mf4cupceCslY2HExKpbSU+0eMBsZYrnJGPkdvDB8qnO0Vs167pGU96g03NkwxpmhdFV4y2d1Zg6EjpmFvKqrPdvcRt7qeVdKQsiS7PFjJ0SIVbHeIOcd4A4O4IumQbN7Dhs+B/rWtUyy52IyK0p+Hkbr09f8AOrkGnXhdTOCkcSB5pXCRqTgZwWLMcHCKqsxOPD1rCXisKtoMqa/wKwZ/oi5Y/QVpTcUHOj/T2kiMWimli5YYlSpVRMO+CrEYIqJN1tyFzuWiHsS2C11ePgDJWBUhRfPLtqfHrqX6VhwLi9hFOsFjC8jy6gZ1UkPpGWzcTMDIAN+6WHlULxJWlXVfXLTRLuUcRxwjyLIgAb98kelTPZGxBzxKXuRiIiBSMaYtmeYjwLhRgeCKPxGvOywkoXllv7I1QknKoIuYFci4RxBYLGPmE5TVEFAyzsjugVR4k6f89qmeyntCiEM9xcygzSXBkjt1JMukxRBIlj6jGkrk4BwWzg5qvcE4Ic62GZWLM7EkhNbFmVfADLHp161PSqWNysZmpVRGFrgyz3DCI6UV5NTOOWMErArKDqbTvsBkt6ip+Ka70gm0j6DYXABG3Qgx9R061rcPiDpAn9vK90/qiEGMH03tx+6atFWydPjyO5Lf6l8XU5caqL2+hVI7GVZmn9yYuSSM3MJVSQAxQeBbAyeprObi9wsixvbxw6tleWYlCfwakQgN6EjPhmrRWEsQdSrAMpGCCAQR5EHqKo+kxPlfdnRdZmXD+yIgcLuX/SXCRDxEMW/8cpOP4a2bDgMUTcwAvL/ayMXf6Mfh+S4rEWEsW0EgKf2U2ohfRJB3lHowYeWK3oC+O+FB8lLEfmVH9K7QxQh6VRwnlnk9TbNfiVy1upvYjongRnVvxADU0L/ijfGCPMgjBANdpifKg4IyAcHqPQ1yLh3DTeXsVoBmNCtxcHwCI2Y4z6ySKNvwo9dfrqjgxSlKkgUpSgFKUoBXjdh9DcvSHx3dWdOfANjfB6ZHnXtSgKDfcFmjRZEinijDNJFyeW9xYux+0RUUlZ7VyMmIZI2wuy8uV/8A5YXgzxKC2kdccuaDnRykbk56PF4d0O3U1aaUBU09mNmCdXvLg+DXl3gfLEg/nWxb+zjhyHPucUh85g0p/OUtVkrGSQKCzEAAZJJwAB1JPgKA8LPh0UIxFFHEPJEVR+SgVyr2kcbF5dG0GGtrY4ddissxGSG81jUgY/EzZ+EVJdsPaZzAkPC5W1837S4EStCFCvlVaTZyX0boCMZ3FUi2g0KFLFjuWZurMSWZz6liT9aglI0peARFSoUjKsFyzsqZBGpUYlVIz4AVYuIdrZ57Q2gt1g1RcqSXmhgF06W5SAZyVyBqxpz44pYWgK6mGc9M/wBa90sEBzj6HpXOUFKr9jom1waVvw3CDrgDAUYzgDYZYgV4cT4vyYJB7vcL9m+ltCsurScZZHbG+NzUvNEzHZ9C+OANR+pyAPpn1FaPEYIYo2lkjEpHQONbMxOFVS+dyxA+tXIITg3aS1MwxOirHaxQrrym+pi/xAeCR1bIplcakYMvmpBH5jaoqz7OR8orNHG0jtzHIGAG8AhG6hRhRjHTPiaW/Z2NJA4Rcg5Dp9m/nhxHhZAfUfMHc0BMUpSoArXu7krpVEMs0jaIox1kY9B6KBuWOygEmvetTsj2hS14nLLdnue7AArBLIYCXyseqIMAWQFmJAyQoBwKkM6X2N7LixgKsQ9xI3MnkH33xjC56IoAVR4AeZNT9RnB+09rd592uIpiBkqjgsv7SfEv1FSdWOYpSlAKUpQClKUApSlAKgOM9vLG0YpPdRrIOsakvIPnHGCw/KpDj1nJNazRQyGGV4nVJBkaGKkK2RuMHxG/lXBn4PNZ5jlsp4cdWWJ5EY+JEsYYN8zv51xy5JQVxjZ1xQjN7ujpNz7aLRc6IL2YDxSDAPy5jKT+VUrtp7UU4isUMUNytt3nmVlT7TGkICEdtaKSxZMdQuQcYqDbiSDrrHzil/8AzWhcxh2DwpMzFhqCQT5PgJF7mNa5/eGQazR6jK3Th9maJYMa31fgm7W7SRdUbKw9D09CPD5Gt6ztNZ/VHX/Kob/YUs2H9wvebj447edD9JCFyPmamOGdl+MrgR27MnldG3Uj96OTV+amtGPI5cxaOM4KPDTJgCvtZXXCL+EZlsWkGN2tZEl/+jaH/JTUU/aKFG0Ss1u/4biOSI/9RQP511KWbl5drEupsncKFUZZ2JwqIo3ZidgK1OKdnZY7q0a6b7UxzT8lSDHDgxpGuR8cmZWLP0yAF2GTa/Z1wUXLHiUneRXeO1XbTgHS9z6s51Kp8FG3xGt32j8GkLQ3sSNJyQ8cqIMuY30HWoG7FHjU6RuQW8qmit7lZpXlb3KyKHjYOp6MpyPz8/SvWqlhSlKAV5QW4TUR1ZizHxJOAPyUBR6KK9ageJdpTrFvZRm6uXbQqpugbxy2d8dSAdh8RWgNvidtz5YreEA3sjDkuPjhwe9PrHeVUAJ67kY3zXcBVO9nnYL3BWnuH519MBzZPBR1EUfkg28s4HQAAXKrlG7FKUoQKUpQClKUApSlAKUpQDFKUoBSlKAVhLCrAqyhgeoIBB+hrOlAYxRBVCqAqgAAAAAAdAAOgrKlKAr3GOwNncyGZ4jHMessLvE59WaMjWf2s1Et7LYhuL6+Uf4lucfV4Sf51dmbAydgK4dx3tnLxIlslbUk8uIdGUHAeX8bHGdJ2XYYyCx5ZcscUdTOuLG8jpH3tM8VrNF7lc3F/guJgZIuWBpwvfWJUJ1HOxJGnpvURfdpboD7O3jUebSM5H7qBf615rchn5UYaaXwjiUu/wDCmcfM4FXDgPsvubgh7xvdIf7NGDTt6M4ysQ/Z1H1WskMubK/LGkaZY8WNbu2Urh1tccTfkxNJcv8AeQfZQRg9GmZM5XxA1MW8Aa7T2J7BQ8OTIxJcMoDy6QMDry41+5GD90depyam+D8FhtIhBbxLFGPur4nxYk7sx8WJJNbtbIQ07t2zJKd7LYUpSuhQUpSgFKUoBSlKAUpSgFKUoBSlKAUpSgFKUoBSlKA+EV+V+GWiHi8sOheVzmHL0jRjUdtPTFKUB+m+D8NigiVIYo4l0g6Y0VR064UAVvUpQClKUApSlAKUpQClKUB//9k="/>
          <p:cNvSpPr>
            <a:spLocks noChangeAspect="1" noChangeArrowheads="1"/>
          </p:cNvSpPr>
          <p:nvPr/>
        </p:nvSpPr>
        <p:spPr bwMode="auto">
          <a:xfrm>
            <a:off x="155575" y="-2193925"/>
            <a:ext cx="394335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http://www.magicalexperiments.com/wp-content/uploads/2013/06/prob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579839" cy="299734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98925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+mn-lt"/>
              </a:rPr>
              <a:t>Λιοντάκη</a:t>
            </a:r>
            <a:r>
              <a:rPr lang="el-GR" dirty="0" smtClean="0">
                <a:latin typeface="+mn-lt"/>
              </a:rPr>
              <a:t> Βασιλεία</a:t>
            </a:r>
          </a:p>
        </p:txBody>
      </p:sp>
    </p:spTree>
    <p:extLst>
      <p:ext uri="{BB962C8B-B14F-4D97-AF65-F5344CB8AC3E}">
        <p14:creationId xmlns:p14="http://schemas.microsoft.com/office/powerpoint/2010/main" val="2629378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267744" y="1628775"/>
            <a:ext cx="648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Ανάλυση </a:t>
            </a:r>
            <a:r>
              <a:rPr lang="el-GR" sz="2800" dirty="0" smtClean="0">
                <a:latin typeface="+mn-lt"/>
              </a:rPr>
              <a:t>είναι η διάσπαση </a:t>
            </a:r>
            <a:r>
              <a:rPr lang="el-GR" sz="2800" dirty="0">
                <a:latin typeface="+mn-lt"/>
              </a:rPr>
              <a:t>του προβλήματος σε άλλα </a:t>
            </a:r>
            <a:r>
              <a:rPr lang="el-GR" sz="2800" dirty="0" smtClean="0">
                <a:latin typeface="+mn-lt"/>
              </a:rPr>
              <a:t>απλούστερα </a:t>
            </a:r>
            <a:r>
              <a:rPr lang="el-GR" sz="2800" dirty="0">
                <a:latin typeface="+mn-lt"/>
              </a:rPr>
              <a:t>προβλήματα για να είναι εύκολη η αντιμετώπισή </a:t>
            </a:r>
            <a:r>
              <a:rPr lang="el-GR" sz="2800" dirty="0" smtClean="0">
                <a:latin typeface="+mn-lt"/>
              </a:rPr>
              <a:t>τους.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29309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Αφαίρεση </a:t>
            </a:r>
            <a:r>
              <a:rPr lang="el-GR" sz="2800" dirty="0">
                <a:latin typeface="+mn-lt"/>
              </a:rPr>
              <a:t>ο διαχωρισμός των κύριων στοιχείων του προβλήματος σε </a:t>
            </a:r>
            <a:r>
              <a:rPr lang="el-GR" sz="2800" dirty="0" smtClean="0">
                <a:latin typeface="+mn-lt"/>
              </a:rPr>
              <a:t>σχέση με </a:t>
            </a:r>
            <a:r>
              <a:rPr lang="el-GR" sz="2800" dirty="0">
                <a:latin typeface="+mn-lt"/>
              </a:rPr>
              <a:t>τα δευτερεύοντα </a:t>
            </a:r>
            <a:r>
              <a:rPr lang="el-GR" sz="2800" dirty="0" smtClean="0">
                <a:latin typeface="+mn-lt"/>
              </a:rPr>
              <a:t>στοιχεία.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5362" name="Picture 2" descr="http://www.12manage.com/images/picture_strategy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660420" cy="1008112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320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55365"/>
            <a:ext cx="8077200" cy="42699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Προσκλήσεις</a:t>
            </a:r>
          </a:p>
          <a:p>
            <a:pPr marL="400050" lvl="1" indent="0">
              <a:buNone/>
            </a:pPr>
            <a:r>
              <a:rPr lang="el-GR" dirty="0" smtClean="0"/>
              <a:t>…….</a:t>
            </a:r>
          </a:p>
          <a:p>
            <a:pPr marL="0" indent="0">
              <a:buNone/>
            </a:pPr>
            <a:r>
              <a:rPr lang="el-GR" dirty="0" smtClean="0"/>
              <a:t>2. Διατροφή</a:t>
            </a:r>
          </a:p>
          <a:p>
            <a:pPr marL="400050" lvl="1" indent="0">
              <a:buNone/>
            </a:pPr>
            <a:r>
              <a:rPr lang="el-GR" dirty="0" smtClean="0"/>
              <a:t>2.1 Αγορά</a:t>
            </a:r>
          </a:p>
          <a:p>
            <a:pPr marL="400050" lvl="1" indent="0">
              <a:buNone/>
            </a:pPr>
            <a:r>
              <a:rPr lang="el-GR" dirty="0" smtClean="0"/>
              <a:t>2.2 Παρασκευή</a:t>
            </a:r>
          </a:p>
          <a:p>
            <a:pPr marL="0" indent="0">
              <a:buNone/>
            </a:pPr>
            <a:r>
              <a:rPr lang="el-GR" dirty="0" smtClean="0"/>
              <a:t>3. Ποτά</a:t>
            </a:r>
          </a:p>
          <a:p>
            <a:pPr marL="400050" lvl="1" indent="0">
              <a:buNone/>
            </a:pPr>
            <a:r>
              <a:rPr lang="el-GR" dirty="0" smtClean="0"/>
              <a:t>………</a:t>
            </a:r>
          </a:p>
          <a:p>
            <a:pPr marL="0" indent="0">
              <a:buNone/>
            </a:pPr>
            <a:r>
              <a:rPr lang="el-GR" dirty="0" smtClean="0"/>
              <a:t>4. Προετοιμασία χώρου</a:t>
            </a:r>
          </a:p>
          <a:p>
            <a:pPr marL="400050" lvl="1" indent="0">
              <a:buNone/>
            </a:pPr>
            <a:r>
              <a:rPr lang="el-GR" dirty="0" smtClean="0"/>
              <a:t>4.1 Καθάρισμα</a:t>
            </a:r>
          </a:p>
          <a:p>
            <a:pPr marL="400050" lvl="1" indent="0">
              <a:buNone/>
            </a:pPr>
            <a:r>
              <a:rPr lang="el-GR" dirty="0" smtClean="0"/>
              <a:t>4.2 Αναδιάταξη επίπλων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725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Φραστική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4338" name="Picture 2" descr="http://millersballoons.files.wordpress.com/2009/12/balloons-faces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304256" cy="2871103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007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3779912" y="2348880"/>
            <a:ext cx="5088646" cy="858353"/>
            <a:chOff x="3923928" y="2211128"/>
            <a:chExt cx="4693082" cy="1001848"/>
          </a:xfrm>
        </p:grpSpPr>
        <p:sp>
          <p:nvSpPr>
            <p:cNvPr id="7" name="Rectangle 6"/>
            <p:cNvSpPr/>
            <p:nvPr/>
          </p:nvSpPr>
          <p:spPr>
            <a:xfrm>
              <a:off x="3923928" y="2492896"/>
              <a:ext cx="1881554" cy="72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Διοργάνωση </a:t>
              </a:r>
              <a:br>
                <a:rPr lang="el-GR" dirty="0" smtClean="0"/>
              </a:br>
              <a:r>
                <a:rPr lang="el-GR" dirty="0" smtClean="0"/>
                <a:t>Πάρτι</a:t>
              </a:r>
              <a:endParaRPr lang="el-GR" dirty="0"/>
            </a:p>
          </p:txBody>
        </p:sp>
        <p:sp>
          <p:nvSpPr>
            <p:cNvPr id="9" name="2 - TextBox"/>
            <p:cNvSpPr txBox="1"/>
            <p:nvPr/>
          </p:nvSpPr>
          <p:spPr>
            <a:xfrm>
              <a:off x="6656865" y="2211128"/>
              <a:ext cx="1960145" cy="46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Αρχικό Πρόβλημα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1" name="4 - Ευθύγραμμο βέλος σύνδεσης"/>
            <p:cNvCxnSpPr/>
            <p:nvPr/>
          </p:nvCxnSpPr>
          <p:spPr>
            <a:xfrm flipH="1">
              <a:off x="6021637" y="2492896"/>
              <a:ext cx="691531" cy="157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9512" y="2514154"/>
            <a:ext cx="8095274" cy="1962220"/>
            <a:chOff x="107504" y="2546900"/>
            <a:chExt cx="8095274" cy="1962220"/>
          </a:xfrm>
        </p:grpSpPr>
        <p:cxnSp>
          <p:nvCxnSpPr>
            <p:cNvPr id="13" name="Elbow Connector 12"/>
            <p:cNvCxnSpPr>
              <a:stCxn id="7" idx="2"/>
              <a:endCxn id="22" idx="0"/>
            </p:cNvCxnSpPr>
            <p:nvPr/>
          </p:nvCxnSpPr>
          <p:spPr>
            <a:xfrm rot="5400000">
              <a:off x="3255292" y="2388363"/>
              <a:ext cx="549061" cy="225229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615874" y="3789040"/>
              <a:ext cx="6586904" cy="720080"/>
              <a:chOff x="1615874" y="4149080"/>
              <a:chExt cx="6586904" cy="720080"/>
            </a:xfrm>
            <a:scene3d>
              <a:camera prst="perspectiveBelow"/>
              <a:lightRig rig="threePt" dir="t"/>
            </a:scene3d>
          </p:grpSpPr>
          <p:sp>
            <p:nvSpPr>
              <p:cNvPr id="20" name="Rectangle 19"/>
              <p:cNvSpPr/>
              <p:nvPr/>
            </p:nvSpPr>
            <p:spPr>
              <a:xfrm>
                <a:off x="3275856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Διατροφή</a:t>
                </a:r>
                <a:endParaRPr lang="el-G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32040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Ποτά</a:t>
                </a:r>
                <a:endParaRPr lang="el-G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5874" y="4149080"/>
                <a:ext cx="1575603" cy="72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Προσκλήσεις</a:t>
                </a:r>
                <a:endParaRPr lang="el-GR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58618" y="4149080"/>
                <a:ext cx="1644160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Προετοιμασία </a:t>
                </a:r>
                <a:br>
                  <a:rPr lang="el-GR" dirty="0" smtClean="0"/>
                </a:br>
                <a:r>
                  <a:rPr lang="el-GR" dirty="0" smtClean="0"/>
                  <a:t>Χώρου</a:t>
                </a:r>
                <a:endParaRPr lang="el-GR" dirty="0"/>
              </a:p>
            </p:txBody>
          </p:sp>
        </p:grpSp>
        <p:cxnSp>
          <p:nvCxnSpPr>
            <p:cNvPr id="15" name="Elbow Connector 14"/>
            <p:cNvCxnSpPr>
              <a:stCxn id="7" idx="2"/>
              <a:endCxn id="23" idx="0"/>
            </p:cNvCxnSpPr>
            <p:nvPr/>
          </p:nvCxnSpPr>
          <p:spPr>
            <a:xfrm rot="16200000" flipH="1">
              <a:off x="5743803" y="2152144"/>
              <a:ext cx="549061" cy="272473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7" idx="2"/>
              <a:endCxn id="21" idx="0"/>
            </p:cNvCxnSpPr>
            <p:nvPr/>
          </p:nvCxnSpPr>
          <p:spPr>
            <a:xfrm rot="16200000" flipH="1">
              <a:off x="4861512" y="3034435"/>
              <a:ext cx="549061" cy="96014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7" idx="2"/>
              <a:endCxn id="20" idx="0"/>
            </p:cNvCxnSpPr>
            <p:nvPr/>
          </p:nvCxnSpPr>
          <p:spPr>
            <a:xfrm rot="5400000">
              <a:off x="4033420" y="3166491"/>
              <a:ext cx="549061" cy="69603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7 - TextBox"/>
            <p:cNvSpPr txBox="1"/>
            <p:nvPr/>
          </p:nvSpPr>
          <p:spPr>
            <a:xfrm>
              <a:off x="107504" y="2546900"/>
              <a:ext cx="15537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Απλούστερα </a:t>
              </a:r>
            </a:p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9" name="4 - Ευθύγραμμο βέλος σύνδεσης"/>
            <p:cNvCxnSpPr/>
            <p:nvPr/>
          </p:nvCxnSpPr>
          <p:spPr>
            <a:xfrm>
              <a:off x="1039800" y="3377897"/>
              <a:ext cx="511161" cy="371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9305" y="4476373"/>
            <a:ext cx="8177191" cy="2115235"/>
            <a:chOff x="787297" y="4482116"/>
            <a:chExt cx="8177191" cy="2115235"/>
          </a:xfrm>
        </p:grpSpPr>
        <p:grpSp>
          <p:nvGrpSpPr>
            <p:cNvPr id="25" name="Group 24"/>
            <p:cNvGrpSpPr/>
            <p:nvPr/>
          </p:nvGrpSpPr>
          <p:grpSpPr>
            <a:xfrm>
              <a:off x="787297" y="4482116"/>
              <a:ext cx="8177191" cy="1251140"/>
              <a:chOff x="787297" y="4482116"/>
              <a:chExt cx="8177191" cy="1251140"/>
            </a:xfrm>
          </p:grpSpPr>
          <p:cxnSp>
            <p:nvCxnSpPr>
              <p:cNvPr id="28" name="Elbow Connector 27"/>
              <p:cNvCxnSpPr>
                <a:stCxn id="23" idx="2"/>
                <a:endCxn id="38" idx="0"/>
              </p:cNvCxnSpPr>
              <p:nvPr/>
            </p:nvCxnSpPr>
            <p:spPr>
              <a:xfrm rot="5400000">
                <a:off x="6724412" y="4428897"/>
                <a:ext cx="531059" cy="63749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23" idx="2"/>
                <a:endCxn id="34" idx="0"/>
              </p:cNvCxnSpPr>
              <p:nvPr/>
            </p:nvCxnSpPr>
            <p:spPr>
              <a:xfrm rot="16200000" flipH="1">
                <a:off x="7529022" y="4261785"/>
                <a:ext cx="531059" cy="971722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20" idx="2"/>
                <a:endCxn id="37" idx="0"/>
              </p:cNvCxnSpPr>
              <p:nvPr/>
            </p:nvCxnSpPr>
            <p:spPr>
              <a:xfrm rot="16200000" flipH="1">
                <a:off x="4042605" y="4327436"/>
                <a:ext cx="531059" cy="84042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787297" y="5013176"/>
                <a:ext cx="8177191" cy="720080"/>
                <a:chOff x="787297" y="5373216"/>
                <a:chExt cx="8177191" cy="720080"/>
              </a:xfrm>
              <a:scene3d>
                <a:camera prst="perspectiveAbove"/>
                <a:lightRig rig="threePt" dir="t"/>
              </a:scene3d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59633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Αναδιάταξη</a:t>
                  </a:r>
                  <a:br>
                    <a:rPr lang="el-GR" dirty="0" smtClean="0"/>
                  </a:br>
                  <a:r>
                    <a:rPr lang="el-GR" dirty="0" smtClean="0"/>
                    <a:t>Επίπλων</a:t>
                  </a:r>
                  <a:endParaRPr lang="el-GR" dirty="0"/>
                </a:p>
              </p:txBody>
            </p:sp>
            <p:sp>
              <p:nvSpPr>
                <p:cNvPr id="35" name="AutoShape 20"/>
                <p:cNvSpPr>
                  <a:spLocks noChangeArrowheads="1"/>
                </p:cNvSpPr>
                <p:nvPr/>
              </p:nvSpPr>
              <p:spPr bwMode="auto">
                <a:xfrm>
                  <a:off x="787297" y="5373216"/>
                  <a:ext cx="1336431" cy="609600"/>
                </a:xfrm>
                <a:prstGeom prst="flowChartMultidocumen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507401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Αγορά</a:t>
                  </a:r>
                  <a:endParaRPr lang="el-GR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044268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Παρασκευή</a:t>
                  </a:r>
                  <a:endParaRPr lang="el-GR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98711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Καθάρισμα</a:t>
                  </a:r>
                  <a:endParaRPr lang="el-GR" dirty="0"/>
                </a:p>
              </p:txBody>
            </p:sp>
          </p:grpSp>
          <p:cxnSp>
            <p:nvCxnSpPr>
              <p:cNvPr id="32" name="Elbow Connector 31"/>
              <p:cNvCxnSpPr>
                <a:stCxn id="20" idx="2"/>
                <a:endCxn id="36" idx="0"/>
              </p:cNvCxnSpPr>
              <p:nvPr/>
            </p:nvCxnSpPr>
            <p:spPr>
              <a:xfrm rot="5400000">
                <a:off x="3274172" y="4399423"/>
                <a:ext cx="531059" cy="69644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22" idx="2"/>
                <a:endCxn id="35" idx="0"/>
              </p:cNvCxnSpPr>
              <p:nvPr/>
            </p:nvCxnSpPr>
            <p:spPr>
              <a:xfrm rot="5400000">
                <a:off x="1674032" y="4355539"/>
                <a:ext cx="531059" cy="784214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11 - TextBox"/>
            <p:cNvSpPr txBox="1"/>
            <p:nvPr/>
          </p:nvSpPr>
          <p:spPr>
            <a:xfrm>
              <a:off x="5235489" y="6197241"/>
              <a:ext cx="3256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Ακόμα πιο απλά 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7" name="4 - Ευθύγραμμο βέλος σύνδεσης"/>
            <p:cNvCxnSpPr/>
            <p:nvPr/>
          </p:nvCxnSpPr>
          <p:spPr>
            <a:xfrm flipH="1" flipV="1">
              <a:off x="5616365" y="5786326"/>
              <a:ext cx="366057" cy="522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55576" y="1628800"/>
            <a:ext cx="795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Διαγραμματική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3314" name="Picture 2" descr="http://t3.gstatic.com/images?q=tbn:ANd9GcQ46UeXt2EHLSYTI_hGLz1TK-9Bv8kT7dDp3TNFOaZch_4sfidf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1008112" cy="990024"/>
          </a:xfrm>
          <a:prstGeom prst="rect">
            <a:avLst/>
          </a:prstGeom>
          <a:noFill/>
        </p:spPr>
      </p:pic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255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80772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Για τη σωστή επίλυση ενός προβλήματος είναι σημαντικός ο </a:t>
            </a:r>
            <a:r>
              <a:rPr lang="el-GR" sz="2000" dirty="0" smtClean="0"/>
              <a:t>επακριβής προσδιορισμός </a:t>
            </a:r>
            <a:r>
              <a:rPr lang="el-GR" sz="2000" dirty="0"/>
              <a:t>των </a:t>
            </a:r>
            <a:r>
              <a:rPr lang="el-GR" sz="2400" b="1" dirty="0">
                <a:solidFill>
                  <a:srgbClr val="C00000"/>
                </a:solidFill>
              </a:rPr>
              <a:t>δεδομένων</a:t>
            </a:r>
            <a:r>
              <a:rPr lang="el-GR" sz="2400" b="1" dirty="0"/>
              <a:t> </a:t>
            </a:r>
            <a:r>
              <a:rPr lang="el-GR" sz="2000" dirty="0" smtClean="0"/>
              <a:t>που παρέχει το πρόβλημα και η λεπτομερειακή καταγραφή των </a:t>
            </a:r>
            <a:r>
              <a:rPr lang="el-GR" sz="2400" b="1" dirty="0" smtClean="0">
                <a:solidFill>
                  <a:srgbClr val="C00000"/>
                </a:solidFill>
              </a:rPr>
              <a:t>ζητούμενων</a:t>
            </a:r>
            <a:r>
              <a:rPr lang="el-GR" sz="2400" b="1" dirty="0" smtClean="0"/>
              <a:t> </a:t>
            </a:r>
            <a:r>
              <a:rPr lang="el-GR" sz="2000" dirty="0"/>
              <a:t>που αναμένονται σαν </a:t>
            </a:r>
            <a:r>
              <a:rPr lang="el-GR" sz="2000" dirty="0" smtClean="0"/>
              <a:t>αποτέλεσμα της </a:t>
            </a:r>
            <a:r>
              <a:rPr lang="el-GR" sz="2000" dirty="0"/>
              <a:t>επίλυσης του </a:t>
            </a:r>
            <a:r>
              <a:rPr lang="el-GR" sz="2000" dirty="0" smtClean="0"/>
              <a:t>προβλήματος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395536" y="378904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Δεδομένο</a:t>
            </a:r>
            <a:r>
              <a:rPr lang="el-GR" sz="2800" b="1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είναι </a:t>
            </a:r>
            <a:r>
              <a:rPr lang="el-GR" sz="2000" dirty="0" smtClean="0">
                <a:latin typeface="+mn-lt"/>
              </a:rPr>
              <a:t>οποιοδήποτε στοιχείο μπορεί να γίνει αντιληπτό από κάποιον παρατηρητή.</a:t>
            </a:r>
            <a:endParaRPr lang="en-US" sz="2000" dirty="0" err="1" smtClean="0">
              <a:latin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572000" y="4005064"/>
            <a:ext cx="424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Ζητούμενο</a:t>
            </a:r>
            <a:r>
              <a:rPr lang="el-GR" sz="2000" b="1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είναι οτιδήποτε </a:t>
            </a:r>
            <a:r>
              <a:rPr lang="el-GR" sz="2000" dirty="0">
                <a:latin typeface="+mn-lt"/>
              </a:rPr>
              <a:t>προκύπτει </a:t>
            </a:r>
            <a:r>
              <a:rPr lang="el-GR" sz="2000" dirty="0" smtClean="0">
                <a:latin typeface="+mn-lt"/>
              </a:rPr>
              <a:t>ή τίθεται </a:t>
            </a:r>
            <a:r>
              <a:rPr lang="el-GR" sz="2000" dirty="0">
                <a:latin typeface="+mn-lt"/>
              </a:rPr>
              <a:t>ως αντικείμενο </a:t>
            </a:r>
            <a:r>
              <a:rPr lang="el-GR" sz="2000" dirty="0" smtClean="0">
                <a:latin typeface="+mn-lt"/>
              </a:rPr>
              <a:t>έρευνας </a:t>
            </a:r>
            <a:r>
              <a:rPr lang="el-GR" sz="2000" dirty="0">
                <a:latin typeface="+mn-lt"/>
              </a:rPr>
              <a:t>ή αναζήτησης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067944" y="5229200"/>
            <a:ext cx="48965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Για να βρει κάποιος τα </a:t>
            </a:r>
            <a:r>
              <a:rPr lang="el-GR" sz="2000" dirty="0" smtClean="0">
                <a:latin typeface="+mn-lt"/>
              </a:rPr>
              <a:t>ζητούμενα </a:t>
            </a:r>
            <a:r>
              <a:rPr lang="el-GR" sz="2000" dirty="0">
                <a:latin typeface="+mn-lt"/>
              </a:rPr>
              <a:t>χρειάζεται να επεξεργαστεί τα δεδομένα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702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5247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+mn-lt"/>
              </a:rPr>
              <a:t>Επεξεργασία δεδομένων </a:t>
            </a:r>
            <a:r>
              <a:rPr lang="el-GR" sz="3600" dirty="0">
                <a:latin typeface="+mn-lt"/>
              </a:rPr>
              <a:t>είναι η συστηματική εκτέλεση </a:t>
            </a:r>
            <a:r>
              <a:rPr lang="el-GR" sz="3600" dirty="0" smtClean="0">
                <a:latin typeface="+mn-lt"/>
              </a:rPr>
              <a:t>πράξεων σε </a:t>
            </a:r>
            <a:r>
              <a:rPr lang="el-GR" sz="3600" dirty="0">
                <a:latin typeface="+mn-lt"/>
              </a:rPr>
              <a:t>δεδομένα</a:t>
            </a:r>
            <a:endParaRPr lang="en-US" sz="2800" dirty="0" err="1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794" y="4293096"/>
            <a:ext cx="812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+mn-lt"/>
              </a:rPr>
              <a:t>Πληροφορία</a:t>
            </a:r>
            <a:r>
              <a:rPr lang="el-GR" sz="3600" b="1" dirty="0" smtClean="0">
                <a:latin typeface="+mn-lt"/>
              </a:rPr>
              <a:t> </a:t>
            </a:r>
            <a:r>
              <a:rPr lang="el-GR" sz="3600" dirty="0" smtClean="0">
                <a:latin typeface="+mn-lt"/>
              </a:rPr>
              <a:t>είναι οποιοδήποτε </a:t>
            </a:r>
            <a:r>
              <a:rPr lang="el-GR" sz="3600" dirty="0" err="1" smtClean="0">
                <a:latin typeface="+mn-lt"/>
              </a:rPr>
              <a:t>γνωσιακό</a:t>
            </a:r>
            <a:r>
              <a:rPr lang="el-GR" sz="3600" dirty="0" smtClean="0">
                <a:latin typeface="+mn-lt"/>
              </a:rPr>
              <a:t> </a:t>
            </a:r>
            <a:r>
              <a:rPr lang="el-GR" sz="3600" dirty="0">
                <a:latin typeface="+mn-lt"/>
              </a:rPr>
              <a:t>στοιχείο προέρχεται </a:t>
            </a:r>
            <a:r>
              <a:rPr lang="el-GR" sz="3600" dirty="0" smtClean="0">
                <a:latin typeface="+mn-lt"/>
              </a:rPr>
              <a:t>από την</a:t>
            </a:r>
            <a:endParaRPr lang="el-GR" sz="3600" dirty="0">
              <a:latin typeface="+mn-lt"/>
            </a:endParaRPr>
          </a:p>
          <a:p>
            <a:pPr algn="ctr"/>
            <a:r>
              <a:rPr lang="el-GR" sz="3600" dirty="0">
                <a:latin typeface="+mn-lt"/>
              </a:rPr>
              <a:t>επεξεργασία δεδομένων</a:t>
            </a:r>
            <a:endParaRPr lang="en-US" sz="36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9220" name="Picture 4" descr="http://blogs.sch.gr/goutas/files/2010/11/information_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100" y="1979870"/>
            <a:ext cx="2766348" cy="202519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336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2474741" y="1052736"/>
            <a:ext cx="4310449" cy="1322397"/>
            <a:chOff x="2474741" y="450419"/>
            <a:chExt cx="4310449" cy="1322397"/>
          </a:xfrm>
        </p:grpSpPr>
        <p:sp>
          <p:nvSpPr>
            <p:cNvPr id="6" name="1 - TextBox"/>
            <p:cNvSpPr txBox="1"/>
            <p:nvPr/>
          </p:nvSpPr>
          <p:spPr>
            <a:xfrm>
              <a:off x="2474741" y="705505"/>
              <a:ext cx="18267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chemeClr val="bg2">
                      <a:lumMod val="10000"/>
                    </a:schemeClr>
                  </a:solidFill>
                </a:rPr>
                <a:t>δ</a:t>
              </a:r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7" name="3 - Ευθύγραμμο βέλος σύνδεσης"/>
            <p:cNvCxnSpPr/>
            <p:nvPr/>
          </p:nvCxnSpPr>
          <p:spPr>
            <a:xfrm>
              <a:off x="4716016" y="450419"/>
              <a:ext cx="0" cy="132239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7 - TextBox"/>
            <p:cNvSpPr txBox="1"/>
            <p:nvPr/>
          </p:nvSpPr>
          <p:spPr>
            <a:xfrm>
              <a:off x="4933401" y="706080"/>
              <a:ext cx="1851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10092010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1640" y="4391357"/>
            <a:ext cx="2938948" cy="1800199"/>
            <a:chOff x="1331640" y="3789040"/>
            <a:chExt cx="2938948" cy="1800199"/>
          </a:xfrm>
        </p:grpSpPr>
        <p:sp>
          <p:nvSpPr>
            <p:cNvPr id="10" name="12 - TextBox"/>
            <p:cNvSpPr txBox="1"/>
            <p:nvPr/>
          </p:nvSpPr>
          <p:spPr>
            <a:xfrm>
              <a:off x="1331640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18 - Ευθύγραμμο βέλος σύνδεσης"/>
            <p:cNvCxnSpPr/>
            <p:nvPr/>
          </p:nvCxnSpPr>
          <p:spPr>
            <a:xfrm flipH="1">
              <a:off x="3190588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21 - TextBox"/>
            <p:cNvSpPr txBox="1"/>
            <p:nvPr/>
          </p:nvSpPr>
          <p:spPr>
            <a:xfrm>
              <a:off x="1708525" y="5004464"/>
              <a:ext cx="2361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10.092.010 €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79296" y="4391357"/>
            <a:ext cx="2889048" cy="1800199"/>
            <a:chOff x="4779296" y="3789040"/>
            <a:chExt cx="2889048" cy="1800199"/>
          </a:xfrm>
        </p:grpSpPr>
        <p:sp>
          <p:nvSpPr>
            <p:cNvPr id="14" name="17 - TextBox"/>
            <p:cNvSpPr txBox="1"/>
            <p:nvPr/>
          </p:nvSpPr>
          <p:spPr>
            <a:xfrm>
              <a:off x="5020625" y="5004464"/>
              <a:ext cx="2541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 / 09 / 2010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13 - Ευθύγραμμο βέλος σύνδεσης"/>
            <p:cNvCxnSpPr/>
            <p:nvPr/>
          </p:nvCxnSpPr>
          <p:spPr>
            <a:xfrm>
              <a:off x="4779296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12 - TextBox"/>
            <p:cNvSpPr txBox="1"/>
            <p:nvPr/>
          </p:nvSpPr>
          <p:spPr>
            <a:xfrm>
              <a:off x="5382141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71801" y="2375133"/>
            <a:ext cx="3672408" cy="1926385"/>
            <a:chOff x="2771801" y="1772816"/>
            <a:chExt cx="3672408" cy="1926385"/>
          </a:xfrm>
        </p:grpSpPr>
        <p:sp>
          <p:nvSpPr>
            <p:cNvPr id="18" name="Cloud 17"/>
            <p:cNvSpPr/>
            <p:nvPr/>
          </p:nvSpPr>
          <p:spPr>
            <a:xfrm>
              <a:off x="2771801" y="1772816"/>
              <a:ext cx="3672408" cy="192638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48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4" descr="C:\Users\giorgos\AppData\Local\Microsoft\Windows\Temporary Internet Files\Content.IE5\K0O7W0UI\MC900083289[1].wm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7F"/>
                </a:clrFrom>
                <a:clrTo>
                  <a:srgbClr val="FFF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12" y="1916832"/>
              <a:ext cx="1886407" cy="1388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758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Cloud 4"/>
          <p:cNvSpPr/>
          <p:nvPr/>
        </p:nvSpPr>
        <p:spPr>
          <a:xfrm>
            <a:off x="2867646" y="3770051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ΑΘΡΟΙΣΜΑ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437598" y="4850171"/>
            <a:ext cx="2160240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ΤΑΞΙΝΟΜΗΣΗ</a:t>
            </a:r>
          </a:p>
        </p:txBody>
      </p:sp>
      <p:sp>
        <p:nvSpPr>
          <p:cNvPr id="7" name="Cloud 6"/>
          <p:cNvSpPr/>
          <p:nvPr/>
        </p:nvSpPr>
        <p:spPr>
          <a:xfrm>
            <a:off x="5189904" y="3626035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ΜΕΣΟΣ ΟΡΟΣ</a:t>
            </a:r>
          </a:p>
        </p:txBody>
      </p:sp>
      <p:sp>
        <p:nvSpPr>
          <p:cNvPr id="8" name="Cloud 7"/>
          <p:cNvSpPr/>
          <p:nvPr/>
        </p:nvSpPr>
        <p:spPr>
          <a:xfrm>
            <a:off x="5171902" y="4850171"/>
            <a:ext cx="2423573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ΓΡΑΦΙΚΗ ΑΝΑΠΑΡΑΣΤΑΣΗ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01424" y="2015511"/>
            <a:ext cx="986400" cy="2328392"/>
            <a:chOff x="1835696" y="1646093"/>
            <a:chExt cx="986400" cy="2328392"/>
          </a:xfrm>
        </p:grpSpPr>
        <p:pic>
          <p:nvPicPr>
            <p:cNvPr id="1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835696" y="2988085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2819733">
              <a:off x="1091361" y="251508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2487" y="2918193"/>
            <a:ext cx="985488" cy="1038209"/>
            <a:chOff x="3586512" y="2548775"/>
            <a:chExt cx="985488" cy="1038209"/>
          </a:xfrm>
        </p:grpSpPr>
        <p:pic>
          <p:nvPicPr>
            <p:cNvPr id="13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586512" y="2601496"/>
              <a:ext cx="985488" cy="9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3155952">
              <a:off x="4127960" y="2570896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54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14806" y="2647369"/>
            <a:ext cx="1089088" cy="986400"/>
            <a:chOff x="5418831" y="2277951"/>
            <a:chExt cx="1089088" cy="986400"/>
          </a:xfrm>
        </p:grpSpPr>
        <p:pic>
          <p:nvPicPr>
            <p:cNvPr id="16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11667" flipH="1">
              <a:off x="5418831" y="2277951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3155952">
              <a:off x="6150609" y="2431837"/>
              <a:ext cx="31451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6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60" y="1265876"/>
            <a:ext cx="4286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ρόκειται να υποβληθεί σε επεξεργασία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452" y="1265876"/>
            <a:ext cx="35042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>
                <a:solidFill>
                  <a:srgbClr val="C00000"/>
                </a:solidFill>
              </a:rPr>
              <a:t>είναι αποτέλεσμα επεξεργασίας</a:t>
            </a:r>
            <a:endParaRPr lang="el-GR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99623" y="3095631"/>
            <a:ext cx="986400" cy="2324659"/>
            <a:chOff x="1403648" y="2726213"/>
            <a:chExt cx="986400" cy="2324659"/>
          </a:xfrm>
        </p:grpSpPr>
        <p:pic>
          <p:nvPicPr>
            <p:cNvPr id="21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403648" y="4064472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2819733">
              <a:off x="557058" y="359520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4261" y="5002338"/>
            <a:ext cx="2199641" cy="1229784"/>
            <a:chOff x="2828286" y="4632920"/>
            <a:chExt cx="2199641" cy="1229784"/>
          </a:xfrm>
        </p:grpSpPr>
        <p:pic>
          <p:nvPicPr>
            <p:cNvPr id="24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6973671" flipH="1">
              <a:off x="4346026" y="463292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 rot="20122651">
              <a:off x="2828286" y="5401039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1,2,4,5,8,8,8,9,9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6207" y="3398308"/>
            <a:ext cx="648000" cy="880310"/>
            <a:chOff x="4390232" y="3028890"/>
            <a:chExt cx="648000" cy="880310"/>
          </a:xfrm>
        </p:grpSpPr>
        <p:pic>
          <p:nvPicPr>
            <p:cNvPr id="27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626329" flipH="1" flipV="1">
              <a:off x="4390232" y="326120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499992" y="3028890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54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3569525">
            <a:off x="7219444" y="4407397"/>
            <a:ext cx="1452425" cy="986400"/>
            <a:chOff x="4567606" y="5161698"/>
            <a:chExt cx="1452425" cy="986400"/>
          </a:xfrm>
        </p:grpSpPr>
        <p:pic>
          <p:nvPicPr>
            <p:cNvPr id="3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 flipV="1">
              <a:off x="5033631" y="5161698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C:\Users\giorgos\AppData\Local\Microsoft\Windows\Temporary Internet Files\Content.IE5\DE4CGPLA\MC900439817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06" y="5405269"/>
              <a:ext cx="676444" cy="67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109529" y="2391808"/>
            <a:ext cx="5998975" cy="2043488"/>
            <a:chOff x="2913554" y="2022390"/>
            <a:chExt cx="5998975" cy="2043488"/>
          </a:xfrm>
        </p:grpSpPr>
        <p:sp>
          <p:nvSpPr>
            <p:cNvPr id="33" name="TextBox 32"/>
            <p:cNvSpPr txBox="1"/>
            <p:nvPr/>
          </p:nvSpPr>
          <p:spPr>
            <a:xfrm rot="21216815">
              <a:off x="4926544" y="2022390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793252">
              <a:off x="2913554" y="2308557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8209" y="3665768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0625" y="3259253"/>
            <a:ext cx="1585183" cy="1579568"/>
            <a:chOff x="524650" y="2889835"/>
            <a:chExt cx="1585183" cy="1579568"/>
          </a:xfrm>
        </p:grpSpPr>
        <p:sp>
          <p:nvSpPr>
            <p:cNvPr id="37" name="TextBox 36"/>
            <p:cNvSpPr txBox="1"/>
            <p:nvPr/>
          </p:nvSpPr>
          <p:spPr>
            <a:xfrm rot="1813774">
              <a:off x="888473" y="2889835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813774">
              <a:off x="524650" y="4069293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1560" y="549347"/>
            <a:ext cx="7376584" cy="584775"/>
            <a:chOff x="175984" y="107921"/>
            <a:chExt cx="7376584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175984" y="107921"/>
              <a:ext cx="1844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Δεδομένο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44536" y="107921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 </a:t>
              </a:r>
              <a:r>
                <a:rPr lang="el-GR" sz="3200" dirty="0" smtClean="0">
                  <a:solidFill>
                    <a:srgbClr val="C00000"/>
                  </a:solidFill>
                </a:rPr>
                <a:t>Πληροφορία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4756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40429"/>
            <a:ext cx="8077200" cy="1904595"/>
          </a:xfrm>
        </p:spPr>
        <p:txBody>
          <a:bodyPr/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Σύνθεση</a:t>
            </a:r>
            <a:r>
              <a:rPr lang="el-GR" dirty="0" smtClean="0"/>
              <a:t> είναι η </a:t>
            </a:r>
            <a:r>
              <a:rPr lang="el-GR" dirty="0"/>
              <a:t>κατασκευή μιας </a:t>
            </a:r>
            <a:r>
              <a:rPr lang="el-GR" dirty="0" smtClean="0"/>
              <a:t>νέας δομής</a:t>
            </a:r>
            <a:r>
              <a:rPr lang="el-GR" dirty="0"/>
              <a:t>, με την οργάνωση των επιμέρους στοιχείων του προβλήματος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475656" y="3320405"/>
            <a:ext cx="6264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</a:t>
            </a:r>
            <a:r>
              <a:rPr lang="el-GR" sz="4000" b="1" dirty="0" smtClean="0">
                <a:solidFill>
                  <a:srgbClr val="C00000"/>
                </a:solidFill>
                <a:latin typeface="+mn-lt"/>
              </a:rPr>
              <a:t>σύνθεση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λύσεων </a:t>
            </a:r>
            <a:r>
              <a:rPr lang="el-GR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επιμέρους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προβλημάτων, αποτελεί τη λύση του αρχικού προβλήματος</a:t>
            </a:r>
            <a:endParaRPr lang="el-GR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77" y="5037212"/>
            <a:ext cx="2438400" cy="1828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6668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0772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πρόβλημα κατατάσσεται σε </a:t>
            </a:r>
            <a:r>
              <a:rPr lang="el-GR" sz="2800" dirty="0" smtClean="0"/>
              <a:t>κάποια </a:t>
            </a:r>
            <a:r>
              <a:rPr lang="el-GR" sz="2800" b="1" dirty="0">
                <a:solidFill>
                  <a:srgbClr val="C00000"/>
                </a:solidFill>
              </a:rPr>
              <a:t>κατηγορία</a:t>
            </a:r>
            <a:r>
              <a:rPr lang="el-GR" sz="2800" dirty="0"/>
              <a:t>, σε μία οικογένεια παρόμοιων προβλημάτων και </a:t>
            </a:r>
            <a:r>
              <a:rPr lang="el-GR" sz="2800" dirty="0" smtClean="0"/>
              <a:t>έτσι διευκολύνεται </a:t>
            </a:r>
            <a:r>
              <a:rPr lang="el-GR" sz="2800" dirty="0"/>
              <a:t>η επίλυση, αφού παρέχεται η ευκαιρία να </a:t>
            </a:r>
            <a:r>
              <a:rPr lang="el-GR" sz="2800" dirty="0" smtClean="0"/>
              <a:t>προσδιοριστεί το </a:t>
            </a:r>
            <a:r>
              <a:rPr lang="el-GR" sz="2800" dirty="0"/>
              <a:t>ζητούμενο ανάμεσα σε παρόμοια «αντικείμενα»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4098" name="Picture 2" descr="http://2.bp.blogspot.com/-gNMIOHboLMo/T1Dlp5pi3uI/AAAAAAAAAVc/80O8Ao9rrfQ/s320/Categories+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05065"/>
            <a:ext cx="3803913" cy="2852936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63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56453"/>
            <a:ext cx="8077200" cy="2408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Τα </a:t>
            </a:r>
            <a:r>
              <a:rPr lang="el-GR" dirty="0"/>
              <a:t>αποτελέσματα </a:t>
            </a:r>
            <a:r>
              <a:rPr lang="el-GR" dirty="0" smtClean="0"/>
              <a:t>μπορούν να </a:t>
            </a:r>
            <a:r>
              <a:rPr lang="el-GR" b="1" dirty="0" smtClean="0">
                <a:solidFill>
                  <a:srgbClr val="C00000"/>
                </a:solidFill>
              </a:rPr>
              <a:t>μεταφερθούν</a:t>
            </a:r>
            <a:r>
              <a:rPr lang="el-GR" dirty="0" smtClean="0"/>
              <a:t> σε </a:t>
            </a:r>
            <a:r>
              <a:rPr lang="el-GR" dirty="0"/>
              <a:t>άλλες </a:t>
            </a:r>
            <a:r>
              <a:rPr lang="el-GR" dirty="0" smtClean="0"/>
              <a:t>παρεμφερείς </a:t>
            </a:r>
            <a:r>
              <a:rPr lang="el-GR" dirty="0"/>
              <a:t>καταστάσεις ή προβλήματα.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Γενίκευση</a:t>
            </a:r>
            <a:endParaRPr lang="en-US" sz="2000" b="1" dirty="0">
              <a:solidFill>
                <a:srgbClr val="CC0000"/>
              </a:solidFill>
            </a:endParaRPr>
          </a:p>
        </p:txBody>
      </p:sp>
      <p:pic>
        <p:nvPicPr>
          <p:cNvPr id="3074" name="Picture 2" descr="http://upload.wikimedia.org/wikipedia/commons/f/f3/Generalization_process_using_trees_PNG_ver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2031690" cy="270892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F0987-D251-4C47-A735-869F129BC790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979712" y="1628800"/>
            <a:ext cx="6134844" cy="108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l-GR" sz="2000" i="1" dirty="0">
                <a:solidFill>
                  <a:srgbClr val="C00000"/>
                </a:solidFill>
                <a:latin typeface="+mn-lt"/>
              </a:rPr>
              <a:t>Πρόβλημα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κάθε κατάσταση η οποία χρήζει αντιμετώπισης, απαιτεί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λύση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δε λύση της δεν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γνωστή, ούτε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προφανής.</a:t>
            </a:r>
            <a:endParaRPr lang="el-GR" sz="2000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3568" y="299695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l-GR" b="1" dirty="0">
                <a:latin typeface="+mn-lt"/>
              </a:rPr>
              <a:t>Παραδείγματα</a:t>
            </a:r>
            <a:r>
              <a:rPr lang="el-GR" b="1" dirty="0" smtClean="0">
                <a:latin typeface="+mn-lt"/>
              </a:rPr>
              <a:t>: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Μέτρηση </a:t>
            </a:r>
            <a:r>
              <a:rPr lang="el-GR" dirty="0">
                <a:latin typeface="+mn-lt"/>
              </a:rPr>
              <a:t>χρόνου </a:t>
            </a:r>
            <a:r>
              <a:rPr lang="el-GR" dirty="0" smtClean="0">
                <a:latin typeface="+mn-lt"/>
              </a:rPr>
              <a:t>(χρήση κλεψύδρας, εκκρεμούς)</a:t>
            </a:r>
          </a:p>
          <a:p>
            <a:r>
              <a:rPr lang="el-GR" dirty="0" smtClean="0">
                <a:latin typeface="+mn-lt"/>
              </a:rPr>
              <a:t>Κοινωνικά </a:t>
            </a:r>
            <a:r>
              <a:rPr lang="el-GR" dirty="0">
                <a:latin typeface="+mn-lt"/>
              </a:rPr>
              <a:t>προβλήματα (ναρκωτικά, ανεργία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Προβλήματα επιδημιών (εμβόλια)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Τεχνολογικά </a:t>
            </a:r>
            <a:r>
              <a:rPr lang="el-GR" dirty="0">
                <a:latin typeface="+mn-lt"/>
              </a:rPr>
              <a:t>προβλήματα</a:t>
            </a:r>
            <a:r>
              <a:rPr lang="en-US" dirty="0">
                <a:latin typeface="+mn-lt"/>
              </a:rPr>
              <a:t> (Millennium Bug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r>
              <a:rPr lang="el-GR" b="1" dirty="0" smtClean="0">
                <a:latin typeface="+mn-lt"/>
              </a:rPr>
              <a:t>Ενδιαφέρουσες προκλήσεις </a:t>
            </a:r>
            <a:r>
              <a:rPr lang="el-GR" dirty="0" smtClean="0">
                <a:latin typeface="+mn-lt"/>
              </a:rPr>
              <a:t>(επίλυση ενός γρίφου, νίκη στο σκάκι)</a:t>
            </a:r>
          </a:p>
          <a:p>
            <a:r>
              <a:rPr lang="el-GR" b="1" dirty="0" smtClean="0">
                <a:latin typeface="+mn-lt"/>
              </a:rPr>
              <a:t>Ευκαιρίες για κάτι ωφέλιμο για την ανθρωπότητα </a:t>
            </a:r>
            <a:r>
              <a:rPr lang="el-GR" dirty="0" smtClean="0">
                <a:latin typeface="+mn-lt"/>
              </a:rPr>
              <a:t>(ασφαλέστερα υλικά κατασκευής αυτοκινήτων, τρισδιάστατες εκτυπώσεις)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768" y="2345104"/>
            <a:ext cx="42679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Διαχρονικό φαινόμενο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Δεν αντιμετωπίζονται με ενιαίο και </a:t>
            </a:r>
            <a:br>
              <a:rPr lang="el-GR" sz="2000" dirty="0" smtClean="0">
                <a:latin typeface="+mn-lt"/>
              </a:rPr>
            </a:br>
            <a:r>
              <a:rPr lang="el-GR" sz="2000" dirty="0" smtClean="0">
                <a:latin typeface="+mn-lt"/>
              </a:rPr>
              <a:t>μοναδικό τρόπο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32770" name="Picture 2" descr="https://encrypted-tbn0.gstatic.com/images?q=tbn:ANd9GcQADk1IQdWBHYKpOWb24VFiPQvKp-JIbVP-aC6vSKkC0jTdmW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022967" cy="201622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2.1.1 Η έννοια του προβλήματος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683568" y="2013655"/>
            <a:ext cx="7776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Κατανόηση: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b="1" dirty="0" smtClean="0">
                <a:latin typeface="+mn-lt"/>
              </a:rPr>
              <a:t>Δίνονται</a:t>
            </a:r>
            <a:r>
              <a:rPr lang="el-GR" sz="2000" dirty="0" smtClean="0">
                <a:latin typeface="+mn-lt"/>
              </a:rPr>
              <a:t> οι βαθμοί του μαθητή σε όλα τα μαθήματα στο Α τετράμηνο και στο Β τετράμηνο, οι δικαιολογημένες απουσίες του,  καθώς και το σύνολο των απουσιών του.</a:t>
            </a:r>
          </a:p>
          <a:p>
            <a:r>
              <a:rPr lang="el-GR" sz="2000" b="1" dirty="0" smtClean="0">
                <a:latin typeface="+mn-lt"/>
              </a:rPr>
              <a:t>Ζητείται </a:t>
            </a:r>
            <a:r>
              <a:rPr lang="el-GR" sz="2000" dirty="0" smtClean="0">
                <a:latin typeface="+mn-lt"/>
              </a:rPr>
              <a:t>ο χαρακτηρισμός της τελικής φοίτησης  (Επαρκής ή Ανεπαρκής)</a:t>
            </a:r>
            <a:endParaRPr lang="en-US" sz="2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Να </a:t>
            </a:r>
            <a:r>
              <a:rPr lang="el-GR" dirty="0" smtClean="0">
                <a:latin typeface="+mn-lt"/>
              </a:rPr>
              <a:t>εξεταστεί η φοίτηση του Αλκιβιάδη </a:t>
            </a:r>
            <a:r>
              <a:rPr lang="el-GR" dirty="0" err="1" smtClean="0">
                <a:latin typeface="+mn-lt"/>
              </a:rPr>
              <a:t>Καραπιπεράκη</a:t>
            </a:r>
            <a:r>
              <a:rPr lang="el-GR" dirty="0" smtClean="0">
                <a:latin typeface="+mn-lt"/>
              </a:rPr>
              <a:t>, μαθητή Β τάξης Γενικού Λυκείου.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471" y="3933056"/>
            <a:ext cx="8136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Ανάλυση:</a:t>
            </a:r>
            <a:endParaRPr lang="el-GR" sz="2400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πρόβλημα </a:t>
            </a:r>
            <a:r>
              <a:rPr lang="el-GR" sz="2000" dirty="0" smtClean="0">
                <a:latin typeface="+mn-lt"/>
              </a:rPr>
              <a:t>διασπάται </a:t>
            </a:r>
            <a:r>
              <a:rPr lang="el-GR" sz="2000" dirty="0">
                <a:latin typeface="+mn-lt"/>
              </a:rPr>
              <a:t>αρχικά σε </a:t>
            </a:r>
            <a:r>
              <a:rPr lang="el-GR" sz="2000" dirty="0" smtClean="0">
                <a:latin typeface="+mn-lt"/>
              </a:rPr>
              <a:t>δύο </a:t>
            </a:r>
            <a:r>
              <a:rPr lang="el-GR" sz="2000" dirty="0" err="1" smtClean="0">
                <a:latin typeface="+mn-lt"/>
              </a:rPr>
              <a:t>υποπροβλήματα</a:t>
            </a:r>
            <a:r>
              <a:rPr lang="el-GR" sz="2000" dirty="0">
                <a:latin typeface="+mn-lt"/>
              </a:rPr>
              <a:t>. </a:t>
            </a:r>
            <a:endParaRPr lang="el-G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Υπολογισμός μέσου όρου βαθμών από τα 2 τετράμηνα.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000" dirty="0" smtClean="0">
                <a:latin typeface="+mn-lt"/>
              </a:rPr>
              <a:t>Μέσος όρος κάθε μαθήματος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000" dirty="0" smtClean="0">
                <a:latin typeface="+mn-lt"/>
              </a:rPr>
              <a:t>Μέσος όρος των μέσων όρων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Εξέταση των απουσιών (σύνολο≤50 ή αδικαιολόγητες≤50 και σύνολο≤114 ή σύνολο≤164 και αδικαιολόγητες≤50 και ΜΟ≥15)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309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Σύνθεση: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Συνδυάζουμε τον μέσο όρο βαθμολογίας με τις απουσίες.</a:t>
            </a:r>
            <a:endParaRPr lang="en-US" sz="2000" dirty="0">
              <a:latin typeface="+mn-lt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852936"/>
            <a:ext cx="7916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Κατηγοριοποίηση: </a:t>
            </a:r>
          </a:p>
          <a:p>
            <a:r>
              <a:rPr lang="el-GR" sz="2000" dirty="0" smtClean="0">
                <a:latin typeface="+mn-lt"/>
              </a:rPr>
              <a:t>Δεν μπορεί να εισαχθεί σε κατηγορία προβλημάτων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55576" y="3861048"/>
            <a:ext cx="7916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Γενίκευση</a:t>
            </a:r>
            <a:r>
              <a:rPr lang="el-GR" sz="2400" b="1" dirty="0">
                <a:solidFill>
                  <a:srgbClr val="CC0000"/>
                </a:solidFill>
                <a:latin typeface="+mn-lt"/>
              </a:rPr>
              <a:t>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Με αυτόν τον τρόπο υπολογίζεται ο χαρακτηρισμός φοίτησης οποιουδήποτε μαθητή Γενικού Λυκείου.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575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2.1.2 Κατηγορίες Προβλημάτων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E7D9-B1BD-468A-9171-3CEF423AEC70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8" name="Flowchart: Process 7"/>
          <p:cNvSpPr/>
          <p:nvPr/>
        </p:nvSpPr>
        <p:spPr>
          <a:xfrm>
            <a:off x="6370652" y="2768069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ΜΗ ΕΠΙΛΥΣΙΜΑ / ΑΛΥΤΑ</a:t>
            </a:r>
            <a:endParaRPr lang="el-GR" dirty="0"/>
          </a:p>
        </p:txBody>
      </p:sp>
      <p:sp>
        <p:nvSpPr>
          <p:cNvPr id="10" name="Flowchart: Process 9"/>
          <p:cNvSpPr/>
          <p:nvPr/>
        </p:nvSpPr>
        <p:spPr>
          <a:xfrm>
            <a:off x="3059832" y="5517232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ΑΝΟΙΚΤΑ</a:t>
            </a:r>
            <a:endParaRPr lang="el-GR" dirty="0"/>
          </a:p>
        </p:txBody>
      </p:sp>
      <p:sp>
        <p:nvSpPr>
          <p:cNvPr id="11" name="Flowchart: Process 10"/>
          <p:cNvSpPr/>
          <p:nvPr/>
        </p:nvSpPr>
        <p:spPr>
          <a:xfrm>
            <a:off x="852439" y="3130724"/>
            <a:ext cx="180020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ΕΠΙΛΥΣΙΜΑ</a:t>
            </a:r>
            <a:endParaRPr lang="el-GR" dirty="0"/>
          </a:p>
        </p:txBody>
      </p:sp>
      <p:sp>
        <p:nvSpPr>
          <p:cNvPr id="12" name="Cloud Callout 11"/>
          <p:cNvSpPr/>
          <p:nvPr/>
        </p:nvSpPr>
        <p:spPr>
          <a:xfrm>
            <a:off x="180346" y="1124744"/>
            <a:ext cx="5205775" cy="1512168"/>
          </a:xfrm>
          <a:prstGeom prst="cloudCallout">
            <a:avLst>
              <a:gd name="adj1" fmla="val -13745"/>
              <a:gd name="adj2" fmla="val 761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βρεθεί και </a:t>
            </a:r>
            <a:r>
              <a:rPr lang="el-GR" dirty="0"/>
              <a:t>διατυπωθεί τουλάχιστον ένας τρόπος </a:t>
            </a:r>
            <a:r>
              <a:rPr lang="el-GR" dirty="0" smtClean="0"/>
              <a:t>επίλυσής μου.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386122" y="1278191"/>
            <a:ext cx="3440106" cy="1048072"/>
          </a:xfrm>
          <a:prstGeom prst="cloudCallout">
            <a:avLst>
              <a:gd name="adj1" fmla="val -9427"/>
              <a:gd name="adj2" fmla="val 899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αποδειχθεί ότι δεν έχω λύση.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3390091"/>
            <a:ext cx="43924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Τετραγωνισμός κύκλου με κανόνα και διαβήτη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6093296"/>
            <a:ext cx="66967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Αποίκηση στη Σελήνη</a:t>
            </a:r>
            <a:endParaRPr lang="el-G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029" y="3752746"/>
            <a:ext cx="386164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Προσεδάφιση στη Σελήνη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Επίλυση δευτεροβάθμιας εξίσωσης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051720" y="4293096"/>
            <a:ext cx="4924738" cy="1044116"/>
          </a:xfrm>
          <a:prstGeom prst="cloudCallout">
            <a:avLst>
              <a:gd name="adj1" fmla="val -9805"/>
              <a:gd name="adj2" fmla="val 82866"/>
            </a:avLst>
          </a:prstGeom>
          <a:solidFill>
            <a:srgbClr val="FFFFFF">
              <a:alpha val="4902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βρεθεί η λύση μου.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αποδειχθεί ότι δεν έχω λύση.</a:t>
            </a:r>
            <a:endParaRPr lang="el-GR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33028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2.1.3 Υπολογιστικά Προβλήματα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8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Ιστορική Αναδρομή</a:t>
            </a:r>
            <a:endParaRPr lang="en-US" sz="3200" dirty="0" err="1" smtClean="0"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868144" y="18864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72008" y="4221088"/>
            <a:ext cx="8424936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1080120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88032" y="443711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Hilbert</a:t>
            </a:r>
            <a:endParaRPr lang="el-GR" sz="2000" b="1" dirty="0" smtClean="0">
              <a:latin typeface="+mn-lt"/>
            </a:endParaRPr>
          </a:p>
          <a:p>
            <a:pPr algn="ctr"/>
            <a:r>
              <a:rPr lang="el-GR" sz="2000" b="1" dirty="0" smtClean="0">
                <a:latin typeface="+mn-lt"/>
              </a:rPr>
              <a:t>1900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Μπορεί να αυτοματοποιηθεί η διαδικασία επίλυσης όλων των μαθηματικών προβλημάτων;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4176464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600400" y="450912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Kurt Gödel </a:t>
            </a:r>
            <a:r>
              <a:rPr lang="el-GR" sz="2000" b="1" dirty="0" smtClean="0">
                <a:latin typeface="+mn-lt"/>
              </a:rPr>
              <a:t>1931</a:t>
            </a: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288032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(θεώρημα Πληρότητας) Υπάρχουν συναρτήσεις των οποίων η λύση δεν μπορεί να αυτοματοποιηθεί.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7128792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408712" y="45091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Alan Turing</a:t>
            </a:r>
          </a:p>
          <a:p>
            <a:pPr algn="ctr"/>
            <a:r>
              <a:rPr lang="el-GR" sz="2000" b="1" dirty="0" smtClean="0">
                <a:latin typeface="+mn-lt"/>
              </a:rPr>
              <a:t>193</a:t>
            </a:r>
            <a:r>
              <a:rPr lang="en-US" sz="2000" b="1" dirty="0" smtClean="0">
                <a:latin typeface="+mn-lt"/>
              </a:rPr>
              <a:t>6</a:t>
            </a:r>
            <a:endParaRPr lang="el-GR" sz="2000" b="1" dirty="0" smtClean="0">
              <a:latin typeface="+mn-lt"/>
            </a:endParaRPr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5832648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Όρισε μια υποθετική μηχανή που είναι ικανή να υπολογίσει οποιαδήποτε υπολογίσιμη συνάρτηση.</a:t>
            </a:r>
            <a:endParaRPr lang="el-G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584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34117" y="2204864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Οποιοδήποτε πρόβλημα μπορεί να λυθεί και μέσω του </a:t>
            </a:r>
            <a:r>
              <a:rPr lang="el-GR" sz="2400" dirty="0" smtClean="0">
                <a:latin typeface="+mn-lt"/>
              </a:rPr>
              <a:t>υπολογιστή</a:t>
            </a:r>
            <a:r>
              <a:rPr lang="el-GR" sz="2400" dirty="0">
                <a:latin typeface="+mn-lt"/>
              </a:rPr>
              <a:t>, χαρακτηρίζεται υπολογιστικό πρόβλημα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692" y="1340768"/>
            <a:ext cx="832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Τα προβλήματα </a:t>
            </a:r>
            <a:r>
              <a:rPr lang="el-GR" sz="2000" dirty="0">
                <a:latin typeface="+mn-lt"/>
              </a:rPr>
              <a:t>με βάση τη </a:t>
            </a:r>
            <a:r>
              <a:rPr lang="el-GR" sz="2000" dirty="0" smtClean="0">
                <a:latin typeface="+mn-lt"/>
              </a:rPr>
              <a:t>δυνατότητα επίλυσής </a:t>
            </a:r>
            <a:r>
              <a:rPr lang="el-GR" sz="2000" dirty="0">
                <a:latin typeface="+mn-lt"/>
              </a:rPr>
              <a:t>τους μέσω του υπολογιστή, μπορούν να διακριθούν σε </a:t>
            </a:r>
            <a:r>
              <a:rPr lang="el-GR" sz="2000" dirty="0" smtClean="0">
                <a:latin typeface="+mn-lt"/>
              </a:rPr>
              <a:t>υπολογιστικά </a:t>
            </a:r>
            <a:r>
              <a:rPr lang="el-GR" sz="2000" dirty="0">
                <a:latin typeface="+mn-lt"/>
              </a:rPr>
              <a:t>και μη </a:t>
            </a:r>
            <a:r>
              <a:rPr lang="el-GR" sz="2000" dirty="0" smtClean="0">
                <a:latin typeface="+mn-lt"/>
              </a:rPr>
              <a:t>υπολογιστικά.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26626" name="Picture 2" descr="http://www.one-publication.com/wp-content/uploads/2013/03/Euro-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731" y="4734452"/>
            <a:ext cx="2318746" cy="154726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404664"/>
            <a:ext cx="633028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Υπολογιστικά Προβλήματα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36960" y="3284984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Τα μη υπολογιστικά προβλήματα δεν μπορούν να λυθούν από έναν υπολογιστή ή από άλλα μηχανικά μέσα. </a:t>
            </a:r>
          </a:p>
        </p:txBody>
      </p:sp>
    </p:spTree>
    <p:extLst>
      <p:ext uri="{BB962C8B-B14F-4D97-AF65-F5344CB8AC3E}">
        <p14:creationId xmlns:p14="http://schemas.microsoft.com/office/powerpoint/2010/main" val="2022561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CC0000"/>
                </a:solidFill>
              </a:rPr>
              <a:t>Παραδείγματα υπολογιστικών προβλημάτων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28FA0-F0BC-428D-B910-C8BE977EC434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589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upload.wikimedia.org/math/b/5/3/b537fd31acaac95f5060ad7f2f9688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1466850" cy="209550"/>
          </a:xfrm>
          <a:prstGeom prst="rect">
            <a:avLst/>
          </a:prstGeom>
          <a:noFill/>
        </p:spPr>
      </p:pic>
      <p:pic>
        <p:nvPicPr>
          <p:cNvPr id="20488" name="Picture 8" descr="http://people.maths.ox.ac.uk/griffit4/Math_Alive/7/ProbMa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520280" cy="185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1628800"/>
            <a:ext cx="8496944" cy="2721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Για τη </a:t>
            </a:r>
            <a:r>
              <a:rPr lang="el-GR" sz="6600" dirty="0" smtClean="0">
                <a:solidFill>
                  <a:srgbClr val="C00000"/>
                </a:solidFill>
              </a:rPr>
              <a:t>Διατύπωση</a:t>
            </a:r>
            <a:r>
              <a:rPr lang="el-GR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ενός προβλήματος μπορεί να χρησιμοποιηθεί οποιοδήποτε μέσο </a:t>
            </a:r>
            <a:endParaRPr lang="el-GR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44" y="4149080"/>
            <a:ext cx="813690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Συνηθέστερο από όλα είναι ο λόγος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προφορικός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γραπτός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://freshairlearning.com/wp-content/uploads/2013/10/Fresh-Air-Learning-Blog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013176"/>
            <a:ext cx="1512168" cy="783413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2" name="AutoShape 6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4" name="AutoShape 8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6" name="Picture 10" descr="https://www.englishclub.com/images/writing/wri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1129918" cy="1439839"/>
          </a:xfrm>
          <a:prstGeom prst="rect">
            <a:avLst/>
          </a:prstGeom>
          <a:noFill/>
        </p:spPr>
      </p:pic>
      <p:pic>
        <p:nvPicPr>
          <p:cNvPr id="19468" name="Picture 12" descr="http://hollywoodbarks.files.wordpress.com/2012/07/shh-smiley-fa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720080" cy="885699"/>
          </a:xfrm>
          <a:prstGeom prst="rect">
            <a:avLst/>
          </a:prstGeom>
          <a:noFill/>
        </p:spPr>
      </p:pic>
      <p:pic>
        <p:nvPicPr>
          <p:cNvPr id="19470" name="Picture 14" descr="http://eeeek.pie.sch.gr/images/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764704"/>
            <a:ext cx="1145582" cy="1008112"/>
          </a:xfrm>
          <a:prstGeom prst="rect">
            <a:avLst/>
          </a:prstGeom>
          <a:noFill/>
        </p:spPr>
      </p:pic>
      <p:pic>
        <p:nvPicPr>
          <p:cNvPr id="19472" name="Picture 16" descr="http://www.elmbridge.gov.uk/images/elmbridgeboroughcouncil/environmentalhealth/protection/intruderala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420888"/>
            <a:ext cx="959371" cy="1031685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2.1.4 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366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0772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Ποια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βήματα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πρέπει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να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ακολουθήσω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l-G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όταν μου τεθεί ένα  </a:t>
            </a:r>
            <a:r>
              <a:rPr lang="el-GR" sz="2000" dirty="0" smtClean="0">
                <a:solidFill>
                  <a:srgbClr val="C00000"/>
                </a:solidFill>
              </a:rPr>
              <a:t>πρόβλημα (Υπολογιστικό)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προς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λύση;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9458" name="Picture 2" descr="http://blog.commlabindia.com/wp-content/uploads/2013/05/steps-to-customize-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3016"/>
            <a:ext cx="4379979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492896"/>
            <a:ext cx="4032448" cy="36009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l-GR" sz="28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Κατανοήσω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ΚΑΤΑΝΟΗΣΗ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2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Αναλύσω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ΑΝΑΛΥΣΗ-ΑΦΑΙΡΕΣΗ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3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Συνθέσω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>
                <a:solidFill>
                  <a:srgbClr val="CC0000"/>
                </a:solidFill>
                <a:latin typeface="+mn-lt"/>
              </a:rPr>
              <a:t> ΣΥΝΘΕΣΗ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4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Κατηγοριοποιήσω</a:t>
            </a:r>
          </a:p>
          <a:p>
            <a:pPr lvl="1"/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	ΚΑΤΗΓΟΡΙΟΠΟΙΗΣΗ</a:t>
            </a:r>
          </a:p>
          <a:p>
            <a:pPr marL="808038" lvl="1" indent="-350838">
              <a:buFont typeface="+mj-lt"/>
              <a:buAutoNum type="arabicPeriod" startAt="5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Γενικεύσω</a:t>
            </a:r>
          </a:p>
          <a:p>
            <a:pPr lvl="1"/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ΓΕΝΙΚΕΥΣΗ</a:t>
            </a:r>
            <a:endParaRPr lang="el-GR" sz="2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8887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b="1" dirty="0" err="1" smtClean="0">
                <a:solidFill>
                  <a:srgbClr val="CC0000"/>
                </a:solidFill>
              </a:rPr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2 - Ορθογώνιο"/>
          <p:cNvSpPr/>
          <p:nvPr/>
        </p:nvSpPr>
        <p:spPr>
          <a:xfrm>
            <a:off x="539552" y="1412776"/>
            <a:ext cx="813690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Ποια είναι τα </a:t>
            </a:r>
            <a:r>
              <a:rPr lang="el-GR" sz="6000" dirty="0" smtClean="0">
                <a:solidFill>
                  <a:srgbClr val="C00000"/>
                </a:solidFill>
              </a:rPr>
              <a:t>2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προαπαιτούμενα</a:t>
            </a:r>
          </a:p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που πρέπει να ισχύουν για να</a:t>
            </a:r>
          </a:p>
          <a:p>
            <a:pPr algn="ctr"/>
            <a:r>
              <a:rPr lang="el-GR" sz="2400" dirty="0" smtClean="0">
                <a:solidFill>
                  <a:srgbClr val="CC0000"/>
                </a:solidFill>
              </a:rPr>
              <a:t>κατανοήσουμε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ένα πρόβλημα;</a:t>
            </a:r>
          </a:p>
        </p:txBody>
      </p:sp>
      <p:sp>
        <p:nvSpPr>
          <p:cNvPr id="5" name="3 - Ορθογώνιο"/>
          <p:cNvSpPr/>
          <p:nvPr/>
        </p:nvSpPr>
        <p:spPr>
          <a:xfrm>
            <a:off x="323528" y="3789040"/>
            <a:ext cx="316835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Σαφήνεια στη </a:t>
            </a:r>
            <a:r>
              <a:rPr lang="el-GR" sz="2800" dirty="0" smtClean="0">
                <a:solidFill>
                  <a:srgbClr val="C00000"/>
                </a:solidFill>
              </a:rPr>
              <a:t>διατύπωση </a:t>
            </a:r>
            <a:br>
              <a:rPr lang="el-GR" sz="2800" dirty="0" smtClean="0">
                <a:solidFill>
                  <a:srgbClr val="C00000"/>
                </a:solidFill>
              </a:rPr>
            </a:b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εκ μέρους του δημιουργού του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3 - Ορθογώνιο"/>
          <p:cNvSpPr/>
          <p:nvPr/>
        </p:nvSpPr>
        <p:spPr>
          <a:xfrm>
            <a:off x="4932040" y="3789040"/>
            <a:ext cx="3635896" cy="268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Σωστή </a:t>
            </a:r>
            <a:r>
              <a:rPr lang="el-GR" sz="2800" dirty="0" smtClean="0">
                <a:solidFill>
                  <a:srgbClr val="C00000"/>
                </a:solidFill>
              </a:rPr>
              <a:t>ερμηνεία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από τη μεριά εκείνου που </a:t>
            </a:r>
          </a:p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καλείται να το αντιμετωπίσει </a:t>
            </a:r>
          </a:p>
          <a:p>
            <a:pPr algn="ctr"/>
            <a:endParaRPr lang="el-G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67544" y="5661248"/>
            <a:ext cx="3142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Προβλήματα από: </a:t>
            </a:r>
            <a:r>
              <a:rPr lang="el-GR" sz="2000" dirty="0" smtClean="0">
                <a:latin typeface="+mn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άστοχη χρήση ορολογίας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λανθασμένη σύνταξη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967536" y="56576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C0000"/>
                </a:solidFill>
                <a:latin typeface="+mn-lt"/>
              </a:rPr>
              <a:t>Παρερμηνείες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μπορούν να υπάρξουν ακόμα και σε περιπτώσεις όπου όλοι οι λεξικολογικοί και συντακτικοί κανόνες τηρούνται</a:t>
            </a:r>
            <a:endParaRPr lang="en-US" dirty="0" err="1" smtClean="0">
              <a:latin typeface="+mn-lt"/>
            </a:endParaRPr>
          </a:p>
        </p:txBody>
      </p:sp>
      <p:pic>
        <p:nvPicPr>
          <p:cNvPr id="17412" name="Picture 4" descr="http://www.thelanguagebear.com/wp-content/uploads/2013/09/pro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64097" cy="1756917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878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19388</TotalTime>
  <Words>989</Words>
  <Application>Microsoft Office PowerPoint</Application>
  <PresentationFormat>Προβολή στην οθόνη (4:3)</PresentationFormat>
  <Paragraphs>208</Paragraphs>
  <Slides>21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Symbol</vt:lpstr>
      <vt:lpstr>Verdana</vt:lpstr>
      <vt:lpstr>Wingdings</vt:lpstr>
      <vt:lpstr>Theme1</vt:lpstr>
      <vt:lpstr>ΘΕΜΑΤΙΚΗ ΕΝΟΤΗΤΑ 2:  ΘΕΜΑΤΑ ΘΕΩΡΗΤΙΚΗΣ ΕΠΙΣΤΗΜΗΣ Η/Υ </vt:lpstr>
      <vt:lpstr>2.1.1 Η έννοια του προβλήματος</vt:lpstr>
      <vt:lpstr>2.1.2 Κατηγορίες Προβλημάτων</vt:lpstr>
      <vt:lpstr>2.1.3 Υπολογιστικά Προβλήματα</vt:lpstr>
      <vt:lpstr>Παρουσίαση του PowerPoint</vt:lpstr>
      <vt:lpstr>Παραδείγματα υπολογιστικών προβλημάτων</vt:lpstr>
      <vt:lpstr>Παρουσίαση του PowerPoint</vt:lpstr>
      <vt:lpstr>Παρουσίαση του PowerPoint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Παρουσίαση του PowerPoint</vt:lpstr>
      <vt:lpstr>Παρουσίαση του PowerPoint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Παράδειγμα</vt:lpstr>
      <vt:lpstr>Παράδειγμα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ak</dc:creator>
  <cp:lastModifiedBy>user</cp:lastModifiedBy>
  <cp:revision>1311</cp:revision>
  <dcterms:created xsi:type="dcterms:W3CDTF">2010-09-23T17:43:55Z</dcterms:created>
  <dcterms:modified xsi:type="dcterms:W3CDTF">2020-04-06T09:20:07Z</dcterms:modified>
</cp:coreProperties>
</file>