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00" r:id="rId6"/>
  </p:sldMasterIdLst>
  <p:notesMasterIdLst>
    <p:notesMasterId r:id="rId32"/>
  </p:notesMasterIdLst>
  <p:handoutMasterIdLst>
    <p:handoutMasterId r:id="rId33"/>
  </p:handoutMasterIdLst>
  <p:sldIdLst>
    <p:sldId id="281" r:id="rId7"/>
    <p:sldId id="286" r:id="rId8"/>
    <p:sldId id="323" r:id="rId9"/>
    <p:sldId id="322" r:id="rId10"/>
    <p:sldId id="327" r:id="rId11"/>
    <p:sldId id="328" r:id="rId12"/>
    <p:sldId id="324" r:id="rId13"/>
    <p:sldId id="325" r:id="rId14"/>
    <p:sldId id="326" r:id="rId15"/>
    <p:sldId id="329" r:id="rId16"/>
    <p:sldId id="331" r:id="rId17"/>
    <p:sldId id="332" r:id="rId18"/>
    <p:sldId id="337" r:id="rId19"/>
    <p:sldId id="333" r:id="rId20"/>
    <p:sldId id="338" r:id="rId21"/>
    <p:sldId id="335" r:id="rId22"/>
    <p:sldId id="339" r:id="rId23"/>
    <p:sldId id="334" r:id="rId24"/>
    <p:sldId id="340" r:id="rId25"/>
    <p:sldId id="336" r:id="rId26"/>
    <p:sldId id="341" r:id="rId27"/>
    <p:sldId id="344" r:id="rId28"/>
    <p:sldId id="342" r:id="rId29"/>
    <p:sldId id="343" r:id="rId30"/>
    <p:sldId id="291" r:id="rId31"/>
  </p:sldIdLst>
  <p:sldSz cx="12192000" cy="6858000"/>
  <p:notesSz cx="6858000" cy="9144000"/>
  <p:embeddedFontLst>
    <p:embeddedFont>
      <p:font typeface="British Council Sans" panose="020B0604020202020204" charset="0"/>
      <p:regular r:id="rId34"/>
      <p:bold r:id="rId35"/>
      <p:italic r:id="rId36"/>
      <p:boldItalic r:id="rId37"/>
    </p:embeddedFont>
    <p:embeddedFont>
      <p:font typeface="British Council Sans Headline"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26" autoAdjust="0"/>
    <p:restoredTop sz="0" autoAdjust="0"/>
  </p:normalViewPr>
  <p:slideViewPr>
    <p:cSldViewPr snapToGrid="0" snapToObjects="1">
      <p:cViewPr varScale="1">
        <p:scale>
          <a:sx n="69" d="100"/>
          <a:sy n="69" d="100"/>
        </p:scale>
        <p:origin x="91" y="44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29/03/2020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29/03/2020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25</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Creativity and Innovation</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US" dirty="0"/>
              <a:t> March </a:t>
            </a:r>
            <a:r>
              <a:rPr lang="en-GB" dirty="0"/>
              <a:t>2020</a:t>
            </a:r>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6" name="Content Placeholder 5">
            <a:extLst>
              <a:ext uri="{FF2B5EF4-FFF2-40B4-BE49-F238E27FC236}">
                <a16:creationId xmlns:a16="http://schemas.microsoft.com/office/drawing/2014/main" id="{A872E894-021C-1744-AF1C-792FA118A2FA}"/>
              </a:ext>
            </a:extLst>
          </p:cNvPr>
          <p:cNvSpPr>
            <a:spLocks noGrp="1"/>
          </p:cNvSpPr>
          <p:nvPr>
            <p:ph idx="1"/>
          </p:nvPr>
        </p:nvSpPr>
        <p:spPr>
          <a:xfrm>
            <a:off x="1474771" y="1974579"/>
            <a:ext cx="8786456" cy="4500000"/>
          </a:xfrm>
        </p:spPr>
        <p:txBody>
          <a:bodyPr/>
          <a:lstStyle/>
          <a:p>
            <a:pPr algn="ctr"/>
            <a:r>
              <a:rPr lang="en-GB" dirty="0"/>
              <a:t>Answers…</a:t>
            </a:r>
          </a:p>
          <a:p>
            <a:pPr algn="ctr"/>
            <a:r>
              <a:rPr lang="en-GB" b="0" dirty="0"/>
              <a:t>Have you written your answers on a piece of paper?</a:t>
            </a:r>
          </a:p>
          <a:p>
            <a:pPr algn="ctr"/>
            <a:r>
              <a:rPr lang="en-GB" b="0" dirty="0"/>
              <a:t>Hold your paper up to the camera so your answers are visible</a:t>
            </a:r>
          </a:p>
          <a:p>
            <a:pPr algn="ctr"/>
            <a:endParaRPr lang="en-GB" dirty="0"/>
          </a:p>
        </p:txBody>
      </p:sp>
    </p:spTree>
    <p:extLst>
      <p:ext uri="{BB962C8B-B14F-4D97-AF65-F5344CB8AC3E}">
        <p14:creationId xmlns:p14="http://schemas.microsoft.com/office/powerpoint/2010/main" val="284026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3" name="Content Placeholder 2">
            <a:extLst>
              <a:ext uri="{FF2B5EF4-FFF2-40B4-BE49-F238E27FC236}">
                <a16:creationId xmlns:a16="http://schemas.microsoft.com/office/drawing/2014/main" id="{41C033EF-7AA9-AF48-8752-6E30F348B323}"/>
              </a:ext>
            </a:extLst>
          </p:cNvPr>
          <p:cNvSpPr>
            <a:spLocks noGrp="1"/>
          </p:cNvSpPr>
          <p:nvPr>
            <p:ph idx="1"/>
          </p:nvPr>
        </p:nvSpPr>
        <p:spPr>
          <a:xfrm>
            <a:off x="1543518" y="2314232"/>
            <a:ext cx="9457764" cy="2522118"/>
          </a:xfrm>
        </p:spPr>
        <p:txBody>
          <a:bodyPr/>
          <a:lstStyle/>
          <a:p>
            <a:r>
              <a:rPr lang="en-GB" sz="3000" dirty="0"/>
              <a:t>You are going to look at each of the paragraphs again.</a:t>
            </a:r>
          </a:p>
          <a:p>
            <a:pPr marL="457200" indent="-457200">
              <a:buFont typeface="+mj-lt"/>
              <a:buAutoNum type="arabicPeriod"/>
            </a:pPr>
            <a:r>
              <a:rPr lang="en-GB" sz="3000" b="0" dirty="0"/>
              <a:t>In each paragraph, find words and phrases that have a similar meaning to the titles of each section.</a:t>
            </a:r>
          </a:p>
          <a:p>
            <a:endParaRPr lang="en-GB" dirty="0"/>
          </a:p>
          <a:p>
            <a:endParaRPr lang="en-GB" dirty="0"/>
          </a:p>
        </p:txBody>
      </p:sp>
      <p:pic>
        <p:nvPicPr>
          <p:cNvPr id="7" name="Graphic 6">
            <a:extLst>
              <a:ext uri="{FF2B5EF4-FFF2-40B4-BE49-F238E27FC236}">
                <a16:creationId xmlns:a16="http://schemas.microsoft.com/office/drawing/2014/main" id="{A4D8EA9E-BF5D-E540-92AF-D1CD2CD98A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061" y="1918232"/>
            <a:ext cx="792000" cy="792000"/>
          </a:xfrm>
          <a:prstGeom prst="rect">
            <a:avLst/>
          </a:prstGeom>
        </p:spPr>
      </p:pic>
    </p:spTree>
    <p:extLst>
      <p:ext uri="{BB962C8B-B14F-4D97-AF65-F5344CB8AC3E}">
        <p14:creationId xmlns:p14="http://schemas.microsoft.com/office/powerpoint/2010/main" val="44652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id="{3C37F7D9-612A-854C-89D7-52497CD884F4}"/>
              </a:ext>
            </a:extLst>
          </p:cNvPr>
          <p:cNvSpPr/>
          <p:nvPr/>
        </p:nvSpPr>
        <p:spPr>
          <a:xfrm>
            <a:off x="599999" y="1335863"/>
            <a:ext cx="7296113" cy="4041684"/>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cs typeface="Arial" panose="020B0604020202020204" pitchFamily="34" charset="0"/>
              </a:rPr>
              <a:t>A: Get your legs moving</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1D1D8929-FFCA-4047-BBF7-2BE9F5D424E2}"/>
              </a:ext>
            </a:extLst>
          </p:cNvPr>
          <p:cNvSpPr/>
          <p:nvPr/>
        </p:nvSpPr>
        <p:spPr>
          <a:xfrm>
            <a:off x="8816151" y="2894765"/>
            <a:ext cx="2860135" cy="1077218"/>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p:txBody>
      </p:sp>
    </p:spTree>
    <p:extLst>
      <p:ext uri="{BB962C8B-B14F-4D97-AF65-F5344CB8AC3E}">
        <p14:creationId xmlns:p14="http://schemas.microsoft.com/office/powerpoint/2010/main" val="362160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id="{3C37F7D9-612A-854C-89D7-52497CD884F4}"/>
              </a:ext>
            </a:extLst>
          </p:cNvPr>
          <p:cNvSpPr/>
          <p:nvPr/>
        </p:nvSpPr>
        <p:spPr>
          <a:xfrm>
            <a:off x="599999" y="1335863"/>
            <a:ext cx="7468236" cy="411862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cs typeface="Arial" panose="020B0604020202020204" pitchFamily="34" charset="0"/>
              </a:rPr>
              <a:t>A: Get your legs moving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went for a stroll </a:t>
            </a:r>
            <a:r>
              <a:rPr lang="en-GB" dirty="0">
                <a:latin typeface="Arial" panose="020B0604020202020204" pitchFamily="34" charset="0"/>
                <a:ea typeface="Times New Roman" panose="02020603050405020304" pitchFamily="18" charset="0"/>
                <a:cs typeface="Arial" panose="020B0604020202020204" pitchFamily="34" charset="0"/>
              </a:rPr>
              <a:t>outside. What they found supports what many people believe, that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getting out and about </a:t>
            </a:r>
            <a:r>
              <a:rPr lang="en-GB" dirty="0">
                <a:latin typeface="Arial" panose="020B0604020202020204" pitchFamily="34" charset="0"/>
                <a:ea typeface="Times New Roman" panose="02020603050405020304" pitchFamily="18" charset="0"/>
                <a:cs typeface="Arial" panose="020B0604020202020204" pitchFamily="34" charset="0"/>
              </a:rPr>
              <a:t>is very good for creativity. In fact, 100 per cent of the group that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went for a walk </a:t>
            </a:r>
            <a:r>
              <a:rPr lang="en-GB" dirty="0">
                <a:latin typeface="Arial" panose="020B0604020202020204" pitchFamily="34" charset="0"/>
                <a:ea typeface="Times New Roman" panose="02020603050405020304" pitchFamily="18" charset="0"/>
                <a:cs typeface="Arial" panose="020B0604020202020204" pitchFamily="34" charset="0"/>
              </a:rPr>
              <a:t>produced better quality ideas and produced them more quickly.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stretching their legs </a:t>
            </a:r>
            <a:r>
              <a:rPr lang="en-GB" dirty="0">
                <a:latin typeface="Arial" panose="020B0604020202020204" pitchFamily="34" charset="0"/>
                <a:ea typeface="Times New Roman" panose="02020603050405020304" pitchFamily="18" charset="0"/>
                <a:cs typeface="Arial" panose="020B0604020202020204" pitchFamily="34" charset="0"/>
              </a:rPr>
              <a:t>outside and found that while being outside was good for creativity, even walking on a treadmill helped, which suggests that it is the movement which is most important.</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943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90910" y="287997"/>
            <a:ext cx="863600" cy="863600"/>
          </a:xfrm>
          <a:prstGeom prst="rect">
            <a:avLst/>
          </a:prstGeom>
        </p:spPr>
      </p:pic>
      <p:sp>
        <p:nvSpPr>
          <p:cNvPr id="6" name="Rectangle 5">
            <a:extLst>
              <a:ext uri="{FF2B5EF4-FFF2-40B4-BE49-F238E27FC236}">
                <a16:creationId xmlns:a16="http://schemas.microsoft.com/office/drawing/2014/main" id="{7DF75583-B8EB-ED4E-B839-BE10406F3A1D}"/>
              </a:ext>
            </a:extLst>
          </p:cNvPr>
          <p:cNvSpPr/>
          <p:nvPr/>
        </p:nvSpPr>
        <p:spPr>
          <a:xfrm>
            <a:off x="475430" y="1367600"/>
            <a:ext cx="6710678" cy="3009093"/>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B: Daydream</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646205F0-7F46-6241-8AD3-4DB97ABA9E21}"/>
              </a:ext>
            </a:extLst>
          </p:cNvPr>
          <p:cNvSpPr/>
          <p:nvPr/>
        </p:nvSpPr>
        <p:spPr>
          <a:xfrm>
            <a:off x="8626580" y="2666782"/>
            <a:ext cx="2860135" cy="1077218"/>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p:txBody>
      </p:sp>
    </p:spTree>
    <p:extLst>
      <p:ext uri="{BB962C8B-B14F-4D97-AF65-F5344CB8AC3E}">
        <p14:creationId xmlns:p14="http://schemas.microsoft.com/office/powerpoint/2010/main" val="82072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6" name="Rectangle 5">
            <a:extLst>
              <a:ext uri="{FF2B5EF4-FFF2-40B4-BE49-F238E27FC236}">
                <a16:creationId xmlns:a16="http://schemas.microsoft.com/office/drawing/2014/main" id="{7DF75583-B8EB-ED4E-B839-BE10406F3A1D}"/>
              </a:ext>
            </a:extLst>
          </p:cNvPr>
          <p:cNvSpPr/>
          <p:nvPr/>
        </p:nvSpPr>
        <p:spPr>
          <a:xfrm>
            <a:off x="475430" y="1367600"/>
            <a:ext cx="6839770" cy="3404586"/>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B: Daydream</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Your teacher may tell you off for </a:t>
            </a:r>
            <a:r>
              <a:rPr lang="en-GB" b="1" dirty="0">
                <a:solidFill>
                  <a:srgbClr val="005CB9"/>
                </a:solidFill>
                <a:latin typeface="Arial" panose="020B0604020202020204" pitchFamily="34" charset="0"/>
                <a:ea typeface="Times New Roman" panose="02020603050405020304" pitchFamily="18" charset="0"/>
              </a:rPr>
              <a:t>staring out of the window </a:t>
            </a:r>
            <a:r>
              <a:rPr lang="en-GB" dirty="0">
                <a:latin typeface="Arial" panose="020B0604020202020204" pitchFamily="34" charset="0"/>
                <a:ea typeface="Times New Roman" panose="02020603050405020304" pitchFamily="18" charset="0"/>
              </a:rPr>
              <a:t>at nothing, but </a:t>
            </a:r>
            <a:r>
              <a:rPr lang="en-GB" b="1" dirty="0">
                <a:solidFill>
                  <a:srgbClr val="005CB9"/>
                </a:solidFill>
                <a:latin typeface="Arial" panose="020B0604020202020204" pitchFamily="34" charset="0"/>
                <a:ea typeface="Times New Roman" panose="02020603050405020304" pitchFamily="18" charset="0"/>
              </a:rPr>
              <a:t>having a wandering mind </a:t>
            </a:r>
            <a:r>
              <a:rPr lang="en-GB" dirty="0">
                <a:latin typeface="Arial" panose="020B0604020202020204" pitchFamily="34" charset="0"/>
                <a:ea typeface="Times New Roman" panose="02020603050405020304" pitchFamily="18" charset="0"/>
              </a:rPr>
              <a:t>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8206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000" y="287997"/>
            <a:ext cx="792000" cy="792000"/>
          </a:xfrm>
          <a:prstGeom prst="rect">
            <a:avLst/>
          </a:prstGeom>
        </p:spPr>
      </p:pic>
      <p:sp>
        <p:nvSpPr>
          <p:cNvPr id="4" name="Rectangle 3">
            <a:extLst>
              <a:ext uri="{FF2B5EF4-FFF2-40B4-BE49-F238E27FC236}">
                <a16:creationId xmlns:a16="http://schemas.microsoft.com/office/drawing/2014/main" id="{EA057C95-465E-3A49-9C92-0A3579BA4514}"/>
              </a:ext>
            </a:extLst>
          </p:cNvPr>
          <p:cNvSpPr/>
          <p:nvPr/>
        </p:nvSpPr>
        <p:spPr>
          <a:xfrm>
            <a:off x="497392" y="1367600"/>
            <a:ext cx="7804659" cy="3009093"/>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C: Think outside the box</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endParaRPr lang="en-GB" dirty="0">
              <a:effectLst/>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DCA879C5-B81D-3A41-BF00-02DA6D9B5530}"/>
              </a:ext>
            </a:extLst>
          </p:cNvPr>
          <p:cNvSpPr/>
          <p:nvPr/>
        </p:nvSpPr>
        <p:spPr>
          <a:xfrm>
            <a:off x="8834473" y="2329378"/>
            <a:ext cx="2860135" cy="1077218"/>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p:txBody>
      </p:sp>
    </p:spTree>
    <p:extLst>
      <p:ext uri="{BB962C8B-B14F-4D97-AF65-F5344CB8AC3E}">
        <p14:creationId xmlns:p14="http://schemas.microsoft.com/office/powerpoint/2010/main" val="206736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00000" y="363541"/>
            <a:ext cx="792000" cy="792000"/>
          </a:xfrm>
          <a:prstGeom prst="rect">
            <a:avLst/>
          </a:prstGeom>
        </p:spPr>
      </p:pic>
      <p:sp>
        <p:nvSpPr>
          <p:cNvPr id="4" name="Rectangle 3">
            <a:extLst>
              <a:ext uri="{FF2B5EF4-FFF2-40B4-BE49-F238E27FC236}">
                <a16:creationId xmlns:a16="http://schemas.microsoft.com/office/drawing/2014/main" id="{EA057C95-465E-3A49-9C92-0A3579BA4514}"/>
              </a:ext>
            </a:extLst>
          </p:cNvPr>
          <p:cNvSpPr/>
          <p:nvPr/>
        </p:nvSpPr>
        <p:spPr>
          <a:xfrm>
            <a:off x="497392" y="1367600"/>
            <a:ext cx="7925846" cy="308603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C: Think outside the box</a:t>
            </a:r>
          </a:p>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Be willing to challenge things that you have always done</a:t>
            </a:r>
            <a:r>
              <a:rPr lang="en-GB" dirty="0">
                <a:latin typeface="Arial" panose="020B0604020202020204" pitchFamily="34" charset="0"/>
                <a:ea typeface="Times New Roman" panose="02020603050405020304" pitchFamily="18" charset="0"/>
              </a:rPr>
              <a:t>.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a:t>
            </a:r>
            <a:r>
              <a:rPr lang="en-GB" b="1" dirty="0">
                <a:solidFill>
                  <a:srgbClr val="005CB9"/>
                </a:solidFill>
                <a:latin typeface="Arial" panose="020B0604020202020204" pitchFamily="34" charset="0"/>
                <a:ea typeface="Times New Roman" panose="02020603050405020304" pitchFamily="18" charset="0"/>
              </a:rPr>
              <a:t>think differently to find the perfect solution</a:t>
            </a:r>
            <a:r>
              <a:rPr lang="en-GB" dirty="0">
                <a:latin typeface="Arial" panose="020B0604020202020204" pitchFamily="34" charset="0"/>
                <a:ea typeface="Times New Roman" panose="02020603050405020304" pitchFamily="18" charset="0"/>
              </a:rPr>
              <a:t>.</a:t>
            </a:r>
            <a:endParaRPr lang="en-GB"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86244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8510" y="287997"/>
            <a:ext cx="792000" cy="792000"/>
          </a:xfrm>
          <a:prstGeom prst="rect">
            <a:avLst/>
          </a:prstGeom>
        </p:spPr>
      </p:pic>
      <p:sp>
        <p:nvSpPr>
          <p:cNvPr id="9" name="Rectangle 8">
            <a:extLst>
              <a:ext uri="{FF2B5EF4-FFF2-40B4-BE49-F238E27FC236}">
                <a16:creationId xmlns:a16="http://schemas.microsoft.com/office/drawing/2014/main" id="{E8AABC0A-17A3-A64E-8A9D-E13893465F95}"/>
              </a:ext>
            </a:extLst>
          </p:cNvPr>
          <p:cNvSpPr/>
          <p:nvPr/>
        </p:nvSpPr>
        <p:spPr>
          <a:xfrm>
            <a:off x="536578" y="1367600"/>
            <a:ext cx="6660288" cy="2690545"/>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D: Have a good laugh</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endParaRPr lang="en-GB" dirty="0">
              <a:effectLst/>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8EDBD084-1C28-3E40-BF34-6065EEED85AC}"/>
              </a:ext>
            </a:extLst>
          </p:cNvPr>
          <p:cNvSpPr/>
          <p:nvPr/>
        </p:nvSpPr>
        <p:spPr>
          <a:xfrm>
            <a:off x="8961117" y="2356156"/>
            <a:ext cx="2860135" cy="1077218"/>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p:txBody>
      </p:sp>
    </p:spTree>
    <p:extLst>
      <p:ext uri="{BB962C8B-B14F-4D97-AF65-F5344CB8AC3E}">
        <p14:creationId xmlns:p14="http://schemas.microsoft.com/office/powerpoint/2010/main" val="205353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1999" y="287997"/>
            <a:ext cx="792000" cy="792000"/>
          </a:xfrm>
          <a:prstGeom prst="rect">
            <a:avLst/>
          </a:prstGeom>
        </p:spPr>
      </p:pic>
      <p:sp>
        <p:nvSpPr>
          <p:cNvPr id="9" name="Rectangle 8">
            <a:extLst>
              <a:ext uri="{FF2B5EF4-FFF2-40B4-BE49-F238E27FC236}">
                <a16:creationId xmlns:a16="http://schemas.microsoft.com/office/drawing/2014/main" id="{E8AABC0A-17A3-A64E-8A9D-E13893465F95}"/>
              </a:ext>
            </a:extLst>
          </p:cNvPr>
          <p:cNvSpPr/>
          <p:nvPr/>
        </p:nvSpPr>
        <p:spPr>
          <a:xfrm>
            <a:off x="536578" y="1367600"/>
            <a:ext cx="6660288" cy="308603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D: Have a good laugh</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a:t>
            </a:r>
            <a:r>
              <a:rPr lang="en-GB" b="1" dirty="0">
                <a:solidFill>
                  <a:srgbClr val="005CB9"/>
                </a:solidFill>
                <a:latin typeface="Arial" panose="020B0604020202020204" pitchFamily="34" charset="0"/>
                <a:ea typeface="Times New Roman" panose="02020603050405020304" pitchFamily="18" charset="0"/>
              </a:rPr>
              <a:t>having a chuckle </a:t>
            </a:r>
            <a:r>
              <a:rPr lang="en-GB" dirty="0">
                <a:latin typeface="Arial" panose="020B0604020202020204" pitchFamily="34" charset="0"/>
                <a:ea typeface="Times New Roman" panose="02020603050405020304" pitchFamily="18" charset="0"/>
              </a:rPr>
              <a:t>makes us feel more relaxed, which helps the creative process. It is very difficult to be creative when you’re stressed, because the mind is too focused on survival.</a:t>
            </a:r>
            <a:endParaRPr lang="en-GB"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6692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3" name="Picture 2" descr="A picture containing text, man, holding&#10;&#10;Description automatically generated">
            <a:extLst>
              <a:ext uri="{FF2B5EF4-FFF2-40B4-BE49-F238E27FC236}">
                <a16:creationId xmlns:a16="http://schemas.microsoft.com/office/drawing/2014/main" id="{46F4B60A-8427-554C-AF50-1CF645D62E24}"/>
              </a:ext>
            </a:extLst>
          </p:cNvPr>
          <p:cNvPicPr>
            <a:picLocks noChangeAspect="1"/>
          </p:cNvPicPr>
          <p:nvPr/>
        </p:nvPicPr>
        <p:blipFill>
          <a:blip r:embed="rId2"/>
          <a:stretch>
            <a:fillRect/>
          </a:stretch>
        </p:blipFill>
        <p:spPr>
          <a:xfrm>
            <a:off x="6002766" y="1500542"/>
            <a:ext cx="5785373" cy="3856915"/>
          </a:xfrm>
          <a:prstGeom prst="rect">
            <a:avLst/>
          </a:prstGeom>
        </p:spPr>
      </p:pic>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4935219" cy="3954929"/>
          </a:xfrm>
          <a:prstGeom prst="rect">
            <a:avLst/>
          </a:prstGeom>
          <a:noFill/>
        </p:spPr>
        <p:txBody>
          <a:bodyPr wrap="square" rtlCol="0">
            <a:spAutoFit/>
          </a:bodyPr>
          <a:lstStyle/>
          <a:p>
            <a:pPr lvl="1"/>
            <a:r>
              <a:rPr lang="en-GB" dirty="0"/>
              <a:t>Which of the activities below involve being creative? If so, how?</a:t>
            </a:r>
          </a:p>
          <a:p>
            <a:endParaRPr lang="en-GB" dirty="0"/>
          </a:p>
          <a:p>
            <a:pPr marL="742950" lvl="1" indent="-285750">
              <a:spcAft>
                <a:spcPts val="600"/>
              </a:spcAft>
              <a:buFont typeface="Arial" panose="020B0604020202020204" pitchFamily="34" charset="0"/>
              <a:buChar char="•"/>
            </a:pPr>
            <a:r>
              <a:rPr lang="en-GB" dirty="0"/>
              <a:t>Cooking</a:t>
            </a:r>
          </a:p>
          <a:p>
            <a:pPr marL="742950" lvl="1" indent="-285750">
              <a:spcAft>
                <a:spcPts val="600"/>
              </a:spcAft>
              <a:buFont typeface="Arial" panose="020B0604020202020204" pitchFamily="34" charset="0"/>
              <a:buChar char="•"/>
            </a:pPr>
            <a:r>
              <a:rPr lang="en-GB" dirty="0"/>
              <a:t>Playing football</a:t>
            </a:r>
          </a:p>
          <a:p>
            <a:pPr marL="742950" lvl="1" indent="-285750">
              <a:spcAft>
                <a:spcPts val="600"/>
              </a:spcAft>
              <a:buFont typeface="Arial" panose="020B0604020202020204" pitchFamily="34" charset="0"/>
              <a:buChar char="•"/>
            </a:pPr>
            <a:r>
              <a:rPr lang="en-GB" dirty="0"/>
              <a:t>Doing a science experiment</a:t>
            </a:r>
          </a:p>
          <a:p>
            <a:pPr marL="742950" lvl="1" indent="-285750">
              <a:spcAft>
                <a:spcPts val="600"/>
              </a:spcAft>
              <a:buFont typeface="Arial" panose="020B0604020202020204" pitchFamily="34" charset="0"/>
              <a:buChar char="•"/>
            </a:pPr>
            <a:r>
              <a:rPr lang="en-GB" dirty="0"/>
              <a:t>Writing a book</a:t>
            </a:r>
          </a:p>
          <a:p>
            <a:pPr marL="742950" lvl="1" indent="-285750">
              <a:spcAft>
                <a:spcPts val="600"/>
              </a:spcAft>
              <a:buFont typeface="Arial" panose="020B0604020202020204" pitchFamily="34" charset="0"/>
              <a:buChar char="•"/>
            </a:pPr>
            <a:r>
              <a:rPr lang="en-GB" dirty="0"/>
              <a:t>Drawing</a:t>
            </a:r>
          </a:p>
          <a:p>
            <a:pPr marL="742950" lvl="1" indent="-285750">
              <a:spcAft>
                <a:spcPts val="600"/>
              </a:spcAft>
              <a:buFont typeface="Arial" panose="020B0604020202020204" pitchFamily="34" charset="0"/>
              <a:buChar char="•"/>
            </a:pPr>
            <a:r>
              <a:rPr lang="en-GB" dirty="0"/>
              <a:t>Listening to music</a:t>
            </a:r>
          </a:p>
          <a:p>
            <a:pPr marL="285750" indent="-285750">
              <a:spcAft>
                <a:spcPts val="600"/>
              </a:spcAft>
              <a:buFont typeface="Arial" panose="020B0604020202020204" pitchFamily="34" charset="0"/>
              <a:buChar char="•"/>
            </a:pPr>
            <a:endParaRPr lang="en-GB" dirty="0"/>
          </a:p>
          <a:p>
            <a:pPr lvl="1">
              <a:spcAft>
                <a:spcPts val="600"/>
              </a:spcAft>
            </a:pPr>
            <a:r>
              <a:rPr lang="en-GB" dirty="0"/>
              <a:t>Can you think of other creative activities?</a:t>
            </a:r>
          </a:p>
        </p:txBody>
      </p:sp>
      <p:pic>
        <p:nvPicPr>
          <p:cNvPr id="8" name="Graphic 7">
            <a:extLst>
              <a:ext uri="{FF2B5EF4-FFF2-40B4-BE49-F238E27FC236}">
                <a16:creationId xmlns:a16="http://schemas.microsoft.com/office/drawing/2014/main" id="{E069291C-8273-7141-82AE-E09B9D6142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042" y="1266943"/>
            <a:ext cx="863600" cy="863600"/>
          </a:xfrm>
          <a:prstGeom prst="rect">
            <a:avLst/>
          </a:prstGeom>
        </p:spPr>
      </p:pic>
      <p:pic>
        <p:nvPicPr>
          <p:cNvPr id="9" name="Graphic 8">
            <a:extLst>
              <a:ext uri="{FF2B5EF4-FFF2-40B4-BE49-F238E27FC236}">
                <a16:creationId xmlns:a16="http://schemas.microsoft.com/office/drawing/2014/main" id="{AA6DC29A-EFF2-2E4F-B0A7-BE308B9196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042" y="4493857"/>
            <a:ext cx="863600" cy="863600"/>
          </a:xfrm>
          <a:prstGeom prst="rect">
            <a:avLst/>
          </a:prstGeom>
        </p:spPr>
      </p:pic>
    </p:spTree>
    <p:extLst>
      <p:ext uri="{BB962C8B-B14F-4D97-AF65-F5344CB8AC3E}">
        <p14:creationId xmlns:p14="http://schemas.microsoft.com/office/powerpoint/2010/main" val="279200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1999" y="287997"/>
            <a:ext cx="792000" cy="792000"/>
          </a:xfrm>
          <a:prstGeom prst="rect">
            <a:avLst/>
          </a:prstGeom>
        </p:spPr>
      </p:pic>
      <p:sp>
        <p:nvSpPr>
          <p:cNvPr id="2" name="Rectangle 1">
            <a:extLst>
              <a:ext uri="{FF2B5EF4-FFF2-40B4-BE49-F238E27FC236}">
                <a16:creationId xmlns:a16="http://schemas.microsoft.com/office/drawing/2014/main" id="{99000EA5-A2E1-8F4A-BC3B-FE1DFD48C0A8}"/>
              </a:ext>
            </a:extLst>
          </p:cNvPr>
          <p:cNvSpPr/>
          <p:nvPr/>
        </p:nvSpPr>
        <p:spPr>
          <a:xfrm>
            <a:off x="530711" y="1367600"/>
            <a:ext cx="6644640" cy="2371996"/>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E: Noise</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85D06A7B-9BE5-874E-92E8-7246AB73CD16}"/>
              </a:ext>
            </a:extLst>
          </p:cNvPr>
          <p:cNvSpPr/>
          <p:nvPr/>
        </p:nvSpPr>
        <p:spPr>
          <a:xfrm>
            <a:off x="8961117" y="2362831"/>
            <a:ext cx="2860135" cy="1077218"/>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p:txBody>
      </p:sp>
    </p:spTree>
    <p:extLst>
      <p:ext uri="{BB962C8B-B14F-4D97-AF65-F5344CB8AC3E}">
        <p14:creationId xmlns:p14="http://schemas.microsoft.com/office/powerpoint/2010/main" val="385973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8510" y="287997"/>
            <a:ext cx="792000" cy="792000"/>
          </a:xfrm>
          <a:prstGeom prst="rect">
            <a:avLst/>
          </a:prstGeom>
        </p:spPr>
      </p:pic>
      <p:sp>
        <p:nvSpPr>
          <p:cNvPr id="2" name="Rectangle 1">
            <a:extLst>
              <a:ext uri="{FF2B5EF4-FFF2-40B4-BE49-F238E27FC236}">
                <a16:creationId xmlns:a16="http://schemas.microsoft.com/office/drawing/2014/main" id="{99000EA5-A2E1-8F4A-BC3B-FE1DFD48C0A8}"/>
              </a:ext>
            </a:extLst>
          </p:cNvPr>
          <p:cNvSpPr/>
          <p:nvPr/>
        </p:nvSpPr>
        <p:spPr>
          <a:xfrm>
            <a:off x="530711" y="1367600"/>
            <a:ext cx="6096000" cy="3086038"/>
          </a:xfrm>
          <a:prstGeom prst="rect">
            <a:avLst/>
          </a:prstGeom>
        </p:spPr>
        <p:txBody>
          <a:bodyPr>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E: Noise</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a:t>
            </a:r>
            <a:r>
              <a:rPr lang="en-GB" b="1" dirty="0">
                <a:solidFill>
                  <a:srgbClr val="005CB9"/>
                </a:solidFill>
                <a:latin typeface="Arial" panose="020B0604020202020204" pitchFamily="34" charset="0"/>
                <a:ea typeface="Times New Roman" panose="02020603050405020304" pitchFamily="18" charset="0"/>
              </a:rPr>
              <a:t>chatter</a:t>
            </a:r>
            <a:r>
              <a:rPr lang="en-GB" dirty="0">
                <a:latin typeface="Arial" panose="020B0604020202020204" pitchFamily="34" charset="0"/>
                <a:ea typeface="Times New Roman" panose="02020603050405020304" pitchFamily="18" charset="0"/>
              </a:rPr>
              <a:t> that you get in a café, is best. Complete silence is good when you need to focus on a difficult task, but when you want to come up with ideas, try a little </a:t>
            </a:r>
            <a:r>
              <a:rPr lang="en-GB" b="1" dirty="0">
                <a:solidFill>
                  <a:srgbClr val="005CB9"/>
                </a:solidFill>
                <a:latin typeface="Arial" panose="020B0604020202020204" pitchFamily="34" charset="0"/>
                <a:ea typeface="Times New Roman" panose="02020603050405020304" pitchFamily="18" charset="0"/>
              </a:rPr>
              <a:t>hubbub</a:t>
            </a:r>
            <a:r>
              <a:rPr lang="en-GB" dirty="0">
                <a:latin typeface="Arial" panose="020B0604020202020204" pitchFamily="34" charset="0"/>
                <a:ea typeface="Times New Roman" panose="02020603050405020304" pitchFamily="18" charset="0"/>
              </a:rPr>
              <a:t>.</a:t>
            </a:r>
            <a:endParaRPr lang="en-GB"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0224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3" name="Content Placeholder 2">
            <a:extLst>
              <a:ext uri="{FF2B5EF4-FFF2-40B4-BE49-F238E27FC236}">
                <a16:creationId xmlns:a16="http://schemas.microsoft.com/office/drawing/2014/main" id="{41C033EF-7AA9-AF48-8752-6E30F348B323}"/>
              </a:ext>
            </a:extLst>
          </p:cNvPr>
          <p:cNvSpPr>
            <a:spLocks noGrp="1"/>
          </p:cNvSpPr>
          <p:nvPr>
            <p:ph idx="1"/>
          </p:nvPr>
        </p:nvSpPr>
        <p:spPr>
          <a:xfrm>
            <a:off x="1543518" y="2314232"/>
            <a:ext cx="9457764" cy="2522118"/>
          </a:xfrm>
        </p:spPr>
        <p:txBody>
          <a:bodyPr/>
          <a:lstStyle/>
          <a:p>
            <a:r>
              <a:rPr lang="en-GB" sz="3000" dirty="0"/>
              <a:t>Creativity and Innovation are two different notions</a:t>
            </a:r>
          </a:p>
          <a:p>
            <a:pPr marL="457200" indent="-457200">
              <a:buFont typeface="+mj-lt"/>
              <a:buAutoNum type="arabicPeriod"/>
            </a:pPr>
            <a:r>
              <a:rPr lang="en-GB" sz="3000" b="0" dirty="0"/>
              <a:t>Look at the following words and put them under the correct notion</a:t>
            </a:r>
          </a:p>
          <a:p>
            <a:endParaRPr lang="en-GB" dirty="0"/>
          </a:p>
          <a:p>
            <a:endParaRPr lang="en-GB" dirty="0"/>
          </a:p>
        </p:txBody>
      </p:sp>
      <p:pic>
        <p:nvPicPr>
          <p:cNvPr id="7" name="Graphic 6">
            <a:extLst>
              <a:ext uri="{FF2B5EF4-FFF2-40B4-BE49-F238E27FC236}">
                <a16:creationId xmlns:a16="http://schemas.microsoft.com/office/drawing/2014/main" id="{A4D8EA9E-BF5D-E540-92AF-D1CD2CD98A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061" y="1918232"/>
            <a:ext cx="792000" cy="792000"/>
          </a:xfrm>
          <a:prstGeom prst="rect">
            <a:avLst/>
          </a:prstGeom>
        </p:spPr>
      </p:pic>
    </p:spTree>
    <p:extLst>
      <p:ext uri="{BB962C8B-B14F-4D97-AF65-F5344CB8AC3E}">
        <p14:creationId xmlns:p14="http://schemas.microsoft.com/office/powerpoint/2010/main" val="314681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4000" y="287997"/>
            <a:ext cx="792000" cy="792000"/>
          </a:xfrm>
          <a:prstGeom prst="rect">
            <a:avLst/>
          </a:prstGeom>
        </p:spPr>
      </p:pic>
      <p:graphicFrame>
        <p:nvGraphicFramePr>
          <p:cNvPr id="5" name="Πίνακας 5">
            <a:extLst>
              <a:ext uri="{FF2B5EF4-FFF2-40B4-BE49-F238E27FC236}">
                <a16:creationId xmlns:a16="http://schemas.microsoft.com/office/drawing/2014/main" id="{04CF6EF9-95BB-45EA-BB69-05F90032FD0F}"/>
              </a:ext>
            </a:extLst>
          </p:cNvPr>
          <p:cNvGraphicFramePr>
            <a:graphicFrameLocks noGrp="1"/>
          </p:cNvGraphicFramePr>
          <p:nvPr>
            <p:extLst>
              <p:ext uri="{D42A27DB-BD31-4B8C-83A1-F6EECF244321}">
                <p14:modId xmlns:p14="http://schemas.microsoft.com/office/powerpoint/2010/main" val="1823423100"/>
              </p:ext>
            </p:extLst>
          </p:nvPr>
        </p:nvGraphicFramePr>
        <p:xfrm>
          <a:off x="1890510" y="1257983"/>
          <a:ext cx="9701490" cy="7071360"/>
        </p:xfrm>
        <a:graphic>
          <a:graphicData uri="http://schemas.openxmlformats.org/drawingml/2006/table">
            <a:tbl>
              <a:tblPr firstRow="1" bandRow="1">
                <a:tableStyleId>{16D9F66E-5EB9-4882-86FB-DCBF35E3C3E4}</a:tableStyleId>
              </a:tblPr>
              <a:tblGrid>
                <a:gridCol w="9701490">
                  <a:extLst>
                    <a:ext uri="{9D8B030D-6E8A-4147-A177-3AD203B41FA5}">
                      <a16:colId xmlns:a16="http://schemas.microsoft.com/office/drawing/2014/main" val="1112339476"/>
                    </a:ext>
                  </a:extLst>
                </a:gridCol>
              </a:tblGrid>
              <a:tr h="5466202">
                <a:tc>
                  <a:txBody>
                    <a:bodyPr/>
                    <a:lstStyle/>
                    <a:p>
                      <a:r>
                        <a:rPr lang="el-GR" sz="2000" b="0" dirty="0">
                          <a:latin typeface="Arial" panose="020B0604020202020204" pitchFamily="34" charset="0"/>
                          <a:cs typeface="Arial" panose="020B0604020202020204" pitchFamily="34" charset="0"/>
                        </a:rPr>
                        <a:t>√</a:t>
                      </a:r>
                      <a:r>
                        <a:rPr lang="en-US" sz="2000" b="0" dirty="0">
                          <a:latin typeface="Arial" panose="020B0604020202020204" pitchFamily="34" charset="0"/>
                          <a:cs typeface="Arial" panose="020B0604020202020204" pitchFamily="34" charset="0"/>
                        </a:rPr>
                        <a:t> Problem solving                         √ Doing Action                        √ Process</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 Thoughts                                    √ Expression                           √ Useful</a:t>
                      </a:r>
                    </a:p>
                    <a:p>
                      <a:r>
                        <a:rPr lang="en-US" sz="2000" b="0" dirty="0">
                          <a:latin typeface="Arial" panose="020B0604020202020204" pitchFamily="34" charset="0"/>
                          <a:cs typeface="Arial" panose="020B0604020202020204" pitchFamily="34" charset="0"/>
                        </a:rPr>
                        <a:t>                               </a:t>
                      </a:r>
                    </a:p>
                    <a:p>
                      <a:r>
                        <a:rPr lang="en-US" sz="2000" b="0" dirty="0">
                          <a:latin typeface="Arial" panose="020B0604020202020204" pitchFamily="34" charset="0"/>
                          <a:cs typeface="Arial" panose="020B0604020202020204" pitchFamily="34" charset="0"/>
                        </a:rPr>
                        <a:t>√ Measurable                                 √ Enable                                 √Product </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 Concepts                                     √ Ideation</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 Invention                                      √ Imagination</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 Value                                             √ New</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 Creative Process                           √ Change</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 Implementation                              √ Ideas</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 Ingenuity                                        √ Brainstorming</a:t>
                      </a:r>
                    </a:p>
                    <a:p>
                      <a:r>
                        <a:rPr lang="en-US" sz="2000" b="0" dirty="0">
                          <a:latin typeface="Arial" panose="020B0604020202020204" pitchFamily="34" charset="0"/>
                          <a:cs typeface="Arial" panose="020B0604020202020204" pitchFamily="34" charset="0"/>
                        </a:rPr>
                        <a:t>                         </a:t>
                      </a:r>
                    </a:p>
                    <a:p>
                      <a:endParaRPr lang="en-US" sz="2000" b="0" dirty="0">
                        <a:latin typeface="Arial" panose="020B0604020202020204" pitchFamily="34" charset="0"/>
                        <a:cs typeface="Arial" panose="020B0604020202020204" pitchFamily="34" charset="0"/>
                      </a:endParaRPr>
                    </a:p>
                    <a:p>
                      <a:endParaRPr lang="en-US" sz="2000" b="0" dirty="0">
                        <a:latin typeface="Arial" panose="020B0604020202020204" pitchFamily="34" charset="0"/>
                        <a:cs typeface="Arial" panose="020B0604020202020204" pitchFamily="34" charset="0"/>
                      </a:endParaRPr>
                    </a:p>
                    <a:p>
                      <a:endParaRPr lang="en-US" sz="2000" b="0" dirty="0">
                        <a:latin typeface="Arial" panose="020B0604020202020204" pitchFamily="34" charset="0"/>
                        <a:cs typeface="Arial" panose="020B0604020202020204" pitchFamily="34" charset="0"/>
                      </a:endParaRPr>
                    </a:p>
                    <a:p>
                      <a:endParaRPr lang="en-US" sz="2000" b="0" dirty="0">
                        <a:latin typeface="Arial" panose="020B0604020202020204" pitchFamily="34" charset="0"/>
                        <a:cs typeface="Arial" panose="020B0604020202020204" pitchFamily="34" charset="0"/>
                      </a:endParaRPr>
                    </a:p>
                    <a:p>
                      <a:endParaRPr lang="el-GR" dirty="0"/>
                    </a:p>
                  </a:txBody>
                  <a:tcPr/>
                </a:tc>
                <a:extLst>
                  <a:ext uri="{0D108BD9-81ED-4DB2-BD59-A6C34878D82A}">
                    <a16:rowId xmlns:a16="http://schemas.microsoft.com/office/drawing/2014/main" val="4294745563"/>
                  </a:ext>
                </a:extLst>
              </a:tr>
            </a:tbl>
          </a:graphicData>
        </a:graphic>
      </p:graphicFrame>
    </p:spTree>
    <p:extLst>
      <p:ext uri="{BB962C8B-B14F-4D97-AF65-F5344CB8AC3E}">
        <p14:creationId xmlns:p14="http://schemas.microsoft.com/office/powerpoint/2010/main" val="1084739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4" name="Εικόνα 3">
            <a:extLst>
              <a:ext uri="{FF2B5EF4-FFF2-40B4-BE49-F238E27FC236}">
                <a16:creationId xmlns:a16="http://schemas.microsoft.com/office/drawing/2014/main" id="{C00116CA-68A1-43F2-BC17-CF1BC08EF16F}"/>
              </a:ext>
            </a:extLst>
          </p:cNvPr>
          <p:cNvPicPr>
            <a:picLocks noChangeAspect="1"/>
          </p:cNvPicPr>
          <p:nvPr/>
        </p:nvPicPr>
        <p:blipFill>
          <a:blip r:embed="rId2"/>
          <a:stretch>
            <a:fillRect/>
          </a:stretch>
        </p:blipFill>
        <p:spPr>
          <a:xfrm>
            <a:off x="24000" y="917740"/>
            <a:ext cx="12192000" cy="6096000"/>
          </a:xfrm>
          <a:prstGeom prst="rect">
            <a:avLst/>
          </a:prstGeom>
        </p:spPr>
      </p:pic>
    </p:spTree>
    <p:extLst>
      <p:ext uri="{BB962C8B-B14F-4D97-AF65-F5344CB8AC3E}">
        <p14:creationId xmlns:p14="http://schemas.microsoft.com/office/powerpoint/2010/main" val="4206065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Creativity and Innovation </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Autofit/>
          </a:bodyPr>
          <a:lstStyle/>
          <a:p>
            <a:r>
              <a:rPr lang="en-GB" sz="2000"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3" name="Picture 2" descr="A picture containing text, man, holding&#10;&#10;Description automatically generated">
            <a:extLst>
              <a:ext uri="{FF2B5EF4-FFF2-40B4-BE49-F238E27FC236}">
                <a16:creationId xmlns:a16="http://schemas.microsoft.com/office/drawing/2014/main" id="{46F4B60A-8427-554C-AF50-1CF645D62E24}"/>
              </a:ext>
            </a:extLst>
          </p:cNvPr>
          <p:cNvPicPr>
            <a:picLocks noChangeAspect="1"/>
          </p:cNvPicPr>
          <p:nvPr/>
        </p:nvPicPr>
        <p:blipFill>
          <a:blip r:embed="rId2"/>
          <a:stretch>
            <a:fillRect/>
          </a:stretch>
        </p:blipFill>
        <p:spPr>
          <a:xfrm>
            <a:off x="6002766" y="1500542"/>
            <a:ext cx="5785373" cy="3856915"/>
          </a:xfrm>
          <a:prstGeom prst="rect">
            <a:avLst/>
          </a:prstGeom>
        </p:spPr>
      </p:pic>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4935219" cy="4601260"/>
          </a:xfrm>
          <a:prstGeom prst="rect">
            <a:avLst/>
          </a:prstGeom>
          <a:noFill/>
        </p:spPr>
        <p:txBody>
          <a:bodyPr wrap="square" rtlCol="0">
            <a:spAutoFit/>
          </a:bodyPr>
          <a:lstStyle/>
          <a:p>
            <a:pPr lvl="1"/>
            <a:r>
              <a:rPr lang="en-GB" dirty="0"/>
              <a:t>You are going to read an article, which is divided into 5 paragraphs. </a:t>
            </a:r>
          </a:p>
          <a:p>
            <a:pPr lvl="1"/>
            <a:endParaRPr lang="en-GB" dirty="0"/>
          </a:p>
          <a:p>
            <a:pPr marL="800100" lvl="1" indent="-342900">
              <a:buFont typeface="+mj-lt"/>
              <a:buAutoNum type="arabicPeriod"/>
            </a:pPr>
            <a:r>
              <a:rPr lang="en-GB" dirty="0"/>
              <a:t>Read the full article first </a:t>
            </a:r>
            <a:br>
              <a:rPr lang="en-GB" dirty="0"/>
            </a:br>
            <a:endParaRPr lang="en-GB" dirty="0"/>
          </a:p>
          <a:p>
            <a:pPr marL="800100" lvl="1" indent="-342900">
              <a:buFont typeface="+mj-lt"/>
              <a:buAutoNum type="arabicPeriod"/>
            </a:pPr>
            <a:r>
              <a:rPr lang="en-GB" dirty="0"/>
              <a:t>Match the missing headings to the paragraphs. Do this on paper by yourself first.</a:t>
            </a:r>
          </a:p>
          <a:p>
            <a:pPr marL="800100" lvl="1" indent="-342900">
              <a:buFont typeface="+mj-lt"/>
              <a:buAutoNum type="arabicPeriod"/>
            </a:pPr>
            <a:endParaRPr lang="en-GB" dirty="0"/>
          </a:p>
          <a:p>
            <a:pPr marL="800100" lvl="1" indent="-342900">
              <a:buFont typeface="+mj-lt"/>
              <a:buAutoNum type="arabicPeriod"/>
            </a:pPr>
            <a:endParaRPr lang="en-GB" dirty="0"/>
          </a:p>
          <a:p>
            <a:pPr lvl="1"/>
            <a:endParaRPr lang="en-GB" dirty="0"/>
          </a:p>
          <a:p>
            <a:pPr marL="800100" lvl="1" indent="-342900">
              <a:buFont typeface="+mj-lt"/>
              <a:buAutoNum type="arabicPeriod"/>
            </a:pPr>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453" y="1266943"/>
            <a:ext cx="863600" cy="863600"/>
          </a:xfrm>
          <a:prstGeom prst="rect">
            <a:avLst/>
          </a:prstGeom>
        </p:spPr>
      </p:pic>
    </p:spTree>
    <p:extLst>
      <p:ext uri="{BB962C8B-B14F-4D97-AF65-F5344CB8AC3E}">
        <p14:creationId xmlns:p14="http://schemas.microsoft.com/office/powerpoint/2010/main" val="129658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709E7-B421-FF47-AD2B-E11E6F2066D5}"/>
              </a:ext>
            </a:extLst>
          </p:cNvPr>
          <p:cNvSpPr/>
          <p:nvPr/>
        </p:nvSpPr>
        <p:spPr>
          <a:xfrm>
            <a:off x="154194" y="2280417"/>
            <a:ext cx="6096000" cy="4291559"/>
          </a:xfrm>
          <a:prstGeom prst="rect">
            <a:avLst/>
          </a:prstGeom>
        </p:spPr>
        <p:txBody>
          <a:bodyPr>
            <a:spAutoFit/>
          </a:bodyPr>
          <a:lstStyle/>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A _______________________________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 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p>
        </p:txBody>
      </p:sp>
      <p:sp>
        <p:nvSpPr>
          <p:cNvPr id="6" name="Rectangle 5">
            <a:extLst>
              <a:ext uri="{FF2B5EF4-FFF2-40B4-BE49-F238E27FC236}">
                <a16:creationId xmlns:a16="http://schemas.microsoft.com/office/drawing/2014/main" id="{1964821B-3691-A24E-91C8-7D552282A012}"/>
              </a:ext>
            </a:extLst>
          </p:cNvPr>
          <p:cNvSpPr/>
          <p:nvPr/>
        </p:nvSpPr>
        <p:spPr>
          <a:xfrm>
            <a:off x="6411559" y="286024"/>
            <a:ext cx="5389581" cy="6285952"/>
          </a:xfrm>
          <a:prstGeom prst="rect">
            <a:avLst/>
          </a:prstGeom>
        </p:spPr>
        <p:txBody>
          <a:bodyPr wrap="square">
            <a:spAutoFit/>
          </a:bodyPr>
          <a:lstStyle/>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C 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p>
          <a:p>
            <a:pPr marL="180340" algn="just">
              <a:lnSpc>
                <a:spcPct val="115000"/>
              </a:lnSpc>
              <a:spcAft>
                <a:spcPts val="600"/>
              </a:spcAft>
            </a:pPr>
            <a:endParaRPr lang="en-GB" sz="1300" dirty="0">
              <a:latin typeface="Arial" panose="020B0604020202020204" pitchFamily="34" charset="0"/>
              <a:ea typeface="Times New Roman" panose="02020603050405020304" pitchFamily="18" charset="0"/>
            </a:endParaRP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D_______________________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E___________________________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sz="1300" dirty="0">
              <a:effectLst/>
              <a:latin typeface="Arial" panose="020B060402020202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DF45B36-FF3C-354A-91F5-2A6C5486E6BD}"/>
              </a:ext>
            </a:extLst>
          </p:cNvPr>
          <p:cNvSpPr/>
          <p:nvPr/>
        </p:nvSpPr>
        <p:spPr>
          <a:xfrm>
            <a:off x="2763269" y="1539586"/>
            <a:ext cx="3017173" cy="369332"/>
          </a:xfrm>
          <a:prstGeom prst="rect">
            <a:avLst/>
          </a:prstGeom>
        </p:spPr>
        <p:txBody>
          <a:bodyPr wrap="none">
            <a:spAutoFit/>
          </a:bodyPr>
          <a:lstStyle/>
          <a:p>
            <a:r>
              <a:rPr lang="en-GB" dirty="0"/>
              <a:t>Read the full article below </a:t>
            </a:r>
          </a:p>
        </p:txBody>
      </p:sp>
      <p:pic>
        <p:nvPicPr>
          <p:cNvPr id="8" name="Picture 7" descr="A picture containing text, man, holding&#10;&#10;Description automatically generated">
            <a:extLst>
              <a:ext uri="{FF2B5EF4-FFF2-40B4-BE49-F238E27FC236}">
                <a16:creationId xmlns:a16="http://schemas.microsoft.com/office/drawing/2014/main" id="{A942EBB0-202D-3E4B-8C79-BECF9E254197}"/>
              </a:ext>
            </a:extLst>
          </p:cNvPr>
          <p:cNvPicPr>
            <a:picLocks noChangeAspect="1"/>
          </p:cNvPicPr>
          <p:nvPr/>
        </p:nvPicPr>
        <p:blipFill>
          <a:blip r:embed="rId2"/>
          <a:stretch>
            <a:fillRect/>
          </a:stretch>
        </p:blipFill>
        <p:spPr>
          <a:xfrm>
            <a:off x="390860" y="519985"/>
            <a:ext cx="2083399" cy="1388933"/>
          </a:xfrm>
          <a:prstGeom prst="rect">
            <a:avLst/>
          </a:prstGeom>
        </p:spPr>
      </p:pic>
    </p:spTree>
    <p:extLst>
      <p:ext uri="{BB962C8B-B14F-4D97-AF65-F5344CB8AC3E}">
        <p14:creationId xmlns:p14="http://schemas.microsoft.com/office/powerpoint/2010/main" val="262250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E4D4A-78D7-D045-9F0C-94A3A83D66BB}"/>
              </a:ext>
            </a:extLst>
          </p:cNvPr>
          <p:cNvSpPr>
            <a:spLocks noGrp="1"/>
          </p:cNvSpPr>
          <p:nvPr>
            <p:ph idx="1"/>
          </p:nvPr>
        </p:nvSpPr>
        <p:spPr>
          <a:xfrm>
            <a:off x="2426235" y="2692704"/>
            <a:ext cx="8167424" cy="424376"/>
          </a:xfrm>
        </p:spPr>
        <p:txBody>
          <a:bodyPr/>
          <a:lstStyle/>
          <a:p>
            <a:pPr algn="ctr"/>
            <a:r>
              <a:rPr lang="en-GB" sz="3000" dirty="0"/>
              <a:t>What do you remember about the article?</a:t>
            </a:r>
          </a:p>
          <a:p>
            <a:pPr algn="ctr"/>
            <a:r>
              <a:rPr lang="en-GB" sz="3000" dirty="0"/>
              <a:t>Refer to what makes an interest to you or appeared strange to you?</a:t>
            </a:r>
          </a:p>
        </p:txBody>
      </p:sp>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Tree>
    <p:extLst>
      <p:ext uri="{BB962C8B-B14F-4D97-AF65-F5344CB8AC3E}">
        <p14:creationId xmlns:p14="http://schemas.microsoft.com/office/powerpoint/2010/main" val="3901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E4D4A-78D7-D045-9F0C-94A3A83D66BB}"/>
              </a:ext>
            </a:extLst>
          </p:cNvPr>
          <p:cNvSpPr>
            <a:spLocks noGrp="1"/>
          </p:cNvSpPr>
          <p:nvPr>
            <p:ph idx="1"/>
          </p:nvPr>
        </p:nvSpPr>
        <p:spPr>
          <a:xfrm>
            <a:off x="1857825" y="2700444"/>
            <a:ext cx="8829149" cy="792000"/>
          </a:xfrm>
        </p:spPr>
        <p:txBody>
          <a:bodyPr/>
          <a:lstStyle/>
          <a:p>
            <a:pPr algn="ctr"/>
            <a:r>
              <a:rPr lang="en-GB" sz="2400" dirty="0"/>
              <a:t>Now read each paragraph and decide the best heading. There is one heading you do not need</a:t>
            </a:r>
          </a:p>
          <a:p>
            <a:pPr algn="ctr"/>
            <a:r>
              <a:rPr lang="en-GB" sz="2400" dirty="0"/>
              <a:t>(write your answers on paper first)</a:t>
            </a:r>
          </a:p>
        </p:txBody>
      </p:sp>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Tree>
    <p:extLst>
      <p:ext uri="{BB962C8B-B14F-4D97-AF65-F5344CB8AC3E}">
        <p14:creationId xmlns:p14="http://schemas.microsoft.com/office/powerpoint/2010/main" val="223425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8000" y="287997"/>
            <a:ext cx="792000" cy="792000"/>
          </a:xfrm>
          <a:prstGeom prst="rect">
            <a:avLst/>
          </a:prstGeom>
        </p:spPr>
      </p:pic>
      <p:sp>
        <p:nvSpPr>
          <p:cNvPr id="2" name="Rectangle 1">
            <a:extLst>
              <a:ext uri="{FF2B5EF4-FFF2-40B4-BE49-F238E27FC236}">
                <a16:creationId xmlns:a16="http://schemas.microsoft.com/office/drawing/2014/main" id="{3C37F7D9-612A-854C-89D7-52497CD884F4}"/>
              </a:ext>
            </a:extLst>
          </p:cNvPr>
          <p:cNvSpPr/>
          <p:nvPr/>
        </p:nvSpPr>
        <p:spPr>
          <a:xfrm>
            <a:off x="600000" y="1151597"/>
            <a:ext cx="5354510" cy="4186274"/>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A: ________________________________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7DF75583-B8EB-ED4E-B839-BE10406F3A1D}"/>
              </a:ext>
            </a:extLst>
          </p:cNvPr>
          <p:cNvSpPr/>
          <p:nvPr/>
        </p:nvSpPr>
        <p:spPr>
          <a:xfrm>
            <a:off x="6249615" y="767288"/>
            <a:ext cx="5047280" cy="2976712"/>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 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sz="1600" dirty="0">
              <a:effectLst/>
              <a:latin typeface="Arial" panose="020B060402020202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Tree>
    <p:extLst>
      <p:ext uri="{BB962C8B-B14F-4D97-AF65-F5344CB8AC3E}">
        <p14:creationId xmlns:p14="http://schemas.microsoft.com/office/powerpoint/2010/main" val="84460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7263" y="287997"/>
            <a:ext cx="792000" cy="792000"/>
          </a:xfrm>
          <a:prstGeom prst="rect">
            <a:avLst/>
          </a:prstGeom>
        </p:spPr>
      </p:pic>
      <p:sp>
        <p:nvSpPr>
          <p:cNvPr id="8" name="Rectangle 7">
            <a:extLst>
              <a:ext uri="{FF2B5EF4-FFF2-40B4-BE49-F238E27FC236}">
                <a16:creationId xmlns:a16="http://schemas.microsoft.com/office/drawing/2014/main"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
        <p:nvSpPr>
          <p:cNvPr id="4" name="Rectangle 3">
            <a:extLst>
              <a:ext uri="{FF2B5EF4-FFF2-40B4-BE49-F238E27FC236}">
                <a16:creationId xmlns:a16="http://schemas.microsoft.com/office/drawing/2014/main" id="{EA057C95-465E-3A49-9C92-0A3579BA4514}"/>
              </a:ext>
            </a:extLst>
          </p:cNvPr>
          <p:cNvSpPr/>
          <p:nvPr/>
        </p:nvSpPr>
        <p:spPr>
          <a:xfrm>
            <a:off x="511002" y="1151597"/>
            <a:ext cx="5106297" cy="3259867"/>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C 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endParaRPr lang="en-GB" sz="1600"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E8AABC0A-17A3-A64E-8A9D-E13893465F95}"/>
              </a:ext>
            </a:extLst>
          </p:cNvPr>
          <p:cNvSpPr/>
          <p:nvPr/>
        </p:nvSpPr>
        <p:spPr>
          <a:xfrm>
            <a:off x="6388738" y="719797"/>
            <a:ext cx="4908157" cy="2976712"/>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D_______________________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endParaRPr lang="en-GB"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2336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18988" y="287997"/>
            <a:ext cx="792000" cy="792000"/>
          </a:xfrm>
          <a:prstGeom prst="rect">
            <a:avLst/>
          </a:prstGeom>
        </p:spPr>
      </p:pic>
      <p:sp>
        <p:nvSpPr>
          <p:cNvPr id="8" name="Rectangle 7">
            <a:extLst>
              <a:ext uri="{FF2B5EF4-FFF2-40B4-BE49-F238E27FC236}">
                <a16:creationId xmlns:a16="http://schemas.microsoft.com/office/drawing/2014/main"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
        <p:nvSpPr>
          <p:cNvPr id="2" name="Rectangle 1">
            <a:extLst>
              <a:ext uri="{FF2B5EF4-FFF2-40B4-BE49-F238E27FC236}">
                <a16:creationId xmlns:a16="http://schemas.microsoft.com/office/drawing/2014/main" id="{99000EA5-A2E1-8F4A-BC3B-FE1DFD48C0A8}"/>
              </a:ext>
            </a:extLst>
          </p:cNvPr>
          <p:cNvSpPr/>
          <p:nvPr/>
        </p:nvSpPr>
        <p:spPr>
          <a:xfrm>
            <a:off x="562984" y="1512003"/>
            <a:ext cx="6096000" cy="2127249"/>
          </a:xfrm>
          <a:prstGeom prst="rect">
            <a:avLst/>
          </a:prstGeom>
        </p:spPr>
        <p:txBody>
          <a:bodyPr>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E___________________________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25813059"/>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indigo</Template>
  <TotalTime>523</TotalTime>
  <Words>2343</Words>
  <Application>Microsoft Office PowerPoint</Application>
  <PresentationFormat>Ευρεία οθόνη</PresentationFormat>
  <Paragraphs>159</Paragraphs>
  <Slides>25</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6</vt:i4>
      </vt:variant>
      <vt:variant>
        <vt:lpstr>Τίτλοι διαφανειών</vt:lpstr>
      </vt:variant>
      <vt:variant>
        <vt:i4>25</vt:i4>
      </vt:variant>
    </vt:vector>
  </HeadingPairs>
  <TitlesOfParts>
    <vt:vector size="35" baseType="lpstr">
      <vt:lpstr>Arial</vt:lpstr>
      <vt:lpstr>British Council Sans</vt:lpstr>
      <vt:lpstr>Calibri</vt:lpstr>
      <vt:lpstr>British Council Sans Headline</vt:lpstr>
      <vt:lpstr>Cover - indigo</vt:lpstr>
      <vt:lpstr>Section - indigo</vt:lpstr>
      <vt:lpstr>Cover - white</vt:lpstr>
      <vt:lpstr>Section - white</vt:lpstr>
      <vt:lpstr>British Council</vt:lpstr>
      <vt:lpstr>British Council blank</vt:lpstr>
      <vt:lpstr>Creativity and Innovation</vt:lpstr>
      <vt:lpstr>Creativity and Innovation  </vt:lpstr>
      <vt:lpstr>Creativity and Innovation  </vt:lpstr>
      <vt:lpstr>Παρουσίαση του PowerPoint</vt:lpstr>
      <vt:lpstr>Παρουσίαση του PowerPoint</vt:lpstr>
      <vt:lpstr>Παρουσίαση του PowerPoint</vt:lpstr>
      <vt:lpstr>Creativity and Innovation  </vt:lpstr>
      <vt:lpstr>Creativity and Innovation  </vt:lpstr>
      <vt:lpstr>Creativity and Innovation  </vt:lpstr>
      <vt:lpstr>Παρουσίαση του PowerPoint</vt:lpstr>
      <vt:lpstr>Παρουσίαση του PowerPoint</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Παρουσίαση του PowerPoint</vt:lpstr>
      <vt:lpstr>Creativity and Innovation  </vt:lpstr>
      <vt:lpstr>Creativity and Innovation  </vt:lpstr>
      <vt:lpstr>Creativity and Innovation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and Innovation</dc:title>
  <dc:creator>Paul Braddock</dc:creator>
  <cp:lastModifiedBy>user</cp:lastModifiedBy>
  <cp:revision>35</cp:revision>
  <cp:lastPrinted>2019-09-18T09:30:23Z</cp:lastPrinted>
  <dcterms:created xsi:type="dcterms:W3CDTF">2020-03-18T10:45:19Z</dcterms:created>
  <dcterms:modified xsi:type="dcterms:W3CDTF">2020-03-29T14:01:14Z</dcterms:modified>
</cp:coreProperties>
</file>