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5" r:id="rId17"/>
    <p:sldId id="273" r:id="rId18"/>
    <p:sldId id="279" r:id="rId19"/>
    <p:sldId id="280" r:id="rId20"/>
    <p:sldId id="276" r:id="rId21"/>
    <p:sldId id="282" r:id="rId22"/>
    <p:sldId id="278" r:id="rId23"/>
    <p:sldId id="281" r:id="rId24"/>
    <p:sldId id="277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BAD8F-B397-4BE1-9888-52E941C17223}" type="datetimeFigureOut">
              <a:rPr lang="el-GR" smtClean="0"/>
              <a:t>16/10/2025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0350-B801-4A2D-9CDD-6ADAB917A6A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179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D0C47-E8C3-8CCB-FD4B-843757A9F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DC95A-01D5-FF52-721D-28937E58E9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F57B35-4339-306B-A82E-210DAE2FB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E5BF04-01C9-62D6-85A8-CA74D3A71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558314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EBE0F-BC1E-B556-D9C5-BCA744106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AAD5D3-37E4-1A21-C205-0C80DF9E04C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1718D5-3583-DC0D-C1AF-D8CE1A035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10AE8-5F0B-B2C8-250A-4F0E874FE8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593057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D3423-C26A-3E1C-5378-459B8955A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6913F8-B05B-021F-4751-1BF88FA78AD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41EBFA-84AF-8A85-ADA0-915C3EC598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B42C0-5F3C-9B99-7AF6-3E100FD4D0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7546115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F8FCA-8215-2C87-A14B-5A9875F04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8AF3A-CCF1-DE47-8940-1E4F1FD317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E9385C-F721-D76D-ECB5-BFE75E4DC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0506E-C59A-484E-53A5-F2A85F73D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14999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80505-2FDC-C893-A583-C24B95C8B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69C5B1-617A-4365-1399-D693905B88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9ACC85-16ED-2201-7333-FD1EB1760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60098-C0B7-4F38-DD1F-17D4061A8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580373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E74C3-D045-0A5B-C802-31B0FAFCD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EA3341-1B41-62C7-FF3B-18F28948A7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40E59-7CA5-1ABB-419C-ABFA2E32C7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0A1CF-10D4-5E57-02F7-4BBAF39933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80264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0350-B801-4A2D-9CDD-6ADAB917A6A8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4760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D8A6F-6FB4-2C57-4543-D0BFAFFA3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5F91CD-8133-0191-1550-B17CB82828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0482B-805F-457F-70C8-D8714B621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5DC4C-D2A7-2862-3F52-B54718BBE8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8304722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CF7DC-7A4C-8674-9A5C-379C85BBB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8DABEC-9DD6-60BB-AAFD-A1ACDE75DE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E4595D-DFDB-0CB3-D596-FA82F5BD8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5C4DF-4F11-31E1-597A-3E462E316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6168033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A6104-BF90-C6BC-2804-79616CD75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00C5BA-970C-B449-7BF7-B3047D7F8D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71F365-A2D1-DBA4-A619-4841687B44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16161C-E6E3-8798-C2F1-3CA4D3C9B4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58365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FF81AED-2D4D-0007-FE4E-E7315B77F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8933"/>
            <a:ext cx="9144000" cy="56989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014"/>
          </a:xfrm>
        </p:spPr>
        <p:txBody>
          <a:bodyPr>
            <a:normAutofit/>
          </a:bodyPr>
          <a:lstStyle/>
          <a:p>
            <a:r>
              <a:rPr dirty="0"/>
              <a:t>Η </a:t>
            </a:r>
            <a:r>
              <a:rPr lang="el-GR" dirty="0"/>
              <a:t>αναχώρηση για το μέτωπο</a:t>
            </a:r>
            <a:endParaRPr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2203FEFF-E496-DA3A-25AE-D4979039F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8014"/>
            <a:ext cx="9144000" cy="55899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5137"/>
          </a:xfrm>
        </p:spPr>
        <p:txBody>
          <a:bodyPr/>
          <a:lstStyle/>
          <a:p>
            <a:r>
              <a:rPr lang="el-GR" dirty="0"/>
              <a:t>Οι γυναίκες της Πίνδου (1)</a:t>
            </a:r>
            <a:endParaRPr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480F6D8-0765-A932-0004-621230CBA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5137"/>
            <a:ext cx="9144000" cy="570133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Ο</a:t>
            </a:r>
            <a:r>
              <a:rPr lang="el-GR" dirty="0"/>
              <a:t>ι γυναίκες της Πίνδου (2)</a:t>
            </a:r>
            <a:endParaRPr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EF24E2B-D5CB-B76A-FD1D-5689742F1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7246"/>
            <a:ext cx="9144000" cy="55370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812" y="0"/>
            <a:ext cx="4663188" cy="6858000"/>
          </a:xfrm>
        </p:spPr>
        <p:txBody>
          <a:bodyPr>
            <a:normAutofit/>
          </a:bodyPr>
          <a:lstStyle/>
          <a:p>
            <a:r>
              <a:rPr lang="el-GR" dirty="0"/>
              <a:t>Ο ελληνικός στρατός αποκρούει την Ιταλική επίθεση και στη συνέχεια περνά στην αντεπίθεση!</a:t>
            </a:r>
            <a:endParaRPr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F11436F2-722F-133A-2DF7-AA886A45D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808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6623"/>
          </a:xfrm>
        </p:spPr>
        <p:txBody>
          <a:bodyPr>
            <a:normAutofit fontScale="90000"/>
          </a:bodyPr>
          <a:lstStyle/>
          <a:p>
            <a:r>
              <a:rPr lang="el-GR" dirty="0"/>
              <a:t>Η Γερμανική επίθεση στην Ελλάδα</a:t>
            </a:r>
            <a:br>
              <a:rPr lang="el-GR" dirty="0"/>
            </a:br>
            <a:r>
              <a:rPr lang="el-GR" dirty="0"/>
              <a:t>6 Απριλίου 1941</a:t>
            </a:r>
            <a:endParaRPr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1C0A27A-F4B0-0C84-80F9-28C2D96D8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Οι Γερμανοί εισβάλουν στην Αθήνα</a:t>
            </a:r>
            <a:br>
              <a:rPr lang="el-GR" dirty="0"/>
            </a:br>
            <a:r>
              <a:rPr lang="el-GR" dirty="0"/>
              <a:t>27 Απριλίου 1941</a:t>
            </a:r>
            <a:endParaRPr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15E37CE-8F8F-A5DE-02AA-C60D297BE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9" y="1570903"/>
            <a:ext cx="8442961" cy="528709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5F118-E55E-5801-2614-EAC4F8627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50F45-FF81-87CF-9944-FEAC6A76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383" y="1"/>
            <a:ext cx="2420617" cy="6858000"/>
          </a:xfrm>
        </p:spPr>
        <p:txBody>
          <a:bodyPr>
            <a:normAutofit/>
          </a:bodyPr>
          <a:lstStyle/>
          <a:p>
            <a:r>
              <a:rPr sz="3500" dirty="0"/>
              <a:t>Η </a:t>
            </a:r>
            <a:r>
              <a:rPr lang="el-GR" sz="3500" dirty="0"/>
              <a:t>τριπλή κατοχή της Ελλάδας</a:t>
            </a:r>
            <a:br>
              <a:rPr lang="el-GR" sz="3500" dirty="0"/>
            </a:br>
            <a:r>
              <a:rPr lang="el-GR" sz="3500" dirty="0"/>
              <a:t>από Γερμανούς (κόκκινο), Ιταλούς (καφέ) και Βούλγαρους</a:t>
            </a:r>
            <a:br>
              <a:rPr lang="el-GR" sz="3500" dirty="0"/>
            </a:br>
            <a:r>
              <a:rPr lang="el-GR" sz="3500" dirty="0"/>
              <a:t>(πράσινο) </a:t>
            </a:r>
            <a:endParaRPr sz="35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C2DA0B5-3121-A66D-6512-7F9CCC748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233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1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1"/>
          </a:xfrm>
        </p:spPr>
        <p:txBody>
          <a:bodyPr>
            <a:normAutofit/>
          </a:bodyPr>
          <a:lstStyle/>
          <a:p>
            <a:r>
              <a:rPr lang="el-GR" dirty="0"/>
              <a:t>Η μεγάλη πείνα – Χειμώνας ‘41-’42</a:t>
            </a:r>
            <a:endParaRPr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72B128A-56A0-A938-EB98-A873B9CC8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EB828-6BAE-0701-5DDE-F2A559064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01DE2-9999-CFF8-A077-850C46CD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Στρατόπεδα συγκέντρωσης &amp; Ολοκαύτωμα: Μια επίγεια κόλαση</a:t>
            </a:r>
            <a:endParaRPr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C666351-B220-426D-5250-62CBAFEFF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5" y="1270442"/>
            <a:ext cx="7624689" cy="558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54537-AB26-3140-A295-E016B7173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15ED-0555-87C5-736B-771084F5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7" y="1"/>
            <a:ext cx="9038125" cy="2349304"/>
          </a:xfrm>
        </p:spPr>
        <p:txBody>
          <a:bodyPr>
            <a:normAutofit/>
          </a:bodyPr>
          <a:lstStyle/>
          <a:p>
            <a:r>
              <a:rPr lang="el-GR" sz="4000" dirty="0"/>
              <a:t>Το ΕΑΜ και ο ΕΛΑΣ</a:t>
            </a:r>
            <a:br>
              <a:rPr lang="el-GR" sz="4000" dirty="0"/>
            </a:br>
            <a:r>
              <a:rPr lang="el-GR" sz="4000" dirty="0"/>
              <a:t>Η μεγαλύτερη ελληνική αντιστασιακή οργάνωση κατά την διάρκεια της Κατοχής</a:t>
            </a:r>
            <a:endParaRPr dirty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1AFB84F-3537-24C1-D4B3-2296347E2A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988" t="2051" r="5563" b="18305"/>
          <a:stretch>
            <a:fillRect/>
          </a:stretch>
        </p:blipFill>
        <p:spPr>
          <a:xfrm>
            <a:off x="52937" y="2349305"/>
            <a:ext cx="9038125" cy="44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Η άνοδος του Χίτλερ στην εξουσία (1933)</a:t>
            </a:r>
            <a:br>
              <a:rPr lang="el-GR" sz="4000" dirty="0"/>
            </a:br>
            <a:r>
              <a:rPr lang="el-GR" sz="4000" dirty="0"/>
              <a:t>Μαύρα σύννεφα καλύπτουν την Ευρώπη</a:t>
            </a:r>
            <a:endParaRPr sz="40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7AAF6BD-FD3A-DF8E-5379-F26F64FD1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37" y="1432638"/>
            <a:ext cx="7875526" cy="542536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91D37-8CC0-4F92-C336-A743A795A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D5BA0EAF-0003-9854-F94F-C777428A7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821" y="56271"/>
            <a:ext cx="9293821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64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ECB6A-B302-C09C-DD10-2947AB01F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356AB1F-E9A2-07B6-8308-345297180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37029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Μουσείο Καλαβρυτινού Ολοκαυτώματος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CEC345-457E-09EC-0BAB-0A2E781BF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71" y="837028"/>
            <a:ext cx="9031458" cy="602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19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A6145-C866-0E34-115E-DE3960896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FA04C-6A98-2FE5-8465-6A480493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Γερμανικές θηριωδίες (Δίστομο)</a:t>
            </a:r>
            <a:endParaRPr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E74E8EF-5196-2DDD-1A51-8FC73CBA3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391" y="1417638"/>
            <a:ext cx="9192391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16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8D62C7-98A7-F270-E9B4-89F52A45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771649"/>
          </a:xfrm>
        </p:spPr>
        <p:txBody>
          <a:bodyPr/>
          <a:lstStyle/>
          <a:p>
            <a:r>
              <a:rPr lang="el-GR" dirty="0"/>
              <a:t>Γερμανικές εκτελέσεις παιδιών </a:t>
            </a:r>
            <a:br>
              <a:rPr lang="el-GR" dirty="0"/>
            </a:br>
            <a:r>
              <a:rPr lang="el-GR" dirty="0"/>
              <a:t>(στη </a:t>
            </a:r>
            <a:r>
              <a:rPr lang="el-GR" dirty="0" err="1"/>
              <a:t>Βιάννο</a:t>
            </a:r>
            <a:r>
              <a:rPr lang="el-GR" dirty="0"/>
              <a:t>)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587B97D-02E4-880A-DA65-49AE7189A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771649"/>
            <a:ext cx="9144001" cy="5086351"/>
          </a:xfrm>
        </p:spPr>
      </p:pic>
    </p:spTree>
    <p:extLst>
      <p:ext uri="{BB962C8B-B14F-4D97-AF65-F5344CB8AC3E}">
        <p14:creationId xmlns:p14="http://schemas.microsoft.com/office/powerpoint/2010/main" val="3357666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69FC9-1B28-35F8-F3A4-A1725BA55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7C8E4390-0160-6D5B-AF94-74F58F039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73"/>
            <a:ext cx="9144000" cy="673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65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A9C17-DEC6-7958-EEF8-DA84D1A14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A59B8-C630-BEDD-FAF7-CBB52B81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sz="3600" dirty="0"/>
              <a:t>Η </a:t>
            </a:r>
            <a:r>
              <a:rPr lang="el-GR" sz="3600" dirty="0"/>
              <a:t>συνθηκολόγηση της Γερμανία</a:t>
            </a:r>
            <a:r>
              <a:rPr sz="3600" dirty="0"/>
              <a:t>ς</a:t>
            </a:r>
            <a:br>
              <a:rPr lang="el-GR" sz="3600" dirty="0"/>
            </a:br>
            <a:r>
              <a:rPr lang="el-GR" sz="3600" dirty="0"/>
              <a:t>7 Μάϊου 1945</a:t>
            </a:r>
            <a:endParaRPr sz="36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0E9ED1B-3A60-6756-AEA5-29FC695DC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711" y="1049246"/>
            <a:ext cx="8729003" cy="580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19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9C3DA-40CE-2459-1EA4-9DEDEF54B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1962B-FE5F-2379-5FB3-EAFD00CEE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253218"/>
            <a:ext cx="8609428" cy="642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/>
              <a:t>«Έχε το νου σου στο παιδί…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r>
              <a:rPr lang="el-GR" dirty="0"/>
              <a:t>Υπερασπίσου το παιδί</a:t>
            </a:r>
            <a:br>
              <a:rPr lang="el-GR" dirty="0"/>
            </a:br>
            <a:r>
              <a:rPr lang="el-GR" dirty="0"/>
              <a:t>γιατί αν γλιτώσει το παιδί</a:t>
            </a:r>
            <a:br>
              <a:rPr lang="el-GR" dirty="0"/>
            </a:br>
            <a:r>
              <a:rPr lang="el-GR" dirty="0"/>
              <a:t>υπάρχει ελπίδα».</a:t>
            </a:r>
          </a:p>
          <a:p>
            <a:pPr marL="0" indent="0">
              <a:buNone/>
            </a:pPr>
            <a:endParaRPr lang="el-GR" dirty="0"/>
          </a:p>
          <a:p>
            <a:pPr marL="0" indent="0" algn="r">
              <a:buNone/>
            </a:pPr>
            <a:r>
              <a:rPr lang="el-GR" dirty="0"/>
              <a:t>Παύλος Σιδηρόπουλος</a:t>
            </a:r>
          </a:p>
          <a:p>
            <a:pPr marL="0" indent="0" algn="r">
              <a:buNone/>
            </a:pPr>
            <a:endParaRPr lang="el-GR" dirty="0"/>
          </a:p>
          <a:p>
            <a:pPr marL="0" indent="0" algn="r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338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011E6-DB4F-852F-D842-F0B2A5387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3940-4C29-E7BE-720A-17377067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3669"/>
          </a:xfrm>
        </p:spPr>
        <p:txBody>
          <a:bodyPr>
            <a:normAutofit fontScale="90000"/>
          </a:bodyPr>
          <a:lstStyle/>
          <a:p>
            <a:r>
              <a:rPr dirty="0"/>
              <a:t>Η </a:t>
            </a:r>
            <a:r>
              <a:rPr lang="el-GR" dirty="0"/>
              <a:t>νύχτα</a:t>
            </a:r>
            <a:r>
              <a:rPr dirty="0"/>
              <a:t> </a:t>
            </a:r>
            <a:r>
              <a:rPr lang="el-GR" dirty="0"/>
              <a:t>των κρυστάλλων</a:t>
            </a:r>
            <a:br>
              <a:rPr lang="el-GR" dirty="0"/>
            </a:br>
            <a:r>
              <a:rPr lang="el-GR" dirty="0"/>
              <a:t>(9η προς 10 Νοεμβρίου 1938)</a:t>
            </a:r>
            <a:endParaRPr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ED7AD82-23A9-AC65-BB96-EE7F3B569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33669"/>
            <a:ext cx="8229601" cy="58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2470"/>
          </a:xfrm>
        </p:spPr>
        <p:txBody>
          <a:bodyPr>
            <a:normAutofit fontScale="90000"/>
          </a:bodyPr>
          <a:lstStyle/>
          <a:p>
            <a:r>
              <a:rPr lang="el-GR" dirty="0"/>
              <a:t>Το κάψιμο των βιβλίων</a:t>
            </a:r>
            <a:br>
              <a:rPr lang="el-GR" dirty="0"/>
            </a:br>
            <a:r>
              <a:rPr lang="el-GR" dirty="0"/>
              <a:t>Γερμανία, 10 Μάϊου 1933</a:t>
            </a:r>
            <a:endParaRPr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5FD563C5-22D0-C018-391A-61BD01FD7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48" y="1202470"/>
            <a:ext cx="7854903" cy="56555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57400"/>
          </a:xfrm>
        </p:spPr>
        <p:txBody>
          <a:bodyPr>
            <a:normAutofit/>
          </a:bodyPr>
          <a:lstStyle/>
          <a:p>
            <a:r>
              <a:rPr lang="el-GR" dirty="0"/>
              <a:t>Η δικτατορία της 4</a:t>
            </a:r>
            <a:r>
              <a:rPr lang="el-GR" baseline="30000" dirty="0"/>
              <a:t>ης</a:t>
            </a:r>
            <a:r>
              <a:rPr lang="el-GR" dirty="0"/>
              <a:t> Αυγούστου 1936</a:t>
            </a:r>
            <a:br>
              <a:rPr lang="el-GR" dirty="0"/>
            </a:br>
            <a:r>
              <a:rPr lang="el-GR" sz="3900" dirty="0"/>
              <a:t>Διάλυση της Βουλής </a:t>
            </a:r>
            <a:br>
              <a:rPr lang="el-GR" sz="3900" dirty="0"/>
            </a:br>
            <a:r>
              <a:rPr lang="el-GR" sz="3900" dirty="0"/>
              <a:t>Κήρυξη στρατιωτικού νόμου</a:t>
            </a:r>
            <a:endParaRPr sz="3900"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9170D5C8-AA45-F067-3896-A569F2109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7400"/>
            <a:ext cx="91440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6564A2F9-9714-EF64-92F1-478BEDEB30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022" y="1367325"/>
            <a:ext cx="6435956" cy="5490675"/>
          </a:xfrm>
          <a:prstGeom prst="rect">
            <a:avLst/>
          </a:prstGeom>
        </p:spPr>
      </p:pic>
      <p:sp>
        <p:nvSpPr>
          <p:cNvPr id="9" name="Τίτλος 8">
            <a:extLst>
              <a:ext uri="{FF2B5EF4-FFF2-40B4-BE49-F238E27FC236}">
                <a16:creationId xmlns:a16="http://schemas.microsoft.com/office/drawing/2014/main" id="{BA64E07A-B6C0-2809-82AB-F9910669B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826"/>
            <a:ext cx="8229600" cy="1143000"/>
          </a:xfrm>
        </p:spPr>
        <p:txBody>
          <a:bodyPr>
            <a:noAutofit/>
          </a:bodyPr>
          <a:lstStyle/>
          <a:p>
            <a:r>
              <a:rPr lang="el-GR" sz="3200" dirty="0"/>
              <a:t>Το κάψιμο των εντύπων στην Ελλάδα (16/8/36)</a:t>
            </a:r>
            <a:br>
              <a:rPr lang="el-GR" sz="3200" dirty="0"/>
            </a:br>
            <a:r>
              <a:rPr lang="el-GR" sz="3200" dirty="0"/>
              <a:t>«Σας απαγορεύω να έχετε άλλες ιδέες…»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6306" y="0"/>
            <a:ext cx="2637694" cy="6858000"/>
          </a:xfrm>
        </p:spPr>
        <p:txBody>
          <a:bodyPr>
            <a:normAutofit/>
          </a:bodyPr>
          <a:lstStyle/>
          <a:p>
            <a:r>
              <a:rPr lang="el-GR" dirty="0"/>
              <a:t>1/9/1939 Εισβολή Γερμανίας στην Πολωνία</a:t>
            </a:r>
            <a:br>
              <a:rPr lang="el-GR" dirty="0"/>
            </a:br>
            <a:r>
              <a:rPr lang="el-GR" dirty="0"/>
              <a:t>Έναρξη Β.Π.Π.</a:t>
            </a:r>
            <a:endParaRPr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934D34F-FC5D-235C-64E8-04C40A65C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50630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6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Ο Τορπιλισμός της Έλλης</a:t>
            </a:r>
            <a:br>
              <a:rPr lang="el-GR" dirty="0"/>
            </a:br>
            <a:r>
              <a:rPr lang="el-GR" dirty="0"/>
              <a:t>15 Αυγούστου 1940</a:t>
            </a:r>
            <a:endParaRPr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D7A556B5-9B7C-082F-DBD2-91E34A9D4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11" y="1308636"/>
            <a:ext cx="7408178" cy="55384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37360"/>
          </a:xfrm>
        </p:spPr>
        <p:txBody>
          <a:bodyPr>
            <a:normAutofit/>
          </a:bodyPr>
          <a:lstStyle/>
          <a:p>
            <a:r>
              <a:rPr lang="el-GR" dirty="0"/>
              <a:t>Η επίθεση της Ιταλίας στην Ελλάδα</a:t>
            </a:r>
            <a:br>
              <a:rPr lang="el-GR" dirty="0"/>
            </a:br>
            <a:r>
              <a:rPr lang="el-GR" dirty="0"/>
              <a:t>28</a:t>
            </a:r>
            <a:r>
              <a:rPr lang="el-GR" baseline="30000" dirty="0"/>
              <a:t>η</a:t>
            </a:r>
            <a:r>
              <a:rPr lang="el-GR" dirty="0"/>
              <a:t> Οκτωβρίου 1940</a:t>
            </a:r>
            <a:endParaRPr dirty="0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E4CAD1E-8A7E-A996-661E-205D4F599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7360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253</Words>
  <Application>Microsoft Office PowerPoint</Application>
  <PresentationFormat>Προβολή στην οθόνη (4:3)</PresentationFormat>
  <Paragraphs>28</Paragraphs>
  <Slides>26</Slides>
  <Notes>24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Παρουσίαση του PowerPoint</vt:lpstr>
      <vt:lpstr>Η άνοδος του Χίτλερ στην εξουσία (1933) Μαύρα σύννεφα καλύπτουν την Ευρώπη</vt:lpstr>
      <vt:lpstr>Η νύχτα των κρυστάλλων (9η προς 10 Νοεμβρίου 1938)</vt:lpstr>
      <vt:lpstr>Το κάψιμο των βιβλίων Γερμανία, 10 Μάϊου 1933</vt:lpstr>
      <vt:lpstr>Η δικτατορία της 4ης Αυγούστου 1936 Διάλυση της Βουλής  Κήρυξη στρατιωτικού νόμου</vt:lpstr>
      <vt:lpstr>Το κάψιμο των εντύπων στην Ελλάδα (16/8/36) «Σας απαγορεύω να έχετε άλλες ιδέες…»</vt:lpstr>
      <vt:lpstr>1/9/1939 Εισβολή Γερμανίας στην Πολωνία Έναρξη Β.Π.Π.</vt:lpstr>
      <vt:lpstr>Ο Τορπιλισμός της Έλλης 15 Αυγούστου 1940</vt:lpstr>
      <vt:lpstr>Η επίθεση της Ιταλίας στην Ελλάδα 28η Οκτωβρίου 1940</vt:lpstr>
      <vt:lpstr>Η αναχώρηση για το μέτωπο</vt:lpstr>
      <vt:lpstr>Οι γυναίκες της Πίνδου (1)</vt:lpstr>
      <vt:lpstr>Οι γυναίκες της Πίνδου (2)</vt:lpstr>
      <vt:lpstr>Ο ελληνικός στρατός αποκρούει την Ιταλική επίθεση και στη συνέχεια περνά στην αντεπίθεση!</vt:lpstr>
      <vt:lpstr>Η Γερμανική επίθεση στην Ελλάδα 6 Απριλίου 1941</vt:lpstr>
      <vt:lpstr>Οι Γερμανοί εισβάλουν στην Αθήνα 27 Απριλίου 1941</vt:lpstr>
      <vt:lpstr>Η τριπλή κατοχή της Ελλάδας από Γερμανούς (κόκκινο), Ιταλούς (καφέ) και Βούλγαρους (πράσινο) </vt:lpstr>
      <vt:lpstr>Η μεγάλη πείνα – Χειμώνας ‘41-’42</vt:lpstr>
      <vt:lpstr>Στρατόπεδα συγκέντρωσης &amp; Ολοκαύτωμα: Μια επίγεια κόλαση</vt:lpstr>
      <vt:lpstr>Το ΕΑΜ και ο ΕΛΑΣ Η μεγαλύτερη ελληνική αντιστασιακή οργάνωση κατά την διάρκεια της Κατοχής</vt:lpstr>
      <vt:lpstr>Παρουσίαση του PowerPoint</vt:lpstr>
      <vt:lpstr>Μουσείο Καλαβρυτινού Ολοκαυτώματος</vt:lpstr>
      <vt:lpstr>Γερμανικές θηριωδίες (Δίστομο)</vt:lpstr>
      <vt:lpstr>Γερμανικές εκτελέσεις παιδιών  (στη Βιάννο)</vt:lpstr>
      <vt:lpstr>Παρουσίαση του PowerPoint</vt:lpstr>
      <vt:lpstr>Η συνθηκολόγηση της Γερμανίας 7 Μάϊου 1945</vt:lpstr>
      <vt:lpstr>Παρουσίαση του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Σοφία</cp:lastModifiedBy>
  <cp:revision>3</cp:revision>
  <dcterms:created xsi:type="dcterms:W3CDTF">2013-01-27T09:14:16Z</dcterms:created>
  <dcterms:modified xsi:type="dcterms:W3CDTF">2025-10-16T20:37:06Z</dcterms:modified>
  <cp:category/>
</cp:coreProperties>
</file>