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0" r:id="rId5"/>
    <p:sldId id="263" r:id="rId6"/>
    <p:sldId id="268" r:id="rId7"/>
    <p:sldId id="264" r:id="rId8"/>
    <p:sldId id="341" r:id="rId9"/>
    <p:sldId id="267" r:id="rId10"/>
    <p:sldId id="269" r:id="rId11"/>
    <p:sldId id="270" r:id="rId12"/>
    <p:sldId id="319" r:id="rId13"/>
    <p:sldId id="325" r:id="rId14"/>
    <p:sldId id="326" r:id="rId15"/>
    <p:sldId id="320" r:id="rId16"/>
    <p:sldId id="332" r:id="rId17"/>
    <p:sldId id="327" r:id="rId18"/>
    <p:sldId id="328" r:id="rId19"/>
    <p:sldId id="329" r:id="rId20"/>
    <p:sldId id="330" r:id="rId21"/>
    <p:sldId id="338" r:id="rId22"/>
    <p:sldId id="331" r:id="rId23"/>
    <p:sldId id="340" r:id="rId24"/>
    <p:sldId id="345" r:id="rId25"/>
    <p:sldId id="347" r:id="rId26"/>
    <p:sldId id="343" r:id="rId27"/>
    <p:sldId id="346" r:id="rId28"/>
    <p:sldId id="342" r:id="rId29"/>
    <p:sldId id="321" r:id="rId30"/>
    <p:sldId id="323" r:id="rId31"/>
    <p:sldId id="322" r:id="rId32"/>
    <p:sldId id="335" r:id="rId33"/>
    <p:sldId id="349" r:id="rId34"/>
    <p:sldId id="315" r:id="rId35"/>
    <p:sldId id="317" r:id="rId36"/>
    <p:sldId id="318" r:id="rId37"/>
    <p:sldId id="336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334" r:id="rId47"/>
    <p:sldId id="279" r:id="rId48"/>
    <p:sldId id="280" r:id="rId49"/>
    <p:sldId id="281" r:id="rId50"/>
    <p:sldId id="282" r:id="rId51"/>
    <p:sldId id="283" r:id="rId52"/>
    <p:sldId id="362" r:id="rId53"/>
    <p:sldId id="367" r:id="rId54"/>
    <p:sldId id="284" r:id="rId55"/>
    <p:sldId id="285" r:id="rId56"/>
    <p:sldId id="286" r:id="rId57"/>
    <p:sldId id="366" r:id="rId58"/>
    <p:sldId id="363" r:id="rId59"/>
    <p:sldId id="364" r:id="rId60"/>
    <p:sldId id="365" r:id="rId61"/>
    <p:sldId id="287" r:id="rId62"/>
    <p:sldId id="351" r:id="rId63"/>
    <p:sldId id="353" r:id="rId64"/>
    <p:sldId id="354" r:id="rId65"/>
    <p:sldId id="355" r:id="rId66"/>
    <p:sldId id="352" r:id="rId67"/>
    <p:sldId id="360" r:id="rId68"/>
    <p:sldId id="357" r:id="rId69"/>
    <p:sldId id="358" r:id="rId70"/>
    <p:sldId id="359" r:id="rId71"/>
    <p:sldId id="356" r:id="rId72"/>
    <p:sldId id="361" r:id="rId73"/>
    <p:sldId id="296" r:id="rId74"/>
    <p:sldId id="297" r:id="rId75"/>
    <p:sldId id="299" r:id="rId76"/>
    <p:sldId id="300" r:id="rId77"/>
    <p:sldId id="298" r:id="rId78"/>
    <p:sldId id="302" r:id="rId79"/>
    <p:sldId id="303" r:id="rId80"/>
    <p:sldId id="304" r:id="rId81"/>
    <p:sldId id="305" r:id="rId82"/>
    <p:sldId id="306" r:id="rId83"/>
    <p:sldId id="288" r:id="rId84"/>
    <p:sldId id="289" r:id="rId85"/>
    <p:sldId id="290" r:id="rId86"/>
    <p:sldId id="291" r:id="rId87"/>
    <p:sldId id="307" r:id="rId88"/>
    <p:sldId id="294" r:id="rId89"/>
    <p:sldId id="311" r:id="rId9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43"/>
    <a:srgbClr val="FFFF99"/>
    <a:srgbClr val="DE82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6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FFFF99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46015-D8BC-42B3-BB09-7B2065D8DB80}" type="datetimeFigureOut">
              <a:rPr lang="el-GR" smtClean="0"/>
              <a:pPr/>
              <a:t>17/9/2018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625BF-603E-4FF1-9DAD-841AF25016E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aunPenh" pitchFamily="2" charset="0"/>
              </a:rPr>
              <a:t>ΟΙ ΠΟΛΙΤΙΣΜΟΙ </a:t>
            </a:r>
            <a:br>
              <a:rPr lang="el-GR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aunPenh" pitchFamily="2" charset="0"/>
              </a:rPr>
            </a:br>
            <a:r>
              <a:rPr lang="el-GR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DaunPenh" pitchFamily="2" charset="0"/>
              </a:rPr>
              <a:t>ΤΗΣ ΕΓΓΥΣ ΑΝΑΤΟΛΗΣ</a:t>
            </a:r>
            <a:endParaRPr lang="el-GR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DaunPenh" pitchFamily="2" charset="0"/>
            </a:endParaRPr>
          </a:p>
        </p:txBody>
      </p:sp>
      <p:pic>
        <p:nvPicPr>
          <p:cNvPr id="4" name="3 - Εικόνα" descr="Εικόνα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448" y="1916832"/>
            <a:ext cx="6588224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9159" y="982154"/>
            <a:ext cx="9373159" cy="468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96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egypt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38759"/>
            <a:ext cx="5035785" cy="699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Θέση περιεχομένου"/>
          <p:cNvSpPr txBox="1">
            <a:spLocks/>
          </p:cNvSpPr>
          <p:nvPr/>
        </p:nvSpPr>
        <p:spPr>
          <a:xfrm>
            <a:off x="5148064" y="980728"/>
            <a:ext cx="3744416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Βρίσκεται</a:t>
            </a:r>
            <a:r>
              <a:rPr kumimoji="0" lang="el-G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στην </a:t>
            </a: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ΒΑ Αφρική</a:t>
            </a: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3200" noProof="0" dirty="0" smtClean="0"/>
              <a:t>Τη διαρρέει ο </a:t>
            </a:r>
            <a:r>
              <a:rPr lang="el-GR" sz="3200" b="1" noProof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ποταμός Νείλος</a:t>
            </a: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Άγονη</a:t>
            </a:r>
            <a:r>
              <a:rPr kumimoji="0" lang="el-GR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γη, μα ο Νείλος πλημμυρίζει και μετά την απομάκρυνση των νερών του αφήνει παχύ στρώμα λάσπης, που κάνει </a:t>
            </a:r>
            <a:r>
              <a:rPr kumimoji="0" lang="el-GR" sz="3200" b="1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το έδαφος εύφορο</a:t>
            </a:r>
            <a:r>
              <a:rPr kumimoji="0" lang="el-GR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l-G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300192" y="26064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l-GR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χώρα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22857" y="0"/>
            <a:ext cx="477078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6 - Ευθύγραμμο βέλος σύνδεσης"/>
          <p:cNvCxnSpPr>
            <a:stCxn id="5" idx="7"/>
          </p:cNvCxnSpPr>
          <p:nvPr/>
        </p:nvCxnSpPr>
        <p:spPr>
          <a:xfrm flipV="1">
            <a:off x="2516903" y="1124744"/>
            <a:ext cx="1191001" cy="209366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4 - Έλλειψη"/>
          <p:cNvSpPr/>
          <p:nvPr/>
        </p:nvSpPr>
        <p:spPr>
          <a:xfrm>
            <a:off x="611560" y="2996952"/>
            <a:ext cx="2232248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Δέλτα του Νείλου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6372200" y="4077072"/>
            <a:ext cx="2555776" cy="2513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-324544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7236296" y="404664"/>
            <a:ext cx="2160240" cy="2160240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2555776" y="980728"/>
            <a:ext cx="4499992" cy="2160240"/>
          </a:xfrm>
          <a:prstGeom prst="wedgeEllipseCallout">
            <a:avLst>
              <a:gd name="adj1" fmla="val 66617"/>
              <a:gd name="adj2" fmla="val -43319"/>
            </a:avLst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Προσέξτε το Δέλτα του Νείλου; Δεν μοιάζει με καρδούλα;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- Θέση περιεχομένου" descr="02Map.jpg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5671609" y="0"/>
            <a:ext cx="3472391" cy="708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3 - Θέση περιεχομένου" descr="02Map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611560" y="3996336"/>
            <a:ext cx="4441757" cy="255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- Εικόνα" descr="10788616-Mr-Mummy-Stock-Vector-mumm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tretch>
            <a:fillRect/>
          </a:stretch>
        </p:blipFill>
        <p:spPr>
          <a:xfrm>
            <a:off x="179512" y="2060848"/>
            <a:ext cx="2592288" cy="1731606"/>
          </a:xfrm>
          <a:prstGeom prst="rect">
            <a:avLst/>
          </a:prstGeom>
        </p:spPr>
      </p:pic>
      <p:sp>
        <p:nvSpPr>
          <p:cNvPr id="8" name="7 - Ελλειψοειδής επεξήγηση"/>
          <p:cNvSpPr/>
          <p:nvPr/>
        </p:nvSpPr>
        <p:spPr>
          <a:xfrm>
            <a:off x="1259632" y="188640"/>
            <a:ext cx="4176464" cy="2232248"/>
          </a:xfrm>
          <a:prstGeom prst="wedgeEllipseCallout">
            <a:avLst>
              <a:gd name="adj1" fmla="val -36369"/>
              <a:gd name="adj2" fmla="val 55789"/>
            </a:avLst>
          </a:prstGeom>
          <a:solidFill>
            <a:schemeClr val="accent5">
              <a:lumMod val="60000"/>
              <a:lumOff val="40000"/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 ήρθανε τα κάτω πάνω; </a:t>
            </a:r>
            <a:r>
              <a:rPr lang="el-GR" sz="2400" dirty="0" smtClean="0">
                <a:solidFill>
                  <a:schemeClr val="tx1"/>
                </a:solidFill>
              </a:rPr>
              <a:t>Πάνω η «Κάτω Αίγυπτος» και κάτω η «Πάνω Αίγυπτος»;</a:t>
            </a:r>
            <a:endParaRPr lang="el-G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67827" y="0"/>
            <a:ext cx="1027965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TextBox"/>
          <p:cNvSpPr txBox="1"/>
          <p:nvPr/>
        </p:nvSpPr>
        <p:spPr>
          <a:xfrm>
            <a:off x="611560" y="4509120"/>
            <a:ext cx="8100392" cy="181588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Αίγυπτος: </a:t>
            </a:r>
          </a:p>
          <a:p>
            <a:pPr algn="ctr"/>
            <a:r>
              <a:rPr lang="el-GR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δώρο του Νείλου</a:t>
            </a:r>
          </a:p>
          <a:p>
            <a:pPr algn="ctr"/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Ηρόδοτος</a:t>
            </a:r>
            <a:endParaRPr lang="el-GR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746689" cy="717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93304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7765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872208"/>
          </a:xfrm>
        </p:spPr>
        <p:txBody>
          <a:bodyPr>
            <a:normAutofit/>
          </a:bodyPr>
          <a:lstStyle/>
          <a:p>
            <a:r>
              <a:rPr lang="el-GR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Ταξίδι στην </a:t>
            </a:r>
            <a:br>
              <a:rPr lang="el-GR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l-GR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Αρχαία Αίγυπτο</a:t>
            </a:r>
            <a:endParaRPr lang="el-GR" sz="5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3 - Θέση περιεχομένου" descr="image00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708920"/>
            <a:ext cx="8229600" cy="343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6172" y="0"/>
            <a:ext cx="11430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9728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264" y="476672"/>
            <a:ext cx="2561733" cy="2265709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179512" y="188640"/>
            <a:ext cx="5940152" cy="1728192"/>
          </a:xfrm>
          <a:prstGeom prst="wedgeEllipseCallout">
            <a:avLst>
              <a:gd name="adj1" fmla="val 70605"/>
              <a:gd name="adj2" fmla="val 33108"/>
            </a:avLst>
          </a:prstGeom>
          <a:solidFill>
            <a:schemeClr val="accent5">
              <a:lumMod val="60000"/>
              <a:lumOff val="4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Από ουρανό… σκίζουμε, ε;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king-tu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3356992"/>
            <a:ext cx="1693158" cy="238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- Ελλειψοειδής επεξήγηση"/>
          <p:cNvSpPr/>
          <p:nvPr/>
        </p:nvSpPr>
        <p:spPr>
          <a:xfrm>
            <a:off x="179512" y="188640"/>
            <a:ext cx="5940152" cy="1728192"/>
          </a:xfrm>
          <a:prstGeom prst="wedgeEllipseCallout">
            <a:avLst>
              <a:gd name="adj1" fmla="val 71913"/>
              <a:gd name="adj2" fmla="val 143387"/>
            </a:avLst>
          </a:prstGeom>
          <a:solidFill>
            <a:schemeClr val="accent5">
              <a:lumMod val="60000"/>
              <a:lumOff val="40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Το ξέρατε ότι ο </a:t>
            </a:r>
            <a:r>
              <a:rPr lang="el-GR" sz="2800" b="1" dirty="0" smtClean="0">
                <a:solidFill>
                  <a:schemeClr val="tx1"/>
                </a:solidFill>
              </a:rPr>
              <a:t>Νείλος</a:t>
            </a:r>
            <a:r>
              <a:rPr lang="el-GR" sz="2800" dirty="0" smtClean="0">
                <a:solidFill>
                  <a:schemeClr val="tx1"/>
                </a:solidFill>
              </a:rPr>
              <a:t> έχει και </a:t>
            </a:r>
            <a:r>
              <a:rPr lang="el-GR" sz="2800" b="1" dirty="0" smtClean="0">
                <a:solidFill>
                  <a:schemeClr val="tx1"/>
                </a:solidFill>
              </a:rPr>
              <a:t>καταρράκτες</a:t>
            </a:r>
            <a:r>
              <a:rPr lang="el-GR" sz="2800" dirty="0" smtClean="0">
                <a:solidFill>
                  <a:schemeClr val="tx1"/>
                </a:solidFill>
              </a:rPr>
              <a:t>;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3445"/>
            <a:ext cx="9264305" cy="557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5754" y="1"/>
            <a:ext cx="2628136" cy="2058364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179512" y="188640"/>
            <a:ext cx="5940152" cy="1728192"/>
          </a:xfrm>
          <a:prstGeom prst="wedgeEllipseCallout">
            <a:avLst>
              <a:gd name="adj1" fmla="val 62914"/>
              <a:gd name="adj2" fmla="val -15345"/>
            </a:avLst>
          </a:prstGeom>
          <a:solidFill>
            <a:schemeClr val="accent5">
              <a:lumMod val="60000"/>
              <a:lumOff val="4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Όπου κυλάει τα νερά του ο ιερός μας ποταμός… βλασταίνει η φύση!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66855" y="0"/>
            <a:ext cx="1027770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45152"/>
            <a:ext cx="9144000" cy="511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/>
          <a:srcRect l="26658" t="6312" r="17180" b="17359"/>
          <a:stretch>
            <a:fillRect/>
          </a:stretch>
        </p:blipFill>
        <p:spPr>
          <a:xfrm>
            <a:off x="6882636" y="0"/>
            <a:ext cx="2261364" cy="2307685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0" y="0"/>
            <a:ext cx="6480720" cy="1728192"/>
          </a:xfrm>
          <a:prstGeom prst="wedgeEllipseCallout">
            <a:avLst>
              <a:gd name="adj1" fmla="val 64335"/>
              <a:gd name="adj2" fmla="val -3135"/>
            </a:avLst>
          </a:prstGeom>
          <a:solidFill>
            <a:schemeClr val="accent5">
              <a:lumMod val="60000"/>
              <a:lumOff val="4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Προσέξτε το μάθημά σας γιατί αλλιώς… μπορεί να χορτάσετε τα κατοικίδιά μου!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1052736"/>
            <a:ext cx="1620688" cy="1808949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179512" y="188640"/>
            <a:ext cx="5940152" cy="1728192"/>
          </a:xfrm>
          <a:prstGeom prst="wedgeEllipseCallout">
            <a:avLst>
              <a:gd name="adj1" fmla="val 61321"/>
              <a:gd name="adj2" fmla="val 15471"/>
            </a:avLst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Ή μήπως προτιμάτε μια βόλτα στο λαιμό της καμηλοπάρδαλης;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32652" y="-171400"/>
            <a:ext cx="11149290" cy="763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9054" y="764704"/>
            <a:ext cx="1894946" cy="2520280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179512" y="44624"/>
            <a:ext cx="5940152" cy="1728192"/>
          </a:xfrm>
          <a:prstGeom prst="wedgeEllipseCallout">
            <a:avLst>
              <a:gd name="adj1" fmla="val 80134"/>
              <a:gd name="adj2" fmla="val 66702"/>
            </a:avLst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Σας προσφέρουμε δωρεάν και μία όψη του Νείλου από το διάστημα!</a:t>
            </a:r>
            <a:endParaRPr lang="el-G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95337" y="0"/>
            <a:ext cx="107393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egyptian-pharaoh-2017071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99"/>
          <a:stretch>
            <a:fillRect/>
          </a:stretch>
        </p:blipFill>
        <p:spPr>
          <a:xfrm>
            <a:off x="6372200" y="332656"/>
            <a:ext cx="2561739" cy="3195736"/>
          </a:xfrm>
          <a:prstGeom prst="rect">
            <a:avLst/>
          </a:prstGeom>
        </p:spPr>
      </p:pic>
      <p:sp>
        <p:nvSpPr>
          <p:cNvPr id="5" name="4 - Ελλειψοειδής επεξήγηση"/>
          <p:cNvSpPr/>
          <p:nvPr/>
        </p:nvSpPr>
        <p:spPr>
          <a:xfrm>
            <a:off x="0" y="188640"/>
            <a:ext cx="5940152" cy="2808312"/>
          </a:xfrm>
          <a:prstGeom prst="wedgeEllipseCallout">
            <a:avLst>
              <a:gd name="adj1" fmla="val 62203"/>
              <a:gd name="adj2" fmla="val 15149"/>
            </a:avLst>
          </a:prstGeom>
          <a:solidFill>
            <a:schemeClr val="accent5">
              <a:lumMod val="60000"/>
              <a:lumOff val="4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Σας καλωσορίζω στη χώρα μου, την </a:t>
            </a:r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Αίγυπτο</a:t>
            </a:r>
            <a:r>
              <a:rPr lang="el-GR" sz="2800" dirty="0" smtClean="0">
                <a:solidFill>
                  <a:schemeClr val="tx1"/>
                </a:solidFill>
              </a:rPr>
              <a:t>. Όποιος έχει πιεί από το νερό του Νείλου, λένε, δεν μπορεί να ζήσει αλλού!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Ασχολίες των αρχαίων Αιγυπτίων</a:t>
            </a:r>
            <a:endParaRPr lang="el-G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- Θέση περιεχομένου" descr="1719915_orig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30000"/>
          </a:blip>
          <a:stretch>
            <a:fillRect/>
          </a:stretch>
        </p:blipFill>
        <p:spPr>
          <a:xfrm>
            <a:off x="287953" y="1340768"/>
            <a:ext cx="8604527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-6-7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 l="4672" t="9691" r="5192" b="10383"/>
          <a:stretch>
            <a:fillRect/>
          </a:stretch>
        </p:blipFill>
        <p:spPr>
          <a:xfrm>
            <a:off x="323528" y="404664"/>
            <a:ext cx="8620803" cy="573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images (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l="756" t="1128"/>
          <a:stretch>
            <a:fillRect/>
          </a:stretch>
        </p:blipFill>
        <p:spPr>
          <a:xfrm>
            <a:off x="179512" y="1776462"/>
            <a:ext cx="7438211" cy="496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- Εικόνα" descr="10788616-Mr-Mummy-Stock-Vector-mum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22468"/>
            <a:ext cx="1906587" cy="218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- Ελλειψοειδής επεξήγηση"/>
          <p:cNvSpPr/>
          <p:nvPr/>
        </p:nvSpPr>
        <p:spPr>
          <a:xfrm>
            <a:off x="323528" y="0"/>
            <a:ext cx="5940152" cy="1728192"/>
          </a:xfrm>
          <a:prstGeom prst="wedgeEllipseCallout">
            <a:avLst>
              <a:gd name="adj1" fmla="val 75466"/>
              <a:gd name="adj2" fmla="val 59544"/>
            </a:avLst>
          </a:prstGeom>
          <a:solidFill>
            <a:schemeClr val="accent5">
              <a:lumMod val="60000"/>
              <a:lumOff val="4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Φαραώ ενσάρκωνε τον επίγειο θεό </a:t>
            </a:r>
            <a:br>
              <a:rPr lang="el-G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αλλά και το κράτος.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539552" y="548680"/>
            <a:ext cx="8356000" cy="598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Κοινωνική πυραμίδα          αρχαίας Αιγύπτου</a:t>
            </a:r>
            <a:endParaRPr lang="el-GR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1403648" y="521296"/>
            <a:ext cx="6264696" cy="598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3947280" y="126876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Φαραώ</a:t>
            </a:r>
            <a:endParaRPr lang="el-G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5 - Εικόνα" descr="egyptian-pharaoh-2017071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 b="2724"/>
          <a:stretch>
            <a:fillRect/>
          </a:stretch>
        </p:blipFill>
        <p:spPr>
          <a:xfrm>
            <a:off x="4135587" y="1"/>
            <a:ext cx="868461" cy="1124744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3659248" y="213285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«Ισχυροί»</a:t>
            </a:r>
            <a:endParaRPr lang="el-G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443224" y="3284984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Επαγγελματίες στρατιωτικοί</a:t>
            </a:r>
            <a:endParaRPr lang="el-G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2771800" y="458112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Ελεύθεροι πολίτες</a:t>
            </a:r>
            <a:endParaRPr lang="el-GR" sz="24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843808" y="580526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Δούλοι</a:t>
            </a:r>
            <a:endParaRPr lang="el-G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10 - Ελλειψοειδής επεξήγηση"/>
          <p:cNvSpPr/>
          <p:nvPr/>
        </p:nvSpPr>
        <p:spPr>
          <a:xfrm>
            <a:off x="251520" y="1484784"/>
            <a:ext cx="2699792" cy="1584176"/>
          </a:xfrm>
          <a:prstGeom prst="wedgeEllipseCallout">
            <a:avLst>
              <a:gd name="adj1" fmla="val 62261"/>
              <a:gd name="adj2" fmla="val 86794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5000">
                <a:schemeClr val="accent5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5400000" scaled="0"/>
          </a:gradFill>
          <a:ln w="12700"/>
          <a:effectLst>
            <a:outerShdw blurRad="76200" dist="1016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φαραώ τους παραχωρούσε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εκτάσεις γης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…</a:t>
            </a:r>
            <a:endParaRPr lang="el-G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13 - Ελλειψοειδής επεξήγηση"/>
          <p:cNvSpPr/>
          <p:nvPr/>
        </p:nvSpPr>
        <p:spPr>
          <a:xfrm>
            <a:off x="179512" y="3501008"/>
            <a:ext cx="2808312" cy="2520280"/>
          </a:xfrm>
          <a:prstGeom prst="wedgeEllipseCallout">
            <a:avLst>
              <a:gd name="adj1" fmla="val 77352"/>
              <a:gd name="adj2" fmla="val 41381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5000">
                <a:schemeClr val="accent5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5400000" scaled="0"/>
          </a:gradFill>
          <a:ln w="12700"/>
          <a:effectLst>
            <a:outerShdw blurRad="76200" dist="1016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 </a:t>
            </a:r>
            <a:r>
              <a:rPr lang="el-GR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ιδιωτικοί</a:t>
            </a:r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δούλοι σπάνια ξεπερνούσαν τους δύο σε κάθε οικογένεια.</a:t>
            </a:r>
            <a:endParaRPr lang="el-G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14 - Ελλειψοειδής επεξήγηση"/>
          <p:cNvSpPr/>
          <p:nvPr/>
        </p:nvSpPr>
        <p:spPr>
          <a:xfrm>
            <a:off x="5796136" y="3645024"/>
            <a:ext cx="3131840" cy="2952328"/>
          </a:xfrm>
          <a:prstGeom prst="wedgeEllipseCallout">
            <a:avLst>
              <a:gd name="adj1" fmla="val -76359"/>
              <a:gd name="adj2" fmla="val 26994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5000">
                <a:schemeClr val="accent5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5400000" scaled="0"/>
          </a:gradFill>
          <a:ln w="12700"/>
          <a:effectLst>
            <a:outerShdw blurRad="76200" dist="1016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Οι </a:t>
            </a:r>
            <a:r>
              <a:rPr lang="el-GR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κρατικοί</a:t>
            </a:r>
            <a:r>
              <a:rPr lang="el-GR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δούλοι ανήκαν στον Φαραώ κι εργάζονταν σε ναούς, ορυχεία, λατομεία, κρατικά εργαστήρια κ.α.</a:t>
            </a:r>
            <a:endParaRPr lang="el-G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15 - Ελλειψοειδής επεξήγηση"/>
          <p:cNvSpPr/>
          <p:nvPr/>
        </p:nvSpPr>
        <p:spPr>
          <a:xfrm>
            <a:off x="5436096" y="692696"/>
            <a:ext cx="3600400" cy="1512168"/>
          </a:xfrm>
          <a:prstGeom prst="wedgeEllipseCallout">
            <a:avLst>
              <a:gd name="adj1" fmla="val -55382"/>
              <a:gd name="adj2" fmla="val 68574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5000">
                <a:schemeClr val="accent5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5400000" scaled="0"/>
          </a:gradFill>
          <a:ln w="12700"/>
          <a:effectLst>
            <a:outerShdw blurRad="76200" dist="1016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2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Ιερείς</a:t>
            </a:r>
            <a:endParaRPr lang="el-GR" sz="20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l-GR" sz="2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20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Ανώτατοι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</a:t>
            </a:r>
          </a:p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κρατικοί υπάλληλοι </a:t>
            </a:r>
          </a:p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Γραφείς</a:t>
            </a:r>
            <a:endParaRPr lang="el-GR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16 - Ελλειψοειδής επεξήγηση"/>
          <p:cNvSpPr/>
          <p:nvPr/>
        </p:nvSpPr>
        <p:spPr>
          <a:xfrm>
            <a:off x="6156176" y="2348880"/>
            <a:ext cx="2880320" cy="1080120"/>
          </a:xfrm>
          <a:prstGeom prst="wedgeEllipseCallout">
            <a:avLst>
              <a:gd name="adj1" fmla="val -90893"/>
              <a:gd name="adj2" fmla="val 151590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25000">
                <a:schemeClr val="accent5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5400000" scaled="0"/>
          </a:gradFill>
          <a:ln w="12700"/>
          <a:effectLst>
            <a:outerShdw blurRad="76200" dist="1016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Γεωργοί </a:t>
            </a:r>
          </a:p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Wingdings" pitchFamily="2" charset="2"/>
              </a:rPr>
              <a:t>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τεχνίτες</a:t>
            </a:r>
            <a:endParaRPr lang="el-GR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429670" y="0"/>
            <a:ext cx="8246786" cy="689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-2365" y="332656"/>
            <a:ext cx="9146365" cy="62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55003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27384"/>
            <a:ext cx="9517224" cy="688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115"/>
            <a:ext cx="9162578" cy="687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115"/>
            <a:ext cx="9162578" cy="687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476672"/>
            <a:ext cx="1591609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Ελλειψοειδής επεξήγηση"/>
          <p:cNvSpPr/>
          <p:nvPr/>
        </p:nvSpPr>
        <p:spPr>
          <a:xfrm>
            <a:off x="0" y="0"/>
            <a:ext cx="3456384" cy="3312368"/>
          </a:xfrm>
          <a:prstGeom prst="wedgeEllipseCallout">
            <a:avLst>
              <a:gd name="adj1" fmla="val 161772"/>
              <a:gd name="adj2" fmla="val 6209"/>
            </a:avLst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Για τις </a:t>
            </a:r>
            <a:r>
              <a:rPr lang="el-G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πυραμίδες</a:t>
            </a:r>
            <a:r>
              <a:rPr lang="el-GR" sz="2800" dirty="0" smtClean="0">
                <a:solidFill>
                  <a:schemeClr val="tx1"/>
                </a:solidFill>
              </a:rPr>
              <a:t> θα ξέρετε βέβαια… και για τις </a:t>
            </a:r>
            <a:r>
              <a:rPr lang="el-G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μούμιες</a:t>
            </a:r>
            <a:r>
              <a:rPr lang="el-GR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 smtClean="0">
                <a:solidFill>
                  <a:schemeClr val="tx1"/>
                </a:solidFill>
              </a:rPr>
              <a:t>υποθέτω!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115"/>
            <a:ext cx="9162580" cy="687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7167"/>
            <a:ext cx="9144000" cy="6865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5"/>
            <a:ext cx="9162580" cy="687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115"/>
            <a:ext cx="9144000" cy="686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4"/>
            <a:ext cx="9162579" cy="6879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79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7736" y="-193163"/>
            <a:ext cx="9391736" cy="705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81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6016" y="396332"/>
            <a:ext cx="7802807" cy="58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6767"/>
            <a:ext cx="9396536" cy="705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9159" y="0"/>
            <a:ext cx="9373159" cy="494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4221088"/>
            <a:ext cx="3133622" cy="2350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Ελλειψοειδής επεξήγηση"/>
          <p:cNvSpPr/>
          <p:nvPr/>
        </p:nvSpPr>
        <p:spPr>
          <a:xfrm>
            <a:off x="1043608" y="4941168"/>
            <a:ext cx="4896544" cy="1728192"/>
          </a:xfrm>
          <a:prstGeom prst="wedgeEllipseCallout">
            <a:avLst>
              <a:gd name="adj1" fmla="val 67651"/>
              <a:gd name="adj2" fmla="val -31897"/>
            </a:avLst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Και για το πώς έκοψε τη μύτη της η </a:t>
            </a:r>
            <a:r>
              <a:rPr lang="el-G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Σφίγγα</a:t>
            </a:r>
            <a:r>
              <a:rPr lang="el-GR" sz="2800" dirty="0" smtClean="0">
                <a:solidFill>
                  <a:schemeClr val="tx1"/>
                </a:solidFill>
              </a:rPr>
              <a:t>…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21116"/>
            <a:ext cx="9162579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21116"/>
            <a:ext cx="9162581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0" y="4046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Αστρονομία</a:t>
            </a:r>
            <a:endParaRPr lang="el-GR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 descr="Αποτέλεσμα εικόνας για αστρονομία Αίγυπτ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53513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9036" y="0"/>
            <a:ext cx="1004207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Ορθογώνιο"/>
          <p:cNvSpPr/>
          <p:nvPr/>
        </p:nvSpPr>
        <p:spPr>
          <a:xfrm>
            <a:off x="0" y="19038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Μαθηματικά    -  Γεωμετρία</a:t>
            </a:r>
            <a:endParaRPr lang="el-GR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81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80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81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581" y="749613"/>
            <a:ext cx="9162581" cy="610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Ορθογώνιο"/>
          <p:cNvSpPr/>
          <p:nvPr/>
        </p:nvSpPr>
        <p:spPr>
          <a:xfrm>
            <a:off x="0" y="446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Ιατρική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581" y="836712"/>
            <a:ext cx="9162581" cy="5779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Ορθογώνιο"/>
          <p:cNvSpPr/>
          <p:nvPr/>
        </p:nvSpPr>
        <p:spPr>
          <a:xfrm>
            <a:off x="0" y="446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Ανατομία</a:t>
            </a:r>
            <a:endParaRPr lang="el-GR" sz="3600" dirty="0"/>
          </a:p>
        </p:txBody>
      </p:sp>
      <p:pic>
        <p:nvPicPr>
          <p:cNvPr id="6" name="5 - Εικόνα" descr="mummy_chases_archeologist_clip_art-1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tretch>
            <a:fillRect/>
          </a:stretch>
        </p:blipFill>
        <p:spPr>
          <a:xfrm flipH="1">
            <a:off x="6372200" y="4437112"/>
            <a:ext cx="2232248" cy="186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62581" cy="569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0"/>
            <a:ext cx="1535996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- Ελλειψοειδής επεξήγηση"/>
          <p:cNvSpPr/>
          <p:nvPr/>
        </p:nvSpPr>
        <p:spPr>
          <a:xfrm>
            <a:off x="179512" y="188640"/>
            <a:ext cx="6408712" cy="1224136"/>
          </a:xfrm>
          <a:prstGeom prst="wedgeEllipseCallout">
            <a:avLst>
              <a:gd name="adj1" fmla="val 61321"/>
              <a:gd name="adj2" fmla="val 15471"/>
            </a:avLst>
          </a:prstGeom>
          <a:solidFill>
            <a:schemeClr val="accent5">
              <a:lumMod val="60000"/>
              <a:lumOff val="4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Μην τρομάζετε… εγώ είμαι! Σιγά!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16633" y="0"/>
            <a:ext cx="118093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581" y="2927386"/>
            <a:ext cx="9162581" cy="393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Ελλειψοειδής επεξήγηση"/>
          <p:cNvSpPr/>
          <p:nvPr/>
        </p:nvSpPr>
        <p:spPr>
          <a:xfrm>
            <a:off x="179512" y="188640"/>
            <a:ext cx="6408712" cy="2376264"/>
          </a:xfrm>
          <a:prstGeom prst="wedgeEllipseCallout">
            <a:avLst>
              <a:gd name="adj1" fmla="val 61321"/>
              <a:gd name="adj2" fmla="val 15471"/>
            </a:avLst>
          </a:prstGeom>
          <a:solidFill>
            <a:schemeClr val="accent5">
              <a:lumMod val="60000"/>
              <a:lumOff val="4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Εμείς πιστεύουμε στη μετά θάνατον ζωή. Τα μάτια μας πρέπει να είναι ανοιχτά… τα σώματά μας ταριχευμένα!</a:t>
            </a:r>
            <a:endParaRPr lang="el-GR" sz="2800" dirty="0">
              <a:solidFill>
                <a:schemeClr val="tx1"/>
              </a:solidFill>
            </a:endParaRPr>
          </a:p>
        </p:txBody>
      </p:sp>
      <p:pic>
        <p:nvPicPr>
          <p:cNvPr id="5" name="4 - Εικόνα" descr="10788616-Mr-Mummy-Stock-Vector-mumm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296" y="548680"/>
            <a:ext cx="1535996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117"/>
            <a:ext cx="9162580" cy="687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58376" cy="6858000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Καρνάκ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30000"/>
          </a:blip>
          <a:stretch>
            <a:fillRect/>
          </a:stretch>
        </p:blipFill>
        <p:spPr>
          <a:xfrm>
            <a:off x="0" y="980728"/>
            <a:ext cx="9144000" cy="569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Αμπού </a:t>
            </a:r>
            <a:r>
              <a:rPr lang="el-G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Σιμπέλ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0" y="0"/>
            <a:ext cx="9144000" cy="687823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31659"/>
            <a:ext cx="9144000" cy="50149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1267906"/>
            <a:ext cx="10038904" cy="4537358"/>
          </a:xfrm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Rushmore - </a:t>
            </a:r>
            <a:r>
              <a:rPr lang="el-G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ΗΠΑ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772816"/>
            <a:ext cx="18002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3 - Θέση περιεχομένου" descr="1-2014-32-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2698" y="3573016"/>
            <a:ext cx="3774733" cy="283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3 - Θέση περιεχομένου" descr="1-2014-32-638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0"/>
            <a:ext cx="3121514" cy="2497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- Ελλειψοειδής επεξήγηση"/>
          <p:cNvSpPr/>
          <p:nvPr/>
        </p:nvSpPr>
        <p:spPr>
          <a:xfrm>
            <a:off x="4499992" y="332656"/>
            <a:ext cx="3744416" cy="2304256"/>
          </a:xfrm>
          <a:prstGeom prst="wedgeEllipseCallout">
            <a:avLst>
              <a:gd name="adj1" fmla="val -118514"/>
              <a:gd name="adj2" fmla="val 60530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  <a:effectLst>
            <a:outerShdw blurRad="50800" dist="2159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εργαλεία </a:t>
            </a: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είχαν οι Αιγύπτιοι το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3.000 </a:t>
            </a:r>
            <a:r>
              <a:rPr lang="el-G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π.Χ.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l-GR" sz="3200" dirty="0"/>
          </a:p>
        </p:txBody>
      </p:sp>
      <p:sp>
        <p:nvSpPr>
          <p:cNvPr id="8" name="7 - Ελλειψοειδής επεξήγηση"/>
          <p:cNvSpPr/>
          <p:nvPr/>
        </p:nvSpPr>
        <p:spPr>
          <a:xfrm>
            <a:off x="395536" y="4077072"/>
            <a:ext cx="4032448" cy="2232248"/>
          </a:xfrm>
          <a:prstGeom prst="wedgeEllipseCallout">
            <a:avLst>
              <a:gd name="adj1" fmla="val 83059"/>
              <a:gd name="adj2" fmla="val 12232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  <a:effectLst>
            <a:outerShdw blurRad="50800" dist="2159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εργαλεία</a:t>
            </a:r>
            <a:r>
              <a:rPr lang="el-G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είχαν οι Αμερικάνοι 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τον 20</a:t>
            </a:r>
            <a:r>
              <a:rPr lang="el-GR" sz="3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αι. </a:t>
            </a:r>
            <a:r>
              <a:rPr lang="el-G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μ.Χ</a:t>
            </a:r>
            <a:r>
              <a:rPr lang="el-G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.;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7194" y="1"/>
            <a:ext cx="618927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8427186" cy="695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9159" y="396332"/>
            <a:ext cx="9373159" cy="585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59900"/>
            <a:ext cx="8427186" cy="643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674539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-2014-32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5" y="0"/>
            <a:ext cx="10231047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612983"/>
            <a:ext cx="9144000" cy="529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471" y="-459432"/>
            <a:ext cx="9161471" cy="731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4622" y="163690"/>
            <a:ext cx="9168621" cy="613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101" y="163690"/>
            <a:ext cx="8623174" cy="613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210601" y="-162338"/>
            <a:ext cx="9354601" cy="702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-617047" y="-162459"/>
            <a:ext cx="10045985" cy="747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175461" y="0"/>
            <a:ext cx="948153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65212"/>
            <a:ext cx="8784976" cy="253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3 - Θέση περιεχομένου" descr="02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8496944" cy="349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538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75" y="653850"/>
            <a:ext cx="771525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840880" y="0"/>
            <a:ext cx="70967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116"/>
            <a:ext cx="9162582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79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82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116"/>
            <a:ext cx="9162582" cy="68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02" y="0"/>
            <a:ext cx="9153702" cy="716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444639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Ελλειψοειδής επεξήγηση"/>
          <p:cNvSpPr/>
          <p:nvPr/>
        </p:nvSpPr>
        <p:spPr>
          <a:xfrm>
            <a:off x="5004048" y="188640"/>
            <a:ext cx="3816424" cy="2952328"/>
          </a:xfrm>
          <a:prstGeom prst="wedgeEllipseCallout">
            <a:avLst>
              <a:gd name="adj1" fmla="val -66566"/>
              <a:gd name="adj2" fmla="val 109838"/>
            </a:avLst>
          </a:prstGeom>
          <a:solidFill>
            <a:srgbClr val="F39B43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177800" dist="457200" dir="36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Αυτά για την Αρχαία Αίγυπτο!!!!</a:t>
            </a:r>
          </a:p>
          <a:p>
            <a:pPr algn="ctr"/>
            <a:r>
              <a:rPr lang="el-GR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Πώς σας φάνηκε η περιήγησή μας στο αρχαίο αυτό βασίλειο;</a:t>
            </a:r>
            <a:endParaRPr lang="el-GR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>
            <a:off x="3563888" y="2205730"/>
            <a:ext cx="6192688" cy="465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Ελλειψοειδής επεξήγηση"/>
          <p:cNvSpPr/>
          <p:nvPr/>
        </p:nvSpPr>
        <p:spPr>
          <a:xfrm>
            <a:off x="323528" y="260648"/>
            <a:ext cx="4248472" cy="2924944"/>
          </a:xfrm>
          <a:prstGeom prst="wedgeEllipseCallout">
            <a:avLst>
              <a:gd name="adj1" fmla="val 67705"/>
              <a:gd name="adj2" fmla="val 67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Πολύ θα χαρώ </a:t>
            </a:r>
          </a:p>
          <a:p>
            <a:pPr algn="ctr"/>
            <a:r>
              <a:rPr lang="el-GR" sz="2400" b="1" dirty="0" smtClean="0"/>
              <a:t>να δω να βαθμολογήσω τις εργασίες που θα φέρετε για το βασίλειό μου!!!</a:t>
            </a:r>
            <a:endParaRPr lang="el-GR" sz="2400" b="1" dirty="0"/>
          </a:p>
        </p:txBody>
      </p:sp>
      <p:sp>
        <p:nvSpPr>
          <p:cNvPr id="5" name="4 - Ελλειψοειδής επεξήγηση"/>
          <p:cNvSpPr/>
          <p:nvPr/>
        </p:nvSpPr>
        <p:spPr>
          <a:xfrm>
            <a:off x="251520" y="4221088"/>
            <a:ext cx="3384376" cy="2232248"/>
          </a:xfrm>
          <a:prstGeom prst="wedgeEllipseCallout">
            <a:avLst>
              <a:gd name="adj1" fmla="val 119410"/>
              <a:gd name="adj2" fmla="val -66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Η καλύτερη παρουσίαση θα κερδίσει βραβείο – ειδικό – μυστικό!!!!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02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373159" cy="499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376</Words>
  <Application>Microsoft Office PowerPoint</Application>
  <PresentationFormat>Προβολή στην οθόνη (4:3)</PresentationFormat>
  <Paragraphs>55</Paragraphs>
  <Slides>89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89</vt:i4>
      </vt:variant>
    </vt:vector>
  </HeadingPairs>
  <TitlesOfParts>
    <vt:vector size="90" baseType="lpstr">
      <vt:lpstr>Θέμα του Office</vt:lpstr>
      <vt:lpstr>ΟΙ ΠΟΛΙΤΙΣΜΟΙ  ΤΗΣ ΕΓΓΥΣ ΑΝΑΤΟΛΗΣ</vt:lpstr>
      <vt:lpstr>Ταξίδι στην  Αρχαία Αίγυπτο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Ασχολίες των αρχαίων Αιγυπτίων</vt:lpstr>
      <vt:lpstr>Διαφάνεια 31</vt:lpstr>
      <vt:lpstr>Διαφάνεια 32</vt:lpstr>
      <vt:lpstr>Διαφάνεια 33</vt:lpstr>
      <vt:lpstr>Κοινωνική πυραμίδα          αρχαίας Αιγύπτου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Καρνάκ</vt:lpstr>
      <vt:lpstr>Αμπού Σιμπέλ</vt:lpstr>
      <vt:lpstr>Διαφάνεια 64</vt:lpstr>
      <vt:lpstr>Διαφάνεια 65</vt:lpstr>
      <vt:lpstr>Rushmore - ΗΠΑ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ΠΟΛΙΤΙΣΜΟΙ  ΤΗΣ ΕΓΓΥΣ ΑΝΑΤΟΛΗΣ</dc:title>
  <dc:creator>Toshiba</dc:creator>
  <cp:lastModifiedBy>Toshiba</cp:lastModifiedBy>
  <cp:revision>83</cp:revision>
  <dcterms:created xsi:type="dcterms:W3CDTF">2015-09-22T05:27:47Z</dcterms:created>
  <dcterms:modified xsi:type="dcterms:W3CDTF">2018-09-16T22:23:42Z</dcterms:modified>
</cp:coreProperties>
</file>