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61" r:id="rId4"/>
    <p:sldId id="278" r:id="rId5"/>
    <p:sldId id="262" r:id="rId6"/>
    <p:sldId id="267" r:id="rId7"/>
    <p:sldId id="264" r:id="rId8"/>
    <p:sldId id="265" r:id="rId9"/>
    <p:sldId id="266" r:id="rId10"/>
    <p:sldId id="260" r:id="rId11"/>
    <p:sldId id="263" r:id="rId12"/>
    <p:sldId id="279" r:id="rId13"/>
    <p:sldId id="282" r:id="rId14"/>
    <p:sldId id="280" r:id="rId15"/>
    <p:sldId id="284" r:id="rId16"/>
    <p:sldId id="269" r:id="rId17"/>
    <p:sldId id="270" r:id="rId18"/>
    <p:sldId id="271" r:id="rId19"/>
    <p:sldId id="281" r:id="rId20"/>
    <p:sldId id="268" r:id="rId21"/>
    <p:sldId id="277" r:id="rId22"/>
    <p:sldId id="318" r:id="rId23"/>
    <p:sldId id="321" r:id="rId24"/>
    <p:sldId id="322" r:id="rId25"/>
    <p:sldId id="323" r:id="rId26"/>
    <p:sldId id="272" r:id="rId27"/>
    <p:sldId id="320" r:id="rId28"/>
    <p:sldId id="273" r:id="rId29"/>
    <p:sldId id="274" r:id="rId30"/>
    <p:sldId id="283" r:id="rId31"/>
    <p:sldId id="285" r:id="rId32"/>
    <p:sldId id="286" r:id="rId33"/>
    <p:sldId id="288" r:id="rId34"/>
    <p:sldId id="317" r:id="rId35"/>
    <p:sldId id="287" r:id="rId36"/>
    <p:sldId id="289" r:id="rId37"/>
    <p:sldId id="319" r:id="rId38"/>
    <p:sldId id="290" r:id="rId39"/>
    <p:sldId id="291" r:id="rId40"/>
    <p:sldId id="292" r:id="rId41"/>
    <p:sldId id="294" r:id="rId42"/>
    <p:sldId id="298" r:id="rId43"/>
    <p:sldId id="299" r:id="rId44"/>
    <p:sldId id="300" r:id="rId45"/>
    <p:sldId id="301" r:id="rId46"/>
    <p:sldId id="302" r:id="rId47"/>
    <p:sldId id="293" r:id="rId48"/>
    <p:sldId id="295" r:id="rId49"/>
    <p:sldId id="311" r:id="rId50"/>
    <p:sldId id="258" r:id="rId51"/>
    <p:sldId id="306" r:id="rId52"/>
    <p:sldId id="307" r:id="rId53"/>
    <p:sldId id="313" r:id="rId54"/>
    <p:sldId id="312" r:id="rId55"/>
    <p:sldId id="315" r:id="rId56"/>
    <p:sldId id="303" r:id="rId57"/>
    <p:sldId id="304" r:id="rId58"/>
    <p:sldId id="305" r:id="rId59"/>
    <p:sldId id="310" r:id="rId60"/>
    <p:sldId id="314" r:id="rId61"/>
    <p:sldId id="316" r:id="rId62"/>
    <p:sldId id="309" r:id="rId63"/>
    <p:sldId id="324" r:id="rId64"/>
    <p:sldId id="325" r:id="rId6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2403"/>
    <a:srgbClr val="FFE389"/>
    <a:srgbClr val="B01058"/>
    <a:srgbClr val="FFEEB7"/>
    <a:srgbClr val="006F96"/>
    <a:srgbClr val="AD5207"/>
    <a:srgbClr val="42522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0BAD-BF74-4553-8821-6D1472ECE949}" type="datetimeFigureOut">
              <a:rPr lang="el-GR" smtClean="0"/>
              <a:pPr/>
              <a:t>30/10/2018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D4D1-3909-4B79-843A-6BB715EC55B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0BAD-BF74-4553-8821-6D1472ECE949}" type="datetimeFigureOut">
              <a:rPr lang="el-GR" smtClean="0"/>
              <a:pPr/>
              <a:t>30/10/2018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D4D1-3909-4B79-843A-6BB715EC55B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0BAD-BF74-4553-8821-6D1472ECE949}" type="datetimeFigureOut">
              <a:rPr lang="el-GR" smtClean="0"/>
              <a:pPr/>
              <a:t>30/10/2018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D4D1-3909-4B79-843A-6BB715EC55B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0BAD-BF74-4553-8821-6D1472ECE949}" type="datetimeFigureOut">
              <a:rPr lang="el-GR" smtClean="0"/>
              <a:pPr/>
              <a:t>30/10/2018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D4D1-3909-4B79-843A-6BB715EC55B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0BAD-BF74-4553-8821-6D1472ECE949}" type="datetimeFigureOut">
              <a:rPr lang="el-GR" smtClean="0"/>
              <a:pPr/>
              <a:t>30/10/2018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D4D1-3909-4B79-843A-6BB715EC55B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0BAD-BF74-4553-8821-6D1472ECE949}" type="datetimeFigureOut">
              <a:rPr lang="el-GR" smtClean="0"/>
              <a:pPr/>
              <a:t>30/10/2018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D4D1-3909-4B79-843A-6BB715EC55B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0BAD-BF74-4553-8821-6D1472ECE949}" type="datetimeFigureOut">
              <a:rPr lang="el-GR" smtClean="0"/>
              <a:pPr/>
              <a:t>30/10/2018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D4D1-3909-4B79-843A-6BB715EC55B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0BAD-BF74-4553-8821-6D1472ECE949}" type="datetimeFigureOut">
              <a:rPr lang="el-GR" smtClean="0"/>
              <a:pPr/>
              <a:t>30/10/2018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D4D1-3909-4B79-843A-6BB715EC55B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0BAD-BF74-4553-8821-6D1472ECE949}" type="datetimeFigureOut">
              <a:rPr lang="el-GR" smtClean="0"/>
              <a:pPr/>
              <a:t>30/10/2018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D4D1-3909-4B79-843A-6BB715EC55B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0BAD-BF74-4553-8821-6D1472ECE949}" type="datetimeFigureOut">
              <a:rPr lang="el-GR" smtClean="0"/>
              <a:pPr/>
              <a:t>30/10/2018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D4D1-3909-4B79-843A-6BB715EC55B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0BAD-BF74-4553-8821-6D1472ECE949}" type="datetimeFigureOut">
              <a:rPr lang="el-GR" smtClean="0"/>
              <a:pPr/>
              <a:t>30/10/2018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0D4D1-3909-4B79-843A-6BB715EC55B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A0BAD-BF74-4553-8821-6D1472ECE949}" type="datetimeFigureOut">
              <a:rPr lang="el-GR" smtClean="0"/>
              <a:pPr/>
              <a:t>30/10/2018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0D4D1-3909-4B79-843A-6BB715EC55B3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www.schoolsliaison.org.uk/kids/greecepot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commons.wikimedia.org/wiki/File:Boustrophedon_Greek.png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Εικόνα" descr="6982647-sunset-over-s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14401" y="0"/>
            <a:ext cx="11362253" cy="7101408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</p:spPr>
        <p:txBody>
          <a:bodyPr>
            <a:noAutofit/>
          </a:bodyPr>
          <a:lstStyle/>
          <a:p>
            <a:r>
              <a:rPr lang="el-GR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Ομηρική εποχή</a:t>
            </a:r>
            <a:r>
              <a:rPr lang="el-GR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l-GR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l-GR" sz="6000" b="1" dirty="0" smtClean="0">
                <a:solidFill>
                  <a:srgbClr val="FFE3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1100 – 750 </a:t>
            </a:r>
            <a:r>
              <a:rPr lang="el-GR" sz="6000" b="1" dirty="0" err="1" smtClean="0">
                <a:solidFill>
                  <a:srgbClr val="FFE3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π.Χ.</a:t>
            </a:r>
            <a:endParaRPr lang="el-GR" sz="6000" b="1" dirty="0">
              <a:solidFill>
                <a:srgbClr val="FFE3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3 - Εικόνα" descr="49208-homer-illustration.jpe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30000"/>
          </a:blip>
          <a:stretch>
            <a:fillRect/>
          </a:stretch>
        </p:blipFill>
        <p:spPr>
          <a:xfrm>
            <a:off x="683568" y="2636912"/>
            <a:ext cx="2986892" cy="3664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5 - Εικόνα" descr="49208-homer-illustration.jpe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</a:blip>
          <a:stretch>
            <a:fillRect/>
          </a:stretch>
        </p:blipFill>
        <p:spPr>
          <a:xfrm>
            <a:off x="4211960" y="3573016"/>
            <a:ext cx="4570904" cy="2003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611560" y="404664"/>
          <a:ext cx="8064895" cy="6090683"/>
        </p:xfrm>
        <a:graphic>
          <a:graphicData uri="http://schemas.openxmlformats.org/drawingml/2006/table">
            <a:tbl>
              <a:tblPr>
                <a:effectLst>
                  <a:outerShdw blurRad="127000" dist="266700" dir="2700000" algn="tl" rotWithShape="0">
                    <a:prstClr val="black">
                      <a:alpha val="34000"/>
                    </a:prstClr>
                  </a:outerShdw>
                </a:effectLst>
              </a:tblPr>
              <a:tblGrid>
                <a:gridCol w="1612979"/>
                <a:gridCol w="1771397"/>
                <a:gridCol w="1728192"/>
                <a:gridCol w="1656184"/>
                <a:gridCol w="1296143"/>
              </a:tblGrid>
              <a:tr h="506637">
                <a:tc gridSpan="5">
                  <a:txBody>
                    <a:bodyPr/>
                    <a:lstStyle/>
                    <a:p>
                      <a:pPr algn="ctr"/>
                      <a:r>
                        <a:rPr lang="el-GR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Ταξινόμηση των Δωριέων</a:t>
                      </a:r>
                    </a:p>
                  </a:txBody>
                  <a:tcPr marL="60964" marR="60964" marT="60964" marB="60964" anchor="ctr">
                    <a:gradFill>
                      <a:gsLst>
                        <a:gs pos="0">
                          <a:schemeClr val="accent5"/>
                        </a:gs>
                        <a:gs pos="50000">
                          <a:schemeClr val="accent5">
                            <a:lumMod val="60000"/>
                            <a:lumOff val="4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467665">
                <a:tc gridSpan="2">
                  <a:txBody>
                    <a:bodyPr/>
                    <a:lstStyle/>
                    <a:p>
                      <a:pPr algn="ctr"/>
                      <a:r>
                        <a:rPr lang="el-GR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Βόρειοι</a:t>
                      </a:r>
                    </a:p>
                  </a:txBody>
                  <a:tcPr marL="60964" marR="60964" marT="60964" marB="60964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/>
                        </a:gs>
                        <a:gs pos="50000">
                          <a:schemeClr val="accent5">
                            <a:lumMod val="60000"/>
                            <a:lumOff val="4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l-GR" sz="2000" b="1" dirty="0">
                          <a:solidFill>
                            <a:srgbClr val="B0105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Νότιοι</a:t>
                      </a:r>
                    </a:p>
                  </a:txBody>
                  <a:tcPr marL="60964" marR="60964" marT="60964" marB="60964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/>
                        </a:gs>
                        <a:gs pos="50000">
                          <a:schemeClr val="accent5">
                            <a:lumMod val="60000"/>
                            <a:lumOff val="4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428694">
                <a:tc>
                  <a:txBody>
                    <a:bodyPr/>
                    <a:lstStyle/>
                    <a:p>
                      <a:pPr algn="ctr"/>
                      <a:r>
                        <a:rPr lang="el-GR" sz="1800" b="1" dirty="0" err="1">
                          <a:solidFill>
                            <a:srgbClr val="AD520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Μακεδνοί</a:t>
                      </a:r>
                      <a:endParaRPr lang="el-GR" sz="1800" b="1" dirty="0">
                        <a:solidFill>
                          <a:srgbClr val="AD520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marL="60964" marR="60964" marT="60964" marB="60964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/>
                        </a:gs>
                        <a:gs pos="50000">
                          <a:schemeClr val="accent5">
                            <a:lumMod val="60000"/>
                            <a:lumOff val="4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dirty="0">
                          <a:solidFill>
                            <a:srgbClr val="42522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Ηπειρώτες</a:t>
                      </a:r>
                    </a:p>
                  </a:txBody>
                  <a:tcPr marL="60964" marR="60964" marT="60964" marB="60964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/>
                        </a:gs>
                        <a:gs pos="50000">
                          <a:schemeClr val="accent5">
                            <a:lumMod val="60000"/>
                            <a:lumOff val="4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Υλλείς</a:t>
                      </a:r>
                      <a:endParaRPr lang="el-GR" sz="18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marL="60964" marR="60964" marT="60964" marB="60964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/>
                        </a:gs>
                        <a:gs pos="50000">
                          <a:schemeClr val="accent5">
                            <a:lumMod val="60000"/>
                            <a:lumOff val="4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Πάμφυλοι</a:t>
                      </a:r>
                      <a:endParaRPr lang="el-GR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marL="60964" marR="60964" marT="60964" marB="60964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/>
                        </a:gs>
                        <a:gs pos="50000">
                          <a:schemeClr val="accent5">
                            <a:lumMod val="60000"/>
                            <a:lumOff val="4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dirty="0" err="1">
                          <a:solidFill>
                            <a:srgbClr val="B0105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Δυμάνες</a:t>
                      </a:r>
                      <a:endParaRPr lang="el-GR" sz="1800" b="1" dirty="0">
                        <a:solidFill>
                          <a:srgbClr val="B0105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marL="60964" marR="60964" marT="60964" marB="60964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/>
                        </a:gs>
                        <a:gs pos="50000">
                          <a:schemeClr val="accent5">
                            <a:lumMod val="60000"/>
                            <a:lumOff val="4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645676">
                <a:tc>
                  <a:txBody>
                    <a:bodyPr/>
                    <a:lstStyle/>
                    <a:p>
                      <a:pPr algn="ctr"/>
                      <a:r>
                        <a:rPr lang="el-GR" sz="1800" b="1" dirty="0" err="1">
                          <a:solidFill>
                            <a:srgbClr val="AD5207"/>
                          </a:solidFill>
                        </a:rPr>
                        <a:t>Ορέστες</a:t>
                      </a:r>
                      <a:r>
                        <a:rPr lang="el-GR" sz="1800" b="1" dirty="0">
                          <a:solidFill>
                            <a:srgbClr val="AD5207"/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rgbClr val="AD5207"/>
                          </a:solidFill>
                        </a:rPr>
                      </a:br>
                      <a:r>
                        <a:rPr lang="el-GR" sz="1800" b="1" dirty="0">
                          <a:solidFill>
                            <a:srgbClr val="AD5207"/>
                          </a:solidFill>
                        </a:rPr>
                        <a:t>Μακεδόνες</a:t>
                      </a:r>
                      <a:br>
                        <a:rPr lang="el-GR" sz="1800" b="1" dirty="0">
                          <a:solidFill>
                            <a:srgbClr val="AD5207"/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rgbClr val="AD5207"/>
                          </a:solidFill>
                        </a:rPr>
                        <a:t>Ελιμιώτες</a:t>
                      </a:r>
                      <a:r>
                        <a:rPr lang="el-GR" sz="1800" b="1" dirty="0">
                          <a:solidFill>
                            <a:srgbClr val="AD5207"/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rgbClr val="AD5207"/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rgbClr val="AD5207"/>
                          </a:solidFill>
                        </a:rPr>
                        <a:t>Μάγνητες</a:t>
                      </a:r>
                      <a:endParaRPr lang="el-GR" sz="1800" b="1" dirty="0">
                        <a:solidFill>
                          <a:srgbClr val="AD5207"/>
                        </a:solidFill>
                      </a:endParaRPr>
                    </a:p>
                  </a:txBody>
                  <a:tcPr marL="60964" marR="60964" marT="60964" marB="60964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/>
                        </a:gs>
                        <a:gs pos="50000">
                          <a:schemeClr val="accent5">
                            <a:lumMod val="60000"/>
                            <a:lumOff val="4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dirty="0" err="1">
                          <a:solidFill>
                            <a:srgbClr val="425222"/>
                          </a:solidFill>
                        </a:rPr>
                        <a:t>Άβαντες</a:t>
                      </a:r>
                      <a:r>
                        <a:rPr lang="el-GR" sz="1800" b="1" dirty="0">
                          <a:solidFill>
                            <a:srgbClr val="425222"/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rgbClr val="425222"/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rgbClr val="425222"/>
                          </a:solidFill>
                        </a:rPr>
                        <a:t>Αφείδαντες</a:t>
                      </a:r>
                      <a:r>
                        <a:rPr lang="el-GR" sz="1800" b="1" dirty="0">
                          <a:solidFill>
                            <a:srgbClr val="425222"/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rgbClr val="425222"/>
                          </a:solidFill>
                        </a:rPr>
                      </a:br>
                      <a:r>
                        <a:rPr lang="el-GR" sz="1800" b="1" dirty="0">
                          <a:solidFill>
                            <a:srgbClr val="425222"/>
                          </a:solidFill>
                        </a:rPr>
                        <a:t>Χάονες</a:t>
                      </a:r>
                      <a:br>
                        <a:rPr lang="el-GR" sz="1800" b="1" dirty="0">
                          <a:solidFill>
                            <a:srgbClr val="425222"/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rgbClr val="425222"/>
                          </a:solidFill>
                        </a:rPr>
                        <a:t>Βυλλίονες</a:t>
                      </a:r>
                      <a:r>
                        <a:rPr lang="el-GR" sz="1800" b="1" dirty="0">
                          <a:solidFill>
                            <a:srgbClr val="425222"/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rgbClr val="425222"/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rgbClr val="425222"/>
                          </a:solidFill>
                        </a:rPr>
                        <a:t>Δέξαροι</a:t>
                      </a:r>
                      <a:r>
                        <a:rPr lang="el-GR" sz="1800" b="1" dirty="0">
                          <a:solidFill>
                            <a:srgbClr val="425222"/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rgbClr val="425222"/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rgbClr val="425222"/>
                          </a:solidFill>
                        </a:rPr>
                        <a:t>Παραυαίοι</a:t>
                      </a:r>
                      <a:r>
                        <a:rPr lang="el-GR" sz="1800" b="1" dirty="0">
                          <a:solidFill>
                            <a:srgbClr val="425222"/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rgbClr val="425222"/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rgbClr val="425222"/>
                          </a:solidFill>
                        </a:rPr>
                        <a:t>Θεσπρωτοί</a:t>
                      </a:r>
                      <a:r>
                        <a:rPr lang="el-GR" sz="1800" b="1" dirty="0">
                          <a:solidFill>
                            <a:srgbClr val="425222"/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rgbClr val="425222"/>
                          </a:solidFill>
                        </a:rPr>
                      </a:br>
                      <a:r>
                        <a:rPr lang="el-GR" sz="1800" b="1" dirty="0">
                          <a:solidFill>
                            <a:srgbClr val="425222"/>
                          </a:solidFill>
                        </a:rPr>
                        <a:t>Κασσωπαίοι</a:t>
                      </a:r>
                      <a:br>
                        <a:rPr lang="el-GR" sz="1800" b="1" dirty="0">
                          <a:solidFill>
                            <a:srgbClr val="425222"/>
                          </a:solidFill>
                        </a:rPr>
                      </a:br>
                      <a:r>
                        <a:rPr lang="el-GR" sz="1800" b="1" dirty="0">
                          <a:solidFill>
                            <a:srgbClr val="425222"/>
                          </a:solidFill>
                        </a:rPr>
                        <a:t>Μολοσσοί</a:t>
                      </a:r>
                      <a:br>
                        <a:rPr lang="el-GR" sz="1800" b="1" dirty="0">
                          <a:solidFill>
                            <a:srgbClr val="425222"/>
                          </a:solidFill>
                        </a:rPr>
                      </a:br>
                      <a:r>
                        <a:rPr lang="el-GR" sz="1800" b="1" dirty="0">
                          <a:solidFill>
                            <a:srgbClr val="425222"/>
                          </a:solidFill>
                        </a:rPr>
                        <a:t>Σελλοί</a:t>
                      </a:r>
                      <a:br>
                        <a:rPr lang="el-GR" sz="1800" b="1" dirty="0">
                          <a:solidFill>
                            <a:srgbClr val="425222"/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rgbClr val="425222"/>
                          </a:solidFill>
                        </a:rPr>
                        <a:t>Τυμφαίοι</a:t>
                      </a:r>
                      <a:r>
                        <a:rPr lang="el-GR" sz="1800" b="1" dirty="0">
                          <a:solidFill>
                            <a:srgbClr val="425222"/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rgbClr val="425222"/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rgbClr val="425222"/>
                          </a:solidFill>
                        </a:rPr>
                        <a:t>Παρωραίοι</a:t>
                      </a:r>
                      <a:r>
                        <a:rPr lang="el-GR" sz="1800" b="1" dirty="0">
                          <a:solidFill>
                            <a:srgbClr val="425222"/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rgbClr val="425222"/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rgbClr val="425222"/>
                          </a:solidFill>
                        </a:rPr>
                        <a:t>Αίθικες</a:t>
                      </a:r>
                      <a:r>
                        <a:rPr lang="el-GR" sz="1800" b="1" dirty="0">
                          <a:solidFill>
                            <a:srgbClr val="425222"/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rgbClr val="425222"/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rgbClr val="425222"/>
                          </a:solidFill>
                        </a:rPr>
                        <a:t>Τάλαρες</a:t>
                      </a:r>
                      <a:r>
                        <a:rPr lang="el-GR" sz="1800" b="1" dirty="0">
                          <a:solidFill>
                            <a:srgbClr val="425222"/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rgbClr val="425222"/>
                          </a:solidFill>
                        </a:rPr>
                      </a:br>
                      <a:r>
                        <a:rPr lang="el-GR" sz="1800" b="1" dirty="0">
                          <a:solidFill>
                            <a:srgbClr val="425222"/>
                          </a:solidFill>
                        </a:rPr>
                        <a:t>Αθαμάνες</a:t>
                      </a:r>
                      <a:br>
                        <a:rPr lang="el-GR" sz="1800" b="1" dirty="0">
                          <a:solidFill>
                            <a:srgbClr val="425222"/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rgbClr val="425222"/>
                          </a:solidFill>
                        </a:rPr>
                        <a:t>Αμφιλόχοι</a:t>
                      </a:r>
                      <a:endParaRPr lang="el-GR" sz="1800" b="1" dirty="0">
                        <a:solidFill>
                          <a:srgbClr val="425222"/>
                        </a:solidFill>
                      </a:endParaRPr>
                    </a:p>
                  </a:txBody>
                  <a:tcPr marL="60964" marR="60964" marT="60964" marB="60964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/>
                        </a:gs>
                        <a:gs pos="50000">
                          <a:schemeClr val="accent5">
                            <a:lumMod val="60000"/>
                            <a:lumOff val="4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Αργείοι</a:t>
                      </a:r>
                      <a: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</a:br>
                      <a: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Κορίνθιοι</a:t>
                      </a:r>
                      <a:b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</a:br>
                      <a: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Μεγαρείς</a:t>
                      </a:r>
                      <a:b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</a:br>
                      <a: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Ρόδιοι</a:t>
                      </a:r>
                      <a:b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Κώοι</a:t>
                      </a:r>
                      <a: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Αλικαρνασσείς</a:t>
                      </a:r>
                      <a: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Λευκάδιοι</a:t>
                      </a:r>
                      <a: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Άμβρακες</a:t>
                      </a:r>
                      <a: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</a:br>
                      <a: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Κερκυραίοι</a:t>
                      </a:r>
                      <a:b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Συρακόσιοι</a:t>
                      </a:r>
                      <a: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Γελώοι</a:t>
                      </a:r>
                      <a: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Ακραγαντίνοι</a:t>
                      </a:r>
                      <a: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Σελινούντιοι</a:t>
                      </a:r>
                      <a:endParaRPr lang="el-GR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60964" marR="60964" marT="60964" marB="60964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/>
                        </a:gs>
                        <a:gs pos="50000">
                          <a:schemeClr val="accent5">
                            <a:lumMod val="60000"/>
                            <a:lumOff val="4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Σπαρτιάτες</a:t>
                      </a:r>
                      <a:br>
                        <a:rPr lang="el-GR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Κρήτες</a:t>
                      </a:r>
                      <a:r>
                        <a:rPr lang="el-GR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Θηραίοι</a:t>
                      </a:r>
                      <a:r>
                        <a:rPr lang="el-GR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Κυρηναίοι</a:t>
                      </a:r>
                      <a:r>
                        <a:rPr lang="el-GR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Κνίδιοι</a:t>
                      </a:r>
                      <a:r>
                        <a:rPr lang="el-GR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el-GR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</a:br>
                      <a:r>
                        <a:rPr lang="el-GR" sz="1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Ταραντίνοι</a:t>
                      </a:r>
                      <a:endParaRPr lang="el-GR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0964" marR="60964" marT="60964" marB="60964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/>
                        </a:gs>
                        <a:gs pos="50000">
                          <a:schemeClr val="accent5">
                            <a:lumMod val="60000"/>
                            <a:lumOff val="4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dirty="0" err="1">
                          <a:solidFill>
                            <a:srgbClr val="B01058"/>
                          </a:solidFill>
                        </a:rPr>
                        <a:t>Μεσσήνιοι</a:t>
                      </a:r>
                      <a:endParaRPr lang="el-GR" sz="1800" b="1" dirty="0">
                        <a:solidFill>
                          <a:srgbClr val="B01058"/>
                        </a:solidFill>
                      </a:endParaRPr>
                    </a:p>
                  </a:txBody>
                  <a:tcPr marL="60964" marR="60964" marT="60964" marB="60964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/>
                        </a:gs>
                        <a:gs pos="50000">
                          <a:schemeClr val="accent5">
                            <a:lumMod val="60000"/>
                            <a:lumOff val="40000"/>
                          </a:schemeClr>
                        </a:gs>
                        <a:gs pos="100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984" cy="114300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Μια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νέα εποχή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ξεκινά…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3 - Θέση περιεχομένου" descr="iron_age_logo_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12160" y="-315416"/>
            <a:ext cx="3131840" cy="4175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6156176" y="3789040"/>
            <a:ext cx="2520280" cy="2520280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0"/>
          </a:gradFill>
          <a:ln>
            <a:solidFill>
              <a:schemeClr val="tx2">
                <a:lumMod val="50000"/>
              </a:schemeClr>
            </a:solidFill>
          </a:ln>
          <a:effectLst>
            <a:outerShdw blurRad="304800" dist="152400" dir="2700000" algn="tl" rotWithShape="0">
              <a:prstClr val="black">
                <a:alpha val="39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Η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Εποχή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5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του </a:t>
            </a:r>
            <a:r>
              <a:rPr kumimoji="0" lang="el-GR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Σιδήρου</a:t>
            </a:r>
            <a:r>
              <a:rPr kumimoji="0" lang="el-GR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!</a:t>
            </a:r>
            <a:endParaRPr kumimoji="0" lang="el-GR" sz="3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6" name="5 - Εικόνα" descr="SWORD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tretch>
            <a:fillRect/>
          </a:stretch>
        </p:blipFill>
        <p:spPr>
          <a:xfrm rot="14391004">
            <a:off x="-1015949" y="2533756"/>
            <a:ext cx="3685407" cy="2187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6 - Εικόνα" descr="Technology Development during the Iron Age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1403648" y="1556792"/>
            <a:ext cx="4294348" cy="2402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- Εικόνα" descr="5c-ploejning-med-ard-farve-stor.jpg"/>
          <p:cNvPicPr>
            <a:picLocks noChangeAspect="1"/>
          </p:cNvPicPr>
          <p:nvPr/>
        </p:nvPicPr>
        <p:blipFill>
          <a:blip r:embed="rId5" cstate="print">
            <a:lum contrast="30000"/>
          </a:blip>
          <a:stretch>
            <a:fillRect/>
          </a:stretch>
        </p:blipFill>
        <p:spPr>
          <a:xfrm>
            <a:off x="1763688" y="4509120"/>
            <a:ext cx="3657600" cy="160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g_5962-Sarakiniko-Paros-Gre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40568" y="0"/>
            <a:ext cx="11339162" cy="7533456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95736" y="3068960"/>
            <a:ext cx="7056784" cy="854968"/>
          </a:xfrm>
          <a:solidFill>
            <a:schemeClr val="accent1">
              <a:alpha val="35000"/>
            </a:schemeClr>
          </a:solidFill>
        </p:spPr>
        <p:txBody>
          <a:bodyPr/>
          <a:lstStyle/>
          <a:p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Α΄ ελληνικός αποικισμός</a:t>
            </a:r>
            <a:endParaRPr lang="el-G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1 - Τίτλος"/>
          <p:cNvSpPr txBox="1">
            <a:spLocks/>
          </p:cNvSpPr>
          <p:nvPr/>
        </p:nvSpPr>
        <p:spPr>
          <a:xfrm>
            <a:off x="2411760" y="37890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11</a:t>
            </a:r>
            <a:r>
              <a:rPr kumimoji="0" lang="el-GR" sz="44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ος</a:t>
            </a:r>
            <a:r>
              <a:rPr kumimoji="0" lang="el-G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–</a:t>
            </a:r>
            <a:r>
              <a:rPr kumimoji="0" lang="el-GR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9</a:t>
            </a:r>
            <a:r>
              <a:rPr kumimoji="0" lang="el-GR" sz="44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ος</a:t>
            </a:r>
            <a:r>
              <a:rPr kumimoji="0" lang="el-GR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l-GR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αι.π.Χ</a:t>
            </a:r>
            <a:r>
              <a:rPr lang="el-G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.</a:t>
            </a:r>
            <a:endParaRPr kumimoji="0" lang="el-G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l-GR" dirty="0" smtClean="0"/>
              <a:t>Τι σημαίνει «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αποικία</a:t>
            </a:r>
            <a:r>
              <a:rPr lang="el-GR" dirty="0" smtClean="0"/>
              <a:t>»;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412776"/>
            <a:ext cx="8686800" cy="1800200"/>
          </a:xfrm>
        </p:spPr>
        <p:txBody>
          <a:bodyPr/>
          <a:lstStyle/>
          <a:p>
            <a:r>
              <a:rPr lang="el-GR" sz="2800" dirty="0" smtClean="0"/>
              <a:t>Είναι η πόλη που ιδρύεται σε ξένη χώρα από ανθρώπους που εγκαταλείπουν την πατρίδα τους.</a:t>
            </a:r>
          </a:p>
          <a:p>
            <a:r>
              <a:rPr lang="el-GR" dirty="0" smtClean="0"/>
              <a:t>Ετυμολογία: </a:t>
            </a:r>
            <a:r>
              <a:rPr lang="el-GR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ἀπό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smtClean="0"/>
              <a:t>(= μακριά) + </a:t>
            </a:r>
            <a:r>
              <a:rPr lang="el-GR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οἰκῶ</a:t>
            </a:r>
            <a:r>
              <a:rPr lang="el-GR" dirty="0" smtClean="0"/>
              <a:t> (= </a:t>
            </a:r>
            <a:r>
              <a:rPr lang="el-GR" dirty="0" err="1" smtClean="0"/>
              <a:t>κατοικῶ</a:t>
            </a:r>
            <a:r>
              <a:rPr lang="el-GR" dirty="0" smtClean="0"/>
              <a:t>)</a:t>
            </a:r>
            <a:endParaRPr lang="el-GR" dirty="0"/>
          </a:p>
        </p:txBody>
      </p:sp>
      <p:pic>
        <p:nvPicPr>
          <p:cNvPr id="4" name="3 - Εικόνα" descr="Geometric_Ships.jpg"/>
          <p:cNvPicPr>
            <a:picLocks noChangeAspect="1"/>
          </p:cNvPicPr>
          <p:nvPr/>
        </p:nvPicPr>
        <p:blipFill>
          <a:blip r:embed="rId2" cstate="print"/>
          <a:srcRect b="20091"/>
          <a:stretch>
            <a:fillRect/>
          </a:stretch>
        </p:blipFill>
        <p:spPr>
          <a:xfrm>
            <a:off x="-684584" y="3789040"/>
            <a:ext cx="4641716" cy="190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- Εικόνα" descr="Geometric_Shi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0418" y="3284984"/>
            <a:ext cx="4763582" cy="299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- Δεξιό βέλος"/>
          <p:cNvSpPr/>
          <p:nvPr/>
        </p:nvSpPr>
        <p:spPr>
          <a:xfrm>
            <a:off x="3707904" y="4581128"/>
            <a:ext cx="1080120" cy="792088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/>
          <a:effectLst>
            <a:outerShdw blurRad="127000" dist="88900" dir="2700000" algn="tl" rotWithShape="0">
              <a:prstClr val="black">
                <a:alpha val="7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Attiiko melanomorfo Karabi 520 Parisi Cabinet des Medailles 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836712"/>
            <a:ext cx="9144000" cy="506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-13-63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40000"/>
          </a:blip>
          <a:stretch>
            <a:fillRect/>
          </a:stretch>
        </p:blipFill>
        <p:spPr>
          <a:xfrm>
            <a:off x="0" y="0"/>
            <a:ext cx="9144000" cy="68651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62218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4 - Ορθογώνιο"/>
          <p:cNvSpPr/>
          <p:nvPr/>
        </p:nvSpPr>
        <p:spPr>
          <a:xfrm>
            <a:off x="5724128" y="260648"/>
            <a:ext cx="1872208" cy="523220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0"/>
          </a:gradFill>
          <a:ln>
            <a:solidFill>
              <a:schemeClr val="tx2">
                <a:lumMod val="50000"/>
              </a:schemeClr>
            </a:solidFill>
          </a:ln>
          <a:effectLst>
            <a:outerShdw blurRad="139700" dist="152400" dir="2700000" algn="tl" rotWithShape="0">
              <a:prstClr val="black">
                <a:alpha val="31000"/>
              </a:prstClr>
            </a:outerShdw>
          </a:effec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222222"/>
                </a:solidFill>
                <a:latin typeface="Comic Sans MS" pitchFamily="66" charset="0"/>
                <a:cs typeface="Times New Roman" pitchFamily="18" charset="0"/>
              </a:rPr>
              <a:t>     </a:t>
            </a:r>
            <a:r>
              <a:rPr lang="el-G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Αιολείς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228184" y="2276872"/>
            <a:ext cx="2736304" cy="3277820"/>
          </a:xfrm>
          <a:prstGeom prst="rect">
            <a:avLst/>
          </a:prstGeom>
          <a:solidFill>
            <a:schemeClr val="accent1">
              <a:alpha val="52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 vert="horz" wrap="square" lIns="457056" tIns="45720" rIns="91440" bIns="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 sz="2100" dirty="0" smtClean="0">
              <a:latin typeface="Comic Sans MS" pitchFamily="66" charset="0"/>
            </a:endParaRPr>
          </a:p>
          <a:p>
            <a:pPr algn="ctr"/>
            <a:r>
              <a:rPr lang="el-GR" sz="2100" dirty="0" smtClean="0">
                <a:latin typeface="Comic Sans MS" pitchFamily="66" charset="0"/>
              </a:rPr>
              <a:t> από Θεσσαλία </a:t>
            </a:r>
          </a:p>
          <a:p>
            <a:pPr algn="ctr"/>
            <a:r>
              <a:rPr lang="el-GR" sz="2100" dirty="0" smtClean="0">
                <a:latin typeface="Comic Sans MS" pitchFamily="66" charset="0"/>
              </a:rPr>
              <a:t>προς </a:t>
            </a:r>
          </a:p>
          <a:p>
            <a:pPr algn="ctr"/>
            <a:r>
              <a:rPr lang="el-GR" sz="2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ΒΑ Αιγαίο, </a:t>
            </a:r>
          </a:p>
          <a:p>
            <a:pPr algn="ctr"/>
            <a:r>
              <a:rPr lang="el-GR" sz="2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Τένεδο, </a:t>
            </a:r>
          </a:p>
          <a:p>
            <a:pPr algn="ctr"/>
            <a:r>
              <a:rPr lang="el-GR" sz="2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Λέσβο </a:t>
            </a:r>
          </a:p>
          <a:p>
            <a:pPr algn="ctr"/>
            <a:r>
              <a:rPr lang="el-GR" sz="2100" dirty="0" smtClean="0">
                <a:latin typeface="Comic Sans MS" pitchFamily="66" charset="0"/>
              </a:rPr>
              <a:t>και τα αντίστοιχα </a:t>
            </a:r>
            <a:r>
              <a:rPr lang="el-GR" sz="2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μικρασιατικά </a:t>
            </a:r>
          </a:p>
          <a:p>
            <a:pPr algn="ctr"/>
            <a:r>
              <a:rPr lang="el-GR" sz="2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Παράλια</a:t>
            </a:r>
          </a:p>
          <a:p>
            <a:pPr algn="ctr"/>
            <a:endParaRPr lang="el-GR" sz="21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6 - Βέλος προς τα κάτω"/>
          <p:cNvSpPr/>
          <p:nvPr/>
        </p:nvSpPr>
        <p:spPr>
          <a:xfrm>
            <a:off x="7812360" y="476672"/>
            <a:ext cx="1080120" cy="1656184"/>
          </a:xfrm>
          <a:prstGeom prst="downArrow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accent1">
                <a:lumMod val="50000"/>
              </a:schemeClr>
            </a:solidFill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62110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4 - Ορθογώνιο"/>
          <p:cNvSpPr/>
          <p:nvPr/>
        </p:nvSpPr>
        <p:spPr>
          <a:xfrm>
            <a:off x="5940152" y="188640"/>
            <a:ext cx="1800200" cy="523220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0"/>
          </a:gradFill>
          <a:ln>
            <a:solidFill>
              <a:schemeClr val="tx2">
                <a:lumMod val="50000"/>
              </a:schemeClr>
            </a:solidFill>
          </a:ln>
          <a:effectLst>
            <a:outerShdw blurRad="139700" dist="152400" dir="2700000" algn="tl" rotWithShape="0">
              <a:prstClr val="black">
                <a:alpha val="31000"/>
              </a:prstClr>
            </a:outerShdw>
          </a:effec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222222"/>
                </a:solidFill>
                <a:latin typeface="Comic Sans MS" pitchFamily="66" charset="0"/>
                <a:cs typeface="Times New Roman" pitchFamily="18" charset="0"/>
              </a:rPr>
              <a:t>     </a:t>
            </a:r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Ίωνες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084168" y="1318022"/>
            <a:ext cx="3059832" cy="5539978"/>
          </a:xfrm>
          <a:prstGeom prst="rect">
            <a:avLst/>
          </a:prstGeom>
          <a:solidFill>
            <a:schemeClr val="accent1">
              <a:alpha val="27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 vert="horz" wrap="square" lIns="457056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l-GR" sz="2100" dirty="0" smtClean="0">
                <a:latin typeface="Comic Sans MS" pitchFamily="66" charset="0"/>
              </a:rPr>
              <a:t>από βορειοανατολική Πελοπόννησο, Αττική και Εύβοια προς </a:t>
            </a:r>
            <a:r>
              <a:rPr lang="el-GR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Σάμο</a:t>
            </a:r>
            <a:r>
              <a:rPr lang="el-GR" sz="2100" dirty="0" smtClean="0">
                <a:latin typeface="Comic Sans MS" pitchFamily="66" charset="0"/>
              </a:rPr>
              <a:t>, </a:t>
            </a:r>
            <a:r>
              <a:rPr lang="el-GR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Χίο</a:t>
            </a:r>
            <a:r>
              <a:rPr lang="el-GR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sz="2100" dirty="0" smtClean="0">
                <a:latin typeface="Comic Sans MS" pitchFamily="66" charset="0"/>
              </a:rPr>
              <a:t>και τις αντίστοιχες ακτές της Μ. Ασίας</a:t>
            </a:r>
          </a:p>
          <a:p>
            <a:pPr algn="ctr"/>
            <a:r>
              <a:rPr lang="el-GR" sz="2100" dirty="0" smtClean="0">
                <a:latin typeface="Comic Sans MS" pitchFamily="66" charset="0"/>
              </a:rPr>
              <a:t/>
            </a:r>
            <a:br>
              <a:rPr lang="el-GR" sz="2100" dirty="0" smtClean="0">
                <a:latin typeface="Comic Sans MS" pitchFamily="66" charset="0"/>
              </a:rPr>
            </a:br>
            <a:r>
              <a:rPr lang="el-GR" sz="2100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l-GR" sz="2100" dirty="0" smtClean="0">
                <a:latin typeface="Comic Sans MS" pitchFamily="66" charset="0"/>
              </a:rPr>
              <a:t>ίδρυση </a:t>
            </a:r>
            <a:r>
              <a:rPr lang="el-GR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12</a:t>
            </a:r>
            <a:r>
              <a:rPr lang="el-GR" sz="2100" dirty="0" smtClean="0">
                <a:latin typeface="Comic Sans MS" pitchFamily="66" charset="0"/>
              </a:rPr>
              <a:t> νέων </a:t>
            </a:r>
            <a:r>
              <a:rPr lang="el-GR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πόλεων</a:t>
            </a:r>
            <a:r>
              <a:rPr lang="el-GR" sz="2100" dirty="0" smtClean="0">
                <a:latin typeface="Comic Sans MS" pitchFamily="66" charset="0"/>
              </a:rPr>
              <a:t> που συγκρότησαν το </a:t>
            </a:r>
          </a:p>
          <a:p>
            <a:pPr algn="ctr"/>
            <a:r>
              <a:rPr lang="el-GR" sz="2100" dirty="0" smtClean="0">
                <a:latin typeface="Comic Sans MS" pitchFamily="66" charset="0"/>
              </a:rPr>
              <a:t>«</a:t>
            </a:r>
            <a:r>
              <a:rPr lang="el-GR" sz="2100" dirty="0" err="1" smtClean="0">
                <a:latin typeface="Comic Sans MS" pitchFamily="66" charset="0"/>
              </a:rPr>
              <a:t>Κοινόν</a:t>
            </a:r>
            <a:r>
              <a:rPr lang="el-GR" sz="2100" dirty="0" smtClean="0">
                <a:latin typeface="Comic Sans MS" pitchFamily="66" charset="0"/>
              </a:rPr>
              <a:t> Ιώνων», </a:t>
            </a:r>
          </a:p>
          <a:p>
            <a:pPr algn="ctr"/>
            <a:r>
              <a:rPr lang="el-GR" sz="2100" dirty="0" smtClean="0">
                <a:latin typeface="Comic Sans MS" pitchFamily="66" charset="0"/>
              </a:rPr>
              <a:t>το </a:t>
            </a:r>
            <a:r>
              <a:rPr lang="el-GR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Πανιώνιο</a:t>
            </a:r>
            <a:r>
              <a:rPr lang="el-GR" sz="2100" dirty="0" smtClean="0">
                <a:latin typeface="Comic Sans MS" pitchFamily="66" charset="0"/>
              </a:rPr>
              <a:t>, μια θρησκευτική ένωση</a:t>
            </a:r>
          </a:p>
          <a:p>
            <a:pPr algn="ctr"/>
            <a:r>
              <a:rPr lang="el-GR" sz="2100" dirty="0" smtClean="0">
                <a:latin typeface="Comic Sans MS" pitchFamily="66" charset="0"/>
              </a:rPr>
              <a:t> με κέντρο το </a:t>
            </a:r>
          </a:p>
          <a:p>
            <a:pPr algn="ctr"/>
            <a:r>
              <a:rPr lang="el-GR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ιερό του Ποσειδώνα </a:t>
            </a:r>
            <a:r>
              <a:rPr lang="el-GR" sz="2100" dirty="0" smtClean="0">
                <a:latin typeface="Comic Sans MS" pitchFamily="66" charset="0"/>
              </a:rPr>
              <a:t>στο ακρωτήριο της </a:t>
            </a:r>
            <a:r>
              <a:rPr lang="el-GR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Μυκάλης</a:t>
            </a:r>
            <a:endParaRPr lang="el-GR" sz="2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6 - Βέλος προς τα κάτω"/>
          <p:cNvSpPr/>
          <p:nvPr/>
        </p:nvSpPr>
        <p:spPr>
          <a:xfrm>
            <a:off x="7812360" y="188640"/>
            <a:ext cx="792088" cy="1296144"/>
          </a:xfrm>
          <a:prstGeom prst="downArrow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accent1">
                <a:lumMod val="50000"/>
              </a:schemeClr>
            </a:solidFill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62130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5940152" y="1772816"/>
            <a:ext cx="3203848" cy="5085184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 vert="horz" wrap="square" lIns="457056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omic Sans MS" pitchFamily="66" charset="0"/>
                <a:cs typeface="Arial" pitchFamily="34" charset="0"/>
              </a:rPr>
              <a:t>…από Λακωνία και Αργολίδα προς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100" b="1" i="0" u="none" strike="noStrike" cap="none" normalizeH="0" baseline="0" dirty="0" smtClean="0">
                <a:ln>
                  <a:noFill/>
                </a:ln>
                <a:solidFill>
                  <a:srgbClr val="B010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Μήλο, Θήρα, Κρήτη, Δωδεκάνησα </a:t>
            </a:r>
            <a:r>
              <a:rPr kumimoji="0" lang="el-GR" sz="2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omic Sans MS" pitchFamily="66" charset="0"/>
                <a:cs typeface="Arial" pitchFamily="34" charset="0"/>
              </a:rPr>
              <a:t>και τις ακτές</a:t>
            </a:r>
            <a:r>
              <a:rPr kumimoji="0" lang="el-GR" sz="2100" b="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  <a:latin typeface="Comic Sans MS" pitchFamily="66" charset="0"/>
                <a:cs typeface="Arial" pitchFamily="34" charset="0"/>
              </a:rPr>
              <a:t> της Μ. Ασίας</a:t>
            </a:r>
            <a:endParaRPr kumimoji="0" lang="el-GR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2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omic Sans MS" pitchFamily="66" charset="0"/>
                <a:cs typeface="Times New Roman" pitchFamily="18" charset="0"/>
              </a:rPr>
              <a:t> </a:t>
            </a:r>
            <a:r>
              <a:rPr kumimoji="0" lang="el-GR" sz="2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omic Sans MS" pitchFamily="66" charset="0"/>
                <a:cs typeface="Arial" pitchFamily="34" charset="0"/>
                <a:sym typeface="Wingdings" pitchFamily="2" charset="2"/>
              </a:rPr>
              <a:t> </a:t>
            </a:r>
            <a:r>
              <a:rPr kumimoji="0" lang="el-GR" sz="2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omic Sans MS" pitchFamily="66" charset="0"/>
                <a:cs typeface="Arial" pitchFamily="34" charset="0"/>
              </a:rPr>
              <a:t>ίδρυση της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2100" b="1" i="0" u="none" strike="noStrike" cap="none" normalizeH="0" baseline="0" dirty="0" smtClean="0">
                <a:ln>
                  <a:noFill/>
                </a:ln>
                <a:solidFill>
                  <a:srgbClr val="B010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Δωρικής </a:t>
            </a:r>
            <a:r>
              <a:rPr kumimoji="0" lang="el-GR" sz="2100" b="1" i="0" u="none" strike="noStrike" cap="none" normalizeH="0" baseline="0" dirty="0" err="1" smtClean="0">
                <a:ln>
                  <a:noFill/>
                </a:ln>
                <a:solidFill>
                  <a:srgbClr val="B010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Εξάπολης</a:t>
            </a:r>
            <a:r>
              <a:rPr kumimoji="0" lang="el-GR" sz="21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omic Sans MS" pitchFamily="66" charset="0"/>
                <a:cs typeface="Arial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21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Ιαλυσός, Κάμιρος, Λίνδος, Κως, Κνίδος, Αλικαρνασσός</a:t>
            </a:r>
            <a:r>
              <a:rPr kumimoji="0" lang="el-GR" sz="2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omic Sans MS" pitchFamily="66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2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omic Sans MS" pitchFamily="66" charset="0"/>
                <a:cs typeface="Arial" pitchFamily="34" charset="0"/>
              </a:rPr>
              <a:t>με κέντρο το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2100" b="1" i="0" u="none" strike="noStrike" cap="none" normalizeH="0" baseline="0" dirty="0" smtClean="0">
                <a:ln>
                  <a:noFill/>
                </a:ln>
                <a:solidFill>
                  <a:srgbClr val="B010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ιερό του Απόλλωνα </a:t>
            </a:r>
            <a:r>
              <a:rPr kumimoji="0" lang="el-GR" sz="2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omic Sans MS" pitchFamily="66" charset="0"/>
                <a:cs typeface="Arial" pitchFamily="34" charset="0"/>
              </a:rPr>
              <a:t>στο </a:t>
            </a:r>
            <a:r>
              <a:rPr kumimoji="0" lang="el-GR" sz="21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Comic Sans MS" pitchFamily="66" charset="0"/>
                <a:cs typeface="Arial" pitchFamily="34" charset="0"/>
              </a:rPr>
              <a:t>Τριόπιο</a:t>
            </a:r>
            <a:r>
              <a:rPr kumimoji="0" lang="el-GR" sz="2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omic Sans MS" pitchFamily="66" charset="0"/>
                <a:cs typeface="Arial" pitchFamily="34" charset="0"/>
              </a:rPr>
              <a:t> ακρωτήριο της Κνίδου</a:t>
            </a:r>
            <a:endParaRPr kumimoji="0" lang="el-GR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5580112" y="260648"/>
            <a:ext cx="1994457" cy="523220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0"/>
          </a:gradFill>
          <a:ln>
            <a:solidFill>
              <a:schemeClr val="tx2">
                <a:lumMod val="50000"/>
              </a:schemeClr>
            </a:solidFill>
          </a:ln>
          <a:effectLst>
            <a:outerShdw blurRad="139700" dist="152400" dir="2700000" algn="tl" rotWithShape="0">
              <a:prstClr val="black">
                <a:alpha val="31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222222"/>
                </a:solidFill>
                <a:latin typeface="Comic Sans MS" pitchFamily="66" charset="0"/>
                <a:cs typeface="Times New Roman" pitchFamily="18" charset="0"/>
              </a:rPr>
              <a:t>     </a:t>
            </a:r>
            <a:r>
              <a:rPr lang="el-GR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Δωριείς </a:t>
            </a:r>
          </a:p>
        </p:txBody>
      </p:sp>
      <p:sp>
        <p:nvSpPr>
          <p:cNvPr id="7" name="6 - Βέλος προς τα κάτω"/>
          <p:cNvSpPr/>
          <p:nvPr/>
        </p:nvSpPr>
        <p:spPr>
          <a:xfrm>
            <a:off x="7668344" y="332656"/>
            <a:ext cx="936104" cy="1512168"/>
          </a:xfrm>
          <a:prstGeom prst="downArrow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accent1">
                <a:lumMod val="50000"/>
              </a:schemeClr>
            </a:solidFill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-16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5972" cy="683661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260648"/>
            <a:ext cx="4762872" cy="6597352"/>
          </a:xfrm>
        </p:spPr>
        <p:txBody>
          <a:bodyPr>
            <a:normAutofit fontScale="85000" lnSpcReduction="10000"/>
          </a:bodyPr>
          <a:lstStyle/>
          <a:p>
            <a:r>
              <a:rPr lang="el-GR" dirty="0" smtClean="0">
                <a:latin typeface="Comic Sans MS" pitchFamily="66" charset="0"/>
              </a:rPr>
              <a:t>Την παρακμή των μυκηναϊκών κέντρων ακολούθησε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περίοδος αναστατώσεων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</a:t>
            </a:r>
            <a:r>
              <a:rPr lang="el-GR" dirty="0" smtClean="0">
                <a:latin typeface="Comic Sans MS" pitchFamily="66" charset="0"/>
                <a:sym typeface="Wingdings" pitchFamily="2" charset="2"/>
              </a:rPr>
              <a:t> διαρκεί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3 περίπου αιώνες</a:t>
            </a:r>
            <a:r>
              <a:rPr lang="el-GR" dirty="0" smtClean="0">
                <a:latin typeface="Comic Sans MS" pitchFamily="66" charset="0"/>
                <a:sym typeface="Wingdings" pitchFamily="2" charset="2"/>
              </a:rPr>
              <a:t>!</a:t>
            </a:r>
          </a:p>
          <a:p>
            <a:r>
              <a:rPr lang="el-GR" dirty="0" smtClean="0">
                <a:latin typeface="Comic Sans MS" pitchFamily="66" charset="0"/>
                <a:sym typeface="Wingdings" pitchFamily="2" charset="2"/>
              </a:rPr>
              <a:t>Κύρια πηγή πληροφοριών </a:t>
            </a:r>
          </a:p>
          <a:p>
            <a:pPr>
              <a:buNone/>
            </a:pPr>
            <a:r>
              <a:rPr lang="el-GR" dirty="0" smtClean="0">
                <a:latin typeface="Comic Sans MS" pitchFamily="66" charset="0"/>
                <a:sym typeface="Wingdings" pitchFamily="2" charset="2"/>
              </a:rPr>
              <a:t>    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</a:t>
            </a:r>
            <a:r>
              <a:rPr lang="el-GR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Ομηρικά έπη</a:t>
            </a:r>
            <a:r>
              <a:rPr lang="el-GR" dirty="0" smtClean="0">
                <a:latin typeface="Comic Sans MS" pitchFamily="66" charset="0"/>
                <a:sym typeface="Wingdings" pitchFamily="2" charset="2"/>
              </a:rPr>
              <a:t>!</a:t>
            </a:r>
          </a:p>
          <a:p>
            <a:r>
              <a:rPr lang="el-GR" dirty="0" smtClean="0">
                <a:latin typeface="Comic Sans MS" pitchFamily="66" charset="0"/>
                <a:sym typeface="Wingdings" pitchFamily="2" charset="2"/>
              </a:rPr>
              <a:t>Ονομάστηκε η περίοδος </a:t>
            </a:r>
          </a:p>
          <a:p>
            <a:pPr>
              <a:buNone/>
            </a:pPr>
            <a:r>
              <a:rPr lang="el-GR" dirty="0" smtClean="0">
                <a:latin typeface="Comic Sans MS" pitchFamily="66" charset="0"/>
                <a:sym typeface="Wingdings" pitchFamily="2" charset="2"/>
              </a:rPr>
              <a:t>   και 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ελληνικός μεσαίωνας </a:t>
            </a:r>
          </a:p>
          <a:p>
            <a:pPr>
              <a:buNone/>
            </a:pP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  ή σκοτεινοί χρόνοι </a:t>
            </a:r>
          </a:p>
          <a:p>
            <a:pPr>
              <a:buNone/>
            </a:pP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 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</a:t>
            </a:r>
            <a:r>
              <a:rPr lang="el-GR" dirty="0" smtClean="0">
                <a:latin typeface="Comic Sans MS" pitchFamily="66" charset="0"/>
                <a:sym typeface="Wingdings" pitchFamily="2" charset="2"/>
              </a:rPr>
              <a:t> ως εποχή παρακμής</a:t>
            </a:r>
          </a:p>
          <a:p>
            <a:r>
              <a:rPr lang="el-GR" dirty="0" smtClean="0">
                <a:latin typeface="Comic Sans MS" pitchFamily="66" charset="0"/>
                <a:sym typeface="Wingdings" pitchFamily="2" charset="2"/>
              </a:rPr>
              <a:t>Όμως σήμερα μιλάμε για περίοδο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ανασυγκρότησης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</a:t>
            </a:r>
            <a:r>
              <a:rPr lang="el-GR" dirty="0" smtClean="0">
                <a:latin typeface="Comic Sans MS" pitchFamily="66" charset="0"/>
                <a:sym typeface="Wingdings" pitchFamily="2" charset="2"/>
              </a:rPr>
              <a:t>και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οργανωτικής δημιουργίας</a:t>
            </a:r>
            <a:r>
              <a:rPr lang="el-GR" dirty="0" smtClean="0">
                <a:latin typeface="Comic Sans MS" pitchFamily="66" charset="0"/>
                <a:sym typeface="Wingdings" pitchFamily="2" charset="2"/>
              </a:rPr>
              <a:t>.</a:t>
            </a:r>
          </a:p>
        </p:txBody>
      </p:sp>
      <p:pic>
        <p:nvPicPr>
          <p:cNvPr id="4" name="3 - Εικόνα" descr="z_sword_by_kongo217-d63ivz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692696"/>
            <a:ext cx="3580813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594928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Μετανάστευση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dirty="0" smtClean="0">
                <a:latin typeface="Comic Sans MS" pitchFamily="66" charset="0"/>
              </a:rPr>
              <a:t>ελληνικών φύλων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4" name="3 - Θέση περιεχομένου" descr="EthnicArchaic936E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40000"/>
          </a:blip>
          <a:stretch>
            <a:fillRect/>
          </a:stretch>
        </p:blipFill>
        <p:spPr>
          <a:xfrm>
            <a:off x="-76495" y="0"/>
            <a:ext cx="9220495" cy="573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Αποτελέσματα </a:t>
            </a:r>
            <a:b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μετακινήσεων ελληνικών φύλων</a:t>
            </a:r>
            <a:endParaRPr lang="el-G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2592288"/>
            <a:ext cx="3466728" cy="2204864"/>
          </a:xfrm>
          <a:solidFill>
            <a:srgbClr val="FFEEB7"/>
          </a:solidFill>
          <a:ln>
            <a:solidFill>
              <a:schemeClr val="tx1"/>
            </a:solidFill>
          </a:ln>
          <a:effectLst>
            <a:outerShdw blurRad="2159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translucentPowder">
            <a:bevelT w="127000" h="127000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l-G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Πολλοί από τους παλιούς κατοίκους έχασαν την περιουσία τους κι έγιναν δούλοι</a:t>
            </a:r>
          </a:p>
        </p:txBody>
      </p:sp>
      <p:sp>
        <p:nvSpPr>
          <p:cNvPr id="4" name="2 - Θέση περιεχομένου"/>
          <p:cNvSpPr txBox="1">
            <a:spLocks/>
          </p:cNvSpPr>
          <p:nvPr/>
        </p:nvSpPr>
        <p:spPr>
          <a:xfrm>
            <a:off x="4788024" y="2736304"/>
            <a:ext cx="3024336" cy="1772816"/>
          </a:xfrm>
          <a:prstGeom prst="rect">
            <a:avLst/>
          </a:prstGeom>
          <a:solidFill>
            <a:srgbClr val="FFEEB7"/>
          </a:solidFill>
          <a:ln>
            <a:solidFill>
              <a:schemeClr val="tx1"/>
            </a:solidFill>
          </a:ln>
          <a:effectLst>
            <a:outerShdw blurRad="2159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translucentPowder">
            <a:bevelT w="127000" h="127000"/>
          </a:sp3d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ts val="500"/>
              </a:spcBef>
            </a:pPr>
            <a:r>
              <a:rPr lang="el-G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 μυκηναϊκός πολιτισμός σταμάτησε ν’ αναπτύσσεται</a:t>
            </a:r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2195736" y="5373216"/>
            <a:ext cx="4752528" cy="908720"/>
          </a:xfrm>
          <a:prstGeom prst="rect">
            <a:avLst/>
          </a:prstGeom>
          <a:solidFill>
            <a:srgbClr val="FFEEB7"/>
          </a:solidFill>
          <a:ln>
            <a:solidFill>
              <a:schemeClr val="tx1"/>
            </a:solidFill>
          </a:ln>
          <a:effectLst>
            <a:outerShdw blurRad="2159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translucentPowder">
            <a:bevelT w="127000" h="127000"/>
          </a:sp3d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l-G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Πολλοί αναγκάστηκαν να φύγουν από τον τόπο τους.</a:t>
            </a:r>
            <a:endParaRPr lang="el-G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flipH="1">
            <a:off x="2915816" y="1368152"/>
            <a:ext cx="1512168" cy="1152128"/>
          </a:xfrm>
          <a:prstGeom prst="straightConnector1">
            <a:avLst/>
          </a:prstGeom>
          <a:ln w="127000">
            <a:solidFill>
              <a:srgbClr val="C00000"/>
            </a:solidFill>
            <a:tailEnd type="arrow"/>
          </a:ln>
          <a:effectLst>
            <a:outerShdw blurRad="114300" dist="88900" dir="2700000" algn="tl" rotWithShape="0">
              <a:prstClr val="black">
                <a:alpha val="3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ύγραμμο βέλος σύνδεσης"/>
          <p:cNvCxnSpPr/>
          <p:nvPr/>
        </p:nvCxnSpPr>
        <p:spPr>
          <a:xfrm>
            <a:off x="4427984" y="1340768"/>
            <a:ext cx="1584176" cy="1251520"/>
          </a:xfrm>
          <a:prstGeom prst="straightConnector1">
            <a:avLst/>
          </a:prstGeom>
          <a:ln w="127000">
            <a:solidFill>
              <a:srgbClr val="C00000"/>
            </a:solidFill>
            <a:tailEnd type="arrow"/>
          </a:ln>
          <a:effectLst>
            <a:outerShdw blurRad="114300" dist="88900" dir="2700000" algn="tl" rotWithShape="0">
              <a:prstClr val="black">
                <a:alpha val="3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4 - Εικόνα" descr="Scrappy Bright Polka Numbers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28192"/>
            <a:ext cx="720080" cy="960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15 - Εικόνα" descr="Scrappy Bright Polka Numbers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4288" y="1988840"/>
            <a:ext cx="576064" cy="953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16 - Εικόνα" descr="Scrappy Bright Polka Numbers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4509120"/>
            <a:ext cx="591106" cy="977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10 - Ευθύγραμμο βέλος σύνδεσης"/>
          <p:cNvCxnSpPr/>
          <p:nvPr/>
        </p:nvCxnSpPr>
        <p:spPr>
          <a:xfrm>
            <a:off x="4427984" y="1296144"/>
            <a:ext cx="0" cy="2880320"/>
          </a:xfrm>
          <a:prstGeom prst="straightConnector1">
            <a:avLst/>
          </a:prstGeom>
          <a:ln w="127000">
            <a:solidFill>
              <a:srgbClr val="C00000"/>
            </a:solidFill>
            <a:tailEnd type="arrow"/>
          </a:ln>
          <a:effectLst>
            <a:outerShdw blurRad="114300" dist="88900" dir="2700000" algn="tl" rotWithShape="0">
              <a:prstClr val="black">
                <a:alpha val="3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random-160204183721-thumbnail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random-160204183721-thumbnail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random-160204183721-thumbnail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7156"/>
            <a:ext cx="9144000" cy="66436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random-160204183721-thumbnail-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421767" y="107156"/>
            <a:ext cx="8300466" cy="6643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latin typeface="Comic Sans MS" pitchFamily="66" charset="0"/>
              </a:rPr>
              <a:t>Η μετανάστευση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δεν</a:t>
            </a:r>
            <a:r>
              <a:rPr lang="el-GR" dirty="0" smtClean="0">
                <a:latin typeface="Comic Sans MS" pitchFamily="66" charset="0"/>
              </a:rPr>
              <a:t> έγινε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οργανωμένα</a:t>
            </a:r>
            <a:r>
              <a:rPr lang="el-GR" dirty="0" smtClean="0">
                <a:latin typeface="Comic Sans MS" pitchFamily="66" charset="0"/>
              </a:rPr>
              <a:t> ούτε πάντα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ειρηνικά</a:t>
            </a:r>
            <a:r>
              <a:rPr lang="el-GR" dirty="0" smtClean="0">
                <a:latin typeface="Comic Sans MS" pitchFamily="66" charset="0"/>
              </a:rPr>
              <a:t>.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4" name="3 - Θέση περιεχομένου" descr="SEL_059_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916832"/>
            <a:ext cx="8013529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_' _________ __________-______ ______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40000"/>
          </a:blip>
          <a:srcRect t="11579" r="1129" b="3474"/>
          <a:stretch>
            <a:fillRect/>
          </a:stretch>
        </p:blipFill>
        <p:spPr>
          <a:xfrm>
            <a:off x="-22884" y="620688"/>
            <a:ext cx="9163219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Αποτελέσματα </a:t>
            </a:r>
            <a:b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l-GR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α΄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ελληνικού αποικισμού</a:t>
            </a:r>
            <a:endParaRPr lang="el-G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2924944"/>
            <a:ext cx="3466728" cy="1656184"/>
          </a:xfrm>
          <a:solidFill>
            <a:srgbClr val="FFEEB7"/>
          </a:solidFill>
          <a:ln>
            <a:solidFill>
              <a:schemeClr val="tx1"/>
            </a:solidFill>
          </a:ln>
          <a:effectLst>
            <a:outerShdw blurRad="2159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translucentPowder">
            <a:bevelT w="127000" h="127000"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Οι Έλληνες ήρθαν σε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επαφή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με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άλλους λαούς</a:t>
            </a:r>
          </a:p>
        </p:txBody>
      </p:sp>
      <p:sp>
        <p:nvSpPr>
          <p:cNvPr id="4" name="2 - Θέση περιεχομένου"/>
          <p:cNvSpPr txBox="1">
            <a:spLocks/>
          </p:cNvSpPr>
          <p:nvPr/>
        </p:nvSpPr>
        <p:spPr>
          <a:xfrm>
            <a:off x="4788024" y="2996952"/>
            <a:ext cx="3322712" cy="1224136"/>
          </a:xfrm>
          <a:prstGeom prst="rect">
            <a:avLst/>
          </a:prstGeom>
          <a:solidFill>
            <a:srgbClr val="FFEEB7"/>
          </a:solidFill>
          <a:ln>
            <a:solidFill>
              <a:schemeClr val="tx1"/>
            </a:solidFill>
          </a:ln>
          <a:effectLst>
            <a:outerShdw blurRad="2159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translucentPowder">
            <a:bevelT w="127000" h="127000"/>
          </a:sp3d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Αναπτύχθηκε </a:t>
            </a:r>
          </a:p>
          <a:p>
            <a:pPr algn="ctr"/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το </a:t>
            </a:r>
            <a:r>
              <a:rPr lang="el-G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εμπόριο</a:t>
            </a:r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2627784" y="5373216"/>
            <a:ext cx="3744416" cy="1152128"/>
          </a:xfrm>
          <a:prstGeom prst="rect">
            <a:avLst/>
          </a:prstGeom>
          <a:solidFill>
            <a:srgbClr val="FFEEB7"/>
          </a:solidFill>
          <a:ln>
            <a:solidFill>
              <a:schemeClr val="tx1"/>
            </a:solidFill>
          </a:ln>
          <a:effectLst>
            <a:outerShdw blurRad="2159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translucentPowder">
            <a:bevelT w="127000" h="127000"/>
          </a:sp3d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Το πιο </a:t>
            </a:r>
            <a:r>
              <a:rPr lang="el-G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σημαντικό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όμως ήταν ότι…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flipH="1">
            <a:off x="3059832" y="1628800"/>
            <a:ext cx="1584176" cy="1152128"/>
          </a:xfrm>
          <a:prstGeom prst="straightConnector1">
            <a:avLst/>
          </a:prstGeom>
          <a:ln w="127000">
            <a:solidFill>
              <a:srgbClr val="C00000"/>
            </a:solidFill>
            <a:tailEnd type="arrow"/>
          </a:ln>
          <a:effectLst>
            <a:outerShdw blurRad="114300" dist="88900" dir="2700000" algn="tl" rotWithShape="0">
              <a:prstClr val="black">
                <a:alpha val="3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ύγραμμο βέλος σύνδεσης"/>
          <p:cNvCxnSpPr/>
          <p:nvPr/>
        </p:nvCxnSpPr>
        <p:spPr>
          <a:xfrm>
            <a:off x="4572000" y="1628800"/>
            <a:ext cx="1512168" cy="1224136"/>
          </a:xfrm>
          <a:prstGeom prst="straightConnector1">
            <a:avLst/>
          </a:prstGeom>
          <a:ln w="127000">
            <a:solidFill>
              <a:srgbClr val="C00000"/>
            </a:solidFill>
            <a:tailEnd type="arrow"/>
          </a:ln>
          <a:effectLst>
            <a:outerShdw blurRad="114300" dist="88900" dir="2700000" algn="tl" rotWithShape="0">
              <a:prstClr val="black">
                <a:alpha val="3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4 - Εικόνα" descr="Scrappy Bright Polka Numbers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204864"/>
            <a:ext cx="720080" cy="960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15 - Εικόνα" descr="Scrappy Bright Polka Numbers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6" y="2204864"/>
            <a:ext cx="576064" cy="953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16 - Εικόνα" descr="Scrappy Bright Polka Numbers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4509120"/>
            <a:ext cx="591106" cy="977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aegeanseanasa_438x0_scal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40000"/>
          </a:blip>
          <a:stretch>
            <a:fillRect/>
          </a:stretch>
        </p:blipFill>
        <p:spPr>
          <a:xfrm>
            <a:off x="0" y="-1"/>
            <a:ext cx="9144000" cy="6931069"/>
          </a:xfrm>
        </p:spPr>
      </p:pic>
      <p:sp>
        <p:nvSpPr>
          <p:cNvPr id="6" name="5 - Έλλειψη"/>
          <p:cNvSpPr/>
          <p:nvPr/>
        </p:nvSpPr>
        <p:spPr>
          <a:xfrm>
            <a:off x="1691680" y="980728"/>
            <a:ext cx="5760640" cy="5877272"/>
          </a:xfrm>
          <a:prstGeom prst="ellipse">
            <a:avLst/>
          </a:prstGeom>
          <a:solidFill>
            <a:schemeClr val="bg1">
              <a:alpha val="45000"/>
            </a:schemeClr>
          </a:solidFill>
          <a:effectLst>
            <a:outerShdw blurRad="1778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Αστέρι 5 ακτινών"/>
          <p:cNvSpPr/>
          <p:nvPr/>
        </p:nvSpPr>
        <p:spPr>
          <a:xfrm>
            <a:off x="2051720" y="1196752"/>
            <a:ext cx="5184576" cy="4941168"/>
          </a:xfrm>
          <a:prstGeom prst="star5">
            <a:avLst/>
          </a:prstGeom>
          <a:solidFill>
            <a:srgbClr val="FFE389">
              <a:alpha val="45000"/>
            </a:srgbClr>
          </a:solidFill>
          <a:effectLst>
            <a:outerShdw blurRad="1778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</a:t>
            </a:r>
            <a:r>
              <a:rPr lang="el-G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Αιγαίο</a:t>
            </a:r>
            <a:r>
              <a:rPr lang="el-G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γίνεται</a:t>
            </a:r>
          </a:p>
          <a:p>
            <a:pPr algn="ctr"/>
            <a:r>
              <a:rPr lang="el-GR" sz="3200" b="1" dirty="0" smtClean="0">
                <a:solidFill>
                  <a:srgbClr val="00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ελληνική </a:t>
            </a:r>
            <a:r>
              <a:rPr lang="el-G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θάλασσα!</a:t>
            </a:r>
            <a:endParaRPr lang="el-G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Τι συμβαίνει το </a:t>
            </a:r>
            <a:r>
              <a:rPr lang="el-GR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1100 </a:t>
            </a:r>
            <a:r>
              <a:rPr lang="el-G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π.Χ.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;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4 - Εικόνα" descr="spartan_2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140458" y="1098801"/>
            <a:ext cx="3871702" cy="4994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3 - Θέση περιεχομένου" descr="Iron-Sword-icon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131699">
            <a:off x="89246" y="2288175"/>
            <a:ext cx="2382361" cy="2382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6444208" y="3789040"/>
            <a:ext cx="2304256" cy="2664296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0"/>
          </a:gradFill>
          <a:ln>
            <a:solidFill>
              <a:schemeClr val="tx2">
                <a:lumMod val="50000"/>
              </a:schemeClr>
            </a:solidFill>
          </a:ln>
          <a:effectLst>
            <a:outerShdw blurRad="304800" dist="152400" dir="2700000" algn="tl" rotWithShape="0">
              <a:prstClr val="black">
                <a:alpha val="39000"/>
              </a:prstClr>
            </a:outerShdw>
          </a:effectLst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Η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κάθοδος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των </a:t>
            </a: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Δωριέων</a:t>
            </a: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!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7" name="6 - Βέλος προς τα κάτω"/>
          <p:cNvSpPr/>
          <p:nvPr/>
        </p:nvSpPr>
        <p:spPr>
          <a:xfrm>
            <a:off x="6588224" y="1052736"/>
            <a:ext cx="1872208" cy="2952328"/>
          </a:xfrm>
          <a:prstGeom prst="downArrow">
            <a:avLst/>
          </a:prstGeom>
          <a:blipFill>
            <a:blip r:embed="rId4" cstate="print"/>
            <a:stretch>
              <a:fillRect/>
            </a:stretch>
          </a:blipFill>
          <a:ln w="12700">
            <a:solidFill>
              <a:srgbClr val="002060"/>
            </a:solidFill>
          </a:ln>
          <a:effectLst>
            <a:outerShdw blurRad="165100" dist="152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Οικονομική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κοινωνική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και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πολιτική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οργάνωση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των ομηρικών χρόνων</a:t>
            </a:r>
            <a:endParaRPr lang="el-GR" dirty="0"/>
          </a:p>
        </p:txBody>
      </p:sp>
      <p:pic>
        <p:nvPicPr>
          <p:cNvPr id="4" name="3 - Θέση περιεχομένου" descr="_dentraki_ouranos_xoma_xer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2420888"/>
            <a:ext cx="5815757" cy="3877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handful-of-soil--plant--hand--woman_33208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1052736"/>
            <a:ext cx="410773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3 - Θέση περιεχομένου" descr="handful-of-soil--plant--hand--woman_33208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2587277" cy="2587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3 - Θέση περιεχομένου" descr="handful-of-soil--plant--hand--woman_3320849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323528" y="4077072"/>
            <a:ext cx="5421136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6 - Βέλος προς τα κάτω"/>
          <p:cNvSpPr/>
          <p:nvPr/>
        </p:nvSpPr>
        <p:spPr>
          <a:xfrm>
            <a:off x="6732240" y="1124744"/>
            <a:ext cx="2232248" cy="3528392"/>
          </a:xfrm>
          <a:prstGeom prst="downArrow">
            <a:avLst/>
          </a:prstGeom>
          <a:blipFill>
            <a:blip r:embed="rId5" cstate="print"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5785792" y="4653136"/>
            <a:ext cx="3322712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Κύρια πηγή ανάπτυξης:</a:t>
            </a:r>
            <a:r>
              <a:rPr kumimoji="0" lang="el-G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l-G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η γη</a:t>
            </a:r>
            <a:r>
              <a:rPr lang="el-GR" sz="4400" dirty="0" smtClean="0">
                <a:latin typeface="+mj-lt"/>
                <a:ea typeface="+mj-ea"/>
                <a:cs typeface="+mj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44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Κλειστή</a:t>
            </a:r>
            <a:r>
              <a:rPr kumimoji="0" lang="el-GR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αγροτική οικονομία</a:t>
            </a:r>
            <a:endParaRPr kumimoji="0" lang="el-GR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9" name="2 - Θέση περιεχομένου"/>
          <p:cNvSpPr txBox="1">
            <a:spLocks/>
          </p:cNvSpPr>
          <p:nvPr/>
        </p:nvSpPr>
        <p:spPr>
          <a:xfrm>
            <a:off x="6588224" y="188640"/>
            <a:ext cx="2376264" cy="648072"/>
          </a:xfrm>
          <a:prstGeom prst="rect">
            <a:avLst/>
          </a:prstGeom>
          <a:solidFill>
            <a:srgbClr val="FFEEB7"/>
          </a:solidFill>
          <a:ln>
            <a:solidFill>
              <a:schemeClr val="tx1"/>
            </a:solidFill>
          </a:ln>
          <a:effectLst>
            <a:outerShdw blurRad="2159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translucentPowder">
            <a:bevelT w="127000" h="127000"/>
          </a:sp3d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Οικονομία</a:t>
            </a:r>
            <a:endParaRPr lang="el-GR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- Θέση περιεχομένου"/>
          <p:cNvSpPr txBox="1">
            <a:spLocks/>
          </p:cNvSpPr>
          <p:nvPr/>
        </p:nvSpPr>
        <p:spPr>
          <a:xfrm>
            <a:off x="251520" y="188640"/>
            <a:ext cx="8712968" cy="7056784"/>
          </a:xfrm>
          <a:prstGeom prst="rect">
            <a:avLst/>
          </a:prstGeom>
          <a:solidFill>
            <a:srgbClr val="FFEEB7"/>
          </a:solidFill>
          <a:ln>
            <a:solidFill>
              <a:schemeClr val="tx1"/>
            </a:solidFill>
          </a:ln>
          <a:effectLst>
            <a:outerShdw blurRad="2159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translucentPowder">
            <a:bevelT w="127000" h="127000"/>
          </a:sp3d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algn="ctr"/>
            <a:endParaRPr lang="en-US" sz="4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l-GR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 ομηρικός «οίκος»</a:t>
            </a:r>
            <a:r>
              <a:rPr lang="el-GR" sz="3200" b="1" dirty="0" smtClean="0">
                <a:latin typeface="Comic Sans MS" pitchFamily="66" charset="0"/>
              </a:rPr>
              <a:t/>
            </a:r>
            <a:br>
              <a:rPr lang="el-GR" sz="3200" b="1" dirty="0" smtClean="0">
                <a:latin typeface="Comic Sans MS" pitchFamily="66" charset="0"/>
              </a:rPr>
            </a:br>
            <a:endParaRPr lang="el-GR" sz="3200" b="1" dirty="0" smtClean="0">
              <a:latin typeface="Comic Sans MS" pitchFamily="66" charset="0"/>
            </a:endParaRPr>
          </a:p>
          <a:p>
            <a:pPr indent="457200" algn="just"/>
            <a:r>
              <a:rPr lang="el-GR" sz="3200" dirty="0" smtClean="0">
                <a:latin typeface="Comic Sans MS" pitchFamily="66" charset="0"/>
              </a:rPr>
              <a:t>Τι είναι ο οίκος; Η λέξη αποδίδεται πολλές φορές με τον όρο </a:t>
            </a:r>
            <a:r>
              <a:rPr lang="en-US" sz="3200" dirty="0" smtClean="0">
                <a:latin typeface="Comic Sans MS" pitchFamily="66" charset="0"/>
              </a:rPr>
              <a:t>“</a:t>
            </a:r>
            <a:r>
              <a:rPr lang="el-G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οικογένεια</a:t>
            </a:r>
            <a:r>
              <a:rPr lang="en-US" sz="3200" dirty="0" smtClean="0">
                <a:latin typeface="Comic Sans MS" pitchFamily="66" charset="0"/>
              </a:rPr>
              <a:t>”</a:t>
            </a:r>
            <a:r>
              <a:rPr lang="el-GR" sz="3200" dirty="0" smtClean="0">
                <a:latin typeface="Comic Sans MS" pitchFamily="66" charset="0"/>
              </a:rPr>
              <a:t>. Όμως η απόδοση αυτή είναι πολύ στενή και θα μπορούσε να οδηγήσει σε εσφαλμένα συμπεράσματα. </a:t>
            </a:r>
          </a:p>
          <a:p>
            <a:pPr indent="457200" algn="just"/>
            <a:r>
              <a:rPr lang="el-GR" sz="3200" dirty="0" smtClean="0">
                <a:latin typeface="Comic Sans MS" pitchFamily="66" charset="0"/>
              </a:rPr>
              <a:t>Ο οίκος, ακόμη και από την άποψη του αριθμού των ανθρώπων, είναι κάτι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πολύ περισσότερο από οικογένεια </a:t>
            </a:r>
            <a:r>
              <a:rPr lang="el-GR" sz="3200" dirty="0" smtClean="0">
                <a:latin typeface="Comic Sans MS" pitchFamily="66" charset="0"/>
              </a:rPr>
              <a:t>με τη σημερινή σημασία της λέξης (δηλαδή, την ομάδα που αποτελείται από τους γονείς και τα παιδιά, την «πυρηνική» οικογένεια)... </a:t>
            </a:r>
          </a:p>
          <a:p>
            <a:pPr indent="457200" algn="just"/>
            <a:r>
              <a:rPr lang="el-GR" sz="3200" dirty="0" smtClean="0">
                <a:latin typeface="Comic Sans MS" pitchFamily="66" charset="0"/>
              </a:rPr>
              <a:t>Αλλά περιλαμβάνει επίσης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όλα εκείνα </a:t>
            </a:r>
            <a:r>
              <a:rPr lang="el-G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τα άτομα </a:t>
            </a:r>
            <a:r>
              <a:rPr lang="el-GR" sz="3200" dirty="0" smtClean="0">
                <a:latin typeface="Comic Sans MS" pitchFamily="66" charset="0"/>
              </a:rPr>
              <a:t>- είτε πρόκειται για </a:t>
            </a:r>
            <a:r>
              <a:rPr lang="el-GR" sz="3200" b="1" dirty="0" smtClean="0">
                <a:latin typeface="Comic Sans MS" pitchFamily="66" charset="0"/>
              </a:rPr>
              <a:t>ελεύθερους</a:t>
            </a:r>
            <a:r>
              <a:rPr lang="el-GR" sz="3200" dirty="0" smtClean="0">
                <a:latin typeface="Comic Sans MS" pitchFamily="66" charset="0"/>
              </a:rPr>
              <a:t> είτε για </a:t>
            </a:r>
            <a:r>
              <a:rPr lang="el-GR" sz="3200" b="1" dirty="0" smtClean="0">
                <a:latin typeface="Comic Sans MS" pitchFamily="66" charset="0"/>
              </a:rPr>
              <a:t>δούλους</a:t>
            </a:r>
            <a:r>
              <a:rPr lang="el-GR" sz="3200" dirty="0" smtClean="0">
                <a:latin typeface="Comic Sans MS" pitchFamily="66" charset="0"/>
              </a:rPr>
              <a:t> -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τα οποία </a:t>
            </a:r>
            <a:r>
              <a:rPr lang="el-G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εξαρτώνται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άμεσα </a:t>
            </a:r>
            <a:r>
              <a:rPr lang="el-GR" sz="3200" dirty="0" smtClean="0">
                <a:latin typeface="Comic Sans MS" pitchFamily="66" charset="0"/>
              </a:rPr>
              <a:t>από τον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επικεφαλής</a:t>
            </a:r>
            <a:r>
              <a:rPr lang="el-GR" sz="3200" dirty="0" smtClean="0">
                <a:latin typeface="Comic Sans MS" pitchFamily="66" charset="0"/>
              </a:rPr>
              <a:t> του οίκου (όλους εκείνους τους </a:t>
            </a:r>
            <a:r>
              <a:rPr lang="el-GR" sz="3200" b="1" dirty="0" smtClean="0">
                <a:latin typeface="Comic Sans MS" pitchFamily="66" charset="0"/>
              </a:rPr>
              <a:t>υπηρέτες</a:t>
            </a:r>
            <a:r>
              <a:rPr lang="el-GR" sz="3200" dirty="0" smtClean="0">
                <a:latin typeface="Comic Sans MS" pitchFamily="66" charset="0"/>
              </a:rPr>
              <a:t> στους οποίους έχουν ανατεθεί τα πολλά και διάφορα καθήκοντα που απαιτούνται από την οικονομική ζωή του οίκου...). Με άλλα λόγια, ο οίκος με την καθαρά «ανθρώπινη» μορφή του δεν είναι ένας θεσμός που βασίζεται αποκλειστικά και μόνο στη συγγένεια.</a:t>
            </a:r>
          </a:p>
          <a:p>
            <a:pPr indent="457200" algn="just"/>
            <a:r>
              <a:rPr lang="el-GR" sz="3200" dirty="0" smtClean="0">
                <a:latin typeface="Comic Sans MS" pitchFamily="66" charset="0"/>
              </a:rPr>
              <a:t>Ωστόσο η έννοια του οίκου καλύπτει πολύ περισσότερα από μιαν απλή ομάδα ανθρώπων. Ο οίκος περιλαμβάνει και </a:t>
            </a:r>
            <a:r>
              <a:rPr lang="el-G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περιουσιακά στοιχεία </a:t>
            </a:r>
            <a:r>
              <a:rPr lang="el-GR" sz="3200" dirty="0" smtClean="0">
                <a:latin typeface="Comic Sans MS" pitchFamily="66" charset="0"/>
              </a:rPr>
              <a:t>κάθε είδους, τα οποία στην πράξη δεν μπορούν να χωριστούν από την ανθρώπινη ομάδα, αφού εξασφαλίζουν την υλική της ύπαρξη. </a:t>
            </a:r>
          </a:p>
          <a:p>
            <a:pPr indent="457200" algn="just"/>
            <a:r>
              <a:rPr lang="el-GR" sz="3200" dirty="0" smtClean="0">
                <a:latin typeface="Comic Sans MS" pitchFamily="66" charset="0"/>
              </a:rPr>
              <a:t>Επομένως </a:t>
            </a:r>
            <a:r>
              <a:rPr lang="el-GR" sz="3200" b="1" dirty="0" smtClean="0">
                <a:latin typeface="Comic Sans MS" pitchFamily="66" charset="0"/>
              </a:rPr>
              <a:t>η γη, τα κτίρια, τα ζώα, τα κάθε είδους αποθέματα, ο εξοπλισμός </a:t>
            </a:r>
            <a:r>
              <a:rPr lang="el-GR" sz="3200" dirty="0" smtClean="0">
                <a:latin typeface="Comic Sans MS" pitchFamily="66" charset="0"/>
              </a:rPr>
              <a:t>και ούτω καθεξής αποτελούν όλα μέρος του οίκου.</a:t>
            </a:r>
            <a:r>
              <a:rPr lang="el-GR" sz="3200" dirty="0" smtClean="0"/>
              <a:t/>
            </a:r>
            <a:br>
              <a:rPr lang="el-GR" sz="3200" dirty="0" smtClean="0"/>
            </a:br>
            <a:endParaRPr lang="el-GR" sz="3200" dirty="0" smtClean="0"/>
          </a:p>
          <a:p>
            <a:pPr algn="r"/>
            <a:r>
              <a:rPr lang="el-GR" sz="2600" dirty="0" smtClean="0"/>
              <a:t>Μ.Μ. </a:t>
            </a:r>
            <a:r>
              <a:rPr lang="el-GR" sz="2600" dirty="0" err="1" smtClean="0"/>
              <a:t>Austin</a:t>
            </a:r>
            <a:r>
              <a:rPr lang="el-GR" sz="2600" dirty="0" smtClean="0"/>
              <a:t>, P. </a:t>
            </a:r>
            <a:r>
              <a:rPr lang="el-GR" sz="2600" dirty="0" err="1" smtClean="0"/>
              <a:t>Vidal</a:t>
            </a:r>
            <a:r>
              <a:rPr lang="el-GR" sz="2600" dirty="0" smtClean="0"/>
              <a:t>-</a:t>
            </a:r>
            <a:r>
              <a:rPr lang="el-GR" sz="2600" dirty="0" err="1" smtClean="0"/>
              <a:t>Naquet</a:t>
            </a:r>
            <a:r>
              <a:rPr lang="el-GR" sz="2600" dirty="0" smtClean="0"/>
              <a:t>, </a:t>
            </a:r>
            <a:r>
              <a:rPr lang="el-GR" sz="2600" i="1" dirty="0" smtClean="0"/>
              <a:t>Οικονομία και κοινωνία στην αρχαία Ελλάδα</a:t>
            </a:r>
            <a:r>
              <a:rPr lang="el-GR" sz="2600" dirty="0" smtClean="0"/>
              <a:t>, μτφ. Τ. </a:t>
            </a:r>
            <a:r>
              <a:rPr lang="el-GR" sz="2600" dirty="0" err="1" smtClean="0"/>
              <a:t>Κουκουλιός</a:t>
            </a:r>
            <a:r>
              <a:rPr lang="el-GR" sz="2600" dirty="0" smtClean="0"/>
              <a:t>, Δαίδαλος, Αθήνα 1998, σελ. 67</a:t>
            </a:r>
            <a:br>
              <a:rPr lang="el-GR" sz="2600" dirty="0" smtClean="0"/>
            </a:br>
            <a:endParaRPr lang="el-GR" sz="2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el-G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 γινόταν όταν υπήρχε </a:t>
            </a:r>
            <a:br>
              <a:rPr lang="el-G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έλλειψη αγαθών;</a:t>
            </a:r>
            <a:endParaRPr lang="el-G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2 - Θέση περιεχομένου"/>
          <p:cNvSpPr txBox="1">
            <a:spLocks/>
          </p:cNvSpPr>
          <p:nvPr/>
        </p:nvSpPr>
        <p:spPr>
          <a:xfrm>
            <a:off x="2930624" y="1628800"/>
            <a:ext cx="5817840" cy="1152128"/>
          </a:xfrm>
          <a:prstGeom prst="rect">
            <a:avLst/>
          </a:prstGeom>
          <a:solidFill>
            <a:srgbClr val="FFE389">
              <a:alpha val="83000"/>
            </a:srgbClr>
          </a:solidFill>
          <a:effectLst>
            <a:outerShdw blurRad="1778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l-GR" sz="3200" dirty="0" smtClean="0">
                <a:latin typeface="Comic Sans MS" pitchFamily="66" charset="0"/>
              </a:rPr>
              <a:t>…περιορισμένο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ανταλλακτικό εμπόριο</a:t>
            </a:r>
            <a:r>
              <a:rPr lang="el-GR" sz="3200" dirty="0" smtClean="0">
                <a:latin typeface="Comic Sans MS" pitchFamily="66" charset="0"/>
              </a:rPr>
              <a:t> μεταξύ οίκων</a:t>
            </a:r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4730824" y="3284984"/>
            <a:ext cx="3960440" cy="648072"/>
          </a:xfrm>
          <a:prstGeom prst="rect">
            <a:avLst/>
          </a:prstGeom>
          <a:solidFill>
            <a:srgbClr val="FFE389">
              <a:alpha val="83000"/>
            </a:srgbClr>
          </a:solidFill>
          <a:effectLst>
            <a:outerShdw blurRad="1778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…ανταλλαγή δώρων</a:t>
            </a:r>
          </a:p>
        </p:txBody>
      </p:sp>
      <p:sp>
        <p:nvSpPr>
          <p:cNvPr id="6" name="2 - Θέση περιεχομένου"/>
          <p:cNvSpPr txBox="1">
            <a:spLocks/>
          </p:cNvSpPr>
          <p:nvPr/>
        </p:nvSpPr>
        <p:spPr>
          <a:xfrm>
            <a:off x="5436096" y="4509120"/>
            <a:ext cx="2448272" cy="720080"/>
          </a:xfrm>
          <a:prstGeom prst="rect">
            <a:avLst/>
          </a:prstGeom>
          <a:solidFill>
            <a:srgbClr val="FFE389">
              <a:alpha val="83000"/>
            </a:srgbClr>
          </a:solidFill>
          <a:effectLst>
            <a:outerShdw blurRad="1778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…πόλεμος</a:t>
            </a:r>
            <a:endParaRPr lang="el-GR" sz="3200" dirty="0" smtClean="0">
              <a:latin typeface="Comic Sans MS" pitchFamily="66" charset="0"/>
              <a:sym typeface="Wingdings" pitchFamily="2" charset="2"/>
            </a:endParaRPr>
          </a:p>
        </p:txBody>
      </p:sp>
      <p:sp>
        <p:nvSpPr>
          <p:cNvPr id="7" name="2 - Θέση περιεχομένου"/>
          <p:cNvSpPr txBox="1">
            <a:spLocks/>
          </p:cNvSpPr>
          <p:nvPr/>
        </p:nvSpPr>
        <p:spPr>
          <a:xfrm>
            <a:off x="6516216" y="5688632"/>
            <a:ext cx="2448272" cy="620688"/>
          </a:xfrm>
          <a:prstGeom prst="rect">
            <a:avLst/>
          </a:prstGeom>
          <a:solidFill>
            <a:srgbClr val="FFE389">
              <a:alpha val="83000"/>
            </a:srgbClr>
          </a:solidFill>
          <a:effectLst>
            <a:outerShdw blurRad="1778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…πειρατεία</a:t>
            </a:r>
            <a:endParaRPr lang="el-G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7 - Εικόνα" descr="Scrappy Bright Polka Numbers-01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8536" y="1700808"/>
            <a:ext cx="539552" cy="936104"/>
          </a:xfrm>
          <a:prstGeom prst="rect">
            <a:avLst/>
          </a:prstGeom>
          <a:solidFill>
            <a:srgbClr val="FFE389">
              <a:alpha val="84000"/>
            </a:srgb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- Εικόνα" descr="Scrappy Bright Polka Numbers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4720" y="3140968"/>
            <a:ext cx="667019" cy="936104"/>
          </a:xfrm>
          <a:prstGeom prst="rect">
            <a:avLst/>
          </a:prstGeom>
          <a:solidFill>
            <a:srgbClr val="FFE389">
              <a:alpha val="84000"/>
            </a:srgb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9 - Εικόνα" descr="Scrappy Bright Polka Numbers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365104"/>
            <a:ext cx="634473" cy="1023345"/>
          </a:xfrm>
          <a:prstGeom prst="rect">
            <a:avLst/>
          </a:prstGeom>
          <a:solidFill>
            <a:srgbClr val="FFE389">
              <a:alpha val="84000"/>
            </a:srgb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10 - Εικόνα" descr="Scrappy Bright Polka Numbers-01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112" y="5589240"/>
            <a:ext cx="698027" cy="864096"/>
          </a:xfrm>
          <a:prstGeom prst="rect">
            <a:avLst/>
          </a:prstGeom>
          <a:solidFill>
            <a:srgbClr val="FFE389">
              <a:alpha val="83000"/>
            </a:srgbClr>
          </a:solidFill>
          <a:ln>
            <a:noFill/>
          </a:ln>
          <a:effectLst>
            <a:outerShdw blurRad="1778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- Εικόνα" descr="http://www.hellinon.net/ANEOMENA/KoinonikesDomes.files/image003.jpg"/>
          <p:cNvPicPr/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251520" y="3068960"/>
            <a:ext cx="3419872" cy="35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Ποια ήταν τα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μέτρα αναφοράς </a:t>
            </a:r>
            <a:r>
              <a:rPr lang="el-GR" dirty="0" smtClean="0"/>
              <a:t>για την αξιολόγηση των </a:t>
            </a:r>
            <a:r>
              <a:rPr lang="el-GR" dirty="0" err="1" smtClean="0"/>
              <a:t>ανταλασσόμενων</a:t>
            </a:r>
            <a:r>
              <a:rPr lang="el-GR" dirty="0" smtClean="0"/>
              <a:t> αγαθών στο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ανταλλακτικό εμπόριο</a:t>
            </a:r>
            <a:r>
              <a:rPr lang="el-GR" dirty="0" smtClean="0"/>
              <a:t>;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>
            <a:normAutofit/>
          </a:bodyPr>
          <a:lstStyle/>
          <a:p>
            <a:r>
              <a:rPr lang="el-GR" sz="4400" b="1" dirty="0" smtClean="0"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βόδια</a:t>
            </a:r>
          </a:p>
          <a:p>
            <a:r>
              <a:rPr lang="el-GR" sz="4400" b="1" dirty="0" smtClean="0"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δέρματα</a:t>
            </a:r>
          </a:p>
          <a:p>
            <a:r>
              <a:rPr lang="el-GR" sz="4400" b="1" dirty="0" smtClean="0"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μέταλλα</a:t>
            </a:r>
          </a:p>
          <a:p>
            <a:r>
              <a:rPr lang="el-GR" sz="4400" b="1" dirty="0" smtClean="0"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δούλοι</a:t>
            </a:r>
            <a:endParaRPr lang="el-GR" sz="4400" b="1" dirty="0">
              <a:solidFill>
                <a:srgbClr val="4D24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Αποτέλεσμα εικόνας για βόδι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936" y="1988840"/>
            <a:ext cx="2981130" cy="1656184"/>
          </a:xfrm>
          <a:prstGeom prst="rect">
            <a:avLst/>
          </a:prstGeom>
          <a:noFill/>
        </p:spPr>
      </p:pic>
      <p:pic>
        <p:nvPicPr>
          <p:cNvPr id="1030" name="Picture 6" descr="Σχετική εικόνα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3888" y="3501008"/>
            <a:ext cx="2259335" cy="2259335"/>
          </a:xfrm>
          <a:prstGeom prst="rect">
            <a:avLst/>
          </a:prstGeom>
          <a:noFill/>
        </p:spPr>
      </p:pic>
      <p:pic>
        <p:nvPicPr>
          <p:cNvPr id="1032" name="Picture 8" descr="Αποτέλεσμα εικόνας για μεταλλεύματα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648" y="4581128"/>
            <a:ext cx="2964160" cy="2964161"/>
          </a:xfrm>
          <a:prstGeom prst="rect">
            <a:avLst/>
          </a:prstGeom>
          <a:noFill/>
        </p:spPr>
      </p:pic>
      <p:pic>
        <p:nvPicPr>
          <p:cNvPr id="1034" name="Picture 10" descr="Σχετική εικόνα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3537793"/>
            <a:ext cx="2535906" cy="33202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6912768" cy="1143000"/>
          </a:xfrm>
        </p:spPr>
        <p:txBody>
          <a:bodyPr>
            <a:normAutofit/>
          </a:bodyPr>
          <a:lstStyle/>
          <a:p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</a:t>
            </a:r>
            <a:r>
              <a:rPr lang="el-G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εξωτερικό εμπόριο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εκείνη την εποχή γινόταν από τους…</a:t>
            </a:r>
            <a:endParaRPr lang="el-G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3 - Θέση περιεχομένου" descr="PhoenicianTrad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7135775" cy="5345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2123728" y="1556792"/>
            <a:ext cx="3024336" cy="648072"/>
          </a:xfrm>
          <a:prstGeom prst="rect">
            <a:avLst/>
          </a:prstGeom>
          <a:solidFill>
            <a:srgbClr val="FFEEB7"/>
          </a:solidFill>
          <a:ln>
            <a:solidFill>
              <a:schemeClr val="tx1"/>
            </a:solidFill>
          </a:ln>
          <a:effectLst>
            <a:outerShdw blurRad="2159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translucentPowder">
            <a:bevelT w="127000" h="127000"/>
          </a:sp3d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… Φοίνικες!</a:t>
            </a:r>
            <a:endParaRPr lang="el-GR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6 - Έκρηξη 1"/>
          <p:cNvSpPr/>
          <p:nvPr/>
        </p:nvSpPr>
        <p:spPr>
          <a:xfrm rot="197720">
            <a:off x="5847953" y="254448"/>
            <a:ext cx="3312368" cy="3303159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Κυρίως για προμήθεια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μετάλλων</a:t>
            </a:r>
            <a:r>
              <a:rPr lang="el-G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l-GR" b="1" dirty="0" smtClean="0">
                <a:solidFill>
                  <a:schemeClr val="tx1"/>
                </a:solidFill>
              </a:rPr>
              <a:t>και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δούλων</a:t>
            </a:r>
            <a:r>
              <a:rPr lang="el-GR" b="1" dirty="0" smtClean="0">
                <a:solidFill>
                  <a:schemeClr val="tx1"/>
                </a:solidFill>
              </a:rPr>
              <a:t>!</a:t>
            </a:r>
            <a:endParaRPr lang="el-G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1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 descr="7-5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70" b="11836"/>
          <a:stretch>
            <a:fillRect/>
          </a:stretch>
        </p:blipFill>
        <p:spPr>
          <a:xfrm>
            <a:off x="824677" y="908720"/>
            <a:ext cx="7736246" cy="5245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2 - Θέση περιεχομένου"/>
          <p:cNvSpPr txBox="1">
            <a:spLocks/>
          </p:cNvSpPr>
          <p:nvPr/>
        </p:nvSpPr>
        <p:spPr>
          <a:xfrm>
            <a:off x="6588224" y="188640"/>
            <a:ext cx="2376264" cy="648072"/>
          </a:xfrm>
          <a:prstGeom prst="rect">
            <a:avLst/>
          </a:prstGeom>
          <a:solidFill>
            <a:srgbClr val="FFEEB7"/>
          </a:solidFill>
          <a:ln>
            <a:solidFill>
              <a:schemeClr val="tx1"/>
            </a:solidFill>
          </a:ln>
          <a:effectLst>
            <a:outerShdw blurRad="2159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translucentPowder">
            <a:bevelT w="127000" h="127000"/>
          </a:sp3d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Κοινωνία</a:t>
            </a:r>
            <a:endParaRPr lang="el-GR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Ισοσκελές τρίγωνο"/>
          <p:cNvSpPr/>
          <p:nvPr/>
        </p:nvSpPr>
        <p:spPr>
          <a:xfrm>
            <a:off x="4644008" y="0"/>
            <a:ext cx="3960440" cy="685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3275856" y="1412776"/>
            <a:ext cx="2376264" cy="648072"/>
          </a:xfrm>
          <a:prstGeom prst="rect">
            <a:avLst/>
          </a:prstGeom>
          <a:solidFill>
            <a:srgbClr val="FFEEB7"/>
          </a:solidFill>
          <a:ln>
            <a:solidFill>
              <a:schemeClr val="tx1"/>
            </a:solidFill>
          </a:ln>
          <a:effectLst>
            <a:outerShdw blurRad="2159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translucentPowder">
            <a:bevelT w="127000" h="127000"/>
          </a:sp3d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l-G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Βασιλιάς</a:t>
            </a:r>
          </a:p>
        </p:txBody>
      </p:sp>
      <p:sp>
        <p:nvSpPr>
          <p:cNvPr id="6" name="2 - Θέση περιεχομένου"/>
          <p:cNvSpPr txBox="1">
            <a:spLocks/>
          </p:cNvSpPr>
          <p:nvPr/>
        </p:nvSpPr>
        <p:spPr>
          <a:xfrm>
            <a:off x="2699792" y="2852936"/>
            <a:ext cx="2376264" cy="648072"/>
          </a:xfrm>
          <a:prstGeom prst="rect">
            <a:avLst/>
          </a:prstGeom>
          <a:solidFill>
            <a:srgbClr val="FFEEB7"/>
          </a:solidFill>
          <a:ln>
            <a:solidFill>
              <a:schemeClr val="tx1"/>
            </a:solidFill>
          </a:ln>
          <a:effectLst>
            <a:outerShdw blurRad="2159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translucentPowder">
            <a:bevelT w="127000" h="127000"/>
          </a:sp3d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l-G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Άριστοι</a:t>
            </a:r>
          </a:p>
        </p:txBody>
      </p:sp>
      <p:sp>
        <p:nvSpPr>
          <p:cNvPr id="7" name="2 - Θέση περιεχομένου"/>
          <p:cNvSpPr txBox="1">
            <a:spLocks/>
          </p:cNvSpPr>
          <p:nvPr/>
        </p:nvSpPr>
        <p:spPr>
          <a:xfrm>
            <a:off x="1403648" y="4653136"/>
            <a:ext cx="2376264" cy="648072"/>
          </a:xfrm>
          <a:prstGeom prst="rect">
            <a:avLst/>
          </a:prstGeom>
          <a:solidFill>
            <a:srgbClr val="FFEEB7"/>
          </a:solidFill>
          <a:ln>
            <a:solidFill>
              <a:schemeClr val="tx1"/>
            </a:solidFill>
          </a:ln>
          <a:effectLst>
            <a:outerShdw blurRad="2159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translucentPowder">
            <a:bevelT w="127000" h="127000"/>
          </a:sp3d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l-G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Πλήθος</a:t>
            </a:r>
          </a:p>
        </p:txBody>
      </p:sp>
      <p:sp>
        <p:nvSpPr>
          <p:cNvPr id="8" name="2 - Θέση περιεχομένου"/>
          <p:cNvSpPr txBox="1">
            <a:spLocks/>
          </p:cNvSpPr>
          <p:nvPr/>
        </p:nvSpPr>
        <p:spPr>
          <a:xfrm>
            <a:off x="2267744" y="5949280"/>
            <a:ext cx="2376264" cy="648072"/>
          </a:xfrm>
          <a:prstGeom prst="rect">
            <a:avLst/>
          </a:prstGeom>
          <a:solidFill>
            <a:srgbClr val="FFEEB7"/>
          </a:solidFill>
          <a:ln>
            <a:solidFill>
              <a:schemeClr val="tx1"/>
            </a:solidFill>
          </a:ln>
          <a:effectLst>
            <a:outerShdw blurRad="2159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translucentPowder">
            <a:bevelT w="127000" h="127000"/>
          </a:sp3d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l-G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Δούλοι</a:t>
            </a:r>
          </a:p>
        </p:txBody>
      </p:sp>
      <p:sp>
        <p:nvSpPr>
          <p:cNvPr id="9" name="2 - Θέση περιεχομένου"/>
          <p:cNvSpPr txBox="1">
            <a:spLocks/>
          </p:cNvSpPr>
          <p:nvPr/>
        </p:nvSpPr>
        <p:spPr>
          <a:xfrm>
            <a:off x="4211960" y="4653136"/>
            <a:ext cx="2376264" cy="648072"/>
          </a:xfrm>
          <a:prstGeom prst="rect">
            <a:avLst/>
          </a:prstGeom>
          <a:solidFill>
            <a:srgbClr val="FFEEB7"/>
          </a:solidFill>
          <a:ln>
            <a:solidFill>
              <a:schemeClr val="tx1"/>
            </a:solidFill>
          </a:ln>
          <a:effectLst>
            <a:outerShdw blurRad="2159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translucentPowder">
            <a:bevelT w="127000" h="127000"/>
          </a:sp3d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l-G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Δημιουργοί</a:t>
            </a:r>
          </a:p>
        </p:txBody>
      </p:sp>
      <p:sp>
        <p:nvSpPr>
          <p:cNvPr id="10" name="9 - Έκρηξη 1"/>
          <p:cNvSpPr/>
          <p:nvPr/>
        </p:nvSpPr>
        <p:spPr>
          <a:xfrm rot="197720">
            <a:off x="5739432" y="92471"/>
            <a:ext cx="3312368" cy="3303159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Κοινωνία Γεωμετρικών Χρόνων</a:t>
            </a:r>
            <a:endParaRPr lang="el-GR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l-GR" sz="2400" dirty="0" smtClean="0">
                <a:latin typeface="Comic Sans MS" pitchFamily="66" charset="0"/>
              </a:rPr>
              <a:t/>
            </a:r>
            <a:br>
              <a:rPr lang="el-GR" sz="2400" dirty="0" smtClean="0">
                <a:latin typeface="Comic Sans MS" pitchFamily="66" charset="0"/>
              </a:rPr>
            </a:b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Τα φυλετικά κράτη</a:t>
            </a:r>
            <a:endParaRPr lang="el-GR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l-GR" sz="2400" dirty="0" smtClean="0">
                <a:latin typeface="Comic Sans MS" pitchFamily="66" charset="0"/>
              </a:rPr>
              <a:t/>
            </a:r>
            <a:br>
              <a:rPr lang="el-GR" sz="2400" dirty="0" smtClean="0">
                <a:latin typeface="Comic Sans MS" pitchFamily="66" charset="0"/>
              </a:rPr>
            </a:br>
            <a:r>
              <a:rPr lang="el-GR" sz="2400" dirty="0" smtClean="0">
                <a:latin typeface="Comic Sans MS" pitchFamily="66" charset="0"/>
              </a:rPr>
              <a:t>Οι νέες κοινότητες που δημιουργούνται είναι φυλετικές και κάθε φύλο αποτελεί ένα κράτος. </a:t>
            </a:r>
            <a:endParaRPr lang="en-US" sz="2400" dirty="0" smtClean="0">
              <a:latin typeface="Comic Sans MS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l-GR" sz="2400" dirty="0" smtClean="0">
                <a:latin typeface="Comic Sans MS" pitchFamily="66" charset="0"/>
              </a:rPr>
              <a:t>Το </a:t>
            </a:r>
            <a:r>
              <a:rPr lang="el-GR" sz="2400" b="1" dirty="0" smtClean="0">
                <a:latin typeface="Comic Sans MS" pitchFamily="66" charset="0"/>
              </a:rPr>
              <a:t>φύλο</a:t>
            </a:r>
            <a:r>
              <a:rPr lang="el-GR" sz="2400" dirty="0" smtClean="0">
                <a:latin typeface="Comic Sans MS" pitchFamily="66" charset="0"/>
              </a:rPr>
              <a:t> διαιρείται σε </a:t>
            </a:r>
            <a:r>
              <a:rPr lang="el-GR" sz="2400" b="1" dirty="0" smtClean="0">
                <a:latin typeface="Comic Sans MS" pitchFamily="66" charset="0"/>
              </a:rPr>
              <a:t>φυλές, φατρίες</a:t>
            </a:r>
            <a:r>
              <a:rPr lang="el-GR" sz="2400" dirty="0" smtClean="0">
                <a:latin typeface="Comic Sans MS" pitchFamily="66" charset="0"/>
              </a:rPr>
              <a:t> και </a:t>
            </a:r>
            <a:r>
              <a:rPr lang="el-GR" sz="2400" b="1" dirty="0" smtClean="0">
                <a:latin typeface="Comic Sans MS" pitchFamily="66" charset="0"/>
              </a:rPr>
              <a:t>γένη</a:t>
            </a:r>
            <a:r>
              <a:rPr lang="el-GR" sz="2400" dirty="0" smtClean="0">
                <a:latin typeface="Comic Sans MS" pitchFamily="66" charset="0"/>
              </a:rPr>
              <a:t>. </a:t>
            </a:r>
            <a:endParaRPr lang="en-US" sz="2400" dirty="0" smtClean="0">
              <a:latin typeface="Comic Sans MS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l-GR" sz="2400" dirty="0" smtClean="0">
                <a:latin typeface="Comic Sans MS" pitchFamily="66" charset="0"/>
              </a:rPr>
              <a:t>Φυλετικά κράτη μπορεί να δημιουργηθούν </a:t>
            </a:r>
            <a:endParaRPr lang="en-US" sz="2400" dirty="0" smtClean="0">
              <a:latin typeface="Comic Sans MS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l-GR" sz="2400" dirty="0" smtClean="0">
                <a:latin typeface="Comic Sans MS" pitchFamily="66" charset="0"/>
              </a:rPr>
              <a:t>και από τη διάσπαση ενός φύλου </a:t>
            </a:r>
            <a:endParaRPr lang="en-US" sz="2400" dirty="0" smtClean="0">
              <a:latin typeface="Comic Sans MS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l-GR" sz="2400" dirty="0" smtClean="0">
                <a:latin typeface="Comic Sans MS" pitchFamily="66" charset="0"/>
              </a:rPr>
              <a:t>ή από την ένωση φυλών του ιδίου φύλου. </a:t>
            </a:r>
            <a:endParaRPr lang="en-US" sz="2400" dirty="0" smtClean="0">
              <a:latin typeface="Comic Sans MS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l-GR" sz="2400" dirty="0" smtClean="0">
                <a:latin typeface="Comic Sans MS" pitchFamily="66" charset="0"/>
              </a:rPr>
              <a:t>Η μόνιμη εγκατάσταση των φύλων με σαφή εδαφικά όρια των κρατών τους θα ολοκληρωθεί τον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9</a:t>
            </a:r>
            <a:r>
              <a:rPr lang="el-GR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π.Χ.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αιώνα</a:t>
            </a:r>
            <a:r>
              <a:rPr lang="el-GR" sz="2400" dirty="0" smtClean="0">
                <a:latin typeface="Comic Sans MS" pitchFamily="66" charset="0"/>
              </a:rPr>
              <a:t>. </a:t>
            </a:r>
            <a:br>
              <a:rPr lang="el-GR" sz="2400" dirty="0" smtClean="0">
                <a:latin typeface="Comic Sans MS" pitchFamily="66" charset="0"/>
              </a:rPr>
            </a:br>
            <a:r>
              <a:rPr lang="el-GR" sz="2400" dirty="0" smtClean="0">
                <a:latin typeface="Comic Sans MS" pitchFamily="66" charset="0"/>
              </a:rPr>
              <a:t/>
            </a:r>
            <a:br>
              <a:rPr lang="el-GR" sz="2400" dirty="0" smtClean="0">
                <a:latin typeface="Comic Sans MS" pitchFamily="66" charset="0"/>
              </a:rPr>
            </a:br>
            <a:endParaRPr lang="el-GR" sz="2400" dirty="0" smtClean="0">
              <a:latin typeface="Comic Sans MS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l-GR" sz="2400" dirty="0" smtClean="0">
                <a:latin typeface="Comic Sans MS" pitchFamily="66" charset="0"/>
              </a:rPr>
              <a:t/>
            </a:r>
            <a:br>
              <a:rPr lang="el-GR" sz="2400" dirty="0" smtClean="0">
                <a:latin typeface="Comic Sans MS" pitchFamily="66" charset="0"/>
              </a:rPr>
            </a:br>
            <a:endParaRPr lang="el-GR" sz="2400" dirty="0">
              <a:latin typeface="Comic Sans MS" pitchFamily="66" charset="0"/>
            </a:endParaRPr>
          </a:p>
        </p:txBody>
      </p:sp>
      <p:sp>
        <p:nvSpPr>
          <p:cNvPr id="4" name="2 - Θέση περιεχομένου"/>
          <p:cNvSpPr txBox="1">
            <a:spLocks/>
          </p:cNvSpPr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rgbClr val="FFEEB7"/>
          </a:solidFill>
          <a:ln>
            <a:solidFill>
              <a:schemeClr val="tx1"/>
            </a:solidFill>
          </a:ln>
          <a:effectLst>
            <a:outerShdw blurRad="2159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translucentPowder">
            <a:bevelT w="127000" h="127000"/>
          </a:sp3d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Πολιτική οργάνωση</a:t>
            </a:r>
            <a:endParaRPr lang="el-GR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332656"/>
            <a:ext cx="8435280" cy="652534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l-GR" sz="2400" dirty="0" smtClean="0">
                <a:latin typeface="Comic Sans MS" pitchFamily="66" charset="0"/>
              </a:rPr>
              <a:t>Αρχηγός του φυλετικού κράτους είναι ο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βασιλιάς</a:t>
            </a:r>
            <a:r>
              <a:rPr lang="el-GR" sz="2400" dirty="0" smtClean="0">
                <a:latin typeface="Comic Sans MS" pitchFamily="66" charset="0"/>
              </a:rPr>
              <a:t>, ο οποίος εκλέγεται από τη συνέλευση των πολεμιστών, ενώ αργότερα γίνεται κληρονομικός. 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l-GR" sz="2400" dirty="0" smtClean="0">
                <a:latin typeface="Comic Sans MS" pitchFamily="66" charset="0"/>
              </a:rPr>
              <a:t>Γύρω του υπάρχει ένα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συμβούλιο αρχηγών φυλών</a:t>
            </a:r>
            <a:r>
              <a:rPr lang="el-GR" sz="2400" dirty="0" smtClean="0">
                <a:latin typeface="Comic Sans MS" pitchFamily="66" charset="0"/>
              </a:rPr>
              <a:t>, οι οποίοι αργότερα θα συγκροτήσουν την τάξη των ευγενών. </a:t>
            </a:r>
            <a:endParaRPr lang="en-US" sz="2400" dirty="0" smtClean="0">
              <a:latin typeface="Comic Sans MS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l-GR" sz="2400" dirty="0" smtClean="0">
                <a:latin typeface="Comic Sans MS" pitchFamily="66" charset="0"/>
              </a:rPr>
              <a:t>Το συμβούλιο απλά εκφράζει τη γνώμη του, ενώ ο βασιλιάς αποφασίζει μόνος του και αν το κρίνει σκόπιμο ανακοινώνει τις αποφάσεις τους στη συνέλευση των πολεμιστών. 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l-GR" sz="2400" dirty="0" smtClean="0">
                <a:latin typeface="Comic Sans MS" pitchFamily="66" charset="0"/>
              </a:rPr>
              <a:t>Ο βασιλιάς είναι παράλληλα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και</a:t>
            </a:r>
            <a:r>
              <a:rPr lang="el-GR" sz="2400" dirty="0" smtClean="0">
                <a:latin typeface="Comic Sans MS" pitchFamily="66" charset="0"/>
              </a:rPr>
              <a:t>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αρχιστράτηγος</a:t>
            </a:r>
            <a:r>
              <a:rPr lang="el-GR" sz="2400" dirty="0" smtClean="0">
                <a:latin typeface="Comic Sans MS" pitchFamily="66" charset="0"/>
              </a:rPr>
              <a:t> και γι’ αυτό εκλέγεται βασιλιάς ο ικανότερος πολεμιστής. </a:t>
            </a:r>
            <a:endParaRPr lang="en-US" sz="2400" dirty="0" smtClean="0">
              <a:latin typeface="Comic Sans MS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l-GR" sz="2400" dirty="0" smtClean="0">
                <a:latin typeface="Comic Sans MS" pitchFamily="66" charset="0"/>
              </a:rPr>
              <a:t>Δεν του αποδίδονται θεϊκές ιδιότητες, όπως στην Ανατολή και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 εξουσία του αμφισβητείται συχνά από τους ευγενείς</a:t>
            </a:r>
            <a:r>
              <a:rPr lang="el-GR" sz="2400" dirty="0" smtClean="0">
                <a:latin typeface="Comic Sans MS" pitchFamily="66" charset="0"/>
              </a:rPr>
              <a:t>, όταν είναι ανίκανος στρατιωτικά.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2400" dirty="0" smtClean="0">
                <a:latin typeface="Comic Sans MS" pitchFamily="66" charset="0"/>
              </a:rPr>
              <a:t/>
            </a:r>
            <a:br>
              <a:rPr lang="el-GR" sz="2400" dirty="0" smtClean="0">
                <a:latin typeface="Comic Sans MS" pitchFamily="66" charset="0"/>
              </a:rPr>
            </a:br>
            <a:endParaRPr lang="el-GR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94122"/>
          </a:xfrm>
          <a:solidFill>
            <a:srgbClr val="FFEEB7">
              <a:alpha val="77000"/>
            </a:srgb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139700" dist="127000" dir="2700000" algn="tl" rotWithShape="0">
              <a:prstClr val="black">
                <a:alpha val="41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l-GR" dirty="0" smtClean="0">
                <a:latin typeface="Comic Sans MS" pitchFamily="66" charset="0"/>
              </a:rPr>
              <a:t>Οι </a:t>
            </a:r>
            <a:r>
              <a:rPr lang="el-GR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μετακινήσεις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11</a:t>
            </a:r>
            <a:r>
              <a:rPr lang="el-GR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ος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9</a:t>
            </a:r>
            <a:r>
              <a:rPr lang="el-GR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ος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dirty="0" smtClean="0">
                <a:latin typeface="Comic Sans MS" pitchFamily="66" charset="0"/>
              </a:rPr>
              <a:t>αι. </a:t>
            </a:r>
            <a:r>
              <a:rPr lang="el-GR" dirty="0" err="1" smtClean="0">
                <a:latin typeface="Comic Sans MS" pitchFamily="66" charset="0"/>
              </a:rPr>
              <a:t>π.Χ.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Τέλη 12</a:t>
            </a:r>
            <a:r>
              <a:rPr lang="el-GR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ου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αι</a:t>
            </a:r>
            <a:r>
              <a:rPr lang="el-GR" dirty="0" smtClean="0">
                <a:latin typeface="Comic Sans MS" pitchFamily="66" charset="0"/>
              </a:rPr>
              <a:t>. </a:t>
            </a:r>
            <a:r>
              <a:rPr lang="el-GR" dirty="0" smtClean="0">
                <a:sym typeface="Wingdings" pitchFamily="2" charset="2"/>
              </a:rPr>
              <a:t> αραίωση πληθυσμού, απουσία κοινωνικοπολιτικής συγκρότησης</a:t>
            </a:r>
          </a:p>
          <a:p>
            <a:r>
              <a:rPr lang="el-G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1.100 </a:t>
            </a:r>
            <a:r>
              <a:rPr lang="el-GR" dirty="0" err="1" smtClean="0">
                <a:latin typeface="Comic Sans MS" pitchFamily="66" charset="0"/>
                <a:sym typeface="Wingdings" pitchFamily="2" charset="2"/>
              </a:rPr>
              <a:t>π.Χ.</a:t>
            </a:r>
            <a:r>
              <a:rPr lang="el-GR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l-GR" dirty="0" smtClean="0">
                <a:sym typeface="Wingdings" pitchFamily="2" charset="2"/>
              </a:rPr>
              <a:t>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Κάθοδος Δωριέων</a:t>
            </a:r>
          </a:p>
          <a:p>
            <a:r>
              <a:rPr lang="el-GR" dirty="0" smtClean="0">
                <a:sym typeface="Wingdings" pitchFamily="2" charset="2"/>
              </a:rPr>
              <a:t>Απουσία αντίστασης  διευκολύνει την επικράτηση των Δωριέων  ανακατατάξεις στον ελλαδικό πληθυσμό  μεταναστευτικό ρεύμα προς τη Μ. Ασία (</a:t>
            </a:r>
            <a:r>
              <a:rPr lang="el-GR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α΄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αποικισμός</a:t>
            </a:r>
            <a:r>
              <a:rPr lang="el-GR" dirty="0" smtClean="0">
                <a:sym typeface="Wingdings" pitchFamily="2" charset="2"/>
              </a:rPr>
              <a:t>)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4653136"/>
            <a:ext cx="8229600" cy="197708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l-GR" sz="2400" dirty="0" smtClean="0">
                <a:latin typeface="Comic Sans MS" pitchFamily="66" charset="0"/>
              </a:rPr>
              <a:t>Τα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στοιχεία των πολιτικών θεσμών </a:t>
            </a:r>
            <a:endParaRPr lang="en-US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l-GR" sz="2400" dirty="0" smtClean="0">
                <a:latin typeface="Comic Sans MS" pitchFamily="66" charset="0"/>
              </a:rPr>
              <a:t>που θα αναπτυχθούν αργότερα στις ελληνικές πόλεις </a:t>
            </a:r>
            <a:endParaRPr lang="en-US" sz="2400" dirty="0" smtClean="0">
              <a:latin typeface="Comic Sans MS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l-GR" sz="2400" dirty="0" smtClean="0">
                <a:latin typeface="Comic Sans MS" pitchFamily="66" charset="0"/>
              </a:rPr>
              <a:t>και θα οδηγήσουν στο πολίτευμα της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δημοκρατίας</a:t>
            </a:r>
            <a:r>
              <a:rPr lang="el-GR" sz="2400" dirty="0" smtClean="0">
                <a:latin typeface="Comic Sans MS" pitchFamily="66" charset="0"/>
              </a:rPr>
              <a:t>, συνυπάρχουν στην πολιτική συγκρότηση </a:t>
            </a:r>
            <a:endParaRPr lang="en-US" sz="2400" dirty="0" smtClean="0">
              <a:latin typeface="Comic Sans MS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l-GR" sz="2400" dirty="0" smtClean="0">
                <a:latin typeface="Comic Sans MS" pitchFamily="66" charset="0"/>
              </a:rPr>
              <a:t>των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φυλετικών κρατών</a:t>
            </a:r>
            <a:r>
              <a:rPr lang="el-GR" sz="2400" dirty="0" smtClean="0">
                <a:latin typeface="Comic Sans MS" pitchFamily="66" charset="0"/>
              </a:rPr>
              <a:t>.</a:t>
            </a:r>
            <a:endParaRPr lang="el-GR" sz="2400" dirty="0">
              <a:latin typeface="Comic Sans MS" pitchFamily="66" charset="0"/>
            </a:endParaRPr>
          </a:p>
        </p:txBody>
      </p:sp>
      <p:pic>
        <p:nvPicPr>
          <p:cNvPr id="4" name="3 - Εικόνα" descr="ancient-greece-35-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692696"/>
            <a:ext cx="3488005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251520" y="548680"/>
            <a:ext cx="4960168" cy="3429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l-GR" sz="2400" dirty="0" smtClean="0">
                <a:latin typeface="Comic Sans MS" pitchFamily="66" charset="0"/>
              </a:rPr>
              <a:t>Με τη </a:t>
            </a:r>
            <a:r>
              <a:rPr lang="el-GR" sz="2400" b="1" dirty="0" smtClean="0">
                <a:latin typeface="Comic Sans MS" pitchFamily="66" charset="0"/>
              </a:rPr>
              <a:t>δημιουργία </a:t>
            </a:r>
            <a:endParaRPr lang="en-US" sz="2400" b="1" dirty="0" smtClean="0">
              <a:latin typeface="Comic Sans MS" pitchFamily="66" charset="0"/>
            </a:endParaRPr>
          </a:p>
          <a:p>
            <a:r>
              <a:rPr lang="el-GR" sz="2400" b="1" dirty="0" smtClean="0">
                <a:latin typeface="Comic Sans MS" pitchFamily="66" charset="0"/>
              </a:rPr>
              <a:t>της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πόλης-κράτους</a:t>
            </a:r>
            <a:r>
              <a:rPr lang="el-GR" sz="2400" dirty="0" smtClean="0">
                <a:latin typeface="Comic Sans MS" pitchFamily="66" charset="0"/>
              </a:rPr>
              <a:t> (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8</a:t>
            </a:r>
            <a:r>
              <a:rPr lang="el-GR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ος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π.Χ.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r>
              <a:rPr lang="el-GR" sz="2400" dirty="0" smtClean="0">
                <a:latin typeface="Comic Sans MS" pitchFamily="66" charset="0"/>
              </a:rPr>
              <a:t>) 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 βασιλεία θα καταργηθεί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l-GR" sz="2400" dirty="0" smtClean="0">
                <a:latin typeface="Comic Sans MS" pitchFamily="66" charset="0"/>
              </a:rPr>
              <a:t>και την εξουσία θα αναλάβουν 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l-GR" sz="2400" dirty="0" smtClean="0">
                <a:latin typeface="Comic Sans MS" pitchFamily="66" charset="0"/>
              </a:rPr>
              <a:t>οι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ευγενείς</a:t>
            </a:r>
            <a:r>
              <a:rPr lang="el-GR" sz="2400" dirty="0" smtClean="0">
                <a:latin typeface="Comic Sans MS" pitchFamily="66" charset="0"/>
              </a:rPr>
              <a:t>, 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l-GR" sz="2400" dirty="0" smtClean="0">
                <a:latin typeface="Comic Sans MS" pitchFamily="66" charset="0"/>
              </a:rPr>
              <a:t>το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συμβούλιο</a:t>
            </a:r>
            <a:r>
              <a:rPr lang="el-GR" sz="2400" dirty="0" smtClean="0">
                <a:latin typeface="Comic Sans MS" pitchFamily="66" charset="0"/>
              </a:rPr>
              <a:t> των οποίων θα εξελιχθεί σε </a:t>
            </a:r>
            <a:r>
              <a:rPr lang="el-GR" sz="2400" b="1" dirty="0" smtClean="0">
                <a:solidFill>
                  <a:srgbClr val="C00000"/>
                </a:solidFill>
                <a:latin typeface="Comic Sans MS" pitchFamily="66" charset="0"/>
              </a:rPr>
              <a:t>Βουλή</a:t>
            </a:r>
            <a:r>
              <a:rPr lang="en-US" sz="2400" dirty="0" smtClean="0">
                <a:latin typeface="Comic Sans MS" pitchFamily="66" charset="0"/>
              </a:rPr>
              <a:t>,</a:t>
            </a:r>
            <a:r>
              <a:rPr lang="el-GR" sz="2400" dirty="0" smtClean="0">
                <a:latin typeface="Comic Sans MS" pitchFamily="66" charset="0"/>
              </a:rPr>
              <a:t> 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l-GR" sz="2400" dirty="0" smtClean="0">
                <a:latin typeface="Comic Sans MS" pitchFamily="66" charset="0"/>
              </a:rPr>
              <a:t>ενώ η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συνέλευση των πολεμιστών </a:t>
            </a:r>
            <a:r>
              <a:rPr lang="el-GR" sz="2400" dirty="0" smtClean="0">
                <a:latin typeface="Comic Sans MS" pitchFamily="66" charset="0"/>
              </a:rPr>
              <a:t>σε 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Εκκλησία του Δήμου</a:t>
            </a:r>
            <a:r>
              <a:rPr lang="el-GR" sz="2400" dirty="0" smtClean="0">
                <a:latin typeface="Comic Sans MS" pitchFamily="66" charset="0"/>
              </a:rPr>
              <a:t>. </a:t>
            </a:r>
            <a:endParaRPr lang="en-US" sz="24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el-GR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 … τέχνη !</a:t>
            </a:r>
            <a:endParaRPr lang="el-GR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3 - Θέση περιεχομένου" descr="-1-63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1556792"/>
            <a:ext cx="4515386" cy="5069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144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144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144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144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144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723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-1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587" t="20515" r="14810" b="15781"/>
          <a:stretch>
            <a:fillRect/>
          </a:stretch>
        </p:blipFill>
        <p:spPr>
          <a:xfrm>
            <a:off x="77284" y="404664"/>
            <a:ext cx="8778769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_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2483768" y="18094"/>
            <a:ext cx="4178787" cy="683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img1_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5868144" cy="6876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5749280" y="260648"/>
            <a:ext cx="3394720" cy="6264696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Οι </a:t>
            </a:r>
            <a:r>
              <a:rPr lang="el-G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Δωριείς</a:t>
            </a:r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μετακινούνται από τη </a:t>
            </a:r>
            <a:b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l-G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Βόρεια</a:t>
            </a:r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b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προς τη </a:t>
            </a:r>
            <a:b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l-G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Νότια</a:t>
            </a:r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b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Ελλάδα!</a:t>
            </a:r>
            <a:endParaRPr lang="el-G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amforeas8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681" y="2448272"/>
            <a:ext cx="3005167" cy="4293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3 - Θέση περιεχομένου" descr="amforeas8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681" y="52504"/>
            <a:ext cx="2987824" cy="2175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3 - Θέση περιεχομένου" descr="amforeas850.jpg"/>
          <p:cNvPicPr>
            <a:picLocks noChangeAspect="1"/>
          </p:cNvPicPr>
          <p:nvPr/>
        </p:nvPicPr>
        <p:blipFill>
          <a:blip r:embed="rId4" cstate="print">
            <a:lum bright="-10000" contrast="30000"/>
          </a:blip>
          <a:stretch>
            <a:fillRect/>
          </a:stretch>
        </p:blipFill>
        <p:spPr>
          <a:xfrm>
            <a:off x="3491880" y="0"/>
            <a:ext cx="536295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144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144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728192"/>
          </a:xfrm>
        </p:spPr>
        <p:txBody>
          <a:bodyPr>
            <a:normAutofit/>
          </a:bodyPr>
          <a:lstStyle/>
          <a:p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Θέλεις να ζωγραφίσεις κι εσύ </a:t>
            </a:r>
            <a:b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l-G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ένα γεωμετρικό αγγείο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; </a:t>
            </a:r>
            <a:b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Πάτα πάνω στην εικόνα!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3 - Θέση περιεχομένου" descr="8297α-b.pn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2627784" y="4221088"/>
            <a:ext cx="3960440" cy="244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- Βέλος προς τα κάτω"/>
          <p:cNvSpPr/>
          <p:nvPr/>
        </p:nvSpPr>
        <p:spPr>
          <a:xfrm>
            <a:off x="3923928" y="2204864"/>
            <a:ext cx="1152128" cy="1800200"/>
          </a:xfrm>
          <a:prstGeom prst="downArrow">
            <a:avLst/>
          </a:prstGeom>
          <a:blipFill>
            <a:blip r:embed="rId4" cstate="print">
              <a:lum bright="20000" contrast="40000"/>
            </a:blip>
            <a:stretch>
              <a:fillRect/>
            </a:stretch>
          </a:blipFill>
          <a:ln w="952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165100" dist="101600" dir="2700000" algn="tl" rotWithShape="0">
              <a:prstClr val="black">
                <a:alpha val="59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</p:spPr>
        <p:txBody>
          <a:bodyPr>
            <a:normAutofit/>
          </a:bodyPr>
          <a:lstStyle/>
          <a:p>
            <a:r>
              <a:rPr lang="el-GR" sz="3200" dirty="0" smtClean="0"/>
              <a:t>Την ομηρική εποχή διαμορφώθηκαν </a:t>
            </a:r>
            <a:r>
              <a:rPr lang="el-GR" sz="3200" b="1" dirty="0" smtClean="0"/>
              <a:t>τα πρώτα ιερά</a:t>
            </a:r>
            <a:r>
              <a:rPr lang="el-GR" sz="3200" dirty="0" smtClean="0"/>
              <a:t>... που σταδιακά απέκτησαν πανελλήνιο χαρακτήρα.</a:t>
            </a:r>
            <a:br>
              <a:rPr lang="el-GR" sz="3200" dirty="0" smtClean="0"/>
            </a:b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l-GR" sz="3200" dirty="0" smtClean="0"/>
              <a:t>Έτσι έχουμε το </a:t>
            </a:r>
            <a:r>
              <a:rPr lang="el-G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ολυμπιακό δωδεκάθεο</a:t>
            </a:r>
            <a:r>
              <a:rPr lang="el-GR" sz="3200" dirty="0" smtClean="0"/>
              <a:t>.</a:t>
            </a:r>
            <a:endParaRPr lang="el-GR" sz="3200" dirty="0"/>
          </a:p>
        </p:txBody>
      </p:sp>
      <p:sp>
        <p:nvSpPr>
          <p:cNvPr id="1026" name="AutoShape 2" descr="data:image/jpeg;base64,/9j/4AAQSkZJRgABAQAAAQABAAD/2wCEAAkGBxQTEhQUExQWFhUXGB0ZFxcXGB0ZFxgYGBoXGBwaGhgbHCggGh0lHBcXITEhJSkrLi4uGB8zODMsNygtLisBCgoKDg0OGxAQGywkICYvLCwsNDQsLCwsLCwsLCwsLCwsLCwsLCwsLCwsLCwsLCwsLCwsLCwsLCwsLCwsLCwsLP/AABEIAMMBAgMBIgACEQEDEQH/xAAcAAABBQEBAQAAAAAAAAAAAAAFAQIDBAYHAAj/xAA9EAACAQMDAgQEAwcEAQQDAQABAhEAAyEEEjEFQSJRYXEGE4GRMqHBFCNCUrHR8Adi4fGCJDNykhVDohb/xAAaAQADAQEBAQAAAAAAAAAAAAACAwQBAAUG/8QAKxEAAgICAgEEAgAGAwAAAAAAAAECEQMhEjFBBBMiUTJhFHGRobHwM1KB/9oADAMBAAIRAxEAPwA5ptUe596I2r+70oFZPcYxRLTTHP0qbkeu0F7L+Rq0mpFCVaIFOF+l2rOcLCy6iTVu3n+1AFvmrVrUEe1EmmLlhDJEVEXPtVZLxqRWoZV5A40W7R9afVdalShtC6sfSj2pRXq4EcvvTttMFSqa6gJCxSxSTS0aJmxYpIpah/aATAImhc0uwlFsnpKRTNecxXXeguOyGzwfc/1pSKj09wEGDwTP3p5NbBriMfY1uecRx601jTpqNqJI2IjUwkUpNQ6mSK7roNK2Qam8Dx/3Q+8809hzUZsk/pQ2VwiokVw1EHyKme3VeBReA7Jnqs7CnOT2quT55/Kkyx+QuRL83/b+dJVb5jeRpaTf7OtA6wdvtV/TalZgHnGaoW5gVNpxBn7VYtpHNBiab6VDbbP9anDUE1RyHqY4q1bP51UEGp7GCKBBS2E7FmatJajzpulfFWkAok7I5SdjVSpFt08AUtHoS5CAUkUsUlC0jBwqhrOt27X4iSAYJAkA+Xr9Jq63pXPV6YLdlmui07NcZVuEtMF/CQIIAKkn61LnzTh0MxQU3TOiaXULcUOplTkGpxWV/wBPNO1vTlXuF/GxUH+BSTCj071qSafGdxTJpY0pNA7r2vFmxcckCBgkwJ7CsD1e6yWwbNy6l4yzsysASYk8cSuB5VsfjHTm7pLyLJYr+FeWj+Ee/Fcx6tqdVuYN8xd0E7gu3wGRtIJPBIMjM+lTZdst9NBV0dX+GuqftGltXYgsokeR4NEXMiuYf6efGdm3aXTXQy3JJwpKKDH8XuYroia626ko6tjsafcUqbEyxyTumCtFce26lj4bgHtI49qNkUE6ze/dIV5EEe/NGUeQD5ifvSvT5KuIzLG0pCUhpGNNmquQqhTTHMc1IqUK11wljzXchkI2x15AfwkVBdYTA4pi4p89zXXbKKohuJUDCrj3ARVV3nNGgiJhNQXKm3f8VX1D+X2pc2cNDH/BXqYG/wB3516p7NoHWzgHmnrkws+vtTUmBz9KuW0jiZNUwmpdByTiS2UjvVlRUFvkGpRj9Zpk0BF2TCodV1G1Zj5jRuPAjHqZ/CPepkbgf5NBNL0hbetu6nfuZ03AMNwXaIKxOZjHlUs3xi2FJvwH9L1q03BPr7wTHkcxR+xkSD9Rx60AdbYNwynjBcYIK7RB2ngHxD60Z0bFUAPPvMUvFkk5UT5KouKalmgvV+qGygYbcsF8ZIHiwIgZzGKn6Zq3YlbgAIAOMTPePKnvIuXFp/0EOEqsLChvXdU1qxcdI3KsrIwTgRH1q6Xj2rOP8Q272+2qtIEtIjExPnkzFLyzUVo3HByYO/8A9DdM2yocmZg7QBMGeYE07UKHtFHbaxM/yrI4IjP0/KgtrW+F0lfmfMhiO4jcpjyiPrNeuahrj7N4wP4hAaCJyY9KmcOS+R6kccIU+i30/wCILmmGU3oIkCNxURnJHnz3ite/WA1r5qggRMNifLntWKvOg/fOUJyE3fhXtmPxHA9qB9Y+K2vHYTtRfCRxJg+IjsOMV0pOUeOPoB4FOd9HUOna5LqLcQzP5Ecg/WkS0hJJVeeYFCega20NLZFuIVAv/wBRBk/nUN7rltSQbqD0/wCuKk1dGRwytgz4kNtXRUCby+SPxBQCSPagFrqZW8iqTk+Iz+X3q11rqHz3/cqGIB8RO0eLGJEkc1mLFh1utPKqxB5lo9PrRwgpPZ6EItQpI6hobyXUFmyAcBjHackk+da0NiPpXHvg7rJ0yfMCbyRAQGC0nAmPOup9J1ovW1uAQGEwex7j6GqsEVGzyfVRaa+i1deBME84HJrC3vjpFvOouW4H8BI3SOVkcNW/uQVMnkH7RXz/AHEsC2vy2UMjqA20hoDNLGcMCAO3Jqj+YnErO66TqK3re5JHmDgj6VH8r/us/wDCRJDGTEAHzDcn+o+9Hr10ASTA8ycUUHatnOPGVIY6CoDTV1StlWDexB9+Kqai9tRyoZmCkgKJbHkDzWykorkxqWtkt4/SqzH7VnrnxDdN9LYtmLhWAy/vFyAWIU5BzjEVorg5o4TUugyBjwKqssTFWW5qMAeVdONo56B+70Neq38ilqc2yHTDwj2qUGP17VFpRge3H3qv1TqiWblq2QTcuSVHaBIkn3xAqq6Wjpy+zIWdZ1F9SbbSigmCRstKs/jaPx+H1rcXdDcHzbN51cGClxYBhskQD2IHPY0L0Wsm6XYmTiVH4cEccRn8qL/ErBLNy5nayGGQQZMDtx6mp45fdlTQCx8Hdmc6VqwuoSw7/MQXCqtwsYkR3JwM95rV9UtJZdSLW6048JWT8txwCncHAEHFc26NbC3VdnViPGttgQ5DbQpB4gGIkc10jTasXE+RcYW2WCJI3BZjicdxWSik/wBB7a0Eui9LVV8QHMxnGZHhPf38qKXVgTPHPbHn7VmdbrzasXnRl/dqWVnyigTk7TnnArnGg+MtRfdfm3Y3YwAq7RukspkHn8h5VmJSpuPQnJqVM6prH+c6BBvVTP8AtJxkHvEUTtXltv4iBuGDA4Hafc1l+ldZ2ZhWVkBUhpt5gEkgYk8dopuu6kQSGy3EA4HoJ7RU8svF3Wxix8v5Gr6/1AWrDuSBECSQBkgYJxWP0F1F0bXDO66QoJbc21HOwFhzEE/WiXWAL/T7lvhkQN77CCM+sRXPviHqbWrgsrPgRFk8AlJYheASSc0z/k3HsCK4vfgu9K0ptM7sQzO3DGIWCCSfOe0UTu6mxdIAuK9xiFChCWkcZDYGB6VitH14SfmIu7+ZRH/kVHsAYrQdJ6uQGAgm6AouBlZbYI8Rice3n2oZxyrbKFlUlUQubWmtKpZkdwcJbBKKczDfxH1+1C9ToEYl2FsTnxAsfYwR/k0usKqiomFVkAzMZiSZ9aBNeMESZEgjH4pyfrU8VKW06PSxY+EflsIanqCouz5gKjhEVgoj3aKpPrQQdq7RMyTOfRfOhwtCckD6/wBI70UsWlVVbaS38IPJ/wBxHYU2UIx/Y2LewjpXKL4p3NlpOfaft9qqaa/+9Y8BpB98fpUlxoHikwM+/p71R0zEhjj8QPp2pcY3bYXLjpDuk32QoCpZQ4GDHDTz7T5VvOl/EJsWb27bJuRYshgSBABkjhZk88VzuxeKMkeK2WYkHEx4RH3ojqr1wM3iU3ADtEQoJJx6SV71S1TtHkZk5TpmuPxHeZAfnZYlWhQQsHMTmRWdHSktIZTcxUAsCQoEyQik+ERNDvhxL29txy2XDH+L/qK0TE4AHH9PT60qcnGVWFCEEui/p/jjTWU+X8u8CnIKrJPck7vahDdXuagu9wDduAS2XgKG4DeWDJb+1WNB0C1cV7t9GZjcMAGAqCASR3B59qbquntbuRZtpcm3J3j91/IqyeSZJyTTVnjL4IS4U7RX6h1ptKwXUWoYCVdWHy29AcHg8kVqtBrjAYkFlEhz5HnnvisB1rRanUNbtIzkHDM9xXVDClgSo4nsfOBXSejWFhjcgqqiQQImIJjjEUdLijOV3YA6gU+ZZuIuy4CfxRLRI3T3kE/eiVnWXXkrZJA5IdQPpPNaM2rLqgIRgI2bs8jtPoaDfF1wWLLNaIVowowPt9fypcXOHQSknqiDS61bgMSCDDKwhl9xP5iakZZJyPKgVjp94uroZcjlQACpAneCe54FX7Gs3HYw23AcgZE+4mPrVMMniRlD9nrXqnk/ypXqOo/ZlsodU+IETTpcS3vnB4VV/wDlGfaB9a5Z1LWveZrzks2QD/LwQBnAEdqNajUWhba3dush2r+FJLE5ChTG0iJJPnQnUWbls7Llm5bSBt3ggnkTPcHzHpWRurEZGm6NJ8PdbsXFA1JZSIDMMqw/njDA+fMc1sxZhTYdv3F4furgP4XORxz+tcus3RPzJJGMzDCfXvmRBxjtXR/hzWX7qC0Vt3FB/E8Ee34jx+tTZqXyQak+nsD6vo9+yoQKlwgbt1ttzKJIDkCCPbIoavRm1dzdIRVHiZyZyZ2mOeYIFabWn5OrQC98q6UIAgsDaaTIJ5hl4M816/pHulmuMzBJg7QhMAiYPEkGJo1ldKkHCvL0M0wRrLaVwNjJsaOIbuO+MGuadE1rae8RbkvZeJmVcISANvvJ+taHq3X7e7bpSzeGfmQCEUgA+GZb9PpQ34R6Al7cP2i1aIbxfMYB+OQD2o8SlCEufkDNKM5xaNcnULmrJuIrIgQKwIIUNncVgeKQe3lWi0vUQAAv4wvikAwJxI7YzH3qIX7Ogt2rAZbhH+8YXLEn1iYxnzqdLOm16LcUDcVlT+FvYwecHFedkUnLlVIeskfBXv31ON3iacDuq5MgY7CudfFPj1V2ZmVJwSf/AG1HbnNbvXdAKKzozK45yfwYkDv2rI9OtEvccmI8SjmWIIkk+WKp9NUVYMvnLjQGudEuYcBgYkCPFI9JxVrp+hAuL8xAGOQRwT7cVo77i4Y7xiDOfQ+c1BqtCyuIDFgu0EqSSTGRAiAJps8z4tMbD08FNNDOoOTbYCMiR9GH9qBX43tnljmjv7Dc2hdjtiPwn+vYenrVA9D1L3SRaaCwyVMR35HoRU2FpJqz0MuWK2VLNoDO0nyJwJ9v+atWNRuMEy7GABlifIeVELvR7zOAbV35Ytt4RuA3q2BKgnINWNH0a3bdHWzdS4MqWDEBo84g9+YrZuNb/sJ/if8AqgTrNWoJRmCleVYwfr51UuakGVVp3GPCcYB7xxijfU9Ot1t9+2WfgEK1sR5kx9ZoVqNIiXVUQCV3bd+4SVbg+9Fj4NeRbzTl9HrBVb1sNHh3N6GRKg/+QFSdYObbqcsuxx32wDJ+v9aZ1LQXFuodhPhE9vwgbhPGRiiGr0u75ZO1ZZ4zHgG0gwe5NGmlTEZG+dknwvo3ureuTgeC3geJwO/kIIFWkdmBKMpaSpxIBU/fNHtfaW1YRUYWwELFhAM7c84kzXOunas22ViJEjch4I5yAcd6nxv3XKSGVSOhWepfLspvKhR+NmOJnKhYkzQ/Wa8alQd6W7a5RWHOckp7cDnE0dvaCzetKF27RDID2nIPO7M8TVe58i2AGEoCPCFB7gEkx+dIjNXpbCatbMi1u7cc2RcLMhXYvBKuvIyIIJGY/pWwa5+zaT5PzPmXmaJPYsOM8hROaOXGtlnJAOxeBjmRyPasTouq211O/wCSGCnEk+EH+JViAfUifWrFImcfKDVzRO1i1l4VVwq/yqBO7n8qzXxT1G+1vZBkfgZ1AzMATJJOe4710BNel0F0Env5gjzrm/xdf/fttMwFMEcNE5jnxKTVEcqlSaBlfElTrF1tW9tblz5CqNy29o8W1ZAaMD2M1or3URs2qAgMYEbhHnHP1Jrn+hvNbYHHiyTEEyTOexo/p7wYYbPJ8/rRfH6Aj+wp833r1DjePkv516upG6Mb0tAmps3La/NCQ7BgGYxzKDmOYk1u/irVJq9N4GN258vdvwreEk7fl/wnxT5YoZqdLfsWrTIq6dTFvfsG87jyZBIGPfFbj4P+HhYTcWFwn+IqAY5yZzJzSc2ZOpLs1YUkcqt9Hvlg3ymMmGCxz/MonHYkUd+FesXtHeYXLThH5G1hB844rsCsB5fauefG2pu6dlu2bjIlweIRutq6wIgyBPOPKl+68j4tA8a6BXx71Fbp09+2xi2/y2jBCuJnzGQaO9U67bPTRcuKLjuoTZMFn/DmDOI3TQrT9Q0122TrLrMWsgFJGxmO8eFR/Fj0jFZrqaDSrc09xwxG10aM7XBIn1lYPvTYQtRj5X+AW7vwZ7o11CrhldjgKQQq+KR4j6x+dHOkXPlq9p123CZLlSXCnHIH4TGfY0H6ZoWZb8CYfxAROMgkcxJrqvwr0RQ5KSbot2riguSm+CSCpMHdtPmPKqPUSjbQnE3GKkY7Q9Ray4/db4XxALggHBELJg/lV/4c1TNqkK7SpJK7j4UEruO0EEsBxORPvXT+spb1Ok8KjcQSikY3DDIY4Mgg1hOndGSzcF3aWDAmDLsAqsHtluRIMjvIpSgnFvyd7/3pGo1elchmtuWBHByQPITg1nW0DfMCMY3CQu0dhJkxnv8AYVpfli2m+25gjcA2QcSIPNV7Op+cys0KI2iQI35BhuRxEH9a8+EGnUiyU1SohtdMUQN7R6ADM8xGKuXNGygEkso7hpn3HnU1wlSAQOKjTWQwmdvf1HtRy9PCcdBKciFdMxBiB3HH61Hqx4QQCzYJ2mEkATH+2RNFlCOvhxnPM/XvVJgAY3McyZyDPJA71PL07xm81PsGK20gtG4jgTtBPqaeNbPYA45MyPT0q2NJvO3L8iR6xjzH3qxd6C4YQuJ5ByD6nuJzXRjJhc4rsrWHPr7AwDXtbo5gMqt7qp/M1e0nSGRtzMpwRAkD0wcTPepG0TsRjnz7VXhw0rkA8sW9AJ7QIiKC9ZQKvfAItkHwgkZB8wT9ordjpEDcSCfKMGor91EGQJKkxHO2J7Y5o5RilZ0cibpGM6n/AOq+UlsBlCKzgmJg7dpz5/0qjd+FtS92fk7lYgkqw2gfeZia1TdItEXbiD5V10gkSVUtDTt43CeRWR6F8SXtE1y0Ze2pDFXJ+ZyAWVicgzMHGK7DjtVFg5MzXg3l+0LFqEs4VcKv4oAJjz+nrXM+otdDt8zcgOdrMTsUkmDnkdxXS9N1Jb6LctmVYSD6eUdiDIPtQb4j6Lb1Q8cgiACv6+Y9DRRwRg/8hxnJoltaz5li1fQ4ZYb1DDaZ9jn61mL9vZcMdxxOTnt58iiHSbDq1zS3B4LiE22UQpIGY9Ygx2ioel2vnWzeuj95bc2x5EiJMe8UpY25M1u46L2rYacZYgsm4AHmOB+XFY/q/VbZUuOSCMyCSAYgfU9/Otl8VaD9otBwPHbH4YkkY49uaydvpmn+XNy8Ap/mQr9hEnywDVeKEYomySk20S3LQhGGRCkEDDAqCDFWdIeYx3kU2y4CLbtkkIo/eXP3Y+XJAKqfExwMwBT3ViuMTjjmPX60LSizEIdcv835Ckpn/wCO/wBx/wDr/wA0tYETf6j9TuXQiMpS3ukExDsPWfI8UZ/021917e35h228FWz9jyKw3xR8R/Ps21A258aYIJGVYHkd6HfC/wATtpbgMY4McEZ58znmifp3LFS8HLPHn8vJ3+/fVcsMj71yL4r6r8zVOXINpXIUKcJtBOQMEtgg1uOndZsai2jtJZuykkfWO3mKCP8AClq7rluA7VUB7iR+IzjsAogdqjwTjCTU/odKLaTiZnRXwXJYBd6soQqFBDjndEntLT/WoPjayz37TMjKly0LSs2QWTKn0kkfQ10G38MJddrjytkxstqfxAD8TMZMEzgEDFZn/VhLaaewtuAVuYA5jbgyfaqsGZPKkhPqFyxtmV+H1uP8v5cK1y6xDcHw24ifLnHeuh/6e9UvNeT59vayoU3cSLbKxBzztumueai+r27e0CCGeBIO5iSfTBxW+6DqFS+gbwzdtk+g1GnW2ceW9QaoySVu0TqL4qmbH4h1B09wkbhausGfaA21lGW2nBDDmM4nOazjtv1iXLeottaEudu5TlSGmFKyJMAn+Ktf1S0b1oHho58ipg49Dn2JrnnxRordvR3XR3Q7ijadZ3Lcadu0jxfLnxCZEGPSkxu9eTLS7Nb1i2tso6jwsMdwD3Hp9PWgtjqFtbV6YCm4sZ8S+bEcR4vzqH4X6hd1OkXTagw7qxs3QYcMmQpB5lQc94M1W6fpUYMCj2xHy2E/xS24gGcYU+1AsfH8g5TdaDdnW3SoG4+gIE/0kGPrU67mbIKz7wDVDo5DFkZTAJO8knOBE+WPc1o9Np95iYxP/VZ8UNUtbIrK7cirluyz8Lj2EfWaj+SeeRRXphgUa4vszJJpWj2nDKIKx7eX0qUt9qsu3p9BUC2y3C8eVM14J7vbGW7c/wCcVZSwAPU1JaQheM/53oX1nqToVt2lDXCCxkwFUcse/JHFam+gXJljUNt5IoFr+nfMIeQCAREzIaDn6gVDpNTKPf1DkqBAyQMckKDOe0kn2qu9xLi7lm2SAVlmJAOciY4jzpOd44R+Q3F7rfwAfxRda21uz817ch3mMMcDaT3OZ+grEay+HPiYqeGzgmTnyA/Wtr13pKXHD3Lt5gv8KkAd+COJnJ71meqdENy4Vs21UIBKifDPEknJrsOXE/xKJ4srjtGg/wBN9UgsG25IhztABO4sf4I/zM10G501GAxx2iK5F8L6QLf8d023XKgmFkEEFswynIIrrXT9Q95cPawcm2d/6wKZK1K1sTbS+ivr7KW1nynaGPBOOe1ZyxeVrbeEuSxYlB4AR3LYUDzrUXui25JctcYjBuHcB/8AFeB9qD9b1K2LLcYG0DsDxSJRalch2N2tGb03Uruovm3YaFAzc2ztGZPPOYHtU3WehWrJS8rEOo2Mxy9wMcmTyefpPEUW+GtEdPoluBRuuQ5wOX4n0Apq9JuX23EF90gt/CpGME8cniqVBpaAclJ2/Bnz09T/APsW2xG078SN0xBPmO3nV7S9Jcru2RnPcA98+uKN2vhI/L+UWCKMKw8dwjyLMMY8qMaLptuzbFtFwBJPMtEbiTyaFY23sBz2ZI6Bv5R969Wq/ZV/w0tO9uIXJHzlrQqsRu3CBtaCvqZByK9obq5At72bAECM+p700AsBuJMjvTFtsjBk5GR6H0/tTlVUS27tGy6Fr7mlBuW4tiPEu9XRnbGBMr248jTtbrBdb5j3LpJMsqhgMDCCMQM5PM1mNL1EAhiVWFjI3E8YUQI9jxR3pvVPnKW3/KhgqIIDO0TuYmFgfYZqPLiknyr/AH+5dgyw6ZpNV8ZXDp5sKBt8JRsMkAxgCIgVzrqnUG1B/ePuYkR5A+31o91q0zBzMgAbiseLMHIMeUj60L6baHzAduV8Xp6fmfyrcEIQXOjPUXN8CroR+658SmRPdSc/mo+9anUdRFzcycmwpA7rcsOWj+1Zu8oDttEKDEehMf1p+lcrcjvug/XB/rH0p0kpPkIhcVxPoX4Q6kLyz2YBx/5CG+xE/UVH8Y9OUKLyjxr4ZGJU52n6gR5TWI/0s6jtCAn8JZDJ9YI+wB+9bnrnW0PzbLABlTepb8LjEjPufpNRtVaAknyTRymz1IXd5C7LocOCxI2bC3AHeDGOd3rV3TXiWwhMv/CSSDChhMZH8In8OfKh+isKGG6WNt2AEhrbJ4V2g8nJ57R6VqOha+zaUm2oN9s3IMHdyAA5E4PYmTRyqtBremaDpGgKkb12z+IzM9pJgfeKs611UwhmO4x9pOffim9I1l++odlW3bkgqwJuNtMEMCIUH68VPc6RaLK6kpAIIWIPlg/2qJqTGqWyMdYtb7a7wFht58yApEe0GT61Wfr90sTZtBrYicgNngSzAAnnE8VL1j4ds318ICsJErg57HsfY1kNXp9Ro3TabTA+MSSx8PhypM4n6UcYSaqzvi3dHSenXjdAMFfPdyPtzRUEAADtXM7fxk1u7aYurow2vbClXVj/ABZ8LZ8j966BoeoLdQOvfz5B9acpOC2TzTvRfmsb1+8F1YWQLl5CqNkQogkTx298ipes9Ua2hLakA5gWlEE+RJ3EQPastort7VXzZLh4lwz+I29rkSu3hs7YBj3ro5dne26si6r1sW7sx/6e1utqBz8zwFmI9iY9jWd6F1zdCXWPgwsDkDABPtH2qH4g+G+oWvFetuyAkBlPzABOCQJIBHc+VAenXALgK57gnuR/n51TPHHJBnYJuEzZ6rq2xiw3FYIAJwT+tCem9Vc27y7iHZgwYc+UZ5qteufMaW8Oe3A9Y8qptZKkwfLj3pUMMVGi2eZ3Zc11kq+6WgiQXA3e+KXQ9VuWXD2mKNwSBgjyI4NQNeUkF9x2xuHoDkD3gitz8rprhWNpFDLvWCQNvdTB/EDj605aWybLNJjtD8ebhtu+E+ceGfcZ+9U7u7X6kWkM2lyx7KuJJPmewowPh3RMiultiHUEeNu/aJPtRro+itWlK2xsSZOZZj6k5qdxjytjPc+Oi49sE2bURbzMdgi+Ef0zVXX9eFsfLtLEYBmQPvUh6ko3bPvg58qzmvu72ONpn3zRZJpoGMPLCK9duzJYGfMDH2p460zHDSe4iPzoAPCT3j/DTkIJHn/SuhJhyUfCCTa1pPiP2NeqkQfIfc16j5oOonIdHZkDnimapz+Fe3fuas6VvCue1euWJyOKfeyKvjoEHnPP+d6lsakpB2giZE5II5irdzSljxgf07mnfI8vpR80AoSTsl12rD/LYE/h8Q4Az2jEf3NXukYVm/icwIxAX/k0NUyZYY4Me/8A3RbUlAi7JCkeHuSvMT5zNT5OuKK8W3yYJuXR4y32nk9s+Wai0byO4OR7tz9KY6hlbyjnzIAgUlm2dx7SN39Aaeo/EQ5NSNL8N9W/Z3ugHBh1JEwRM4nuJ+1dH+Ikt6/RfMtOs2xuDyYAiT+HkwYg+tcatXI8R4GCRzj/AIJox0frF1Deti5uDW28AiDsUmTE5gDI5pTx9yXZsprpjtPedQyDdJYiR3Y7sjjZzMd4orbseFntlbqGWZWnjyjuV8wexrI3bj3P3hYAu0nEjg/b2rVfDfVWCrbuhdo/CZ8TBsxgQQAQOcUOaDUeSNwv5UdE6H1dip+c6ygXbnYWJmVCkk4Ec0uo6lZa4QdpB/C8EEH396wOj0g0+oK3FUi4fDdIJYIR+HyqbU30tFw11SoJ2nvsJ8M+Z7VPLGm7QzaezbWdczKSrbb1ow44DxxPqQJBqv1Prlr5Yu3NoGBuif8A3JX6etYEdYPzPCTtKhd2ex5A84xNVev65vwLBtsJ+syPaP1pqw26ZnNJWi3fO1yVchSxhgftBnjyrSfDPXdWrbgDftcMnLRxIHP2rE9KlVIYGD24oj07VfJuAyBmQTuH5rwe3rRSh4Mjvs6Trrgu6UvaZVthgAlldmDzvY575AiodFqiP/b8B77fD/39aE2rjks4KhXwwUkKZ85WCeMmOOat9Ft30gupdiJRT4RuInxMR2zgAx3rzM3p55JJRZVjyQxQdqwn1jr1xbRDWzcPkAQIPZ24A8/TtXM7vSYX9oOxEJ8CJKjM+JR2Udp5ro/Xr5RId1Bb8W0kAKWVTLE7jlu0Csr1vq1vYbSKDA2iOB7Gq48sVQjv7YjHBZLnLVGWZ5M0ycsPYfenHH2n2qC42Czfb+gqxIBvY3WXIWOZP5CprerjwHjkem4ZHsYn0ND2JMk064YA+30wRTKJ5u2aL4f+KL2mOwQ6Tm2wxkySrD8Jrpvwx1+xqEYp4bgyyEjcPbzX1FcXsXF3AlSV/iiC0HmAe/lXRbXQNKURrBuK22VvI8mf5oOJntSskYhQcvAc19yWgeFc4ih+p0IMFJmROZEfXjzpH1DoP3xDt/CVBUkAcvkhST5faq69WwQdoPYST96laV0WJ2jwbMA+KRIiOabEHyPmMZ/6ry6xfxQQe8Rn61BrOpBsgMfTuPXyNCuV0jG0Xt/+0favUAPW7H8//wDP/FLW1Mzmvszur0iqkWt5GJJAAgZ5oU6n/OPyrpFw2iuQTjsDQu/p0P8ADHsBI94zVMXJeCB+ox/ZhlskmBJqa7bUAQZ8/wDI9vtWtPTLRyS35/2p46LaEeAt5ST+tc5/oYs0K0zF7CxGBgHESfuKsqZthRIZW7+RHlzW20nTUWdoCg8j9Kg1mmS2DuYqswSQCFJnLYwCREmhc3dUOjlhWmc50tyQVPkY+1IpKFSTIHae2JB+9P6xcU3iUPhPBiJHnECKRU3AADtHn5/59KsJ7v8A8Lm5VkH8Pn6HIP3wal0une226NqbW8RXEN4SAf8Ay9eKhtW5QEZKyGHkYIP5CY8xTtTadbKggwzkA+ZUZA9JI+tL80hj3sTUpuiHUFgx2jGN2G+s8elX9Bf+XtBIxgT5+gnnmgOmussxB/mkAxkjv3qxpdYoJLLM8j+nauyQtUZDIk7NhqNb8+zIPjTI7AdjHtihVjXI67XUt+KFXncY+p8xUvSp1NwWrQCk/wAuAAOSxJGM0bT4M1Vq/bChWUsrG6sBVzMwx3SIz71PGUYfGWh8pXtAfVHcFIGdqg+cqNpP1ifoaj0upLyjYjII+3fv/ar/AFm1bW5d+UTtNxiJ7CT+UyaEhxzk+QpkdgMtBzEz6Zq306w12VUbmGQIkeszgD1NC1vseBA9asCQYBYCIMTme0DniukFB2bjR/LsIpuspI8QRPwyM8fxfkKg1nxdutXWUEfLCm2x5NzdgEdhtDTnvWU0+jvXVY2rNw218JYfrGT7Cq+rtOltlPchiBOIkZn3pWPG12zs1TWh/W+tPfvB2lVKgbZxAgx6+KaRVicyaCh8gdv8zRDQpvn97bTmAxJZo8gB+VUyiheLJSolc5jv+lUta+VHuf0GKbduEE5luOMfY1E7SZPOK6MTJ5LFU49eKkuHw/X9KhQ8/epAOff9KMUNtvGYrd9O1AW2htllWBAnuc586yfS9Ersd/A/h8yZo9euKnO1QMATOB5D9TU2Z26G4lWw6bm8DufPknk1RfSsCN/PkWAMe1Uuo9TChRaeMZ29/dvP0oN85iZJJPmeaXHG2Nc0jRMvIyuIyeYx2+lVHUxmeeDVFtQxO4tn78RH9KsJdLZkEeR/zmiUWjG7QOOiH8tJRcv6mvUdsVxZtxo1AH2FV3sN/t+vNFep/Lt7JIGZwJ9Ix707V3VtgA/KE8F5GY4HnxNOj6mEE00Rx9DcU77/AEBLmkby/KmfshJzirbawEyLls+gb/j1H3qbTatHwQQ+YjIMfSp/fUujp+gcXp2jEfGfUlsqLUvvYT4fwFZIyDmcc9qxOp+ILjKVM7SZMkktAgBiSZA9hRn/AFHZ/wBqlxC7dqD0UsJ+s1kAc9zVWOKq2MaUdIsX9WGjwgQIxjzOPL86m0pBgb1QesnPniq6RIkSJEjj7HtRC5rwn/s2kUDgkbnz5n2opfpBR/YultsS6puliMqCRIOT7GZrSdO0aNbC3xdlY2jbggjOQcEE+9Zv/wDKXnPgkfw+Zz/ujHpxRxdewtjfAYgjEk4gTzjvk1Nm59KijDxuybRdHszdEkBLxAM5janecGZM1ct9J0Yhrnij8TM2T7ksB9BQPQoQxhhtPicMScnlgRmcDn1qyLD6p8AJbTAZjAB4JPmxzjypcoSlL8mkHcUutml0fVdHZkaeAxwCLZXwg52sSd5kDg1PpusWQzN4vDLbGInEe3pyPvWT1nR2VZW4lwLyFJIH0/TmordxjOTkQQwkQfXmlfwkHu2zVmklTRcVTdYs3EyPSZOfOpb8EQI+g/KoWtuf5dn+05x5zTZAxVNAbYzS2/ExIwuT6+Q+p/oaS5dOSeTn/ipLmAB5mSPyH61Dp0kljx29fWu72EvibXoWu/ZtMrFwuCYmWZiZMDy4zWX671UXTceV+Y0QszCif70M63rC7xiFwIAA4E8DvFDw/wDkVkMO+VmTza4pDnHfzrwNNLUkmqScSnGmg04msOF2596mQ8+oFRzT1MVxxc6Pc23BPeRnz5H5irmv1BcjHA85P3obYQswC5PI+maIai1sOZHkP1pUkuVjIN0V89/b6UqiP7Upz55pVEd64EmDH7+n6VLeubRnB8oqBroUdh68kn0FVWcuYgx7fpWJWFyLw6l/tWvVV/Yz/KaWi+INyN6TcFkhxD7ePI8mT3iBVRNc7kRkjKj7VotK37pd0ERkmIzzk1U1S2QpcKoUYLt4Fz5d247V47b7PTjTWzL6u58tJQ7SHzEZlyCSDgzj7UW6Fr5Ku2GbOICZEccj3k58qznWtaj7vlgkcEnE91gduPOrHSbq/LCCNxHHcjIkA/5iqoxfFNiJakAf9RlHzLbA3CTvU/M5hGgEGBIksJ7xWQNGPirqDXb/AIiSEAQT6fi+7TQYvXqwVRR5s65MlUY9O/pTkulWDYMZAIkfUVArVcs2S5AH/QrXo5bJtPrl2lGXEyNpiD7d+cVsum/C9lbQbW6n5JIlbYG65t9c4NDek/s+ki5ctfNumGthj4RBiWAzOcT/AC09r3zWa7cgXXJ8bGOcknyAUQBSJ760URtLbLHUFsIypp/wnO5iC5kxuPbjhRxUd3XgoLYsWQq4BfczH1PiiZziqWnZVG4AFlJEj1PIJ+lJqL27PsaFKjm00OtXmN1mLQx52eEGAOcR/SrRGSQTJ5BHHsy0JutP+ZqXT60jyb3/AL0UrMUktF4+EzMHy8x6RzU/TNK166EAgHJJ7AZJIqHS3y5CopLcnIEepJwBWtt9PYWdlm2bhePmXD+7THAWYJA5x70nJPitlGOKbuzJawDe6DhTBM8xgwfUz9qchHsKf1fRXbLjcF4iFYHHbHl61T0+qUHx2nI9Gj9KJbjaAlL5Mp6lfEZ7moQJovrtTp7mVR0Mc7gfuD/ehpxwZpsXaEyVEb26QrFSo5gg8+1I4zxRGEYpWFepa4wcg5pyJ9aRBGf61Zsr58VjZtD7VsqQwxzB758hTnY/U0ouAYFeZM5B4x/egD0h6kngfb86kCk9qgW6Jzz5D/OKlF0959hWNGaJCkT3B/r603fAAHn2/rS7jPl/X/PWozczH58ViOYs+9eps+1ereJx0D4bPzrW+742GAWyBA7DgVl+t6hnvvuYkIYUdgI7DivV6vMx/mz0n+JDdtAlJE/vB/kUzU2lCYAEXHUeiwTA8s16vVTB6QmRg9SPG3vVc16vV6i6PLZ4UZ6T3/8Aj/avV6hn0FDsL3rYhTGY5+9QalsH/wAv0r1epI99DrSAIIHIk+9VmORXq9WgMUrSWxJH0/rXq9Wvow7FpNDbs2lFpFUFATAyTjJJyfrTdVeO1s/5Fer1fPzbc9nqY/wMnqjvy2Z86D6y0AcCK9Xq9TB+JNkKV1B5VUcV6vVWiZjhbEcdqcBx7V6vVpyGMtPRRBr1erjCfT1FccljJpa9QhPojtjNS3TSV6ufYDLuwKEgDIk4pN2PrXq9QhoQdqmK/pXq9Wy6NYnyxXq9XqC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28" name="AutoShape 4" descr="data:image/jpeg;base64,/9j/4AAQSkZJRgABAQAAAQABAAD/2wCEAAkGBxQTEhQUExQWFhUXGB0ZFxcXGB0ZFxgYGBoXGBwaGhgbHCggGh0lHBcXITEhJSkrLi4uGB8zODMsNygtLisBCgoKDg0OGxAQGywkICYvLCwsNDQsLCwsLCwsLCwsLCwsLCwsLCwsLCwsLCwsLCwsLCwsLCwsLCwsLCwsLCwsLP/AABEIAMMBAgMBIgACEQEDEQH/xAAcAAABBQEBAQAAAAAAAAAAAAAFAQIDBAYHAAj/xAA9EAACAQMDAgQEAwcEAQQDAQABAhEAAyEEEjEFQSJRYXEGE4GRMqHBFCNCUrHR8Adi4fGCJDNykhVDohb/xAAaAQADAQEBAQAAAAAAAAAAAAACAwQBAAUG/8QAKxEAAgICAgEEAgAGAwAAAAAAAAECEQMhEjFBBBMiUTJhFHGRobHwM1KB/9oADAMBAAIRAxEAPwA5ptUe596I2r+70oFZPcYxRLTTHP0qbkeu0F7L+Rq0mpFCVaIFOF+l2rOcLCy6iTVu3n+1AFvmrVrUEe1EmmLlhDJEVEXPtVZLxqRWoZV5A40W7R9afVdalShtC6sfSj2pRXq4EcvvTttMFSqa6gJCxSxSTS0aJmxYpIpah/aATAImhc0uwlFsnpKRTNecxXXeguOyGzwfc/1pSKj09wEGDwTP3p5NbBriMfY1uecRx601jTpqNqJI2IjUwkUpNQ6mSK7roNK2Qam8Dx/3Q+8809hzUZsk/pQ2VwiokVw1EHyKme3VeBReA7Jnqs7CnOT2quT55/Kkyx+QuRL83/b+dJVb5jeRpaTf7OtA6wdvtV/TalZgHnGaoW5gVNpxBn7VYtpHNBiab6VDbbP9anDUE1RyHqY4q1bP51UEGp7GCKBBS2E7FmatJajzpulfFWkAok7I5SdjVSpFt08AUtHoS5CAUkUsUlC0jBwqhrOt27X4iSAYJAkA+Xr9Jq63pXPV6YLdlmui07NcZVuEtMF/CQIIAKkn61LnzTh0MxQU3TOiaXULcUOplTkGpxWV/wBPNO1vTlXuF/GxUH+BSTCj071qSafGdxTJpY0pNA7r2vFmxcckCBgkwJ7CsD1e6yWwbNy6l4yzsysASYk8cSuB5VsfjHTm7pLyLJYr+FeWj+Ee/Fcx6tqdVuYN8xd0E7gu3wGRtIJPBIMjM+lTZdst9NBV0dX+GuqftGltXYgsokeR4NEXMiuYf6efGdm3aXTXQy3JJwpKKDH8XuYroia626ko6tjsafcUqbEyxyTumCtFce26lj4bgHtI49qNkUE6ze/dIV5EEe/NGUeQD5ifvSvT5KuIzLG0pCUhpGNNmquQqhTTHMc1IqUK11wljzXchkI2x15AfwkVBdYTA4pi4p89zXXbKKohuJUDCrj3ARVV3nNGgiJhNQXKm3f8VX1D+X2pc2cNDH/BXqYG/wB3516p7NoHWzgHmnrkws+vtTUmBz9KuW0jiZNUwmpdByTiS2UjvVlRUFvkGpRj9Zpk0BF2TCodV1G1Zj5jRuPAjHqZ/CPepkbgf5NBNL0hbetu6nfuZ03AMNwXaIKxOZjHlUs3xi2FJvwH9L1q03BPr7wTHkcxR+xkSD9Rx60AdbYNwynjBcYIK7RB2ngHxD60Z0bFUAPPvMUvFkk5UT5KouKalmgvV+qGygYbcsF8ZIHiwIgZzGKn6Zq3YlbgAIAOMTPePKnvIuXFp/0EOEqsLChvXdU1qxcdI3KsrIwTgRH1q6Xj2rOP8Q272+2qtIEtIjExPnkzFLyzUVo3HByYO/8A9DdM2yocmZg7QBMGeYE07UKHtFHbaxM/yrI4IjP0/KgtrW+F0lfmfMhiO4jcpjyiPrNeuahrj7N4wP4hAaCJyY9KmcOS+R6kccIU+i30/wCILmmGU3oIkCNxURnJHnz3ite/WA1r5qggRMNifLntWKvOg/fOUJyE3fhXtmPxHA9qB9Y+K2vHYTtRfCRxJg+IjsOMV0pOUeOPoB4FOd9HUOna5LqLcQzP5Ecg/WkS0hJJVeeYFCega20NLZFuIVAv/wBRBk/nUN7rltSQbqD0/wCuKk1dGRwytgz4kNtXRUCby+SPxBQCSPagFrqZW8iqTk+Iz+X3q11rqHz3/cqGIB8RO0eLGJEkc1mLFh1utPKqxB5lo9PrRwgpPZ6EItQpI6hobyXUFmyAcBjHackk+da0NiPpXHvg7rJ0yfMCbyRAQGC0nAmPOup9J1ovW1uAQGEwex7j6GqsEVGzyfVRaa+i1deBME84HJrC3vjpFvOouW4H8BI3SOVkcNW/uQVMnkH7RXz/AHEsC2vy2UMjqA20hoDNLGcMCAO3Jqj+YnErO66TqK3re5JHmDgj6VH8r/us/wDCRJDGTEAHzDcn+o+9Hr10ASTA8ycUUHatnOPGVIY6CoDTV1StlWDexB9+Kqai9tRyoZmCkgKJbHkDzWykorkxqWtkt4/SqzH7VnrnxDdN9LYtmLhWAy/vFyAWIU5BzjEVorg5o4TUugyBjwKqssTFWW5qMAeVdONo56B+70Neq38ilqc2yHTDwj2qUGP17VFpRge3H3qv1TqiWblq2QTcuSVHaBIkn3xAqq6Wjpy+zIWdZ1F9SbbSigmCRstKs/jaPx+H1rcXdDcHzbN51cGClxYBhskQD2IHPY0L0Wsm6XYmTiVH4cEccRn8qL/ErBLNy5nayGGQQZMDtx6mp45fdlTQCx8Hdmc6VqwuoSw7/MQXCqtwsYkR3JwM95rV9UtJZdSLW6048JWT8txwCncHAEHFc26NbC3VdnViPGttgQ5DbQpB4gGIkc10jTasXE+RcYW2WCJI3BZjicdxWSik/wBB7a0Eui9LVV8QHMxnGZHhPf38qKXVgTPHPbHn7VmdbrzasXnRl/dqWVnyigTk7TnnArnGg+MtRfdfm3Y3YwAq7RukspkHn8h5VmJSpuPQnJqVM6prH+c6BBvVTP8AtJxkHvEUTtXltv4iBuGDA4Hafc1l+ldZ2ZhWVkBUhpt5gEkgYk8dopuu6kQSGy3EA4HoJ7RU8svF3Wxix8v5Gr6/1AWrDuSBECSQBkgYJxWP0F1F0bXDO66QoJbc21HOwFhzEE/WiXWAL/T7lvhkQN77CCM+sRXPviHqbWrgsrPgRFk8AlJYheASSc0z/k3HsCK4vfgu9K0ptM7sQzO3DGIWCCSfOe0UTu6mxdIAuK9xiFChCWkcZDYGB6VitH14SfmIu7+ZRH/kVHsAYrQdJ6uQGAgm6AouBlZbYI8Rice3n2oZxyrbKFlUlUQubWmtKpZkdwcJbBKKczDfxH1+1C9ToEYl2FsTnxAsfYwR/k0usKqiomFVkAzMZiSZ9aBNeMESZEgjH4pyfrU8VKW06PSxY+EflsIanqCouz5gKjhEVgoj3aKpPrQQdq7RMyTOfRfOhwtCckD6/wBI70UsWlVVbaS38IPJ/wBxHYU2UIx/Y2LewjpXKL4p3NlpOfaft9qqaa/+9Y8BpB98fpUlxoHikwM+/p71R0zEhjj8QPp2pcY3bYXLjpDuk32QoCpZQ4GDHDTz7T5VvOl/EJsWb27bJuRYshgSBABkjhZk88VzuxeKMkeK2WYkHEx4RH3ojqr1wM3iU3ADtEQoJJx6SV71S1TtHkZk5TpmuPxHeZAfnZYlWhQQsHMTmRWdHSktIZTcxUAsCQoEyQik+ERNDvhxL29txy2XDH+L/qK0TE4AHH9PT60qcnGVWFCEEui/p/jjTWU+X8u8CnIKrJPck7vahDdXuagu9wDduAS2XgKG4DeWDJb+1WNB0C1cV7t9GZjcMAGAqCASR3B59qbquntbuRZtpcm3J3j91/IqyeSZJyTTVnjL4IS4U7RX6h1ptKwXUWoYCVdWHy29AcHg8kVqtBrjAYkFlEhz5HnnvisB1rRanUNbtIzkHDM9xXVDClgSo4nsfOBXSejWFhjcgqqiQQImIJjjEUdLijOV3YA6gU+ZZuIuy4CfxRLRI3T3kE/eiVnWXXkrZJA5IdQPpPNaM2rLqgIRgI2bs8jtPoaDfF1wWLLNaIVowowPt9fypcXOHQSknqiDS61bgMSCDDKwhl9xP5iakZZJyPKgVjp94uroZcjlQACpAneCe54FX7Gs3HYw23AcgZE+4mPrVMMniRlD9nrXqnk/ypXqOo/ZlsodU+IETTpcS3vnB4VV/wDlGfaB9a5Z1LWveZrzks2QD/LwQBnAEdqNajUWhba3dush2r+FJLE5ChTG0iJJPnQnUWbls7Llm5bSBt3ggnkTPcHzHpWRurEZGm6NJ8PdbsXFA1JZSIDMMqw/njDA+fMc1sxZhTYdv3F4furgP4XORxz+tcus3RPzJJGMzDCfXvmRBxjtXR/hzWX7qC0Vt3FB/E8Ee34jx+tTZqXyQak+nsD6vo9+yoQKlwgbt1ttzKJIDkCCPbIoavRm1dzdIRVHiZyZyZ2mOeYIFabWn5OrQC98q6UIAgsDaaTIJ5hl4M816/pHulmuMzBJg7QhMAiYPEkGJo1ldKkHCvL0M0wRrLaVwNjJsaOIbuO+MGuadE1rae8RbkvZeJmVcISANvvJ+taHq3X7e7bpSzeGfmQCEUgA+GZb9PpQ34R6Al7cP2i1aIbxfMYB+OQD2o8SlCEufkDNKM5xaNcnULmrJuIrIgQKwIIUNncVgeKQe3lWi0vUQAAv4wvikAwJxI7YzH3qIX7Ogt2rAZbhH+8YXLEn1iYxnzqdLOm16LcUDcVlT+FvYwecHFedkUnLlVIeskfBXv31ON3iacDuq5MgY7CudfFPj1V2ZmVJwSf/AG1HbnNbvXdAKKzozK45yfwYkDv2rI9OtEvccmI8SjmWIIkk+WKp9NUVYMvnLjQGudEuYcBgYkCPFI9JxVrp+hAuL8xAGOQRwT7cVo77i4Y7xiDOfQ+c1BqtCyuIDFgu0EqSSTGRAiAJps8z4tMbD08FNNDOoOTbYCMiR9GH9qBX43tnljmjv7Dc2hdjtiPwn+vYenrVA9D1L3SRaaCwyVMR35HoRU2FpJqz0MuWK2VLNoDO0nyJwJ9v+atWNRuMEy7GABlifIeVELvR7zOAbV35Ytt4RuA3q2BKgnINWNH0a3bdHWzdS4MqWDEBo84g9+YrZuNb/sJ/if8AqgTrNWoJRmCleVYwfr51UuakGVVp3GPCcYB7xxijfU9Ot1t9+2WfgEK1sR5kx9ZoVqNIiXVUQCV3bd+4SVbg+9Fj4NeRbzTl9HrBVb1sNHh3N6GRKg/+QFSdYObbqcsuxx32wDJ+v9aZ1LQXFuodhPhE9vwgbhPGRiiGr0u75ZO1ZZ4zHgG0gwe5NGmlTEZG+dknwvo3ureuTgeC3geJwO/kIIFWkdmBKMpaSpxIBU/fNHtfaW1YRUYWwELFhAM7c84kzXOunas22ViJEjch4I5yAcd6nxv3XKSGVSOhWepfLspvKhR+NmOJnKhYkzQ/Wa8alQd6W7a5RWHOckp7cDnE0dvaCzetKF27RDID2nIPO7M8TVe58i2AGEoCPCFB7gEkx+dIjNXpbCatbMi1u7cc2RcLMhXYvBKuvIyIIJGY/pWwa5+zaT5PzPmXmaJPYsOM8hROaOXGtlnJAOxeBjmRyPasTouq211O/wCSGCnEk+EH+JViAfUifWrFImcfKDVzRO1i1l4VVwq/yqBO7n8qzXxT1G+1vZBkfgZ1AzMATJJOe4710BNel0F0Env5gjzrm/xdf/fttMwFMEcNE5jnxKTVEcqlSaBlfElTrF1tW9tblz5CqNy29o8W1ZAaMD2M1or3URs2qAgMYEbhHnHP1Jrn+hvNbYHHiyTEEyTOexo/p7wYYbPJ8/rRfH6Aj+wp833r1DjePkv516upG6Mb0tAmps3La/NCQ7BgGYxzKDmOYk1u/irVJq9N4GN258vdvwreEk7fl/wnxT5YoZqdLfsWrTIq6dTFvfsG87jyZBIGPfFbj4P+HhYTcWFwn+IqAY5yZzJzSc2ZOpLs1YUkcqt9Hvlg3ymMmGCxz/MonHYkUd+FesXtHeYXLThH5G1hB844rsCsB5fauefG2pu6dlu2bjIlweIRutq6wIgyBPOPKl+68j4tA8a6BXx71Fbp09+2xi2/y2jBCuJnzGQaO9U67bPTRcuKLjuoTZMFn/DmDOI3TQrT9Q0122TrLrMWsgFJGxmO8eFR/Fj0jFZrqaDSrc09xwxG10aM7XBIn1lYPvTYQtRj5X+AW7vwZ7o11CrhldjgKQQq+KR4j6x+dHOkXPlq9p123CZLlSXCnHIH4TGfY0H6ZoWZb8CYfxAROMgkcxJrqvwr0RQ5KSbot2riguSm+CSCpMHdtPmPKqPUSjbQnE3GKkY7Q9Ray4/db4XxALggHBELJg/lV/4c1TNqkK7SpJK7j4UEruO0EEsBxORPvXT+spb1Ok8KjcQSikY3DDIY4Mgg1hOndGSzcF3aWDAmDLsAqsHtluRIMjvIpSgnFvyd7/3pGo1elchmtuWBHByQPITg1nW0DfMCMY3CQu0dhJkxnv8AYVpfli2m+25gjcA2QcSIPNV7Op+cys0KI2iQI35BhuRxEH9a8+EGnUiyU1SohtdMUQN7R6ADM8xGKuXNGygEkso7hpn3HnU1wlSAQOKjTWQwmdvf1HtRy9PCcdBKciFdMxBiB3HH61Hqx4QQCzYJ2mEkATH+2RNFlCOvhxnPM/XvVJgAY3McyZyDPJA71PL07xm81PsGK20gtG4jgTtBPqaeNbPYA45MyPT0q2NJvO3L8iR6xjzH3qxd6C4YQuJ5ByD6nuJzXRjJhc4rsrWHPr7AwDXtbo5gMqt7qp/M1e0nSGRtzMpwRAkD0wcTPepG0TsRjnz7VXhw0rkA8sW9AJ7QIiKC9ZQKvfAItkHwgkZB8wT9ordjpEDcSCfKMGor91EGQJKkxHO2J7Y5o5RilZ0cibpGM6n/AOq+UlsBlCKzgmJg7dpz5/0qjd+FtS92fk7lYgkqw2gfeZia1TdItEXbiD5V10gkSVUtDTt43CeRWR6F8SXtE1y0Ze2pDFXJ+ZyAWVicgzMHGK7DjtVFg5MzXg3l+0LFqEs4VcKv4oAJjz+nrXM+otdDt8zcgOdrMTsUkmDnkdxXS9N1Jb6LctmVYSD6eUdiDIPtQb4j6Lb1Q8cgiACv6+Y9DRRwRg/8hxnJoltaz5li1fQ4ZYb1DDaZ9jn61mL9vZcMdxxOTnt58iiHSbDq1zS3B4LiE22UQpIGY9Ygx2ioel2vnWzeuj95bc2x5EiJMe8UpY25M1u46L2rYacZYgsm4AHmOB+XFY/q/VbZUuOSCMyCSAYgfU9/Otl8VaD9otBwPHbH4YkkY49uaydvpmn+XNy8Ap/mQr9hEnywDVeKEYomySk20S3LQhGGRCkEDDAqCDFWdIeYx3kU2y4CLbtkkIo/eXP3Y+XJAKqfExwMwBT3ViuMTjjmPX60LSizEIdcv835Ckpn/wCO/wBx/wDr/wA0tYETf6j9TuXQiMpS3ukExDsPWfI8UZ/021917e35h228FWz9jyKw3xR8R/Ps21A258aYIJGVYHkd6HfC/wATtpbgMY4McEZ58znmifp3LFS8HLPHn8vJ3+/fVcsMj71yL4r6r8zVOXINpXIUKcJtBOQMEtgg1uOndZsai2jtJZuykkfWO3mKCP8AClq7rluA7VUB7iR+IzjsAogdqjwTjCTU/odKLaTiZnRXwXJYBd6soQqFBDjndEntLT/WoPjayz37TMjKly0LSs2QWTKn0kkfQ10G38MJddrjytkxstqfxAD8TMZMEzgEDFZn/VhLaaewtuAVuYA5jbgyfaqsGZPKkhPqFyxtmV+H1uP8v5cK1y6xDcHw24ifLnHeuh/6e9UvNeT59vayoU3cSLbKxBzztumueai+r27e0CCGeBIO5iSfTBxW+6DqFS+gbwzdtk+g1GnW2ceW9QaoySVu0TqL4qmbH4h1B09wkbhausGfaA21lGW2nBDDmM4nOazjtv1iXLeottaEudu5TlSGmFKyJMAn+Ktf1S0b1oHho58ipg49Dn2JrnnxRordvR3XR3Q7ijadZ3Lcadu0jxfLnxCZEGPSkxu9eTLS7Nb1i2tso6jwsMdwD3Hp9PWgtjqFtbV6YCm4sZ8S+bEcR4vzqH4X6hd1OkXTagw7qxs3QYcMmQpB5lQc94M1W6fpUYMCj2xHy2E/xS24gGcYU+1AsfH8g5TdaDdnW3SoG4+gIE/0kGPrU67mbIKz7wDVDo5DFkZTAJO8knOBE+WPc1o9Np95iYxP/VZ8UNUtbIrK7cirluyz8Lj2EfWaj+SeeRRXphgUa4vszJJpWj2nDKIKx7eX0qUt9qsu3p9BUC2y3C8eVM14J7vbGW7c/wCcVZSwAPU1JaQheM/53oX1nqToVt2lDXCCxkwFUcse/JHFam+gXJljUNt5IoFr+nfMIeQCAREzIaDn6gVDpNTKPf1DkqBAyQMckKDOe0kn2qu9xLi7lm2SAVlmJAOciY4jzpOd44R+Q3F7rfwAfxRda21uz817ch3mMMcDaT3OZ+grEay+HPiYqeGzgmTnyA/Wtr13pKXHD3Lt5gv8KkAd+COJnJ71meqdENy4Vs21UIBKifDPEknJrsOXE/xKJ4srjtGg/wBN9UgsG25IhztABO4sf4I/zM10G501GAxx2iK5F8L6QLf8d023XKgmFkEEFswynIIrrXT9Q95cPawcm2d/6wKZK1K1sTbS+ivr7KW1nynaGPBOOe1ZyxeVrbeEuSxYlB4AR3LYUDzrUXui25JctcYjBuHcB/8AFeB9qD9b1K2LLcYG0DsDxSJRalch2N2tGb03Uruovm3YaFAzc2ztGZPPOYHtU3WehWrJS8rEOo2Mxy9wMcmTyefpPEUW+GtEdPoluBRuuQ5wOX4n0Apq9JuX23EF90gt/CpGME8cniqVBpaAclJ2/Bnz09T/APsW2xG078SN0xBPmO3nV7S9Jcru2RnPcA98+uKN2vhI/L+UWCKMKw8dwjyLMMY8qMaLptuzbFtFwBJPMtEbiTyaFY23sBz2ZI6Bv5R969Wq/ZV/w0tO9uIXJHzlrQqsRu3CBtaCvqZByK9obq5At72bAECM+p700AsBuJMjvTFtsjBk5GR6H0/tTlVUS27tGy6Fr7mlBuW4tiPEu9XRnbGBMr248jTtbrBdb5j3LpJMsqhgMDCCMQM5PM1mNL1EAhiVWFjI3E8YUQI9jxR3pvVPnKW3/KhgqIIDO0TuYmFgfYZqPLiknyr/AH+5dgyw6ZpNV8ZXDp5sKBt8JRsMkAxgCIgVzrqnUG1B/ePuYkR5A+31o91q0zBzMgAbiseLMHIMeUj60L6baHzAduV8Xp6fmfyrcEIQXOjPUXN8CroR+658SmRPdSc/mo+9anUdRFzcycmwpA7rcsOWj+1Zu8oDttEKDEehMf1p+lcrcjvug/XB/rH0p0kpPkIhcVxPoX4Q6kLyz2YBx/5CG+xE/UVH8Y9OUKLyjxr4ZGJU52n6gR5TWI/0s6jtCAn8JZDJ9YI+wB+9bnrnW0PzbLABlTepb8LjEjPufpNRtVaAknyTRymz1IXd5C7LocOCxI2bC3AHeDGOd3rV3TXiWwhMv/CSSDChhMZH8In8OfKh+isKGG6WNt2AEhrbJ4V2g8nJ57R6VqOha+zaUm2oN9s3IMHdyAA5E4PYmTRyqtBremaDpGgKkb12z+IzM9pJgfeKs611UwhmO4x9pOffim9I1l++odlW3bkgqwJuNtMEMCIUH68VPc6RaLK6kpAIIWIPlg/2qJqTGqWyMdYtb7a7wFht58yApEe0GT61Wfr90sTZtBrYicgNngSzAAnnE8VL1j4ds318ICsJErg57HsfY1kNXp9Ro3TabTA+MSSx8PhypM4n6UcYSaqzvi3dHSenXjdAMFfPdyPtzRUEAADtXM7fxk1u7aYurow2vbClXVj/ABZ8LZ8j966BoeoLdQOvfz5B9acpOC2TzTvRfmsb1+8F1YWQLl5CqNkQogkTx298ipes9Ua2hLakA5gWlEE+RJ3EQPastort7VXzZLh4lwz+I29rkSu3hs7YBj3ro5dne26si6r1sW7sx/6e1utqBz8zwFmI9iY9jWd6F1zdCXWPgwsDkDABPtH2qH4g+G+oWvFetuyAkBlPzABOCQJIBHc+VAenXALgK57gnuR/n51TPHHJBnYJuEzZ6rq2xiw3FYIAJwT+tCem9Vc27y7iHZgwYc+UZ5qteufMaW8Oe3A9Y8qptZKkwfLj3pUMMVGi2eZ3Zc11kq+6WgiQXA3e+KXQ9VuWXD2mKNwSBgjyI4NQNeUkF9x2xuHoDkD3gitz8rprhWNpFDLvWCQNvdTB/EDj605aWybLNJjtD8ebhtu+E+ceGfcZ+9U7u7X6kWkM2lyx7KuJJPmewowPh3RMiultiHUEeNu/aJPtRro+itWlK2xsSZOZZj6k5qdxjytjPc+Oi49sE2bURbzMdgi+Ef0zVXX9eFsfLtLEYBmQPvUh6ko3bPvg58qzmvu72ONpn3zRZJpoGMPLCK9duzJYGfMDH2p460zHDSe4iPzoAPCT3j/DTkIJHn/SuhJhyUfCCTa1pPiP2NeqkQfIfc16j5oOonIdHZkDnimapz+Fe3fuas6VvCue1euWJyOKfeyKvjoEHnPP+d6lsakpB2giZE5II5irdzSljxgf07mnfI8vpR80AoSTsl12rD/LYE/h8Q4Az2jEf3NXukYVm/icwIxAX/k0NUyZYY4Me/8A3RbUlAi7JCkeHuSvMT5zNT5OuKK8W3yYJuXR4y32nk9s+Wai0byO4OR7tz9KY6hlbyjnzIAgUlm2dx7SN39Aaeo/EQ5NSNL8N9W/Z3ugHBh1JEwRM4nuJ+1dH+Ikt6/RfMtOs2xuDyYAiT+HkwYg+tcatXI8R4GCRzj/AIJox0frF1Deti5uDW28AiDsUmTE5gDI5pTx9yXZsprpjtPedQyDdJYiR3Y7sjjZzMd4orbseFntlbqGWZWnjyjuV8wexrI3bj3P3hYAu0nEjg/b2rVfDfVWCrbuhdo/CZ8TBsxgQQAQOcUOaDUeSNwv5UdE6H1dip+c6ygXbnYWJmVCkk4Ec0uo6lZa4QdpB/C8EEH396wOj0g0+oK3FUi4fDdIJYIR+HyqbU30tFw11SoJ2nvsJ8M+Z7VPLGm7QzaezbWdczKSrbb1ow44DxxPqQJBqv1Prlr5Yu3NoGBuif8A3JX6etYEdYPzPCTtKhd2ex5A84xNVev65vwLBtsJ+syPaP1pqw26ZnNJWi3fO1yVchSxhgftBnjyrSfDPXdWrbgDftcMnLRxIHP2rE9KlVIYGD24oj07VfJuAyBmQTuH5rwe3rRSh4Mjvs6Trrgu6UvaZVthgAlldmDzvY575AiodFqiP/b8B77fD/39aE2rjks4KhXwwUkKZ85WCeMmOOat9Ft30gupdiJRT4RuInxMR2zgAx3rzM3p55JJRZVjyQxQdqwn1jr1xbRDWzcPkAQIPZ24A8/TtXM7vSYX9oOxEJ8CJKjM+JR2Udp5ro/Xr5RId1Bb8W0kAKWVTLE7jlu0Csr1vq1vYbSKDA2iOB7Gq48sVQjv7YjHBZLnLVGWZ5M0ycsPYfenHH2n2qC42Czfb+gqxIBvY3WXIWOZP5CprerjwHjkem4ZHsYn0ND2JMk064YA+30wRTKJ5u2aL4f+KL2mOwQ6Tm2wxkySrD8Jrpvwx1+xqEYp4bgyyEjcPbzX1FcXsXF3AlSV/iiC0HmAe/lXRbXQNKURrBuK22VvI8mf5oOJntSskYhQcvAc19yWgeFc4ih+p0IMFJmROZEfXjzpH1DoP3xDt/CVBUkAcvkhST5faq69WwQdoPYST96laV0WJ2jwbMA+KRIiOabEHyPmMZ/6ry6xfxQQe8Rn61BrOpBsgMfTuPXyNCuV0jG0Xt/+0favUAPW7H8//wDP/FLW1Mzmvszur0iqkWt5GJJAAgZ5oU6n/OPyrpFw2iuQTjsDQu/p0P8ADHsBI94zVMXJeCB+ox/ZhlskmBJqa7bUAQZ8/wDI9vtWtPTLRyS35/2p46LaEeAt5ST+tc5/oYs0K0zF7CxGBgHESfuKsqZthRIZW7+RHlzW20nTUWdoCg8j9Kg1mmS2DuYqswSQCFJnLYwCREmhc3dUOjlhWmc50tyQVPkY+1IpKFSTIHae2JB+9P6xcU3iUPhPBiJHnECKRU3AADtHn5/59KsJ7v8A8Lm5VkH8Pn6HIP3wal0une226NqbW8RXEN4SAf8Ay9eKhtW5QEZKyGHkYIP5CY8xTtTadbKggwzkA+ZUZA9JI+tL80hj3sTUpuiHUFgx2jGN2G+s8elX9Bf+XtBIxgT5+gnnmgOmussxB/mkAxkjv3qxpdYoJLLM8j+nauyQtUZDIk7NhqNb8+zIPjTI7AdjHtihVjXI67XUt+KFXncY+p8xUvSp1NwWrQCk/wAuAAOSxJGM0bT4M1Vq/bChWUsrG6sBVzMwx3SIz71PGUYfGWh8pXtAfVHcFIGdqg+cqNpP1ifoaj0upLyjYjII+3fv/ar/AFm1bW5d+UTtNxiJ7CT+UyaEhxzk+QpkdgMtBzEz6Zq306w12VUbmGQIkeszgD1NC1vseBA9asCQYBYCIMTme0DniukFB2bjR/LsIpuspI8QRPwyM8fxfkKg1nxdutXWUEfLCm2x5NzdgEdhtDTnvWU0+jvXVY2rNw218JYfrGT7Cq+rtOltlPchiBOIkZn3pWPG12zs1TWh/W+tPfvB2lVKgbZxAgx6+KaRVicyaCh8gdv8zRDQpvn97bTmAxJZo8gB+VUyiheLJSolc5jv+lUta+VHuf0GKbduEE5luOMfY1E7SZPOK6MTJ5LFU49eKkuHw/X9KhQ8/epAOff9KMUNtvGYrd9O1AW2htllWBAnuc586yfS9Ersd/A/h8yZo9euKnO1QMATOB5D9TU2Z26G4lWw6bm8DufPknk1RfSsCN/PkWAMe1Uuo9TChRaeMZ29/dvP0oN85iZJJPmeaXHG2Nc0jRMvIyuIyeYx2+lVHUxmeeDVFtQxO4tn78RH9KsJdLZkEeR/zmiUWjG7QOOiH8tJRcv6mvUdsVxZtxo1AH2FV3sN/t+vNFep/Lt7JIGZwJ9Ix707V3VtgA/KE8F5GY4HnxNOj6mEE00Rx9DcU77/AEBLmkby/KmfshJzirbawEyLls+gb/j1H3qbTatHwQQ+YjIMfSp/fUujp+gcXp2jEfGfUlsqLUvvYT4fwFZIyDmcc9qxOp+ILjKVM7SZMkktAgBiSZA9hRn/AFHZ/wBqlxC7dqD0UsJ+s1kAc9zVWOKq2MaUdIsX9WGjwgQIxjzOPL86m0pBgb1QesnPniq6RIkSJEjj7HtRC5rwn/s2kUDgkbnz5n2opfpBR/YultsS6puliMqCRIOT7GZrSdO0aNbC3xdlY2jbggjOQcEE+9Zv/wDKXnPgkfw+Zz/ujHpxRxdewtjfAYgjEk4gTzjvk1Nm59KijDxuybRdHszdEkBLxAM5janecGZM1ct9J0Yhrnij8TM2T7ksB9BQPQoQxhhtPicMScnlgRmcDn1qyLD6p8AJbTAZjAB4JPmxzjypcoSlL8mkHcUutml0fVdHZkaeAxwCLZXwg52sSd5kDg1PpusWQzN4vDLbGInEe3pyPvWT1nR2VZW4lwLyFJIH0/TmordxjOTkQQwkQfXmlfwkHu2zVmklTRcVTdYs3EyPSZOfOpb8EQI+g/KoWtuf5dn+05x5zTZAxVNAbYzS2/ExIwuT6+Q+p/oaS5dOSeTn/ipLmAB5mSPyH61Dp0kljx29fWu72EvibXoWu/ZtMrFwuCYmWZiZMDy4zWX671UXTceV+Y0QszCif70M63rC7xiFwIAA4E8DvFDw/wDkVkMO+VmTza4pDnHfzrwNNLUkmqScSnGmg04msOF2596mQ8+oFRzT1MVxxc6Pc23BPeRnz5H5irmv1BcjHA85P3obYQswC5PI+maIai1sOZHkP1pUkuVjIN0V89/b6UqiP7Upz55pVEd64EmDH7+n6VLeubRnB8oqBroUdh68kn0FVWcuYgx7fpWJWFyLw6l/tWvVV/Yz/KaWi+INyN6TcFkhxD7ePI8mT3iBVRNc7kRkjKj7VotK37pd0ERkmIzzk1U1S2QpcKoUYLt4Fz5d247V47b7PTjTWzL6u58tJQ7SHzEZlyCSDgzj7UW6Fr5Ku2GbOICZEccj3k58qznWtaj7vlgkcEnE91gduPOrHSbq/LCCNxHHcjIkA/5iqoxfFNiJakAf9RlHzLbA3CTvU/M5hGgEGBIksJ7xWQNGPirqDXb/AIiSEAQT6fi+7TQYvXqwVRR5s65MlUY9O/pTkulWDYMZAIkfUVArVcs2S5AH/QrXo5bJtPrl2lGXEyNpiD7d+cVsum/C9lbQbW6n5JIlbYG65t9c4NDek/s+ki5ctfNumGthj4RBiWAzOcT/AC09r3zWa7cgXXJ8bGOcknyAUQBSJ760URtLbLHUFsIypp/wnO5iC5kxuPbjhRxUd3XgoLYsWQq4BfczH1PiiZziqWnZVG4AFlJEj1PIJ+lJqL27PsaFKjm00OtXmN1mLQx52eEGAOcR/SrRGSQTJ5BHHsy0JutP+ZqXT60jyb3/AL0UrMUktF4+EzMHy8x6RzU/TNK166EAgHJJ7AZJIqHS3y5CopLcnIEepJwBWtt9PYWdlm2bhePmXD+7THAWYJA5x70nJPitlGOKbuzJawDe6DhTBM8xgwfUz9qchHsKf1fRXbLjcF4iFYHHbHl61T0+qUHx2nI9Gj9KJbjaAlL5Mp6lfEZ7moQJovrtTp7mVR0Mc7gfuD/ehpxwZpsXaEyVEb26QrFSo5gg8+1I4zxRGEYpWFepa4wcg5pyJ9aRBGf61Zsr58VjZtD7VsqQwxzB758hTnY/U0ouAYFeZM5B4x/egD0h6kngfb86kCk9qgW6Jzz5D/OKlF0959hWNGaJCkT3B/r603fAAHn2/rS7jPl/X/PWozczH58ViOYs+9eps+1ereJx0D4bPzrW+742GAWyBA7DgVl+t6hnvvuYkIYUdgI7DivV6vMx/mz0n+JDdtAlJE/vB/kUzU2lCYAEXHUeiwTA8s16vVTB6QmRg9SPG3vVc16vV6i6PLZ4UZ6T3/8Aj/avV6hn0FDsL3rYhTGY5+9QalsH/wAv0r1epI99DrSAIIHIk+9VmORXq9WgMUrSWxJH0/rXq9Wvow7FpNDbs2lFpFUFATAyTjJJyfrTdVeO1s/5Fer1fPzbc9nqY/wMnqjvy2Z86D6y0AcCK9Xq9TB+JNkKV1B5VUcV6vVWiZjhbEcdqcBx7V6vVpyGMtPRRBr1erjCfT1FccljJpa9QhPojtjNS3TSV6ufYDLuwKEgDIk4pN2PrXq9QhoQdqmK/pXq9Wy6NYnyxXq9XqC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30" name="AutoShape 6" descr="data:image/jpeg;base64,/9j/4AAQSkZJRgABAQAAAQABAAD/2wCEAAkGBxQTEhQUExQWFhUXGB0ZFxcXGB0ZFxgYGBoXGBwaGhgbHCggGh0lHBcXITEhJSkrLi4uGB8zODMsNygtLisBCgoKDg0OGxAQGywkICYvLCwsNDQsLCwsLCwsLCwsLCwsLCwsLCwsLCwsLCwsLCwsLCwsLCwsLCwsLCwsLCwsLP/AABEIAMMBAgMBIgACEQEDEQH/xAAcAAABBQEBAQAAAAAAAAAAAAAFAQIDBAYHAAj/xAA9EAACAQMDAgQEAwcEAQQDAQABAhEAAyEEEjEFQSJRYXEGE4GRMqHBFCNCUrHR8Adi4fGCJDNykhVDohb/xAAaAQADAQEBAQAAAAAAAAAAAAACAwQBAAUG/8QAKxEAAgICAgEEAgAGAwAAAAAAAAECEQMhEjFBBBMiUTJhFHGRobHwM1KB/9oADAMBAAIRAxEAPwA5ptUe596I2r+70oFZPcYxRLTTHP0qbkeu0F7L+Rq0mpFCVaIFOF+l2rOcLCy6iTVu3n+1AFvmrVrUEe1EmmLlhDJEVEXPtVZLxqRWoZV5A40W7R9afVdalShtC6sfSj2pRXq4EcvvTttMFSqa6gJCxSxSTS0aJmxYpIpah/aATAImhc0uwlFsnpKRTNecxXXeguOyGzwfc/1pSKj09wEGDwTP3p5NbBriMfY1uecRx601jTpqNqJI2IjUwkUpNQ6mSK7roNK2Qam8Dx/3Q+8809hzUZsk/pQ2VwiokVw1EHyKme3VeBReA7Jnqs7CnOT2quT55/Kkyx+QuRL83/b+dJVb5jeRpaTf7OtA6wdvtV/TalZgHnGaoW5gVNpxBn7VYtpHNBiab6VDbbP9anDUE1RyHqY4q1bP51UEGp7GCKBBS2E7FmatJajzpulfFWkAok7I5SdjVSpFt08AUtHoS5CAUkUsUlC0jBwqhrOt27X4iSAYJAkA+Xr9Jq63pXPV6YLdlmui07NcZVuEtMF/CQIIAKkn61LnzTh0MxQU3TOiaXULcUOplTkGpxWV/wBPNO1vTlXuF/GxUH+BSTCj071qSafGdxTJpY0pNA7r2vFmxcckCBgkwJ7CsD1e6yWwbNy6l4yzsysASYk8cSuB5VsfjHTm7pLyLJYr+FeWj+Ee/Fcx6tqdVuYN8xd0E7gu3wGRtIJPBIMjM+lTZdst9NBV0dX+GuqftGltXYgsokeR4NEXMiuYf6efGdm3aXTXQy3JJwpKKDH8XuYroia626ko6tjsafcUqbEyxyTumCtFce26lj4bgHtI49qNkUE6ze/dIV5EEe/NGUeQD5ifvSvT5KuIzLG0pCUhpGNNmquQqhTTHMc1IqUK11wljzXchkI2x15AfwkVBdYTA4pi4p89zXXbKKohuJUDCrj3ARVV3nNGgiJhNQXKm3f8VX1D+X2pc2cNDH/BXqYG/wB3516p7NoHWzgHmnrkws+vtTUmBz9KuW0jiZNUwmpdByTiS2UjvVlRUFvkGpRj9Zpk0BF2TCodV1G1Zj5jRuPAjHqZ/CPepkbgf5NBNL0hbetu6nfuZ03AMNwXaIKxOZjHlUs3xi2FJvwH9L1q03BPr7wTHkcxR+xkSD9Rx60AdbYNwynjBcYIK7RB2ngHxD60Z0bFUAPPvMUvFkk5UT5KouKalmgvV+qGygYbcsF8ZIHiwIgZzGKn6Zq3YlbgAIAOMTPePKnvIuXFp/0EOEqsLChvXdU1qxcdI3KsrIwTgRH1q6Xj2rOP8Q272+2qtIEtIjExPnkzFLyzUVo3HByYO/8A9DdM2yocmZg7QBMGeYE07UKHtFHbaxM/yrI4IjP0/KgtrW+F0lfmfMhiO4jcpjyiPrNeuahrj7N4wP4hAaCJyY9KmcOS+R6kccIU+i30/wCILmmGU3oIkCNxURnJHnz3ite/WA1r5qggRMNifLntWKvOg/fOUJyE3fhXtmPxHA9qB9Y+K2vHYTtRfCRxJg+IjsOMV0pOUeOPoB4FOd9HUOna5LqLcQzP5Ecg/WkS0hJJVeeYFCega20NLZFuIVAv/wBRBk/nUN7rltSQbqD0/wCuKk1dGRwytgz4kNtXRUCby+SPxBQCSPagFrqZW8iqTk+Iz+X3q11rqHz3/cqGIB8RO0eLGJEkc1mLFh1utPKqxB5lo9PrRwgpPZ6EItQpI6hobyXUFmyAcBjHackk+da0NiPpXHvg7rJ0yfMCbyRAQGC0nAmPOup9J1ovW1uAQGEwex7j6GqsEVGzyfVRaa+i1deBME84HJrC3vjpFvOouW4H8BI3SOVkcNW/uQVMnkH7RXz/AHEsC2vy2UMjqA20hoDNLGcMCAO3Jqj+YnErO66TqK3re5JHmDgj6VH8r/us/wDCRJDGTEAHzDcn+o+9Hr10ASTA8ycUUHatnOPGVIY6CoDTV1StlWDexB9+Kqai9tRyoZmCkgKJbHkDzWykorkxqWtkt4/SqzH7VnrnxDdN9LYtmLhWAy/vFyAWIU5BzjEVorg5o4TUugyBjwKqssTFWW5qMAeVdONo56B+70Neq38ilqc2yHTDwj2qUGP17VFpRge3H3qv1TqiWblq2QTcuSVHaBIkn3xAqq6Wjpy+zIWdZ1F9SbbSigmCRstKs/jaPx+H1rcXdDcHzbN51cGClxYBhskQD2IHPY0L0Wsm6XYmTiVH4cEccRn8qL/ErBLNy5nayGGQQZMDtx6mp45fdlTQCx8Hdmc6VqwuoSw7/MQXCqtwsYkR3JwM95rV9UtJZdSLW6048JWT8txwCncHAEHFc26NbC3VdnViPGttgQ5DbQpB4gGIkc10jTasXE+RcYW2WCJI3BZjicdxWSik/wBB7a0Eui9LVV8QHMxnGZHhPf38qKXVgTPHPbHn7VmdbrzasXnRl/dqWVnyigTk7TnnArnGg+MtRfdfm3Y3YwAq7RukspkHn8h5VmJSpuPQnJqVM6prH+c6BBvVTP8AtJxkHvEUTtXltv4iBuGDA4Hafc1l+ldZ2ZhWVkBUhpt5gEkgYk8dopuu6kQSGy3EA4HoJ7RU8svF3Wxix8v5Gr6/1AWrDuSBECSQBkgYJxWP0F1F0bXDO66QoJbc21HOwFhzEE/WiXWAL/T7lvhkQN77CCM+sRXPviHqbWrgsrPgRFk8AlJYheASSc0z/k3HsCK4vfgu9K0ptM7sQzO3DGIWCCSfOe0UTu6mxdIAuK9xiFChCWkcZDYGB6VitH14SfmIu7+ZRH/kVHsAYrQdJ6uQGAgm6AouBlZbYI8Rice3n2oZxyrbKFlUlUQubWmtKpZkdwcJbBKKczDfxH1+1C9ToEYl2FsTnxAsfYwR/k0usKqiomFVkAzMZiSZ9aBNeMESZEgjH4pyfrU8VKW06PSxY+EflsIanqCouz5gKjhEVgoj3aKpPrQQdq7RMyTOfRfOhwtCckD6/wBI70UsWlVVbaS38IPJ/wBxHYU2UIx/Y2LewjpXKL4p3NlpOfaft9qqaa/+9Y8BpB98fpUlxoHikwM+/p71R0zEhjj8QPp2pcY3bYXLjpDuk32QoCpZQ4GDHDTz7T5VvOl/EJsWb27bJuRYshgSBABkjhZk88VzuxeKMkeK2WYkHEx4RH3ojqr1wM3iU3ADtEQoJJx6SV71S1TtHkZk5TpmuPxHeZAfnZYlWhQQsHMTmRWdHSktIZTcxUAsCQoEyQik+ERNDvhxL29txy2XDH+L/qK0TE4AHH9PT60qcnGVWFCEEui/p/jjTWU+X8u8CnIKrJPck7vahDdXuagu9wDduAS2XgKG4DeWDJb+1WNB0C1cV7t9GZjcMAGAqCASR3B59qbquntbuRZtpcm3J3j91/IqyeSZJyTTVnjL4IS4U7RX6h1ptKwXUWoYCVdWHy29AcHg8kVqtBrjAYkFlEhz5HnnvisB1rRanUNbtIzkHDM9xXVDClgSo4nsfOBXSejWFhjcgqqiQQImIJjjEUdLijOV3YA6gU+ZZuIuy4CfxRLRI3T3kE/eiVnWXXkrZJA5IdQPpPNaM2rLqgIRgI2bs8jtPoaDfF1wWLLNaIVowowPt9fypcXOHQSknqiDS61bgMSCDDKwhl9xP5iakZZJyPKgVjp94uroZcjlQACpAneCe54FX7Gs3HYw23AcgZE+4mPrVMMniRlD9nrXqnk/ypXqOo/ZlsodU+IETTpcS3vnB4VV/wDlGfaB9a5Z1LWveZrzks2QD/LwQBnAEdqNajUWhba3dush2r+FJLE5ChTG0iJJPnQnUWbls7Llm5bSBt3ggnkTPcHzHpWRurEZGm6NJ8PdbsXFA1JZSIDMMqw/njDA+fMc1sxZhTYdv3F4furgP4XORxz+tcus3RPzJJGMzDCfXvmRBxjtXR/hzWX7qC0Vt3FB/E8Ee34jx+tTZqXyQak+nsD6vo9+yoQKlwgbt1ttzKJIDkCCPbIoavRm1dzdIRVHiZyZyZ2mOeYIFabWn5OrQC98q6UIAgsDaaTIJ5hl4M816/pHulmuMzBJg7QhMAiYPEkGJo1ldKkHCvL0M0wRrLaVwNjJsaOIbuO+MGuadE1rae8RbkvZeJmVcISANvvJ+taHq3X7e7bpSzeGfmQCEUgA+GZb9PpQ34R6Al7cP2i1aIbxfMYB+OQD2o8SlCEufkDNKM5xaNcnULmrJuIrIgQKwIIUNncVgeKQe3lWi0vUQAAv4wvikAwJxI7YzH3qIX7Ogt2rAZbhH+8YXLEn1iYxnzqdLOm16LcUDcVlT+FvYwecHFedkUnLlVIeskfBXv31ON3iacDuq5MgY7CudfFPj1V2ZmVJwSf/AG1HbnNbvXdAKKzozK45yfwYkDv2rI9OtEvccmI8SjmWIIkk+WKp9NUVYMvnLjQGudEuYcBgYkCPFI9JxVrp+hAuL8xAGOQRwT7cVo77i4Y7xiDOfQ+c1BqtCyuIDFgu0EqSSTGRAiAJps8z4tMbD08FNNDOoOTbYCMiR9GH9qBX43tnljmjv7Dc2hdjtiPwn+vYenrVA9D1L3SRaaCwyVMR35HoRU2FpJqz0MuWK2VLNoDO0nyJwJ9v+atWNRuMEy7GABlifIeVELvR7zOAbV35Ytt4RuA3q2BKgnINWNH0a3bdHWzdS4MqWDEBo84g9+YrZuNb/sJ/if8AqgTrNWoJRmCleVYwfr51UuakGVVp3GPCcYB7xxijfU9Ot1t9+2WfgEK1sR5kx9ZoVqNIiXVUQCV3bd+4SVbg+9Fj4NeRbzTl9HrBVb1sNHh3N6GRKg/+QFSdYObbqcsuxx32wDJ+v9aZ1LQXFuodhPhE9vwgbhPGRiiGr0u75ZO1ZZ4zHgG0gwe5NGmlTEZG+dknwvo3ureuTgeC3geJwO/kIIFWkdmBKMpaSpxIBU/fNHtfaW1YRUYWwELFhAM7c84kzXOunas22ViJEjch4I5yAcd6nxv3XKSGVSOhWepfLspvKhR+NmOJnKhYkzQ/Wa8alQd6W7a5RWHOckp7cDnE0dvaCzetKF27RDID2nIPO7M8TVe58i2AGEoCPCFB7gEkx+dIjNXpbCatbMi1u7cc2RcLMhXYvBKuvIyIIJGY/pWwa5+zaT5PzPmXmaJPYsOM8hROaOXGtlnJAOxeBjmRyPasTouq211O/wCSGCnEk+EH+JViAfUifWrFImcfKDVzRO1i1l4VVwq/yqBO7n8qzXxT1G+1vZBkfgZ1AzMATJJOe4710BNel0F0Env5gjzrm/xdf/fttMwFMEcNE5jnxKTVEcqlSaBlfElTrF1tW9tblz5CqNy29o8W1ZAaMD2M1or3URs2qAgMYEbhHnHP1Jrn+hvNbYHHiyTEEyTOexo/p7wYYbPJ8/rRfH6Aj+wp833r1DjePkv516upG6Mb0tAmps3La/NCQ7BgGYxzKDmOYk1u/irVJq9N4GN258vdvwreEk7fl/wnxT5YoZqdLfsWrTIq6dTFvfsG87jyZBIGPfFbj4P+HhYTcWFwn+IqAY5yZzJzSc2ZOpLs1YUkcqt9Hvlg3ymMmGCxz/MonHYkUd+FesXtHeYXLThH5G1hB844rsCsB5fauefG2pu6dlu2bjIlweIRutq6wIgyBPOPKl+68j4tA8a6BXx71Fbp09+2xi2/y2jBCuJnzGQaO9U67bPTRcuKLjuoTZMFn/DmDOI3TQrT9Q0122TrLrMWsgFJGxmO8eFR/Fj0jFZrqaDSrc09xwxG10aM7XBIn1lYPvTYQtRj5X+AW7vwZ7o11CrhldjgKQQq+KR4j6x+dHOkXPlq9p123CZLlSXCnHIH4TGfY0H6ZoWZb8CYfxAROMgkcxJrqvwr0RQ5KSbot2riguSm+CSCpMHdtPmPKqPUSjbQnE3GKkY7Q9Ray4/db4XxALggHBELJg/lV/4c1TNqkK7SpJK7j4UEruO0EEsBxORPvXT+spb1Ok8KjcQSikY3DDIY4Mgg1hOndGSzcF3aWDAmDLsAqsHtluRIMjvIpSgnFvyd7/3pGo1elchmtuWBHByQPITg1nW0DfMCMY3CQu0dhJkxnv8AYVpfli2m+25gjcA2QcSIPNV7Op+cys0KI2iQI35BhuRxEH9a8+EGnUiyU1SohtdMUQN7R6ADM8xGKuXNGygEkso7hpn3HnU1wlSAQOKjTWQwmdvf1HtRy9PCcdBKciFdMxBiB3HH61Hqx4QQCzYJ2mEkATH+2RNFlCOvhxnPM/XvVJgAY3McyZyDPJA71PL07xm81PsGK20gtG4jgTtBPqaeNbPYA45MyPT0q2NJvO3L8iR6xjzH3qxd6C4YQuJ5ByD6nuJzXRjJhc4rsrWHPr7AwDXtbo5gMqt7qp/M1e0nSGRtzMpwRAkD0wcTPepG0TsRjnz7VXhw0rkA8sW9AJ7QIiKC9ZQKvfAItkHwgkZB8wT9ordjpEDcSCfKMGor91EGQJKkxHO2J7Y5o5RilZ0cibpGM6n/AOq+UlsBlCKzgmJg7dpz5/0qjd+FtS92fk7lYgkqw2gfeZia1TdItEXbiD5V10gkSVUtDTt43CeRWR6F8SXtE1y0Ze2pDFXJ+ZyAWVicgzMHGK7DjtVFg5MzXg3l+0LFqEs4VcKv4oAJjz+nrXM+otdDt8zcgOdrMTsUkmDnkdxXS9N1Jb6LctmVYSD6eUdiDIPtQb4j6Lb1Q8cgiACv6+Y9DRRwRg/8hxnJoltaz5li1fQ4ZYb1DDaZ9jn61mL9vZcMdxxOTnt58iiHSbDq1zS3B4LiE22UQpIGY9Ygx2ioel2vnWzeuj95bc2x5EiJMe8UpY25M1u46L2rYacZYgsm4AHmOB+XFY/q/VbZUuOSCMyCSAYgfU9/Otl8VaD9otBwPHbH4YkkY49uaydvpmn+XNy8Ap/mQr9hEnywDVeKEYomySk20S3LQhGGRCkEDDAqCDFWdIeYx3kU2y4CLbtkkIo/eXP3Y+XJAKqfExwMwBT3ViuMTjjmPX60LSizEIdcv835Ckpn/wCO/wBx/wDr/wA0tYETf6j9TuXQiMpS3ukExDsPWfI8UZ/021917e35h228FWz9jyKw3xR8R/Ps21A258aYIJGVYHkd6HfC/wATtpbgMY4McEZ58znmifp3LFS8HLPHn8vJ3+/fVcsMj71yL4r6r8zVOXINpXIUKcJtBOQMEtgg1uOndZsai2jtJZuykkfWO3mKCP8AClq7rluA7VUB7iR+IzjsAogdqjwTjCTU/odKLaTiZnRXwXJYBd6soQqFBDjndEntLT/WoPjayz37TMjKly0LSs2QWTKn0kkfQ10G38MJddrjytkxstqfxAD8TMZMEzgEDFZn/VhLaaewtuAVuYA5jbgyfaqsGZPKkhPqFyxtmV+H1uP8v5cK1y6xDcHw24ifLnHeuh/6e9UvNeT59vayoU3cSLbKxBzztumueai+r27e0CCGeBIO5iSfTBxW+6DqFS+gbwzdtk+g1GnW2ceW9QaoySVu0TqL4qmbH4h1B09wkbhausGfaA21lGW2nBDDmM4nOazjtv1iXLeottaEudu5TlSGmFKyJMAn+Ktf1S0b1oHho58ipg49Dn2JrnnxRordvR3XR3Q7ijadZ3Lcadu0jxfLnxCZEGPSkxu9eTLS7Nb1i2tso6jwsMdwD3Hp9PWgtjqFtbV6YCm4sZ8S+bEcR4vzqH4X6hd1OkXTagw7qxs3QYcMmQpB5lQc94M1W6fpUYMCj2xHy2E/xS24gGcYU+1AsfH8g5TdaDdnW3SoG4+gIE/0kGPrU67mbIKz7wDVDo5DFkZTAJO8knOBE+WPc1o9Np95iYxP/VZ8UNUtbIrK7cirluyz8Lj2EfWaj+SeeRRXphgUa4vszJJpWj2nDKIKx7eX0qUt9qsu3p9BUC2y3C8eVM14J7vbGW7c/wCcVZSwAPU1JaQheM/53oX1nqToVt2lDXCCxkwFUcse/JHFam+gXJljUNt5IoFr+nfMIeQCAREzIaDn6gVDpNTKPf1DkqBAyQMckKDOe0kn2qu9xLi7lm2SAVlmJAOciY4jzpOd44R+Q3F7rfwAfxRda21uz817ch3mMMcDaT3OZ+grEay+HPiYqeGzgmTnyA/Wtr13pKXHD3Lt5gv8KkAd+COJnJ71meqdENy4Vs21UIBKifDPEknJrsOXE/xKJ4srjtGg/wBN9UgsG25IhztABO4sf4I/zM10G501GAxx2iK5F8L6QLf8d023XKgmFkEEFswynIIrrXT9Q95cPawcm2d/6wKZK1K1sTbS+ivr7KW1nynaGPBOOe1ZyxeVrbeEuSxYlB4AR3LYUDzrUXui25JctcYjBuHcB/8AFeB9qD9b1K2LLcYG0DsDxSJRalch2N2tGb03Uruovm3YaFAzc2ztGZPPOYHtU3WehWrJS8rEOo2Mxy9wMcmTyefpPEUW+GtEdPoluBRuuQ5wOX4n0Apq9JuX23EF90gt/CpGME8cniqVBpaAclJ2/Bnz09T/APsW2xG078SN0xBPmO3nV7S9Jcru2RnPcA98+uKN2vhI/L+UWCKMKw8dwjyLMMY8qMaLptuzbFtFwBJPMtEbiTyaFY23sBz2ZI6Bv5R969Wq/ZV/w0tO9uIXJHzlrQqsRu3CBtaCvqZByK9obq5At72bAECM+p700AsBuJMjvTFtsjBk5GR6H0/tTlVUS27tGy6Fr7mlBuW4tiPEu9XRnbGBMr248jTtbrBdb5j3LpJMsqhgMDCCMQM5PM1mNL1EAhiVWFjI3E8YUQI9jxR3pvVPnKW3/KhgqIIDO0TuYmFgfYZqPLiknyr/AH+5dgyw6ZpNV8ZXDp5sKBt8JRsMkAxgCIgVzrqnUG1B/ePuYkR5A+31o91q0zBzMgAbiseLMHIMeUj60L6baHzAduV8Xp6fmfyrcEIQXOjPUXN8CroR+658SmRPdSc/mo+9anUdRFzcycmwpA7rcsOWj+1Zu8oDttEKDEehMf1p+lcrcjvug/XB/rH0p0kpPkIhcVxPoX4Q6kLyz2YBx/5CG+xE/UVH8Y9OUKLyjxr4ZGJU52n6gR5TWI/0s6jtCAn8JZDJ9YI+wB+9bnrnW0PzbLABlTepb8LjEjPufpNRtVaAknyTRymz1IXd5C7LocOCxI2bC3AHeDGOd3rV3TXiWwhMv/CSSDChhMZH8In8OfKh+isKGG6WNt2AEhrbJ4V2g8nJ57R6VqOha+zaUm2oN9s3IMHdyAA5E4PYmTRyqtBremaDpGgKkb12z+IzM9pJgfeKs611UwhmO4x9pOffim9I1l++odlW3bkgqwJuNtMEMCIUH68VPc6RaLK6kpAIIWIPlg/2qJqTGqWyMdYtb7a7wFht58yApEe0GT61Wfr90sTZtBrYicgNngSzAAnnE8VL1j4ds318ICsJErg57HsfY1kNXp9Ro3TabTA+MSSx8PhypM4n6UcYSaqzvi3dHSenXjdAMFfPdyPtzRUEAADtXM7fxk1u7aYurow2vbClXVj/ABZ8LZ8j966BoeoLdQOvfz5B9acpOC2TzTvRfmsb1+8F1YWQLl5CqNkQogkTx298ipes9Ua2hLakA5gWlEE+RJ3EQPastort7VXzZLh4lwz+I29rkSu3hs7YBj3ro5dne26si6r1sW7sx/6e1utqBz8zwFmI9iY9jWd6F1zdCXWPgwsDkDABPtH2qH4g+G+oWvFetuyAkBlPzABOCQJIBHc+VAenXALgK57gnuR/n51TPHHJBnYJuEzZ6rq2xiw3FYIAJwT+tCem9Vc27y7iHZgwYc+UZ5qteufMaW8Oe3A9Y8qptZKkwfLj3pUMMVGi2eZ3Zc11kq+6WgiQXA3e+KXQ9VuWXD2mKNwSBgjyI4NQNeUkF9x2xuHoDkD3gitz8rprhWNpFDLvWCQNvdTB/EDj605aWybLNJjtD8ebhtu+E+ceGfcZ+9U7u7X6kWkM2lyx7KuJJPmewowPh3RMiultiHUEeNu/aJPtRro+itWlK2xsSZOZZj6k5qdxjytjPc+Oi49sE2bURbzMdgi+Ef0zVXX9eFsfLtLEYBmQPvUh6ko3bPvg58qzmvu72ONpn3zRZJpoGMPLCK9duzJYGfMDH2p460zHDSe4iPzoAPCT3j/DTkIJHn/SuhJhyUfCCTa1pPiP2NeqkQfIfc16j5oOonIdHZkDnimapz+Fe3fuas6VvCue1euWJyOKfeyKvjoEHnPP+d6lsakpB2giZE5II5irdzSljxgf07mnfI8vpR80AoSTsl12rD/LYE/h8Q4Az2jEf3NXukYVm/icwIxAX/k0NUyZYY4Me/8A3RbUlAi7JCkeHuSvMT5zNT5OuKK8W3yYJuXR4y32nk9s+Wai0byO4OR7tz9KY6hlbyjnzIAgUlm2dx7SN39Aaeo/EQ5NSNL8N9W/Z3ugHBh1JEwRM4nuJ+1dH+Ikt6/RfMtOs2xuDyYAiT+HkwYg+tcatXI8R4GCRzj/AIJox0frF1Deti5uDW28AiDsUmTE5gDI5pTx9yXZsprpjtPedQyDdJYiR3Y7sjjZzMd4orbseFntlbqGWZWnjyjuV8wexrI3bj3P3hYAu0nEjg/b2rVfDfVWCrbuhdo/CZ8TBsxgQQAQOcUOaDUeSNwv5UdE6H1dip+c6ygXbnYWJmVCkk4Ec0uo6lZa4QdpB/C8EEH396wOj0g0+oK3FUi4fDdIJYIR+HyqbU30tFw11SoJ2nvsJ8M+Z7VPLGm7QzaezbWdczKSrbb1ow44DxxPqQJBqv1Prlr5Yu3NoGBuif8A3JX6etYEdYPzPCTtKhd2ex5A84xNVev65vwLBtsJ+syPaP1pqw26ZnNJWi3fO1yVchSxhgftBnjyrSfDPXdWrbgDftcMnLRxIHP2rE9KlVIYGD24oj07VfJuAyBmQTuH5rwe3rRSh4Mjvs6Trrgu6UvaZVthgAlldmDzvY575AiodFqiP/b8B77fD/39aE2rjks4KhXwwUkKZ85WCeMmOOat9Ft30gupdiJRT4RuInxMR2zgAx3rzM3p55JJRZVjyQxQdqwn1jr1xbRDWzcPkAQIPZ24A8/TtXM7vSYX9oOxEJ8CJKjM+JR2Udp5ro/Xr5RId1Bb8W0kAKWVTLE7jlu0Csr1vq1vYbSKDA2iOB7Gq48sVQjv7YjHBZLnLVGWZ5M0ycsPYfenHH2n2qC42Czfb+gqxIBvY3WXIWOZP5CprerjwHjkem4ZHsYn0ND2JMk064YA+30wRTKJ5u2aL4f+KL2mOwQ6Tm2wxkySrD8Jrpvwx1+xqEYp4bgyyEjcPbzX1FcXsXF3AlSV/iiC0HmAe/lXRbXQNKURrBuK22VvI8mf5oOJntSskYhQcvAc19yWgeFc4ih+p0IMFJmROZEfXjzpH1DoP3xDt/CVBUkAcvkhST5faq69WwQdoPYST96laV0WJ2jwbMA+KRIiOabEHyPmMZ/6ry6xfxQQe8Rn61BrOpBsgMfTuPXyNCuV0jG0Xt/+0favUAPW7H8//wDP/FLW1Mzmvszur0iqkWt5GJJAAgZ5oU6n/OPyrpFw2iuQTjsDQu/p0P8ADHsBI94zVMXJeCB+ox/ZhlskmBJqa7bUAQZ8/wDI9vtWtPTLRyS35/2p46LaEeAt5ST+tc5/oYs0K0zF7CxGBgHESfuKsqZthRIZW7+RHlzW20nTUWdoCg8j9Kg1mmS2DuYqswSQCFJnLYwCREmhc3dUOjlhWmc50tyQVPkY+1IpKFSTIHae2JB+9P6xcU3iUPhPBiJHnECKRU3AADtHn5/59KsJ7v8A8Lm5VkH8Pn6HIP3wal0une226NqbW8RXEN4SAf8Ay9eKhtW5QEZKyGHkYIP5CY8xTtTadbKggwzkA+ZUZA9JI+tL80hj3sTUpuiHUFgx2jGN2G+s8elX9Bf+XtBIxgT5+gnnmgOmussxB/mkAxkjv3qxpdYoJLLM8j+nauyQtUZDIk7NhqNb8+zIPjTI7AdjHtihVjXI67XUt+KFXncY+p8xUvSp1NwWrQCk/wAuAAOSxJGM0bT4M1Vq/bChWUsrG6sBVzMwx3SIz71PGUYfGWh8pXtAfVHcFIGdqg+cqNpP1ifoaj0upLyjYjII+3fv/ar/AFm1bW5d+UTtNxiJ7CT+UyaEhxzk+QpkdgMtBzEz6Zq306w12VUbmGQIkeszgD1NC1vseBA9asCQYBYCIMTme0DniukFB2bjR/LsIpuspI8QRPwyM8fxfkKg1nxdutXWUEfLCm2x5NzdgEdhtDTnvWU0+jvXVY2rNw218JYfrGT7Cq+rtOltlPchiBOIkZn3pWPG12zs1TWh/W+tPfvB2lVKgbZxAgx6+KaRVicyaCh8gdv8zRDQpvn97bTmAxJZo8gB+VUyiheLJSolc5jv+lUta+VHuf0GKbduEE5luOMfY1E7SZPOK6MTJ5LFU49eKkuHw/X9KhQ8/epAOff9KMUNtvGYrd9O1AW2htllWBAnuc586yfS9Ersd/A/h8yZo9euKnO1QMATOB5D9TU2Z26G4lWw6bm8DufPknk1RfSsCN/PkWAMe1Uuo9TChRaeMZ29/dvP0oN85iZJJPmeaXHG2Nc0jRMvIyuIyeYx2+lVHUxmeeDVFtQxO4tn78RH9KsJdLZkEeR/zmiUWjG7QOOiH8tJRcv6mvUdsVxZtxo1AH2FV3sN/t+vNFep/Lt7JIGZwJ9Ix707V3VtgA/KE8F5GY4HnxNOj6mEE00Rx9DcU77/AEBLmkby/KmfshJzirbawEyLls+gb/j1H3qbTatHwQQ+YjIMfSp/fUujp+gcXp2jEfGfUlsqLUvvYT4fwFZIyDmcc9qxOp+ILjKVM7SZMkktAgBiSZA9hRn/AFHZ/wBqlxC7dqD0UsJ+s1kAc9zVWOKq2MaUdIsX9WGjwgQIxjzOPL86m0pBgb1QesnPniq6RIkSJEjj7HtRC5rwn/s2kUDgkbnz5n2opfpBR/YultsS6puliMqCRIOT7GZrSdO0aNbC3xdlY2jbggjOQcEE+9Zv/wDKXnPgkfw+Zz/ujHpxRxdewtjfAYgjEk4gTzjvk1Nm59KijDxuybRdHszdEkBLxAM5janecGZM1ct9J0Yhrnij8TM2T7ksB9BQPQoQxhhtPicMScnlgRmcDn1qyLD6p8AJbTAZjAB4JPmxzjypcoSlL8mkHcUutml0fVdHZkaeAxwCLZXwg52sSd5kDg1PpusWQzN4vDLbGInEe3pyPvWT1nR2VZW4lwLyFJIH0/TmordxjOTkQQwkQfXmlfwkHu2zVmklTRcVTdYs3EyPSZOfOpb8EQI+g/KoWtuf5dn+05x5zTZAxVNAbYzS2/ExIwuT6+Q+p/oaS5dOSeTn/ipLmAB5mSPyH61Dp0kljx29fWu72EvibXoWu/ZtMrFwuCYmWZiZMDy4zWX671UXTceV+Y0QszCif70M63rC7xiFwIAA4E8DvFDw/wDkVkMO+VmTza4pDnHfzrwNNLUkmqScSnGmg04msOF2596mQ8+oFRzT1MVxxc6Pc23BPeRnz5H5irmv1BcjHA85P3obYQswC5PI+maIai1sOZHkP1pUkuVjIN0V89/b6UqiP7Upz55pVEd64EmDH7+n6VLeubRnB8oqBroUdh68kn0FVWcuYgx7fpWJWFyLw6l/tWvVV/Yz/KaWi+INyN6TcFkhxD7ePI8mT3iBVRNc7kRkjKj7VotK37pd0ERkmIzzk1U1S2QpcKoUYLt4Fz5d247V47b7PTjTWzL6u58tJQ7SHzEZlyCSDgzj7UW6Fr5Ku2GbOICZEccj3k58qznWtaj7vlgkcEnE91gduPOrHSbq/LCCNxHHcjIkA/5iqoxfFNiJakAf9RlHzLbA3CTvU/M5hGgEGBIksJ7xWQNGPirqDXb/AIiSEAQT6fi+7TQYvXqwVRR5s65MlUY9O/pTkulWDYMZAIkfUVArVcs2S5AH/QrXo5bJtPrl2lGXEyNpiD7d+cVsum/C9lbQbW6n5JIlbYG65t9c4NDek/s+ki5ctfNumGthj4RBiWAzOcT/AC09r3zWa7cgXXJ8bGOcknyAUQBSJ760URtLbLHUFsIypp/wnO5iC5kxuPbjhRxUd3XgoLYsWQq4BfczH1PiiZziqWnZVG4AFlJEj1PIJ+lJqL27PsaFKjm00OtXmN1mLQx52eEGAOcR/SrRGSQTJ5BHHsy0JutP+ZqXT60jyb3/AL0UrMUktF4+EzMHy8x6RzU/TNK166EAgHJJ7AZJIqHS3y5CopLcnIEepJwBWtt9PYWdlm2bhePmXD+7THAWYJA5x70nJPitlGOKbuzJawDe6DhTBM8xgwfUz9qchHsKf1fRXbLjcF4iFYHHbHl61T0+qUHx2nI9Gj9KJbjaAlL5Mp6lfEZ7moQJovrtTp7mVR0Mc7gfuD/ehpxwZpsXaEyVEb26QrFSo5gg8+1I4zxRGEYpWFepa4wcg5pyJ9aRBGf61Zsr58VjZtD7VsqQwxzB758hTnY/U0ouAYFeZM5B4x/egD0h6kngfb86kCk9qgW6Jzz5D/OKlF0959hWNGaJCkT3B/r603fAAHn2/rS7jPl/X/PWozczH58ViOYs+9eps+1ereJx0D4bPzrW+742GAWyBA7DgVl+t6hnvvuYkIYUdgI7DivV6vMx/mz0n+JDdtAlJE/vB/kUzU2lCYAEXHUeiwTA8s16vVTB6QmRg9SPG3vVc16vV6i6PLZ4UZ6T3/8Aj/avV6hn0FDsL3rYhTGY5+9QalsH/wAv0r1epI99DrSAIIHIk+9VmORXq9WgMUrSWxJH0/rXq9Wvow7FpNDbs2lFpFUFATAyTjJJyfrTdVeO1s/5Fer1fPzbc9nqY/wMnqjvy2Z86D6y0AcCK9Xq9TB+JNkKV1B5VUcV6vVWiZjhbEcdqcBx7V6vVpyGMtPRRBr1erjCfT1FccljJpa9QhPojtjNS3TSV6ufYDLuwKEgDIk4pN2PrXq9QhoQdqmK/pXq9Wy6NYnyxXq9XqC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32" name="AutoShape 8" descr="data:image/jpeg;base64,/9j/4AAQSkZJRgABAQAAAQABAAD/2wCEAAkGBxQTEhQUExQWFhUXGB0ZFxcXGB0ZFxgYGBoXGBwaGhgbHCggGh0lHBcXITEhJSkrLi4uGB8zODMsNygtLisBCgoKDg0OGxAQGywkICYvLCwsNDQsLCwsLCwsLCwsLCwsLCwsLCwsLCwsLCwsLCwsLCwsLCwsLCwsLCwsLCwsLP/AABEIAMMBAgMBIgACEQEDEQH/xAAcAAABBQEBAQAAAAAAAAAAAAAFAQIDBAYHAAj/xAA9EAACAQMDAgQEAwcEAQQDAQABAhEAAyEEEjEFQSJRYXEGE4GRMqHBFCNCUrHR8Adi4fGCJDNykhVDohb/xAAaAQADAQEBAQAAAAAAAAAAAAACAwQBAAUG/8QAKxEAAgICAgEEAgAGAwAAAAAAAAECEQMhEjFBBBMiUTJhFHGRobHwM1KB/9oADAMBAAIRAxEAPwA5ptUe596I2r+70oFZPcYxRLTTHP0qbkeu0F7L+Rq0mpFCVaIFOF+l2rOcLCy6iTVu3n+1AFvmrVrUEe1EmmLlhDJEVEXPtVZLxqRWoZV5A40W7R9afVdalShtC6sfSj2pRXq4EcvvTttMFSqa6gJCxSxSTS0aJmxYpIpah/aATAImhc0uwlFsnpKRTNecxXXeguOyGzwfc/1pSKj09wEGDwTP3p5NbBriMfY1uecRx601jTpqNqJI2IjUwkUpNQ6mSK7roNK2Qam8Dx/3Q+8809hzUZsk/pQ2VwiokVw1EHyKme3VeBReA7Jnqs7CnOT2quT55/Kkyx+QuRL83/b+dJVb5jeRpaTf7OtA6wdvtV/TalZgHnGaoW5gVNpxBn7VYtpHNBiab6VDbbP9anDUE1RyHqY4q1bP51UEGp7GCKBBS2E7FmatJajzpulfFWkAok7I5SdjVSpFt08AUtHoS5CAUkUsUlC0jBwqhrOt27X4iSAYJAkA+Xr9Jq63pXPV6YLdlmui07NcZVuEtMF/CQIIAKkn61LnzTh0MxQU3TOiaXULcUOplTkGpxWV/wBPNO1vTlXuF/GxUH+BSTCj071qSafGdxTJpY0pNA7r2vFmxcckCBgkwJ7CsD1e6yWwbNy6l4yzsysASYk8cSuB5VsfjHTm7pLyLJYr+FeWj+Ee/Fcx6tqdVuYN8xd0E7gu3wGRtIJPBIMjM+lTZdst9NBV0dX+GuqftGltXYgsokeR4NEXMiuYf6efGdm3aXTXQy3JJwpKKDH8XuYroia626ko6tjsafcUqbEyxyTumCtFce26lj4bgHtI49qNkUE6ze/dIV5EEe/NGUeQD5ifvSvT5KuIzLG0pCUhpGNNmquQqhTTHMc1IqUK11wljzXchkI2x15AfwkVBdYTA4pi4p89zXXbKKohuJUDCrj3ARVV3nNGgiJhNQXKm3f8VX1D+X2pc2cNDH/BXqYG/wB3516p7NoHWzgHmnrkws+vtTUmBz9KuW0jiZNUwmpdByTiS2UjvVlRUFvkGpRj9Zpk0BF2TCodV1G1Zj5jRuPAjHqZ/CPepkbgf5NBNL0hbetu6nfuZ03AMNwXaIKxOZjHlUs3xi2FJvwH9L1q03BPr7wTHkcxR+xkSD9Rx60AdbYNwynjBcYIK7RB2ngHxD60Z0bFUAPPvMUvFkk5UT5KouKalmgvV+qGygYbcsF8ZIHiwIgZzGKn6Zq3YlbgAIAOMTPePKnvIuXFp/0EOEqsLChvXdU1qxcdI3KsrIwTgRH1q6Xj2rOP8Q272+2qtIEtIjExPnkzFLyzUVo3HByYO/8A9DdM2yocmZg7QBMGeYE07UKHtFHbaxM/yrI4IjP0/KgtrW+F0lfmfMhiO4jcpjyiPrNeuahrj7N4wP4hAaCJyY9KmcOS+R6kccIU+i30/wCILmmGU3oIkCNxURnJHnz3ite/WA1r5qggRMNifLntWKvOg/fOUJyE3fhXtmPxHA9qB9Y+K2vHYTtRfCRxJg+IjsOMV0pOUeOPoB4FOd9HUOna5LqLcQzP5Ecg/WkS0hJJVeeYFCega20NLZFuIVAv/wBRBk/nUN7rltSQbqD0/wCuKk1dGRwytgz4kNtXRUCby+SPxBQCSPagFrqZW8iqTk+Iz+X3q11rqHz3/cqGIB8RO0eLGJEkc1mLFh1utPKqxB5lo9PrRwgpPZ6EItQpI6hobyXUFmyAcBjHackk+da0NiPpXHvg7rJ0yfMCbyRAQGC0nAmPOup9J1ovW1uAQGEwex7j6GqsEVGzyfVRaa+i1deBME84HJrC3vjpFvOouW4H8BI3SOVkcNW/uQVMnkH7RXz/AHEsC2vy2UMjqA20hoDNLGcMCAO3Jqj+YnErO66TqK3re5JHmDgj6VH8r/us/wDCRJDGTEAHzDcn+o+9Hr10ASTA8ycUUHatnOPGVIY6CoDTV1StlWDexB9+Kqai9tRyoZmCkgKJbHkDzWykorkxqWtkt4/SqzH7VnrnxDdN9LYtmLhWAy/vFyAWIU5BzjEVorg5o4TUugyBjwKqssTFWW5qMAeVdONo56B+70Neq38ilqc2yHTDwj2qUGP17VFpRge3H3qv1TqiWblq2QTcuSVHaBIkn3xAqq6Wjpy+zIWdZ1F9SbbSigmCRstKs/jaPx+H1rcXdDcHzbN51cGClxYBhskQD2IHPY0L0Wsm6XYmTiVH4cEccRn8qL/ErBLNy5nayGGQQZMDtx6mp45fdlTQCx8Hdmc6VqwuoSw7/MQXCqtwsYkR3JwM95rV9UtJZdSLW6048JWT8txwCncHAEHFc26NbC3VdnViPGttgQ5DbQpB4gGIkc10jTasXE+RcYW2WCJI3BZjicdxWSik/wBB7a0Eui9LVV8QHMxnGZHhPf38qKXVgTPHPbHn7VmdbrzasXnRl/dqWVnyigTk7TnnArnGg+MtRfdfm3Y3YwAq7RukspkHn8h5VmJSpuPQnJqVM6prH+c6BBvVTP8AtJxkHvEUTtXltv4iBuGDA4Hafc1l+ldZ2ZhWVkBUhpt5gEkgYk8dopuu6kQSGy3EA4HoJ7RU8svF3Wxix8v5Gr6/1AWrDuSBECSQBkgYJxWP0F1F0bXDO66QoJbc21HOwFhzEE/WiXWAL/T7lvhkQN77CCM+sRXPviHqbWrgsrPgRFk8AlJYheASSc0z/k3HsCK4vfgu9K0ptM7sQzO3DGIWCCSfOe0UTu6mxdIAuK9xiFChCWkcZDYGB6VitH14SfmIu7+ZRH/kVHsAYrQdJ6uQGAgm6AouBlZbYI8Rice3n2oZxyrbKFlUlUQubWmtKpZkdwcJbBKKczDfxH1+1C9ToEYl2FsTnxAsfYwR/k0usKqiomFVkAzMZiSZ9aBNeMESZEgjH4pyfrU8VKW06PSxY+EflsIanqCouz5gKjhEVgoj3aKpPrQQdq7RMyTOfRfOhwtCckD6/wBI70UsWlVVbaS38IPJ/wBxHYU2UIx/Y2LewjpXKL4p3NlpOfaft9qqaa/+9Y8BpB98fpUlxoHikwM+/p71R0zEhjj8QPp2pcY3bYXLjpDuk32QoCpZQ4GDHDTz7T5VvOl/EJsWb27bJuRYshgSBABkjhZk88VzuxeKMkeK2WYkHEx4RH3ojqr1wM3iU3ADtEQoJJx6SV71S1TtHkZk5TpmuPxHeZAfnZYlWhQQsHMTmRWdHSktIZTcxUAsCQoEyQik+ERNDvhxL29txy2XDH+L/qK0TE4AHH9PT60qcnGVWFCEEui/p/jjTWU+X8u8CnIKrJPck7vahDdXuagu9wDduAS2XgKG4DeWDJb+1WNB0C1cV7t9GZjcMAGAqCASR3B59qbquntbuRZtpcm3J3j91/IqyeSZJyTTVnjL4IS4U7RX6h1ptKwXUWoYCVdWHy29AcHg8kVqtBrjAYkFlEhz5HnnvisB1rRanUNbtIzkHDM9xXVDClgSo4nsfOBXSejWFhjcgqqiQQImIJjjEUdLijOV3YA6gU+ZZuIuy4CfxRLRI3T3kE/eiVnWXXkrZJA5IdQPpPNaM2rLqgIRgI2bs8jtPoaDfF1wWLLNaIVowowPt9fypcXOHQSknqiDS61bgMSCDDKwhl9xP5iakZZJyPKgVjp94uroZcjlQACpAneCe54FX7Gs3HYw23AcgZE+4mPrVMMniRlD9nrXqnk/ypXqOo/ZlsodU+IETTpcS3vnB4VV/wDlGfaB9a5Z1LWveZrzks2QD/LwQBnAEdqNajUWhba3dush2r+FJLE5ChTG0iJJPnQnUWbls7Llm5bSBt3ggnkTPcHzHpWRurEZGm6NJ8PdbsXFA1JZSIDMMqw/njDA+fMc1sxZhTYdv3F4furgP4XORxz+tcus3RPzJJGMzDCfXvmRBxjtXR/hzWX7qC0Vt3FB/E8Ee34jx+tTZqXyQak+nsD6vo9+yoQKlwgbt1ttzKJIDkCCPbIoavRm1dzdIRVHiZyZyZ2mOeYIFabWn5OrQC98q6UIAgsDaaTIJ5hl4M816/pHulmuMzBJg7QhMAiYPEkGJo1ldKkHCvL0M0wRrLaVwNjJsaOIbuO+MGuadE1rae8RbkvZeJmVcISANvvJ+taHq3X7e7bpSzeGfmQCEUgA+GZb9PpQ34R6Al7cP2i1aIbxfMYB+OQD2o8SlCEufkDNKM5xaNcnULmrJuIrIgQKwIIUNncVgeKQe3lWi0vUQAAv4wvikAwJxI7YzH3qIX7Ogt2rAZbhH+8YXLEn1iYxnzqdLOm16LcUDcVlT+FvYwecHFedkUnLlVIeskfBXv31ON3iacDuq5MgY7CudfFPj1V2ZmVJwSf/AG1HbnNbvXdAKKzozK45yfwYkDv2rI9OtEvccmI8SjmWIIkk+WKp9NUVYMvnLjQGudEuYcBgYkCPFI9JxVrp+hAuL8xAGOQRwT7cVo77i4Y7xiDOfQ+c1BqtCyuIDFgu0EqSSTGRAiAJps8z4tMbD08FNNDOoOTbYCMiR9GH9qBX43tnljmjv7Dc2hdjtiPwn+vYenrVA9D1L3SRaaCwyVMR35HoRU2FpJqz0MuWK2VLNoDO0nyJwJ9v+atWNRuMEy7GABlifIeVELvR7zOAbV35Ytt4RuA3q2BKgnINWNH0a3bdHWzdS4MqWDEBo84g9+YrZuNb/sJ/if8AqgTrNWoJRmCleVYwfr51UuakGVVp3GPCcYB7xxijfU9Ot1t9+2WfgEK1sR5kx9ZoVqNIiXVUQCV3bd+4SVbg+9Fj4NeRbzTl9HrBVb1sNHh3N6GRKg/+QFSdYObbqcsuxx32wDJ+v9aZ1LQXFuodhPhE9vwgbhPGRiiGr0u75ZO1ZZ4zHgG0gwe5NGmlTEZG+dknwvo3ureuTgeC3geJwO/kIIFWkdmBKMpaSpxIBU/fNHtfaW1YRUYWwELFhAM7c84kzXOunas22ViJEjch4I5yAcd6nxv3XKSGVSOhWepfLspvKhR+NmOJnKhYkzQ/Wa8alQd6W7a5RWHOckp7cDnE0dvaCzetKF27RDID2nIPO7M8TVe58i2AGEoCPCFB7gEkx+dIjNXpbCatbMi1u7cc2RcLMhXYvBKuvIyIIJGY/pWwa5+zaT5PzPmXmaJPYsOM8hROaOXGtlnJAOxeBjmRyPasTouq211O/wCSGCnEk+EH+JViAfUifWrFImcfKDVzRO1i1l4VVwq/yqBO7n8qzXxT1G+1vZBkfgZ1AzMATJJOe4710BNel0F0Env5gjzrm/xdf/fttMwFMEcNE5jnxKTVEcqlSaBlfElTrF1tW9tblz5CqNy29o8W1ZAaMD2M1or3URs2qAgMYEbhHnHP1Jrn+hvNbYHHiyTEEyTOexo/p7wYYbPJ8/rRfH6Aj+wp833r1DjePkv516upG6Mb0tAmps3La/NCQ7BgGYxzKDmOYk1u/irVJq9N4GN258vdvwreEk7fl/wnxT5YoZqdLfsWrTIq6dTFvfsG87jyZBIGPfFbj4P+HhYTcWFwn+IqAY5yZzJzSc2ZOpLs1YUkcqt9Hvlg3ymMmGCxz/MonHYkUd+FesXtHeYXLThH5G1hB844rsCsB5fauefG2pu6dlu2bjIlweIRutq6wIgyBPOPKl+68j4tA8a6BXx71Fbp09+2xi2/y2jBCuJnzGQaO9U67bPTRcuKLjuoTZMFn/DmDOI3TQrT9Q0122TrLrMWsgFJGxmO8eFR/Fj0jFZrqaDSrc09xwxG10aM7XBIn1lYPvTYQtRj5X+AW7vwZ7o11CrhldjgKQQq+KR4j6x+dHOkXPlq9p123CZLlSXCnHIH4TGfY0H6ZoWZb8CYfxAROMgkcxJrqvwr0RQ5KSbot2riguSm+CSCpMHdtPmPKqPUSjbQnE3GKkY7Q9Ray4/db4XxALggHBELJg/lV/4c1TNqkK7SpJK7j4UEruO0EEsBxORPvXT+spb1Ok8KjcQSikY3DDIY4Mgg1hOndGSzcF3aWDAmDLsAqsHtluRIMjvIpSgnFvyd7/3pGo1elchmtuWBHByQPITg1nW0DfMCMY3CQu0dhJkxnv8AYVpfli2m+25gjcA2QcSIPNV7Op+cys0KI2iQI35BhuRxEH9a8+EGnUiyU1SohtdMUQN7R6ADM8xGKuXNGygEkso7hpn3HnU1wlSAQOKjTWQwmdvf1HtRy9PCcdBKciFdMxBiB3HH61Hqx4QQCzYJ2mEkATH+2RNFlCOvhxnPM/XvVJgAY3McyZyDPJA71PL07xm81PsGK20gtG4jgTtBPqaeNbPYA45MyPT0q2NJvO3L8iR6xjzH3qxd6C4YQuJ5ByD6nuJzXRjJhc4rsrWHPr7AwDXtbo5gMqt7qp/M1e0nSGRtzMpwRAkD0wcTPepG0TsRjnz7VXhw0rkA8sW9AJ7QIiKC9ZQKvfAItkHwgkZB8wT9ordjpEDcSCfKMGor91EGQJKkxHO2J7Y5o5RilZ0cibpGM6n/AOq+UlsBlCKzgmJg7dpz5/0qjd+FtS92fk7lYgkqw2gfeZia1TdItEXbiD5V10gkSVUtDTt43CeRWR6F8SXtE1y0Ze2pDFXJ+ZyAWVicgzMHGK7DjtVFg5MzXg3l+0LFqEs4VcKv4oAJjz+nrXM+otdDt8zcgOdrMTsUkmDnkdxXS9N1Jb6LctmVYSD6eUdiDIPtQb4j6Lb1Q8cgiACv6+Y9DRRwRg/8hxnJoltaz5li1fQ4ZYb1DDaZ9jn61mL9vZcMdxxOTnt58iiHSbDq1zS3B4LiE22UQpIGY9Ygx2ioel2vnWzeuj95bc2x5EiJMe8UpY25M1u46L2rYacZYgsm4AHmOB+XFY/q/VbZUuOSCMyCSAYgfU9/Otl8VaD9otBwPHbH4YkkY49uaydvpmn+XNy8Ap/mQr9hEnywDVeKEYomySk20S3LQhGGRCkEDDAqCDFWdIeYx3kU2y4CLbtkkIo/eXP3Y+XJAKqfExwMwBT3ViuMTjjmPX60LSizEIdcv835Ckpn/wCO/wBx/wDr/wA0tYETf6j9TuXQiMpS3ukExDsPWfI8UZ/021917e35h228FWz9jyKw3xR8R/Ps21A258aYIJGVYHkd6HfC/wATtpbgMY4McEZ58znmifp3LFS8HLPHn8vJ3+/fVcsMj71yL4r6r8zVOXINpXIUKcJtBOQMEtgg1uOndZsai2jtJZuykkfWO3mKCP8AClq7rluA7VUB7iR+IzjsAogdqjwTjCTU/odKLaTiZnRXwXJYBd6soQqFBDjndEntLT/WoPjayz37TMjKly0LSs2QWTKn0kkfQ10G38MJddrjytkxstqfxAD8TMZMEzgEDFZn/VhLaaewtuAVuYA5jbgyfaqsGZPKkhPqFyxtmV+H1uP8v5cK1y6xDcHw24ifLnHeuh/6e9UvNeT59vayoU3cSLbKxBzztumueai+r27e0CCGeBIO5iSfTBxW+6DqFS+gbwzdtk+g1GnW2ceW9QaoySVu0TqL4qmbH4h1B09wkbhausGfaA21lGW2nBDDmM4nOazjtv1iXLeottaEudu5TlSGmFKyJMAn+Ktf1S0b1oHho58ipg49Dn2JrnnxRordvR3XR3Q7ijadZ3Lcadu0jxfLnxCZEGPSkxu9eTLS7Nb1i2tso6jwsMdwD3Hp9PWgtjqFtbV6YCm4sZ8S+bEcR4vzqH4X6hd1OkXTagw7qxs3QYcMmQpB5lQc94M1W6fpUYMCj2xHy2E/xS24gGcYU+1AsfH8g5TdaDdnW3SoG4+gIE/0kGPrU67mbIKz7wDVDo5DFkZTAJO8knOBE+WPc1o9Np95iYxP/VZ8UNUtbIrK7cirluyz8Lj2EfWaj+SeeRRXphgUa4vszJJpWj2nDKIKx7eX0qUt9qsu3p9BUC2y3C8eVM14J7vbGW7c/wCcVZSwAPU1JaQheM/53oX1nqToVt2lDXCCxkwFUcse/JHFam+gXJljUNt5IoFr+nfMIeQCAREzIaDn6gVDpNTKPf1DkqBAyQMckKDOe0kn2qu9xLi7lm2SAVlmJAOciY4jzpOd44R+Q3F7rfwAfxRda21uz817ch3mMMcDaT3OZ+grEay+HPiYqeGzgmTnyA/Wtr13pKXHD3Lt5gv8KkAd+COJnJ71meqdENy4Vs21UIBKifDPEknJrsOXE/xKJ4srjtGg/wBN9UgsG25IhztABO4sf4I/zM10G501GAxx2iK5F8L6QLf8d023XKgmFkEEFswynIIrrXT9Q95cPawcm2d/6wKZK1K1sTbS+ivr7KW1nynaGPBOOe1ZyxeVrbeEuSxYlB4AR3LYUDzrUXui25JctcYjBuHcB/8AFeB9qD9b1K2LLcYG0DsDxSJRalch2N2tGb03Uruovm3YaFAzc2ztGZPPOYHtU3WehWrJS8rEOo2Mxy9wMcmTyefpPEUW+GtEdPoluBRuuQ5wOX4n0Apq9JuX23EF90gt/CpGME8cniqVBpaAclJ2/Bnz09T/APsW2xG078SN0xBPmO3nV7S9Jcru2RnPcA98+uKN2vhI/L+UWCKMKw8dwjyLMMY8qMaLptuzbFtFwBJPMtEbiTyaFY23sBz2ZI6Bv5R969Wq/ZV/w0tO9uIXJHzlrQqsRu3CBtaCvqZByK9obq5At72bAECM+p700AsBuJMjvTFtsjBk5GR6H0/tTlVUS27tGy6Fr7mlBuW4tiPEu9XRnbGBMr248jTtbrBdb5j3LpJMsqhgMDCCMQM5PM1mNL1EAhiVWFjI3E8YUQI9jxR3pvVPnKW3/KhgqIIDO0TuYmFgfYZqPLiknyr/AH+5dgyw6ZpNV8ZXDp5sKBt8JRsMkAxgCIgVzrqnUG1B/ePuYkR5A+31o91q0zBzMgAbiseLMHIMeUj60L6baHzAduV8Xp6fmfyrcEIQXOjPUXN8CroR+658SmRPdSc/mo+9anUdRFzcycmwpA7rcsOWj+1Zu8oDttEKDEehMf1p+lcrcjvug/XB/rH0p0kpPkIhcVxPoX4Q6kLyz2YBx/5CG+xE/UVH8Y9OUKLyjxr4ZGJU52n6gR5TWI/0s6jtCAn8JZDJ9YI+wB+9bnrnW0PzbLABlTepb8LjEjPufpNRtVaAknyTRymz1IXd5C7LocOCxI2bC3AHeDGOd3rV3TXiWwhMv/CSSDChhMZH8In8OfKh+isKGG6WNt2AEhrbJ4V2g8nJ57R6VqOha+zaUm2oN9s3IMHdyAA5E4PYmTRyqtBremaDpGgKkb12z+IzM9pJgfeKs611UwhmO4x9pOffim9I1l++odlW3bkgqwJuNtMEMCIUH68VPc6RaLK6kpAIIWIPlg/2qJqTGqWyMdYtb7a7wFht58yApEe0GT61Wfr90sTZtBrYicgNngSzAAnnE8VL1j4ds318ICsJErg57HsfY1kNXp9Ro3TabTA+MSSx8PhypM4n6UcYSaqzvi3dHSenXjdAMFfPdyPtzRUEAADtXM7fxk1u7aYurow2vbClXVj/ABZ8LZ8j966BoeoLdQOvfz5B9acpOC2TzTvRfmsb1+8F1YWQLl5CqNkQogkTx298ipes9Ua2hLakA5gWlEE+RJ3EQPastort7VXzZLh4lwz+I29rkSu3hs7YBj3ro5dne26si6r1sW7sx/6e1utqBz8zwFmI9iY9jWd6F1zdCXWPgwsDkDABPtH2qH4g+G+oWvFetuyAkBlPzABOCQJIBHc+VAenXALgK57gnuR/n51TPHHJBnYJuEzZ6rq2xiw3FYIAJwT+tCem9Vc27y7iHZgwYc+UZ5qteufMaW8Oe3A9Y8qptZKkwfLj3pUMMVGi2eZ3Zc11kq+6WgiQXA3e+KXQ9VuWXD2mKNwSBgjyI4NQNeUkF9x2xuHoDkD3gitz8rprhWNpFDLvWCQNvdTB/EDj605aWybLNJjtD8ebhtu+E+ceGfcZ+9U7u7X6kWkM2lyx7KuJJPmewowPh3RMiultiHUEeNu/aJPtRro+itWlK2xsSZOZZj6k5qdxjytjPc+Oi49sE2bURbzMdgi+Ef0zVXX9eFsfLtLEYBmQPvUh6ko3bPvg58qzmvu72ONpn3zRZJpoGMPLCK9duzJYGfMDH2p460zHDSe4iPzoAPCT3j/DTkIJHn/SuhJhyUfCCTa1pPiP2NeqkQfIfc16j5oOonIdHZkDnimapz+Fe3fuas6VvCue1euWJyOKfeyKvjoEHnPP+d6lsakpB2giZE5II5irdzSljxgf07mnfI8vpR80AoSTsl12rD/LYE/h8Q4Az2jEf3NXukYVm/icwIxAX/k0NUyZYY4Me/8A3RbUlAi7JCkeHuSvMT5zNT5OuKK8W3yYJuXR4y32nk9s+Wai0byO4OR7tz9KY6hlbyjnzIAgUlm2dx7SN39Aaeo/EQ5NSNL8N9W/Z3ugHBh1JEwRM4nuJ+1dH+Ikt6/RfMtOs2xuDyYAiT+HkwYg+tcatXI8R4GCRzj/AIJox0frF1Deti5uDW28AiDsUmTE5gDI5pTx9yXZsprpjtPedQyDdJYiR3Y7sjjZzMd4orbseFntlbqGWZWnjyjuV8wexrI3bj3P3hYAu0nEjg/b2rVfDfVWCrbuhdo/CZ8TBsxgQQAQOcUOaDUeSNwv5UdE6H1dip+c6ygXbnYWJmVCkk4Ec0uo6lZa4QdpB/C8EEH396wOj0g0+oK3FUi4fDdIJYIR+HyqbU30tFw11SoJ2nvsJ8M+Z7VPLGm7QzaezbWdczKSrbb1ow44DxxPqQJBqv1Prlr5Yu3NoGBuif8A3JX6etYEdYPzPCTtKhd2ex5A84xNVev65vwLBtsJ+syPaP1pqw26ZnNJWi3fO1yVchSxhgftBnjyrSfDPXdWrbgDftcMnLRxIHP2rE9KlVIYGD24oj07VfJuAyBmQTuH5rwe3rRSh4Mjvs6Trrgu6UvaZVthgAlldmDzvY575AiodFqiP/b8B77fD/39aE2rjks4KhXwwUkKZ85WCeMmOOat9Ft30gupdiJRT4RuInxMR2zgAx3rzM3p55JJRZVjyQxQdqwn1jr1xbRDWzcPkAQIPZ24A8/TtXM7vSYX9oOxEJ8CJKjM+JR2Udp5ro/Xr5RId1Bb8W0kAKWVTLE7jlu0Csr1vq1vYbSKDA2iOB7Gq48sVQjv7YjHBZLnLVGWZ5M0ycsPYfenHH2n2qC42Czfb+gqxIBvY3WXIWOZP5CprerjwHjkem4ZHsYn0ND2JMk064YA+30wRTKJ5u2aL4f+KL2mOwQ6Tm2wxkySrD8Jrpvwx1+xqEYp4bgyyEjcPbzX1FcXsXF3AlSV/iiC0HmAe/lXRbXQNKURrBuK22VvI8mf5oOJntSskYhQcvAc19yWgeFc4ih+p0IMFJmROZEfXjzpH1DoP3xDt/CVBUkAcvkhST5faq69WwQdoPYST96laV0WJ2jwbMA+KRIiOabEHyPmMZ/6ry6xfxQQe8Rn61BrOpBsgMfTuPXyNCuV0jG0Xt/+0favUAPW7H8//wDP/FLW1Mzmvszur0iqkWt5GJJAAgZ5oU6n/OPyrpFw2iuQTjsDQu/p0P8ADHsBI94zVMXJeCB+ox/ZhlskmBJqa7bUAQZ8/wDI9vtWtPTLRyS35/2p46LaEeAt5ST+tc5/oYs0K0zF7CxGBgHESfuKsqZthRIZW7+RHlzW20nTUWdoCg8j9Kg1mmS2DuYqswSQCFJnLYwCREmhc3dUOjlhWmc50tyQVPkY+1IpKFSTIHae2JB+9P6xcU3iUPhPBiJHnECKRU3AADtHn5/59KsJ7v8A8Lm5VkH8Pn6HIP3wal0une226NqbW8RXEN4SAf8Ay9eKhtW5QEZKyGHkYIP5CY8xTtTadbKggwzkA+ZUZA9JI+tL80hj3sTUpuiHUFgx2jGN2G+s8elX9Bf+XtBIxgT5+gnnmgOmussxB/mkAxkjv3qxpdYoJLLM8j+nauyQtUZDIk7NhqNb8+zIPjTI7AdjHtihVjXI67XUt+KFXncY+p8xUvSp1NwWrQCk/wAuAAOSxJGM0bT4M1Vq/bChWUsrG6sBVzMwx3SIz71PGUYfGWh8pXtAfVHcFIGdqg+cqNpP1ifoaj0upLyjYjII+3fv/ar/AFm1bW5d+UTtNxiJ7CT+UyaEhxzk+QpkdgMtBzEz6Zq306w12VUbmGQIkeszgD1NC1vseBA9asCQYBYCIMTme0DniukFB2bjR/LsIpuspI8QRPwyM8fxfkKg1nxdutXWUEfLCm2x5NzdgEdhtDTnvWU0+jvXVY2rNw218JYfrGT7Cq+rtOltlPchiBOIkZn3pWPG12zs1TWh/W+tPfvB2lVKgbZxAgx6+KaRVicyaCh8gdv8zRDQpvn97bTmAxJZo8gB+VUyiheLJSolc5jv+lUta+VHuf0GKbduEE5luOMfY1E7SZPOK6MTJ5LFU49eKkuHw/X9KhQ8/epAOff9KMUNtvGYrd9O1AW2htllWBAnuc586yfS9Ersd/A/h8yZo9euKnO1QMATOB5D9TU2Z26G4lWw6bm8DufPknk1RfSsCN/PkWAMe1Uuo9TChRaeMZ29/dvP0oN85iZJJPmeaXHG2Nc0jRMvIyuIyeYx2+lVHUxmeeDVFtQxO4tn78RH9KsJdLZkEeR/zmiUWjG7QOOiH8tJRcv6mvUdsVxZtxo1AH2FV3sN/t+vNFep/Lt7JIGZwJ9Ix707V3VtgA/KE8F5GY4HnxNOj6mEE00Rx9DcU77/AEBLmkby/KmfshJzirbawEyLls+gb/j1H3qbTatHwQQ+YjIMfSp/fUujp+gcXp2jEfGfUlsqLUvvYT4fwFZIyDmcc9qxOp+ILjKVM7SZMkktAgBiSZA9hRn/AFHZ/wBqlxC7dqD0UsJ+s1kAc9zVWOKq2MaUdIsX9WGjwgQIxjzOPL86m0pBgb1QesnPniq6RIkSJEjj7HtRC5rwn/s2kUDgkbnz5n2opfpBR/YultsS6puliMqCRIOT7GZrSdO0aNbC3xdlY2jbggjOQcEE+9Zv/wDKXnPgkfw+Zz/ujHpxRxdewtjfAYgjEk4gTzjvk1Nm59KijDxuybRdHszdEkBLxAM5janecGZM1ct9J0Yhrnij8TM2T7ksB9BQPQoQxhhtPicMScnlgRmcDn1qyLD6p8AJbTAZjAB4JPmxzjypcoSlL8mkHcUutml0fVdHZkaeAxwCLZXwg52sSd5kDg1PpusWQzN4vDLbGInEe3pyPvWT1nR2VZW4lwLyFJIH0/TmordxjOTkQQwkQfXmlfwkHu2zVmklTRcVTdYs3EyPSZOfOpb8EQI+g/KoWtuf5dn+05x5zTZAxVNAbYzS2/ExIwuT6+Q+p/oaS5dOSeTn/ipLmAB5mSPyH61Dp0kljx29fWu72EvibXoWu/ZtMrFwuCYmWZiZMDy4zWX671UXTceV+Y0QszCif70M63rC7xiFwIAA4E8DvFDw/wDkVkMO+VmTza4pDnHfzrwNNLUkmqScSnGmg04msOF2596mQ8+oFRzT1MVxxc6Pc23BPeRnz5H5irmv1BcjHA85P3obYQswC5PI+maIai1sOZHkP1pUkuVjIN0V89/b6UqiP7Upz55pVEd64EmDH7+n6VLeubRnB8oqBroUdh68kn0FVWcuYgx7fpWJWFyLw6l/tWvVV/Yz/KaWi+INyN6TcFkhxD7ePI8mT3iBVRNc7kRkjKj7VotK37pd0ERkmIzzk1U1S2QpcKoUYLt4Fz5d247V47b7PTjTWzL6u58tJQ7SHzEZlyCSDgzj7UW6Fr5Ku2GbOICZEccj3k58qznWtaj7vlgkcEnE91gduPOrHSbq/LCCNxHHcjIkA/5iqoxfFNiJakAf9RlHzLbA3CTvU/M5hGgEGBIksJ7xWQNGPirqDXb/AIiSEAQT6fi+7TQYvXqwVRR5s65MlUY9O/pTkulWDYMZAIkfUVArVcs2S5AH/QrXo5bJtPrl2lGXEyNpiD7d+cVsum/C9lbQbW6n5JIlbYG65t9c4NDek/s+ki5ctfNumGthj4RBiWAzOcT/AC09r3zWa7cgXXJ8bGOcknyAUQBSJ760URtLbLHUFsIypp/wnO5iC5kxuPbjhRxUd3XgoLYsWQq4BfczH1PiiZziqWnZVG4AFlJEj1PIJ+lJqL27PsaFKjm00OtXmN1mLQx52eEGAOcR/SrRGSQTJ5BHHsy0JutP+ZqXT60jyb3/AL0UrMUktF4+EzMHy8x6RzU/TNK166EAgHJJ7AZJIqHS3y5CopLcnIEepJwBWtt9PYWdlm2bhePmXD+7THAWYJA5x70nJPitlGOKbuzJawDe6DhTBM8xgwfUz9qchHsKf1fRXbLjcF4iFYHHbHl61T0+qUHx2nI9Gj9KJbjaAlL5Mp6lfEZ7moQJovrtTp7mVR0Mc7gfuD/ehpxwZpsXaEyVEb26QrFSo5gg8+1I4zxRGEYpWFepa4wcg5pyJ9aRBGf61Zsr58VjZtD7VsqQwxzB758hTnY/U0ouAYFeZM5B4x/egD0h6kngfb86kCk9qgW6Jzz5D/OKlF0959hWNGaJCkT3B/r603fAAHn2/rS7jPl/X/PWozczH58ViOYs+9eps+1ereJx0D4bPzrW+742GAWyBA7DgVl+t6hnvvuYkIYUdgI7DivV6vMx/mz0n+JDdtAlJE/vB/kUzU2lCYAEXHUeiwTA8s16vVTB6QmRg9SPG3vVc16vV6i6PLZ4UZ6T3/8Aj/avV6hn0FDsL3rYhTGY5+9QalsH/wAv0r1epI99DrSAIIHIk+9VmORXq9WgMUrSWxJH0/rXq9Wvow7FpNDbs2lFpFUFATAyTjJJyfrTdVeO1s/5Fer1fPzbc9nqY/wMnqjvy2Z86D6y0AcCK9Xq9TB+JNkKV1B5VUcV6vVWiZjhbEcdqcBx7V6vVpyGMtPRRBr1erjCfT1FccljJpa9QhPojtjNS3TSV6ufYDLuwKEgDIk4pN2PrXq9QhoQdqmK/pXq9Wy6NYnyxXq9XqC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4" name="Picture 10" descr="http://7lt-laris.lar.sch.gr/OLYMPOS/OLYMPOS%20CD/files/ol_mythologia.files/image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4984"/>
            <a:ext cx="4067175" cy="308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0" descr="http://7lt-laris.lar.sch.gr/OLYMPOS/OLYMPOS%20CD/files/ol_mythologia.files/image01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27984" y="3356992"/>
            <a:ext cx="4491188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22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144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144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_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7144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_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1084830"/>
            <a:ext cx="9144000" cy="470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/>
          <a:lstStyle/>
          <a:p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Γιατί</a:t>
            </a:r>
            <a:r>
              <a:rPr lang="el-GR" dirty="0" smtClean="0"/>
              <a:t>;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940152" y="1600200"/>
            <a:ext cx="2746648" cy="4525963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… ή κινδύνευαν από άλλους λαούς</a:t>
            </a:r>
          </a:p>
          <a:p>
            <a:r>
              <a:rPr lang="el-GR" dirty="0" smtClean="0"/>
              <a:t>… ή αναζητούσαν καλύτερες συνθήκες ζωής</a:t>
            </a:r>
            <a:endParaRPr lang="el-G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3532" r="4945"/>
          <a:stretch>
            <a:fillRect/>
          </a:stretch>
        </p:blipFill>
        <p:spPr bwMode="auto">
          <a:xfrm>
            <a:off x="-36512" y="-392808"/>
            <a:ext cx="5680227" cy="749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b/bf/Gortys_law_inscrip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40968"/>
            <a:ext cx="3563888" cy="2361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- Καμπύλο αριστερό βέλος"/>
          <p:cNvSpPr/>
          <p:nvPr/>
        </p:nvSpPr>
        <p:spPr>
          <a:xfrm>
            <a:off x="467544" y="1412776"/>
            <a:ext cx="3384376" cy="79208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6" name="5 - Οριζόντιος πάπυρος"/>
          <p:cNvSpPr/>
          <p:nvPr/>
        </p:nvSpPr>
        <p:spPr>
          <a:xfrm>
            <a:off x="395536" y="188640"/>
            <a:ext cx="3384376" cy="105273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«βουστροφηδόν»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6 - Έλλειψη"/>
          <p:cNvSpPr/>
          <p:nvPr/>
        </p:nvSpPr>
        <p:spPr>
          <a:xfrm>
            <a:off x="3995936" y="188640"/>
            <a:ext cx="4896544" cy="32849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latin typeface="Comic Sans MS" pitchFamily="66" charset="0"/>
              </a:rPr>
              <a:t>Βουστροφηδόν</a:t>
            </a:r>
            <a:r>
              <a:rPr lang="el-GR" sz="2000" dirty="0" smtClean="0"/>
              <a:t> είναι </a:t>
            </a:r>
            <a:r>
              <a:rPr lang="el-G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τρόπος γραφής με εναλλασσόμενη φορά</a:t>
            </a:r>
            <a:r>
              <a:rPr lang="el-GR" sz="2000" dirty="0" smtClean="0">
                <a:solidFill>
                  <a:srgbClr val="002060"/>
                </a:solidFill>
              </a:rPr>
              <a:t>. </a:t>
            </a:r>
            <a:r>
              <a:rPr lang="el-GR" sz="2000" dirty="0" smtClean="0"/>
              <a:t>Ο όρος χρησιμοποιήθηκε αρχικά από τους αρχαίους Έλληνες για να περιγράψουν την ιδιάζουσα αρχαϊκή ελληνική γραφή που φαίνεται να 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εγκαταλείφθηκε τον </a:t>
            </a:r>
            <a:r>
              <a:rPr lang="el-G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7ο με 6ο </a:t>
            </a:r>
            <a:r>
              <a:rPr lang="el-GR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π.Χ.</a:t>
            </a:r>
            <a:r>
              <a:rPr lang="el-G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αι</a:t>
            </a:r>
            <a:r>
              <a:rPr lang="el-GR" sz="2000" dirty="0" smtClean="0">
                <a:solidFill>
                  <a:srgbClr val="002060"/>
                </a:solidFill>
              </a:rPr>
              <a:t>.</a:t>
            </a:r>
            <a:endParaRPr lang="el-GR" sz="2000" dirty="0">
              <a:solidFill>
                <a:srgbClr val="002060"/>
              </a:solidFill>
            </a:endParaRPr>
          </a:p>
        </p:txBody>
      </p:sp>
      <p:sp>
        <p:nvSpPr>
          <p:cNvPr id="8" name="7 - Καμπύλο αριστερό βέλος"/>
          <p:cNvSpPr/>
          <p:nvPr/>
        </p:nvSpPr>
        <p:spPr>
          <a:xfrm flipH="1">
            <a:off x="395536" y="2204864"/>
            <a:ext cx="3384376" cy="79208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0" y="5589240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002060"/>
                </a:solidFill>
              </a:rPr>
              <a:t>Αρχαία ελληνική επιγραφή </a:t>
            </a:r>
          </a:p>
          <a:p>
            <a:pPr algn="ctr"/>
            <a:r>
              <a:rPr lang="el-GR" sz="2000" b="1" dirty="0" smtClean="0">
                <a:solidFill>
                  <a:srgbClr val="002060"/>
                </a:solidFill>
              </a:rPr>
              <a:t>γραμμένη βουστροφηδόν </a:t>
            </a:r>
          </a:p>
          <a:p>
            <a:pPr algn="ctr"/>
            <a:r>
              <a:rPr lang="el-GR" sz="2000" b="1" dirty="0" smtClean="0">
                <a:solidFill>
                  <a:srgbClr val="002060"/>
                </a:solidFill>
              </a:rPr>
              <a:t>που βρέθηκε στην Κρήτη.</a:t>
            </a:r>
            <a:endParaRPr lang="el-GR" sz="2000" b="1" dirty="0">
              <a:solidFill>
                <a:srgbClr val="002060"/>
              </a:solidFill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3779912" y="3573016"/>
            <a:ext cx="53640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200" dirty="0" smtClean="0"/>
              <a:t>Η λέξη προέρχεται από αρχαίο ελληνικό επίρρημα που σημαίνει </a:t>
            </a:r>
            <a:r>
              <a:rPr lang="el-GR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κίνηση όμοια με εκείνη του βοδιού</a:t>
            </a:r>
            <a:r>
              <a:rPr lang="el-GR" sz="2200" dirty="0" smtClean="0"/>
              <a:t>, όταν σέρνει το αλέτρι, ή </a:t>
            </a:r>
            <a:r>
              <a:rPr lang="el-GR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της σαΐτας κατά την ύφανση στον αργαλειό</a:t>
            </a:r>
            <a:r>
              <a:rPr lang="el-GR" sz="2200" dirty="0" smtClean="0"/>
              <a:t>. Η φορά αυτής της γραφής άλλαζε κατά στίχο. Έτσι, η μια γραμμή (στίχος) είναι γραμμένη από δεξιά προς αριστερά, η επόμενη από αριστερά προς δεξιά, η επόμενη από δεξιά προς αριστερά </a:t>
            </a:r>
            <a:r>
              <a:rPr lang="el-GR" sz="2200" dirty="0" err="1" smtClean="0"/>
              <a:t>κ.ο.κ</a:t>
            </a:r>
            <a:r>
              <a:rPr lang="el-GR" sz="2200" dirty="0" smtClean="0"/>
              <a:t>.</a:t>
            </a:r>
          </a:p>
          <a:p>
            <a:pPr algn="ctr"/>
            <a:endParaRPr lang="el-GR" sz="22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1043608" y="44624"/>
          <a:ext cx="7128792" cy="5219108"/>
        </p:xfrm>
        <a:graphic>
          <a:graphicData uri="http://schemas.openxmlformats.org/drawingml/2006/table">
            <a:tbl>
              <a:tblPr>
                <a:effectLst>
                  <a:outerShdw blurRad="50800" dist="38100" dir="606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520280"/>
                <a:gridCol w="2304256"/>
                <a:gridCol w="2304256"/>
              </a:tblGrid>
              <a:tr h="1224136">
                <a:tc>
                  <a:txBody>
                    <a:bodyPr/>
                    <a:lstStyle/>
                    <a:p>
                      <a:pPr algn="ctr"/>
                      <a:endParaRPr lang="el-GR" sz="2000" b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l-GR" sz="20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Γραφή </a:t>
                      </a:r>
                      <a:r>
                        <a:rPr lang="el-GR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σε βουστροφηδόν</a:t>
                      </a:r>
                      <a:br>
                        <a:rPr lang="el-GR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</a:br>
                      <a:endParaRPr lang="el-GR" sz="2000" b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  <a:p>
                      <a:endParaRPr lang="el-GR" sz="1500" dirty="0"/>
                    </a:p>
                  </a:txBody>
                  <a:tcPr marL="47477" marR="47477" marT="47477" marB="47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l-GR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Κείμενο με κανονικό τρόπο γραφής</a:t>
                      </a:r>
                    </a:p>
                  </a:txBody>
                  <a:tcPr marL="47477" marR="47477" marT="47477" marB="47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3390159">
                <a:tc>
                  <a:txBody>
                    <a:bodyPr/>
                    <a:lstStyle/>
                    <a:p>
                      <a:endParaRPr lang="el-GR" sz="1500" dirty="0"/>
                    </a:p>
                  </a:txBody>
                  <a:tcPr marL="47477" marR="47477" marT="47477" marB="47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ΦΑΝΟΔΙΚΟ</a:t>
                      </a:r>
                      <a:br>
                        <a:rPr lang="el-GR" sz="2000" dirty="0"/>
                      </a:br>
                      <a:r>
                        <a:rPr lang="el-GR" sz="2000" dirty="0"/>
                        <a:t>ΕΜΙΤΟΡΜΟΚ</a:t>
                      </a:r>
                      <a:br>
                        <a:rPr lang="el-GR" sz="2000" dirty="0"/>
                      </a:br>
                      <a:r>
                        <a:rPr lang="el-GR" sz="2000" dirty="0"/>
                        <a:t>ΡΑΤΕΟΣΤΟ</a:t>
                      </a:r>
                      <a:br>
                        <a:rPr lang="el-GR" sz="2000" dirty="0"/>
                      </a:br>
                      <a:r>
                        <a:rPr lang="el-GR" sz="2000" dirty="0"/>
                        <a:t>ΠΡΟΚΟΝΝΗ</a:t>
                      </a:r>
                      <a:br>
                        <a:rPr lang="el-GR" sz="2000" dirty="0"/>
                      </a:br>
                      <a:r>
                        <a:rPr lang="el-GR" sz="2000" dirty="0"/>
                        <a:t>ΣΙΟΚΡΗΤΗΡ</a:t>
                      </a:r>
                      <a:br>
                        <a:rPr lang="el-GR" sz="2000" dirty="0"/>
                      </a:br>
                      <a:r>
                        <a:rPr lang="el-GR" sz="2000" dirty="0"/>
                        <a:t>ΑΔΕ:ΚΑΙΥΠΟΚ</a:t>
                      </a:r>
                      <a:br>
                        <a:rPr lang="el-GR" sz="2000" dirty="0"/>
                      </a:br>
                      <a:r>
                        <a:rPr lang="el-GR" sz="2000" dirty="0"/>
                        <a:t>ΡΗΤΗΡΙΟΝ:Κ</a:t>
                      </a:r>
                      <a:br>
                        <a:rPr lang="el-GR" sz="2000" dirty="0"/>
                      </a:br>
                      <a:r>
                        <a:rPr lang="el-GR" sz="2000" dirty="0"/>
                        <a:t>ΑΙΗΘΜΟΝ:ΕΣΠ</a:t>
                      </a:r>
                      <a:br>
                        <a:rPr lang="el-GR" sz="2000" dirty="0"/>
                      </a:br>
                      <a:r>
                        <a:rPr lang="el-GR" sz="2000" dirty="0"/>
                        <a:t>ΡΥΤΑΝΗΙΟΝ</a:t>
                      </a:r>
                      <a:br>
                        <a:rPr lang="el-GR" sz="2000" dirty="0"/>
                      </a:br>
                      <a:r>
                        <a:rPr lang="el-GR" sz="2000" dirty="0"/>
                        <a:t>ΕΔΩΚΕΝ:ΣΥΚΕ</a:t>
                      </a:r>
                      <a:br>
                        <a:rPr lang="el-GR" sz="2000" dirty="0"/>
                      </a:br>
                      <a:r>
                        <a:rPr lang="el-GR" sz="2000" dirty="0"/>
                        <a:t>ΕΥΣΙΝ</a:t>
                      </a:r>
                      <a:r>
                        <a:rPr lang="el-GR" sz="1500" dirty="0"/>
                        <a:t/>
                      </a:r>
                      <a:br>
                        <a:rPr lang="el-GR" sz="1500" dirty="0"/>
                      </a:br>
                      <a:endParaRPr lang="el-GR" sz="1500" dirty="0"/>
                    </a:p>
                  </a:txBody>
                  <a:tcPr marL="47477" marR="47477" marT="47477" marB="47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err="1">
                          <a:latin typeface="inherit"/>
                        </a:rPr>
                        <a:t>Φανοδίκο</a:t>
                      </a:r>
                      <a:r>
                        <a:rPr lang="el-GR" sz="2000" dirty="0">
                          <a:latin typeface="inherit"/>
                        </a:rPr>
                        <a:t/>
                      </a:r>
                      <a:br>
                        <a:rPr lang="el-GR" sz="2000" dirty="0">
                          <a:latin typeface="inherit"/>
                        </a:rPr>
                      </a:br>
                      <a:r>
                        <a:rPr lang="el-GR" sz="2000" dirty="0" err="1"/>
                        <a:t>ἐμὶ</a:t>
                      </a:r>
                      <a:r>
                        <a:rPr lang="el-GR" sz="2000" dirty="0"/>
                        <a:t> </a:t>
                      </a:r>
                      <a:r>
                        <a:rPr lang="el-GR" sz="2000" dirty="0" err="1"/>
                        <a:t>τὀρμοκ</a:t>
                      </a:r>
                      <a:r>
                        <a:rPr lang="el-GR" sz="2000" dirty="0"/>
                        <a:t>-</a:t>
                      </a:r>
                      <a:br>
                        <a:rPr lang="el-GR" sz="2000" dirty="0"/>
                      </a:br>
                      <a:r>
                        <a:rPr lang="el-GR" sz="2000" dirty="0" err="1"/>
                        <a:t>ράτεος</a:t>
                      </a:r>
                      <a:r>
                        <a:rPr lang="el-GR" sz="2000" dirty="0"/>
                        <a:t> </a:t>
                      </a:r>
                      <a:r>
                        <a:rPr lang="el-GR" sz="2000" dirty="0" err="1"/>
                        <a:t>το͂</a:t>
                      </a:r>
                      <a:r>
                        <a:rPr lang="el-GR" sz="2000" dirty="0"/>
                        <a:t/>
                      </a:r>
                      <a:br>
                        <a:rPr lang="el-GR" sz="2000" dirty="0"/>
                      </a:br>
                      <a:r>
                        <a:rPr lang="el-GR" sz="2000" dirty="0" err="1"/>
                        <a:t>Προκοννη</a:t>
                      </a:r>
                      <a:r>
                        <a:rPr lang="el-GR" sz="2000" dirty="0"/>
                        <a:t>-</a:t>
                      </a:r>
                      <a:br>
                        <a:rPr lang="el-GR" sz="2000" dirty="0"/>
                      </a:br>
                      <a:r>
                        <a:rPr lang="el-GR" sz="2000" dirty="0" err="1"/>
                        <a:t>σίο</a:t>
                      </a:r>
                      <a:r>
                        <a:rPr lang="el-GR" sz="2000" dirty="0"/>
                        <a:t> </a:t>
                      </a:r>
                      <a:r>
                        <a:rPr lang="el-GR" sz="2000" dirty="0" err="1"/>
                        <a:t>κρητῆρ</a:t>
                      </a:r>
                      <a:r>
                        <a:rPr lang="el-GR" sz="2000" dirty="0"/>
                        <a:t>-</a:t>
                      </a:r>
                      <a:br>
                        <a:rPr lang="el-GR" sz="2000" dirty="0"/>
                      </a:br>
                      <a:r>
                        <a:rPr lang="el-GR" sz="2000" dirty="0"/>
                        <a:t>α </a:t>
                      </a:r>
                      <a:r>
                        <a:rPr lang="el-GR" sz="2000" dirty="0" err="1"/>
                        <a:t>δὲ</a:t>
                      </a:r>
                      <a:r>
                        <a:rPr lang="el-GR" sz="2000" dirty="0"/>
                        <a:t> </a:t>
                      </a:r>
                      <a:r>
                        <a:rPr lang="el-GR" sz="2000" dirty="0" err="1"/>
                        <a:t>καὶ</a:t>
                      </a:r>
                      <a:r>
                        <a:rPr lang="el-GR" sz="2000" dirty="0"/>
                        <a:t> </a:t>
                      </a:r>
                      <a:r>
                        <a:rPr lang="el-GR" sz="2000" dirty="0" err="1"/>
                        <a:t>ὐποκ</a:t>
                      </a:r>
                      <a:r>
                        <a:rPr lang="el-GR" sz="2000" dirty="0"/>
                        <a:t>-</a:t>
                      </a:r>
                      <a:br>
                        <a:rPr lang="el-GR" sz="2000" dirty="0"/>
                      </a:br>
                      <a:r>
                        <a:rPr lang="el-GR" sz="2000" dirty="0" err="1"/>
                        <a:t>ρητήριον</a:t>
                      </a:r>
                      <a:r>
                        <a:rPr lang="el-GR" sz="2000" dirty="0"/>
                        <a:t> κ-</a:t>
                      </a:r>
                      <a:br>
                        <a:rPr lang="el-GR" sz="2000" dirty="0"/>
                      </a:br>
                      <a:r>
                        <a:rPr lang="el-GR" sz="2000" dirty="0" err="1"/>
                        <a:t>αὶ</a:t>
                      </a:r>
                      <a:r>
                        <a:rPr lang="el-GR" sz="2000" dirty="0"/>
                        <a:t> </a:t>
                      </a:r>
                      <a:r>
                        <a:rPr lang="el-GR" sz="2000" dirty="0" err="1"/>
                        <a:t>ἠθμὸν</a:t>
                      </a:r>
                      <a:r>
                        <a:rPr lang="el-GR" sz="2000" dirty="0"/>
                        <a:t> </a:t>
                      </a:r>
                      <a:r>
                        <a:rPr lang="el-GR" sz="2000" dirty="0" err="1"/>
                        <a:t>ἐς</a:t>
                      </a:r>
                      <a:r>
                        <a:rPr lang="el-GR" sz="2000" dirty="0"/>
                        <a:t> π-</a:t>
                      </a:r>
                      <a:br>
                        <a:rPr lang="el-GR" sz="2000" dirty="0"/>
                      </a:br>
                      <a:r>
                        <a:rPr lang="el-GR" sz="2000" dirty="0" err="1"/>
                        <a:t>ρυτανήιον</a:t>
                      </a:r>
                      <a:r>
                        <a:rPr lang="el-GR" sz="2000" dirty="0"/>
                        <a:t/>
                      </a:r>
                      <a:br>
                        <a:rPr lang="el-GR" sz="2000" dirty="0"/>
                      </a:br>
                      <a:r>
                        <a:rPr lang="el-GR" sz="2000" dirty="0" err="1"/>
                        <a:t>ἔδωκεν</a:t>
                      </a:r>
                      <a:r>
                        <a:rPr lang="el-GR" sz="2000" dirty="0"/>
                        <a:t> </a:t>
                      </a:r>
                      <a:r>
                        <a:rPr lang="el-GR" sz="2000" dirty="0" err="1"/>
                        <a:t>Συκε</a:t>
                      </a:r>
                      <a:r>
                        <a:rPr lang="el-GR" sz="2000" dirty="0"/>
                        <a:t>-</a:t>
                      </a:r>
                      <a:br>
                        <a:rPr lang="el-GR" sz="2000" dirty="0"/>
                      </a:br>
                      <a:r>
                        <a:rPr lang="el-GR" sz="2000" dirty="0" err="1"/>
                        <a:t>εῦσιν</a:t>
                      </a:r>
                      <a:r>
                        <a:rPr lang="el-GR" sz="2000" dirty="0"/>
                        <a:t>.</a:t>
                      </a:r>
                    </a:p>
                  </a:txBody>
                  <a:tcPr marL="47477" marR="47477" marT="47477" marB="47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-2085186"/>
            <a:ext cx="2795958" cy="417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l-GR" sz="22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rgbClr val="0B008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rgbClr val="0B008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Boustrophedon Greek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259632" y="1700808"/>
            <a:ext cx="1656561" cy="333056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1651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6 - Ορθογώνιο"/>
          <p:cNvSpPr/>
          <p:nvPr/>
        </p:nvSpPr>
        <p:spPr>
          <a:xfrm>
            <a:off x="251520" y="5373216"/>
            <a:ext cx="8640960" cy="129614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/>
          <a:effectLst>
            <a:outerShdw blurRad="1651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200" dirty="0" smtClean="0">
                <a:solidFill>
                  <a:srgbClr val="252525"/>
                </a:solidFill>
                <a:cs typeface="Arial" pitchFamily="34" charset="0"/>
              </a:rPr>
              <a:t>Η επιγραφή λέει: «</a:t>
            </a:r>
            <a:r>
              <a:rPr lang="el-GR" sz="2200" b="1" dirty="0" smtClean="0">
                <a:solidFill>
                  <a:srgbClr val="252525"/>
                </a:solidFill>
                <a:cs typeface="Arial" pitchFamily="34" charset="0"/>
              </a:rPr>
              <a:t>Είμαι [η στήλη] του </a:t>
            </a:r>
            <a:r>
              <a:rPr lang="el-GR" sz="2200" b="1" dirty="0" err="1" smtClean="0">
                <a:solidFill>
                  <a:srgbClr val="252525"/>
                </a:solidFill>
                <a:cs typeface="Arial" pitchFamily="34" charset="0"/>
              </a:rPr>
              <a:t>Φανοδίκου</a:t>
            </a:r>
            <a:r>
              <a:rPr lang="el-GR" sz="2200" b="1" dirty="0" smtClean="0">
                <a:solidFill>
                  <a:srgbClr val="252525"/>
                </a:solidFill>
                <a:cs typeface="Arial" pitchFamily="34" charset="0"/>
              </a:rPr>
              <a:t> [υιού] του Ερμοκράτους από την </a:t>
            </a:r>
            <a:r>
              <a:rPr lang="el-GR" sz="2200" b="1" dirty="0" err="1" smtClean="0">
                <a:solidFill>
                  <a:srgbClr val="252525"/>
                </a:solidFill>
                <a:cs typeface="Arial" pitchFamily="34" charset="0"/>
              </a:rPr>
              <a:t>Προκόννησο</a:t>
            </a:r>
            <a:r>
              <a:rPr lang="el-GR" sz="2200" b="1" dirty="0" smtClean="0">
                <a:solidFill>
                  <a:srgbClr val="252525"/>
                </a:solidFill>
                <a:cs typeface="Arial" pitchFamily="34" charset="0"/>
              </a:rPr>
              <a:t> [ο οποίος] δώρισε έναν κρατήρα και μια βάση κρατήρα και ένα στραγγιστήρι στο Πρυτανείο των </a:t>
            </a:r>
            <a:r>
              <a:rPr lang="el-GR" sz="2200" b="1" dirty="0" err="1" smtClean="0">
                <a:solidFill>
                  <a:srgbClr val="252525"/>
                </a:solidFill>
                <a:cs typeface="Arial" pitchFamily="34" charset="0"/>
              </a:rPr>
              <a:t>Σιγειέων</a:t>
            </a:r>
            <a:r>
              <a:rPr lang="el-GR" sz="2200" dirty="0" smtClean="0">
                <a:solidFill>
                  <a:srgbClr val="252525"/>
                </a:solidFill>
                <a:cs typeface="Arial" pitchFamily="34" charset="0"/>
              </a:rPr>
              <a:t>».</a:t>
            </a:r>
            <a:endParaRPr lang="el-GR" sz="22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" name="7 - Βέλος προς τα κάτω"/>
          <p:cNvSpPr/>
          <p:nvPr/>
        </p:nvSpPr>
        <p:spPr>
          <a:xfrm>
            <a:off x="1907704" y="1124744"/>
            <a:ext cx="504056" cy="504056"/>
          </a:xfrm>
          <a:prstGeom prst="down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/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Βέλος προς τα κάτω"/>
          <p:cNvSpPr/>
          <p:nvPr/>
        </p:nvSpPr>
        <p:spPr>
          <a:xfrm>
            <a:off x="4139952" y="1124744"/>
            <a:ext cx="504056" cy="504056"/>
          </a:xfrm>
          <a:prstGeom prst="down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/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Βέλος προς τα κάτω"/>
          <p:cNvSpPr/>
          <p:nvPr/>
        </p:nvSpPr>
        <p:spPr>
          <a:xfrm>
            <a:off x="6228184" y="1124744"/>
            <a:ext cx="504056" cy="504056"/>
          </a:xfrm>
          <a:prstGeom prst="down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/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634" t="8307" r="6230" b="14537"/>
          <a:stretch>
            <a:fillRect/>
          </a:stretch>
        </p:blipFill>
        <p:spPr>
          <a:xfrm>
            <a:off x="0" y="404664"/>
            <a:ext cx="9197396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en-US" dirty="0" smtClean="0"/>
              <a:t>K</a:t>
            </a:r>
            <a:r>
              <a:rPr lang="el-GR" dirty="0" smtClean="0"/>
              <a:t>ι άλλες ερωτήσεις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836712"/>
            <a:ext cx="8435280" cy="583264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l-GR" b="1" dirty="0" smtClean="0"/>
              <a:t> </a:t>
            </a:r>
            <a:endParaRPr lang="el-GR" dirty="0" smtClean="0"/>
          </a:p>
          <a:p>
            <a:pPr marL="514350" lvl="0" indent="-514350">
              <a:buClr>
                <a:srgbClr val="C00000"/>
              </a:buClr>
              <a:buSzPct val="118000"/>
              <a:buFont typeface="+mj-lt"/>
              <a:buAutoNum type="arabicPeriod"/>
            </a:pPr>
            <a:r>
              <a:rPr lang="el-GR" sz="2900" dirty="0" smtClean="0"/>
              <a:t>Πότε  αρχίζει  η  </a:t>
            </a:r>
            <a:r>
              <a:rPr lang="el-GR" sz="2900" b="1" dirty="0" smtClean="0"/>
              <a:t>ελληνική  ιστορία</a:t>
            </a:r>
            <a:r>
              <a:rPr lang="el-GR" sz="2900" dirty="0" smtClean="0"/>
              <a:t>;</a:t>
            </a:r>
          </a:p>
          <a:p>
            <a:pPr marL="514350" lvl="0" indent="-514350">
              <a:buClr>
                <a:srgbClr val="C00000"/>
              </a:buClr>
              <a:buSzPct val="118000"/>
              <a:buFont typeface="+mj-lt"/>
              <a:buAutoNum type="arabicPeriod"/>
            </a:pPr>
            <a:r>
              <a:rPr lang="el-GR" sz="2900" dirty="0" smtClean="0"/>
              <a:t>Ποιο  ρόλο  </a:t>
            </a:r>
            <a:r>
              <a:rPr lang="el-GR" sz="2900" dirty="0" smtClean="0"/>
              <a:t>έπαιξε</a:t>
            </a:r>
            <a:r>
              <a:rPr lang="el-GR" sz="2900" dirty="0" smtClean="0"/>
              <a:t>  </a:t>
            </a:r>
            <a:r>
              <a:rPr lang="el-GR" sz="2900" b="1" dirty="0" smtClean="0"/>
              <a:t>ο  τόπος </a:t>
            </a:r>
            <a:r>
              <a:rPr lang="el-GR" sz="2900" dirty="0" smtClean="0"/>
              <a:t>στην  οικονομία  και  την  πολιτική  οργάνωση  των  Ελλήνων;</a:t>
            </a:r>
          </a:p>
          <a:p>
            <a:pPr marL="514350" lvl="0" indent="-514350">
              <a:buClr>
                <a:srgbClr val="C00000"/>
              </a:buClr>
              <a:buSzPct val="118000"/>
              <a:buFont typeface="+mj-lt"/>
              <a:buAutoNum type="arabicPeriod"/>
            </a:pPr>
            <a:r>
              <a:rPr lang="el-GR" sz="2900" dirty="0" smtClean="0"/>
              <a:t>Ποιοι  παράγοντες  καθόρισαν  τη  δημιουργία  του  «</a:t>
            </a:r>
            <a:r>
              <a:rPr lang="el-GR" sz="2900" b="1" dirty="0" smtClean="0"/>
              <a:t>ελληνικού  </a:t>
            </a:r>
            <a:r>
              <a:rPr lang="el-GR" sz="2900" b="1" dirty="0" smtClean="0"/>
              <a:t>θαύματος</a:t>
            </a:r>
            <a:r>
              <a:rPr lang="el-GR" sz="2900" dirty="0" smtClean="0"/>
              <a:t>»;</a:t>
            </a:r>
          </a:p>
          <a:p>
            <a:pPr marL="514350" lvl="0" indent="-514350">
              <a:buClr>
                <a:srgbClr val="C00000"/>
              </a:buClr>
              <a:buSzPct val="118000"/>
              <a:buFont typeface="+mj-lt"/>
              <a:buAutoNum type="arabicPeriod"/>
            </a:pPr>
            <a:r>
              <a:rPr lang="el-GR" sz="2900" dirty="0" smtClean="0"/>
              <a:t>Σε  ποιες  </a:t>
            </a:r>
            <a:r>
              <a:rPr lang="el-GR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περιόδους  </a:t>
            </a:r>
            <a:r>
              <a:rPr lang="el-GR" sz="2900" dirty="0" smtClean="0"/>
              <a:t>διακρίνουμε  την  αρχαία  ελληνική  ιστορία;</a:t>
            </a:r>
          </a:p>
          <a:p>
            <a:pPr marL="514350" lvl="0" indent="-514350">
              <a:buClr>
                <a:srgbClr val="C00000"/>
              </a:buClr>
              <a:buSzPct val="118000"/>
              <a:buFont typeface="+mj-lt"/>
              <a:buAutoNum type="arabicPeriod"/>
            </a:pPr>
            <a:r>
              <a:rPr lang="el-GR" sz="2900" dirty="0" smtClean="0"/>
              <a:t>Ποια  ιστορική  περίοδο  ονομάζουμε  Ομηρική  εποχή  </a:t>
            </a:r>
            <a:r>
              <a:rPr lang="el-GR" sz="2900" dirty="0" smtClean="0"/>
              <a:t>και</a:t>
            </a:r>
            <a:r>
              <a:rPr lang="el-GR" sz="2900" dirty="0" smtClean="0"/>
              <a:t>  για  ποιο  λόγο;</a:t>
            </a:r>
          </a:p>
          <a:p>
            <a:pPr marL="514350" lvl="0" indent="-514350">
              <a:buClr>
                <a:srgbClr val="C00000"/>
              </a:buClr>
              <a:buSzPct val="118000"/>
              <a:buFont typeface="+mj-lt"/>
              <a:buAutoNum type="arabicPeriod"/>
            </a:pPr>
            <a:r>
              <a:rPr lang="el-GR" sz="2900" dirty="0" smtClean="0"/>
              <a:t>Γιατί  η  ομηρική  εποχή  χαρακτηρίστηκε  ως  </a:t>
            </a:r>
            <a:r>
              <a:rPr lang="el-GR" sz="2900" b="1" dirty="0" smtClean="0"/>
              <a:t>ελληνικός  μεσαίωνας</a:t>
            </a:r>
            <a:r>
              <a:rPr lang="el-GR" sz="2900" dirty="0" smtClean="0"/>
              <a:t>;</a:t>
            </a:r>
          </a:p>
          <a:p>
            <a:pPr marL="514350" lvl="0" indent="-514350">
              <a:buClr>
                <a:srgbClr val="C00000"/>
              </a:buClr>
              <a:buSzPct val="118000"/>
              <a:buFont typeface="+mj-lt"/>
              <a:buAutoNum type="arabicPeriod"/>
            </a:pPr>
            <a:r>
              <a:rPr lang="el-GR" sz="2900" dirty="0" smtClean="0"/>
              <a:t>Ποια  τα  </a:t>
            </a:r>
            <a:r>
              <a:rPr lang="el-GR" sz="2900" b="1" dirty="0" smtClean="0"/>
              <a:t>χαρακτηριστικά</a:t>
            </a:r>
            <a:r>
              <a:rPr lang="el-GR" sz="2900" dirty="0" smtClean="0"/>
              <a:t>  της  ομηρικής  εποχής;</a:t>
            </a:r>
          </a:p>
          <a:p>
            <a:pPr marL="514350" lvl="0" indent="-514350">
              <a:buClr>
                <a:srgbClr val="C00000"/>
              </a:buClr>
              <a:buSzPct val="118000"/>
              <a:buFont typeface="+mj-lt"/>
              <a:buAutoNum type="arabicPeriod"/>
            </a:pPr>
            <a:r>
              <a:rPr lang="el-GR" sz="2900" b="1" dirty="0" smtClean="0"/>
              <a:t>Που  οφείλεται</a:t>
            </a:r>
            <a:r>
              <a:rPr lang="el-GR" sz="2900" dirty="0" smtClean="0"/>
              <a:t>  η  επικράτηση  των  Δωριέων;</a:t>
            </a:r>
          </a:p>
          <a:p>
            <a:pPr marL="514350" lvl="0" indent="-514350">
              <a:buClr>
                <a:srgbClr val="C00000"/>
              </a:buClr>
              <a:buSzPct val="118000"/>
              <a:buFont typeface="+mj-lt"/>
              <a:buAutoNum type="arabicPeriod"/>
            </a:pPr>
            <a:r>
              <a:rPr lang="el-GR" sz="2900" dirty="0" smtClean="0"/>
              <a:t>Ποια  τα  </a:t>
            </a:r>
            <a:r>
              <a:rPr lang="el-GR" sz="2900" b="1" dirty="0" smtClean="0"/>
              <a:t>αποτελέσματα</a:t>
            </a:r>
            <a:r>
              <a:rPr lang="el-GR" sz="2900" dirty="0" smtClean="0"/>
              <a:t>  της  επικράτησης  των  Δωριέων</a:t>
            </a:r>
            <a:r>
              <a:rPr lang="el-GR" sz="2900" dirty="0" smtClean="0"/>
              <a:t>;</a:t>
            </a:r>
          </a:p>
          <a:p>
            <a:pPr marL="514350" lvl="0" indent="-514350">
              <a:buClr>
                <a:srgbClr val="C00000"/>
              </a:buClr>
              <a:buSzPct val="118000"/>
              <a:buFont typeface="+mj-lt"/>
              <a:buAutoNum type="arabicPeriod"/>
            </a:pPr>
            <a:r>
              <a:rPr lang="el-GR" sz="2900" dirty="0" smtClean="0"/>
              <a:t>Ποιος ήταν ο ρόλος του πλήθους, των δημιουργών και των δούλων </a:t>
            </a:r>
            <a:r>
              <a:rPr lang="el-GR" sz="2900" dirty="0" smtClean="0"/>
              <a:t>στο </a:t>
            </a:r>
            <a:r>
              <a:rPr lang="el-GR" sz="2900" dirty="0" smtClean="0"/>
              <a:t>πλαίσιο λειτουργίας του ομηρικού </a:t>
            </a:r>
            <a:r>
              <a:rPr lang="el-GR" sz="2900" dirty="0" err="1" smtClean="0"/>
              <a:t>≪οίκου≫</a:t>
            </a:r>
            <a:r>
              <a:rPr lang="el-GR" sz="2900" dirty="0" smtClean="0"/>
              <a:t>;</a:t>
            </a:r>
          </a:p>
          <a:p>
            <a:pPr marL="514350" lvl="0" indent="-514350">
              <a:buClr>
                <a:srgbClr val="C00000"/>
              </a:buClr>
              <a:buSzPct val="118000"/>
              <a:buFont typeface="+mj-lt"/>
              <a:buAutoNum type="arabicPeriod"/>
            </a:pPr>
            <a:r>
              <a:rPr lang="el-GR" sz="2900" dirty="0" smtClean="0"/>
              <a:t>Πώς ήταν οικονομικά οργανωμένος ένας </a:t>
            </a:r>
            <a:r>
              <a:rPr lang="el-GR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«οίκος» </a:t>
            </a:r>
            <a:r>
              <a:rPr lang="el-GR" sz="2900" dirty="0" smtClean="0"/>
              <a:t>την ομηρική εποχή;</a:t>
            </a:r>
          </a:p>
          <a:p>
            <a:pPr marL="514350" lvl="0" indent="-514350">
              <a:buClr>
                <a:srgbClr val="C00000"/>
              </a:buClr>
              <a:buSzPct val="118000"/>
              <a:buFont typeface="+mj-lt"/>
              <a:buAutoNum type="arabicPeriod"/>
            </a:pPr>
            <a:r>
              <a:rPr lang="el-GR" sz="2900" b="1" dirty="0" smtClean="0"/>
              <a:t> </a:t>
            </a:r>
            <a:r>
              <a:rPr lang="el-GR" sz="2900" dirty="0" smtClean="0"/>
              <a:t>Ποιος ήταν ο ρόλος του βασιλιά στην ομηρική εποχή και από ποια όργανα περιορίζονταν οι εξουσίες του;</a:t>
            </a:r>
          </a:p>
          <a:p>
            <a:pPr marL="514350" lvl="0" indent="-514350">
              <a:buClr>
                <a:srgbClr val="C00000"/>
              </a:buClr>
              <a:buSzPct val="118000"/>
              <a:buFont typeface="+mj-lt"/>
              <a:buAutoNum type="arabicPeriod"/>
            </a:pPr>
            <a:r>
              <a:rPr lang="el-GR" sz="2900" b="1" dirty="0" smtClean="0"/>
              <a:t> </a:t>
            </a:r>
            <a:r>
              <a:rPr lang="el-GR" sz="2900" dirty="0" smtClean="0"/>
              <a:t>Πώς δημιουργήθηκαν τα ομηρικά έπη και ποιο ήταν το περιεχόμενό τους;</a:t>
            </a:r>
          </a:p>
          <a:p>
            <a:pPr marL="514350" lvl="0" indent="-514350">
              <a:buClr>
                <a:srgbClr val="C00000"/>
              </a:buClr>
              <a:buSzPct val="118000"/>
              <a:buFont typeface="+mj-lt"/>
              <a:buAutoNum type="arabicPeriod"/>
            </a:pPr>
            <a:r>
              <a:rPr lang="el-GR" sz="2900" dirty="0" smtClean="0"/>
              <a:t> Ποια είναι τα βασικά γνωρίσματα της θρησκείας και της τέχνης της ομηρικής εποχής;</a:t>
            </a:r>
          </a:p>
          <a:p>
            <a:pPr marL="514350" lvl="0" indent="-514350">
              <a:buClr>
                <a:srgbClr val="C00000"/>
              </a:buClr>
              <a:buSzPct val="118000"/>
              <a:buFont typeface="+mj-lt"/>
              <a:buAutoNum type="arabicPeriod"/>
            </a:pPr>
            <a:r>
              <a:rPr lang="el-GR" sz="2900" b="1" dirty="0" smtClean="0"/>
              <a:t> </a:t>
            </a:r>
            <a:r>
              <a:rPr lang="el-GR" sz="2900" dirty="0" smtClean="0"/>
              <a:t>Ποια είναι τα σημαντικότερα επιτεύγματα του πολιτισμού της </a:t>
            </a:r>
            <a:r>
              <a:rPr lang="el-GR" sz="2900" dirty="0" smtClean="0"/>
              <a:t> ομηρικής</a:t>
            </a:r>
            <a:r>
              <a:rPr lang="el-GR" sz="2900" dirty="0" smtClean="0"/>
              <a:t> εποχής στον χώρο των </a:t>
            </a:r>
            <a:r>
              <a:rPr lang="el-GR" sz="2900" dirty="0" smtClean="0"/>
              <a:t>γραμμάτων;</a:t>
            </a:r>
            <a:endParaRPr lang="el-GR" sz="2900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Ιστορικοί Όροι</a:t>
            </a:r>
            <a:endParaRPr lang="el-G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836712"/>
            <a:ext cx="8435280" cy="58326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b="1" dirty="0" smtClean="0"/>
              <a:t> </a:t>
            </a:r>
            <a:endParaRPr lang="el-GR" dirty="0" smtClean="0"/>
          </a:p>
          <a:p>
            <a:pPr>
              <a:buNone/>
            </a:pPr>
            <a:r>
              <a:rPr lang="el-GR" sz="1800" b="1" i="1" dirty="0" smtClean="0"/>
              <a:t>Να εξηγήσετε τους ακόλουθους ιστορικούς όρους:</a:t>
            </a:r>
            <a:endParaRPr lang="el-GR" sz="1800" dirty="0" smtClean="0"/>
          </a:p>
          <a:p>
            <a:r>
              <a:rPr lang="el-GR" dirty="0" smtClean="0"/>
              <a:t>ομηρική εποχή, ελληνικός μεσαίωνας ή σκοτεινοί χρόνοι, </a:t>
            </a:r>
          </a:p>
          <a:p>
            <a:r>
              <a:rPr lang="el-GR" dirty="0" smtClean="0"/>
              <a:t>πρώτος ελληνικός αποικισμός -Πανιώνιο, βασιλιάς (ομηρικών κοινωνιών), </a:t>
            </a:r>
          </a:p>
          <a:p>
            <a:r>
              <a:rPr lang="el-GR" dirty="0" smtClean="0"/>
              <a:t>βουλή γερόντων (ομηρικών κοινωνιών), δημιουργοί αλφαβητική γραφή, ραψωδοί, γεωμετρική τέχνη</a:t>
            </a:r>
            <a:endParaRPr lang="el-G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228184" y="274638"/>
            <a:ext cx="2458616" cy="6178698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Comic Sans MS" pitchFamily="66" charset="0"/>
              </a:rPr>
              <a:t>Οι πρώτες εγκαταστάσεις τους ήταν </a:t>
            </a:r>
            <a:br>
              <a:rPr lang="el-GR" sz="2400" dirty="0" smtClean="0">
                <a:latin typeface="Comic Sans MS" pitchFamily="66" charset="0"/>
              </a:rPr>
            </a:br>
            <a:r>
              <a:rPr lang="el-GR" sz="2400" dirty="0" smtClean="0">
                <a:latin typeface="Comic Sans MS" pitchFamily="66" charset="0"/>
              </a:rPr>
              <a:t>στην περιοχή της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Πίνδου</a:t>
            </a:r>
            <a:r>
              <a:rPr lang="el-GR" sz="2400" dirty="0" smtClean="0">
                <a:latin typeface="Comic Sans MS" pitchFamily="66" charset="0"/>
              </a:rPr>
              <a:t>, </a:t>
            </a:r>
            <a:br>
              <a:rPr lang="el-GR" sz="2400" dirty="0" smtClean="0">
                <a:latin typeface="Comic Sans MS" pitchFamily="66" charset="0"/>
              </a:rPr>
            </a:br>
            <a:r>
              <a:rPr lang="el-GR" sz="2400" dirty="0" smtClean="0">
                <a:latin typeface="Comic Sans MS" pitchFamily="66" charset="0"/>
              </a:rPr>
              <a:t>στη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Φθιώτιδα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sz="2400" dirty="0" smtClean="0">
                <a:latin typeface="Comic Sans MS" pitchFamily="66" charset="0"/>
              </a:rPr>
              <a:t>και στην περιοχή νότια του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Ολύμπου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b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l-GR" sz="2400" dirty="0" smtClean="0">
                <a:latin typeface="Comic Sans MS" pitchFamily="66" charset="0"/>
              </a:rPr>
              <a:t>και της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Όσσας</a:t>
            </a:r>
            <a:r>
              <a:rPr lang="el-GR" sz="2400" dirty="0" smtClean="0">
                <a:latin typeface="Comic Sans MS" pitchFamily="66" charset="0"/>
              </a:rPr>
              <a:t>. Μετά πήγαν </a:t>
            </a:r>
            <a:br>
              <a:rPr lang="el-GR" sz="2400" dirty="0" smtClean="0">
                <a:latin typeface="Comic Sans MS" pitchFamily="66" charset="0"/>
              </a:rPr>
            </a:br>
            <a:r>
              <a:rPr lang="el-GR" sz="2400" dirty="0" smtClean="0">
                <a:latin typeface="Comic Sans MS" pitchFamily="66" charset="0"/>
              </a:rPr>
              <a:t>στη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Δωρίδα</a:t>
            </a:r>
            <a:r>
              <a:rPr lang="el-GR" sz="2400" dirty="0" smtClean="0">
                <a:latin typeface="Comic Sans MS" pitchFamily="66" charset="0"/>
              </a:rPr>
              <a:t>…</a:t>
            </a:r>
            <a:br>
              <a:rPr lang="el-GR" sz="2400" dirty="0" smtClean="0">
                <a:latin typeface="Comic Sans MS" pitchFamily="66" charset="0"/>
              </a:rPr>
            </a:br>
            <a:r>
              <a:rPr lang="el-GR" sz="2400" dirty="0" smtClean="0">
                <a:latin typeface="Comic Sans MS" pitchFamily="66" charset="0"/>
              </a:rPr>
              <a:t>(περιοχή που «βαφτίστηκε» έτσι από τους Δωριείς)</a:t>
            </a:r>
            <a:endParaRPr lang="el-GR" sz="2400" dirty="0">
              <a:latin typeface="Comic Sans MS" pitchFamily="66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3513" r="4215"/>
          <a:stretch>
            <a:fillRect/>
          </a:stretch>
        </p:blipFill>
        <p:spPr bwMode="auto">
          <a:xfrm>
            <a:off x="0" y="-387424"/>
            <a:ext cx="5800152" cy="7477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3519" r="4223"/>
          <a:stretch>
            <a:fillRect/>
          </a:stretch>
        </p:blipFill>
        <p:spPr bwMode="auto">
          <a:xfrm>
            <a:off x="0" y="-459432"/>
            <a:ext cx="5836701" cy="7528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>
          <a:xfrm>
            <a:off x="6228184" y="274638"/>
            <a:ext cx="2458616" cy="6178698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Comic Sans MS" pitchFamily="66" charset="0"/>
              </a:rPr>
              <a:t>Και στη συνέχεια κατηφόρισαν στην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Πελοπόννησο</a:t>
            </a:r>
            <a:r>
              <a:rPr lang="el-GR" sz="2400" dirty="0" smtClean="0">
                <a:latin typeface="Comic Sans MS" pitchFamily="66" charset="0"/>
              </a:rPr>
              <a:t>. Μια από τις ισχυρότερες ομάδες εγκαταστάθηκε στη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Λακωνία</a:t>
            </a:r>
            <a:r>
              <a:rPr lang="el-GR" sz="2400" dirty="0" smtClean="0">
                <a:latin typeface="Comic Sans MS" pitchFamily="66" charset="0"/>
              </a:rPr>
              <a:t>.</a:t>
            </a:r>
            <a:br>
              <a:rPr lang="el-GR" sz="2400" dirty="0" smtClean="0">
                <a:latin typeface="Comic Sans MS" pitchFamily="66" charset="0"/>
              </a:rPr>
            </a:br>
            <a:r>
              <a:rPr lang="el-GR" sz="2400" dirty="0" smtClean="0">
                <a:latin typeface="Comic Sans MS" pitchFamily="66" charset="0"/>
              </a:rPr>
              <a:t>Ήταν στρατιωτική επιχείρηση υποταγής των Αχαιών.</a:t>
            </a:r>
            <a:endParaRPr lang="el-GR" sz="2400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6093296"/>
            <a:ext cx="8229600" cy="566936"/>
          </a:xfrm>
        </p:spPr>
        <p:txBody>
          <a:bodyPr>
            <a:normAutofit/>
          </a:bodyPr>
          <a:lstStyle/>
          <a:p>
            <a:r>
              <a:rPr lang="el-GR" sz="2800" b="1" dirty="0" smtClean="0">
                <a:latin typeface="Comic Sans MS" pitchFamily="66" charset="0"/>
              </a:rPr>
              <a:t>Η κοιλάδα του ποταμού </a:t>
            </a:r>
            <a:r>
              <a:rPr lang="el-G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Ευρώτα</a:t>
            </a:r>
            <a:endParaRPr lang="el-G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3427" t="6960" r="6364" b="6264"/>
          <a:stretch>
            <a:fillRect/>
          </a:stretch>
        </p:blipFill>
        <p:spPr bwMode="auto">
          <a:xfrm>
            <a:off x="539552" y="357382"/>
            <a:ext cx="8168164" cy="552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645</Words>
  <Application>Microsoft Office PowerPoint</Application>
  <PresentationFormat>Προβολή στην οθόνη (4:3)</PresentationFormat>
  <Paragraphs>188</Paragraphs>
  <Slides>64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64</vt:i4>
      </vt:variant>
    </vt:vector>
  </HeadingPairs>
  <TitlesOfParts>
    <vt:vector size="65" baseType="lpstr">
      <vt:lpstr>Θέμα του Office</vt:lpstr>
      <vt:lpstr>Ομηρική εποχή 1100 – 750 π.Χ.</vt:lpstr>
      <vt:lpstr>Διαφάνεια 2</vt:lpstr>
      <vt:lpstr>Τι συμβαίνει το 1100 π.Χ.;</vt:lpstr>
      <vt:lpstr>Οι μετακινήσεις 11ος – 9ος αι. π.Χ.</vt:lpstr>
      <vt:lpstr>Οι Δωριείς μετακινούνται από τη  Βόρεια  προς τη  Νότια  Ελλάδα!</vt:lpstr>
      <vt:lpstr>Γιατί;</vt:lpstr>
      <vt:lpstr>Οι πρώτες εγκαταστάσεις τους ήταν  στην περιοχή της Πίνδου,  στη Φθιώτιδα και στην περιοχή νότια του Ολύμπου  και της Όσσας. Μετά πήγαν  στη Δωρίδα… (περιοχή που «βαφτίστηκε» έτσι από τους Δωριείς)</vt:lpstr>
      <vt:lpstr>Και στη συνέχεια κατηφόρισαν στην Πελοπόννησο. Μια από τις ισχυρότερες ομάδες εγκαταστάθηκε στη Λακωνία. Ήταν στρατιωτική επιχείρηση υποταγής των Αχαιών.</vt:lpstr>
      <vt:lpstr>Η κοιλάδα του ποταμού Ευρώτα</vt:lpstr>
      <vt:lpstr>Διαφάνεια 10</vt:lpstr>
      <vt:lpstr>Μια νέα εποχή ξεκινά…</vt:lpstr>
      <vt:lpstr>Α΄ ελληνικός αποικισμός</vt:lpstr>
      <vt:lpstr>Τι σημαίνει «αποικία»;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Μετανάστευση ελληνικών φύλων</vt:lpstr>
      <vt:lpstr>Αποτελέσματα  μετακινήσεων ελληνικών φύλων</vt:lpstr>
      <vt:lpstr>Διαφάνεια 22</vt:lpstr>
      <vt:lpstr>Διαφάνεια 23</vt:lpstr>
      <vt:lpstr>Διαφάνεια 24</vt:lpstr>
      <vt:lpstr>Διαφάνεια 25</vt:lpstr>
      <vt:lpstr>Η μετανάστευση δεν έγινε οργανωμένα ούτε πάντα ειρηνικά.</vt:lpstr>
      <vt:lpstr>Διαφάνεια 27</vt:lpstr>
      <vt:lpstr>Αποτελέσματα  α΄ ελληνικού αποικισμού</vt:lpstr>
      <vt:lpstr>Διαφάνεια 29</vt:lpstr>
      <vt:lpstr>Οικονομική, κοινωνική  και πολιτική οργάνωση  των ομηρικών χρόνων</vt:lpstr>
      <vt:lpstr>Διαφάνεια 31</vt:lpstr>
      <vt:lpstr>Διαφάνεια 32</vt:lpstr>
      <vt:lpstr>Τι γινόταν όταν υπήρχε  έλλειψη αγαθών;</vt:lpstr>
      <vt:lpstr>Ποια ήταν τα μέτρα αναφοράς για την αξιολόγηση των ανταλασσόμενων αγαθών στο ανταλλακτικό εμπόριο;</vt:lpstr>
      <vt:lpstr>Το εξωτερικό εμπόριο εκείνη την εποχή γινόταν από τους…</vt:lpstr>
      <vt:lpstr>Διαφάνεια 36</vt:lpstr>
      <vt:lpstr>Διαφάνεια 37</vt:lpstr>
      <vt:lpstr>Διαφάνεια 38</vt:lpstr>
      <vt:lpstr>Διαφάνεια 39</vt:lpstr>
      <vt:lpstr>Διαφάνεια 40</vt:lpstr>
      <vt:lpstr>Η … τέχνη !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Θέλεις να ζωγραφίσεις κι εσύ  ένα γεωμετρικό αγγείο;  Πάτα πάνω στην εικόνα!</vt:lpstr>
      <vt:lpstr>Την ομηρική εποχή διαμορφώθηκαν τα πρώτα ιερά... που σταδιακά απέκτησαν πανελλήνιο χαρακτήρα.  Έτσι έχουμε το ολυμπιακό δωδεκάθεο.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Kι άλλες ερωτήσεις</vt:lpstr>
      <vt:lpstr>Ιστορικοί Όροι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Ομηρική εποχή 1100 – 750 π.Χ.</dc:title>
  <dc:creator>Toshiba</dc:creator>
  <cp:lastModifiedBy>Toshiba</cp:lastModifiedBy>
  <cp:revision>126</cp:revision>
  <dcterms:created xsi:type="dcterms:W3CDTF">2015-10-19T22:41:29Z</dcterms:created>
  <dcterms:modified xsi:type="dcterms:W3CDTF">2018-10-30T19:53:28Z</dcterms:modified>
</cp:coreProperties>
</file>