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tiff" ContentType="image/tiff"/>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256" r:id="rId2"/>
    <p:sldId id="258" r:id="rId3"/>
    <p:sldId id="259" r:id="rId4"/>
    <p:sldId id="260" r:id="rId5"/>
    <p:sldId id="257" r:id="rId6"/>
    <p:sldId id="261" r:id="rId7"/>
    <p:sldId id="264" r:id="rId8"/>
    <p:sldId id="262" r:id="rId9"/>
    <p:sldId id="266" r:id="rId10"/>
    <p:sldId id="267" r:id="rId11"/>
    <p:sldId id="263" r:id="rId12"/>
    <p:sldId id="324" r:id="rId13"/>
    <p:sldId id="281" r:id="rId14"/>
    <p:sldId id="265" r:id="rId15"/>
    <p:sldId id="269" r:id="rId16"/>
    <p:sldId id="271" r:id="rId17"/>
    <p:sldId id="270" r:id="rId18"/>
    <p:sldId id="273" r:id="rId19"/>
    <p:sldId id="272" r:id="rId20"/>
    <p:sldId id="268" r:id="rId21"/>
    <p:sldId id="274" r:id="rId22"/>
    <p:sldId id="275" r:id="rId23"/>
    <p:sldId id="276" r:id="rId24"/>
    <p:sldId id="277" r:id="rId25"/>
    <p:sldId id="278" r:id="rId26"/>
    <p:sldId id="279" r:id="rId27"/>
    <p:sldId id="280" r:id="rId28"/>
    <p:sldId id="287" r:id="rId29"/>
    <p:sldId id="283" r:id="rId30"/>
    <p:sldId id="286" r:id="rId31"/>
    <p:sldId id="295" r:id="rId32"/>
    <p:sldId id="282" r:id="rId33"/>
    <p:sldId id="288" r:id="rId34"/>
    <p:sldId id="290" r:id="rId35"/>
    <p:sldId id="292" r:id="rId36"/>
    <p:sldId id="293" r:id="rId37"/>
    <p:sldId id="297" r:id="rId38"/>
    <p:sldId id="289" r:id="rId39"/>
    <p:sldId id="291" r:id="rId40"/>
    <p:sldId id="308" r:id="rId41"/>
    <p:sldId id="294" r:id="rId42"/>
    <p:sldId id="296" r:id="rId43"/>
    <p:sldId id="309" r:id="rId44"/>
    <p:sldId id="311" r:id="rId45"/>
    <p:sldId id="310" r:id="rId46"/>
    <p:sldId id="312" r:id="rId47"/>
    <p:sldId id="313" r:id="rId48"/>
    <p:sldId id="317" r:id="rId49"/>
    <p:sldId id="318" r:id="rId50"/>
    <p:sldId id="322" r:id="rId51"/>
    <p:sldId id="319" r:id="rId52"/>
    <p:sldId id="320" r:id="rId53"/>
    <p:sldId id="285" r:id="rId54"/>
    <p:sldId id="325" r:id="rId55"/>
    <p:sldId id="326" r:id="rId56"/>
    <p:sldId id="332" r:id="rId57"/>
    <p:sldId id="298" r:id="rId58"/>
    <p:sldId id="305" r:id="rId59"/>
    <p:sldId id="323" r:id="rId60"/>
    <p:sldId id="303" r:id="rId61"/>
    <p:sldId id="315" r:id="rId62"/>
    <p:sldId id="363" r:id="rId63"/>
    <p:sldId id="314" r:id="rId64"/>
    <p:sldId id="361" r:id="rId65"/>
    <p:sldId id="362" r:id="rId66"/>
    <p:sldId id="321" r:id="rId67"/>
    <p:sldId id="333" r:id="rId68"/>
    <p:sldId id="329" r:id="rId69"/>
    <p:sldId id="330" r:id="rId70"/>
    <p:sldId id="328" r:id="rId71"/>
    <p:sldId id="299" r:id="rId72"/>
    <p:sldId id="331" r:id="rId73"/>
    <p:sldId id="335" r:id="rId74"/>
    <p:sldId id="344" r:id="rId75"/>
    <p:sldId id="334" r:id="rId76"/>
    <p:sldId id="336" r:id="rId77"/>
    <p:sldId id="337" r:id="rId78"/>
    <p:sldId id="338" r:id="rId79"/>
    <p:sldId id="341" r:id="rId80"/>
    <p:sldId id="345" r:id="rId81"/>
    <p:sldId id="346" r:id="rId82"/>
    <p:sldId id="347" r:id="rId83"/>
    <p:sldId id="348" r:id="rId84"/>
    <p:sldId id="339" r:id="rId85"/>
    <p:sldId id="349" r:id="rId86"/>
    <p:sldId id="340" r:id="rId87"/>
    <p:sldId id="343" r:id="rId88"/>
    <p:sldId id="342" r:id="rId89"/>
    <p:sldId id="350" r:id="rId90"/>
    <p:sldId id="351" r:id="rId91"/>
    <p:sldId id="354" r:id="rId92"/>
    <p:sldId id="355" r:id="rId93"/>
    <p:sldId id="352" r:id="rId94"/>
    <p:sldId id="353" r:id="rId95"/>
    <p:sldId id="356" r:id="rId96"/>
    <p:sldId id="357" r:id="rId97"/>
    <p:sldId id="358" r:id="rId98"/>
    <p:sldId id="359" r:id="rId99"/>
    <p:sldId id="360" r:id="rId100"/>
    <p:sldId id="327" r:id="rId10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C6F8"/>
    <a:srgbClr val="89DDFB"/>
    <a:srgbClr val="0094C8"/>
    <a:srgbClr val="F0CD74"/>
    <a:srgbClr val="F13DB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ED75E9-C41C-4C82-BFD6-8FA938DFB0EA}" type="datetimeFigureOut">
              <a:rPr lang="el-GR" smtClean="0"/>
              <a:pPr/>
              <a:t>14/4/2020</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3B5E4E-2A2B-4B53-9C3D-37C04915D014}"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E3B5E4E-2A2B-4B53-9C3D-37C04915D014}" type="slidenum">
              <a:rPr lang="el-GR" smtClean="0"/>
              <a:pPr/>
              <a:t>41</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E3B5E4E-2A2B-4B53-9C3D-37C04915D014}" type="slidenum">
              <a:rPr lang="el-GR" smtClean="0"/>
              <a:pPr/>
              <a:t>49</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E3B5E4E-2A2B-4B53-9C3D-37C04915D014}" type="slidenum">
              <a:rPr lang="el-GR" smtClean="0"/>
              <a:pPr/>
              <a:t>59</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E3B5E4E-2A2B-4B53-9C3D-37C04915D014}" type="slidenum">
              <a:rPr lang="el-GR" smtClean="0"/>
              <a:pPr/>
              <a:t>86</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3FD8AA77-E820-499E-8324-A9E2A042775C}" type="datetimeFigureOut">
              <a:rPr lang="el-GR" smtClean="0"/>
              <a:pPr/>
              <a:t>14/4/2020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B6F7C2A-4D6F-447B-A3BE-A3F83E860FEA}"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3FD8AA77-E820-499E-8324-A9E2A042775C}" type="datetimeFigureOut">
              <a:rPr lang="el-GR" smtClean="0"/>
              <a:pPr/>
              <a:t>14/4/2020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B6F7C2A-4D6F-447B-A3BE-A3F83E860FEA}"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3FD8AA77-E820-499E-8324-A9E2A042775C}" type="datetimeFigureOut">
              <a:rPr lang="el-GR" smtClean="0"/>
              <a:pPr/>
              <a:t>14/4/2020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B6F7C2A-4D6F-447B-A3BE-A3F83E860FEA}"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3FD8AA77-E820-499E-8324-A9E2A042775C}" type="datetimeFigureOut">
              <a:rPr lang="el-GR" smtClean="0"/>
              <a:pPr/>
              <a:t>14/4/2020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B6F7C2A-4D6F-447B-A3BE-A3F83E860FEA}"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3FD8AA77-E820-499E-8324-A9E2A042775C}" type="datetimeFigureOut">
              <a:rPr lang="el-GR" smtClean="0"/>
              <a:pPr/>
              <a:t>14/4/2020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B6F7C2A-4D6F-447B-A3BE-A3F83E860FEA}"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3FD8AA77-E820-499E-8324-A9E2A042775C}" type="datetimeFigureOut">
              <a:rPr lang="el-GR" smtClean="0"/>
              <a:pPr/>
              <a:t>14/4/2020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B6F7C2A-4D6F-447B-A3BE-A3F83E860FEA}"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3FD8AA77-E820-499E-8324-A9E2A042775C}" type="datetimeFigureOut">
              <a:rPr lang="el-GR" smtClean="0"/>
              <a:pPr/>
              <a:t>14/4/2020</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B6F7C2A-4D6F-447B-A3BE-A3F83E860FEA}"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3FD8AA77-E820-499E-8324-A9E2A042775C}" type="datetimeFigureOut">
              <a:rPr lang="el-GR" smtClean="0"/>
              <a:pPr/>
              <a:t>14/4/2020</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B6F7C2A-4D6F-447B-A3BE-A3F83E860FEA}"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3FD8AA77-E820-499E-8324-A9E2A042775C}" type="datetimeFigureOut">
              <a:rPr lang="el-GR" smtClean="0"/>
              <a:pPr/>
              <a:t>14/4/2020</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B6F7C2A-4D6F-447B-A3BE-A3F83E860FEA}"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3FD8AA77-E820-499E-8324-A9E2A042775C}" type="datetimeFigureOut">
              <a:rPr lang="el-GR" smtClean="0"/>
              <a:pPr/>
              <a:t>14/4/2020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B6F7C2A-4D6F-447B-A3BE-A3F83E860FEA}"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3FD8AA77-E820-499E-8324-A9E2A042775C}" type="datetimeFigureOut">
              <a:rPr lang="el-GR" smtClean="0"/>
              <a:pPr/>
              <a:t>14/4/2020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B6F7C2A-4D6F-447B-A3BE-A3F83E860FEA}"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B0F0"/>
            </a:gs>
            <a:gs pos="50000">
              <a:schemeClr val="accent5">
                <a:lumMod val="40000"/>
                <a:lumOff val="60000"/>
              </a:schemeClr>
            </a:gs>
            <a:gs pos="97000">
              <a:schemeClr val="accent5">
                <a:lumMod val="60000"/>
                <a:lumOff val="40000"/>
              </a:schemeClr>
            </a:gs>
            <a:gs pos="99000">
              <a:schemeClr val="accent5">
                <a:lumMod val="40000"/>
                <a:lumOff val="60000"/>
              </a:schemeClr>
            </a:gs>
            <a:gs pos="72000">
              <a:schemeClr val="accent6">
                <a:lumMod val="20000"/>
                <a:lumOff val="80000"/>
              </a:schemeClr>
            </a:gs>
          </a:gsLst>
          <a:lin ang="5400000" scaled="0"/>
          <a:tileRect/>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D8AA77-E820-499E-8324-A9E2A042775C}" type="datetimeFigureOut">
              <a:rPr lang="el-GR" smtClean="0"/>
              <a:pPr/>
              <a:t>14/4/2020</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6F7C2A-4D6F-447B-A3BE-A3F83E860FEA}"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audio" Target="../media/audio7.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gif"/><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gif"/><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gif"/><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3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jpeg"/><Relationship Id="rId7" Type="http://schemas.openxmlformats.org/officeDocument/2006/relationships/image" Target="../media/image87.pn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3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4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3.jpeg"/><Relationship Id="rId7" Type="http://schemas.openxmlformats.org/officeDocument/2006/relationships/image" Target="../media/image9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115.png"/><Relationship Id="rId4" Type="http://schemas.openxmlformats.org/officeDocument/2006/relationships/image" Target="../media/image114.jpeg"/><Relationship Id="rId9"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17.jpe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5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5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27.jpeg"/><Relationship Id="rId1" Type="http://schemas.openxmlformats.org/officeDocument/2006/relationships/slideLayout" Target="../slideLayouts/slideLayout2.xml"/><Relationship Id="rId4" Type="http://schemas.openxmlformats.org/officeDocument/2006/relationships/image" Target="../media/image76.gif"/></Relationships>
</file>

<file path=ppt/slides/_rels/slide5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43.jpeg"/><Relationship Id="rId1" Type="http://schemas.openxmlformats.org/officeDocument/2006/relationships/slideLayout" Target="../slideLayouts/slideLayout2.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6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69.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image" Target="../media/image152.jpeg"/><Relationship Id="rId1" Type="http://schemas.openxmlformats.org/officeDocument/2006/relationships/slideLayout" Target="../slideLayouts/slideLayout2.xml"/><Relationship Id="rId6" Type="http://schemas.openxmlformats.org/officeDocument/2006/relationships/image" Target="../media/image156.jpeg"/><Relationship Id="rId5" Type="http://schemas.openxmlformats.org/officeDocument/2006/relationships/image" Target="../media/image155.jpeg"/><Relationship Id="rId10" Type="http://schemas.openxmlformats.org/officeDocument/2006/relationships/image" Target="../media/image160.jpeg"/><Relationship Id="rId4" Type="http://schemas.openxmlformats.org/officeDocument/2006/relationships/image" Target="../media/image154.jpeg"/><Relationship Id="rId9" Type="http://schemas.openxmlformats.org/officeDocument/2006/relationships/image" Target="../media/image159.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65.jpeg"/><Relationship Id="rId7" Type="http://schemas.openxmlformats.org/officeDocument/2006/relationships/image" Target="../media/image169.png"/><Relationship Id="rId2" Type="http://schemas.openxmlformats.org/officeDocument/2006/relationships/image" Target="../media/image164.jpeg"/><Relationship Id="rId1" Type="http://schemas.openxmlformats.org/officeDocument/2006/relationships/slideLayout" Target="../slideLayouts/slideLayout2.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6.jpeg"/></Relationships>
</file>

<file path=ppt/slides/_rels/slide7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7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7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7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2.xml"/><Relationship Id="rId4" Type="http://schemas.openxmlformats.org/officeDocument/2006/relationships/image" Target="../media/image181.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86.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84.xml.rels><?xml version="1.0" encoding="UTF-8" standalone="yes"?>
<Relationships xmlns="http://schemas.openxmlformats.org/package/2006/relationships"><Relationship Id="rId3" Type="http://schemas.openxmlformats.org/officeDocument/2006/relationships/image" Target="../media/image188.gif"/><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2.xml"/><Relationship Id="rId4" Type="http://schemas.openxmlformats.org/officeDocument/2006/relationships/image" Target="../media/image191.jpeg"/></Relationships>
</file>

<file path=ppt/slides/_rels/slide8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3.jpeg"/><Relationship Id="rId4" Type="http://schemas.openxmlformats.org/officeDocument/2006/relationships/image" Target="../media/image192.jpeg"/></Relationships>
</file>

<file path=ppt/slides/_rels/slide8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99.tiff"/><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125.jpeg"/><Relationship Id="rId1" Type="http://schemas.openxmlformats.org/officeDocument/2006/relationships/slideLayout" Target="../slideLayouts/slideLayout2.xml"/><Relationship Id="rId4" Type="http://schemas.openxmlformats.org/officeDocument/2006/relationships/image" Target="../media/image202.jpeg"/></Relationships>
</file>

<file path=ppt/slides/_rels/slide93.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05.gif"/><Relationship Id="rId1" Type="http://schemas.openxmlformats.org/officeDocument/2006/relationships/slideLayout" Target="../slideLayouts/slideLayout2.xml"/><Relationship Id="rId4" Type="http://schemas.openxmlformats.org/officeDocument/2006/relationships/image" Target="../media/image206.gif"/></Relationships>
</file>

<file path=ppt/slides/_rels/slide95.xml.rels><?xml version="1.0" encoding="UTF-8" standalone="yes"?>
<Relationships xmlns="http://schemas.openxmlformats.org/package/2006/relationships"><Relationship Id="rId8" Type="http://schemas.openxmlformats.org/officeDocument/2006/relationships/image" Target="../media/image213.jpeg"/><Relationship Id="rId13" Type="http://schemas.openxmlformats.org/officeDocument/2006/relationships/image" Target="../media/image218.jpeg"/><Relationship Id="rId3" Type="http://schemas.openxmlformats.org/officeDocument/2006/relationships/image" Target="../media/image208.jpeg"/><Relationship Id="rId7" Type="http://schemas.openxmlformats.org/officeDocument/2006/relationships/image" Target="../media/image212.jpeg"/><Relationship Id="rId12" Type="http://schemas.openxmlformats.org/officeDocument/2006/relationships/image" Target="../media/image217.jpeg"/><Relationship Id="rId2" Type="http://schemas.openxmlformats.org/officeDocument/2006/relationships/image" Target="../media/image207.jpeg"/><Relationship Id="rId1" Type="http://schemas.openxmlformats.org/officeDocument/2006/relationships/slideLayout" Target="../slideLayouts/slideLayout2.xml"/><Relationship Id="rId6" Type="http://schemas.openxmlformats.org/officeDocument/2006/relationships/image" Target="../media/image211.jpeg"/><Relationship Id="rId11" Type="http://schemas.openxmlformats.org/officeDocument/2006/relationships/image" Target="../media/image216.jpeg"/><Relationship Id="rId5" Type="http://schemas.openxmlformats.org/officeDocument/2006/relationships/image" Target="../media/image210.jpeg"/><Relationship Id="rId10" Type="http://schemas.openxmlformats.org/officeDocument/2006/relationships/image" Target="../media/image215.jpeg"/><Relationship Id="rId4" Type="http://schemas.openxmlformats.org/officeDocument/2006/relationships/image" Target="../media/image209.jpeg"/><Relationship Id="rId9" Type="http://schemas.openxmlformats.org/officeDocument/2006/relationships/image" Target="../media/image214.jpeg"/><Relationship Id="rId14" Type="http://schemas.openxmlformats.org/officeDocument/2006/relationships/image" Target="../media/image219.jpeg"/></Relationships>
</file>

<file path=ppt/slides/_rels/slide9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jpeg"/><Relationship Id="rId1" Type="http://schemas.openxmlformats.org/officeDocument/2006/relationships/slideLayout" Target="../slideLayouts/slideLayout2.xml"/><Relationship Id="rId5" Type="http://schemas.openxmlformats.org/officeDocument/2006/relationships/image" Target="../media/image223.jpeg"/><Relationship Id="rId4" Type="http://schemas.openxmlformats.org/officeDocument/2006/relationships/image" Target="../media/image117.jpeg"/></Relationships>
</file>

<file path=ppt/slides/_rels/slide98.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audio" Target="../media/audio6.wav"/><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2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elytis-1-thumb-large.jpg"/>
          <p:cNvPicPr>
            <a:picLocks noChangeAspect="1"/>
          </p:cNvPicPr>
          <p:nvPr/>
        </p:nvPicPr>
        <p:blipFill>
          <a:blip r:embed="rId2" cstate="print"/>
          <a:stretch>
            <a:fillRect/>
          </a:stretch>
        </p:blipFill>
        <p:spPr>
          <a:xfrm>
            <a:off x="-171815" y="0"/>
            <a:ext cx="9352327" cy="7466529"/>
          </a:xfrm>
          <a:prstGeom prst="rect">
            <a:avLst/>
          </a:prstGeom>
        </p:spPr>
      </p:pic>
      <p:sp>
        <p:nvSpPr>
          <p:cNvPr id="2" name="1 - Τίτλος"/>
          <p:cNvSpPr>
            <a:spLocks noGrp="1"/>
          </p:cNvSpPr>
          <p:nvPr>
            <p:ph type="ctrTitle"/>
          </p:nvPr>
        </p:nvSpPr>
        <p:spPr>
          <a:xfrm>
            <a:off x="3638128" y="1890255"/>
            <a:ext cx="5470376" cy="1826777"/>
          </a:xfrm>
        </p:spPr>
        <p:txBody>
          <a:bodyPr>
            <a:noAutofit/>
          </a:bodyPr>
          <a:lstStyle/>
          <a:p>
            <a:r>
              <a:rPr lang="el-GR" sz="6000" b="1" dirty="0" smtClean="0">
                <a:solidFill>
                  <a:schemeClr val="accent5">
                    <a:lumMod val="20000"/>
                    <a:lumOff val="80000"/>
                  </a:schemeClr>
                </a:solidFill>
                <a:effectLst>
                  <a:outerShdw blurRad="38100" dist="38100" dir="2700000" algn="tl">
                    <a:srgbClr val="000000">
                      <a:alpha val="43137"/>
                    </a:srgbClr>
                  </a:outerShdw>
                </a:effectLst>
                <a:latin typeface="Comic Sans MS" pitchFamily="66" charset="0"/>
              </a:rPr>
              <a:t>Α</a:t>
            </a:r>
            <a:r>
              <a:rPr lang="el-GR" sz="6000" b="1" dirty="0" smtClean="0">
                <a:solidFill>
                  <a:srgbClr val="C00000"/>
                </a:solidFill>
                <a:effectLst>
                  <a:outerShdw blurRad="38100" dist="38100" dir="2700000" algn="tl">
                    <a:srgbClr val="000000">
                      <a:alpha val="43137"/>
                    </a:srgbClr>
                  </a:outerShdw>
                </a:effectLst>
                <a:latin typeface="Comic Sans MS" pitchFamily="66" charset="0"/>
              </a:rPr>
              <a:t>ρ</a:t>
            </a:r>
            <a:r>
              <a:rPr lang="el-GR" sz="6000" b="1" dirty="0" smtClean="0">
                <a:solidFill>
                  <a:schemeClr val="accent5">
                    <a:lumMod val="20000"/>
                    <a:lumOff val="80000"/>
                  </a:schemeClr>
                </a:solidFill>
                <a:effectLst>
                  <a:outerShdw blurRad="38100" dist="38100" dir="2700000" algn="tl">
                    <a:srgbClr val="000000">
                      <a:alpha val="43137"/>
                    </a:srgbClr>
                  </a:outerShdw>
                </a:effectLst>
                <a:latin typeface="Comic Sans MS" pitchFamily="66" charset="0"/>
              </a:rPr>
              <a:t>χαϊκή </a:t>
            </a:r>
            <a:br>
              <a:rPr lang="el-GR" sz="6000" b="1" dirty="0" smtClean="0">
                <a:solidFill>
                  <a:schemeClr val="accent5">
                    <a:lumMod val="20000"/>
                    <a:lumOff val="80000"/>
                  </a:schemeClr>
                </a:solidFill>
                <a:effectLst>
                  <a:outerShdw blurRad="38100" dist="38100" dir="2700000" algn="tl">
                    <a:srgbClr val="000000">
                      <a:alpha val="43137"/>
                    </a:srgbClr>
                  </a:outerShdw>
                </a:effectLst>
                <a:latin typeface="Comic Sans MS" pitchFamily="66" charset="0"/>
              </a:rPr>
            </a:br>
            <a:r>
              <a:rPr lang="el-GR" sz="6000" b="1" dirty="0" smtClean="0">
                <a:solidFill>
                  <a:schemeClr val="accent5">
                    <a:lumMod val="20000"/>
                    <a:lumOff val="80000"/>
                  </a:schemeClr>
                </a:solidFill>
                <a:effectLst>
                  <a:outerShdw blurRad="38100" dist="38100" dir="2700000" algn="tl">
                    <a:srgbClr val="000000">
                      <a:alpha val="43137"/>
                    </a:srgbClr>
                  </a:outerShdw>
                </a:effectLst>
                <a:latin typeface="Comic Sans MS" pitchFamily="66" charset="0"/>
              </a:rPr>
              <a:t>επ</a:t>
            </a:r>
            <a:r>
              <a:rPr lang="el-GR" sz="6000" b="1" dirty="0" smtClean="0">
                <a:solidFill>
                  <a:srgbClr val="C00000"/>
                </a:solidFill>
                <a:effectLst>
                  <a:outerShdw blurRad="38100" dist="38100" dir="2700000" algn="tl">
                    <a:srgbClr val="000000">
                      <a:alpha val="43137"/>
                    </a:srgbClr>
                  </a:outerShdw>
                </a:effectLst>
                <a:latin typeface="Comic Sans MS" pitchFamily="66" charset="0"/>
              </a:rPr>
              <a:t>ο</a:t>
            </a:r>
            <a:r>
              <a:rPr lang="el-GR" sz="6000" b="1" dirty="0" smtClean="0">
                <a:solidFill>
                  <a:schemeClr val="accent5">
                    <a:lumMod val="20000"/>
                    <a:lumOff val="80000"/>
                  </a:schemeClr>
                </a:solidFill>
                <a:effectLst>
                  <a:outerShdw blurRad="38100" dist="38100" dir="2700000" algn="tl">
                    <a:srgbClr val="000000">
                      <a:alpha val="43137"/>
                    </a:srgbClr>
                  </a:outerShdw>
                </a:effectLst>
                <a:latin typeface="Comic Sans MS" pitchFamily="66" charset="0"/>
              </a:rPr>
              <a:t>χή</a:t>
            </a:r>
            <a:endParaRPr lang="el-GR" sz="6000" b="1" dirty="0">
              <a:solidFill>
                <a:schemeClr val="accent5">
                  <a:lumMod val="20000"/>
                  <a:lumOff val="80000"/>
                </a:schemeClr>
              </a:solidFill>
              <a:effectLst>
                <a:outerShdw blurRad="38100" dist="38100" dir="2700000" algn="tl">
                  <a:srgbClr val="000000">
                    <a:alpha val="43137"/>
                  </a:srgbClr>
                </a:outerShdw>
              </a:effectLst>
              <a:latin typeface="Comic Sans MS" pitchFamily="66" charset="0"/>
            </a:endParaRPr>
          </a:p>
        </p:txBody>
      </p:sp>
      <p:sp>
        <p:nvSpPr>
          <p:cNvPr id="5" name="1 - Τίτλος"/>
          <p:cNvSpPr txBox="1">
            <a:spLocks/>
          </p:cNvSpPr>
          <p:nvPr/>
        </p:nvSpPr>
        <p:spPr>
          <a:xfrm>
            <a:off x="539552" y="332655"/>
            <a:ext cx="4032448" cy="792089"/>
          </a:xfrm>
          <a:prstGeom prst="rect">
            <a:avLst/>
          </a:prstGeom>
          <a:noFill/>
          <a:effectLst>
            <a:outerShdw blurRad="304800" dist="38100" dir="2700000" algn="tl" rotWithShape="0">
              <a:prstClr val="black">
                <a:alpha val="40000"/>
              </a:prstClr>
            </a:outerShdw>
          </a:effectLst>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Comic Sans MS" pitchFamily="66" charset="0"/>
                <a:ea typeface="+mj-ea"/>
                <a:cs typeface="+mj-cs"/>
              </a:rPr>
              <a:t>750</a:t>
            </a:r>
            <a:r>
              <a:rPr kumimoji="0" lang="el-GR" sz="28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omic Sans MS" pitchFamily="66" charset="0"/>
                <a:ea typeface="+mj-ea"/>
                <a:cs typeface="+mj-cs"/>
              </a:rPr>
              <a:t> </a:t>
            </a:r>
            <a:r>
              <a:rPr kumimoji="0" lang="el-GR" sz="2800" b="1" i="0" u="none" strike="noStrike" kern="1200" cap="none" spc="0" normalizeH="0" baseline="0" noProof="0" dirty="0" err="1" smtClean="0">
                <a:ln>
                  <a:noFill/>
                </a:ln>
                <a:solidFill>
                  <a:srgbClr val="002060"/>
                </a:solidFill>
                <a:effectLst>
                  <a:outerShdw blurRad="38100" dist="38100" dir="2700000" algn="tl">
                    <a:srgbClr val="000000">
                      <a:alpha val="43137"/>
                    </a:srgbClr>
                  </a:outerShdw>
                </a:effectLst>
                <a:uLnTx/>
                <a:uFillTx/>
                <a:latin typeface="Comic Sans MS" pitchFamily="66" charset="0"/>
                <a:ea typeface="+mj-ea"/>
                <a:cs typeface="+mj-cs"/>
              </a:rPr>
              <a:t>π.Χ.</a:t>
            </a:r>
            <a:r>
              <a:rPr kumimoji="0" lang="el-GR" sz="28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omic Sans MS" pitchFamily="66" charset="0"/>
                <a:ea typeface="+mj-ea"/>
                <a:cs typeface="+mj-cs"/>
              </a:rPr>
              <a:t> –</a:t>
            </a:r>
            <a:r>
              <a:rPr kumimoji="0" lang="el-GR" sz="2800" b="1" i="0" u="none" strike="noStrike" kern="1200" cap="none" spc="0" normalizeH="0" noProof="0" dirty="0" smtClean="0">
                <a:ln>
                  <a:noFill/>
                </a:ln>
                <a:solidFill>
                  <a:srgbClr val="002060"/>
                </a:solidFill>
                <a:effectLst>
                  <a:outerShdw blurRad="38100" dist="38100" dir="2700000" algn="tl">
                    <a:srgbClr val="000000">
                      <a:alpha val="43137"/>
                    </a:srgbClr>
                  </a:outerShdw>
                </a:effectLst>
                <a:uLnTx/>
                <a:uFillTx/>
                <a:latin typeface="Comic Sans MS" pitchFamily="66" charset="0"/>
                <a:ea typeface="+mj-ea"/>
                <a:cs typeface="+mj-cs"/>
              </a:rPr>
              <a:t> </a:t>
            </a:r>
            <a:r>
              <a:rPr kumimoji="0" lang="el-GR" sz="2800" b="1" i="0" u="none" strike="noStrike" kern="1200" cap="none" spc="0" normalizeH="0" noProof="0" dirty="0" smtClean="0">
                <a:ln>
                  <a:noFill/>
                </a:ln>
                <a:solidFill>
                  <a:srgbClr val="C00000"/>
                </a:solidFill>
                <a:effectLst>
                  <a:outerShdw blurRad="38100" dist="38100" dir="2700000" algn="tl">
                    <a:srgbClr val="000000">
                      <a:alpha val="43137"/>
                    </a:srgbClr>
                  </a:outerShdw>
                </a:effectLst>
                <a:uLnTx/>
                <a:uFillTx/>
                <a:latin typeface="Comic Sans MS" pitchFamily="66" charset="0"/>
                <a:ea typeface="+mj-ea"/>
                <a:cs typeface="+mj-cs"/>
              </a:rPr>
              <a:t>480</a:t>
            </a:r>
            <a:r>
              <a:rPr kumimoji="0" lang="el-GR" sz="2800" b="1" i="0" u="none" strike="noStrike" kern="1200" cap="none" spc="0" normalizeH="0" noProof="0" dirty="0" smtClean="0">
                <a:ln>
                  <a:noFill/>
                </a:ln>
                <a:solidFill>
                  <a:srgbClr val="002060"/>
                </a:solidFill>
                <a:effectLst>
                  <a:outerShdw blurRad="38100" dist="38100" dir="2700000" algn="tl">
                    <a:srgbClr val="000000">
                      <a:alpha val="43137"/>
                    </a:srgbClr>
                  </a:outerShdw>
                </a:effectLst>
                <a:uLnTx/>
                <a:uFillTx/>
                <a:latin typeface="Comic Sans MS" pitchFamily="66" charset="0"/>
                <a:ea typeface="+mj-ea"/>
                <a:cs typeface="+mj-cs"/>
              </a:rPr>
              <a:t> </a:t>
            </a:r>
            <a:r>
              <a:rPr kumimoji="0" lang="el-GR" sz="2800" b="1" i="0" u="none" strike="noStrike" kern="1200" cap="none" spc="0" normalizeH="0" noProof="0" dirty="0" err="1" smtClean="0">
                <a:ln>
                  <a:noFill/>
                </a:ln>
                <a:solidFill>
                  <a:srgbClr val="002060"/>
                </a:solidFill>
                <a:effectLst>
                  <a:outerShdw blurRad="38100" dist="38100" dir="2700000" algn="tl">
                    <a:srgbClr val="000000">
                      <a:alpha val="43137"/>
                    </a:srgbClr>
                  </a:outerShdw>
                </a:effectLst>
                <a:uLnTx/>
                <a:uFillTx/>
                <a:latin typeface="Comic Sans MS" pitchFamily="66" charset="0"/>
                <a:ea typeface="+mj-ea"/>
                <a:cs typeface="+mj-cs"/>
              </a:rPr>
              <a:t>π.Χ.</a:t>
            </a:r>
            <a:endParaRPr kumimoji="0" lang="el-GR" sz="28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omic Sans MS" pitchFamily="66" charset="0"/>
              <a:ea typeface="+mj-ea"/>
              <a:cs typeface="+mj-cs"/>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11000"/>
                                  </p:iterate>
                                  <p:childTnLst>
                                    <p:set>
                                      <p:cBhvr>
                                        <p:cTn id="13" dur="1" fill="hold">
                                          <p:stCondLst>
                                            <p:cond delay="0"/>
                                          </p:stCondLst>
                                        </p:cTn>
                                        <p:tgtEl>
                                          <p:spTgt spid="2"/>
                                        </p:tgtEl>
                                        <p:attrNameLst>
                                          <p:attrName>style.visibility</p:attrName>
                                        </p:attrNameLst>
                                      </p:cBhvr>
                                      <p:to>
                                        <p:strVal val="visible"/>
                                      </p:to>
                                    </p:set>
                                    <p:anim calcmode="discrete" valueType="clr">
                                      <p:cBhvr override="childStyle">
                                        <p:cTn id="14" dur="50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15" dur="500"/>
                                        <p:tgtEl>
                                          <p:spTgt spid="2"/>
                                        </p:tgtEl>
                                        <p:attrNameLst>
                                          <p:attrName>fillcolor</p:attrName>
                                        </p:attrNameLst>
                                      </p:cBhvr>
                                      <p:tavLst>
                                        <p:tav tm="0">
                                          <p:val>
                                            <p:clrVal>
                                              <a:schemeClr val="accent2"/>
                                            </p:clrVal>
                                          </p:val>
                                        </p:tav>
                                        <p:tav tm="50000">
                                          <p:val>
                                            <p:clrVal>
                                              <a:schemeClr val="hlink"/>
                                            </p:clrVal>
                                          </p:val>
                                        </p:tav>
                                      </p:tavLst>
                                    </p:anim>
                                    <p:set>
                                      <p:cBhvr>
                                        <p:cTn id="16" dur="500"/>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1-ec2dd6bedb.jpg"/>
          <p:cNvPicPr>
            <a:picLocks noGrp="1" noChangeAspect="1"/>
          </p:cNvPicPr>
          <p:nvPr>
            <p:ph idx="1"/>
          </p:nvPr>
        </p:nvPicPr>
        <p:blipFill>
          <a:blip r:embed="rId2" cstate="print"/>
          <a:stretch>
            <a:fillRect/>
          </a:stretch>
        </p:blipFill>
        <p:spPr>
          <a:xfrm>
            <a:off x="-828600" y="-315416"/>
            <a:ext cx="10945311" cy="7389440"/>
          </a:xfrm>
          <a:prstGeom prst="rect">
            <a:avLst/>
          </a:prstGeom>
          <a:ln>
            <a:noFill/>
          </a:ln>
          <a:effectLst>
            <a:outerShdw blurRad="292100" dist="139700" dir="2700000" algn="tl" rotWithShape="0">
              <a:srgbClr val="333333">
                <a:alpha val="65000"/>
              </a:srgbClr>
            </a:outerShdw>
          </a:effectLst>
        </p:spPr>
      </p:pic>
      <p:pic>
        <p:nvPicPr>
          <p:cNvPr id="5" name="4 - Εικόνα" descr="kouros-valomandras.jpg"/>
          <p:cNvPicPr>
            <a:picLocks noChangeAspect="1"/>
          </p:cNvPicPr>
          <p:nvPr/>
        </p:nvPicPr>
        <p:blipFill>
          <a:blip r:embed="rId3" cstate="print">
            <a:clrChange>
              <a:clrFrom>
                <a:srgbClr val="100D52"/>
              </a:clrFrom>
              <a:clrTo>
                <a:srgbClr val="100D52">
                  <a:alpha val="0"/>
                </a:srgbClr>
              </a:clrTo>
            </a:clrChange>
            <a:lum bright="-10000" contrast="20000"/>
          </a:blip>
          <a:stretch>
            <a:fillRect/>
          </a:stretch>
        </p:blipFill>
        <p:spPr>
          <a:xfrm>
            <a:off x="753451" y="3429000"/>
            <a:ext cx="2171933" cy="3429000"/>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1187624" y="260648"/>
            <a:ext cx="7632848" cy="2304256"/>
          </a:xfrm>
          <a:prstGeom prst="wedgeEllipseCallout">
            <a:avLst>
              <a:gd name="adj1" fmla="val -27592"/>
              <a:gd name="adj2" fmla="val 101510"/>
            </a:avLst>
          </a:prstGeom>
          <a:solidFill>
            <a:schemeClr val="bg1">
              <a:alpha val="61000"/>
            </a:schemeClr>
          </a:solidFill>
          <a:ln w="12700">
            <a:solidFill>
              <a:schemeClr val="tx1"/>
            </a:solid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smtClean="0">
                <a:solidFill>
                  <a:schemeClr val="tx1"/>
                </a:solidFill>
                <a:latin typeface="Comic Sans MS" pitchFamily="66" charset="0"/>
              </a:rPr>
              <a:t>Η </a:t>
            </a:r>
            <a:r>
              <a:rPr lang="el-GR" sz="2400" b="1" dirty="0" smtClean="0">
                <a:solidFill>
                  <a:srgbClr val="C00000"/>
                </a:solidFill>
                <a:effectLst>
                  <a:outerShdw blurRad="38100" dist="38100" dir="2700000" algn="tl">
                    <a:srgbClr val="000000">
                      <a:alpha val="43137"/>
                    </a:srgbClr>
                  </a:outerShdw>
                </a:effectLst>
                <a:latin typeface="Comic Sans MS" pitchFamily="66" charset="0"/>
              </a:rPr>
              <a:t>πόλη-κράτος</a:t>
            </a:r>
            <a:r>
              <a:rPr lang="el-GR" sz="2400" dirty="0" smtClean="0">
                <a:solidFill>
                  <a:schemeClr val="tx1"/>
                </a:solidFill>
                <a:latin typeface="Comic Sans MS" pitchFamily="66" charset="0"/>
              </a:rPr>
              <a:t> με τις τρεις </a:t>
            </a:r>
            <a:r>
              <a:rPr lang="el-GR" sz="2400" b="1" dirty="0" smtClean="0">
                <a:solidFill>
                  <a:schemeClr val="tx1"/>
                </a:solidFill>
                <a:effectLst>
                  <a:outerShdw blurRad="38100" dist="38100" dir="2700000" algn="tl">
                    <a:srgbClr val="000000">
                      <a:alpha val="43137"/>
                    </a:srgbClr>
                  </a:outerShdw>
                </a:effectLst>
                <a:latin typeface="Comic Sans MS" pitchFamily="66" charset="0"/>
              </a:rPr>
              <a:t>επιδιώξεις</a:t>
            </a:r>
            <a:r>
              <a:rPr lang="el-GR" sz="2400" dirty="0" smtClean="0">
                <a:solidFill>
                  <a:schemeClr val="tx1"/>
                </a:solidFill>
                <a:latin typeface="Comic Sans MS" pitchFamily="66" charset="0"/>
              </a:rPr>
              <a:t> της αποτέλεσε τη </a:t>
            </a:r>
            <a:r>
              <a:rPr lang="el-GR" sz="2400" b="1" dirty="0" smtClean="0">
                <a:solidFill>
                  <a:srgbClr val="C00000"/>
                </a:solidFill>
                <a:effectLst>
                  <a:outerShdw blurRad="38100" dist="38100" dir="2700000" algn="tl">
                    <a:srgbClr val="000000">
                      <a:alpha val="43137"/>
                    </a:srgbClr>
                  </a:outerShdw>
                </a:effectLst>
                <a:latin typeface="Comic Sans MS" pitchFamily="66" charset="0"/>
              </a:rPr>
              <a:t>γενεσιουργό δύναμη </a:t>
            </a:r>
            <a:r>
              <a:rPr lang="el-GR" sz="2400" dirty="0" smtClean="0">
                <a:solidFill>
                  <a:schemeClr val="tx1"/>
                </a:solidFill>
                <a:latin typeface="Comic Sans MS" pitchFamily="66" charset="0"/>
              </a:rPr>
              <a:t>των </a:t>
            </a:r>
            <a:r>
              <a:rPr lang="el-GR" sz="2400" b="1" dirty="0" smtClean="0">
                <a:solidFill>
                  <a:schemeClr val="tx1"/>
                </a:solidFill>
                <a:effectLst>
                  <a:outerShdw blurRad="38100" dist="38100" dir="2700000" algn="tl">
                    <a:srgbClr val="000000">
                      <a:alpha val="43137"/>
                    </a:srgbClr>
                  </a:outerShdw>
                </a:effectLst>
                <a:latin typeface="Comic Sans MS" pitchFamily="66" charset="0"/>
              </a:rPr>
              <a:t>επιτευγμάτων</a:t>
            </a:r>
            <a:r>
              <a:rPr lang="el-GR" sz="2400" dirty="0" smtClean="0">
                <a:solidFill>
                  <a:schemeClr val="tx1"/>
                </a:solidFill>
                <a:effectLst>
                  <a:outerShdw blurRad="38100" dist="38100" dir="2700000" algn="tl">
                    <a:srgbClr val="000000">
                      <a:alpha val="43137"/>
                    </a:srgbClr>
                  </a:outerShdw>
                </a:effectLst>
                <a:latin typeface="Comic Sans MS" pitchFamily="66" charset="0"/>
              </a:rPr>
              <a:t> </a:t>
            </a:r>
            <a:r>
              <a:rPr lang="el-GR" sz="2400" dirty="0" smtClean="0">
                <a:solidFill>
                  <a:schemeClr val="tx1"/>
                </a:solidFill>
                <a:latin typeface="Comic Sans MS" pitchFamily="66" charset="0"/>
              </a:rPr>
              <a:t>και της </a:t>
            </a:r>
            <a:r>
              <a:rPr lang="el-GR" sz="2400" b="1" dirty="0" smtClean="0">
                <a:solidFill>
                  <a:schemeClr val="tx1"/>
                </a:solidFill>
                <a:effectLst>
                  <a:outerShdw blurRad="38100" dist="38100" dir="2700000" algn="tl">
                    <a:srgbClr val="000000">
                      <a:alpha val="43137"/>
                    </a:srgbClr>
                  </a:outerShdw>
                </a:effectLst>
                <a:latin typeface="Comic Sans MS" pitchFamily="66" charset="0"/>
              </a:rPr>
              <a:t>πολιτιστικής πορείας</a:t>
            </a:r>
            <a:r>
              <a:rPr lang="el-GR" sz="2400" dirty="0" smtClean="0">
                <a:solidFill>
                  <a:schemeClr val="tx1"/>
                </a:solidFill>
                <a:latin typeface="Comic Sans MS" pitchFamily="66" charset="0"/>
              </a:rPr>
              <a:t> των Ελλήνων.</a:t>
            </a:r>
            <a:endParaRPr lang="el-GR" sz="2400" dirty="0">
              <a:solidFill>
                <a:schemeClr val="tx1"/>
              </a:solidFill>
              <a:latin typeface="Comic Sans MS" pitchFamily="66" charset="0"/>
            </a:endParaRPr>
          </a:p>
        </p:txBody>
      </p:sp>
    </p:spTree>
  </p:cSld>
  <p:clrMapOvr>
    <a:masterClrMapping/>
  </p:clrMapOvr>
  <p:transition spd="med">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
                                        </p:tgtEl>
                                        <p:attrNameLst>
                                          <p:attrName>style.visibility</p:attrName>
                                        </p:attrNameLst>
                                      </p:cBhvr>
                                      <p:to>
                                        <p:strVal val="visible"/>
                                      </p:to>
                                    </p:set>
                                    <p:anim calcmode="discrete" valueType="clr">
                                      <p:cBhvr override="childStyle">
                                        <p:cTn id="1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gtEl>
                                        <p:attrNameLst>
                                          <p:attrName>fillcolor</p:attrName>
                                        </p:attrNameLst>
                                      </p:cBhvr>
                                      <p:tavLst>
                                        <p:tav tm="0">
                                          <p:val>
                                            <p:clrVal>
                                              <a:schemeClr val="accent2"/>
                                            </p:clrVal>
                                          </p:val>
                                        </p:tav>
                                        <p:tav tm="50000">
                                          <p:val>
                                            <p:clrVal>
                                              <a:schemeClr val="hlink"/>
                                            </p:clrVal>
                                          </p:val>
                                        </p:tav>
                                      </p:tavLst>
                                    </p:anim>
                                    <p:set>
                                      <p:cBhvr>
                                        <p:cTn id="16"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Εικόνα" descr="image31763[8143].jpg"/>
          <p:cNvPicPr>
            <a:picLocks noChangeAspect="1"/>
          </p:cNvPicPr>
          <p:nvPr/>
        </p:nvPicPr>
        <p:blipFill>
          <a:blip r:embed="rId3" cstate="print"/>
          <a:stretch>
            <a:fillRect/>
          </a:stretch>
        </p:blipFill>
        <p:spPr>
          <a:xfrm>
            <a:off x="971600" y="476672"/>
            <a:ext cx="7266955" cy="6109797"/>
          </a:xfrm>
          <a:prstGeom prst="rect">
            <a:avLst/>
          </a:prstGeom>
        </p:spPr>
      </p:pic>
      <p:sp>
        <p:nvSpPr>
          <p:cNvPr id="3" name="2 - Ελλειψοειδής επεξήγηση"/>
          <p:cNvSpPr/>
          <p:nvPr/>
        </p:nvSpPr>
        <p:spPr>
          <a:xfrm>
            <a:off x="6156176" y="144016"/>
            <a:ext cx="2664296" cy="1988840"/>
          </a:xfrm>
          <a:prstGeom prst="wedgeEllipseCallout">
            <a:avLst>
              <a:gd name="adj1" fmla="val -80545"/>
              <a:gd name="adj2" fmla="val 68746"/>
            </a:avLst>
          </a:prstGeom>
          <a:solidFill>
            <a:schemeClr val="tx2">
              <a:lumMod val="20000"/>
              <a:lumOff val="80000"/>
              <a:alpha val="96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chemeClr val="tx1"/>
                </a:solidFill>
                <a:latin typeface="Comic Sans MS" pitchFamily="66" charset="0"/>
                <a:sym typeface="Wingdings" pitchFamily="2" charset="2"/>
              </a:rPr>
              <a:t>Πώς σας φάνηκε η εποχή μας;</a:t>
            </a:r>
            <a:endParaRPr lang="el-GR" sz="2500" b="1" dirty="0">
              <a:solidFill>
                <a:srgbClr val="C00000"/>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p:dissolve/>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20000"/>
                                  </p:iterate>
                                  <p:childTnLst>
                                    <p:set>
                                      <p:cBhvr>
                                        <p:cTn id="13" dur="1" fill="hold">
                                          <p:stCondLst>
                                            <p:cond delay="0"/>
                                          </p:stCondLst>
                                        </p:cTn>
                                        <p:tgtEl>
                                          <p:spTgt spid="3"/>
                                        </p:tgtEl>
                                        <p:attrNameLst>
                                          <p:attrName>style.visibility</p:attrName>
                                        </p:attrNameLst>
                                      </p:cBhvr>
                                      <p:to>
                                        <p:strVal val="visible"/>
                                      </p:to>
                                    </p:set>
                                    <p:anim calcmode="discrete" valueType="clr">
                                      <p:cBhvr override="childStyle">
                                        <p:cTn id="14" dur="80"/>
                                        <p:tgtEl>
                                          <p:spTgt spid="3"/>
                                        </p:tgtEl>
                                        <p:attrNameLst>
                                          <p:attrName>style.color</p:attrName>
                                        </p:attrNameLst>
                                      </p:cBhvr>
                                      <p:tavLst>
                                        <p:tav tm="0">
                                          <p:val>
                                            <p:clrVal>
                                              <a:srgbClr val="FF6600"/>
                                            </p:clrVal>
                                          </p:val>
                                        </p:tav>
                                        <p:tav tm="50000">
                                          <p:val>
                                            <p:clrVal>
                                              <a:schemeClr val="hlink"/>
                                            </p:clrVal>
                                          </p:val>
                                        </p:tav>
                                      </p:tavLst>
                                    </p:anim>
                                    <p:anim calcmode="discrete" valueType="clr">
                                      <p:cBhvr>
                                        <p:cTn id="15" dur="80"/>
                                        <p:tgtEl>
                                          <p:spTgt spid="3"/>
                                        </p:tgtEl>
                                        <p:attrNameLst>
                                          <p:attrName>fillcolor</p:attrName>
                                        </p:attrNameLst>
                                      </p:cBhvr>
                                      <p:tavLst>
                                        <p:tav tm="0">
                                          <p:val>
                                            <p:clrVal>
                                              <a:schemeClr val="accent2"/>
                                            </p:clrVal>
                                          </p:val>
                                        </p:tav>
                                        <p:tav tm="50000">
                                          <p:val>
                                            <p:clrVal>
                                              <a:schemeClr val="hlink"/>
                                            </p:clrVal>
                                          </p:val>
                                        </p:tav>
                                      </p:tavLst>
                                    </p:anim>
                                    <p:set>
                                      <p:cBhvr>
                                        <p:cTn id="16"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0fd6f1c2c5adca9398d49eaaf1c8f604.jpg"/>
          <p:cNvPicPr>
            <a:picLocks noGrp="1" noChangeAspect="1"/>
          </p:cNvPicPr>
          <p:nvPr>
            <p:ph idx="1"/>
          </p:nvPr>
        </p:nvPicPr>
        <p:blipFill>
          <a:blip r:embed="rId2" cstate="print">
            <a:lum contrast="30000"/>
          </a:blip>
          <a:srcRect l="2739" r="5478"/>
          <a:stretch>
            <a:fillRect/>
          </a:stretch>
        </p:blipFill>
        <p:spPr>
          <a:xfrm>
            <a:off x="0" y="3933056"/>
            <a:ext cx="2638598" cy="4444068"/>
          </a:xfrm>
          <a:prstGeom prst="rect">
            <a:avLst/>
          </a:prstGeom>
          <a:ln>
            <a:noFill/>
          </a:ln>
          <a:effectLst>
            <a:outerShdw blurRad="292100" dist="139700" dir="2700000" algn="tl" rotWithShape="0">
              <a:srgbClr val="333333">
                <a:alpha val="65000"/>
              </a:srgbClr>
            </a:outerShdw>
          </a:effectLst>
        </p:spPr>
      </p:pic>
      <p:pic>
        <p:nvPicPr>
          <p:cNvPr id="7" name="3 - Θέση περιεχομένου" descr="0fd6f1c2c5adca9398d49eaaf1c8f604.jpg"/>
          <p:cNvPicPr>
            <a:picLocks noChangeAspect="1"/>
          </p:cNvPicPr>
          <p:nvPr/>
        </p:nvPicPr>
        <p:blipFill>
          <a:blip r:embed="rId3" cstate="print"/>
          <a:srcRect l="18943" r="21649" b="31299"/>
          <a:stretch>
            <a:fillRect/>
          </a:stretch>
        </p:blipFill>
        <p:spPr>
          <a:xfrm>
            <a:off x="6504989" y="3861048"/>
            <a:ext cx="2418733" cy="4272460"/>
          </a:xfrm>
          <a:prstGeom prst="rect">
            <a:avLst/>
          </a:prstGeom>
          <a:ln>
            <a:noFill/>
          </a:ln>
          <a:effectLst>
            <a:outerShdw blurRad="292100" dist="139700" dir="2700000" algn="tl" rotWithShape="0">
              <a:srgbClr val="333333">
                <a:alpha val="65000"/>
              </a:srgbClr>
            </a:outerShdw>
          </a:effectLst>
        </p:spPr>
      </p:pic>
      <p:pic>
        <p:nvPicPr>
          <p:cNvPr id="6" name="5 - Εικόνα" descr="001 (2).jpg"/>
          <p:cNvPicPr>
            <a:picLocks noChangeAspect="1"/>
          </p:cNvPicPr>
          <p:nvPr/>
        </p:nvPicPr>
        <p:blipFill>
          <a:blip r:embed="rId4" cstate="print">
            <a:clrChange>
              <a:clrFrom>
                <a:srgbClr val="FEFEFE"/>
              </a:clrFrom>
              <a:clrTo>
                <a:srgbClr val="FEFEFE">
                  <a:alpha val="0"/>
                </a:srgbClr>
              </a:clrTo>
            </a:clrChange>
          </a:blip>
          <a:stretch>
            <a:fillRect/>
          </a:stretch>
        </p:blipFill>
        <p:spPr>
          <a:xfrm>
            <a:off x="2114528" y="3861048"/>
            <a:ext cx="4593615" cy="2664296"/>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2987824" y="72008"/>
            <a:ext cx="5688632" cy="3429000"/>
          </a:xfrm>
          <a:prstGeom prst="wedgeEllipseCallout">
            <a:avLst>
              <a:gd name="adj1" fmla="val 20978"/>
              <a:gd name="adj2" fmla="val 84973"/>
            </a:avLst>
          </a:prstGeom>
          <a:solidFill>
            <a:schemeClr val="tx2">
              <a:lumMod val="60000"/>
              <a:lumOff val="40000"/>
              <a:alpha val="28000"/>
            </a:schemeClr>
          </a:solidFill>
          <a:ln w="12700"/>
          <a:effectLst>
            <a:outerShdw blurRad="127000" dist="127000" dir="2700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b="1" dirty="0" smtClean="0">
              <a:solidFill>
                <a:srgbClr val="89DDFB"/>
              </a:solidFill>
              <a:effectLst>
                <a:outerShdw blurRad="38100" dist="38100" dir="2700000" algn="tl">
                  <a:srgbClr val="000000">
                    <a:alpha val="43137"/>
                  </a:srgbClr>
                </a:outerShdw>
              </a:effectLst>
              <a:latin typeface="Comic Sans MS" pitchFamily="66" charset="0"/>
              <a:sym typeface="Wingdings" pitchFamily="2" charset="2"/>
            </a:endParaRPr>
          </a:p>
          <a:p>
            <a:pPr algn="ctr"/>
            <a:endParaRPr lang="el-GR" sz="2400" b="1" dirty="0" smtClean="0">
              <a:solidFill>
                <a:srgbClr val="89DDFB"/>
              </a:solidFill>
              <a:effectLst>
                <a:outerShdw blurRad="38100" dist="38100" dir="2700000" algn="tl">
                  <a:srgbClr val="000000">
                    <a:alpha val="43137"/>
                  </a:srgbClr>
                </a:outerShdw>
              </a:effectLst>
              <a:latin typeface="Comic Sans MS" pitchFamily="66" charset="0"/>
              <a:sym typeface="Wingdings" pitchFamily="2" charset="2"/>
            </a:endParaRPr>
          </a:p>
          <a:p>
            <a:pPr algn="ctr"/>
            <a:r>
              <a:rPr lang="el-GR" sz="2400" b="1" dirty="0" err="1"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Ελευθερία</a:t>
            </a:r>
            <a:r>
              <a:rPr lang="el-GR" sz="2400" b="1" dirty="0" err="1" smtClean="0">
                <a:solidFill>
                  <a:srgbClr val="002060"/>
                </a:solidFill>
                <a:latin typeface="Comic Sans MS" pitchFamily="66" charset="0"/>
                <a:sym typeface="Wingdings" pitchFamily="2" charset="2"/>
              </a:rPr>
              <a:t></a:t>
            </a:r>
            <a:r>
              <a:rPr lang="el-GR" sz="2400" b="1" dirty="0" smtClean="0">
                <a:solidFill>
                  <a:srgbClr val="002060"/>
                </a:solidFill>
                <a:latin typeface="Comic Sans MS" pitchFamily="66" charset="0"/>
                <a:sym typeface="Wingdings" pitchFamily="2" charset="2"/>
              </a:rPr>
              <a:t> </a:t>
            </a:r>
            <a:r>
              <a:rPr lang="el-GR" sz="2200" dirty="0" smtClean="0">
                <a:solidFill>
                  <a:srgbClr val="002060"/>
                </a:solidFill>
                <a:latin typeface="Comic Sans MS" pitchFamily="66" charset="0"/>
                <a:sym typeface="Wingdings" pitchFamily="2" charset="2"/>
              </a:rPr>
              <a:t>αγώνας για την </a:t>
            </a:r>
            <a:r>
              <a:rPr lang="el-GR" sz="22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ανεξαρτησία</a:t>
            </a:r>
            <a:r>
              <a:rPr lang="el-GR" sz="2200" dirty="0" smtClean="0">
                <a:solidFill>
                  <a:srgbClr val="002060"/>
                </a:solidFill>
                <a:latin typeface="Comic Sans MS" pitchFamily="66" charset="0"/>
                <a:sym typeface="Wingdings" pitchFamily="2" charset="2"/>
              </a:rPr>
              <a:t> της πόλης τους</a:t>
            </a:r>
          </a:p>
          <a:p>
            <a:pPr algn="ctr"/>
            <a:r>
              <a:rPr lang="el-GR" sz="24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Αυτονομία</a:t>
            </a:r>
            <a:r>
              <a:rPr lang="el-GR" sz="2400" b="1" dirty="0" smtClean="0">
                <a:solidFill>
                  <a:srgbClr val="89DDFB"/>
                </a:solidFill>
                <a:effectLst>
                  <a:outerShdw blurRad="38100" dist="38100" dir="2700000" algn="tl">
                    <a:srgbClr val="000000">
                      <a:alpha val="43137"/>
                    </a:srgbClr>
                  </a:outerShdw>
                </a:effectLst>
                <a:latin typeface="Comic Sans MS" pitchFamily="66" charset="0"/>
                <a:sym typeface="Wingdings" pitchFamily="2" charset="2"/>
              </a:rPr>
              <a:t> </a:t>
            </a:r>
            <a:r>
              <a:rPr lang="el-GR" sz="2400" b="1" dirty="0" smtClean="0">
                <a:solidFill>
                  <a:srgbClr val="002060"/>
                </a:solidFill>
                <a:latin typeface="Comic Sans MS" pitchFamily="66" charset="0"/>
                <a:sym typeface="Wingdings" pitchFamily="2" charset="2"/>
              </a:rPr>
              <a:t> </a:t>
            </a:r>
            <a:r>
              <a:rPr lang="el-GR" sz="2200" dirty="0" smtClean="0">
                <a:solidFill>
                  <a:srgbClr val="002060"/>
                </a:solidFill>
                <a:latin typeface="Comic Sans MS" pitchFamily="66" charset="0"/>
                <a:sym typeface="Wingdings" pitchFamily="2" charset="2"/>
              </a:rPr>
              <a:t>συμβολή στη </a:t>
            </a:r>
            <a:r>
              <a:rPr lang="el-GR" sz="22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διακυβέρνηση</a:t>
            </a:r>
            <a:r>
              <a:rPr lang="el-GR" sz="2200" dirty="0" smtClean="0">
                <a:solidFill>
                  <a:srgbClr val="002060"/>
                </a:solidFill>
                <a:latin typeface="Comic Sans MS" pitchFamily="66" charset="0"/>
                <a:sym typeface="Wingdings" pitchFamily="2" charset="2"/>
              </a:rPr>
              <a:t> με νόμους</a:t>
            </a:r>
          </a:p>
          <a:p>
            <a:pPr algn="ctr"/>
            <a:r>
              <a:rPr lang="el-GR" sz="24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Αυτάρκεια</a:t>
            </a:r>
            <a:r>
              <a:rPr lang="el-GR" sz="2400" b="1" dirty="0" smtClean="0">
                <a:solidFill>
                  <a:srgbClr val="89DDFB"/>
                </a:solidFill>
                <a:effectLst>
                  <a:outerShdw blurRad="38100" dist="38100" dir="2700000" algn="tl">
                    <a:srgbClr val="000000">
                      <a:alpha val="43137"/>
                    </a:srgbClr>
                  </a:outerShdw>
                </a:effectLst>
                <a:latin typeface="Comic Sans MS" pitchFamily="66" charset="0"/>
                <a:sym typeface="Wingdings" pitchFamily="2" charset="2"/>
              </a:rPr>
              <a:t> </a:t>
            </a:r>
            <a:r>
              <a:rPr lang="el-GR" sz="2400" b="1" dirty="0" smtClean="0">
                <a:solidFill>
                  <a:srgbClr val="002060"/>
                </a:solidFill>
                <a:latin typeface="Comic Sans MS" pitchFamily="66" charset="0"/>
                <a:sym typeface="Wingdings" pitchFamily="2" charset="2"/>
              </a:rPr>
              <a:t> </a:t>
            </a:r>
            <a:r>
              <a:rPr lang="el-GR" sz="2200" dirty="0" smtClean="0">
                <a:solidFill>
                  <a:srgbClr val="002060"/>
                </a:solidFill>
                <a:latin typeface="Comic Sans MS" pitchFamily="66" charset="0"/>
                <a:sym typeface="Wingdings" pitchFamily="2" charset="2"/>
              </a:rPr>
              <a:t>συμμετοχή στην </a:t>
            </a:r>
            <a:r>
              <a:rPr lang="el-GR" sz="22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παραγωγή</a:t>
            </a:r>
            <a:r>
              <a:rPr lang="el-GR" sz="2200" dirty="0" smtClean="0">
                <a:solidFill>
                  <a:srgbClr val="002060"/>
                </a:solidFill>
                <a:latin typeface="Comic Sans MS" pitchFamily="66" charset="0"/>
                <a:sym typeface="Wingdings" pitchFamily="2" charset="2"/>
              </a:rPr>
              <a:t> για να καλύπτουν τις ανάγκες τους</a:t>
            </a:r>
          </a:p>
          <a:p>
            <a:pPr algn="ctr"/>
            <a:endParaRPr lang="el-GR" sz="2400" b="1" dirty="0" smtClean="0">
              <a:solidFill>
                <a:srgbClr val="002060"/>
              </a:solidFill>
              <a:latin typeface="Comic Sans MS" pitchFamily="66" charset="0"/>
              <a:sym typeface="Wingdings" pitchFamily="2" charset="2"/>
            </a:endParaRPr>
          </a:p>
          <a:p>
            <a:pPr algn="ctr"/>
            <a:endParaRPr lang="el-GR" sz="2400" b="1" dirty="0">
              <a:solidFill>
                <a:srgbClr val="002060"/>
              </a:solidFill>
              <a:latin typeface="Comic Sans MS" pitchFamily="66" charset="0"/>
            </a:endParaRPr>
          </a:p>
        </p:txBody>
      </p:sp>
      <p:sp>
        <p:nvSpPr>
          <p:cNvPr id="8" name="7 - Ελλειψοειδής επεξήγηση"/>
          <p:cNvSpPr/>
          <p:nvPr/>
        </p:nvSpPr>
        <p:spPr>
          <a:xfrm>
            <a:off x="0" y="260648"/>
            <a:ext cx="3347864" cy="2880320"/>
          </a:xfrm>
          <a:prstGeom prst="wedgeEllipseCallout">
            <a:avLst>
              <a:gd name="adj1" fmla="val -13424"/>
              <a:gd name="adj2" fmla="val 84485"/>
            </a:avLst>
          </a:prstGeom>
          <a:solidFill>
            <a:schemeClr val="tx2">
              <a:lumMod val="60000"/>
              <a:lumOff val="40000"/>
              <a:alpha val="28000"/>
            </a:schemeClr>
          </a:solidFill>
          <a:ln w="12700"/>
          <a:effectLst>
            <a:outerShdw blurRad="127000" dist="127000" dir="2700000" algn="t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b="1" dirty="0" smtClean="0">
              <a:solidFill>
                <a:srgbClr val="89DDFB"/>
              </a:solidFill>
              <a:effectLst>
                <a:outerShdw blurRad="38100" dist="38100" dir="2700000" algn="tl">
                  <a:srgbClr val="000000">
                    <a:alpha val="43137"/>
                  </a:srgbClr>
                </a:outerShdw>
              </a:effectLst>
              <a:latin typeface="Comic Sans MS" pitchFamily="66" charset="0"/>
              <a:sym typeface="Wingdings" pitchFamily="2" charset="2"/>
            </a:endParaRPr>
          </a:p>
          <a:p>
            <a:pPr algn="ctr"/>
            <a:endParaRPr lang="el-GR" sz="2400" b="1" dirty="0" smtClean="0">
              <a:solidFill>
                <a:srgbClr val="89DDFB"/>
              </a:solidFill>
              <a:effectLst>
                <a:outerShdw blurRad="38100" dist="38100" dir="2700000" algn="tl">
                  <a:srgbClr val="000000">
                    <a:alpha val="43137"/>
                  </a:srgbClr>
                </a:outerShdw>
              </a:effectLst>
              <a:latin typeface="Comic Sans MS" pitchFamily="66" charset="0"/>
              <a:sym typeface="Wingdings" pitchFamily="2" charset="2"/>
            </a:endParaRPr>
          </a:p>
          <a:p>
            <a:pPr algn="ctr"/>
            <a:r>
              <a:rPr lang="el-GR" sz="24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Τρεις</a:t>
            </a:r>
            <a:r>
              <a:rPr lang="el-GR" sz="2200"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 </a:t>
            </a:r>
            <a:r>
              <a:rPr lang="el-GR" sz="2200" dirty="0" smtClean="0">
                <a:solidFill>
                  <a:srgbClr val="002060"/>
                </a:solidFill>
                <a:latin typeface="Comic Sans MS" pitchFamily="66" charset="0"/>
                <a:sym typeface="Wingdings" pitchFamily="2" charset="2"/>
              </a:rPr>
              <a:t>είναι οι βασικές επιδιώξεις και </a:t>
            </a:r>
            <a:r>
              <a:rPr lang="el-GR" sz="22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προϋποθέσεις</a:t>
            </a:r>
            <a:r>
              <a:rPr lang="el-GR" sz="2200"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 </a:t>
            </a:r>
            <a:r>
              <a:rPr lang="el-GR" sz="2200" dirty="0" smtClean="0">
                <a:solidFill>
                  <a:srgbClr val="002060"/>
                </a:solidFill>
                <a:latin typeface="Comic Sans MS" pitchFamily="66" charset="0"/>
                <a:sym typeface="Wingdings" pitchFamily="2" charset="2"/>
              </a:rPr>
              <a:t>ύπαρξης της </a:t>
            </a:r>
            <a:r>
              <a:rPr lang="el-GR" sz="22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πόλης κράτους</a:t>
            </a:r>
            <a:r>
              <a:rPr lang="el-GR" sz="2200" dirty="0" smtClean="0">
                <a:solidFill>
                  <a:srgbClr val="002060"/>
                </a:solidFill>
                <a:latin typeface="Comic Sans MS" pitchFamily="66" charset="0"/>
                <a:sym typeface="Wingdings" pitchFamily="2" charset="2"/>
              </a:rPr>
              <a:t>!</a:t>
            </a:r>
          </a:p>
          <a:p>
            <a:pPr algn="ctr"/>
            <a:endParaRPr lang="el-GR" sz="2400" b="1" dirty="0" smtClean="0">
              <a:solidFill>
                <a:srgbClr val="002060"/>
              </a:solidFill>
              <a:latin typeface="Comic Sans MS" pitchFamily="66" charset="0"/>
              <a:sym typeface="Wingdings" pitchFamily="2" charset="2"/>
            </a:endParaRPr>
          </a:p>
          <a:p>
            <a:pPr algn="ctr"/>
            <a:endParaRPr lang="el-GR" sz="2400" b="1" dirty="0">
              <a:solidFill>
                <a:srgbClr val="002060"/>
              </a:solidFill>
              <a:latin typeface="Comic Sans MS" pitchFamily="66" charset="0"/>
            </a:endParaRPr>
          </a:p>
        </p:txBody>
      </p:sp>
      <p:sp>
        <p:nvSpPr>
          <p:cNvPr id="9" name="8 - Ελλειψοειδής επεξήγηση"/>
          <p:cNvSpPr/>
          <p:nvPr/>
        </p:nvSpPr>
        <p:spPr>
          <a:xfrm>
            <a:off x="7740352" y="2852936"/>
            <a:ext cx="1296144" cy="720080"/>
          </a:xfrm>
          <a:prstGeom prst="wedgeEllipseCallout">
            <a:avLst>
              <a:gd name="adj1" fmla="val -30519"/>
              <a:gd name="adj2" fmla="val 117458"/>
            </a:avLst>
          </a:prstGeom>
          <a:solidFill>
            <a:schemeClr val="bg1">
              <a:alpha val="8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SOS</a:t>
            </a:r>
            <a:endParaRPr lang="en-US" sz="2600" dirty="0" smtClean="0">
              <a:solidFill>
                <a:srgbClr val="002060"/>
              </a:solidFill>
              <a:latin typeface="Comic Sans MS" pitchFamily="66" charset="0"/>
              <a:sym typeface="Wingdings" pitchFamily="2" charset="2"/>
            </a:endParaRPr>
          </a:p>
        </p:txBody>
      </p:sp>
    </p:spTree>
  </p:cSld>
  <p:clrMapOvr>
    <a:masterClrMapping/>
  </p:clrMapOvr>
  <p:transition spd="med">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20000"/>
                                  </p:iterate>
                                  <p:childTnLst>
                                    <p:set>
                                      <p:cBhvr>
                                        <p:cTn id="13" dur="1" fill="hold">
                                          <p:stCondLst>
                                            <p:cond delay="0"/>
                                          </p:stCondLst>
                                        </p:cTn>
                                        <p:tgtEl>
                                          <p:spTgt spid="8"/>
                                        </p:tgtEl>
                                        <p:attrNameLst>
                                          <p:attrName>style.visibility</p:attrName>
                                        </p:attrNameLst>
                                      </p:cBhvr>
                                      <p:to>
                                        <p:strVal val="visible"/>
                                      </p:to>
                                    </p:set>
                                    <p:anim calcmode="discrete" valueType="clr">
                                      <p:cBhvr override="childStyle">
                                        <p:cTn id="1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
                                        </p:tgtEl>
                                        <p:attrNameLst>
                                          <p:attrName>fillcolor</p:attrName>
                                        </p:attrNameLst>
                                      </p:cBhvr>
                                      <p:tavLst>
                                        <p:tav tm="0">
                                          <p:val>
                                            <p:clrVal>
                                              <a:schemeClr val="accent2"/>
                                            </p:clrVal>
                                          </p:val>
                                        </p:tav>
                                        <p:tav tm="50000">
                                          <p:val>
                                            <p:clrVal>
                                              <a:schemeClr val="hlink"/>
                                            </p:clrVal>
                                          </p:val>
                                        </p:tav>
                                      </p:tavLst>
                                    </p:anim>
                                    <p:set>
                                      <p:cBhvr>
                                        <p:cTn id="16" dur="80"/>
                                        <p:tgtEl>
                                          <p:spTgt spid="8"/>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ppt_x</p:attrName>
                                        </p:attrNameLst>
                                      </p:cBhvr>
                                      <p:tavLst>
                                        <p:tav tm="0">
                                          <p:val>
                                            <p:strVal val="#ppt_x-.2"/>
                                          </p:val>
                                        </p:tav>
                                        <p:tav tm="100000">
                                          <p:val>
                                            <p:strVal val="#ppt_x"/>
                                          </p:val>
                                        </p:tav>
                                      </p:tavLst>
                                    </p:anim>
                                    <p:anim calcmode="lin" valueType="num">
                                      <p:cBhvr>
                                        <p:cTn id="22"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20000"/>
                                  </p:iterate>
                                  <p:childTnLst>
                                    <p:set>
                                      <p:cBhvr>
                                        <p:cTn id="27" dur="1" fill="hold">
                                          <p:stCondLst>
                                            <p:cond delay="0"/>
                                          </p:stCondLst>
                                        </p:cTn>
                                        <p:tgtEl>
                                          <p:spTgt spid="5"/>
                                        </p:tgtEl>
                                        <p:attrNameLst>
                                          <p:attrName>style.visibility</p:attrName>
                                        </p:attrNameLst>
                                      </p:cBhvr>
                                      <p:to>
                                        <p:strVal val="visible"/>
                                      </p:to>
                                    </p:set>
                                    <p:anim calcmode="discrete" valueType="clr">
                                      <p:cBhvr override="childStyle">
                                        <p:cTn id="2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5"/>
                                        </p:tgtEl>
                                        <p:attrNameLst>
                                          <p:attrName>fillcolor</p:attrName>
                                        </p:attrNameLst>
                                      </p:cBhvr>
                                      <p:tavLst>
                                        <p:tav tm="0">
                                          <p:val>
                                            <p:clrVal>
                                              <a:schemeClr val="accent2"/>
                                            </p:clrVal>
                                          </p:val>
                                        </p:tav>
                                        <p:tav tm="50000">
                                          <p:val>
                                            <p:clrVal>
                                              <a:schemeClr val="hlink"/>
                                            </p:clrVal>
                                          </p:val>
                                        </p:tav>
                                      </p:tavLst>
                                    </p:anim>
                                    <p:set>
                                      <p:cBhvr>
                                        <p:cTn id="30" dur="80"/>
                                        <p:tgtEl>
                                          <p:spTgt spid="5"/>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iterate type="lt">
                                    <p:tmPct val="5000"/>
                                  </p:iterate>
                                  <p:childTnLst>
                                    <p:set>
                                      <p:cBhvr>
                                        <p:cTn id="34" dur="1" fill="hold">
                                          <p:stCondLst>
                                            <p:cond delay="0"/>
                                          </p:stCondLst>
                                        </p:cTn>
                                        <p:tgtEl>
                                          <p:spTgt spid="6"/>
                                        </p:tgtEl>
                                        <p:attrNameLst>
                                          <p:attrName>style.visibility</p:attrName>
                                        </p:attrNameLst>
                                      </p:cBhvr>
                                      <p:to>
                                        <p:strVal val="visible"/>
                                      </p:to>
                                    </p:set>
                                    <p:anim calcmode="lin" valueType="num">
                                      <p:cBhvr>
                                        <p:cTn id="35" dur="1000" fill="hold"/>
                                        <p:tgtEl>
                                          <p:spTgt spid="6"/>
                                        </p:tgtEl>
                                        <p:attrNameLst>
                                          <p:attrName>ppt_w</p:attrName>
                                        </p:attrNameLst>
                                      </p:cBhvr>
                                      <p:tavLst>
                                        <p:tav tm="0">
                                          <p:val>
                                            <p:fltVal val="0"/>
                                          </p:val>
                                        </p:tav>
                                        <p:tav tm="100000">
                                          <p:val>
                                            <p:strVal val="#ppt_w"/>
                                          </p:val>
                                        </p:tav>
                                      </p:tavLst>
                                    </p:anim>
                                    <p:anim calcmode="lin" valueType="num">
                                      <p:cBhvr>
                                        <p:cTn id="36" dur="1000" fill="hold"/>
                                        <p:tgtEl>
                                          <p:spTgt spid="6"/>
                                        </p:tgtEl>
                                        <p:attrNameLst>
                                          <p:attrName>ppt_h</p:attrName>
                                        </p:attrNameLst>
                                      </p:cBhvr>
                                      <p:tavLst>
                                        <p:tav tm="0">
                                          <p:val>
                                            <p:fltVal val="0"/>
                                          </p:val>
                                        </p:tav>
                                        <p:tav tm="100000">
                                          <p:val>
                                            <p:strVal val="#ppt_h"/>
                                          </p:val>
                                        </p:tav>
                                      </p:tavLst>
                                    </p:anim>
                                    <p:anim calcmode="lin" valueType="num">
                                      <p:cBhvr>
                                        <p:cTn id="37" dur="1000" fill="hold"/>
                                        <p:tgtEl>
                                          <p:spTgt spid="6"/>
                                        </p:tgtEl>
                                        <p:attrNameLst>
                                          <p:attrName>style.rotation</p:attrName>
                                        </p:attrNameLst>
                                      </p:cBhvr>
                                      <p:tavLst>
                                        <p:tav tm="0">
                                          <p:val>
                                            <p:fltVal val="90"/>
                                          </p:val>
                                        </p:tav>
                                        <p:tav tm="100000">
                                          <p:val>
                                            <p:fltVal val="0"/>
                                          </p:val>
                                        </p:tav>
                                      </p:tavLst>
                                    </p:anim>
                                    <p:animEffect transition="in" filter="fade">
                                      <p:cBhvr>
                                        <p:cTn id="38" dur="10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7" presetClass="entr" presetSubtype="0" fill="hold" grpId="0" nodeType="clickEffect">
                                  <p:stCondLst>
                                    <p:cond delay="0"/>
                                  </p:stCondLst>
                                  <p:iterate type="lt">
                                    <p:tmPct val="20000"/>
                                  </p:iterate>
                                  <p:childTnLst>
                                    <p:set>
                                      <p:cBhvr>
                                        <p:cTn id="42" dur="1" fill="hold">
                                          <p:stCondLst>
                                            <p:cond delay="0"/>
                                          </p:stCondLst>
                                        </p:cTn>
                                        <p:tgtEl>
                                          <p:spTgt spid="9"/>
                                        </p:tgtEl>
                                        <p:attrNameLst>
                                          <p:attrName>style.visibility</p:attrName>
                                        </p:attrNameLst>
                                      </p:cBhvr>
                                      <p:to>
                                        <p:strVal val="visible"/>
                                      </p:to>
                                    </p:set>
                                    <p:anim calcmode="discrete" valueType="clr">
                                      <p:cBhvr override="childStyle">
                                        <p:cTn id="43" dur="80"/>
                                        <p:tgtEl>
                                          <p:spTgt spid="9"/>
                                        </p:tgtEl>
                                        <p:attrNameLst>
                                          <p:attrName>style.color</p:attrName>
                                        </p:attrNameLst>
                                      </p:cBhvr>
                                      <p:tavLst>
                                        <p:tav tm="0">
                                          <p:val>
                                            <p:clrVal>
                                              <a:srgbClr val="FF6600"/>
                                            </p:clrVal>
                                          </p:val>
                                        </p:tav>
                                        <p:tav tm="50000">
                                          <p:val>
                                            <p:clrVal>
                                              <a:schemeClr val="hlink"/>
                                            </p:clrVal>
                                          </p:val>
                                        </p:tav>
                                      </p:tavLst>
                                    </p:anim>
                                    <p:anim calcmode="discrete" valueType="clr">
                                      <p:cBhvr>
                                        <p:cTn id="44" dur="80"/>
                                        <p:tgtEl>
                                          <p:spTgt spid="9"/>
                                        </p:tgtEl>
                                        <p:attrNameLst>
                                          <p:attrName>fillcolor</p:attrName>
                                        </p:attrNameLst>
                                      </p:cBhvr>
                                      <p:tavLst>
                                        <p:tav tm="0">
                                          <p:val>
                                            <p:clrVal>
                                              <a:schemeClr val="accent2"/>
                                            </p:clrVal>
                                          </p:val>
                                        </p:tav>
                                        <p:tav tm="50000">
                                          <p:val>
                                            <p:clrVal>
                                              <a:schemeClr val="hlink"/>
                                            </p:clrVal>
                                          </p:val>
                                        </p:tav>
                                      </p:tavLst>
                                    </p:anim>
                                    <p:set>
                                      <p:cBhvr>
                                        <p:cTn id="45"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0fd6f1c2c5adca9398d49eaaf1c8f604.jpg"/>
          <p:cNvPicPr>
            <a:picLocks noGrp="1" noChangeAspect="1"/>
          </p:cNvPicPr>
          <p:nvPr>
            <p:ph idx="1"/>
          </p:nvPr>
        </p:nvPicPr>
        <p:blipFill>
          <a:blip r:embed="rId2" cstate="print"/>
          <a:srcRect t="11811"/>
          <a:stretch>
            <a:fillRect/>
          </a:stretch>
        </p:blipFill>
        <p:spPr>
          <a:xfrm>
            <a:off x="1763688" y="3095425"/>
            <a:ext cx="5688632" cy="3762575"/>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2987824" y="0"/>
            <a:ext cx="3312368" cy="1844824"/>
          </a:xfrm>
          <a:prstGeom prst="wedgeEllipseCallout">
            <a:avLst>
              <a:gd name="adj1" fmla="val -12741"/>
              <a:gd name="adj2" fmla="val 142895"/>
            </a:avLst>
          </a:prstGeom>
          <a:solidFill>
            <a:schemeClr val="tx2">
              <a:lumMod val="60000"/>
              <a:lumOff val="40000"/>
              <a:alpha val="28000"/>
            </a:schemeClr>
          </a:solidFill>
          <a:ln w="12700"/>
          <a:effectLst>
            <a:outerShdw blurRad="127000" dist="1270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b="1" dirty="0" smtClean="0">
              <a:solidFill>
                <a:srgbClr val="89DDFB"/>
              </a:solidFill>
              <a:effectLst>
                <a:outerShdw blurRad="38100" dist="38100" dir="2700000" algn="tl">
                  <a:srgbClr val="000000">
                    <a:alpha val="43137"/>
                  </a:srgbClr>
                </a:outerShdw>
              </a:effectLst>
              <a:latin typeface="Comic Sans MS" pitchFamily="66" charset="0"/>
              <a:sym typeface="Wingdings" pitchFamily="2" charset="2"/>
            </a:endParaRPr>
          </a:p>
          <a:p>
            <a:pPr algn="ctr"/>
            <a:r>
              <a:rPr lang="el-GR" sz="2400" dirty="0" smtClean="0">
                <a:solidFill>
                  <a:srgbClr val="002060"/>
                </a:solidFill>
                <a:latin typeface="Comic Sans MS" pitchFamily="66" charset="0"/>
                <a:sym typeface="Wingdings" pitchFamily="2" charset="2"/>
              </a:rPr>
              <a:t>Δημιουργήθηκε τότε ένα είδος «</a:t>
            </a:r>
            <a:r>
              <a:rPr lang="el-GR" sz="24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τοπικιστικού</a:t>
            </a:r>
            <a:r>
              <a:rPr lang="el-GR" sz="2400" dirty="0" smtClean="0">
                <a:solidFill>
                  <a:srgbClr val="002060"/>
                </a:solidFill>
                <a:latin typeface="Comic Sans MS" pitchFamily="66" charset="0"/>
                <a:sym typeface="Wingdings" pitchFamily="2" charset="2"/>
              </a:rPr>
              <a:t>» </a:t>
            </a:r>
            <a:r>
              <a:rPr lang="el-GR" sz="24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πατριωτισμού</a:t>
            </a:r>
            <a:r>
              <a:rPr lang="el-GR" sz="2400" dirty="0" smtClean="0">
                <a:solidFill>
                  <a:srgbClr val="002060"/>
                </a:solidFill>
                <a:latin typeface="Comic Sans MS" pitchFamily="66" charset="0"/>
                <a:sym typeface="Wingdings" pitchFamily="2" charset="2"/>
              </a:rPr>
              <a:t>…</a:t>
            </a:r>
            <a:endParaRPr lang="el-GR" sz="2400" b="1" dirty="0" smtClean="0">
              <a:solidFill>
                <a:srgbClr val="002060"/>
              </a:solidFill>
              <a:latin typeface="Comic Sans MS" pitchFamily="66" charset="0"/>
              <a:sym typeface="Wingdings" pitchFamily="2" charset="2"/>
            </a:endParaRPr>
          </a:p>
          <a:p>
            <a:pPr algn="ctr"/>
            <a:endParaRPr lang="el-GR" sz="2400" b="1" dirty="0">
              <a:solidFill>
                <a:srgbClr val="002060"/>
              </a:solidFill>
              <a:latin typeface="Comic Sans MS" pitchFamily="66" charset="0"/>
            </a:endParaRPr>
          </a:p>
        </p:txBody>
      </p:sp>
      <p:sp>
        <p:nvSpPr>
          <p:cNvPr id="8" name="7 - Ελλειψοειδής επεξήγηση"/>
          <p:cNvSpPr/>
          <p:nvPr/>
        </p:nvSpPr>
        <p:spPr>
          <a:xfrm>
            <a:off x="0" y="764704"/>
            <a:ext cx="3635896" cy="2304256"/>
          </a:xfrm>
          <a:prstGeom prst="wedgeEllipseCallout">
            <a:avLst>
              <a:gd name="adj1" fmla="val 21628"/>
              <a:gd name="adj2" fmla="val 90170"/>
            </a:avLst>
          </a:prstGeom>
          <a:solidFill>
            <a:schemeClr val="tx2">
              <a:lumMod val="60000"/>
              <a:lumOff val="40000"/>
              <a:alpha val="28000"/>
            </a:schemeClr>
          </a:solidFill>
          <a:ln w="12700"/>
          <a:effectLst>
            <a:outerShdw blurRad="127000" dist="1270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b="1" dirty="0" smtClean="0">
              <a:solidFill>
                <a:srgbClr val="89DDFB"/>
              </a:solidFill>
              <a:effectLst>
                <a:outerShdw blurRad="38100" dist="38100" dir="2700000" algn="tl">
                  <a:srgbClr val="000000">
                    <a:alpha val="43137"/>
                  </a:srgbClr>
                </a:outerShdw>
              </a:effectLst>
              <a:latin typeface="Comic Sans MS" pitchFamily="66" charset="0"/>
              <a:sym typeface="Wingdings" pitchFamily="2" charset="2"/>
            </a:endParaRPr>
          </a:p>
          <a:p>
            <a:pPr algn="ctr"/>
            <a:endParaRPr lang="el-GR" sz="2400" b="1" dirty="0" smtClean="0">
              <a:solidFill>
                <a:srgbClr val="89DDFB"/>
              </a:solidFill>
              <a:effectLst>
                <a:outerShdw blurRad="38100" dist="38100" dir="2700000" algn="tl">
                  <a:srgbClr val="000000">
                    <a:alpha val="43137"/>
                  </a:srgbClr>
                </a:outerShdw>
              </a:effectLst>
              <a:latin typeface="Comic Sans MS" pitchFamily="66" charset="0"/>
              <a:sym typeface="Wingdings" pitchFamily="2" charset="2"/>
            </a:endParaRPr>
          </a:p>
          <a:p>
            <a:pPr algn="ctr"/>
            <a:r>
              <a:rPr lang="el-GR" sz="2200" dirty="0" smtClean="0">
                <a:solidFill>
                  <a:srgbClr val="002060"/>
                </a:solidFill>
                <a:latin typeface="Comic Sans MS" pitchFamily="66" charset="0"/>
                <a:sym typeface="Wingdings" pitchFamily="2" charset="2"/>
              </a:rPr>
              <a:t>Οι 3 επιδιώξεις βέβαια ήταν </a:t>
            </a:r>
            <a:r>
              <a:rPr lang="el-GR" sz="22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τροχοπέδη</a:t>
            </a:r>
            <a:r>
              <a:rPr lang="el-GR" sz="2200" dirty="0" smtClean="0">
                <a:solidFill>
                  <a:srgbClr val="002060"/>
                </a:solidFill>
                <a:latin typeface="Comic Sans MS" pitchFamily="66" charset="0"/>
                <a:sym typeface="Wingdings" pitchFamily="2" charset="2"/>
              </a:rPr>
              <a:t> για </a:t>
            </a:r>
          </a:p>
          <a:p>
            <a:pPr algn="ctr"/>
            <a:r>
              <a:rPr lang="el-GR" sz="2200" dirty="0" smtClean="0">
                <a:solidFill>
                  <a:srgbClr val="002060"/>
                </a:solidFill>
                <a:latin typeface="Comic Sans MS" pitchFamily="66" charset="0"/>
                <a:sym typeface="Wingdings" pitchFamily="2" charset="2"/>
              </a:rPr>
              <a:t>την οργάνωση των </a:t>
            </a:r>
            <a:r>
              <a:rPr lang="el-GR" sz="22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Ελλήνων</a:t>
            </a:r>
            <a:r>
              <a:rPr lang="el-GR" sz="2200" dirty="0" smtClean="0">
                <a:solidFill>
                  <a:srgbClr val="002060"/>
                </a:solidFill>
                <a:latin typeface="Comic Sans MS" pitchFamily="66" charset="0"/>
                <a:sym typeface="Wingdings" pitchFamily="2" charset="2"/>
              </a:rPr>
              <a:t> σε </a:t>
            </a:r>
          </a:p>
          <a:p>
            <a:pPr algn="ctr"/>
            <a:r>
              <a:rPr lang="el-GR" sz="22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ενιαίο κράτος</a:t>
            </a:r>
            <a:r>
              <a:rPr lang="el-GR" sz="2200" dirty="0" smtClean="0">
                <a:solidFill>
                  <a:srgbClr val="002060"/>
                </a:solidFill>
                <a:latin typeface="Comic Sans MS" pitchFamily="66" charset="0"/>
                <a:sym typeface="Wingdings" pitchFamily="2" charset="2"/>
              </a:rPr>
              <a:t>!</a:t>
            </a:r>
          </a:p>
          <a:p>
            <a:pPr algn="ctr"/>
            <a:endParaRPr lang="el-GR" sz="2400" b="1" dirty="0" smtClean="0">
              <a:solidFill>
                <a:srgbClr val="002060"/>
              </a:solidFill>
              <a:latin typeface="Comic Sans MS" pitchFamily="66" charset="0"/>
              <a:sym typeface="Wingdings" pitchFamily="2" charset="2"/>
            </a:endParaRPr>
          </a:p>
          <a:p>
            <a:pPr algn="ctr"/>
            <a:endParaRPr lang="el-GR" sz="2400" b="1" dirty="0">
              <a:solidFill>
                <a:srgbClr val="002060"/>
              </a:solidFill>
              <a:latin typeface="Comic Sans MS" pitchFamily="66" charset="0"/>
            </a:endParaRPr>
          </a:p>
        </p:txBody>
      </p:sp>
      <p:sp>
        <p:nvSpPr>
          <p:cNvPr id="9" name="8 - Ελλειψοειδής επεξήγηση"/>
          <p:cNvSpPr/>
          <p:nvPr/>
        </p:nvSpPr>
        <p:spPr>
          <a:xfrm>
            <a:off x="4427984" y="1700808"/>
            <a:ext cx="3240360" cy="1296144"/>
          </a:xfrm>
          <a:prstGeom prst="wedgeEllipseCallout">
            <a:avLst>
              <a:gd name="adj1" fmla="val -17657"/>
              <a:gd name="adj2" fmla="val 118067"/>
            </a:avLst>
          </a:prstGeom>
          <a:solidFill>
            <a:schemeClr val="tx2">
              <a:lumMod val="60000"/>
              <a:lumOff val="40000"/>
              <a:alpha val="28000"/>
            </a:schemeClr>
          </a:solidFill>
          <a:ln w="12700"/>
          <a:effectLst>
            <a:outerShdw blurRad="127000" dist="1270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b="1" dirty="0" smtClean="0">
              <a:solidFill>
                <a:srgbClr val="89DDFB"/>
              </a:solidFill>
              <a:effectLst>
                <a:outerShdw blurRad="38100" dist="38100" dir="2700000" algn="tl">
                  <a:srgbClr val="000000">
                    <a:alpha val="43137"/>
                  </a:srgbClr>
                </a:outerShdw>
              </a:effectLst>
              <a:latin typeface="Comic Sans MS" pitchFamily="66" charset="0"/>
              <a:sym typeface="Wingdings" pitchFamily="2" charset="2"/>
            </a:endParaRPr>
          </a:p>
          <a:p>
            <a:pPr algn="ctr"/>
            <a:r>
              <a:rPr lang="el-GR" sz="2400" dirty="0" smtClean="0">
                <a:solidFill>
                  <a:srgbClr val="002060"/>
                </a:solidFill>
                <a:latin typeface="Comic Sans MS" pitchFamily="66" charset="0"/>
                <a:sym typeface="Wingdings" pitchFamily="2" charset="2"/>
              </a:rPr>
              <a:t>Τονίζονταν οι </a:t>
            </a:r>
            <a:r>
              <a:rPr lang="el-GR" sz="24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διαφορές</a:t>
            </a:r>
            <a:r>
              <a:rPr lang="el-GR" sz="2400" dirty="0" smtClean="0">
                <a:solidFill>
                  <a:srgbClr val="C00000"/>
                </a:solidFill>
                <a:latin typeface="Comic Sans MS" pitchFamily="66" charset="0"/>
                <a:sym typeface="Wingdings" pitchFamily="2" charset="2"/>
              </a:rPr>
              <a:t> </a:t>
            </a:r>
          </a:p>
          <a:p>
            <a:pPr algn="ctr"/>
            <a:r>
              <a:rPr lang="el-GR" sz="2400" dirty="0" smtClean="0">
                <a:solidFill>
                  <a:srgbClr val="002060"/>
                </a:solidFill>
                <a:latin typeface="Comic Sans MS" pitchFamily="66" charset="0"/>
                <a:sym typeface="Wingdings" pitchFamily="2" charset="2"/>
              </a:rPr>
              <a:t>των Ελλήνων…</a:t>
            </a:r>
            <a:endParaRPr lang="el-GR" sz="2400" b="1" dirty="0" smtClean="0">
              <a:solidFill>
                <a:srgbClr val="002060"/>
              </a:solidFill>
              <a:latin typeface="Comic Sans MS" pitchFamily="66" charset="0"/>
              <a:sym typeface="Wingdings" pitchFamily="2" charset="2"/>
            </a:endParaRPr>
          </a:p>
          <a:p>
            <a:pPr algn="ctr"/>
            <a:endParaRPr lang="el-GR" sz="2400" b="1" dirty="0">
              <a:solidFill>
                <a:srgbClr val="002060"/>
              </a:solidFill>
              <a:latin typeface="Comic Sans MS" pitchFamily="66" charset="0"/>
            </a:endParaRPr>
          </a:p>
        </p:txBody>
      </p:sp>
      <p:sp>
        <p:nvSpPr>
          <p:cNvPr id="11" name="10 - Ελλειψοειδής επεξήγηση"/>
          <p:cNvSpPr/>
          <p:nvPr/>
        </p:nvSpPr>
        <p:spPr>
          <a:xfrm>
            <a:off x="6372200" y="0"/>
            <a:ext cx="2771800" cy="1872208"/>
          </a:xfrm>
          <a:prstGeom prst="wedgeEllipseCallout">
            <a:avLst>
              <a:gd name="adj1" fmla="val -35000"/>
              <a:gd name="adj2" fmla="val 150785"/>
            </a:avLst>
          </a:prstGeom>
          <a:solidFill>
            <a:schemeClr val="tx2">
              <a:lumMod val="60000"/>
              <a:lumOff val="40000"/>
              <a:alpha val="28000"/>
            </a:schemeClr>
          </a:solidFill>
          <a:ln w="12700"/>
          <a:effectLst>
            <a:outerShdw blurRad="127000" dist="127000" dir="2700000" algn="tl" rotWithShape="0">
              <a:prstClr val="black">
                <a:alpha val="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b="1" dirty="0" smtClean="0">
              <a:solidFill>
                <a:srgbClr val="89DDFB"/>
              </a:solidFill>
              <a:effectLst>
                <a:outerShdw blurRad="38100" dist="38100" dir="2700000" algn="tl">
                  <a:srgbClr val="000000">
                    <a:alpha val="43137"/>
                  </a:srgbClr>
                </a:outerShdw>
              </a:effectLst>
              <a:latin typeface="Comic Sans MS" pitchFamily="66" charset="0"/>
              <a:sym typeface="Wingdings" pitchFamily="2" charset="2"/>
            </a:endParaRPr>
          </a:p>
          <a:p>
            <a:pPr algn="ctr"/>
            <a:r>
              <a:rPr lang="el-GR" sz="2400" dirty="0" smtClean="0">
                <a:solidFill>
                  <a:srgbClr val="002060"/>
                </a:solidFill>
                <a:latin typeface="Comic Sans MS" pitchFamily="66" charset="0"/>
                <a:sym typeface="Wingdings" pitchFamily="2" charset="2"/>
              </a:rPr>
              <a:t>… και συχνά γίνονταν </a:t>
            </a:r>
            <a:r>
              <a:rPr lang="el-GR" sz="24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εμφύλιες</a:t>
            </a:r>
            <a:r>
              <a:rPr lang="el-GR" sz="24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 συγκρούσεις</a:t>
            </a:r>
            <a:endParaRPr lang="el-GR" sz="2400" b="1" dirty="0" smtClean="0">
              <a:solidFill>
                <a:srgbClr val="002060"/>
              </a:solidFill>
              <a:latin typeface="Comic Sans MS" pitchFamily="66" charset="0"/>
              <a:sym typeface="Wingdings" pitchFamily="2" charset="2"/>
            </a:endParaRPr>
          </a:p>
          <a:p>
            <a:pPr algn="ctr"/>
            <a:endParaRPr lang="el-GR" sz="2400" b="1" dirty="0">
              <a:solidFill>
                <a:srgbClr val="002060"/>
              </a:solidFill>
              <a:latin typeface="Comic Sans MS" pitchFamily="66" charset="0"/>
            </a:endParaRPr>
          </a:p>
        </p:txBody>
      </p:sp>
    </p:spTree>
  </p:cSld>
  <p:clrMapOvr>
    <a:masterClrMapping/>
  </p:clrMapOvr>
  <p:transition spd="med">
    <p:wheel spokes="2"/>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914400" y="5517232"/>
            <a:ext cx="8229600" cy="1143000"/>
          </a:xfrm>
        </p:spPr>
        <p:txBody>
          <a:bodyPr>
            <a:normAutofit/>
          </a:bodyPr>
          <a:lstStyle/>
          <a:p>
            <a:r>
              <a:rPr lang="en-US" sz="3200" b="1" dirty="0" smtClean="0">
                <a:solidFill>
                  <a:srgbClr val="002060"/>
                </a:solidFill>
                <a:effectLst>
                  <a:outerShdw blurRad="38100" dist="38100" dir="2700000" algn="tl">
                    <a:srgbClr val="000000">
                      <a:alpha val="43137"/>
                    </a:srgbClr>
                  </a:outerShdw>
                </a:effectLst>
              </a:rPr>
              <a:t>A</a:t>
            </a:r>
            <a:r>
              <a:rPr lang="el-GR" sz="3200" b="1" dirty="0" err="1" smtClean="0">
                <a:solidFill>
                  <a:srgbClr val="002060"/>
                </a:solidFill>
                <a:effectLst>
                  <a:outerShdw blurRad="38100" dist="38100" dir="2700000" algn="tl">
                    <a:srgbClr val="000000">
                      <a:alpha val="43137"/>
                    </a:srgbClr>
                  </a:outerShdw>
                </a:effectLst>
              </a:rPr>
              <a:t>ναπαράσταση</a:t>
            </a:r>
            <a:r>
              <a:rPr lang="el-GR" sz="3200" b="1" dirty="0" smtClean="0">
                <a:solidFill>
                  <a:srgbClr val="002060"/>
                </a:solidFill>
                <a:effectLst>
                  <a:outerShdw blurRad="38100" dist="38100" dir="2700000" algn="tl">
                    <a:srgbClr val="000000">
                      <a:alpha val="43137"/>
                    </a:srgbClr>
                  </a:outerShdw>
                </a:effectLst>
              </a:rPr>
              <a:t> πόλης 400 </a:t>
            </a:r>
            <a:r>
              <a:rPr lang="el-GR" sz="3200" b="1" dirty="0" err="1" smtClean="0">
                <a:solidFill>
                  <a:srgbClr val="002060"/>
                </a:solidFill>
                <a:effectLst>
                  <a:outerShdw blurRad="38100" dist="38100" dir="2700000" algn="tl">
                    <a:srgbClr val="000000">
                      <a:alpha val="43137"/>
                    </a:srgbClr>
                  </a:outerShdw>
                </a:effectLst>
              </a:rPr>
              <a:t>π.Χ.</a:t>
            </a:r>
            <a:r>
              <a:rPr lang="el-GR" sz="3200" b="1" dirty="0" smtClean="0">
                <a:solidFill>
                  <a:srgbClr val="002060"/>
                </a:solidFill>
                <a:effectLst>
                  <a:outerShdw blurRad="38100" dist="38100" dir="2700000" algn="tl">
                    <a:srgbClr val="000000">
                      <a:alpha val="43137"/>
                    </a:srgbClr>
                  </a:outerShdw>
                </a:effectLst>
              </a:rPr>
              <a:t> </a:t>
            </a:r>
            <a:r>
              <a:rPr lang="en-US" sz="3200" b="1" dirty="0" smtClean="0">
                <a:solidFill>
                  <a:srgbClr val="002060"/>
                </a:solidFill>
                <a:effectLst>
                  <a:outerShdw blurRad="38100" dist="38100" dir="2700000" algn="tl">
                    <a:srgbClr val="000000">
                      <a:alpha val="43137"/>
                    </a:srgbClr>
                  </a:outerShdw>
                </a:effectLst>
              </a:rPr>
              <a:t/>
            </a:r>
            <a:br>
              <a:rPr lang="en-US" sz="3200" b="1" dirty="0" smtClean="0">
                <a:solidFill>
                  <a:srgbClr val="002060"/>
                </a:solidFill>
                <a:effectLst>
                  <a:outerShdw blurRad="38100" dist="38100" dir="2700000" algn="tl">
                    <a:srgbClr val="000000">
                      <a:alpha val="43137"/>
                    </a:srgbClr>
                  </a:outerShdw>
                </a:effectLst>
              </a:rPr>
            </a:br>
            <a:r>
              <a:rPr lang="el-GR" sz="3200" b="1" dirty="0" smtClean="0">
                <a:solidFill>
                  <a:srgbClr val="002060"/>
                </a:solidFill>
                <a:effectLst>
                  <a:outerShdw blurRad="38100" dist="38100" dir="2700000" algn="tl">
                    <a:srgbClr val="000000">
                      <a:alpha val="43137"/>
                    </a:srgbClr>
                  </a:outerShdw>
                </a:effectLst>
              </a:rPr>
              <a:t>με τουβλάκια </a:t>
            </a:r>
            <a:r>
              <a:rPr lang="el-GR" sz="3200" b="1" dirty="0" err="1" smtClean="0">
                <a:solidFill>
                  <a:srgbClr val="002060"/>
                </a:solidFill>
                <a:effectLst>
                  <a:outerShdw blurRad="38100" dist="38100" dir="2700000" algn="tl">
                    <a:srgbClr val="000000">
                      <a:alpha val="43137"/>
                    </a:srgbClr>
                  </a:outerShdw>
                </a:effectLst>
              </a:rPr>
              <a:t>lego</a:t>
            </a:r>
            <a:endParaRPr lang="el-GR" sz="3200" b="1" dirty="0">
              <a:solidFill>
                <a:srgbClr val="002060"/>
              </a:solidFill>
              <a:effectLst>
                <a:outerShdw blurRad="38100" dist="38100" dir="2700000" algn="tl">
                  <a:srgbClr val="000000">
                    <a:alpha val="43137"/>
                  </a:srgbClr>
                </a:outerShdw>
              </a:effectLst>
            </a:endParaRPr>
          </a:p>
        </p:txBody>
      </p:sp>
      <p:pic>
        <p:nvPicPr>
          <p:cNvPr id="4" name="3 - Θέση περιεχομένου" descr="αναπαράσταση πόληςη 400 π.Χ. με τουβλάκια lego.jpg"/>
          <p:cNvPicPr>
            <a:picLocks noGrp="1" noChangeAspect="1"/>
          </p:cNvPicPr>
          <p:nvPr>
            <p:ph idx="1"/>
          </p:nvPr>
        </p:nvPicPr>
        <p:blipFill>
          <a:blip r:embed="rId2" cstate="print"/>
          <a:stretch>
            <a:fillRect/>
          </a:stretch>
        </p:blipFill>
        <p:spPr>
          <a:xfrm>
            <a:off x="1475656" y="476672"/>
            <a:ext cx="6408712" cy="480653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3 - Θέση περιεχομένου" descr="arxaia-nisia600_104357_W9S946.jpg"/>
          <p:cNvPicPr>
            <a:picLocks noChangeAspect="1"/>
          </p:cNvPicPr>
          <p:nvPr/>
        </p:nvPicPr>
        <p:blipFill>
          <a:blip r:embed="rId2" cstate="print">
            <a:lum contrast="20000"/>
          </a:blip>
          <a:stretch>
            <a:fillRect/>
          </a:stretch>
        </p:blipFill>
        <p:spPr>
          <a:xfrm>
            <a:off x="5868144" y="0"/>
            <a:ext cx="2962764" cy="3673828"/>
          </a:xfrm>
          <a:prstGeom prst="rect">
            <a:avLst/>
          </a:prstGeom>
          <a:ln>
            <a:noFill/>
          </a:ln>
          <a:effectLst>
            <a:outerShdw blurRad="292100" dist="139700" dir="2700000" algn="tl" rotWithShape="0">
              <a:srgbClr val="333333">
                <a:alpha val="65000"/>
              </a:srgbClr>
            </a:outerShdw>
          </a:effectLst>
        </p:spPr>
      </p:pic>
      <p:pic>
        <p:nvPicPr>
          <p:cNvPr id="4" name="3 - Θέση περιεχομένου" descr="0fd6f1c2c5adca9398d49eaaf1c8f604.jpg"/>
          <p:cNvPicPr>
            <a:picLocks noGrp="1" noChangeAspect="1"/>
          </p:cNvPicPr>
          <p:nvPr>
            <p:ph idx="1"/>
          </p:nvPr>
        </p:nvPicPr>
        <p:blipFill>
          <a:blip r:embed="rId3" cstate="print">
            <a:lum contrast="30000"/>
          </a:blip>
          <a:srcRect l="36896"/>
          <a:stretch>
            <a:fillRect/>
          </a:stretch>
        </p:blipFill>
        <p:spPr>
          <a:xfrm>
            <a:off x="0" y="3754743"/>
            <a:ext cx="2178480" cy="3103257"/>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0" y="44624"/>
            <a:ext cx="5940152" cy="3600400"/>
          </a:xfrm>
          <a:prstGeom prst="wedgeEllipseCallout">
            <a:avLst>
              <a:gd name="adj1" fmla="val -23136"/>
              <a:gd name="adj2" fmla="val 77522"/>
            </a:avLst>
          </a:prstGeom>
          <a:solidFill>
            <a:schemeClr val="tx2">
              <a:lumMod val="60000"/>
              <a:lumOff val="40000"/>
              <a:alpha val="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Προσοχή! </a:t>
            </a:r>
          </a:p>
          <a:p>
            <a:pPr algn="ctr"/>
            <a:r>
              <a:rPr lang="el-GR" sz="2500" dirty="0" smtClean="0">
                <a:solidFill>
                  <a:srgbClr val="002060"/>
                </a:solidFill>
                <a:latin typeface="Comic Sans MS" pitchFamily="66" charset="0"/>
                <a:sym typeface="Wingdings" pitchFamily="2" charset="2"/>
              </a:rPr>
              <a:t>Η πόλη δεν είναι καινούργιο φαινόμενο! Από το… </a:t>
            </a:r>
          </a:p>
          <a:p>
            <a:pPr algn="ct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4.000 </a:t>
            </a:r>
            <a:r>
              <a:rPr lang="el-GR" sz="2500" b="1" dirty="0" err="1"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π.Χ.</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 </a:t>
            </a:r>
            <a:r>
              <a:rPr lang="el-GR" sz="2500" dirty="0" smtClean="0">
                <a:solidFill>
                  <a:srgbClr val="002060"/>
                </a:solidFill>
                <a:latin typeface="Comic Sans MS" pitchFamily="66" charset="0"/>
                <a:sym typeface="Wingdings" pitchFamily="2" charset="2"/>
              </a:rPr>
              <a:t>οι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Σουμέριοι</a:t>
            </a:r>
            <a:r>
              <a:rPr lang="el-GR" sz="2500" dirty="0" smtClean="0">
                <a:solidFill>
                  <a:srgbClr val="002060"/>
                </a:solidFill>
                <a:latin typeface="Comic Sans MS" pitchFamily="66" charset="0"/>
                <a:sym typeface="Wingdings" pitchFamily="2" charset="2"/>
              </a:rPr>
              <a:t> έχουν μεγάλες πόλεις που σφύζουν από ζωή, οικονομικές, πολιτιστικές δραστηριότητες…</a:t>
            </a:r>
            <a:endParaRPr lang="el-GR" sz="2500" dirty="0">
              <a:solidFill>
                <a:srgbClr val="002060"/>
              </a:solidFill>
              <a:latin typeface="Comic Sans MS" pitchFamily="66" charset="0"/>
            </a:endParaRPr>
          </a:p>
        </p:txBody>
      </p:sp>
      <p:pic>
        <p:nvPicPr>
          <p:cNvPr id="6" name="3 - Θέση περιεχομένου" descr="arxaia-nisia600_104357_W9S946.jpg"/>
          <p:cNvPicPr>
            <a:picLocks noChangeAspect="1"/>
          </p:cNvPicPr>
          <p:nvPr/>
        </p:nvPicPr>
        <p:blipFill>
          <a:blip r:embed="rId4" cstate="print">
            <a:lum contrast="40000"/>
          </a:blip>
          <a:stretch>
            <a:fillRect/>
          </a:stretch>
        </p:blipFill>
        <p:spPr>
          <a:xfrm>
            <a:off x="2987824" y="3861048"/>
            <a:ext cx="4536504" cy="286590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iterate type="lt">
                                    <p:tmPct val="5000"/>
                                  </p:iterate>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ppt_w</p:attrName>
                                        </p:attrNameLst>
                                      </p:cBhvr>
                                      <p:tavLst>
                                        <p:tav tm="0">
                                          <p:val>
                                            <p:fltVal val="0"/>
                                          </p:val>
                                        </p:tav>
                                        <p:tav tm="100000">
                                          <p:val>
                                            <p:strVal val="#ppt_w"/>
                                          </p:val>
                                        </p:tav>
                                      </p:tavLst>
                                    </p:anim>
                                    <p:anim calcmode="lin" valueType="num">
                                      <p:cBhvr>
                                        <p:cTn id="33" dur="1000" fill="hold"/>
                                        <p:tgtEl>
                                          <p:spTgt spid="7"/>
                                        </p:tgtEl>
                                        <p:attrNameLst>
                                          <p:attrName>ppt_h</p:attrName>
                                        </p:attrNameLst>
                                      </p:cBhvr>
                                      <p:tavLst>
                                        <p:tav tm="0">
                                          <p:val>
                                            <p:fltVal val="0"/>
                                          </p:val>
                                        </p:tav>
                                        <p:tav tm="100000">
                                          <p:val>
                                            <p:strVal val="#ppt_h"/>
                                          </p:val>
                                        </p:tav>
                                      </p:tavLst>
                                    </p:anim>
                                    <p:anim calcmode="lin" valueType="num">
                                      <p:cBhvr>
                                        <p:cTn id="34" dur="1000" fill="hold"/>
                                        <p:tgtEl>
                                          <p:spTgt spid="7"/>
                                        </p:tgtEl>
                                        <p:attrNameLst>
                                          <p:attrName>style.rotation</p:attrName>
                                        </p:attrNameLst>
                                      </p:cBhvr>
                                      <p:tavLst>
                                        <p:tav tm="0">
                                          <p:val>
                                            <p:fltVal val="90"/>
                                          </p:val>
                                        </p:tav>
                                        <p:tav tm="100000">
                                          <p:val>
                                            <p:fltVal val="0"/>
                                          </p:val>
                                        </p:tav>
                                      </p:tavLst>
                                    </p:anim>
                                    <p:animEffect transition="in" filter="fade">
                                      <p:cBhvr>
                                        <p:cTn id="35" dur="1000"/>
                                        <p:tgtEl>
                                          <p:spTgt spid="7"/>
                                        </p:tgtEl>
                                      </p:cBhvr>
                                    </p:animEffect>
                                  </p:childTnLst>
                                </p:cTn>
                              </p:par>
                              <p:par>
                                <p:cTn id="36" presetID="31" presetClass="entr" presetSubtype="0" fill="hold" nodeType="withEffect">
                                  <p:stCondLst>
                                    <p:cond delay="0"/>
                                  </p:stCondLst>
                                  <p:iterate type="lt">
                                    <p:tmPct val="5000"/>
                                  </p:iterate>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fltVal val="0"/>
                                          </p:val>
                                        </p:tav>
                                        <p:tav tm="100000">
                                          <p:val>
                                            <p:strVal val="#ppt_w"/>
                                          </p:val>
                                        </p:tav>
                                      </p:tavLst>
                                    </p:anim>
                                    <p:anim calcmode="lin" valueType="num">
                                      <p:cBhvr>
                                        <p:cTn id="39" dur="1000" fill="hold"/>
                                        <p:tgtEl>
                                          <p:spTgt spid="6"/>
                                        </p:tgtEl>
                                        <p:attrNameLst>
                                          <p:attrName>ppt_h</p:attrName>
                                        </p:attrNameLst>
                                      </p:cBhvr>
                                      <p:tavLst>
                                        <p:tav tm="0">
                                          <p:val>
                                            <p:fltVal val="0"/>
                                          </p:val>
                                        </p:tav>
                                        <p:tav tm="100000">
                                          <p:val>
                                            <p:strVal val="#ppt_h"/>
                                          </p:val>
                                        </p:tav>
                                      </p:tavLst>
                                    </p:anim>
                                    <p:anim calcmode="lin" valueType="num">
                                      <p:cBhvr>
                                        <p:cTn id="40" dur="1000" fill="hold"/>
                                        <p:tgtEl>
                                          <p:spTgt spid="6"/>
                                        </p:tgtEl>
                                        <p:attrNameLst>
                                          <p:attrName>style.rotation</p:attrName>
                                        </p:attrNameLst>
                                      </p:cBhvr>
                                      <p:tavLst>
                                        <p:tav tm="0">
                                          <p:val>
                                            <p:fltVal val="90"/>
                                          </p:val>
                                        </p:tav>
                                        <p:tav tm="100000">
                                          <p:val>
                                            <p:fltVal val="0"/>
                                          </p:val>
                                        </p:tav>
                                      </p:tavLst>
                                    </p:anim>
                                    <p:animEffect transition="in" filter="fade">
                                      <p:cBhvr>
                                        <p:cTn id="4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sumerian city state pictures.jpg"/>
          <p:cNvPicPr>
            <a:picLocks noGrp="1" noChangeAspect="1"/>
          </p:cNvPicPr>
          <p:nvPr>
            <p:ph idx="1"/>
          </p:nvPr>
        </p:nvPicPr>
        <p:blipFill>
          <a:blip r:embed="rId2" cstate="print">
            <a:lum contrast="30000"/>
          </a:blip>
          <a:stretch>
            <a:fillRect/>
          </a:stretch>
        </p:blipFill>
        <p:spPr>
          <a:xfrm>
            <a:off x="0" y="2276872"/>
            <a:ext cx="7530253" cy="2880321"/>
          </a:xfrm>
          <a:prstGeom prst="rect">
            <a:avLst/>
          </a:prstGeom>
          <a:ln>
            <a:noFill/>
          </a:ln>
          <a:effectLst>
            <a:outerShdw blurRad="292100" dist="139700" dir="2700000" algn="tl" rotWithShape="0">
              <a:srgbClr val="333333">
                <a:alpha val="65000"/>
              </a:srgbClr>
            </a:outerShdw>
          </a:effectLst>
        </p:spPr>
      </p:pic>
      <p:pic>
        <p:nvPicPr>
          <p:cNvPr id="5" name="3 - Θέση περιεχομένου" descr="0fd6f1c2c5adca9398d49eaaf1c8f604.jpg"/>
          <p:cNvPicPr>
            <a:picLocks noChangeAspect="1"/>
          </p:cNvPicPr>
          <p:nvPr/>
        </p:nvPicPr>
        <p:blipFill>
          <a:blip r:embed="rId3" cstate="print">
            <a:lum contrast="30000"/>
          </a:blip>
          <a:stretch>
            <a:fillRect/>
          </a:stretch>
        </p:blipFill>
        <p:spPr>
          <a:xfrm>
            <a:off x="6623272" y="3473624"/>
            <a:ext cx="2520728" cy="3384376"/>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539552" y="260648"/>
            <a:ext cx="7272808" cy="1728192"/>
          </a:xfrm>
          <a:prstGeom prst="wedgeEllipseCallout">
            <a:avLst>
              <a:gd name="adj1" fmla="val 42142"/>
              <a:gd name="adj2" fmla="val 186690"/>
            </a:avLst>
          </a:prstGeom>
          <a:solidFill>
            <a:schemeClr val="tx2">
              <a:lumMod val="60000"/>
              <a:lumOff val="40000"/>
              <a:alpha val="28000"/>
            </a:schemeClr>
          </a:solidFill>
          <a:ln w="12700"/>
          <a:effectLst>
            <a:outerShdw blurRad="127000" dist="1270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Σε αρκετά επιστημονικά εγχειρίδια αναφέρονται αυτές οι πόλεις ως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πόλεις – κράτη</a:t>
            </a:r>
            <a:r>
              <a:rPr lang="el-GR" sz="2500" dirty="0" smtClean="0">
                <a:solidFill>
                  <a:srgbClr val="002060"/>
                </a:solidFill>
                <a:latin typeface="Comic Sans MS" pitchFamily="66" charset="0"/>
                <a:sym typeface="Wingdings" pitchFamily="2" charset="2"/>
              </a:rPr>
              <a:t>» </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εκ παραδρομής</a:t>
            </a:r>
            <a:r>
              <a:rPr lang="el-GR" sz="2500" dirty="0" smtClean="0">
                <a:solidFill>
                  <a:srgbClr val="002060"/>
                </a:solidFill>
                <a:latin typeface="Comic Sans MS" pitchFamily="66" charset="0"/>
                <a:sym typeface="Wingdings" pitchFamily="2" charset="2"/>
              </a:rPr>
              <a:t>!</a:t>
            </a:r>
            <a:endParaRPr lang="el-GR" sz="2500" b="1" dirty="0" smtClean="0">
              <a:solidFill>
                <a:srgbClr val="002060"/>
              </a:solidFill>
              <a:latin typeface="Comic Sans MS" pitchFamily="66" charset="0"/>
              <a:sym typeface="Wingdings" pitchFamily="2" charset="2"/>
            </a:endParaRPr>
          </a:p>
        </p:txBody>
      </p:sp>
      <p:sp>
        <p:nvSpPr>
          <p:cNvPr id="7" name="6 - Διάγραμμα ροής: Λογικό &quot;ΚΑΙ&quot;"/>
          <p:cNvSpPr/>
          <p:nvPr/>
        </p:nvSpPr>
        <p:spPr>
          <a:xfrm>
            <a:off x="0" y="3645024"/>
            <a:ext cx="2232248" cy="1872208"/>
          </a:xfrm>
          <a:prstGeom prst="flowChartSummingJunction">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Ελλειψοειδής επεξήγηση"/>
          <p:cNvSpPr/>
          <p:nvPr/>
        </p:nvSpPr>
        <p:spPr>
          <a:xfrm>
            <a:off x="0" y="5517232"/>
            <a:ext cx="6336704" cy="1152128"/>
          </a:xfrm>
          <a:prstGeom prst="wedgeEllipseCallout">
            <a:avLst>
              <a:gd name="adj1" fmla="val 71002"/>
              <a:gd name="adj2" fmla="val -116774"/>
            </a:avLst>
          </a:prstGeom>
          <a:solidFill>
            <a:schemeClr val="tx2">
              <a:lumMod val="60000"/>
              <a:lumOff val="40000"/>
              <a:alpha val="28000"/>
            </a:schemeClr>
          </a:solidFill>
          <a:ln w="12700"/>
          <a:effectLst>
            <a:outerShdw blurRad="127000" dist="1270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Δεν είναι όμως όπως οι ελληνικές «πόλεις – κράτη»!</a:t>
            </a:r>
            <a:endParaRPr lang="el-GR" sz="2500" b="1" dirty="0" smtClean="0">
              <a:solidFill>
                <a:srgbClr val="002060"/>
              </a:solidFill>
              <a:latin typeface="Comic Sans MS" pitchFamily="66" charset="0"/>
              <a:sym typeface="Wingdings" pitchFamily="2" charset="2"/>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down)">
                                      <p:cBhvr>
                                        <p:cTn id="57" dur="580">
                                          <p:stCondLst>
                                            <p:cond delay="0"/>
                                          </p:stCondLst>
                                        </p:cTn>
                                        <p:tgtEl>
                                          <p:spTgt spid="8"/>
                                        </p:tgtEl>
                                      </p:cBhvr>
                                    </p:animEffect>
                                    <p:anim calcmode="lin" valueType="num">
                                      <p:cBhvr>
                                        <p:cTn id="5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3" dur="26">
                                          <p:stCondLst>
                                            <p:cond delay="650"/>
                                          </p:stCondLst>
                                        </p:cTn>
                                        <p:tgtEl>
                                          <p:spTgt spid="8"/>
                                        </p:tgtEl>
                                      </p:cBhvr>
                                      <p:to x="100000" y="60000"/>
                                    </p:animScale>
                                    <p:animScale>
                                      <p:cBhvr>
                                        <p:cTn id="64" dur="166" decel="50000">
                                          <p:stCondLst>
                                            <p:cond delay="676"/>
                                          </p:stCondLst>
                                        </p:cTn>
                                        <p:tgtEl>
                                          <p:spTgt spid="8"/>
                                        </p:tgtEl>
                                      </p:cBhvr>
                                      <p:to x="100000" y="100000"/>
                                    </p:animScale>
                                    <p:animScale>
                                      <p:cBhvr>
                                        <p:cTn id="65" dur="26">
                                          <p:stCondLst>
                                            <p:cond delay="1312"/>
                                          </p:stCondLst>
                                        </p:cTn>
                                        <p:tgtEl>
                                          <p:spTgt spid="8"/>
                                        </p:tgtEl>
                                      </p:cBhvr>
                                      <p:to x="100000" y="80000"/>
                                    </p:animScale>
                                    <p:animScale>
                                      <p:cBhvr>
                                        <p:cTn id="66" dur="166" decel="50000">
                                          <p:stCondLst>
                                            <p:cond delay="1338"/>
                                          </p:stCondLst>
                                        </p:cTn>
                                        <p:tgtEl>
                                          <p:spTgt spid="8"/>
                                        </p:tgtEl>
                                      </p:cBhvr>
                                      <p:to x="100000" y="100000"/>
                                    </p:animScale>
                                    <p:animScale>
                                      <p:cBhvr>
                                        <p:cTn id="67" dur="26">
                                          <p:stCondLst>
                                            <p:cond delay="1642"/>
                                          </p:stCondLst>
                                        </p:cTn>
                                        <p:tgtEl>
                                          <p:spTgt spid="8"/>
                                        </p:tgtEl>
                                      </p:cBhvr>
                                      <p:to x="100000" y="90000"/>
                                    </p:animScale>
                                    <p:animScale>
                                      <p:cBhvr>
                                        <p:cTn id="68" dur="166" decel="50000">
                                          <p:stCondLst>
                                            <p:cond delay="1668"/>
                                          </p:stCondLst>
                                        </p:cTn>
                                        <p:tgtEl>
                                          <p:spTgt spid="8"/>
                                        </p:tgtEl>
                                      </p:cBhvr>
                                      <p:to x="100000" y="100000"/>
                                    </p:animScale>
                                    <p:animScale>
                                      <p:cBhvr>
                                        <p:cTn id="69" dur="26">
                                          <p:stCondLst>
                                            <p:cond delay="1808"/>
                                          </p:stCondLst>
                                        </p:cTn>
                                        <p:tgtEl>
                                          <p:spTgt spid="8"/>
                                        </p:tgtEl>
                                      </p:cBhvr>
                                      <p:to x="100000" y="95000"/>
                                    </p:animScale>
                                    <p:animScale>
                                      <p:cBhvr>
                                        <p:cTn id="7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sumerian city state pictures.jpg"/>
          <p:cNvPicPr>
            <a:picLocks noGrp="1" noChangeAspect="1"/>
          </p:cNvPicPr>
          <p:nvPr>
            <p:ph idx="1"/>
          </p:nvPr>
        </p:nvPicPr>
        <p:blipFill>
          <a:blip r:embed="rId2" cstate="print">
            <a:lum bright="-20000" contrast="30000"/>
          </a:blip>
          <a:stretch>
            <a:fillRect/>
          </a:stretch>
        </p:blipFill>
        <p:spPr>
          <a:xfrm>
            <a:off x="-65176" y="0"/>
            <a:ext cx="9209176" cy="6153404"/>
          </a:xfrm>
          <a:prstGeom prst="rect">
            <a:avLst/>
          </a:prstGeom>
          <a:ln>
            <a:noFill/>
          </a:ln>
          <a:effectLst>
            <a:outerShdw blurRad="292100" dist="139700" dir="2700000" algn="tl" rotWithShape="0">
              <a:srgbClr val="333333">
                <a:alpha val="65000"/>
              </a:srgbClr>
            </a:outerShdw>
          </a:effectLst>
        </p:spPr>
      </p:pic>
      <p:pic>
        <p:nvPicPr>
          <p:cNvPr id="5" name="3 - Θέση περιεχομένου" descr="0fd6f1c2c5adca9398d49eaaf1c8f604.jpg"/>
          <p:cNvPicPr>
            <a:picLocks noChangeAspect="1"/>
          </p:cNvPicPr>
          <p:nvPr/>
        </p:nvPicPr>
        <p:blipFill>
          <a:blip r:embed="rId3" cstate="print">
            <a:lum contrast="30000"/>
          </a:blip>
          <a:srcRect l="36896"/>
          <a:stretch>
            <a:fillRect/>
          </a:stretch>
        </p:blipFill>
        <p:spPr>
          <a:xfrm>
            <a:off x="6372200" y="3754743"/>
            <a:ext cx="2178480" cy="3103257"/>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323528" y="260648"/>
            <a:ext cx="7956376" cy="2016224"/>
          </a:xfrm>
          <a:prstGeom prst="wedgeEllipseCallout">
            <a:avLst>
              <a:gd name="adj1" fmla="val 37510"/>
              <a:gd name="adj2" fmla="val 135407"/>
            </a:avLst>
          </a:prstGeom>
          <a:solidFill>
            <a:schemeClr val="tx2">
              <a:lumMod val="60000"/>
              <a:lumOff val="40000"/>
              <a:alpha val="28000"/>
            </a:schemeClr>
          </a:solidFill>
          <a:ln w="12700"/>
          <a:effectLst>
            <a:outerShdw blurRad="127000" dist="1270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Είναι περιτειχισμένες πόλεις, έχουν σύστημα εξουσίας (τον βασιλιά)… αλλά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δεν έχουν </a:t>
            </a:r>
            <a:r>
              <a:rPr lang="el-GR" sz="2500" dirty="0" smtClean="0">
                <a:solidFill>
                  <a:srgbClr val="002060"/>
                </a:solidFill>
                <a:latin typeface="Comic Sans MS" pitchFamily="66" charset="0"/>
                <a:sym typeface="Wingdings" pitchFamily="2" charset="2"/>
              </a:rPr>
              <a:t>το βασικό συστατικό της πόλης – κράτους: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τους πολίτες</a:t>
            </a:r>
            <a:r>
              <a:rPr lang="el-GR" sz="2500" dirty="0" smtClean="0">
                <a:solidFill>
                  <a:srgbClr val="002060"/>
                </a:solidFill>
                <a:latin typeface="Comic Sans MS" pitchFamily="66" charset="0"/>
                <a:sym typeface="Wingdings" pitchFamily="2" charset="2"/>
              </a:rPr>
              <a:t>!</a:t>
            </a:r>
            <a:endParaRPr lang="el-GR" sz="2500" b="1" dirty="0" smtClean="0">
              <a:solidFill>
                <a:srgbClr val="002060"/>
              </a:solidFill>
              <a:latin typeface="Comic Sans MS" pitchFamily="66"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1-ec2dd6bedb.jpg"/>
          <p:cNvPicPr>
            <a:picLocks noGrp="1" noChangeAspect="1"/>
          </p:cNvPicPr>
          <p:nvPr>
            <p:ph idx="1"/>
          </p:nvPr>
        </p:nvPicPr>
        <p:blipFill>
          <a:blip r:embed="rId2" cstate="print"/>
          <a:stretch>
            <a:fillRect/>
          </a:stretch>
        </p:blipFill>
        <p:spPr>
          <a:xfrm>
            <a:off x="-282238" y="0"/>
            <a:ext cx="9852586" cy="7389440"/>
          </a:xfrm>
          <a:prstGeom prst="rect">
            <a:avLst/>
          </a:prstGeom>
          <a:ln>
            <a:noFill/>
          </a:ln>
          <a:effectLst>
            <a:outerShdw blurRad="292100" dist="139700" dir="2700000" algn="tl" rotWithShape="0">
              <a:srgbClr val="333333">
                <a:alpha val="65000"/>
              </a:srgbClr>
            </a:outerShdw>
          </a:effectLst>
        </p:spPr>
      </p:pic>
      <p:pic>
        <p:nvPicPr>
          <p:cNvPr id="5" name="4 - Εικόνα" descr="kouros-valomandras.jpg"/>
          <p:cNvPicPr>
            <a:picLocks noChangeAspect="1"/>
          </p:cNvPicPr>
          <p:nvPr/>
        </p:nvPicPr>
        <p:blipFill>
          <a:blip r:embed="rId3" cstate="print">
            <a:clrChange>
              <a:clrFrom>
                <a:srgbClr val="040D14"/>
              </a:clrFrom>
              <a:clrTo>
                <a:srgbClr val="040D14">
                  <a:alpha val="0"/>
                </a:srgbClr>
              </a:clrTo>
            </a:clrChange>
            <a:lum bright="-10000"/>
          </a:blip>
          <a:stretch>
            <a:fillRect/>
          </a:stretch>
        </p:blipFill>
        <p:spPr>
          <a:xfrm>
            <a:off x="5292080" y="4005064"/>
            <a:ext cx="4293096" cy="4293096"/>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5004048" y="260648"/>
            <a:ext cx="4139952" cy="1728192"/>
          </a:xfrm>
          <a:prstGeom prst="wedgeEllipseCallout">
            <a:avLst>
              <a:gd name="adj1" fmla="val 6029"/>
              <a:gd name="adj2" fmla="val 165356"/>
            </a:avLst>
          </a:prstGeom>
          <a:solidFill>
            <a:schemeClr val="bg1">
              <a:alpha val="61000"/>
            </a:schemeClr>
          </a:solidFill>
          <a:ln w="12700">
            <a:solidFill>
              <a:schemeClr val="tx1"/>
            </a:solid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smtClean="0">
                <a:solidFill>
                  <a:schemeClr val="tx1"/>
                </a:solidFill>
                <a:latin typeface="Comic Sans MS" pitchFamily="66" charset="0"/>
              </a:rPr>
              <a:t>Η </a:t>
            </a:r>
            <a:r>
              <a:rPr lang="el-GR" sz="2800" b="1" dirty="0" smtClean="0">
                <a:solidFill>
                  <a:srgbClr val="C00000"/>
                </a:solidFill>
                <a:effectLst>
                  <a:outerShdw blurRad="38100" dist="38100" dir="2700000" algn="tl">
                    <a:srgbClr val="000000">
                      <a:alpha val="43137"/>
                    </a:srgbClr>
                  </a:outerShdw>
                </a:effectLst>
                <a:latin typeface="Comic Sans MS" pitchFamily="66" charset="0"/>
              </a:rPr>
              <a:t>πόλη-κράτος</a:t>
            </a:r>
            <a:r>
              <a:rPr lang="el-GR" sz="2400" dirty="0" smtClean="0">
                <a:solidFill>
                  <a:srgbClr val="C00000"/>
                </a:solidFill>
                <a:latin typeface="Comic Sans MS" pitchFamily="66" charset="0"/>
              </a:rPr>
              <a:t> </a:t>
            </a:r>
          </a:p>
          <a:p>
            <a:pPr algn="ctr"/>
            <a:r>
              <a:rPr lang="el-GR" sz="2400" dirty="0" smtClean="0">
                <a:solidFill>
                  <a:schemeClr val="tx1"/>
                </a:solidFill>
                <a:latin typeface="Comic Sans MS" pitchFamily="66" charset="0"/>
              </a:rPr>
              <a:t>γεννήθηκε στην </a:t>
            </a:r>
            <a:r>
              <a:rPr lang="el-GR" sz="3200" b="1" dirty="0" smtClean="0">
                <a:solidFill>
                  <a:srgbClr val="002060"/>
                </a:solidFill>
                <a:effectLst>
                  <a:outerShdw blurRad="38100" dist="38100" dir="2700000" algn="tl">
                    <a:srgbClr val="000000">
                      <a:alpha val="43137"/>
                    </a:srgbClr>
                  </a:outerShdw>
                </a:effectLst>
                <a:latin typeface="Comic Sans MS" pitchFamily="66" charset="0"/>
              </a:rPr>
              <a:t>Ελλάδα</a:t>
            </a:r>
            <a:r>
              <a:rPr lang="el-GR" sz="2400" dirty="0" smtClean="0">
                <a:solidFill>
                  <a:schemeClr val="tx1"/>
                </a:solidFill>
                <a:latin typeface="Comic Sans MS" pitchFamily="66" charset="0"/>
              </a:rPr>
              <a:t>!</a:t>
            </a:r>
            <a:endParaRPr lang="el-GR" sz="2400" dirty="0">
              <a:solidFill>
                <a:schemeClr val="tx1"/>
              </a:solidFill>
              <a:latin typeface="Comic Sans MS" pitchFamily="66" charset="0"/>
            </a:endParaRPr>
          </a:p>
        </p:txBody>
      </p:sp>
    </p:spTree>
  </p:cSld>
  <p:clrMapOvr>
    <a:masterClrMapping/>
  </p:clrMapOvr>
  <p:transition spd="med">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
                                        </p:tgtEl>
                                        <p:attrNameLst>
                                          <p:attrName>style.visibility</p:attrName>
                                        </p:attrNameLst>
                                      </p:cBhvr>
                                      <p:to>
                                        <p:strVal val="visible"/>
                                      </p:to>
                                    </p:set>
                                    <p:anim calcmode="discrete" valueType="clr">
                                      <p:cBhvr override="childStyle">
                                        <p:cTn id="1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gtEl>
                                        <p:attrNameLst>
                                          <p:attrName>fillcolor</p:attrName>
                                        </p:attrNameLst>
                                      </p:cBhvr>
                                      <p:tavLst>
                                        <p:tav tm="0">
                                          <p:val>
                                            <p:clrVal>
                                              <a:schemeClr val="accent2"/>
                                            </p:clrVal>
                                          </p:val>
                                        </p:tav>
                                        <p:tav tm="50000">
                                          <p:val>
                                            <p:clrVal>
                                              <a:schemeClr val="hlink"/>
                                            </p:clrVal>
                                          </p:val>
                                        </p:tav>
                                      </p:tavLst>
                                    </p:anim>
                                    <p:set>
                                      <p:cBhvr>
                                        <p:cTn id="16" dur="80"/>
                                        <p:tgtEl>
                                          <p:spTgt spid="6"/>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3 - Θέση περιεχομένου" descr="arxaia-nisia600_104357_W9S946.jpg"/>
          <p:cNvPicPr>
            <a:picLocks noChangeAspect="1"/>
          </p:cNvPicPr>
          <p:nvPr/>
        </p:nvPicPr>
        <p:blipFill>
          <a:blip r:embed="rId2" cstate="print"/>
          <a:stretch>
            <a:fillRect/>
          </a:stretch>
        </p:blipFill>
        <p:spPr>
          <a:xfrm>
            <a:off x="899592" y="2321496"/>
            <a:ext cx="7258406" cy="4536504"/>
          </a:xfrm>
          <a:prstGeom prst="rect">
            <a:avLst/>
          </a:prstGeom>
          <a:ln>
            <a:noFill/>
          </a:ln>
          <a:effectLst>
            <a:outerShdw blurRad="292100" dist="139700" dir="2700000" algn="tl" rotWithShape="0">
              <a:srgbClr val="333333">
                <a:alpha val="65000"/>
              </a:srgbClr>
            </a:outerShdw>
          </a:effectLst>
        </p:spPr>
      </p:pic>
      <p:pic>
        <p:nvPicPr>
          <p:cNvPr id="4" name="3 - Θέση περιεχομένου" descr="0fd6f1c2c5adca9398d49eaaf1c8f604.jpg"/>
          <p:cNvPicPr>
            <a:picLocks noGrp="1" noChangeAspect="1"/>
          </p:cNvPicPr>
          <p:nvPr>
            <p:ph idx="1"/>
          </p:nvPr>
        </p:nvPicPr>
        <p:blipFill>
          <a:blip r:embed="rId3" cstate="print">
            <a:clrChange>
              <a:clrFrom>
                <a:srgbClr val="000000"/>
              </a:clrFrom>
              <a:clrTo>
                <a:srgbClr val="000000">
                  <a:alpha val="0"/>
                </a:srgbClr>
              </a:clrTo>
            </a:clrChange>
            <a:lum bright="10000" contrast="30000"/>
          </a:blip>
          <a:srcRect l="9842"/>
          <a:stretch>
            <a:fillRect/>
          </a:stretch>
        </p:blipFill>
        <p:spPr>
          <a:xfrm>
            <a:off x="474486" y="3861048"/>
            <a:ext cx="2701978" cy="2996952"/>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323528" y="116632"/>
            <a:ext cx="8568952" cy="2016224"/>
          </a:xfrm>
          <a:prstGeom prst="wedgeEllipseCallout">
            <a:avLst>
              <a:gd name="adj1" fmla="val -30239"/>
              <a:gd name="adj2" fmla="val 148925"/>
            </a:avLst>
          </a:prstGeom>
          <a:solidFill>
            <a:schemeClr val="tx2">
              <a:lumMod val="60000"/>
              <a:lumOff val="40000"/>
              <a:alpha val="28000"/>
            </a:schemeClr>
          </a:solidFill>
          <a:ln w="12700"/>
          <a:effectLst>
            <a:outerShdw blurRad="127000" dist="1270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Μόνο μέσα στις </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ελληνικές πόλεις </a:t>
            </a:r>
            <a:r>
              <a:rPr lang="el-GR" sz="2500" dirty="0" smtClean="0">
                <a:solidFill>
                  <a:srgbClr val="002060"/>
                </a:solidFill>
                <a:latin typeface="Comic Sans MS" pitchFamily="66" charset="0"/>
                <a:sym typeface="Wingdings" pitchFamily="2" charset="2"/>
              </a:rPr>
              <a:t>οι έννοιες του </a:t>
            </a:r>
            <a:r>
              <a:rPr lang="el-GR" sz="32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πολίτη</a:t>
            </a:r>
            <a:r>
              <a:rPr lang="el-GR" sz="2500" dirty="0" smtClean="0">
                <a:solidFill>
                  <a:srgbClr val="002060"/>
                </a:solidFill>
                <a:latin typeface="Comic Sans MS" pitchFamily="66" charset="0"/>
                <a:sym typeface="Wingdings" pitchFamily="2" charset="2"/>
              </a:rPr>
              <a:t> και της </a:t>
            </a:r>
            <a:r>
              <a:rPr lang="el-GR" sz="32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πολιτικής</a:t>
            </a:r>
            <a:r>
              <a:rPr lang="el-GR" sz="2500" dirty="0" smtClean="0">
                <a:solidFill>
                  <a:srgbClr val="002060"/>
                </a:solidFill>
                <a:latin typeface="Comic Sans MS" pitchFamily="66" charset="0"/>
                <a:sym typeface="Wingdings" pitchFamily="2" charset="2"/>
              </a:rPr>
              <a:t> απέκτησαν υπόσταση και έγιναν πραγματικότητα!</a:t>
            </a:r>
            <a:endParaRPr lang="el-GR" sz="2500" dirty="0">
              <a:solidFill>
                <a:srgbClr val="002060"/>
              </a:solidFill>
              <a:latin typeface="Comic Sans MS" pitchFamily="66"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3 - Θέση περιεχομένου" descr="arxaia-nisia600_104357_W9S946.jpg"/>
          <p:cNvPicPr>
            <a:picLocks noChangeAspect="1"/>
          </p:cNvPicPr>
          <p:nvPr/>
        </p:nvPicPr>
        <p:blipFill>
          <a:blip r:embed="rId2" cstate="print">
            <a:clrChange>
              <a:clrFrom>
                <a:srgbClr val="FFFFFF"/>
              </a:clrFrom>
              <a:clrTo>
                <a:srgbClr val="FFFFFF">
                  <a:alpha val="0"/>
                </a:srgbClr>
              </a:clrTo>
            </a:clrChange>
          </a:blip>
          <a:srcRect l="9708" t="3295" r="4854" b="18120"/>
          <a:stretch>
            <a:fillRect/>
          </a:stretch>
        </p:blipFill>
        <p:spPr>
          <a:xfrm>
            <a:off x="7633893" y="-171400"/>
            <a:ext cx="1474611" cy="2664296"/>
          </a:xfrm>
          <a:prstGeom prst="rect">
            <a:avLst/>
          </a:prstGeom>
          <a:ln>
            <a:noFill/>
          </a:ln>
          <a:effectLst>
            <a:outerShdw blurRad="292100" dist="139700" dir="2700000" algn="tl" rotWithShape="0">
              <a:srgbClr val="333333">
                <a:alpha val="65000"/>
              </a:srgbClr>
            </a:outerShdw>
          </a:effectLst>
        </p:spPr>
      </p:pic>
      <p:pic>
        <p:nvPicPr>
          <p:cNvPr id="4" name="3 - Θέση περιεχομένου" descr="0fd6f1c2c5adca9398d49eaaf1c8f604.jpg"/>
          <p:cNvPicPr>
            <a:picLocks noGrp="1" noChangeAspect="1"/>
          </p:cNvPicPr>
          <p:nvPr>
            <p:ph idx="1"/>
          </p:nvPr>
        </p:nvPicPr>
        <p:blipFill>
          <a:blip r:embed="rId3" cstate="print">
            <a:lum contrast="30000"/>
          </a:blip>
          <a:srcRect l="41995"/>
          <a:stretch>
            <a:fillRect/>
          </a:stretch>
        </p:blipFill>
        <p:spPr>
          <a:xfrm>
            <a:off x="251520" y="3140968"/>
            <a:ext cx="2120526" cy="3558838"/>
          </a:xfrm>
          <a:prstGeom prst="rect">
            <a:avLst/>
          </a:prstGeom>
          <a:ln>
            <a:noFill/>
          </a:ln>
          <a:effectLst>
            <a:outerShdw blurRad="292100" dist="139700" dir="2700000" algn="tl" rotWithShape="0">
              <a:srgbClr val="333333">
                <a:alpha val="65000"/>
              </a:srgbClr>
            </a:outerShdw>
          </a:effectLst>
        </p:spPr>
      </p:pic>
      <p:pic>
        <p:nvPicPr>
          <p:cNvPr id="8" name="3 - Θέση περιεχομένου" descr="arxaia-nisia600_104357_W9S946.jpg"/>
          <p:cNvPicPr>
            <a:picLocks noChangeAspect="1"/>
          </p:cNvPicPr>
          <p:nvPr/>
        </p:nvPicPr>
        <p:blipFill>
          <a:blip r:embed="rId4" cstate="print"/>
          <a:srcRect t="19272" b="19272"/>
          <a:stretch>
            <a:fillRect/>
          </a:stretch>
        </p:blipFill>
        <p:spPr>
          <a:xfrm>
            <a:off x="2627784" y="3789040"/>
            <a:ext cx="2796823" cy="720080"/>
          </a:xfrm>
          <a:prstGeom prst="rect">
            <a:avLst/>
          </a:prstGeom>
          <a:ln>
            <a:noFill/>
          </a:ln>
          <a:effectLst>
            <a:outerShdw blurRad="292100" dist="139700" dir="2700000" algn="tl" rotWithShape="0">
              <a:srgbClr val="333333">
                <a:alpha val="65000"/>
              </a:srgbClr>
            </a:outerShdw>
          </a:effectLst>
        </p:spPr>
      </p:pic>
      <p:pic>
        <p:nvPicPr>
          <p:cNvPr id="9" name="3 - Θέση περιεχομένου" descr="arxaia-nisia600_104357_W9S946.jpg"/>
          <p:cNvPicPr>
            <a:picLocks noChangeAspect="1"/>
          </p:cNvPicPr>
          <p:nvPr/>
        </p:nvPicPr>
        <p:blipFill>
          <a:blip r:embed="rId5" cstate="print">
            <a:lum contrast="30000"/>
          </a:blip>
          <a:stretch>
            <a:fillRect/>
          </a:stretch>
        </p:blipFill>
        <p:spPr>
          <a:xfrm>
            <a:off x="7341923" y="5805264"/>
            <a:ext cx="1550557" cy="980728"/>
          </a:xfrm>
          <a:prstGeom prst="rect">
            <a:avLst/>
          </a:prstGeom>
          <a:ln>
            <a:noFill/>
          </a:ln>
          <a:effectLst>
            <a:outerShdw blurRad="292100" dist="139700" dir="2700000" algn="tl" rotWithShape="0">
              <a:srgbClr val="333333">
                <a:alpha val="65000"/>
              </a:srgbClr>
            </a:outerShdw>
          </a:effectLst>
        </p:spPr>
      </p:pic>
      <p:pic>
        <p:nvPicPr>
          <p:cNvPr id="10" name="3 - Θέση περιεχομένου" descr="arxaia-nisia600_104357_W9S946.jpg"/>
          <p:cNvPicPr>
            <a:picLocks noChangeAspect="1"/>
          </p:cNvPicPr>
          <p:nvPr/>
        </p:nvPicPr>
        <p:blipFill>
          <a:blip r:embed="rId6" cstate="print">
            <a:lum bright="-30000" contrast="40000"/>
          </a:blip>
          <a:stretch>
            <a:fillRect/>
          </a:stretch>
        </p:blipFill>
        <p:spPr>
          <a:xfrm>
            <a:off x="5584657" y="2492896"/>
            <a:ext cx="3379831" cy="2077705"/>
          </a:xfrm>
          <a:prstGeom prst="rect">
            <a:avLst/>
          </a:prstGeom>
          <a:ln>
            <a:noFill/>
          </a:ln>
          <a:effectLst>
            <a:outerShdw blurRad="292100" dist="139700" dir="2700000" algn="tl" rotWithShape="0">
              <a:srgbClr val="333333">
                <a:alpha val="65000"/>
              </a:srgbClr>
            </a:outerShdw>
          </a:effectLst>
        </p:spPr>
      </p:pic>
      <p:pic>
        <p:nvPicPr>
          <p:cNvPr id="6" name="3 - Θέση περιεχομένου" descr="arxaia-nisia600_104357_W9S946.jpg"/>
          <p:cNvPicPr>
            <a:picLocks noChangeAspect="1"/>
          </p:cNvPicPr>
          <p:nvPr/>
        </p:nvPicPr>
        <p:blipFill>
          <a:blip r:embed="rId7" cstate="print"/>
          <a:srcRect t="2250" b="4499"/>
          <a:stretch>
            <a:fillRect/>
          </a:stretch>
        </p:blipFill>
        <p:spPr>
          <a:xfrm>
            <a:off x="2555777" y="4643435"/>
            <a:ext cx="4536504" cy="2241949"/>
          </a:xfrm>
          <a:prstGeom prst="rect">
            <a:avLst/>
          </a:prstGeom>
          <a:ln>
            <a:noFill/>
          </a:ln>
          <a:effectLst>
            <a:outerShdw blurRad="292100" dist="139700" dir="2700000" algn="tl" rotWithShape="0">
              <a:srgbClr val="333333">
                <a:alpha val="65000"/>
              </a:srgbClr>
            </a:outerShdw>
          </a:effectLst>
        </p:spPr>
      </p:pic>
      <p:pic>
        <p:nvPicPr>
          <p:cNvPr id="11" name="3 - Θέση περιεχομένου" descr="arxaia-nisia600_104357_W9S946.jpg"/>
          <p:cNvPicPr>
            <a:picLocks noChangeAspect="1"/>
          </p:cNvPicPr>
          <p:nvPr/>
        </p:nvPicPr>
        <p:blipFill>
          <a:blip r:embed="rId8" cstate="print"/>
          <a:stretch>
            <a:fillRect/>
          </a:stretch>
        </p:blipFill>
        <p:spPr>
          <a:xfrm>
            <a:off x="7364588" y="4725144"/>
            <a:ext cx="1498930" cy="1008112"/>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539552" y="116632"/>
            <a:ext cx="7056784" cy="2664296"/>
          </a:xfrm>
          <a:prstGeom prst="wedgeEllipseCallout">
            <a:avLst>
              <a:gd name="adj1" fmla="val -27881"/>
              <a:gd name="adj2" fmla="val 100405"/>
            </a:avLst>
          </a:prstGeom>
          <a:solidFill>
            <a:schemeClr val="tx2">
              <a:lumMod val="60000"/>
              <a:lumOff val="40000"/>
              <a:alpha val="7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Σε καμιά από αυτές τις πόλεις οι κάτοικοι δεν ανέπτυξαν </a:t>
            </a:r>
          </a:p>
          <a:p>
            <a:pPr algn="ctr"/>
            <a:r>
              <a:rPr lang="el-GR" sz="32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’’πολιτική δραστηριότητα’’ </a:t>
            </a:r>
            <a:r>
              <a:rPr lang="el-GR" sz="2500" dirty="0" smtClean="0">
                <a:solidFill>
                  <a:srgbClr val="002060"/>
                </a:solidFill>
                <a:latin typeface="Comic Sans MS" pitchFamily="66" charset="0"/>
                <a:sym typeface="Wingdings" pitchFamily="2" charset="2"/>
              </a:rPr>
              <a:t> </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ελευθερία, αυτόβουλη δράση, κατοχύρωση δικαιωμάτων</a:t>
            </a:r>
            <a:r>
              <a:rPr lang="el-GR" sz="2500" dirty="0" smtClean="0">
                <a:solidFill>
                  <a:srgbClr val="002060"/>
                </a:solidFill>
                <a:latin typeface="Comic Sans MS" pitchFamily="66" charset="0"/>
                <a:sym typeface="Wingdings" pitchFamily="2" charset="2"/>
              </a:rPr>
              <a:t>!</a:t>
            </a:r>
            <a:endParaRPr lang="el-GR" sz="2500" dirty="0">
              <a:solidFill>
                <a:srgbClr val="002060"/>
              </a:solidFill>
              <a:latin typeface="Comic Sans MS" pitchFamily="66"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2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35"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anim calcmode="lin" valueType="num">
                                      <p:cBhvr>
                                        <p:cTn id="22" dur="2000" fill="hold"/>
                                        <p:tgtEl>
                                          <p:spTgt spid="7"/>
                                        </p:tgtEl>
                                        <p:attrNameLst>
                                          <p:attrName>style.rotation</p:attrName>
                                        </p:attrNameLst>
                                      </p:cBhvr>
                                      <p:tavLst>
                                        <p:tav tm="0">
                                          <p:val>
                                            <p:fltVal val="720"/>
                                          </p:val>
                                        </p:tav>
                                        <p:tav tm="100000">
                                          <p:val>
                                            <p:fltVal val="0"/>
                                          </p:val>
                                        </p:tav>
                                      </p:tavLst>
                                    </p:anim>
                                    <p:anim calcmode="lin" valueType="num">
                                      <p:cBhvr>
                                        <p:cTn id="23" dur="2000" fill="hold"/>
                                        <p:tgtEl>
                                          <p:spTgt spid="7"/>
                                        </p:tgtEl>
                                        <p:attrNameLst>
                                          <p:attrName>ppt_h</p:attrName>
                                        </p:attrNameLst>
                                      </p:cBhvr>
                                      <p:tavLst>
                                        <p:tav tm="0">
                                          <p:val>
                                            <p:fltVal val="0"/>
                                          </p:val>
                                        </p:tav>
                                        <p:tav tm="100000">
                                          <p:val>
                                            <p:strVal val="#ppt_h"/>
                                          </p:val>
                                        </p:tav>
                                      </p:tavLst>
                                    </p:anim>
                                    <p:anim calcmode="lin" valueType="num">
                                      <p:cBhvr>
                                        <p:cTn id="24" dur="2000" fill="hold"/>
                                        <p:tgtEl>
                                          <p:spTgt spid="7"/>
                                        </p:tgtEl>
                                        <p:attrNameLst>
                                          <p:attrName>ppt_w</p:attrName>
                                        </p:attrNameLst>
                                      </p:cBhvr>
                                      <p:tavLst>
                                        <p:tav tm="0">
                                          <p:val>
                                            <p:fltVal val="0"/>
                                          </p:val>
                                        </p:tav>
                                        <p:tav tm="100000">
                                          <p:val>
                                            <p:strVal val="#ppt_w"/>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fltVal val="0"/>
                                          </p:val>
                                        </p:tav>
                                        <p:tav tm="100000">
                                          <p:val>
                                            <p:strVal val="#ppt_w"/>
                                          </p:val>
                                        </p:tav>
                                      </p:tavLst>
                                    </p:anim>
                                    <p:anim calcmode="lin" valueType="num">
                                      <p:cBhvr>
                                        <p:cTn id="30" dur="1000" fill="hold"/>
                                        <p:tgtEl>
                                          <p:spTgt spid="8"/>
                                        </p:tgtEl>
                                        <p:attrNameLst>
                                          <p:attrName>ppt_h</p:attrName>
                                        </p:attrNameLst>
                                      </p:cBhvr>
                                      <p:tavLst>
                                        <p:tav tm="0">
                                          <p:val>
                                            <p:fltVal val="0"/>
                                          </p:val>
                                        </p:tav>
                                        <p:tav tm="100000">
                                          <p:val>
                                            <p:strVal val="#ppt_h"/>
                                          </p:val>
                                        </p:tav>
                                      </p:tavLst>
                                    </p:anim>
                                    <p:animEffect transition="in" filter="fade">
                                      <p:cBhvr>
                                        <p:cTn id="31" dur="1000"/>
                                        <p:tgtEl>
                                          <p:spTgt spid="8"/>
                                        </p:tgtEl>
                                      </p:cBhvr>
                                    </p:animEffect>
                                  </p:childTnLst>
                                </p:cTn>
                              </p:par>
                              <p:par>
                                <p:cTn id="32" presetID="53"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1000" fill="hold"/>
                                        <p:tgtEl>
                                          <p:spTgt spid="10"/>
                                        </p:tgtEl>
                                        <p:attrNameLst>
                                          <p:attrName>ppt_w</p:attrName>
                                        </p:attrNameLst>
                                      </p:cBhvr>
                                      <p:tavLst>
                                        <p:tav tm="0">
                                          <p:val>
                                            <p:fltVal val="0"/>
                                          </p:val>
                                        </p:tav>
                                        <p:tav tm="100000">
                                          <p:val>
                                            <p:strVal val="#ppt_w"/>
                                          </p:val>
                                        </p:tav>
                                      </p:tavLst>
                                    </p:anim>
                                    <p:anim calcmode="lin" valueType="num">
                                      <p:cBhvr>
                                        <p:cTn id="35" dur="1000" fill="hold"/>
                                        <p:tgtEl>
                                          <p:spTgt spid="10"/>
                                        </p:tgtEl>
                                        <p:attrNameLst>
                                          <p:attrName>ppt_h</p:attrName>
                                        </p:attrNameLst>
                                      </p:cBhvr>
                                      <p:tavLst>
                                        <p:tav tm="0">
                                          <p:val>
                                            <p:fltVal val="0"/>
                                          </p:val>
                                        </p:tav>
                                        <p:tav tm="100000">
                                          <p:val>
                                            <p:strVal val="#ppt_h"/>
                                          </p:val>
                                        </p:tav>
                                      </p:tavLst>
                                    </p:anim>
                                    <p:animEffect transition="in" filter="fade">
                                      <p:cBhvr>
                                        <p:cTn id="36" dur="1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iterate type="lt">
                                    <p:tmPct val="5000"/>
                                  </p:iterate>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fltVal val="0"/>
                                          </p:val>
                                        </p:tav>
                                        <p:tav tm="100000">
                                          <p:val>
                                            <p:strVal val="#ppt_w"/>
                                          </p:val>
                                        </p:tav>
                                      </p:tavLst>
                                    </p:anim>
                                    <p:anim calcmode="lin" valueType="num">
                                      <p:cBhvr>
                                        <p:cTn id="42" dur="1000" fill="hold"/>
                                        <p:tgtEl>
                                          <p:spTgt spid="11"/>
                                        </p:tgtEl>
                                        <p:attrNameLst>
                                          <p:attrName>ppt_h</p:attrName>
                                        </p:attrNameLst>
                                      </p:cBhvr>
                                      <p:tavLst>
                                        <p:tav tm="0">
                                          <p:val>
                                            <p:fltVal val="0"/>
                                          </p:val>
                                        </p:tav>
                                        <p:tav tm="100000">
                                          <p:val>
                                            <p:strVal val="#ppt_h"/>
                                          </p:val>
                                        </p:tav>
                                      </p:tavLst>
                                    </p:anim>
                                    <p:anim calcmode="lin" valueType="num">
                                      <p:cBhvr>
                                        <p:cTn id="43" dur="1000" fill="hold"/>
                                        <p:tgtEl>
                                          <p:spTgt spid="11"/>
                                        </p:tgtEl>
                                        <p:attrNameLst>
                                          <p:attrName>style.rotation</p:attrName>
                                        </p:attrNameLst>
                                      </p:cBhvr>
                                      <p:tavLst>
                                        <p:tav tm="0">
                                          <p:val>
                                            <p:fltVal val="90"/>
                                          </p:val>
                                        </p:tav>
                                        <p:tav tm="100000">
                                          <p:val>
                                            <p:fltVal val="0"/>
                                          </p:val>
                                        </p:tav>
                                      </p:tavLst>
                                    </p:anim>
                                    <p:animEffect transition="in" filter="fade">
                                      <p:cBhvr>
                                        <p:cTn id="44" dur="1000"/>
                                        <p:tgtEl>
                                          <p:spTgt spid="11"/>
                                        </p:tgtEl>
                                      </p:cBhvr>
                                    </p:animEffect>
                                  </p:childTnLst>
                                </p:cTn>
                              </p:par>
                              <p:par>
                                <p:cTn id="45" presetID="31" presetClass="entr" presetSubtype="0" fill="hold" nodeType="withEffect">
                                  <p:stCondLst>
                                    <p:cond delay="0"/>
                                  </p:stCondLst>
                                  <p:iterate type="lt">
                                    <p:tmPct val="5000"/>
                                  </p:iterate>
                                  <p:childTnLst>
                                    <p:set>
                                      <p:cBhvr>
                                        <p:cTn id="46" dur="1" fill="hold">
                                          <p:stCondLst>
                                            <p:cond delay="0"/>
                                          </p:stCondLst>
                                        </p:cTn>
                                        <p:tgtEl>
                                          <p:spTgt spid="9"/>
                                        </p:tgtEl>
                                        <p:attrNameLst>
                                          <p:attrName>style.visibility</p:attrName>
                                        </p:attrNameLst>
                                      </p:cBhvr>
                                      <p:to>
                                        <p:strVal val="visible"/>
                                      </p:to>
                                    </p:set>
                                    <p:anim calcmode="lin" valueType="num">
                                      <p:cBhvr>
                                        <p:cTn id="47" dur="1000" fill="hold"/>
                                        <p:tgtEl>
                                          <p:spTgt spid="9"/>
                                        </p:tgtEl>
                                        <p:attrNameLst>
                                          <p:attrName>ppt_w</p:attrName>
                                        </p:attrNameLst>
                                      </p:cBhvr>
                                      <p:tavLst>
                                        <p:tav tm="0">
                                          <p:val>
                                            <p:fltVal val="0"/>
                                          </p:val>
                                        </p:tav>
                                        <p:tav tm="100000">
                                          <p:val>
                                            <p:strVal val="#ppt_w"/>
                                          </p:val>
                                        </p:tav>
                                      </p:tavLst>
                                    </p:anim>
                                    <p:anim calcmode="lin" valueType="num">
                                      <p:cBhvr>
                                        <p:cTn id="48" dur="1000" fill="hold"/>
                                        <p:tgtEl>
                                          <p:spTgt spid="9"/>
                                        </p:tgtEl>
                                        <p:attrNameLst>
                                          <p:attrName>ppt_h</p:attrName>
                                        </p:attrNameLst>
                                      </p:cBhvr>
                                      <p:tavLst>
                                        <p:tav tm="0">
                                          <p:val>
                                            <p:fltVal val="0"/>
                                          </p:val>
                                        </p:tav>
                                        <p:tav tm="100000">
                                          <p:val>
                                            <p:strVal val="#ppt_h"/>
                                          </p:val>
                                        </p:tav>
                                      </p:tavLst>
                                    </p:anim>
                                    <p:anim calcmode="lin" valueType="num">
                                      <p:cBhvr>
                                        <p:cTn id="49" dur="1000" fill="hold"/>
                                        <p:tgtEl>
                                          <p:spTgt spid="9"/>
                                        </p:tgtEl>
                                        <p:attrNameLst>
                                          <p:attrName>style.rotation</p:attrName>
                                        </p:attrNameLst>
                                      </p:cBhvr>
                                      <p:tavLst>
                                        <p:tav tm="0">
                                          <p:val>
                                            <p:fltVal val="90"/>
                                          </p:val>
                                        </p:tav>
                                        <p:tav tm="100000">
                                          <p:val>
                                            <p:fltVal val="0"/>
                                          </p:val>
                                        </p:tav>
                                      </p:tavLst>
                                    </p:anim>
                                    <p:animEffect transition="in" filter="fade">
                                      <p:cBhvr>
                                        <p:cTn id="50" dur="10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50" presetClass="entr" presetSubtype="0" decel="10000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p:cTn id="55" dur="1000" fill="hold"/>
                                        <p:tgtEl>
                                          <p:spTgt spid="6"/>
                                        </p:tgtEl>
                                        <p:attrNameLst>
                                          <p:attrName>ppt_w</p:attrName>
                                        </p:attrNameLst>
                                      </p:cBhvr>
                                      <p:tavLst>
                                        <p:tav tm="0">
                                          <p:val>
                                            <p:strVal val="#ppt_w+.3"/>
                                          </p:val>
                                        </p:tav>
                                        <p:tav tm="100000">
                                          <p:val>
                                            <p:strVal val="#ppt_w"/>
                                          </p:val>
                                        </p:tav>
                                      </p:tavLst>
                                    </p:anim>
                                    <p:anim calcmode="lin" valueType="num">
                                      <p:cBhvr>
                                        <p:cTn id="56" dur="1000" fill="hold"/>
                                        <p:tgtEl>
                                          <p:spTgt spid="6"/>
                                        </p:tgtEl>
                                        <p:attrNameLst>
                                          <p:attrName>ppt_h</p:attrName>
                                        </p:attrNameLst>
                                      </p:cBhvr>
                                      <p:tavLst>
                                        <p:tav tm="0">
                                          <p:val>
                                            <p:strVal val="#ppt_h"/>
                                          </p:val>
                                        </p:tav>
                                        <p:tav tm="100000">
                                          <p:val>
                                            <p:strVal val="#ppt_h"/>
                                          </p:val>
                                        </p:tav>
                                      </p:tavLst>
                                    </p:anim>
                                    <p:animEffect transition="in" filter="fade">
                                      <p:cBhvr>
                                        <p:cTn id="5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1-ec2dd6bedb.jpg"/>
          <p:cNvPicPr>
            <a:picLocks noGrp="1" noChangeAspect="1"/>
          </p:cNvPicPr>
          <p:nvPr>
            <p:ph idx="1"/>
          </p:nvPr>
        </p:nvPicPr>
        <p:blipFill>
          <a:blip r:embed="rId2" cstate="print"/>
          <a:stretch>
            <a:fillRect/>
          </a:stretch>
        </p:blipFill>
        <p:spPr>
          <a:xfrm>
            <a:off x="-60033" y="0"/>
            <a:ext cx="9204033" cy="6903025"/>
          </a:xfrm>
          <a:prstGeom prst="rect">
            <a:avLst/>
          </a:prstGeom>
          <a:ln>
            <a:noFill/>
          </a:ln>
          <a:effectLst>
            <a:outerShdw blurRad="292100" dist="139700" dir="2700000" algn="tl" rotWithShape="0">
              <a:srgbClr val="333333">
                <a:alpha val="65000"/>
              </a:srgbClr>
            </a:outerShdw>
          </a:effectLst>
        </p:spPr>
      </p:pic>
      <p:pic>
        <p:nvPicPr>
          <p:cNvPr id="5" name="4 - Εικόνα" descr="kouros-valomandras.jpg"/>
          <p:cNvPicPr>
            <a:picLocks noChangeAspect="1"/>
          </p:cNvPicPr>
          <p:nvPr/>
        </p:nvPicPr>
        <p:blipFill>
          <a:blip r:embed="rId3" cstate="print">
            <a:clrChange>
              <a:clrFrom>
                <a:srgbClr val="FCFCFC"/>
              </a:clrFrom>
              <a:clrTo>
                <a:srgbClr val="FCFCFC">
                  <a:alpha val="0"/>
                </a:srgbClr>
              </a:clrTo>
            </a:clrChange>
            <a:lum bright="10000" contrast="40000"/>
          </a:blip>
          <a:stretch>
            <a:fillRect/>
          </a:stretch>
        </p:blipFill>
        <p:spPr>
          <a:xfrm>
            <a:off x="539552" y="3068960"/>
            <a:ext cx="2460416" cy="3789040"/>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4283968" y="476672"/>
            <a:ext cx="4608512" cy="3312368"/>
          </a:xfrm>
          <a:prstGeom prst="wedgeEllipseCallout">
            <a:avLst>
              <a:gd name="adj1" fmla="val -85390"/>
              <a:gd name="adj2" fmla="val 87678"/>
            </a:avLst>
          </a:prstGeom>
          <a:solidFill>
            <a:schemeClr val="tx2">
              <a:lumMod val="20000"/>
              <a:lumOff val="80000"/>
              <a:alpha val="73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002060"/>
                </a:solidFill>
                <a:latin typeface="Comic Sans MS" pitchFamily="66" charset="0"/>
              </a:rPr>
              <a:t>Σας καλωσορίζω στην εποχή μου, που είναι μία περίοδος </a:t>
            </a:r>
            <a:r>
              <a:rPr lang="el-GR" sz="2800" b="1" dirty="0" smtClean="0">
                <a:solidFill>
                  <a:srgbClr val="C00000"/>
                </a:solidFill>
                <a:effectLst>
                  <a:outerShdw blurRad="38100" dist="38100" dir="2700000" algn="tl">
                    <a:srgbClr val="000000">
                      <a:alpha val="43137"/>
                    </a:srgbClr>
                  </a:outerShdw>
                </a:effectLst>
                <a:latin typeface="Comic Sans MS" pitchFamily="66" charset="0"/>
              </a:rPr>
              <a:t>στοχασμού</a:t>
            </a:r>
            <a:r>
              <a:rPr lang="el-GR" sz="2400" b="1" dirty="0" smtClean="0">
                <a:solidFill>
                  <a:srgbClr val="002060"/>
                </a:solidFill>
                <a:effectLst>
                  <a:outerShdw blurRad="38100" dist="38100" dir="2700000" algn="tl">
                    <a:srgbClr val="000000">
                      <a:alpha val="43137"/>
                    </a:srgbClr>
                  </a:outerShdw>
                </a:effectLst>
                <a:latin typeface="Comic Sans MS" pitchFamily="66" charset="0"/>
              </a:rPr>
              <a:t> </a:t>
            </a:r>
            <a:r>
              <a:rPr lang="el-GR" sz="2400" b="1" dirty="0" smtClean="0">
                <a:solidFill>
                  <a:srgbClr val="002060"/>
                </a:solidFill>
                <a:latin typeface="Comic Sans MS" pitchFamily="66" charset="0"/>
              </a:rPr>
              <a:t>και </a:t>
            </a:r>
            <a:r>
              <a:rPr lang="el-GR" sz="2800" b="1" dirty="0" smtClean="0">
                <a:solidFill>
                  <a:srgbClr val="002060"/>
                </a:solidFill>
                <a:effectLst>
                  <a:outerShdw blurRad="38100" dist="38100" dir="2700000" algn="tl">
                    <a:srgbClr val="000000">
                      <a:alpha val="43137"/>
                    </a:srgbClr>
                  </a:outerShdw>
                </a:effectLst>
                <a:latin typeface="Comic Sans MS" pitchFamily="66" charset="0"/>
              </a:rPr>
              <a:t>πνευματικών αναζητήσεων</a:t>
            </a:r>
            <a:r>
              <a:rPr lang="el-GR" sz="2400" b="1" dirty="0" smtClean="0">
                <a:solidFill>
                  <a:srgbClr val="002060"/>
                </a:solidFill>
                <a:latin typeface="Comic Sans MS" pitchFamily="66" charset="0"/>
              </a:rPr>
              <a:t>…</a:t>
            </a:r>
            <a:endParaRPr lang="el-GR" sz="2400" b="1" dirty="0">
              <a:solidFill>
                <a:srgbClr val="002060"/>
              </a:solidFill>
              <a:latin typeface="Comic Sans MS" pitchFamily="66" charset="0"/>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3 - Θέση περιεχομένου" descr="arxaia-nisia600_104357_W9S946.jpg"/>
          <p:cNvPicPr>
            <a:picLocks noChangeAspect="1"/>
          </p:cNvPicPr>
          <p:nvPr/>
        </p:nvPicPr>
        <p:blipFill>
          <a:blip r:embed="rId2" cstate="print"/>
          <a:stretch>
            <a:fillRect/>
          </a:stretch>
        </p:blipFill>
        <p:spPr>
          <a:xfrm>
            <a:off x="251520" y="2492896"/>
            <a:ext cx="5400138" cy="4054258"/>
          </a:xfrm>
          <a:prstGeom prst="rect">
            <a:avLst/>
          </a:prstGeom>
          <a:ln>
            <a:noFill/>
          </a:ln>
          <a:effectLst>
            <a:outerShdw blurRad="292100" dist="139700" dir="2700000" algn="tl" rotWithShape="0">
              <a:srgbClr val="333333">
                <a:alpha val="65000"/>
              </a:srgbClr>
            </a:outerShdw>
          </a:effectLst>
        </p:spPr>
      </p:pic>
      <p:pic>
        <p:nvPicPr>
          <p:cNvPr id="4" name="3 - Θέση περιεχομένου" descr="0fd6f1c2c5adca9398d49eaaf1c8f604.jpg"/>
          <p:cNvPicPr>
            <a:picLocks noGrp="1" noChangeAspect="1"/>
          </p:cNvPicPr>
          <p:nvPr>
            <p:ph idx="1"/>
          </p:nvPr>
        </p:nvPicPr>
        <p:blipFill>
          <a:blip r:embed="rId3" cstate="print"/>
          <a:srcRect l="28998" r="30964"/>
          <a:stretch>
            <a:fillRect/>
          </a:stretch>
        </p:blipFill>
        <p:spPr>
          <a:xfrm>
            <a:off x="6732240" y="2924944"/>
            <a:ext cx="2021456" cy="3933056"/>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323528" y="116632"/>
            <a:ext cx="8568952" cy="2088232"/>
          </a:xfrm>
          <a:prstGeom prst="wedgeEllipseCallout">
            <a:avLst>
              <a:gd name="adj1" fmla="val 30339"/>
              <a:gd name="adj2" fmla="val 97124"/>
            </a:avLst>
          </a:prstGeom>
          <a:solidFill>
            <a:schemeClr val="bg1">
              <a:alpha val="59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err="1" smtClean="0">
                <a:solidFill>
                  <a:srgbClr val="002060"/>
                </a:solidFill>
                <a:latin typeface="Comic Sans MS" pitchFamily="66" charset="0"/>
                <a:sym typeface="Wingdings" pitchFamily="2" charset="2"/>
              </a:rPr>
              <a:t>Ό,τι</a:t>
            </a:r>
            <a:r>
              <a:rPr lang="el-GR" sz="2500" dirty="0" smtClean="0">
                <a:solidFill>
                  <a:srgbClr val="002060"/>
                </a:solidFill>
                <a:latin typeface="Comic Sans MS" pitchFamily="66" charset="0"/>
                <a:sym typeface="Wingdings" pitchFamily="2" charset="2"/>
              </a:rPr>
              <a:t> αποτελεί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επίτευγμα του πολιτισμού </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γεννήθηκε</a:t>
            </a:r>
            <a:r>
              <a:rPr lang="el-GR" sz="2500"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 </a:t>
            </a:r>
            <a:r>
              <a:rPr lang="el-GR" sz="2500" dirty="0" smtClean="0">
                <a:solidFill>
                  <a:srgbClr val="002060"/>
                </a:solidFill>
                <a:latin typeface="Comic Sans MS" pitchFamily="66" charset="0"/>
                <a:sym typeface="Wingdings" pitchFamily="2" charset="2"/>
              </a:rPr>
              <a:t>μέσα από τη λειτουργία του θεσμού της </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πόλης – κράτους</a:t>
            </a:r>
            <a:r>
              <a:rPr lang="el-GR" sz="2500" dirty="0" smtClean="0">
                <a:solidFill>
                  <a:srgbClr val="002060"/>
                </a:solidFill>
                <a:latin typeface="Comic Sans MS" pitchFamily="66" charset="0"/>
                <a:sym typeface="Wingdings" pitchFamily="2" charset="2"/>
              </a:rPr>
              <a:t>…</a:t>
            </a:r>
            <a:endParaRPr lang="el-GR" sz="2500" dirty="0">
              <a:solidFill>
                <a:srgbClr val="002060"/>
              </a:solidFill>
              <a:latin typeface="Comic Sans MS" pitchFamily="66"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2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3 - Θέση περιεχομένου" descr="arxaia-nisia600_104357_W9S946.jpg"/>
          <p:cNvPicPr>
            <a:picLocks noChangeAspect="1"/>
          </p:cNvPicPr>
          <p:nvPr/>
        </p:nvPicPr>
        <p:blipFill>
          <a:blip r:embed="rId2" cstate="print"/>
          <a:stretch>
            <a:fillRect/>
          </a:stretch>
        </p:blipFill>
        <p:spPr>
          <a:xfrm>
            <a:off x="0" y="0"/>
            <a:ext cx="5904656" cy="4857057"/>
          </a:xfrm>
          <a:prstGeom prst="rect">
            <a:avLst/>
          </a:prstGeom>
          <a:ln>
            <a:noFill/>
          </a:ln>
          <a:effectLst>
            <a:outerShdw blurRad="292100" dist="139700" dir="2700000" algn="tl" rotWithShape="0">
              <a:srgbClr val="333333">
                <a:alpha val="65000"/>
              </a:srgbClr>
            </a:outerShdw>
          </a:effectLst>
        </p:spPr>
      </p:pic>
      <p:pic>
        <p:nvPicPr>
          <p:cNvPr id="4" name="3 - Θέση περιεχομένου" descr="0fd6f1c2c5adca9398d49eaaf1c8f604.jpg"/>
          <p:cNvPicPr>
            <a:picLocks noGrp="1" noChangeAspect="1"/>
          </p:cNvPicPr>
          <p:nvPr>
            <p:ph idx="1"/>
          </p:nvPr>
        </p:nvPicPr>
        <p:blipFill>
          <a:blip r:embed="rId3" cstate="print">
            <a:lum bright="-20000" contrast="20000"/>
          </a:blip>
          <a:srcRect l="25808" r="8462"/>
          <a:stretch>
            <a:fillRect/>
          </a:stretch>
        </p:blipFill>
        <p:spPr>
          <a:xfrm>
            <a:off x="6051772" y="3838692"/>
            <a:ext cx="3092228" cy="3019308"/>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5508104" y="116632"/>
            <a:ext cx="3384376" cy="1152128"/>
          </a:xfrm>
          <a:prstGeom prst="wedgeEllipseCallout">
            <a:avLst>
              <a:gd name="adj1" fmla="val 18617"/>
              <a:gd name="adj2" fmla="val 274172"/>
            </a:avLst>
          </a:prstGeom>
          <a:solidFill>
            <a:schemeClr val="bg1">
              <a:alpha val="59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 η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δημοκρατία</a:t>
            </a:r>
            <a:endParaRPr lang="el-GR" sz="2500" b="1" dirty="0">
              <a:solidFill>
                <a:srgbClr val="C00000"/>
              </a:solidFill>
              <a:effectLst>
                <a:outerShdw blurRad="38100" dist="38100" dir="2700000" algn="tl">
                  <a:srgbClr val="000000">
                    <a:alpha val="43137"/>
                  </a:srgbClr>
                </a:outerShdw>
              </a:effectLst>
              <a:latin typeface="Comic Sans MS" pitchFamily="66" charset="0"/>
            </a:endParaRPr>
          </a:p>
        </p:txBody>
      </p:sp>
      <p:pic>
        <p:nvPicPr>
          <p:cNvPr id="6" name="3 - Θέση περιεχομένου" descr="arxaia-nisia600_104357_W9S946.jpg"/>
          <p:cNvPicPr>
            <a:picLocks noChangeAspect="1"/>
          </p:cNvPicPr>
          <p:nvPr/>
        </p:nvPicPr>
        <p:blipFill>
          <a:blip r:embed="rId4" cstate="print"/>
          <a:stretch>
            <a:fillRect/>
          </a:stretch>
        </p:blipFill>
        <p:spPr>
          <a:xfrm>
            <a:off x="899592" y="4005064"/>
            <a:ext cx="3456384" cy="259612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2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3 - Θέση περιεχομένου" descr="arxaia-nisia600_104357_W9S946.jpg"/>
          <p:cNvPicPr>
            <a:picLocks noChangeAspect="1"/>
          </p:cNvPicPr>
          <p:nvPr/>
        </p:nvPicPr>
        <p:blipFill>
          <a:blip r:embed="rId2" cstate="print"/>
          <a:stretch>
            <a:fillRect/>
          </a:stretch>
        </p:blipFill>
        <p:spPr>
          <a:xfrm rot="20786353">
            <a:off x="3364408" y="4243622"/>
            <a:ext cx="2807577" cy="2317527"/>
          </a:xfrm>
          <a:prstGeom prst="rect">
            <a:avLst/>
          </a:prstGeom>
          <a:ln>
            <a:noFill/>
          </a:ln>
          <a:effectLst>
            <a:outerShdw blurRad="292100" dist="139700" dir="2700000" algn="tl" rotWithShape="0">
              <a:srgbClr val="333333">
                <a:alpha val="65000"/>
              </a:srgbClr>
            </a:outerShdw>
          </a:effectLst>
        </p:spPr>
      </p:pic>
      <p:pic>
        <p:nvPicPr>
          <p:cNvPr id="7" name="3 - Θέση περιεχομένου" descr="arxaia-nisia600_104357_W9S946.jpg"/>
          <p:cNvPicPr>
            <a:picLocks noChangeAspect="1"/>
          </p:cNvPicPr>
          <p:nvPr/>
        </p:nvPicPr>
        <p:blipFill>
          <a:blip r:embed="rId3" cstate="print"/>
          <a:srcRect t="17307" b="32743"/>
          <a:stretch>
            <a:fillRect/>
          </a:stretch>
        </p:blipFill>
        <p:spPr>
          <a:xfrm>
            <a:off x="-180528" y="0"/>
            <a:ext cx="4222755" cy="2088593"/>
          </a:xfrm>
          <a:prstGeom prst="rect">
            <a:avLst/>
          </a:prstGeom>
          <a:ln>
            <a:noFill/>
          </a:ln>
          <a:effectLst>
            <a:outerShdw blurRad="292100" dist="139700" dir="2700000" algn="tl" rotWithShape="0">
              <a:srgbClr val="333333">
                <a:alpha val="65000"/>
              </a:srgbClr>
            </a:outerShdw>
          </a:effectLst>
        </p:spPr>
      </p:pic>
      <p:pic>
        <p:nvPicPr>
          <p:cNvPr id="6" name="3 - Θέση περιεχομένου" descr="arxaia-nisia600_104357_W9S946.jpg"/>
          <p:cNvPicPr>
            <a:picLocks noChangeAspect="1"/>
          </p:cNvPicPr>
          <p:nvPr/>
        </p:nvPicPr>
        <p:blipFill>
          <a:blip r:embed="rId4" cstate="print"/>
          <a:srcRect l="5669" b="8353"/>
          <a:stretch>
            <a:fillRect/>
          </a:stretch>
        </p:blipFill>
        <p:spPr>
          <a:xfrm>
            <a:off x="2915816" y="2564904"/>
            <a:ext cx="4094900" cy="1800200"/>
          </a:xfrm>
          <a:prstGeom prst="rect">
            <a:avLst/>
          </a:prstGeom>
          <a:ln>
            <a:noFill/>
          </a:ln>
          <a:effectLst>
            <a:outerShdw blurRad="292100" dist="139700" dir="2700000" algn="tl" rotWithShape="0">
              <a:srgbClr val="333333">
                <a:alpha val="65000"/>
              </a:srgbClr>
            </a:outerShdw>
          </a:effectLst>
        </p:spPr>
      </p:pic>
      <p:pic>
        <p:nvPicPr>
          <p:cNvPr id="8" name="3 - Θέση περιεχομένου" descr="arxaia-nisia600_104357_W9S946.jpg"/>
          <p:cNvPicPr>
            <a:picLocks noChangeAspect="1"/>
          </p:cNvPicPr>
          <p:nvPr/>
        </p:nvPicPr>
        <p:blipFill>
          <a:blip r:embed="rId5" cstate="print"/>
          <a:srcRect l="16535" r="18898"/>
          <a:stretch>
            <a:fillRect/>
          </a:stretch>
        </p:blipFill>
        <p:spPr>
          <a:xfrm>
            <a:off x="4283968" y="404664"/>
            <a:ext cx="1260187" cy="1433357"/>
          </a:xfrm>
          <a:prstGeom prst="rect">
            <a:avLst/>
          </a:prstGeom>
          <a:ln>
            <a:noFill/>
          </a:ln>
          <a:effectLst>
            <a:outerShdw blurRad="292100" dist="139700" dir="2700000" algn="tl" rotWithShape="0">
              <a:srgbClr val="333333">
                <a:alpha val="65000"/>
              </a:srgbClr>
            </a:outerShdw>
          </a:effectLst>
        </p:spPr>
      </p:pic>
      <p:pic>
        <p:nvPicPr>
          <p:cNvPr id="9" name="3 - Θέση περιεχομένου" descr="arxaia-nisia600_104357_W9S946.jpg"/>
          <p:cNvPicPr>
            <a:picLocks noChangeAspect="1"/>
          </p:cNvPicPr>
          <p:nvPr/>
        </p:nvPicPr>
        <p:blipFill>
          <a:blip r:embed="rId6" cstate="print"/>
          <a:stretch>
            <a:fillRect/>
          </a:stretch>
        </p:blipFill>
        <p:spPr>
          <a:xfrm>
            <a:off x="0" y="1988840"/>
            <a:ext cx="1739970" cy="1872208"/>
          </a:xfrm>
          <a:prstGeom prst="rect">
            <a:avLst/>
          </a:prstGeom>
          <a:ln>
            <a:noFill/>
          </a:ln>
          <a:effectLst>
            <a:outerShdw blurRad="292100" dist="139700" dir="2700000" algn="tl" rotWithShape="0">
              <a:srgbClr val="333333">
                <a:alpha val="65000"/>
              </a:srgbClr>
            </a:outerShdw>
          </a:effectLst>
        </p:spPr>
      </p:pic>
      <p:pic>
        <p:nvPicPr>
          <p:cNvPr id="10" name="3 - Θέση περιεχομένου" descr="arxaia-nisia600_104357_W9S946.jpg"/>
          <p:cNvPicPr>
            <a:picLocks noChangeAspect="1"/>
          </p:cNvPicPr>
          <p:nvPr/>
        </p:nvPicPr>
        <p:blipFill>
          <a:blip r:embed="rId7" cstate="print">
            <a:lum contrast="30000"/>
          </a:blip>
          <a:stretch>
            <a:fillRect/>
          </a:stretch>
        </p:blipFill>
        <p:spPr>
          <a:xfrm>
            <a:off x="-444766" y="3645024"/>
            <a:ext cx="2904545" cy="3479404"/>
          </a:xfrm>
          <a:prstGeom prst="rect">
            <a:avLst/>
          </a:prstGeom>
          <a:ln>
            <a:noFill/>
          </a:ln>
          <a:effectLst>
            <a:outerShdw blurRad="292100" dist="139700" dir="2700000" algn="tl" rotWithShape="0">
              <a:srgbClr val="333333">
                <a:alpha val="65000"/>
              </a:srgbClr>
            </a:outerShdw>
          </a:effectLst>
        </p:spPr>
      </p:pic>
      <p:sp>
        <p:nvSpPr>
          <p:cNvPr id="12" name="11 - TextBox"/>
          <p:cNvSpPr txBox="1"/>
          <p:nvPr/>
        </p:nvSpPr>
        <p:spPr>
          <a:xfrm>
            <a:off x="2483768" y="2132856"/>
            <a:ext cx="1512168" cy="369332"/>
          </a:xfrm>
          <a:prstGeom prst="rect">
            <a:avLst/>
          </a:prstGeom>
          <a:solidFill>
            <a:schemeClr val="tx1"/>
          </a:solidFill>
        </p:spPr>
        <p:txBody>
          <a:bodyPr wrap="square" rtlCol="0">
            <a:spAutoFit/>
          </a:bodyPr>
          <a:lstStyle/>
          <a:p>
            <a:pPr algn="ctr"/>
            <a:r>
              <a:rPr lang="el-GR" dirty="0" smtClean="0">
                <a:solidFill>
                  <a:schemeClr val="bg1"/>
                </a:solidFill>
                <a:latin typeface="Comic Sans MS" pitchFamily="66" charset="0"/>
              </a:rPr>
              <a:t>Σοφοκλής</a:t>
            </a:r>
            <a:endParaRPr lang="el-GR" dirty="0">
              <a:solidFill>
                <a:schemeClr val="bg1"/>
              </a:solidFill>
              <a:latin typeface="Comic Sans MS" pitchFamily="66" charset="0"/>
            </a:endParaRPr>
          </a:p>
        </p:txBody>
      </p:sp>
      <p:sp>
        <p:nvSpPr>
          <p:cNvPr id="13" name="12 - TextBox"/>
          <p:cNvSpPr txBox="1"/>
          <p:nvPr/>
        </p:nvSpPr>
        <p:spPr>
          <a:xfrm>
            <a:off x="4283968" y="1916832"/>
            <a:ext cx="1330867" cy="369332"/>
          </a:xfrm>
          <a:prstGeom prst="rect">
            <a:avLst/>
          </a:prstGeom>
          <a:solidFill>
            <a:schemeClr val="tx1"/>
          </a:solidFill>
        </p:spPr>
        <p:txBody>
          <a:bodyPr wrap="square" rtlCol="0">
            <a:spAutoFit/>
          </a:bodyPr>
          <a:lstStyle/>
          <a:p>
            <a:pPr algn="ctr"/>
            <a:r>
              <a:rPr lang="el-GR" dirty="0" smtClean="0">
                <a:solidFill>
                  <a:schemeClr val="bg1"/>
                </a:solidFill>
                <a:latin typeface="Comic Sans MS" pitchFamily="66" charset="0"/>
              </a:rPr>
              <a:t>Ευριπίδης</a:t>
            </a:r>
            <a:endParaRPr lang="el-GR" dirty="0">
              <a:solidFill>
                <a:schemeClr val="bg1"/>
              </a:solidFill>
              <a:latin typeface="Comic Sans MS" pitchFamily="66" charset="0"/>
            </a:endParaRPr>
          </a:p>
        </p:txBody>
      </p:sp>
      <p:sp>
        <p:nvSpPr>
          <p:cNvPr id="14" name="13 - TextBox"/>
          <p:cNvSpPr txBox="1"/>
          <p:nvPr/>
        </p:nvSpPr>
        <p:spPr>
          <a:xfrm>
            <a:off x="1619672" y="3356992"/>
            <a:ext cx="1224136" cy="369332"/>
          </a:xfrm>
          <a:prstGeom prst="rect">
            <a:avLst/>
          </a:prstGeom>
          <a:solidFill>
            <a:schemeClr val="tx1"/>
          </a:solidFill>
        </p:spPr>
        <p:txBody>
          <a:bodyPr wrap="square" rtlCol="0">
            <a:spAutoFit/>
          </a:bodyPr>
          <a:lstStyle/>
          <a:p>
            <a:pPr algn="ctr"/>
            <a:r>
              <a:rPr lang="el-GR" dirty="0" smtClean="0">
                <a:solidFill>
                  <a:schemeClr val="bg1"/>
                </a:solidFill>
                <a:latin typeface="Comic Sans MS" pitchFamily="66" charset="0"/>
              </a:rPr>
              <a:t>Σαπφώ</a:t>
            </a:r>
            <a:endParaRPr lang="el-GR" dirty="0">
              <a:solidFill>
                <a:schemeClr val="bg1"/>
              </a:solidFill>
              <a:latin typeface="Comic Sans MS" pitchFamily="66" charset="0"/>
            </a:endParaRPr>
          </a:p>
        </p:txBody>
      </p:sp>
      <p:pic>
        <p:nvPicPr>
          <p:cNvPr id="16" name="3 - Θέση περιεχομένου" descr="0fd6f1c2c5adca9398d49eaaf1c8f604.jpg"/>
          <p:cNvPicPr>
            <a:picLocks noChangeAspect="1"/>
          </p:cNvPicPr>
          <p:nvPr/>
        </p:nvPicPr>
        <p:blipFill>
          <a:blip r:embed="rId8" cstate="print">
            <a:lum bright="-10000" contrast="20000"/>
          </a:blip>
          <a:srcRect l="6162" r="6162"/>
          <a:stretch>
            <a:fillRect/>
          </a:stretch>
        </p:blipFill>
        <p:spPr>
          <a:xfrm>
            <a:off x="7020272" y="2708920"/>
            <a:ext cx="1912325" cy="4149080"/>
          </a:xfrm>
          <a:prstGeom prst="rect">
            <a:avLst/>
          </a:prstGeom>
          <a:ln>
            <a:noFill/>
          </a:ln>
          <a:effectLst>
            <a:outerShdw blurRad="292100" dist="139700" dir="2700000" algn="tl" rotWithShape="0">
              <a:srgbClr val="333333">
                <a:alpha val="65000"/>
              </a:srgbClr>
            </a:outerShdw>
          </a:effectLst>
        </p:spPr>
      </p:pic>
      <p:sp>
        <p:nvSpPr>
          <p:cNvPr id="18" name="17 - TextBox"/>
          <p:cNvSpPr txBox="1"/>
          <p:nvPr/>
        </p:nvSpPr>
        <p:spPr>
          <a:xfrm rot="20731393">
            <a:off x="5592360" y="6283557"/>
            <a:ext cx="1330867" cy="369332"/>
          </a:xfrm>
          <a:prstGeom prst="rect">
            <a:avLst/>
          </a:prstGeom>
          <a:solidFill>
            <a:schemeClr val="tx1"/>
          </a:solidFill>
        </p:spPr>
        <p:txBody>
          <a:bodyPr wrap="square" rtlCol="0">
            <a:spAutoFit/>
          </a:bodyPr>
          <a:lstStyle/>
          <a:p>
            <a:pPr algn="ctr"/>
            <a:r>
              <a:rPr lang="el-GR" dirty="0" smtClean="0">
                <a:solidFill>
                  <a:schemeClr val="bg1"/>
                </a:solidFill>
                <a:latin typeface="Comic Sans MS" pitchFamily="66" charset="0"/>
              </a:rPr>
              <a:t>Πίνδαρος</a:t>
            </a:r>
            <a:endParaRPr lang="el-GR" dirty="0">
              <a:solidFill>
                <a:schemeClr val="bg1"/>
              </a:solidFill>
              <a:latin typeface="Comic Sans MS" pitchFamily="66" charset="0"/>
            </a:endParaRPr>
          </a:p>
        </p:txBody>
      </p:sp>
      <p:sp>
        <p:nvSpPr>
          <p:cNvPr id="5" name="4 - Ελλειψοειδής επεξήγηση"/>
          <p:cNvSpPr/>
          <p:nvPr/>
        </p:nvSpPr>
        <p:spPr>
          <a:xfrm>
            <a:off x="6372200" y="0"/>
            <a:ext cx="2771800" cy="1152128"/>
          </a:xfrm>
          <a:prstGeom prst="wedgeEllipseCallout">
            <a:avLst>
              <a:gd name="adj1" fmla="val 5929"/>
              <a:gd name="adj2" fmla="val 200911"/>
            </a:avLst>
          </a:prstGeom>
          <a:solidFill>
            <a:schemeClr val="bg1">
              <a:alpha val="59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 η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ποίηση</a:t>
            </a:r>
            <a:endParaRPr lang="el-GR" sz="2500" b="1" dirty="0">
              <a:solidFill>
                <a:srgbClr val="C00000"/>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ppt_x</p:attrName>
                                        </p:attrNameLst>
                                      </p:cBhvr>
                                      <p:tavLst>
                                        <p:tav tm="0">
                                          <p:val>
                                            <p:strVal val="#ppt_x-.2"/>
                                          </p:val>
                                        </p:tav>
                                        <p:tav tm="100000">
                                          <p:val>
                                            <p:strVal val="#ppt_x"/>
                                          </p:val>
                                        </p:tav>
                                      </p:tavLst>
                                    </p:anim>
                                    <p:anim calcmode="lin" valueType="num">
                                      <p:cBhvr>
                                        <p:cTn id="8"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strVal val="#ppt_w+.3"/>
                                          </p:val>
                                        </p:tav>
                                        <p:tav tm="100000">
                                          <p:val>
                                            <p:strVal val="#ppt_w"/>
                                          </p:val>
                                        </p:tav>
                                      </p:tavLst>
                                    </p:anim>
                                    <p:anim calcmode="lin" valueType="num">
                                      <p:cBhvr>
                                        <p:cTn id="22" dur="500" fill="hold"/>
                                        <p:tgtEl>
                                          <p:spTgt spid="7"/>
                                        </p:tgtEl>
                                        <p:attrNameLst>
                                          <p:attrName>ppt_h</p:attrName>
                                        </p:attrNameLst>
                                      </p:cBhvr>
                                      <p:tavLst>
                                        <p:tav tm="0">
                                          <p:val>
                                            <p:strVal val="#ppt_h"/>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strVal val="#ppt_w+.3"/>
                                          </p:val>
                                        </p:tav>
                                        <p:tav tm="100000">
                                          <p:val>
                                            <p:strVal val="#ppt_w"/>
                                          </p:val>
                                        </p:tav>
                                      </p:tavLst>
                                    </p:anim>
                                    <p:anim calcmode="lin" valueType="num">
                                      <p:cBhvr>
                                        <p:cTn id="29" dur="500" fill="hold"/>
                                        <p:tgtEl>
                                          <p:spTgt spid="6"/>
                                        </p:tgtEl>
                                        <p:attrNameLst>
                                          <p:attrName>ppt_h</p:attrName>
                                        </p:attrNameLst>
                                      </p:cBhvr>
                                      <p:tavLst>
                                        <p:tav tm="0">
                                          <p:val>
                                            <p:strVal val="#ppt_h"/>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strVal val="#ppt_w+.3"/>
                                          </p:val>
                                        </p:tav>
                                        <p:tav tm="100000">
                                          <p:val>
                                            <p:strVal val="#ppt_w"/>
                                          </p:val>
                                        </p:tav>
                                      </p:tavLst>
                                    </p:anim>
                                    <p:anim calcmode="lin" valueType="num">
                                      <p:cBhvr>
                                        <p:cTn id="36" dur="500" fill="hold"/>
                                        <p:tgtEl>
                                          <p:spTgt spid="8"/>
                                        </p:tgtEl>
                                        <p:attrNameLst>
                                          <p:attrName>ppt_h</p:attrName>
                                        </p:attrNameLst>
                                      </p:cBhvr>
                                      <p:tavLst>
                                        <p:tav tm="0">
                                          <p:val>
                                            <p:strVal val="#ppt_h"/>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strVal val="#ppt_w+.3"/>
                                          </p:val>
                                        </p:tav>
                                        <p:tav tm="100000">
                                          <p:val>
                                            <p:strVal val="#ppt_w"/>
                                          </p:val>
                                        </p:tav>
                                      </p:tavLst>
                                    </p:anim>
                                    <p:anim calcmode="lin" valueType="num">
                                      <p:cBhvr>
                                        <p:cTn id="43" dur="500" fill="hold"/>
                                        <p:tgtEl>
                                          <p:spTgt spid="9"/>
                                        </p:tgtEl>
                                        <p:attrNameLst>
                                          <p:attrName>ppt_h</p:attrName>
                                        </p:attrNameLst>
                                      </p:cBhvr>
                                      <p:tavLst>
                                        <p:tav tm="0">
                                          <p:val>
                                            <p:strVal val="#ppt_h"/>
                                          </p:val>
                                        </p:tav>
                                        <p:tav tm="100000">
                                          <p:val>
                                            <p:strVal val="#ppt_h"/>
                                          </p:val>
                                        </p:tav>
                                      </p:tavLst>
                                    </p:anim>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strVal val="#ppt_w+.3"/>
                                          </p:val>
                                        </p:tav>
                                        <p:tav tm="100000">
                                          <p:val>
                                            <p:strVal val="#ppt_w"/>
                                          </p:val>
                                        </p:tav>
                                      </p:tavLst>
                                    </p:anim>
                                    <p:anim calcmode="lin" valueType="num">
                                      <p:cBhvr>
                                        <p:cTn id="50" dur="500" fill="hold"/>
                                        <p:tgtEl>
                                          <p:spTgt spid="10"/>
                                        </p:tgtEl>
                                        <p:attrNameLst>
                                          <p:attrName>ppt_h</p:attrName>
                                        </p:attrNameLst>
                                      </p:cBhvr>
                                      <p:tavLst>
                                        <p:tav tm="0">
                                          <p:val>
                                            <p:strVal val="#ppt_h"/>
                                          </p:val>
                                        </p:tav>
                                        <p:tav tm="100000">
                                          <p:val>
                                            <p:strVal val="#ppt_h"/>
                                          </p:val>
                                        </p:tav>
                                      </p:tavLst>
                                    </p:anim>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500" fill="hold"/>
                                        <p:tgtEl>
                                          <p:spTgt spid="11"/>
                                        </p:tgtEl>
                                        <p:attrNameLst>
                                          <p:attrName>ppt_w</p:attrName>
                                        </p:attrNameLst>
                                      </p:cBhvr>
                                      <p:tavLst>
                                        <p:tav tm="0">
                                          <p:val>
                                            <p:strVal val="#ppt_w+.3"/>
                                          </p:val>
                                        </p:tav>
                                        <p:tav tm="100000">
                                          <p:val>
                                            <p:strVal val="#ppt_w"/>
                                          </p:val>
                                        </p:tav>
                                      </p:tavLst>
                                    </p:anim>
                                    <p:anim calcmode="lin" valueType="num">
                                      <p:cBhvr>
                                        <p:cTn id="57" dur="500" fill="hold"/>
                                        <p:tgtEl>
                                          <p:spTgt spid="11"/>
                                        </p:tgtEl>
                                        <p:attrNameLst>
                                          <p:attrName>ppt_h</p:attrName>
                                        </p:attrNameLst>
                                      </p:cBhvr>
                                      <p:tavLst>
                                        <p:tav tm="0">
                                          <p:val>
                                            <p:strVal val="#ppt_h"/>
                                          </p:val>
                                        </p:tav>
                                        <p:tav tm="100000">
                                          <p:val>
                                            <p:strVal val="#ppt_h"/>
                                          </p:val>
                                        </p:tav>
                                      </p:tavLst>
                                    </p:anim>
                                    <p:animEffect transition="in" filter="fade">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35"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000"/>
                                        <p:tgtEl>
                                          <p:spTgt spid="12"/>
                                        </p:tgtEl>
                                      </p:cBhvr>
                                    </p:animEffect>
                                    <p:anim calcmode="lin" valueType="num">
                                      <p:cBhvr>
                                        <p:cTn id="64" dur="2000" fill="hold"/>
                                        <p:tgtEl>
                                          <p:spTgt spid="12"/>
                                        </p:tgtEl>
                                        <p:attrNameLst>
                                          <p:attrName>style.rotation</p:attrName>
                                        </p:attrNameLst>
                                      </p:cBhvr>
                                      <p:tavLst>
                                        <p:tav tm="0">
                                          <p:val>
                                            <p:fltVal val="720"/>
                                          </p:val>
                                        </p:tav>
                                        <p:tav tm="100000">
                                          <p:val>
                                            <p:fltVal val="0"/>
                                          </p:val>
                                        </p:tav>
                                      </p:tavLst>
                                    </p:anim>
                                    <p:anim calcmode="lin" valueType="num">
                                      <p:cBhvr>
                                        <p:cTn id="65" dur="2000" fill="hold"/>
                                        <p:tgtEl>
                                          <p:spTgt spid="12"/>
                                        </p:tgtEl>
                                        <p:attrNameLst>
                                          <p:attrName>ppt_h</p:attrName>
                                        </p:attrNameLst>
                                      </p:cBhvr>
                                      <p:tavLst>
                                        <p:tav tm="0">
                                          <p:val>
                                            <p:fltVal val="0"/>
                                          </p:val>
                                        </p:tav>
                                        <p:tav tm="100000">
                                          <p:val>
                                            <p:strVal val="#ppt_h"/>
                                          </p:val>
                                        </p:tav>
                                      </p:tavLst>
                                    </p:anim>
                                    <p:anim calcmode="lin" valueType="num">
                                      <p:cBhvr>
                                        <p:cTn id="66" dur="2000" fill="hold"/>
                                        <p:tgtEl>
                                          <p:spTgt spid="12"/>
                                        </p:tgtEl>
                                        <p:attrNameLst>
                                          <p:attrName>ppt_w</p:attrName>
                                        </p:attrNameLst>
                                      </p:cBhvr>
                                      <p:tavLst>
                                        <p:tav tm="0">
                                          <p:val>
                                            <p:fltVal val="0"/>
                                          </p:val>
                                        </p:tav>
                                        <p:tav tm="100000">
                                          <p:val>
                                            <p:strVal val="#ppt_w"/>
                                          </p:val>
                                        </p:tav>
                                      </p:tavLst>
                                    </p:anim>
                                  </p:childTnLst>
                                </p:cTn>
                              </p:par>
                              <p:par>
                                <p:cTn id="67" presetID="35" presetClass="entr" presetSubtype="0"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2000"/>
                                        <p:tgtEl>
                                          <p:spTgt spid="13"/>
                                        </p:tgtEl>
                                      </p:cBhvr>
                                    </p:animEffect>
                                    <p:anim calcmode="lin" valueType="num">
                                      <p:cBhvr>
                                        <p:cTn id="70" dur="2000" fill="hold"/>
                                        <p:tgtEl>
                                          <p:spTgt spid="13"/>
                                        </p:tgtEl>
                                        <p:attrNameLst>
                                          <p:attrName>style.rotation</p:attrName>
                                        </p:attrNameLst>
                                      </p:cBhvr>
                                      <p:tavLst>
                                        <p:tav tm="0">
                                          <p:val>
                                            <p:fltVal val="720"/>
                                          </p:val>
                                        </p:tav>
                                        <p:tav tm="100000">
                                          <p:val>
                                            <p:fltVal val="0"/>
                                          </p:val>
                                        </p:tav>
                                      </p:tavLst>
                                    </p:anim>
                                    <p:anim calcmode="lin" valueType="num">
                                      <p:cBhvr>
                                        <p:cTn id="71" dur="2000" fill="hold"/>
                                        <p:tgtEl>
                                          <p:spTgt spid="13"/>
                                        </p:tgtEl>
                                        <p:attrNameLst>
                                          <p:attrName>ppt_h</p:attrName>
                                        </p:attrNameLst>
                                      </p:cBhvr>
                                      <p:tavLst>
                                        <p:tav tm="0">
                                          <p:val>
                                            <p:fltVal val="0"/>
                                          </p:val>
                                        </p:tav>
                                        <p:tav tm="100000">
                                          <p:val>
                                            <p:strVal val="#ppt_h"/>
                                          </p:val>
                                        </p:tav>
                                      </p:tavLst>
                                    </p:anim>
                                    <p:anim calcmode="lin" valueType="num">
                                      <p:cBhvr>
                                        <p:cTn id="72" dur="2000" fill="hold"/>
                                        <p:tgtEl>
                                          <p:spTgt spid="13"/>
                                        </p:tgtEl>
                                        <p:attrNameLst>
                                          <p:attrName>ppt_w</p:attrName>
                                        </p:attrNameLst>
                                      </p:cBhvr>
                                      <p:tavLst>
                                        <p:tav tm="0">
                                          <p:val>
                                            <p:fltVal val="0"/>
                                          </p:val>
                                        </p:tav>
                                        <p:tav tm="100000">
                                          <p:val>
                                            <p:strVal val="#ppt_w"/>
                                          </p:val>
                                        </p:tav>
                                      </p:tavLst>
                                    </p:anim>
                                  </p:childTnLst>
                                </p:cTn>
                              </p:par>
                              <p:par>
                                <p:cTn id="73" presetID="35" presetClass="entr" presetSubtype="0"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2000"/>
                                        <p:tgtEl>
                                          <p:spTgt spid="14"/>
                                        </p:tgtEl>
                                      </p:cBhvr>
                                    </p:animEffect>
                                    <p:anim calcmode="lin" valueType="num">
                                      <p:cBhvr>
                                        <p:cTn id="76" dur="2000" fill="hold"/>
                                        <p:tgtEl>
                                          <p:spTgt spid="14"/>
                                        </p:tgtEl>
                                        <p:attrNameLst>
                                          <p:attrName>style.rotation</p:attrName>
                                        </p:attrNameLst>
                                      </p:cBhvr>
                                      <p:tavLst>
                                        <p:tav tm="0">
                                          <p:val>
                                            <p:fltVal val="720"/>
                                          </p:val>
                                        </p:tav>
                                        <p:tav tm="100000">
                                          <p:val>
                                            <p:fltVal val="0"/>
                                          </p:val>
                                        </p:tav>
                                      </p:tavLst>
                                    </p:anim>
                                    <p:anim calcmode="lin" valueType="num">
                                      <p:cBhvr>
                                        <p:cTn id="77" dur="2000" fill="hold"/>
                                        <p:tgtEl>
                                          <p:spTgt spid="14"/>
                                        </p:tgtEl>
                                        <p:attrNameLst>
                                          <p:attrName>ppt_h</p:attrName>
                                        </p:attrNameLst>
                                      </p:cBhvr>
                                      <p:tavLst>
                                        <p:tav tm="0">
                                          <p:val>
                                            <p:fltVal val="0"/>
                                          </p:val>
                                        </p:tav>
                                        <p:tav tm="100000">
                                          <p:val>
                                            <p:strVal val="#ppt_h"/>
                                          </p:val>
                                        </p:tav>
                                      </p:tavLst>
                                    </p:anim>
                                    <p:anim calcmode="lin" valueType="num">
                                      <p:cBhvr>
                                        <p:cTn id="78" dur="2000" fill="hold"/>
                                        <p:tgtEl>
                                          <p:spTgt spid="14"/>
                                        </p:tgtEl>
                                        <p:attrNameLst>
                                          <p:attrName>ppt_w</p:attrName>
                                        </p:attrNameLst>
                                      </p:cBhvr>
                                      <p:tavLst>
                                        <p:tav tm="0">
                                          <p:val>
                                            <p:fltVal val="0"/>
                                          </p:val>
                                        </p:tav>
                                        <p:tav tm="100000">
                                          <p:val>
                                            <p:strVal val="#ppt_w"/>
                                          </p:val>
                                        </p:tav>
                                      </p:tavLst>
                                    </p:anim>
                                  </p:childTnLst>
                                </p:cTn>
                              </p:par>
                              <p:par>
                                <p:cTn id="79" presetID="35" presetClass="entr" presetSubtype="0"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2000"/>
                                        <p:tgtEl>
                                          <p:spTgt spid="18"/>
                                        </p:tgtEl>
                                      </p:cBhvr>
                                    </p:animEffect>
                                    <p:anim calcmode="lin" valueType="num">
                                      <p:cBhvr>
                                        <p:cTn id="82" dur="2000" fill="hold"/>
                                        <p:tgtEl>
                                          <p:spTgt spid="18"/>
                                        </p:tgtEl>
                                        <p:attrNameLst>
                                          <p:attrName>style.rotation</p:attrName>
                                        </p:attrNameLst>
                                      </p:cBhvr>
                                      <p:tavLst>
                                        <p:tav tm="0">
                                          <p:val>
                                            <p:fltVal val="720"/>
                                          </p:val>
                                        </p:tav>
                                        <p:tav tm="100000">
                                          <p:val>
                                            <p:fltVal val="0"/>
                                          </p:val>
                                        </p:tav>
                                      </p:tavLst>
                                    </p:anim>
                                    <p:anim calcmode="lin" valueType="num">
                                      <p:cBhvr>
                                        <p:cTn id="83" dur="2000" fill="hold"/>
                                        <p:tgtEl>
                                          <p:spTgt spid="18"/>
                                        </p:tgtEl>
                                        <p:attrNameLst>
                                          <p:attrName>ppt_h</p:attrName>
                                        </p:attrNameLst>
                                      </p:cBhvr>
                                      <p:tavLst>
                                        <p:tav tm="0">
                                          <p:val>
                                            <p:fltVal val="0"/>
                                          </p:val>
                                        </p:tav>
                                        <p:tav tm="100000">
                                          <p:val>
                                            <p:strVal val="#ppt_h"/>
                                          </p:val>
                                        </p:tav>
                                      </p:tavLst>
                                    </p:anim>
                                    <p:anim calcmode="lin" valueType="num">
                                      <p:cBhvr>
                                        <p:cTn id="84" dur="2000" fill="hold"/>
                                        <p:tgtEl>
                                          <p:spTgt spid="1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8"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3 - Θέση περιεχομένου" descr="arxaia-nisia600_104357_W9S946.jpg"/>
          <p:cNvPicPr>
            <a:picLocks noChangeAspect="1"/>
          </p:cNvPicPr>
          <p:nvPr/>
        </p:nvPicPr>
        <p:blipFill>
          <a:blip r:embed="rId2" cstate="print"/>
          <a:stretch>
            <a:fillRect/>
          </a:stretch>
        </p:blipFill>
        <p:spPr>
          <a:xfrm>
            <a:off x="-1" y="435706"/>
            <a:ext cx="6034687" cy="4073413"/>
          </a:xfrm>
          <a:prstGeom prst="rect">
            <a:avLst/>
          </a:prstGeom>
          <a:ln>
            <a:noFill/>
          </a:ln>
          <a:effectLst>
            <a:outerShdw blurRad="292100" dist="139700" dir="2700000" algn="tl" rotWithShape="0">
              <a:srgbClr val="333333">
                <a:alpha val="65000"/>
              </a:srgbClr>
            </a:outerShdw>
          </a:effectLst>
        </p:spPr>
      </p:pic>
      <p:pic>
        <p:nvPicPr>
          <p:cNvPr id="4" name="3 - Θέση περιεχομένου" descr="0fd6f1c2c5adca9398d49eaaf1c8f604.jpg"/>
          <p:cNvPicPr>
            <a:picLocks noGrp="1" noChangeAspect="1"/>
          </p:cNvPicPr>
          <p:nvPr>
            <p:ph idx="1"/>
          </p:nvPr>
        </p:nvPicPr>
        <p:blipFill>
          <a:blip r:embed="rId3" cstate="print">
            <a:lum bright="-20000"/>
          </a:blip>
          <a:srcRect l="19654" r="19654"/>
          <a:stretch>
            <a:fillRect/>
          </a:stretch>
        </p:blipFill>
        <p:spPr>
          <a:xfrm>
            <a:off x="6228184" y="3284984"/>
            <a:ext cx="2683871" cy="3573016"/>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5508104" y="116632"/>
            <a:ext cx="3384376" cy="1152128"/>
          </a:xfrm>
          <a:prstGeom prst="wedgeEllipseCallout">
            <a:avLst>
              <a:gd name="adj1" fmla="val 18617"/>
              <a:gd name="adj2" fmla="val 274172"/>
            </a:avLst>
          </a:prstGeom>
          <a:solidFill>
            <a:schemeClr val="bg1">
              <a:alpha val="59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…το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θέατρο</a:t>
            </a:r>
            <a:endParaRPr lang="el-GR" sz="2500" b="1" dirty="0">
              <a:solidFill>
                <a:srgbClr val="C00000"/>
              </a:solidFill>
              <a:effectLst>
                <a:outerShdw blurRad="38100" dist="38100" dir="2700000" algn="tl">
                  <a:srgbClr val="000000">
                    <a:alpha val="43137"/>
                  </a:srgbClr>
                </a:outerShdw>
              </a:effectLst>
              <a:latin typeface="Comic Sans MS" pitchFamily="66" charset="0"/>
            </a:endParaRPr>
          </a:p>
        </p:txBody>
      </p:sp>
      <p:pic>
        <p:nvPicPr>
          <p:cNvPr id="6" name="3 - Θέση περιεχομένου" descr="arxaia-nisia600_104357_W9S946.jpg"/>
          <p:cNvPicPr>
            <a:picLocks noChangeAspect="1"/>
          </p:cNvPicPr>
          <p:nvPr/>
        </p:nvPicPr>
        <p:blipFill>
          <a:blip r:embed="rId4" cstate="print"/>
          <a:stretch>
            <a:fillRect/>
          </a:stretch>
        </p:blipFill>
        <p:spPr>
          <a:xfrm>
            <a:off x="899592" y="4006984"/>
            <a:ext cx="3456384" cy="259228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3 - Θέση περιεχομένου" descr="arxaia-nisia600_104357_W9S946.jpg"/>
          <p:cNvPicPr>
            <a:picLocks noChangeAspect="1"/>
          </p:cNvPicPr>
          <p:nvPr/>
        </p:nvPicPr>
        <p:blipFill>
          <a:blip r:embed="rId2" cstate="print"/>
          <a:srcRect r="23991"/>
          <a:stretch>
            <a:fillRect/>
          </a:stretch>
        </p:blipFill>
        <p:spPr>
          <a:xfrm>
            <a:off x="-1" y="692697"/>
            <a:ext cx="6012161" cy="3954952"/>
          </a:xfrm>
          <a:prstGeom prst="rect">
            <a:avLst/>
          </a:prstGeom>
          <a:ln>
            <a:noFill/>
          </a:ln>
          <a:effectLst>
            <a:outerShdw blurRad="292100" dist="139700" dir="2700000" algn="tl" rotWithShape="0">
              <a:srgbClr val="333333">
                <a:alpha val="65000"/>
              </a:srgbClr>
            </a:outerShdw>
          </a:effectLst>
        </p:spPr>
      </p:pic>
      <p:pic>
        <p:nvPicPr>
          <p:cNvPr id="4" name="3 - Θέση περιεχομένου" descr="0fd6f1c2c5adca9398d49eaaf1c8f604.jpg"/>
          <p:cNvPicPr>
            <a:picLocks noGrp="1" noChangeAspect="1"/>
          </p:cNvPicPr>
          <p:nvPr>
            <p:ph idx="1"/>
          </p:nvPr>
        </p:nvPicPr>
        <p:blipFill>
          <a:blip r:embed="rId3" cstate="print">
            <a:clrChange>
              <a:clrFrom>
                <a:srgbClr val="FFFFFF"/>
              </a:clrFrom>
              <a:clrTo>
                <a:srgbClr val="FFFFFF">
                  <a:alpha val="0"/>
                </a:srgbClr>
              </a:clrTo>
            </a:clrChange>
          </a:blip>
          <a:stretch>
            <a:fillRect/>
          </a:stretch>
        </p:blipFill>
        <p:spPr>
          <a:xfrm>
            <a:off x="5851707" y="2924944"/>
            <a:ext cx="3527407" cy="3933057"/>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5508104" y="116632"/>
            <a:ext cx="3384376" cy="1152128"/>
          </a:xfrm>
          <a:prstGeom prst="wedgeEllipseCallout">
            <a:avLst>
              <a:gd name="adj1" fmla="val 18617"/>
              <a:gd name="adj2" fmla="val 274172"/>
            </a:avLst>
          </a:prstGeom>
          <a:solidFill>
            <a:schemeClr val="bg1">
              <a:alpha val="59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…η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φιλοσοφία</a:t>
            </a:r>
            <a:endParaRPr lang="el-GR" sz="2500" b="1" dirty="0">
              <a:solidFill>
                <a:srgbClr val="C00000"/>
              </a:solidFill>
              <a:effectLst>
                <a:outerShdw blurRad="38100" dist="38100" dir="2700000" algn="tl">
                  <a:srgbClr val="000000">
                    <a:alpha val="43137"/>
                  </a:srgbClr>
                </a:outerShdw>
              </a:effectLst>
              <a:latin typeface="Comic Sans MS" pitchFamily="66" charset="0"/>
            </a:endParaRPr>
          </a:p>
        </p:txBody>
      </p:sp>
      <p:pic>
        <p:nvPicPr>
          <p:cNvPr id="6" name="3 - Θέση περιεχομένου" descr="arxaia-nisia600_104357_W9S946.jpg"/>
          <p:cNvPicPr>
            <a:picLocks noChangeAspect="1"/>
          </p:cNvPicPr>
          <p:nvPr/>
        </p:nvPicPr>
        <p:blipFill>
          <a:blip r:embed="rId4" cstate="print">
            <a:clrChange>
              <a:clrFrom>
                <a:srgbClr val="FFFFFF"/>
              </a:clrFrom>
              <a:clrTo>
                <a:srgbClr val="FFFFFF">
                  <a:alpha val="0"/>
                </a:srgbClr>
              </a:clrTo>
            </a:clrChange>
          </a:blip>
          <a:stretch>
            <a:fillRect/>
          </a:stretch>
        </p:blipFill>
        <p:spPr>
          <a:xfrm>
            <a:off x="1187624" y="3903752"/>
            <a:ext cx="3218913" cy="295424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0fd6f1c2c5adca9398d49eaaf1c8f604.jpg"/>
          <p:cNvPicPr>
            <a:picLocks noGrp="1" noChangeAspect="1"/>
          </p:cNvPicPr>
          <p:nvPr>
            <p:ph idx="1"/>
          </p:nvPr>
        </p:nvPicPr>
        <p:blipFill>
          <a:blip r:embed="rId2" cstate="print">
            <a:clrChange>
              <a:clrFrom>
                <a:srgbClr val="FDFDFD"/>
              </a:clrFrom>
              <a:clrTo>
                <a:srgbClr val="FDFDFD">
                  <a:alpha val="0"/>
                </a:srgbClr>
              </a:clrTo>
            </a:clrChange>
          </a:blip>
          <a:srcRect l="4328" r="11541" b="53150"/>
          <a:stretch>
            <a:fillRect/>
          </a:stretch>
        </p:blipFill>
        <p:spPr>
          <a:xfrm>
            <a:off x="323527" y="3212976"/>
            <a:ext cx="2679699" cy="3645024"/>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251520" y="260648"/>
            <a:ext cx="3024336" cy="1296144"/>
          </a:xfrm>
          <a:prstGeom prst="wedgeEllipseCallout">
            <a:avLst>
              <a:gd name="adj1" fmla="val 4700"/>
              <a:gd name="adj2" fmla="val 191414"/>
            </a:avLst>
          </a:prstGeom>
          <a:solidFill>
            <a:schemeClr val="bg1">
              <a:alpha val="59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…η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ρητορική</a:t>
            </a:r>
            <a:endParaRPr lang="el-GR" sz="2500" b="1" dirty="0">
              <a:solidFill>
                <a:srgbClr val="C00000"/>
              </a:solidFill>
              <a:effectLst>
                <a:outerShdw blurRad="38100" dist="38100" dir="2700000" algn="tl">
                  <a:srgbClr val="000000">
                    <a:alpha val="43137"/>
                  </a:srgbClr>
                </a:outerShdw>
              </a:effectLst>
              <a:latin typeface="Comic Sans MS" pitchFamily="66" charset="0"/>
            </a:endParaRPr>
          </a:p>
        </p:txBody>
      </p:sp>
      <p:pic>
        <p:nvPicPr>
          <p:cNvPr id="78850" name="Picture 2" descr="Σχετική εικόνα"/>
          <p:cNvPicPr>
            <a:picLocks noChangeAspect="1" noChangeArrowheads="1"/>
          </p:cNvPicPr>
          <p:nvPr/>
        </p:nvPicPr>
        <p:blipFill>
          <a:blip r:embed="rId3" cstate="print"/>
          <a:srcRect/>
          <a:stretch>
            <a:fillRect/>
          </a:stretch>
        </p:blipFill>
        <p:spPr bwMode="auto">
          <a:xfrm>
            <a:off x="3037194" y="1988840"/>
            <a:ext cx="6106806" cy="4869160"/>
          </a:xfrm>
          <a:prstGeom prst="rect">
            <a:avLst/>
          </a:prstGeom>
          <a:noFill/>
        </p:spPr>
      </p:pic>
      <p:pic>
        <p:nvPicPr>
          <p:cNvPr id="7" name="3 - Θέση περιεχομένου" descr="arxaia-nisia600_104357_W9S946.jpg"/>
          <p:cNvPicPr>
            <a:picLocks noChangeAspect="1"/>
          </p:cNvPicPr>
          <p:nvPr/>
        </p:nvPicPr>
        <p:blipFill>
          <a:blip r:embed="rId4" cstate="print"/>
          <a:stretch>
            <a:fillRect/>
          </a:stretch>
        </p:blipFill>
        <p:spPr>
          <a:xfrm>
            <a:off x="4716016" y="0"/>
            <a:ext cx="3675909" cy="244615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0fd6f1c2c5adca9398d49eaaf1c8f604.jpg"/>
          <p:cNvPicPr>
            <a:picLocks noGrp="1" noChangeAspect="1"/>
          </p:cNvPicPr>
          <p:nvPr>
            <p:ph idx="1"/>
          </p:nvPr>
        </p:nvPicPr>
        <p:blipFill>
          <a:blip r:embed="rId2" cstate="print"/>
          <a:srcRect l="2892" t="945" r="2892" b="1890"/>
          <a:stretch>
            <a:fillRect/>
          </a:stretch>
        </p:blipFill>
        <p:spPr>
          <a:xfrm>
            <a:off x="394933" y="3944142"/>
            <a:ext cx="2768823" cy="2913858"/>
          </a:xfrm>
          <a:prstGeom prst="rect">
            <a:avLst/>
          </a:prstGeom>
          <a:ln>
            <a:noFill/>
          </a:ln>
          <a:effectLst>
            <a:outerShdw blurRad="292100" dist="139700" dir="2700000" algn="tl" rotWithShape="0">
              <a:srgbClr val="333333">
                <a:alpha val="65000"/>
              </a:srgbClr>
            </a:outerShdw>
          </a:effectLst>
        </p:spPr>
      </p:pic>
      <p:pic>
        <p:nvPicPr>
          <p:cNvPr id="6" name="3 - Θέση περιεχομένου" descr="arxaia-nisia600_104357_W9S946.jpg"/>
          <p:cNvPicPr>
            <a:picLocks noChangeAspect="1"/>
          </p:cNvPicPr>
          <p:nvPr/>
        </p:nvPicPr>
        <p:blipFill>
          <a:blip r:embed="rId3" cstate="print"/>
          <a:stretch>
            <a:fillRect/>
          </a:stretch>
        </p:blipFill>
        <p:spPr>
          <a:xfrm>
            <a:off x="3707904" y="2924944"/>
            <a:ext cx="5197569" cy="3456384"/>
          </a:xfrm>
          <a:prstGeom prst="rect">
            <a:avLst/>
          </a:prstGeom>
          <a:ln>
            <a:noFill/>
          </a:ln>
          <a:effectLst>
            <a:outerShdw blurRad="292100" dist="139700" dir="2700000" algn="tl" rotWithShape="0">
              <a:srgbClr val="333333">
                <a:alpha val="65000"/>
              </a:srgbClr>
            </a:outerShdw>
          </a:effectLst>
        </p:spPr>
      </p:pic>
      <p:pic>
        <p:nvPicPr>
          <p:cNvPr id="7" name="3 - Θέση περιεχομένου" descr="arxaia-nisia600_104357_W9S946.jpg"/>
          <p:cNvPicPr>
            <a:picLocks noChangeAspect="1"/>
          </p:cNvPicPr>
          <p:nvPr/>
        </p:nvPicPr>
        <p:blipFill>
          <a:blip r:embed="rId4" cstate="print"/>
          <a:stretch>
            <a:fillRect/>
          </a:stretch>
        </p:blipFill>
        <p:spPr>
          <a:xfrm>
            <a:off x="2915816" y="332656"/>
            <a:ext cx="5189497" cy="3212976"/>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179512" y="476672"/>
            <a:ext cx="3024336" cy="1296144"/>
          </a:xfrm>
          <a:prstGeom prst="wedgeEllipseCallout">
            <a:avLst>
              <a:gd name="adj1" fmla="val 4700"/>
              <a:gd name="adj2" fmla="val 191414"/>
            </a:avLst>
          </a:prstGeom>
          <a:solidFill>
            <a:schemeClr val="bg1">
              <a:alpha val="59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…η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πολεοδομία</a:t>
            </a:r>
            <a:endParaRPr lang="el-GR" sz="2500" b="1" dirty="0">
              <a:solidFill>
                <a:srgbClr val="C00000"/>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3 - Θέση περιεχομένου" descr="arxaia-nisia600_104357_W9S946.jpg"/>
          <p:cNvPicPr>
            <a:picLocks noChangeAspect="1"/>
          </p:cNvPicPr>
          <p:nvPr/>
        </p:nvPicPr>
        <p:blipFill>
          <a:blip r:embed="rId2" cstate="print"/>
          <a:stretch>
            <a:fillRect/>
          </a:stretch>
        </p:blipFill>
        <p:spPr>
          <a:xfrm>
            <a:off x="3563888" y="188640"/>
            <a:ext cx="5075983" cy="3922351"/>
          </a:xfrm>
          <a:prstGeom prst="rect">
            <a:avLst/>
          </a:prstGeom>
          <a:ln>
            <a:noFill/>
          </a:ln>
          <a:effectLst>
            <a:outerShdw blurRad="292100" dist="139700" dir="2700000" algn="tl" rotWithShape="0">
              <a:srgbClr val="333333">
                <a:alpha val="65000"/>
              </a:srgbClr>
            </a:outerShdw>
          </a:effectLst>
        </p:spPr>
      </p:pic>
      <p:pic>
        <p:nvPicPr>
          <p:cNvPr id="6" name="3 - Θέση περιεχομένου" descr="arxaia-nisia600_104357_W9S946.jpg"/>
          <p:cNvPicPr>
            <a:picLocks noChangeAspect="1"/>
          </p:cNvPicPr>
          <p:nvPr/>
        </p:nvPicPr>
        <p:blipFill>
          <a:blip r:embed="rId3" cstate="print"/>
          <a:stretch>
            <a:fillRect/>
          </a:stretch>
        </p:blipFill>
        <p:spPr>
          <a:xfrm>
            <a:off x="3707904" y="4298824"/>
            <a:ext cx="5075983" cy="2559176"/>
          </a:xfrm>
          <a:prstGeom prst="rect">
            <a:avLst/>
          </a:prstGeom>
          <a:ln>
            <a:noFill/>
          </a:ln>
          <a:effectLst>
            <a:outerShdw blurRad="292100" dist="139700" dir="2700000" algn="tl" rotWithShape="0">
              <a:srgbClr val="333333">
                <a:alpha val="65000"/>
              </a:srgbClr>
            </a:outerShdw>
          </a:effectLst>
        </p:spPr>
      </p:pic>
      <p:pic>
        <p:nvPicPr>
          <p:cNvPr id="9" name="3 - Θέση περιεχομένου" descr="0fd6f1c2c5adca9398d49eaaf1c8f604.jpg"/>
          <p:cNvPicPr>
            <a:picLocks noGrp="1" noChangeAspect="1"/>
          </p:cNvPicPr>
          <p:nvPr>
            <p:ph idx="1"/>
          </p:nvPr>
        </p:nvPicPr>
        <p:blipFill>
          <a:blip r:embed="rId4" cstate="print"/>
          <a:srcRect l="12500" t="6250" r="18750"/>
          <a:stretch>
            <a:fillRect/>
          </a:stretch>
        </p:blipFill>
        <p:spPr>
          <a:xfrm>
            <a:off x="233194" y="2708920"/>
            <a:ext cx="3042662" cy="4149080"/>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179512" y="260648"/>
            <a:ext cx="3024336" cy="1296144"/>
          </a:xfrm>
          <a:prstGeom prst="wedgeEllipseCallout">
            <a:avLst>
              <a:gd name="adj1" fmla="val 10281"/>
              <a:gd name="adj2" fmla="val 157768"/>
            </a:avLst>
          </a:prstGeom>
          <a:solidFill>
            <a:schemeClr val="bg1">
              <a:alpha val="59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…η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επιστήμη</a:t>
            </a:r>
            <a:endParaRPr lang="el-GR" sz="2500" b="1" dirty="0">
              <a:solidFill>
                <a:srgbClr val="C00000"/>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3 - Θέση περιεχομένου" descr="arxaia-nisia600_104357_W9S946.jpg"/>
          <p:cNvPicPr>
            <a:picLocks noChangeAspect="1"/>
          </p:cNvPicPr>
          <p:nvPr/>
        </p:nvPicPr>
        <p:blipFill>
          <a:blip r:embed="rId2" cstate="print"/>
          <a:stretch>
            <a:fillRect/>
          </a:stretch>
        </p:blipFill>
        <p:spPr>
          <a:xfrm>
            <a:off x="0" y="0"/>
            <a:ext cx="9144000" cy="4572000"/>
          </a:xfrm>
          <a:prstGeom prst="rect">
            <a:avLst/>
          </a:prstGeom>
          <a:ln>
            <a:noFill/>
          </a:ln>
          <a:effectLst>
            <a:outerShdw blurRad="292100" dist="139700" dir="2700000" algn="tl" rotWithShape="0">
              <a:srgbClr val="333333">
                <a:alpha val="65000"/>
              </a:srgbClr>
            </a:outerShdw>
          </a:effectLst>
        </p:spPr>
      </p:pic>
      <p:pic>
        <p:nvPicPr>
          <p:cNvPr id="4" name="3 - Θέση περιεχομένου" descr="0fd6f1c2c5adca9398d49eaaf1c8f604.jpg"/>
          <p:cNvPicPr>
            <a:picLocks noGrp="1" noChangeAspect="1"/>
          </p:cNvPicPr>
          <p:nvPr>
            <p:ph idx="1"/>
          </p:nvPr>
        </p:nvPicPr>
        <p:blipFill>
          <a:blip r:embed="rId3" cstate="print"/>
          <a:stretch>
            <a:fillRect/>
          </a:stretch>
        </p:blipFill>
        <p:spPr>
          <a:xfrm>
            <a:off x="0" y="4002675"/>
            <a:ext cx="2389150" cy="2855325"/>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3743400" y="4680520"/>
            <a:ext cx="5221088" cy="1988840"/>
          </a:xfrm>
          <a:prstGeom prst="wedgeEllipseCallout">
            <a:avLst>
              <a:gd name="adj1" fmla="val -96861"/>
              <a:gd name="adj2" fmla="val 21376"/>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Η </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ανθρώπινη σκέψη </a:t>
            </a:r>
            <a:r>
              <a:rPr lang="el-GR" sz="2500" dirty="0" smtClean="0">
                <a:solidFill>
                  <a:srgbClr val="002060"/>
                </a:solidFill>
                <a:latin typeface="Comic Sans MS" pitchFamily="66" charset="0"/>
                <a:sym typeface="Wingdings" pitchFamily="2" charset="2"/>
              </a:rPr>
              <a:t>και ο </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πολιτισμός</a:t>
            </a:r>
            <a:r>
              <a:rPr lang="el-GR" sz="2500" dirty="0" smtClean="0">
                <a:solidFill>
                  <a:srgbClr val="002060"/>
                </a:solidFill>
                <a:latin typeface="Comic Sans MS" pitchFamily="66" charset="0"/>
                <a:sym typeface="Wingdings" pitchFamily="2" charset="2"/>
              </a:rPr>
              <a:t> στα χρόνια μας έκαναν πολύ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σημαντικά βήματα</a:t>
            </a:r>
            <a:r>
              <a:rPr lang="el-GR" sz="2500" dirty="0" smtClean="0">
                <a:solidFill>
                  <a:srgbClr val="002060"/>
                </a:solidFill>
                <a:latin typeface="Comic Sans MS" pitchFamily="66" charset="0"/>
                <a:sym typeface="Wingdings" pitchFamily="2" charset="2"/>
              </a:rPr>
              <a:t>!!</a:t>
            </a:r>
            <a:endParaRPr lang="el-GR" sz="2500" dirty="0">
              <a:solidFill>
                <a:srgbClr val="002060"/>
              </a:solidFill>
              <a:latin typeface="Comic Sans MS" pitchFamily="66"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5"/>
                                        </p:tgtEl>
                                        <p:attrNameLst>
                                          <p:attrName>style.visibility</p:attrName>
                                        </p:attrNameLst>
                                      </p:cBhvr>
                                      <p:to>
                                        <p:strVal val="visible"/>
                                      </p:to>
                                    </p:set>
                                    <p:anim calcmode="discrete" valueType="clr">
                                      <p:cBhvr override="childStyle">
                                        <p:cTn id="21"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
                                        </p:tgtEl>
                                        <p:attrNameLst>
                                          <p:attrName>fillcolor</p:attrName>
                                        </p:attrNameLst>
                                      </p:cBhvr>
                                      <p:tavLst>
                                        <p:tav tm="0">
                                          <p:val>
                                            <p:clrVal>
                                              <a:schemeClr val="accent2"/>
                                            </p:clrVal>
                                          </p:val>
                                        </p:tav>
                                        <p:tav tm="50000">
                                          <p:val>
                                            <p:clrVal>
                                              <a:schemeClr val="hlink"/>
                                            </p:clrVal>
                                          </p:val>
                                        </p:tav>
                                      </p:tavLst>
                                    </p:anim>
                                    <p:set>
                                      <p:cBhvr>
                                        <p:cTn id="23"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3 - Θέση περιεχομένου" descr="arxaia-nisia600_104357_W9S946.jpg"/>
          <p:cNvPicPr>
            <a:picLocks noChangeAspect="1"/>
          </p:cNvPicPr>
          <p:nvPr/>
        </p:nvPicPr>
        <p:blipFill>
          <a:blip r:embed="rId2" cstate="print">
            <a:lum bright="-10000" contrast="30000"/>
          </a:blip>
          <a:stretch>
            <a:fillRect/>
          </a:stretch>
        </p:blipFill>
        <p:spPr>
          <a:xfrm>
            <a:off x="-2340768" y="0"/>
            <a:ext cx="12493063" cy="7009309"/>
          </a:xfrm>
          <a:prstGeom prst="rect">
            <a:avLst/>
          </a:prstGeom>
          <a:ln>
            <a:noFill/>
          </a:ln>
          <a:effectLst>
            <a:outerShdw blurRad="292100" dist="139700" dir="2700000" algn="tl" rotWithShape="0">
              <a:srgbClr val="333333">
                <a:alpha val="65000"/>
              </a:srgbClr>
            </a:outerShdw>
          </a:effectLst>
        </p:spPr>
      </p:pic>
      <p:pic>
        <p:nvPicPr>
          <p:cNvPr id="4" name="3 - Θέση περιεχομένου" descr="0fd6f1c2c5adca9398d49eaaf1c8f604.jpg"/>
          <p:cNvPicPr>
            <a:picLocks noGrp="1" noChangeAspect="1"/>
          </p:cNvPicPr>
          <p:nvPr>
            <p:ph idx="1"/>
          </p:nvPr>
        </p:nvPicPr>
        <p:blipFill>
          <a:blip r:embed="rId3" cstate="print">
            <a:lum bright="-10000" contrast="40000"/>
          </a:blip>
          <a:stretch>
            <a:fillRect/>
          </a:stretch>
        </p:blipFill>
        <p:spPr>
          <a:xfrm>
            <a:off x="6660232" y="135415"/>
            <a:ext cx="2808312" cy="7326033"/>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0" y="188640"/>
            <a:ext cx="6372200" cy="1800200"/>
          </a:xfrm>
          <a:prstGeom prst="wedgeEllipseCallout">
            <a:avLst>
              <a:gd name="adj1" fmla="val 65981"/>
              <a:gd name="adj2" fmla="val 11498"/>
            </a:avLst>
          </a:prstGeom>
          <a:solidFill>
            <a:schemeClr val="bg1">
              <a:alpha val="71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Δείτε πώς ήταν </a:t>
            </a:r>
          </a:p>
          <a:p>
            <a:pPr algn="ctr"/>
            <a:r>
              <a:rPr lang="el-GR" sz="2500" dirty="0" smtClean="0">
                <a:solidFill>
                  <a:srgbClr val="002060"/>
                </a:solidFill>
                <a:latin typeface="Comic Sans MS" pitchFamily="66" charset="0"/>
                <a:sym typeface="Wingdings" pitchFamily="2" charset="2"/>
              </a:rPr>
              <a:t>μία </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πόλη – κράτος από ψηλά</a:t>
            </a:r>
            <a:r>
              <a:rPr lang="el-GR" sz="2500" dirty="0" smtClean="0">
                <a:solidFill>
                  <a:srgbClr val="002060"/>
                </a:solidFill>
                <a:latin typeface="Comic Sans MS" pitchFamily="66" charset="0"/>
                <a:sym typeface="Wingdings" pitchFamily="2" charset="2"/>
              </a:rPr>
              <a:t>! </a:t>
            </a:r>
          </a:p>
          <a:p>
            <a:pPr algn="ctr"/>
            <a:r>
              <a:rPr lang="el-GR" sz="2500" dirty="0" smtClean="0">
                <a:solidFill>
                  <a:srgbClr val="002060"/>
                </a:solidFill>
                <a:latin typeface="Comic Sans MS" pitchFamily="66" charset="0"/>
                <a:sym typeface="Wingdings" pitchFamily="2" charset="2"/>
              </a:rPr>
              <a:t>Έτσι ήταν περίπου </a:t>
            </a:r>
          </a:p>
          <a:p>
            <a:pPr algn="ctr"/>
            <a:r>
              <a:rPr lang="el-GR" sz="2500" dirty="0" smtClean="0">
                <a:solidFill>
                  <a:srgbClr val="002060"/>
                </a:solidFill>
                <a:latin typeface="Comic Sans MS" pitchFamily="66" charset="0"/>
                <a:sym typeface="Wingdings" pitchFamily="2" charset="2"/>
              </a:rPr>
              <a:t>η </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αρχαία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Κόρινθος</a:t>
            </a:r>
            <a:r>
              <a:rPr lang="el-GR" sz="2500" dirty="0" smtClean="0">
                <a:solidFill>
                  <a:srgbClr val="002060"/>
                </a:solidFill>
                <a:latin typeface="Comic Sans MS" pitchFamily="66" charset="0"/>
                <a:sym typeface="Wingdings" pitchFamily="2" charset="2"/>
              </a:rPr>
              <a:t>!</a:t>
            </a:r>
            <a:endParaRPr lang="el-GR" sz="2500" dirty="0">
              <a:solidFill>
                <a:srgbClr val="002060"/>
              </a:solidFill>
              <a:latin typeface="Comic Sans MS" pitchFamily="66"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5"/>
                                        </p:tgtEl>
                                        <p:attrNameLst>
                                          <p:attrName>style.visibility</p:attrName>
                                        </p:attrNameLst>
                                      </p:cBhvr>
                                      <p:to>
                                        <p:strVal val="visible"/>
                                      </p:to>
                                    </p:set>
                                    <p:anim calcmode="discrete" valueType="clr">
                                      <p:cBhvr override="childStyle">
                                        <p:cTn id="21"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
                                        </p:tgtEl>
                                        <p:attrNameLst>
                                          <p:attrName>fillcolor</p:attrName>
                                        </p:attrNameLst>
                                      </p:cBhvr>
                                      <p:tavLst>
                                        <p:tav tm="0">
                                          <p:val>
                                            <p:clrVal>
                                              <a:schemeClr val="accent2"/>
                                            </p:clrVal>
                                          </p:val>
                                        </p:tav>
                                        <p:tav tm="50000">
                                          <p:val>
                                            <p:clrVal>
                                              <a:schemeClr val="hlink"/>
                                            </p:clrVal>
                                          </p:val>
                                        </p:tav>
                                      </p:tavLst>
                                    </p:anim>
                                    <p:set>
                                      <p:cBhvr>
                                        <p:cTn id="23"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1-ec2dd6bedb.jpg"/>
          <p:cNvPicPr>
            <a:picLocks noGrp="1" noChangeAspect="1"/>
          </p:cNvPicPr>
          <p:nvPr>
            <p:ph idx="1"/>
          </p:nvPr>
        </p:nvPicPr>
        <p:blipFill>
          <a:blip r:embed="rId2" cstate="print"/>
          <a:stretch>
            <a:fillRect/>
          </a:stretch>
        </p:blipFill>
        <p:spPr>
          <a:xfrm>
            <a:off x="-1133597" y="-171400"/>
            <a:ext cx="11731852" cy="7488832"/>
          </a:xfrm>
          <a:prstGeom prst="rect">
            <a:avLst/>
          </a:prstGeom>
          <a:ln>
            <a:noFill/>
          </a:ln>
          <a:effectLst>
            <a:outerShdw blurRad="292100" dist="139700" dir="2700000" algn="tl" rotWithShape="0">
              <a:srgbClr val="333333">
                <a:alpha val="65000"/>
              </a:srgbClr>
            </a:outerShdw>
          </a:effectLst>
        </p:spPr>
      </p:pic>
      <p:pic>
        <p:nvPicPr>
          <p:cNvPr id="5" name="4 - Εικόνα" descr="kouros-valomandras.jpg"/>
          <p:cNvPicPr>
            <a:picLocks noChangeAspect="1"/>
          </p:cNvPicPr>
          <p:nvPr/>
        </p:nvPicPr>
        <p:blipFill>
          <a:blip r:embed="rId3" cstate="print"/>
          <a:stretch>
            <a:fillRect/>
          </a:stretch>
        </p:blipFill>
        <p:spPr>
          <a:xfrm>
            <a:off x="827584" y="3501008"/>
            <a:ext cx="2839606" cy="3356992"/>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4355976" y="404664"/>
            <a:ext cx="4608512" cy="3312368"/>
          </a:xfrm>
          <a:prstGeom prst="wedgeEllipseCallout">
            <a:avLst>
              <a:gd name="adj1" fmla="val -73165"/>
              <a:gd name="adj2" fmla="val 76487"/>
            </a:avLst>
          </a:prstGeom>
          <a:solidFill>
            <a:schemeClr val="tx2">
              <a:lumMod val="20000"/>
              <a:lumOff val="80000"/>
              <a:alpha val="54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002060"/>
                </a:solidFill>
                <a:latin typeface="Comic Sans MS" pitchFamily="66" charset="0"/>
              </a:rPr>
              <a:t>Ο</a:t>
            </a:r>
            <a:r>
              <a:rPr lang="el-GR" sz="2400" b="1" dirty="0" smtClean="0">
                <a:solidFill>
                  <a:schemeClr val="tx2"/>
                </a:solidFill>
                <a:latin typeface="Comic Sans MS" pitchFamily="66" charset="0"/>
              </a:rPr>
              <a:t> </a:t>
            </a:r>
            <a:r>
              <a:rPr lang="el-GR" sz="3600" b="1" dirty="0" smtClean="0">
                <a:solidFill>
                  <a:srgbClr val="C00000"/>
                </a:solidFill>
                <a:effectLst>
                  <a:outerShdw blurRad="38100" dist="38100" dir="2700000" algn="tl">
                    <a:srgbClr val="000000">
                      <a:alpha val="43137"/>
                    </a:srgbClr>
                  </a:outerShdw>
                </a:effectLst>
                <a:latin typeface="Comic Sans MS" pitchFamily="66" charset="0"/>
              </a:rPr>
              <a:t>7</a:t>
            </a:r>
            <a:r>
              <a:rPr lang="el-GR" sz="3600" b="1" baseline="30000" dirty="0" smtClean="0">
                <a:solidFill>
                  <a:srgbClr val="C00000"/>
                </a:solidFill>
                <a:effectLst>
                  <a:outerShdw blurRad="38100" dist="38100" dir="2700000" algn="tl">
                    <a:srgbClr val="000000">
                      <a:alpha val="43137"/>
                    </a:srgbClr>
                  </a:outerShdw>
                </a:effectLst>
                <a:latin typeface="Comic Sans MS" pitchFamily="66" charset="0"/>
              </a:rPr>
              <a:t>ος</a:t>
            </a:r>
            <a:r>
              <a:rPr lang="el-GR" sz="2400" b="1" dirty="0" smtClean="0">
                <a:solidFill>
                  <a:srgbClr val="C00000"/>
                </a:solidFill>
                <a:effectLst>
                  <a:outerShdw blurRad="38100" dist="38100" dir="2700000" algn="tl">
                    <a:srgbClr val="000000">
                      <a:alpha val="43137"/>
                    </a:srgbClr>
                  </a:outerShdw>
                </a:effectLst>
                <a:latin typeface="Comic Sans MS" pitchFamily="66" charset="0"/>
              </a:rPr>
              <a:t> </a:t>
            </a:r>
            <a:r>
              <a:rPr lang="el-GR" sz="2400" b="1" dirty="0" smtClean="0">
                <a:solidFill>
                  <a:schemeClr val="tx2"/>
                </a:solidFill>
                <a:latin typeface="Comic Sans MS" pitchFamily="66" charset="0"/>
              </a:rPr>
              <a:t>και ο </a:t>
            </a:r>
            <a:r>
              <a:rPr lang="el-GR" sz="3600" b="1" dirty="0" smtClean="0">
                <a:solidFill>
                  <a:srgbClr val="C00000"/>
                </a:solidFill>
                <a:effectLst>
                  <a:outerShdw blurRad="38100" dist="38100" dir="2700000" algn="tl">
                    <a:srgbClr val="000000">
                      <a:alpha val="43137"/>
                    </a:srgbClr>
                  </a:outerShdw>
                </a:effectLst>
                <a:latin typeface="Comic Sans MS" pitchFamily="66" charset="0"/>
              </a:rPr>
              <a:t>6</a:t>
            </a:r>
            <a:r>
              <a:rPr lang="el-GR" sz="3600" b="1" baseline="30000" dirty="0" smtClean="0">
                <a:solidFill>
                  <a:srgbClr val="C00000"/>
                </a:solidFill>
                <a:effectLst>
                  <a:outerShdw blurRad="38100" dist="38100" dir="2700000" algn="tl">
                    <a:srgbClr val="000000">
                      <a:alpha val="43137"/>
                    </a:srgbClr>
                  </a:outerShdw>
                </a:effectLst>
                <a:latin typeface="Comic Sans MS" pitchFamily="66" charset="0"/>
              </a:rPr>
              <a:t>ος</a:t>
            </a:r>
            <a:r>
              <a:rPr lang="el-GR" sz="2400" b="1" dirty="0" smtClean="0">
                <a:solidFill>
                  <a:schemeClr val="tx2"/>
                </a:solidFill>
                <a:latin typeface="Comic Sans MS" pitchFamily="66" charset="0"/>
              </a:rPr>
              <a:t> </a:t>
            </a:r>
            <a:r>
              <a:rPr lang="el-GR" sz="2400" b="1" dirty="0" smtClean="0">
                <a:solidFill>
                  <a:srgbClr val="002060"/>
                </a:solidFill>
                <a:latin typeface="Comic Sans MS" pitchFamily="66" charset="0"/>
              </a:rPr>
              <a:t>αι. </a:t>
            </a:r>
            <a:r>
              <a:rPr lang="el-GR" sz="2400" b="1" dirty="0" err="1" smtClean="0">
                <a:solidFill>
                  <a:srgbClr val="002060"/>
                </a:solidFill>
                <a:latin typeface="Comic Sans MS" pitchFamily="66" charset="0"/>
              </a:rPr>
              <a:t>π.Χ.</a:t>
            </a:r>
            <a:r>
              <a:rPr lang="el-GR" sz="2400" b="1" dirty="0" smtClean="0">
                <a:solidFill>
                  <a:srgbClr val="002060"/>
                </a:solidFill>
                <a:latin typeface="Comic Sans MS" pitchFamily="66" charset="0"/>
              </a:rPr>
              <a:t> έθεσαν τις </a:t>
            </a:r>
            <a:r>
              <a:rPr lang="el-GR" sz="2800" b="1" dirty="0" smtClean="0">
                <a:solidFill>
                  <a:srgbClr val="C00000"/>
                </a:solidFill>
                <a:effectLst>
                  <a:outerShdw blurRad="38100" dist="38100" dir="2700000" algn="tl">
                    <a:srgbClr val="000000">
                      <a:alpha val="43137"/>
                    </a:srgbClr>
                  </a:outerShdw>
                </a:effectLst>
                <a:latin typeface="Comic Sans MS" pitchFamily="66" charset="0"/>
              </a:rPr>
              <a:t>βάσεις</a:t>
            </a:r>
            <a:r>
              <a:rPr lang="el-GR" sz="2400" b="1" dirty="0" smtClean="0">
                <a:solidFill>
                  <a:srgbClr val="002060"/>
                </a:solidFill>
                <a:latin typeface="Comic Sans MS" pitchFamily="66" charset="0"/>
              </a:rPr>
              <a:t> για τη διαμόρφωση του </a:t>
            </a:r>
            <a:r>
              <a:rPr lang="el-GR" sz="2800" b="1" dirty="0" smtClean="0">
                <a:solidFill>
                  <a:srgbClr val="002060"/>
                </a:solidFill>
                <a:effectLst>
                  <a:outerShdw blurRad="38100" dist="38100" dir="2700000" algn="tl">
                    <a:srgbClr val="000000">
                      <a:alpha val="43137"/>
                    </a:srgbClr>
                  </a:outerShdw>
                </a:effectLst>
                <a:latin typeface="Comic Sans MS" pitchFamily="66" charset="0"/>
              </a:rPr>
              <a:t>αρχαίου ελληνικού πολιτισμού</a:t>
            </a:r>
            <a:r>
              <a:rPr lang="el-GR" sz="2400" b="1" dirty="0" smtClean="0">
                <a:solidFill>
                  <a:srgbClr val="002060"/>
                </a:solidFill>
                <a:latin typeface="Comic Sans MS" pitchFamily="66" charset="0"/>
              </a:rPr>
              <a:t>!</a:t>
            </a:r>
            <a:endParaRPr lang="el-GR" sz="2400" b="1" dirty="0">
              <a:solidFill>
                <a:srgbClr val="002060"/>
              </a:solidFill>
              <a:latin typeface="Comic Sans MS" pitchFamily="66" charset="0"/>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style.rotation</p:attrName>
                                        </p:attrNameLst>
                                      </p:cBhvr>
                                      <p:tavLst>
                                        <p:tav tm="0">
                                          <p:val>
                                            <p:fltVal val="720"/>
                                          </p:val>
                                        </p:tav>
                                        <p:tav tm="100000">
                                          <p:val>
                                            <p:fltVal val="0"/>
                                          </p:val>
                                        </p:tav>
                                      </p:tavLst>
                                    </p:anim>
                                    <p:anim calcmode="lin" valueType="num">
                                      <p:cBhvr>
                                        <p:cTn id="14" dur="2000" fill="hold"/>
                                        <p:tgtEl>
                                          <p:spTgt spid="6"/>
                                        </p:tgtEl>
                                        <p:attrNameLst>
                                          <p:attrName>ppt_h</p:attrName>
                                        </p:attrNameLst>
                                      </p:cBhvr>
                                      <p:tavLst>
                                        <p:tav tm="0">
                                          <p:val>
                                            <p:fltVal val="0"/>
                                          </p:val>
                                        </p:tav>
                                        <p:tav tm="100000">
                                          <p:val>
                                            <p:strVal val="#ppt_h"/>
                                          </p:val>
                                        </p:tav>
                                      </p:tavLst>
                                    </p:anim>
                                    <p:anim calcmode="lin" valueType="num">
                                      <p:cBhvr>
                                        <p:cTn id="15" dur="20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3 - Θέση περιεχομένου" descr="arxaia-nisia600_104357_W9S946.jpg"/>
          <p:cNvPicPr>
            <a:picLocks noChangeAspect="1"/>
          </p:cNvPicPr>
          <p:nvPr/>
        </p:nvPicPr>
        <p:blipFill>
          <a:blip r:embed="rId2" cstate="print"/>
          <a:stretch>
            <a:fillRect/>
          </a:stretch>
        </p:blipFill>
        <p:spPr>
          <a:xfrm>
            <a:off x="251520" y="1412776"/>
            <a:ext cx="7063242" cy="4800798"/>
          </a:xfrm>
          <a:prstGeom prst="rect">
            <a:avLst/>
          </a:prstGeom>
          <a:ln>
            <a:noFill/>
          </a:ln>
          <a:effectLst>
            <a:outerShdw blurRad="292100" dist="139700" dir="2700000" algn="tl" rotWithShape="0">
              <a:srgbClr val="333333">
                <a:alpha val="65000"/>
              </a:srgbClr>
            </a:outerShdw>
          </a:effectLst>
        </p:spPr>
      </p:pic>
      <p:pic>
        <p:nvPicPr>
          <p:cNvPr id="4" name="3 - Θέση περιεχομένου" descr="0fd6f1c2c5adca9398d49eaaf1c8f604.jpg"/>
          <p:cNvPicPr>
            <a:picLocks noGrp="1" noChangeAspect="1"/>
          </p:cNvPicPr>
          <p:nvPr>
            <p:ph idx="1"/>
          </p:nvPr>
        </p:nvPicPr>
        <p:blipFill>
          <a:blip r:embed="rId3" cstate="print">
            <a:clrChange>
              <a:clrFrom>
                <a:srgbClr val="FDFFFE"/>
              </a:clrFrom>
              <a:clrTo>
                <a:srgbClr val="FDFFFE">
                  <a:alpha val="0"/>
                </a:srgbClr>
              </a:clrTo>
            </a:clrChange>
            <a:lum bright="-20000" contrast="40000"/>
          </a:blip>
          <a:srcRect l="58671" b="37218"/>
          <a:stretch>
            <a:fillRect/>
          </a:stretch>
        </p:blipFill>
        <p:spPr>
          <a:xfrm>
            <a:off x="7092280" y="3195270"/>
            <a:ext cx="2267744" cy="3662730"/>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1763688" y="188640"/>
            <a:ext cx="6120680" cy="1080120"/>
          </a:xfrm>
          <a:prstGeom prst="wedgeEllipseCallout">
            <a:avLst>
              <a:gd name="adj1" fmla="val 47450"/>
              <a:gd name="adj2" fmla="val 226994"/>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Κι εδώ… η </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αρχαία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Αμφίπολη</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a:t>
            </a:r>
            <a:endParaRPr lang="el-GR" sz="2500" dirty="0">
              <a:solidFill>
                <a:srgbClr val="002060"/>
              </a:solidFill>
              <a:latin typeface="Comic Sans MS" pitchFamily="66"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5"/>
                                        </p:tgtEl>
                                        <p:attrNameLst>
                                          <p:attrName>style.visibility</p:attrName>
                                        </p:attrNameLst>
                                      </p:cBhvr>
                                      <p:to>
                                        <p:strVal val="visible"/>
                                      </p:to>
                                    </p:set>
                                    <p:anim calcmode="discrete" valueType="clr">
                                      <p:cBhvr override="childStyle">
                                        <p:cTn id="21"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
                                        </p:tgtEl>
                                        <p:attrNameLst>
                                          <p:attrName>fillcolor</p:attrName>
                                        </p:attrNameLst>
                                      </p:cBhvr>
                                      <p:tavLst>
                                        <p:tav tm="0">
                                          <p:val>
                                            <p:clrVal>
                                              <a:schemeClr val="accent2"/>
                                            </p:clrVal>
                                          </p:val>
                                        </p:tav>
                                        <p:tav tm="50000">
                                          <p:val>
                                            <p:clrVal>
                                              <a:schemeClr val="hlink"/>
                                            </p:clrVal>
                                          </p:val>
                                        </p:tav>
                                      </p:tavLst>
                                    </p:anim>
                                    <p:set>
                                      <p:cBhvr>
                                        <p:cTn id="23"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3 - Θέση περιεχομένου" descr="arxaia-nisia600_104357_W9S946.jpg"/>
          <p:cNvPicPr>
            <a:picLocks noChangeAspect="1"/>
          </p:cNvPicPr>
          <p:nvPr/>
        </p:nvPicPr>
        <p:blipFill>
          <a:blip r:embed="rId2" cstate="print"/>
          <a:srcRect t="3208" b="5133"/>
          <a:stretch>
            <a:fillRect/>
          </a:stretch>
        </p:blipFill>
        <p:spPr>
          <a:xfrm>
            <a:off x="3275856" y="1556792"/>
            <a:ext cx="5544615" cy="4980619"/>
          </a:xfrm>
          <a:prstGeom prst="rect">
            <a:avLst/>
          </a:prstGeom>
          <a:ln>
            <a:noFill/>
          </a:ln>
          <a:effectLst>
            <a:outerShdw blurRad="292100" dist="139700" dir="2700000" algn="tl" rotWithShape="0">
              <a:srgbClr val="333333">
                <a:alpha val="65000"/>
              </a:srgbClr>
            </a:outerShdw>
          </a:effectLst>
        </p:spPr>
      </p:pic>
      <p:pic>
        <p:nvPicPr>
          <p:cNvPr id="4" name="3 - Θέση περιεχομένου" descr="0fd6f1c2c5adca9398d49eaaf1c8f604.jpg"/>
          <p:cNvPicPr>
            <a:picLocks noGrp="1" noChangeAspect="1"/>
          </p:cNvPicPr>
          <p:nvPr>
            <p:ph idx="1"/>
          </p:nvPr>
        </p:nvPicPr>
        <p:blipFill>
          <a:blip r:embed="rId3" cstate="print">
            <a:clrChange>
              <a:clrFrom>
                <a:srgbClr val="FFFFCC"/>
              </a:clrFrom>
              <a:clrTo>
                <a:srgbClr val="FFFFCC">
                  <a:alpha val="0"/>
                </a:srgbClr>
              </a:clrTo>
            </a:clrChange>
            <a:lum bright="-10000" contrast="30000"/>
          </a:blip>
          <a:srcRect l="1374" t="2719" r="6872"/>
          <a:stretch>
            <a:fillRect/>
          </a:stretch>
        </p:blipFill>
        <p:spPr>
          <a:xfrm>
            <a:off x="0" y="2919675"/>
            <a:ext cx="2449622" cy="3938325"/>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1259632" y="188640"/>
            <a:ext cx="7416824" cy="1152128"/>
          </a:xfrm>
          <a:prstGeom prst="wedgeEllipseCallout">
            <a:avLst>
              <a:gd name="adj1" fmla="val -40617"/>
              <a:gd name="adj2" fmla="val 267370"/>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Σκίτσο… της </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αρχαίας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Σμύρνης</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 </a:t>
            </a:r>
            <a:r>
              <a:rPr lang="el-GR" sz="2500" dirty="0" smtClean="0">
                <a:solidFill>
                  <a:srgbClr val="002060"/>
                </a:solidFill>
                <a:latin typeface="Comic Sans MS" pitchFamily="66" charset="0"/>
                <a:sym typeface="Wingdings" pitchFamily="2" charset="2"/>
              </a:rPr>
              <a:t>Τέλη</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 7</a:t>
            </a:r>
            <a:r>
              <a:rPr lang="el-GR" sz="2500" b="1" baseline="30000"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ου</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 αι. </a:t>
            </a:r>
            <a:r>
              <a:rPr lang="el-GR" sz="2500" b="1" dirty="0" err="1"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π.Χ.</a:t>
            </a:r>
            <a:endParaRPr lang="el-GR" sz="2500" dirty="0">
              <a:solidFill>
                <a:srgbClr val="002060"/>
              </a:solidFill>
              <a:latin typeface="Comic Sans MS" pitchFamily="66"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5"/>
                                        </p:tgtEl>
                                        <p:attrNameLst>
                                          <p:attrName>style.visibility</p:attrName>
                                        </p:attrNameLst>
                                      </p:cBhvr>
                                      <p:to>
                                        <p:strVal val="visible"/>
                                      </p:to>
                                    </p:set>
                                    <p:anim calcmode="discrete" valueType="clr">
                                      <p:cBhvr override="childStyle">
                                        <p:cTn id="21"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
                                        </p:tgtEl>
                                        <p:attrNameLst>
                                          <p:attrName>fillcolor</p:attrName>
                                        </p:attrNameLst>
                                      </p:cBhvr>
                                      <p:tavLst>
                                        <p:tav tm="0">
                                          <p:val>
                                            <p:clrVal>
                                              <a:schemeClr val="accent2"/>
                                            </p:clrVal>
                                          </p:val>
                                        </p:tav>
                                        <p:tav tm="50000">
                                          <p:val>
                                            <p:clrVal>
                                              <a:schemeClr val="hlink"/>
                                            </p:clrVal>
                                          </p:val>
                                        </p:tav>
                                      </p:tavLst>
                                    </p:anim>
                                    <p:set>
                                      <p:cBhvr>
                                        <p:cTn id="23"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3 - Θέση περιεχομένου" descr="arxaia-nisia600_104357_W9S946.jpg"/>
          <p:cNvPicPr>
            <a:picLocks noChangeAspect="1"/>
          </p:cNvPicPr>
          <p:nvPr/>
        </p:nvPicPr>
        <p:blipFill>
          <a:blip r:embed="rId2" cstate="print"/>
          <a:stretch>
            <a:fillRect/>
          </a:stretch>
        </p:blipFill>
        <p:spPr>
          <a:xfrm>
            <a:off x="-2340768" y="0"/>
            <a:ext cx="12493063" cy="7146032"/>
          </a:xfrm>
          <a:prstGeom prst="rect">
            <a:avLst/>
          </a:prstGeom>
          <a:ln>
            <a:noFill/>
          </a:ln>
          <a:effectLst>
            <a:outerShdw blurRad="292100" dist="139700" dir="2700000" algn="tl" rotWithShape="0">
              <a:srgbClr val="333333">
                <a:alpha val="65000"/>
              </a:srgbClr>
            </a:outerShdw>
          </a:effectLst>
        </p:spPr>
      </p:pic>
      <p:pic>
        <p:nvPicPr>
          <p:cNvPr id="4" name="3 - Θέση περιεχομένου" descr="0fd6f1c2c5adca9398d49eaaf1c8f604.jpg"/>
          <p:cNvPicPr>
            <a:picLocks noGrp="1" noChangeAspect="1"/>
          </p:cNvPicPr>
          <p:nvPr>
            <p:ph idx="1"/>
          </p:nvPr>
        </p:nvPicPr>
        <p:blipFill>
          <a:blip r:embed="rId3" cstate="print">
            <a:clrChange>
              <a:clrFrom>
                <a:srgbClr val="885756"/>
              </a:clrFrom>
              <a:clrTo>
                <a:srgbClr val="885756">
                  <a:alpha val="0"/>
                </a:srgbClr>
              </a:clrTo>
            </a:clrChange>
            <a:lum bright="-20000" contrast="30000"/>
          </a:blip>
          <a:srcRect l="14470" t="3999" r="12661" b="53989"/>
          <a:stretch>
            <a:fillRect/>
          </a:stretch>
        </p:blipFill>
        <p:spPr>
          <a:xfrm>
            <a:off x="2483768" y="3096412"/>
            <a:ext cx="2602256" cy="4071401"/>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3599384" y="188640"/>
            <a:ext cx="5293096" cy="1800200"/>
          </a:xfrm>
          <a:prstGeom prst="wedgeEllipseCallout">
            <a:avLst>
              <a:gd name="adj1" fmla="val -34453"/>
              <a:gd name="adj2" fmla="val 132028"/>
            </a:avLst>
          </a:prstGeom>
          <a:solidFill>
            <a:schemeClr val="bg1">
              <a:alpha val="79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Ας περάσουμε τώρα </a:t>
            </a:r>
          </a:p>
          <a:p>
            <a:pPr algn="ctr"/>
            <a:r>
              <a:rPr lang="el-GR" sz="2500" dirty="0" smtClean="0">
                <a:solidFill>
                  <a:srgbClr val="002060"/>
                </a:solidFill>
                <a:latin typeface="Comic Sans MS" pitchFamily="66" charset="0"/>
                <a:sym typeface="Wingdings" pitchFamily="2" charset="2"/>
              </a:rPr>
              <a:t>στην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οικονομική</a:t>
            </a:r>
            <a:r>
              <a:rPr lang="el-GR" sz="2500" dirty="0" smtClean="0">
                <a:solidFill>
                  <a:srgbClr val="C00000"/>
                </a:solidFill>
                <a:latin typeface="Comic Sans MS" pitchFamily="66" charset="0"/>
                <a:sym typeface="Wingdings" pitchFamily="2" charset="2"/>
              </a:rPr>
              <a:t> </a:t>
            </a:r>
          </a:p>
          <a:p>
            <a:pPr algn="ctr"/>
            <a:r>
              <a:rPr lang="el-GR" sz="2500" dirty="0" smtClean="0">
                <a:solidFill>
                  <a:srgbClr val="002060"/>
                </a:solidFill>
                <a:latin typeface="Comic Sans MS" pitchFamily="66" charset="0"/>
                <a:sym typeface="Wingdings" pitchFamily="2" charset="2"/>
              </a:rPr>
              <a:t>και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κοινωνική οργάνωση</a:t>
            </a:r>
            <a:r>
              <a:rPr lang="el-GR" sz="2500" dirty="0" smtClean="0">
                <a:solidFill>
                  <a:srgbClr val="C00000"/>
                </a:solidFill>
                <a:latin typeface="Comic Sans MS" pitchFamily="66" charset="0"/>
                <a:sym typeface="Wingdings" pitchFamily="2" charset="2"/>
              </a:rPr>
              <a:t> </a:t>
            </a:r>
          </a:p>
          <a:p>
            <a:pPr algn="ctr"/>
            <a:r>
              <a:rPr lang="el-GR" sz="2500" dirty="0" smtClean="0">
                <a:solidFill>
                  <a:srgbClr val="002060"/>
                </a:solidFill>
                <a:latin typeface="Comic Sans MS" pitchFamily="66" charset="0"/>
                <a:sym typeface="Wingdings" pitchFamily="2" charset="2"/>
              </a:rPr>
              <a:t>των πόλεων – κρατών.</a:t>
            </a:r>
            <a:endParaRPr lang="el-GR" sz="2500" dirty="0">
              <a:solidFill>
                <a:srgbClr val="002060"/>
              </a:solidFill>
              <a:latin typeface="Comic Sans MS" pitchFamily="66"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par>
                                <p:cTn id="10" presetID="53"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5"/>
                                        </p:tgtEl>
                                        <p:attrNameLst>
                                          <p:attrName>style.visibility</p:attrName>
                                        </p:attrNameLst>
                                      </p:cBhvr>
                                      <p:to>
                                        <p:strVal val="visible"/>
                                      </p:to>
                                    </p:set>
                                    <p:anim calcmode="discrete" valueType="clr">
                                      <p:cBhvr override="childStyle">
                                        <p:cTn id="19"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5"/>
                                        </p:tgtEl>
                                        <p:attrNameLst>
                                          <p:attrName>fillcolor</p:attrName>
                                        </p:attrNameLst>
                                      </p:cBhvr>
                                      <p:tavLst>
                                        <p:tav tm="0">
                                          <p:val>
                                            <p:clrVal>
                                              <a:schemeClr val="accent2"/>
                                            </p:clrVal>
                                          </p:val>
                                        </p:tav>
                                        <p:tav tm="50000">
                                          <p:val>
                                            <p:clrVal>
                                              <a:schemeClr val="hlink"/>
                                            </p:clrVal>
                                          </p:val>
                                        </p:tav>
                                      </p:tavLst>
                                    </p:anim>
                                    <p:set>
                                      <p:cBhvr>
                                        <p:cTn id="21"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3 - Θέση περιεχομένου" descr="arxaia-nisia600_104357_W9S946.jpg"/>
          <p:cNvPicPr>
            <a:picLocks noChangeAspect="1"/>
          </p:cNvPicPr>
          <p:nvPr/>
        </p:nvPicPr>
        <p:blipFill>
          <a:blip r:embed="rId2" cstate="print">
            <a:lum bright="-10000" contrast="30000"/>
          </a:blip>
          <a:stretch>
            <a:fillRect/>
          </a:stretch>
        </p:blipFill>
        <p:spPr>
          <a:xfrm>
            <a:off x="4139952" y="0"/>
            <a:ext cx="4118522" cy="3789040"/>
          </a:xfrm>
          <a:prstGeom prst="rect">
            <a:avLst/>
          </a:prstGeom>
          <a:ln>
            <a:noFill/>
          </a:ln>
          <a:effectLst>
            <a:outerShdw blurRad="292100" dist="139700" dir="2700000" algn="tl" rotWithShape="0">
              <a:srgbClr val="333333">
                <a:alpha val="65000"/>
              </a:srgbClr>
            </a:outerShdw>
          </a:effectLst>
        </p:spPr>
      </p:pic>
      <p:pic>
        <p:nvPicPr>
          <p:cNvPr id="4" name="3 - Θέση περιεχομένου" descr="0fd6f1c2c5adca9398d49eaaf1c8f604.jpg"/>
          <p:cNvPicPr>
            <a:picLocks noGrp="1" noChangeAspect="1"/>
          </p:cNvPicPr>
          <p:nvPr>
            <p:ph idx="1"/>
          </p:nvPr>
        </p:nvPicPr>
        <p:blipFill>
          <a:blip r:embed="rId3" cstate="print">
            <a:lum bright="-10000" contrast="30000"/>
          </a:blip>
          <a:srcRect l="8790" r="6392"/>
          <a:stretch>
            <a:fillRect/>
          </a:stretch>
        </p:blipFill>
        <p:spPr>
          <a:xfrm>
            <a:off x="251520" y="3861048"/>
            <a:ext cx="2214165" cy="2996952"/>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107504" y="188640"/>
            <a:ext cx="3672408" cy="2016224"/>
          </a:xfrm>
          <a:prstGeom prst="wedgeEllipseCallout">
            <a:avLst>
              <a:gd name="adj1" fmla="val -6810"/>
              <a:gd name="adj2" fmla="val 136787"/>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Ξέρετε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πού</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 </a:t>
            </a:r>
            <a:r>
              <a:rPr lang="el-GR" sz="2500" dirty="0" smtClean="0">
                <a:solidFill>
                  <a:srgbClr val="002060"/>
                </a:solidFill>
                <a:latin typeface="Comic Sans MS" pitchFamily="66" charset="0"/>
                <a:sym typeface="Wingdings" pitchFamily="2" charset="2"/>
              </a:rPr>
              <a:t>δημιουργήθηκαν </a:t>
            </a:r>
          </a:p>
          <a:p>
            <a:pPr algn="ct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οι πρώτες </a:t>
            </a:r>
          </a:p>
          <a:p>
            <a:pPr algn="ct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πόλεις – κράτη</a:t>
            </a:r>
            <a:r>
              <a:rPr lang="el-GR" sz="2500" dirty="0" smtClean="0">
                <a:solidFill>
                  <a:srgbClr val="002060"/>
                </a:solidFill>
                <a:latin typeface="Comic Sans MS" pitchFamily="66" charset="0"/>
                <a:sym typeface="Wingdings" pitchFamily="2" charset="2"/>
              </a:rPr>
              <a:t>;</a:t>
            </a:r>
            <a:endParaRPr lang="el-GR" sz="2500" dirty="0">
              <a:solidFill>
                <a:srgbClr val="002060"/>
              </a:solidFill>
              <a:latin typeface="Comic Sans MS" pitchFamily="66" charset="0"/>
            </a:endParaRPr>
          </a:p>
        </p:txBody>
      </p:sp>
      <p:pic>
        <p:nvPicPr>
          <p:cNvPr id="8" name="3 - Θέση περιεχομένου" descr="0fd6f1c2c5adca9398d49eaaf1c8f604.jpg"/>
          <p:cNvPicPr>
            <a:picLocks noChangeAspect="1"/>
          </p:cNvPicPr>
          <p:nvPr/>
        </p:nvPicPr>
        <p:blipFill>
          <a:blip r:embed="rId4" cstate="print"/>
          <a:srcRect l="13078" r="13078" b="61984"/>
          <a:stretch>
            <a:fillRect/>
          </a:stretch>
        </p:blipFill>
        <p:spPr>
          <a:xfrm>
            <a:off x="6732240" y="3861048"/>
            <a:ext cx="2243161" cy="2996952"/>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3419872" y="3573016"/>
            <a:ext cx="2664296" cy="1368152"/>
          </a:xfrm>
          <a:prstGeom prst="wedgeEllipseCallout">
            <a:avLst>
              <a:gd name="adj1" fmla="val 102190"/>
              <a:gd name="adj2" fmla="val 39882"/>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200" dirty="0" smtClean="0">
                <a:solidFill>
                  <a:srgbClr val="002060"/>
                </a:solidFill>
                <a:latin typeface="Comic Sans MS" pitchFamily="66" charset="0"/>
                <a:sym typeface="Wingdings" pitchFamily="2" charset="2"/>
              </a:rPr>
              <a:t>Στα παράλια </a:t>
            </a:r>
          </a:p>
          <a:p>
            <a:pPr algn="ctr"/>
            <a:r>
              <a:rPr lang="el-GR" sz="2200" dirty="0" smtClean="0">
                <a:solidFill>
                  <a:srgbClr val="002060"/>
                </a:solidFill>
                <a:latin typeface="Comic Sans MS" pitchFamily="66" charset="0"/>
                <a:sym typeface="Wingdings" pitchFamily="2" charset="2"/>
              </a:rPr>
              <a:t>της </a:t>
            </a:r>
            <a:r>
              <a:rPr lang="el-GR" sz="2200" b="1" dirty="0" err="1"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Μικράς</a:t>
            </a:r>
            <a:r>
              <a:rPr lang="el-GR" sz="22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 Ασίας</a:t>
            </a:r>
            <a:r>
              <a:rPr lang="el-GR" sz="2200" dirty="0" smtClean="0">
                <a:solidFill>
                  <a:srgbClr val="002060"/>
                </a:solidFill>
                <a:latin typeface="Comic Sans MS" pitchFamily="66" charset="0"/>
                <a:sym typeface="Wingdings" pitchFamily="2" charset="2"/>
              </a:rPr>
              <a:t>!</a:t>
            </a:r>
            <a:endParaRPr lang="el-GR" sz="2200" dirty="0">
              <a:solidFill>
                <a:srgbClr val="002060"/>
              </a:solidFill>
              <a:latin typeface="Comic Sans MS" pitchFamily="66" charset="0"/>
            </a:endParaRPr>
          </a:p>
        </p:txBody>
      </p:sp>
      <p:sp>
        <p:nvSpPr>
          <p:cNvPr id="9" name="8 - Ελλειψοειδής επεξήγηση"/>
          <p:cNvSpPr/>
          <p:nvPr/>
        </p:nvSpPr>
        <p:spPr>
          <a:xfrm>
            <a:off x="2267744" y="2204864"/>
            <a:ext cx="1880592" cy="720080"/>
          </a:xfrm>
          <a:prstGeom prst="wedgeEllipseCallout">
            <a:avLst>
              <a:gd name="adj1" fmla="val -76067"/>
              <a:gd name="adj2" fmla="val 199861"/>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Πότε</a:t>
            </a:r>
            <a:r>
              <a:rPr lang="el-GR" sz="2500" dirty="0" smtClean="0">
                <a:solidFill>
                  <a:srgbClr val="002060"/>
                </a:solidFill>
                <a:latin typeface="Comic Sans MS" pitchFamily="66" charset="0"/>
                <a:sym typeface="Wingdings" pitchFamily="2" charset="2"/>
              </a:rPr>
              <a:t>;</a:t>
            </a:r>
            <a:endParaRPr lang="el-GR" sz="2500" dirty="0">
              <a:solidFill>
                <a:srgbClr val="002060"/>
              </a:solidFill>
              <a:latin typeface="Comic Sans MS" pitchFamily="66" charset="0"/>
            </a:endParaRPr>
          </a:p>
        </p:txBody>
      </p:sp>
      <p:sp>
        <p:nvSpPr>
          <p:cNvPr id="10" name="9 - Ελλειψοειδής επεξήγηση"/>
          <p:cNvSpPr/>
          <p:nvPr/>
        </p:nvSpPr>
        <p:spPr>
          <a:xfrm>
            <a:off x="2555776" y="5085184"/>
            <a:ext cx="3384376" cy="1565176"/>
          </a:xfrm>
          <a:prstGeom prst="wedgeEllipseCallout">
            <a:avLst>
              <a:gd name="adj1" fmla="val 96408"/>
              <a:gd name="adj2" fmla="val -57443"/>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200" dirty="0" smtClean="0">
                <a:solidFill>
                  <a:srgbClr val="002060"/>
                </a:solidFill>
                <a:latin typeface="Comic Sans MS" pitchFamily="66" charset="0"/>
                <a:sym typeface="Wingdings" pitchFamily="2" charset="2"/>
              </a:rPr>
              <a:t>Κατά </a:t>
            </a:r>
          </a:p>
          <a:p>
            <a:pPr algn="ctr"/>
            <a:r>
              <a:rPr lang="el-GR" sz="2200" dirty="0" smtClean="0">
                <a:solidFill>
                  <a:srgbClr val="002060"/>
                </a:solidFill>
                <a:latin typeface="Comic Sans MS" pitchFamily="66" charset="0"/>
                <a:sym typeface="Wingdings" pitchFamily="2" charset="2"/>
              </a:rPr>
              <a:t>τη διάρκεια του</a:t>
            </a:r>
          </a:p>
          <a:p>
            <a:pPr algn="ctr"/>
            <a:r>
              <a:rPr lang="el-GR" sz="2200" b="1" dirty="0" err="1"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α΄</a:t>
            </a:r>
            <a:r>
              <a:rPr lang="el-GR" sz="22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 ελληνικού αποικισμού</a:t>
            </a:r>
            <a:r>
              <a:rPr lang="el-GR" sz="2200" dirty="0" smtClean="0">
                <a:solidFill>
                  <a:srgbClr val="002060"/>
                </a:solidFill>
                <a:latin typeface="Comic Sans MS" pitchFamily="66" charset="0"/>
                <a:sym typeface="Wingdings" pitchFamily="2" charset="2"/>
              </a:rPr>
              <a:t>!</a:t>
            </a:r>
            <a:endParaRPr lang="el-GR" sz="2200" dirty="0">
              <a:solidFill>
                <a:srgbClr val="002060"/>
              </a:solidFill>
              <a:latin typeface="Comic Sans MS" pitchFamily="66"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ppt_x</p:attrName>
                                        </p:attrNameLst>
                                      </p:cBhvr>
                                      <p:tavLst>
                                        <p:tav tm="0">
                                          <p:val>
                                            <p:strVal val="#ppt_x-.2"/>
                                          </p:val>
                                        </p:tav>
                                        <p:tav tm="100000">
                                          <p:val>
                                            <p:strVal val="#ppt_x"/>
                                          </p:val>
                                        </p:tav>
                                      </p:tavLst>
                                    </p:anim>
                                    <p:anim calcmode="lin" valueType="num">
                                      <p:cBhvr>
                                        <p:cTn id="29"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6"/>
                                        </p:tgtEl>
                                        <p:attrNameLst>
                                          <p:attrName>style.visibility</p:attrName>
                                        </p:attrNameLst>
                                      </p:cBhvr>
                                      <p:to>
                                        <p:strVal val="visible"/>
                                      </p:to>
                                    </p:set>
                                    <p:anim calcmode="discrete" valueType="clr">
                                      <p:cBhvr override="childStyle">
                                        <p:cTn id="35"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6"/>
                                        </p:tgtEl>
                                        <p:attrNameLst>
                                          <p:attrName>fillcolor</p:attrName>
                                        </p:attrNameLst>
                                      </p:cBhvr>
                                      <p:tavLst>
                                        <p:tav tm="0">
                                          <p:val>
                                            <p:clrVal>
                                              <a:schemeClr val="accent2"/>
                                            </p:clrVal>
                                          </p:val>
                                        </p:tav>
                                        <p:tav tm="50000">
                                          <p:val>
                                            <p:clrVal>
                                              <a:schemeClr val="hlink"/>
                                            </p:clrVal>
                                          </p:val>
                                        </p:tav>
                                      </p:tavLst>
                                    </p:anim>
                                    <p:set>
                                      <p:cBhvr>
                                        <p:cTn id="37" dur="80"/>
                                        <p:tgtEl>
                                          <p:spTgt spid="6"/>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9"/>
                                        </p:tgtEl>
                                        <p:attrNameLst>
                                          <p:attrName>style.visibility</p:attrName>
                                        </p:attrNameLst>
                                      </p:cBhvr>
                                      <p:to>
                                        <p:strVal val="visible"/>
                                      </p:to>
                                    </p:set>
                                    <p:anim calcmode="discrete" valueType="clr">
                                      <p:cBhvr override="childStyle">
                                        <p:cTn id="42"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9"/>
                                        </p:tgtEl>
                                        <p:attrNameLst>
                                          <p:attrName>fillcolor</p:attrName>
                                        </p:attrNameLst>
                                      </p:cBhvr>
                                      <p:tavLst>
                                        <p:tav tm="0">
                                          <p:val>
                                            <p:clrVal>
                                              <a:schemeClr val="accent2"/>
                                            </p:clrVal>
                                          </p:val>
                                        </p:tav>
                                        <p:tav tm="50000">
                                          <p:val>
                                            <p:clrVal>
                                              <a:schemeClr val="hlink"/>
                                            </p:clrVal>
                                          </p:val>
                                        </p:tav>
                                      </p:tavLst>
                                    </p:anim>
                                    <p:set>
                                      <p:cBhvr>
                                        <p:cTn id="44" dur="80"/>
                                        <p:tgtEl>
                                          <p:spTgt spid="9"/>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10"/>
                                        </p:tgtEl>
                                        <p:attrNameLst>
                                          <p:attrName>style.visibility</p:attrName>
                                        </p:attrNameLst>
                                      </p:cBhvr>
                                      <p:to>
                                        <p:strVal val="visible"/>
                                      </p:to>
                                    </p:set>
                                    <p:anim calcmode="discrete" valueType="clr">
                                      <p:cBhvr override="childStyle">
                                        <p:cTn id="49"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10"/>
                                        </p:tgtEl>
                                        <p:attrNameLst>
                                          <p:attrName>fillcolor</p:attrName>
                                        </p:attrNameLst>
                                      </p:cBhvr>
                                      <p:tavLst>
                                        <p:tav tm="0">
                                          <p:val>
                                            <p:clrVal>
                                              <a:schemeClr val="accent2"/>
                                            </p:clrVal>
                                          </p:val>
                                        </p:tav>
                                        <p:tav tm="50000">
                                          <p:val>
                                            <p:clrVal>
                                              <a:schemeClr val="hlink"/>
                                            </p:clrVal>
                                          </p:val>
                                        </p:tav>
                                      </p:tavLst>
                                    </p:anim>
                                    <p:set>
                                      <p:cBhvr>
                                        <p:cTn id="51"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3 - Θέση περιεχομένου" descr="0fd6f1c2c5adca9398d49eaaf1c8f604.jpg"/>
          <p:cNvPicPr>
            <a:picLocks noChangeAspect="1"/>
          </p:cNvPicPr>
          <p:nvPr/>
        </p:nvPicPr>
        <p:blipFill>
          <a:blip r:embed="rId2" cstate="print"/>
          <a:stretch>
            <a:fillRect/>
          </a:stretch>
        </p:blipFill>
        <p:spPr>
          <a:xfrm>
            <a:off x="7020272" y="3986160"/>
            <a:ext cx="2345337" cy="2871840"/>
          </a:xfrm>
          <a:prstGeom prst="rect">
            <a:avLst/>
          </a:prstGeom>
          <a:ln>
            <a:noFill/>
          </a:ln>
          <a:effectLst>
            <a:outerShdw blurRad="292100" dist="139700" dir="2700000" algn="tl" rotWithShape="0">
              <a:srgbClr val="333333">
                <a:alpha val="65000"/>
              </a:srgbClr>
            </a:outerShdw>
          </a:effectLst>
        </p:spPr>
      </p:pic>
      <p:pic>
        <p:nvPicPr>
          <p:cNvPr id="4" name="3 - Θέση περιεχομένου" descr="0fd6f1c2c5adca9398d49eaaf1c8f604.jpg"/>
          <p:cNvPicPr>
            <a:picLocks noGrp="1" noChangeAspect="1"/>
          </p:cNvPicPr>
          <p:nvPr>
            <p:ph idx="1"/>
          </p:nvPr>
        </p:nvPicPr>
        <p:blipFill>
          <a:blip r:embed="rId3" cstate="print">
            <a:lum contrast="20000"/>
          </a:blip>
          <a:srcRect r="37795"/>
          <a:stretch>
            <a:fillRect/>
          </a:stretch>
        </p:blipFill>
        <p:spPr>
          <a:xfrm>
            <a:off x="0" y="3994325"/>
            <a:ext cx="2123728" cy="2863675"/>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0" y="0"/>
            <a:ext cx="5004048" cy="1196752"/>
          </a:xfrm>
          <a:prstGeom prst="wedgeEllipseCallout">
            <a:avLst>
              <a:gd name="adj1" fmla="val -40231"/>
              <a:gd name="adj2" fmla="val 404796"/>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Τι έγινε </a:t>
            </a:r>
          </a:p>
          <a:p>
            <a:pPr algn="ctr"/>
            <a:r>
              <a:rPr lang="el-GR" sz="2500" dirty="0" smtClean="0">
                <a:solidFill>
                  <a:srgbClr val="002060"/>
                </a:solidFill>
                <a:latin typeface="Comic Sans MS" pitchFamily="66" charset="0"/>
                <a:sym typeface="Wingdings" pitchFamily="2" charset="2"/>
              </a:rPr>
              <a:t>στον </a:t>
            </a:r>
            <a:r>
              <a:rPr lang="el-GR" sz="32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ελλαδικό</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 χώρο</a:t>
            </a:r>
            <a:r>
              <a:rPr lang="el-GR" sz="2500" dirty="0" smtClean="0">
                <a:solidFill>
                  <a:srgbClr val="002060"/>
                </a:solidFill>
                <a:latin typeface="Comic Sans MS" pitchFamily="66" charset="0"/>
                <a:sym typeface="Wingdings" pitchFamily="2" charset="2"/>
              </a:rPr>
              <a:t>;</a:t>
            </a:r>
            <a:endParaRPr lang="el-GR" sz="2500" dirty="0">
              <a:solidFill>
                <a:srgbClr val="002060"/>
              </a:solidFill>
              <a:latin typeface="Comic Sans MS" pitchFamily="66" charset="0"/>
            </a:endParaRPr>
          </a:p>
        </p:txBody>
      </p:sp>
      <p:pic>
        <p:nvPicPr>
          <p:cNvPr id="8" name="3 - Θέση περιεχομένου" descr="0fd6f1c2c5adca9398d49eaaf1c8f604.jpg"/>
          <p:cNvPicPr>
            <a:picLocks noChangeAspect="1"/>
          </p:cNvPicPr>
          <p:nvPr/>
        </p:nvPicPr>
        <p:blipFill>
          <a:blip r:embed="rId4" cstate="print"/>
          <a:srcRect l="38415" t="4240" r="20447" b="46033"/>
          <a:stretch>
            <a:fillRect/>
          </a:stretch>
        </p:blipFill>
        <p:spPr>
          <a:xfrm>
            <a:off x="2123728" y="3899001"/>
            <a:ext cx="2393091" cy="2959000"/>
          </a:xfrm>
          <a:prstGeom prst="rect">
            <a:avLst/>
          </a:prstGeom>
          <a:ln>
            <a:noFill/>
          </a:ln>
          <a:effectLst>
            <a:outerShdw blurRad="292100" dist="139700" dir="2700000" algn="tl" rotWithShape="0">
              <a:srgbClr val="333333">
                <a:alpha val="65000"/>
              </a:srgbClr>
            </a:outerShdw>
          </a:effectLst>
        </p:spPr>
      </p:pic>
      <p:sp>
        <p:nvSpPr>
          <p:cNvPr id="10" name="9 - Ελλειψοειδής επεξήγηση"/>
          <p:cNvSpPr/>
          <p:nvPr/>
        </p:nvSpPr>
        <p:spPr>
          <a:xfrm>
            <a:off x="6156176" y="332656"/>
            <a:ext cx="2987824" cy="2789312"/>
          </a:xfrm>
          <a:prstGeom prst="wedgeEllipseCallout">
            <a:avLst>
              <a:gd name="adj1" fmla="val 15602"/>
              <a:gd name="adj2" fmla="val 86968"/>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200" dirty="0" smtClean="0">
                <a:solidFill>
                  <a:srgbClr val="002060"/>
                </a:solidFill>
                <a:latin typeface="Comic Sans MS" pitchFamily="66" charset="0"/>
                <a:sym typeface="Wingdings" pitchFamily="2" charset="2"/>
              </a:rPr>
              <a:t>… ή από κώμες </a:t>
            </a:r>
            <a:r>
              <a:rPr lang="el-GR" sz="22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αποσπάστηκαν ομάδες </a:t>
            </a:r>
            <a:r>
              <a:rPr lang="el-GR" sz="2200" dirty="0" smtClean="0">
                <a:solidFill>
                  <a:srgbClr val="002060"/>
                </a:solidFill>
                <a:latin typeface="Comic Sans MS" pitchFamily="66" charset="0"/>
                <a:sym typeface="Wingdings" pitchFamily="2" charset="2"/>
              </a:rPr>
              <a:t>και συγκρότησαν </a:t>
            </a:r>
            <a:r>
              <a:rPr lang="el-GR" sz="22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δική τους ενιαία διοίκηση</a:t>
            </a:r>
            <a:endParaRPr lang="el-GR" sz="2200" b="1" dirty="0">
              <a:solidFill>
                <a:srgbClr val="002060"/>
              </a:solidFill>
              <a:effectLst>
                <a:outerShdw blurRad="38100" dist="38100" dir="2700000" algn="tl">
                  <a:srgbClr val="000000">
                    <a:alpha val="43137"/>
                  </a:srgbClr>
                </a:outerShdw>
              </a:effectLst>
              <a:latin typeface="Comic Sans MS" pitchFamily="66" charset="0"/>
            </a:endParaRPr>
          </a:p>
        </p:txBody>
      </p:sp>
      <p:sp>
        <p:nvSpPr>
          <p:cNvPr id="12" name="11 - Ελλειψοειδής επεξήγηση"/>
          <p:cNvSpPr/>
          <p:nvPr/>
        </p:nvSpPr>
        <p:spPr>
          <a:xfrm>
            <a:off x="0" y="1628800"/>
            <a:ext cx="4211960" cy="1728192"/>
          </a:xfrm>
          <a:prstGeom prst="wedgeEllipseCallout">
            <a:avLst>
              <a:gd name="adj1" fmla="val 32024"/>
              <a:gd name="adj2" fmla="val 89107"/>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200" dirty="0" smtClean="0">
                <a:solidFill>
                  <a:srgbClr val="002060"/>
                </a:solidFill>
                <a:latin typeface="Comic Sans MS" pitchFamily="66" charset="0"/>
                <a:sym typeface="Wingdings" pitchFamily="2" charset="2"/>
              </a:rPr>
              <a:t>…ή </a:t>
            </a:r>
            <a:r>
              <a:rPr lang="el-GR" sz="22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ανεξαρτητοποιήθηκαν τμήματα </a:t>
            </a:r>
            <a:r>
              <a:rPr lang="el-GR" sz="2200" dirty="0" smtClean="0">
                <a:solidFill>
                  <a:srgbClr val="002060"/>
                </a:solidFill>
                <a:latin typeface="Comic Sans MS" pitchFamily="66" charset="0"/>
                <a:sym typeface="Wingdings" pitchFamily="2" charset="2"/>
              </a:rPr>
              <a:t>διαφορετικών </a:t>
            </a:r>
            <a:r>
              <a:rPr lang="el-GR" sz="22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φύλων</a:t>
            </a:r>
            <a:endParaRPr lang="el-GR" sz="2200" b="1" dirty="0">
              <a:solidFill>
                <a:srgbClr val="002060"/>
              </a:solidFill>
              <a:effectLst>
                <a:outerShdw blurRad="38100" dist="38100" dir="2700000" algn="tl">
                  <a:srgbClr val="000000">
                    <a:alpha val="43137"/>
                  </a:srgbClr>
                </a:outerShdw>
              </a:effectLst>
              <a:latin typeface="Comic Sans MS" pitchFamily="66" charset="0"/>
            </a:endParaRPr>
          </a:p>
        </p:txBody>
      </p:sp>
      <p:pic>
        <p:nvPicPr>
          <p:cNvPr id="13" name="3 - Θέση περιεχομένου" descr="0fd6f1c2c5adca9398d49eaaf1c8f604.jpg"/>
          <p:cNvPicPr>
            <a:picLocks noChangeAspect="1"/>
          </p:cNvPicPr>
          <p:nvPr/>
        </p:nvPicPr>
        <p:blipFill>
          <a:blip r:embed="rId5" cstate="print"/>
          <a:stretch>
            <a:fillRect/>
          </a:stretch>
        </p:blipFill>
        <p:spPr>
          <a:xfrm>
            <a:off x="4489616" y="4005064"/>
            <a:ext cx="2535943" cy="2852936"/>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3635896" y="908720"/>
            <a:ext cx="3096344" cy="2016224"/>
          </a:xfrm>
          <a:prstGeom prst="wedgeEllipseCallout">
            <a:avLst>
              <a:gd name="adj1" fmla="val 15596"/>
              <a:gd name="adj2" fmla="val 129604"/>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200" dirty="0" smtClean="0">
                <a:solidFill>
                  <a:srgbClr val="002060"/>
                </a:solidFill>
                <a:latin typeface="Comic Sans MS" pitchFamily="66" charset="0"/>
                <a:sym typeface="Wingdings" pitchFamily="2" charset="2"/>
              </a:rPr>
              <a:t>… ή </a:t>
            </a:r>
            <a:r>
              <a:rPr lang="el-GR" sz="22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γειτονικές κοινότητες ενώθηκαν</a:t>
            </a:r>
            <a:r>
              <a:rPr lang="el-GR" sz="2200" dirty="0" smtClean="0">
                <a:solidFill>
                  <a:srgbClr val="002060"/>
                </a:solidFill>
                <a:latin typeface="Comic Sans MS" pitchFamily="66" charset="0"/>
                <a:sym typeface="Wingdings" pitchFamily="2" charset="2"/>
              </a:rPr>
              <a:t> σε ενιαίο χώρο</a:t>
            </a:r>
            <a:endParaRPr lang="el-GR" sz="2200" dirty="0">
              <a:solidFill>
                <a:srgbClr val="002060"/>
              </a:solidFill>
              <a:latin typeface="Comic Sans MS" pitchFamily="66" charset="0"/>
            </a:endParaRPr>
          </a:p>
        </p:txBody>
      </p:sp>
      <p:pic>
        <p:nvPicPr>
          <p:cNvPr id="14" name="13 - Εικόνα" descr="Scrappy Bright Chev Numbers-01.png"/>
          <p:cNvPicPr>
            <a:picLocks noChangeAspect="1"/>
          </p:cNvPicPr>
          <p:nvPr/>
        </p:nvPicPr>
        <p:blipFill>
          <a:blip r:embed="rId6" cstate="print"/>
          <a:stretch>
            <a:fillRect/>
          </a:stretch>
        </p:blipFill>
        <p:spPr>
          <a:xfrm>
            <a:off x="251520" y="1988840"/>
            <a:ext cx="504056" cy="962533"/>
          </a:xfrm>
          <a:prstGeom prst="rect">
            <a:avLst/>
          </a:prstGeom>
        </p:spPr>
      </p:pic>
      <p:pic>
        <p:nvPicPr>
          <p:cNvPr id="15" name="14 - Εικόνα" descr="Scrappy Bright Chev Numbers-01.png"/>
          <p:cNvPicPr>
            <a:picLocks noChangeAspect="1"/>
          </p:cNvPicPr>
          <p:nvPr/>
        </p:nvPicPr>
        <p:blipFill>
          <a:blip r:embed="rId7" cstate="print"/>
          <a:stretch>
            <a:fillRect/>
          </a:stretch>
        </p:blipFill>
        <p:spPr>
          <a:xfrm>
            <a:off x="3779912" y="1477093"/>
            <a:ext cx="504056" cy="833899"/>
          </a:xfrm>
          <a:prstGeom prst="rect">
            <a:avLst/>
          </a:prstGeom>
        </p:spPr>
      </p:pic>
      <p:pic>
        <p:nvPicPr>
          <p:cNvPr id="16" name="15 - Εικόνα" descr="Scrappy Bright Chev Numbers-01.png"/>
          <p:cNvPicPr>
            <a:picLocks noChangeAspect="1"/>
          </p:cNvPicPr>
          <p:nvPr/>
        </p:nvPicPr>
        <p:blipFill>
          <a:blip r:embed="rId8" cstate="print"/>
          <a:stretch>
            <a:fillRect/>
          </a:stretch>
        </p:blipFill>
        <p:spPr>
          <a:xfrm>
            <a:off x="6228184" y="1412776"/>
            <a:ext cx="504055" cy="833899"/>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ppt_x</p:attrName>
                                        </p:attrNameLst>
                                      </p:cBhvr>
                                      <p:tavLst>
                                        <p:tav tm="0">
                                          <p:val>
                                            <p:strVal val="#ppt_x-.2"/>
                                          </p:val>
                                        </p:tav>
                                        <p:tav tm="100000">
                                          <p:val>
                                            <p:strVal val="#ppt_x"/>
                                          </p:val>
                                        </p:tav>
                                      </p:tavLst>
                                    </p:anim>
                                    <p:anim calcmode="lin" valueType="num">
                                      <p:cBhvr>
                                        <p:cTn id="22"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2"/>
                                        </p:tgtEl>
                                        <p:attrNameLst>
                                          <p:attrName>style.visibility</p:attrName>
                                        </p:attrNameLst>
                                      </p:cBhvr>
                                      <p:to>
                                        <p:strVal val="visible"/>
                                      </p:to>
                                    </p:set>
                                    <p:anim calcmode="discrete" valueType="clr">
                                      <p:cBhvr override="childStyle">
                                        <p:cTn id="28"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2"/>
                                        </p:tgtEl>
                                        <p:attrNameLst>
                                          <p:attrName>fillcolor</p:attrName>
                                        </p:attrNameLst>
                                      </p:cBhvr>
                                      <p:tavLst>
                                        <p:tav tm="0">
                                          <p:val>
                                            <p:clrVal>
                                              <a:schemeClr val="accent2"/>
                                            </p:clrVal>
                                          </p:val>
                                        </p:tav>
                                        <p:tav tm="50000">
                                          <p:val>
                                            <p:clrVal>
                                              <a:schemeClr val="hlink"/>
                                            </p:clrVal>
                                          </p:val>
                                        </p:tav>
                                      </p:tavLst>
                                    </p:anim>
                                    <p:set>
                                      <p:cBhvr>
                                        <p:cTn id="30" dur="80"/>
                                        <p:tgtEl>
                                          <p:spTgt spid="12"/>
                                        </p:tgtEl>
                                        <p:attrNameLst>
                                          <p:attrName>fill.type</p:attrName>
                                        </p:attrNameLst>
                                      </p:cBhvr>
                                      <p:to>
                                        <p:strVal val="solid"/>
                                      </p:to>
                                    </p:set>
                                  </p:childTnLst>
                                </p:cTn>
                              </p:par>
                              <p:par>
                                <p:cTn id="31" presetID="14" presetClass="entr" presetSubtype="1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000" fill="hold"/>
                                        <p:tgtEl>
                                          <p:spTgt spid="13"/>
                                        </p:tgtEl>
                                        <p:attrNameLst>
                                          <p:attrName>ppt_x</p:attrName>
                                        </p:attrNameLst>
                                      </p:cBhvr>
                                      <p:tavLst>
                                        <p:tav tm="0">
                                          <p:val>
                                            <p:strVal val="#ppt_x-.2"/>
                                          </p:val>
                                        </p:tav>
                                        <p:tav tm="100000">
                                          <p:val>
                                            <p:strVal val="#ppt_x"/>
                                          </p:val>
                                        </p:tav>
                                      </p:tavLst>
                                    </p:anim>
                                    <p:anim calcmode="lin" valueType="num">
                                      <p:cBhvr>
                                        <p:cTn id="39"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7" presetClass="entr" presetSubtype="0" fill="hold" grpId="0" nodeType="clickEffect">
                                  <p:stCondLst>
                                    <p:cond delay="0"/>
                                  </p:stCondLst>
                                  <p:iterate type="lt">
                                    <p:tmPct val="50000"/>
                                  </p:iterate>
                                  <p:childTnLst>
                                    <p:set>
                                      <p:cBhvr>
                                        <p:cTn id="44" dur="1" fill="hold">
                                          <p:stCondLst>
                                            <p:cond delay="0"/>
                                          </p:stCondLst>
                                        </p:cTn>
                                        <p:tgtEl>
                                          <p:spTgt spid="6"/>
                                        </p:tgtEl>
                                        <p:attrNameLst>
                                          <p:attrName>style.visibility</p:attrName>
                                        </p:attrNameLst>
                                      </p:cBhvr>
                                      <p:to>
                                        <p:strVal val="visible"/>
                                      </p:to>
                                    </p:set>
                                    <p:anim calcmode="discrete" valueType="clr">
                                      <p:cBhvr override="childStyle">
                                        <p:cTn id="45"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46" dur="80"/>
                                        <p:tgtEl>
                                          <p:spTgt spid="6"/>
                                        </p:tgtEl>
                                        <p:attrNameLst>
                                          <p:attrName>fillcolor</p:attrName>
                                        </p:attrNameLst>
                                      </p:cBhvr>
                                      <p:tavLst>
                                        <p:tav tm="0">
                                          <p:val>
                                            <p:clrVal>
                                              <a:schemeClr val="accent2"/>
                                            </p:clrVal>
                                          </p:val>
                                        </p:tav>
                                        <p:tav tm="50000">
                                          <p:val>
                                            <p:clrVal>
                                              <a:schemeClr val="hlink"/>
                                            </p:clrVal>
                                          </p:val>
                                        </p:tav>
                                      </p:tavLst>
                                    </p:anim>
                                    <p:set>
                                      <p:cBhvr>
                                        <p:cTn id="47" dur="80"/>
                                        <p:tgtEl>
                                          <p:spTgt spid="6"/>
                                        </p:tgtEl>
                                        <p:attrNameLst>
                                          <p:attrName>fill.type</p:attrName>
                                        </p:attrNameLst>
                                      </p:cBhvr>
                                      <p:to>
                                        <p:strVal val="solid"/>
                                      </p:to>
                                    </p:set>
                                  </p:childTnLst>
                                </p:cTn>
                              </p:par>
                              <p:par>
                                <p:cTn id="48" presetID="14" presetClass="entr" presetSubtype="1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randombar(horizont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9"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1000" fill="hold"/>
                                        <p:tgtEl>
                                          <p:spTgt spid="11"/>
                                        </p:tgtEl>
                                        <p:attrNameLst>
                                          <p:attrName>ppt_x</p:attrName>
                                        </p:attrNameLst>
                                      </p:cBhvr>
                                      <p:tavLst>
                                        <p:tav tm="0">
                                          <p:val>
                                            <p:strVal val="#ppt_x-.2"/>
                                          </p:val>
                                        </p:tav>
                                        <p:tav tm="100000">
                                          <p:val>
                                            <p:strVal val="#ppt_x"/>
                                          </p:val>
                                        </p:tav>
                                      </p:tavLst>
                                    </p:anim>
                                    <p:anim calcmode="lin" valueType="num">
                                      <p:cBhvr>
                                        <p:cTn id="56"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57" dur="10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27" presetClass="entr" presetSubtype="0" fill="hold" grpId="0" nodeType="clickEffect">
                                  <p:stCondLst>
                                    <p:cond delay="0"/>
                                  </p:stCondLst>
                                  <p:iterate type="lt">
                                    <p:tmPct val="50000"/>
                                  </p:iterate>
                                  <p:childTnLst>
                                    <p:set>
                                      <p:cBhvr>
                                        <p:cTn id="61" dur="1" fill="hold">
                                          <p:stCondLst>
                                            <p:cond delay="0"/>
                                          </p:stCondLst>
                                        </p:cTn>
                                        <p:tgtEl>
                                          <p:spTgt spid="10"/>
                                        </p:tgtEl>
                                        <p:attrNameLst>
                                          <p:attrName>style.visibility</p:attrName>
                                        </p:attrNameLst>
                                      </p:cBhvr>
                                      <p:to>
                                        <p:strVal val="visible"/>
                                      </p:to>
                                    </p:set>
                                    <p:anim calcmode="discrete" valueType="clr">
                                      <p:cBhvr override="childStyle">
                                        <p:cTn id="6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63" dur="80"/>
                                        <p:tgtEl>
                                          <p:spTgt spid="10"/>
                                        </p:tgtEl>
                                        <p:attrNameLst>
                                          <p:attrName>fillcolor</p:attrName>
                                        </p:attrNameLst>
                                      </p:cBhvr>
                                      <p:tavLst>
                                        <p:tav tm="0">
                                          <p:val>
                                            <p:clrVal>
                                              <a:schemeClr val="accent2"/>
                                            </p:clrVal>
                                          </p:val>
                                        </p:tav>
                                        <p:tav tm="50000">
                                          <p:val>
                                            <p:clrVal>
                                              <a:schemeClr val="hlink"/>
                                            </p:clrVal>
                                          </p:val>
                                        </p:tav>
                                      </p:tavLst>
                                    </p:anim>
                                    <p:set>
                                      <p:cBhvr>
                                        <p:cTn id="64" dur="80"/>
                                        <p:tgtEl>
                                          <p:spTgt spid="10"/>
                                        </p:tgtEl>
                                        <p:attrNameLst>
                                          <p:attrName>fill.type</p:attrName>
                                        </p:attrNameLst>
                                      </p:cBhvr>
                                      <p:to>
                                        <p:strVal val="solid"/>
                                      </p:to>
                                    </p:set>
                                  </p:childTnLst>
                                </p:cTn>
                              </p:par>
                              <p:par>
                                <p:cTn id="65" presetID="14" presetClass="entr" presetSubtype="10" fill="hold"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randombar(horizontal)">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2"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3 - Θέση περιεχομένου" descr="arxaia-nisia600_104357_W9S946.jpg"/>
          <p:cNvPicPr>
            <a:picLocks noChangeAspect="1"/>
          </p:cNvPicPr>
          <p:nvPr/>
        </p:nvPicPr>
        <p:blipFill>
          <a:blip r:embed="rId2" cstate="print"/>
          <a:stretch>
            <a:fillRect/>
          </a:stretch>
        </p:blipFill>
        <p:spPr>
          <a:xfrm>
            <a:off x="-858259" y="-387424"/>
            <a:ext cx="10044607" cy="7533456"/>
          </a:xfrm>
          <a:prstGeom prst="rect">
            <a:avLst/>
          </a:prstGeom>
          <a:ln>
            <a:noFill/>
          </a:ln>
          <a:effectLst>
            <a:outerShdw blurRad="292100" dist="139700" dir="2700000" algn="tl" rotWithShape="0">
              <a:srgbClr val="333333">
                <a:alpha val="65000"/>
              </a:srgbClr>
            </a:outerShdw>
          </a:effectLst>
        </p:spPr>
      </p:pic>
      <p:pic>
        <p:nvPicPr>
          <p:cNvPr id="4" name="3 - Θέση περιεχομένου" descr="0fd6f1c2c5adca9398d49eaaf1c8f604.jpg"/>
          <p:cNvPicPr>
            <a:picLocks noGrp="1" noChangeAspect="1"/>
          </p:cNvPicPr>
          <p:nvPr>
            <p:ph idx="1"/>
          </p:nvPr>
        </p:nvPicPr>
        <p:blipFill>
          <a:blip r:embed="rId3" cstate="print">
            <a:clrChange>
              <a:clrFrom>
                <a:srgbClr val="B0B9B8"/>
              </a:clrFrom>
              <a:clrTo>
                <a:srgbClr val="B0B9B8">
                  <a:alpha val="0"/>
                </a:srgbClr>
              </a:clrTo>
            </a:clrChange>
            <a:lum bright="-20000" contrast="40000"/>
          </a:blip>
          <a:srcRect l="65197" t="3379" r="5197" b="61393"/>
          <a:stretch>
            <a:fillRect/>
          </a:stretch>
        </p:blipFill>
        <p:spPr>
          <a:xfrm>
            <a:off x="5868144" y="3356993"/>
            <a:ext cx="3507875" cy="3501008"/>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3275856" y="620688"/>
            <a:ext cx="5293096" cy="1800200"/>
          </a:xfrm>
          <a:prstGeom prst="wedgeEllipseCallout">
            <a:avLst>
              <a:gd name="adj1" fmla="val 19841"/>
              <a:gd name="adj2" fmla="val 152991"/>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Και στην </a:t>
            </a:r>
            <a:r>
              <a:rPr lang="el-GR" sz="32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Αθήνα</a:t>
            </a:r>
            <a:r>
              <a:rPr lang="el-GR" sz="2500" dirty="0" smtClean="0">
                <a:solidFill>
                  <a:srgbClr val="C00000"/>
                </a:solidFill>
                <a:latin typeface="Comic Sans MS" pitchFamily="66" charset="0"/>
                <a:sym typeface="Wingdings" pitchFamily="2" charset="2"/>
              </a:rPr>
              <a:t> </a:t>
            </a:r>
          </a:p>
          <a:p>
            <a:pPr algn="ctr"/>
            <a:r>
              <a:rPr lang="el-GR" sz="2500" dirty="0" smtClean="0">
                <a:solidFill>
                  <a:srgbClr val="002060"/>
                </a:solidFill>
                <a:latin typeface="Comic Sans MS" pitchFamily="66" charset="0"/>
                <a:sym typeface="Wingdings" pitchFamily="2" charset="2"/>
              </a:rPr>
              <a:t>τι έγινε;</a:t>
            </a:r>
            <a:endParaRPr lang="el-GR" sz="2500" dirty="0">
              <a:solidFill>
                <a:srgbClr val="002060"/>
              </a:solidFill>
              <a:latin typeface="Comic Sans MS" pitchFamily="66"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5"/>
                                        </p:tgtEl>
                                        <p:attrNameLst>
                                          <p:attrName>style.visibility</p:attrName>
                                        </p:attrNameLst>
                                      </p:cBhvr>
                                      <p:to>
                                        <p:strVal val="visible"/>
                                      </p:to>
                                    </p:set>
                                    <p:anim calcmode="discrete" valueType="clr">
                                      <p:cBhvr override="childStyle">
                                        <p:cTn id="21"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
                                        </p:tgtEl>
                                        <p:attrNameLst>
                                          <p:attrName>fillcolor</p:attrName>
                                        </p:attrNameLst>
                                      </p:cBhvr>
                                      <p:tavLst>
                                        <p:tav tm="0">
                                          <p:val>
                                            <p:clrVal>
                                              <a:schemeClr val="accent2"/>
                                            </p:clrVal>
                                          </p:val>
                                        </p:tav>
                                        <p:tav tm="50000">
                                          <p:val>
                                            <p:clrVal>
                                              <a:schemeClr val="hlink"/>
                                            </p:clrVal>
                                          </p:val>
                                        </p:tav>
                                      </p:tavLst>
                                    </p:anim>
                                    <p:set>
                                      <p:cBhvr>
                                        <p:cTn id="23"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3 - Θέση περιεχομένου" descr="arxaia-nisia600_104357_W9S946.jpg"/>
          <p:cNvPicPr>
            <a:picLocks noChangeAspect="1"/>
          </p:cNvPicPr>
          <p:nvPr/>
        </p:nvPicPr>
        <p:blipFill>
          <a:blip r:embed="rId2" cstate="print">
            <a:lum bright="-10000" contrast="30000"/>
          </a:blip>
          <a:stretch>
            <a:fillRect/>
          </a:stretch>
        </p:blipFill>
        <p:spPr>
          <a:xfrm>
            <a:off x="323528" y="476672"/>
            <a:ext cx="4561009" cy="3312368"/>
          </a:xfrm>
          <a:prstGeom prst="rect">
            <a:avLst/>
          </a:prstGeom>
          <a:ln>
            <a:noFill/>
          </a:ln>
          <a:effectLst>
            <a:outerShdw blurRad="292100" dist="139700" dir="2700000" algn="tl" rotWithShape="0">
              <a:srgbClr val="333333">
                <a:alpha val="65000"/>
              </a:srgbClr>
            </a:outerShdw>
          </a:effectLst>
        </p:spPr>
      </p:pic>
      <p:pic>
        <p:nvPicPr>
          <p:cNvPr id="4" name="3 - Θέση περιεχομένου" descr="0fd6f1c2c5adca9398d49eaaf1c8f604.jpg"/>
          <p:cNvPicPr>
            <a:picLocks noGrp="1" noChangeAspect="1"/>
          </p:cNvPicPr>
          <p:nvPr>
            <p:ph idx="1"/>
          </p:nvPr>
        </p:nvPicPr>
        <p:blipFill>
          <a:blip r:embed="rId3" cstate="print"/>
          <a:stretch>
            <a:fillRect/>
          </a:stretch>
        </p:blipFill>
        <p:spPr>
          <a:xfrm>
            <a:off x="5940152" y="3781605"/>
            <a:ext cx="2602256" cy="3076395"/>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4716016" y="0"/>
            <a:ext cx="4032448" cy="2996952"/>
          </a:xfrm>
          <a:prstGeom prst="wedgeEllipseCallout">
            <a:avLst>
              <a:gd name="adj1" fmla="val 20043"/>
              <a:gd name="adj2" fmla="val 79452"/>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Ο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Θησέας</a:t>
            </a:r>
            <a:r>
              <a:rPr lang="el-GR" sz="2500"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 </a:t>
            </a:r>
            <a:r>
              <a:rPr lang="el-GR" sz="2500" dirty="0" smtClean="0">
                <a:solidFill>
                  <a:srgbClr val="002060"/>
                </a:solidFill>
                <a:latin typeface="Comic Sans MS" pitchFamily="66" charset="0"/>
                <a:sym typeface="Wingdings" pitchFamily="2" charset="2"/>
              </a:rPr>
              <a:t>ένωσε τα χωριά της Αττικής </a:t>
            </a:r>
            <a:r>
              <a:rPr lang="el-GR" sz="2500" dirty="0" err="1" smtClean="0">
                <a:solidFill>
                  <a:srgbClr val="002060"/>
                </a:solidFill>
                <a:latin typeface="Comic Sans MS" pitchFamily="66" charset="0"/>
                <a:sym typeface="Wingdings" pitchFamily="2" charset="2"/>
              </a:rPr>
              <a:t>καί</a:t>
            </a:r>
            <a:r>
              <a:rPr lang="el-GR" sz="2500" dirty="0" smtClean="0">
                <a:solidFill>
                  <a:srgbClr val="002060"/>
                </a:solidFill>
                <a:latin typeface="Comic Sans MS" pitchFamily="66" charset="0"/>
                <a:sym typeface="Wingdings" pitchFamily="2" charset="2"/>
              </a:rPr>
              <a:t> δημιούργησε </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συνοικισμό</a:t>
            </a:r>
            <a:r>
              <a:rPr lang="el-GR" sz="2500" dirty="0" smtClean="0">
                <a:solidFill>
                  <a:srgbClr val="002060"/>
                </a:solidFill>
                <a:latin typeface="Comic Sans MS" pitchFamily="66" charset="0"/>
                <a:sym typeface="Wingdings" pitchFamily="2" charset="2"/>
              </a:rPr>
              <a:t>.</a:t>
            </a:r>
            <a:endParaRPr lang="el-GR" sz="2500" dirty="0">
              <a:solidFill>
                <a:srgbClr val="002060"/>
              </a:solidFill>
              <a:latin typeface="Comic Sans MS" pitchFamily="66" charset="0"/>
            </a:endParaRPr>
          </a:p>
        </p:txBody>
      </p:sp>
      <p:sp>
        <p:nvSpPr>
          <p:cNvPr id="8" name="7 - Έκρηξη 2"/>
          <p:cNvSpPr/>
          <p:nvPr/>
        </p:nvSpPr>
        <p:spPr>
          <a:xfrm>
            <a:off x="0" y="3257600"/>
            <a:ext cx="6372200" cy="3600400"/>
          </a:xfrm>
          <a:prstGeom prst="irregularSeal2">
            <a:avLst/>
          </a:prstGeom>
          <a:gradFill>
            <a:gsLst>
              <a:gs pos="0">
                <a:srgbClr val="00B0F0"/>
              </a:gs>
              <a:gs pos="50000">
                <a:schemeClr val="bg1"/>
              </a:gs>
              <a:gs pos="100000">
                <a:srgbClr val="3AC6F8"/>
              </a:gs>
            </a:gsLst>
            <a:lin ang="5400000" scaled="0"/>
          </a:gradFill>
          <a:ln w="12700"/>
          <a:effectLst>
            <a:outerShdw blurRad="1651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b="1" dirty="0" smtClean="0">
                <a:solidFill>
                  <a:srgbClr val="C00000"/>
                </a:solidFill>
                <a:effectLst>
                  <a:outerShdw blurRad="38100" dist="38100" dir="2700000" algn="tl">
                    <a:srgbClr val="000000">
                      <a:alpha val="43137"/>
                    </a:srgbClr>
                  </a:outerShdw>
                </a:effectLst>
                <a:latin typeface="Comic Sans MS" pitchFamily="66" charset="0"/>
              </a:rPr>
              <a:t>Συνοικισμός!!</a:t>
            </a:r>
            <a:endParaRPr lang="el-GR" sz="3200" b="1" dirty="0">
              <a:solidFill>
                <a:srgbClr val="C00000"/>
              </a:solidFill>
              <a:effectLst>
                <a:outerShdw blurRad="38100" dist="38100" dir="2700000" algn="tl">
                  <a:srgbClr val="000000">
                    <a:alpha val="43137"/>
                  </a:srgbClr>
                </a:outerShdw>
              </a:effectLst>
              <a:latin typeface="Comic Sans MS" pitchFamily="66" charset="0"/>
            </a:endParaRPr>
          </a:p>
        </p:txBody>
      </p:sp>
      <p:sp>
        <p:nvSpPr>
          <p:cNvPr id="6" name="5 - Ελλειψοειδής επεξήγηση"/>
          <p:cNvSpPr/>
          <p:nvPr/>
        </p:nvSpPr>
        <p:spPr>
          <a:xfrm>
            <a:off x="4572000" y="5949280"/>
            <a:ext cx="1296144" cy="720080"/>
          </a:xfrm>
          <a:prstGeom prst="wedgeEllipseCallout">
            <a:avLst>
              <a:gd name="adj1" fmla="val 108405"/>
              <a:gd name="adj2" fmla="val -46646"/>
            </a:avLst>
          </a:prstGeom>
          <a:solidFill>
            <a:schemeClr val="bg1">
              <a:alpha val="8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SOS</a:t>
            </a:r>
            <a:endParaRPr lang="en-US" sz="2600" dirty="0" smtClean="0">
              <a:solidFill>
                <a:srgbClr val="002060"/>
              </a:solidFill>
              <a:latin typeface="Comic Sans MS" pitchFamily="66" charset="0"/>
              <a:sym typeface="Wingdings" pitchFamily="2" charset="2"/>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20000"/>
                                  </p:iterate>
                                  <p:childTnLst>
                                    <p:set>
                                      <p:cBhvr>
                                        <p:cTn id="34" dur="1" fill="hold">
                                          <p:stCondLst>
                                            <p:cond delay="0"/>
                                          </p:stCondLst>
                                        </p:cTn>
                                        <p:tgtEl>
                                          <p:spTgt spid="6"/>
                                        </p:tgtEl>
                                        <p:attrNameLst>
                                          <p:attrName>style.visibility</p:attrName>
                                        </p:attrNameLst>
                                      </p:cBhvr>
                                      <p:to>
                                        <p:strVal val="visible"/>
                                      </p:to>
                                    </p:set>
                                    <p:anim calcmode="discrete" valueType="clr">
                                      <p:cBhvr override="childStyle">
                                        <p:cTn id="35" dur="80"/>
                                        <p:tgtEl>
                                          <p:spTgt spid="6"/>
                                        </p:tgtEl>
                                        <p:attrNameLst>
                                          <p:attrName>style.color</p:attrName>
                                        </p:attrNameLst>
                                      </p:cBhvr>
                                      <p:tavLst>
                                        <p:tav tm="0">
                                          <p:val>
                                            <p:clrVal>
                                              <a:srgbClr val="FF6600"/>
                                            </p:clrVal>
                                          </p:val>
                                        </p:tav>
                                        <p:tav tm="50000">
                                          <p:val>
                                            <p:clrVal>
                                              <a:schemeClr val="hlink"/>
                                            </p:clrVal>
                                          </p:val>
                                        </p:tav>
                                      </p:tavLst>
                                    </p:anim>
                                    <p:anim calcmode="discrete" valueType="clr">
                                      <p:cBhvr>
                                        <p:cTn id="36" dur="80"/>
                                        <p:tgtEl>
                                          <p:spTgt spid="6"/>
                                        </p:tgtEl>
                                        <p:attrNameLst>
                                          <p:attrName>fillcolor</p:attrName>
                                        </p:attrNameLst>
                                      </p:cBhvr>
                                      <p:tavLst>
                                        <p:tav tm="0">
                                          <p:val>
                                            <p:clrVal>
                                              <a:schemeClr val="accent2"/>
                                            </p:clrVal>
                                          </p:val>
                                        </p:tav>
                                        <p:tav tm="50000">
                                          <p:val>
                                            <p:clrVal>
                                              <a:schemeClr val="hlink"/>
                                            </p:clrVal>
                                          </p:val>
                                        </p:tav>
                                      </p:tavLst>
                                    </p:anim>
                                    <p:set>
                                      <p:cBhvr>
                                        <p:cTn id="37"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4082"/>
          </a:xfrm>
        </p:spPr>
        <p:txBody>
          <a:bodyPr>
            <a:normAutofit fontScale="90000"/>
          </a:bodyPr>
          <a:lstStyle/>
          <a:p>
            <a:r>
              <a:rPr lang="el-GR" b="1" dirty="0" smtClean="0">
                <a:solidFill>
                  <a:srgbClr val="002060"/>
                </a:solidFill>
                <a:effectLst>
                  <a:outerShdw blurRad="38100" dist="38100" dir="2700000" algn="tl">
                    <a:srgbClr val="000000">
                      <a:alpha val="43137"/>
                    </a:srgbClr>
                  </a:outerShdw>
                </a:effectLst>
                <a:latin typeface="Comic Sans MS" pitchFamily="66" charset="0"/>
              </a:rPr>
              <a:t>Ο </a:t>
            </a:r>
            <a:r>
              <a:rPr lang="el-GR" b="1" dirty="0" smtClean="0">
                <a:solidFill>
                  <a:srgbClr val="C00000"/>
                </a:solidFill>
                <a:effectLst>
                  <a:outerShdw blurRad="38100" dist="38100" dir="2700000" algn="tl">
                    <a:srgbClr val="000000">
                      <a:alpha val="43137"/>
                    </a:srgbClr>
                  </a:outerShdw>
                </a:effectLst>
                <a:latin typeface="Comic Sans MS" pitchFamily="66" charset="0"/>
              </a:rPr>
              <a:t>συνοικισμός</a:t>
            </a:r>
            <a:r>
              <a:rPr lang="el-GR" b="1" dirty="0" smtClean="0">
                <a:solidFill>
                  <a:srgbClr val="002060"/>
                </a:solidFill>
                <a:effectLst>
                  <a:outerShdw blurRad="38100" dist="38100" dir="2700000" algn="tl">
                    <a:srgbClr val="000000">
                      <a:alpha val="43137"/>
                    </a:srgbClr>
                  </a:outerShdw>
                </a:effectLst>
                <a:latin typeface="Comic Sans MS" pitchFamily="66" charset="0"/>
              </a:rPr>
              <a:t> στην Αθήνα</a:t>
            </a:r>
            <a:endParaRPr lang="el-GR" b="1" dirty="0">
              <a:solidFill>
                <a:srgbClr val="002060"/>
              </a:solidFill>
              <a:effectLst>
                <a:outerShdw blurRad="38100" dist="38100" dir="2700000" algn="tl">
                  <a:srgbClr val="000000">
                    <a:alpha val="43137"/>
                  </a:srgbClr>
                </a:outerShdw>
              </a:effectLst>
              <a:latin typeface="Comic Sans MS" pitchFamily="66" charset="0"/>
            </a:endParaRPr>
          </a:p>
        </p:txBody>
      </p:sp>
      <p:sp>
        <p:nvSpPr>
          <p:cNvPr id="3" name="2 - Θέση περιεχομένου"/>
          <p:cNvSpPr>
            <a:spLocks noGrp="1"/>
          </p:cNvSpPr>
          <p:nvPr>
            <p:ph idx="1"/>
          </p:nvPr>
        </p:nvSpPr>
        <p:spPr>
          <a:xfrm>
            <a:off x="72008" y="1268760"/>
            <a:ext cx="8964488" cy="5589240"/>
          </a:xfrm>
        </p:spPr>
        <p:txBody>
          <a:bodyPr>
            <a:normAutofit/>
          </a:bodyPr>
          <a:lstStyle/>
          <a:p>
            <a:pPr marL="0" indent="342900" algn="just">
              <a:spcBef>
                <a:spcPts val="0"/>
              </a:spcBef>
              <a:buNone/>
            </a:pPr>
            <a:r>
              <a:rPr lang="el-GR" dirty="0" smtClean="0"/>
              <a:t>Σύμφωνα με το μύθο ο Θησέας ήταν αυτός που </a:t>
            </a:r>
            <a:r>
              <a:rPr lang="el-GR" sz="3500" b="1" dirty="0" smtClean="0">
                <a:solidFill>
                  <a:srgbClr val="002060"/>
                </a:solidFill>
                <a:effectLst>
                  <a:outerShdw blurRad="38100" dist="38100" dir="2700000" algn="tl">
                    <a:srgbClr val="000000">
                      <a:alpha val="43137"/>
                    </a:srgbClr>
                  </a:outerShdw>
                </a:effectLst>
              </a:rPr>
              <a:t>ένωσε τα διάφορα χωριά της Αττικής </a:t>
            </a:r>
            <a:r>
              <a:rPr lang="el-GR" dirty="0" smtClean="0"/>
              <a:t>κάτω από την πολιτική εξουσία της Αθήνας. Ο Πλούταρχος μας πληροφορεί ότι ο Θησέας κατάργησε τα ιδιαίτερα συμβούλια του κάθε χωριού και ίδρυσε ένα κεντρικό </a:t>
            </a:r>
            <a:r>
              <a:rPr lang="el-GR" b="1" dirty="0" smtClean="0">
                <a:solidFill>
                  <a:srgbClr val="002060"/>
                </a:solidFill>
                <a:effectLst>
                  <a:outerShdw blurRad="38100" dist="38100" dir="2700000" algn="tl">
                    <a:srgbClr val="000000">
                      <a:alpha val="43137"/>
                    </a:srgbClr>
                  </a:outerShdw>
                </a:effectLst>
              </a:rPr>
              <a:t>βουλευτήριο</a:t>
            </a:r>
            <a:r>
              <a:rPr lang="el-GR" dirty="0" smtClean="0"/>
              <a:t> και ένα </a:t>
            </a:r>
            <a:r>
              <a:rPr lang="el-GR" b="1" dirty="0" smtClean="0">
                <a:solidFill>
                  <a:srgbClr val="002060"/>
                </a:solidFill>
                <a:effectLst>
                  <a:outerShdw blurRad="38100" dist="38100" dir="2700000" algn="tl">
                    <a:srgbClr val="000000">
                      <a:alpha val="43137"/>
                    </a:srgbClr>
                  </a:outerShdw>
                </a:effectLst>
                <a:latin typeface="Comic Sans MS" pitchFamily="66" charset="0"/>
              </a:rPr>
              <a:t>πρυτανείο</a:t>
            </a:r>
            <a:r>
              <a:rPr lang="el-GR" dirty="0" smtClean="0"/>
              <a:t>.</a:t>
            </a:r>
          </a:p>
          <a:p>
            <a:pPr marL="0" indent="342900" algn="just">
              <a:spcBef>
                <a:spcPts val="0"/>
              </a:spcBef>
              <a:buNone/>
            </a:pPr>
            <a:r>
              <a:rPr lang="el-GR" dirty="0" smtClean="0"/>
              <a:t>Με την ένωση αυτή σχετίζεται και η γιορτή, η γνωστή ως </a:t>
            </a:r>
            <a:r>
              <a:rPr lang="el-GR" b="1" dirty="0" err="1" smtClean="0">
                <a:solidFill>
                  <a:srgbClr val="002060"/>
                </a:solidFill>
                <a:effectLst>
                  <a:outerShdw blurRad="38100" dist="38100" dir="2700000" algn="tl">
                    <a:srgbClr val="000000">
                      <a:alpha val="43137"/>
                    </a:srgbClr>
                  </a:outerShdw>
                </a:effectLst>
              </a:rPr>
              <a:t>Συνοίκια</a:t>
            </a:r>
            <a:r>
              <a:rPr lang="el-GR" dirty="0" smtClean="0"/>
              <a:t>, που γιορταζόταν </a:t>
            </a:r>
            <a:r>
              <a:rPr lang="el-GR" b="1" dirty="0" smtClean="0">
                <a:solidFill>
                  <a:srgbClr val="002060"/>
                </a:solidFill>
                <a:effectLst>
                  <a:outerShdw blurRad="38100" dist="38100" dir="2700000" algn="tl">
                    <a:srgbClr val="000000">
                      <a:alpha val="43137"/>
                    </a:srgbClr>
                  </a:outerShdw>
                </a:effectLst>
              </a:rPr>
              <a:t>τη 16η ημέρα του μήνα </a:t>
            </a:r>
            <a:r>
              <a:rPr lang="el-GR" b="1" dirty="0" err="1" smtClean="0">
                <a:solidFill>
                  <a:srgbClr val="002060"/>
                </a:solidFill>
                <a:effectLst>
                  <a:outerShdw blurRad="38100" dist="38100" dir="2700000" algn="tl">
                    <a:srgbClr val="000000">
                      <a:alpha val="43137"/>
                    </a:srgbClr>
                  </a:outerShdw>
                </a:effectLst>
              </a:rPr>
              <a:t>Εκατομβαιώνος</a:t>
            </a:r>
            <a:r>
              <a:rPr lang="el-GR" b="1" dirty="0" smtClean="0">
                <a:solidFill>
                  <a:srgbClr val="002060"/>
                </a:solidFill>
                <a:effectLst>
                  <a:outerShdw blurRad="38100" dist="38100" dir="2700000" algn="tl">
                    <a:srgbClr val="000000">
                      <a:alpha val="43137"/>
                    </a:srgbClr>
                  </a:outerShdw>
                </a:effectLst>
              </a:rPr>
              <a:t> </a:t>
            </a:r>
            <a:r>
              <a:rPr lang="el-GR" dirty="0" smtClean="0"/>
              <a:t>(γύρω στα μέσα </a:t>
            </a:r>
            <a:r>
              <a:rPr lang="el-GR" dirty="0" err="1" smtClean="0"/>
              <a:t>Iουνίου</a:t>
            </a:r>
            <a:r>
              <a:rPr lang="el-GR" dirty="0" smtClean="0"/>
              <a:t>) και πιθανώς καθιερώθηκε κατά τον </a:t>
            </a:r>
            <a:r>
              <a:rPr lang="el-GR" b="1" dirty="0" smtClean="0">
                <a:solidFill>
                  <a:srgbClr val="002060"/>
                </a:solidFill>
                <a:effectLst>
                  <a:outerShdw blurRad="38100" dist="38100" dir="2700000" algn="tl">
                    <a:srgbClr val="000000">
                      <a:alpha val="43137"/>
                    </a:srgbClr>
                  </a:outerShdw>
                </a:effectLst>
              </a:rPr>
              <a:t>8ο αι. </a:t>
            </a:r>
            <a:r>
              <a:rPr lang="el-GR" b="1" dirty="0" err="1" smtClean="0">
                <a:solidFill>
                  <a:srgbClr val="002060"/>
                </a:solidFill>
                <a:effectLst>
                  <a:outerShdw blurRad="38100" dist="38100" dir="2700000" algn="tl">
                    <a:srgbClr val="000000">
                      <a:alpha val="43137"/>
                    </a:srgbClr>
                  </a:outerShdw>
                </a:effectLst>
              </a:rPr>
              <a:t>π.X</a:t>
            </a:r>
            <a:r>
              <a:rPr lang="el-GR" b="1" dirty="0" smtClean="0">
                <a:solidFill>
                  <a:srgbClr val="002060"/>
                </a:solidFill>
                <a:effectLst>
                  <a:outerShdw blurRad="38100" dist="38100" dir="2700000" algn="tl">
                    <a:srgbClr val="000000">
                      <a:alpha val="43137"/>
                    </a:srgbClr>
                  </a:outerShdw>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332656"/>
            <a:ext cx="8229600" cy="6525344"/>
          </a:xfrm>
        </p:spPr>
        <p:txBody>
          <a:bodyPr>
            <a:normAutofit fontScale="92500" lnSpcReduction="10000"/>
          </a:bodyPr>
          <a:lstStyle/>
          <a:p>
            <a:pPr marL="0" indent="342900" algn="just">
              <a:spcBef>
                <a:spcPts val="0"/>
              </a:spcBef>
              <a:buNone/>
            </a:pPr>
            <a:r>
              <a:rPr lang="el-GR" dirty="0" smtClean="0"/>
              <a:t>Βέβαια, η ενοποίηση της </a:t>
            </a:r>
            <a:r>
              <a:rPr lang="el-GR" dirty="0" err="1" smtClean="0"/>
              <a:t>Aττικής</a:t>
            </a:r>
            <a:r>
              <a:rPr lang="el-GR" dirty="0" smtClean="0"/>
              <a:t> δεν ήταν ένα στιγμιαίο φαινόμενο. H </a:t>
            </a:r>
            <a:r>
              <a:rPr lang="el-GR" b="1" dirty="0" smtClean="0">
                <a:solidFill>
                  <a:srgbClr val="002060"/>
                </a:solidFill>
                <a:effectLst>
                  <a:outerShdw blurRad="38100" dist="38100" dir="2700000" algn="tl">
                    <a:srgbClr val="000000">
                      <a:alpha val="43137"/>
                    </a:srgbClr>
                  </a:outerShdw>
                </a:effectLst>
              </a:rPr>
              <a:t>Ελευσίνα</a:t>
            </a:r>
            <a:r>
              <a:rPr lang="el-GR" dirty="0" smtClean="0"/>
              <a:t>, για παράδειγμα, είχε παραμείνει για καιρό ένα </a:t>
            </a:r>
            <a:r>
              <a:rPr lang="el-GR" b="1" dirty="0" smtClean="0">
                <a:solidFill>
                  <a:srgbClr val="002060"/>
                </a:solidFill>
                <a:effectLst>
                  <a:outerShdw blurRad="38100" dist="38100" dir="2700000" algn="tl">
                    <a:srgbClr val="000000">
                      <a:alpha val="43137"/>
                    </a:srgbClr>
                  </a:outerShdw>
                </a:effectLst>
              </a:rPr>
              <a:t>ανεξάρτητο βασίλειο</a:t>
            </a:r>
            <a:r>
              <a:rPr lang="el-GR" dirty="0" smtClean="0"/>
              <a:t>. Η </a:t>
            </a:r>
            <a:r>
              <a:rPr lang="el-GR" b="1" dirty="0" smtClean="0"/>
              <a:t>προσάρτησή της στην Αθήνα </a:t>
            </a:r>
            <a:r>
              <a:rPr lang="el-GR" dirty="0" smtClean="0"/>
              <a:t>συνδέεται, όπως μας πληροφορεί ο Θουκυδίδης, με το θρυλικό </a:t>
            </a:r>
            <a:r>
              <a:rPr lang="el-GR" b="1" dirty="0" smtClean="0"/>
              <a:t>πόλεμο του Ερεχθέα</a:t>
            </a:r>
            <a:r>
              <a:rPr lang="el-GR" dirty="0" smtClean="0"/>
              <a:t>. Το ίδιο συνέβη και με τη </a:t>
            </a:r>
            <a:r>
              <a:rPr lang="el-GR" b="1" dirty="0" smtClean="0">
                <a:solidFill>
                  <a:srgbClr val="002060"/>
                </a:solidFill>
                <a:effectLst>
                  <a:outerShdw blurRad="38100" dist="38100" dir="2700000" algn="tl">
                    <a:srgbClr val="000000">
                      <a:alpha val="43137"/>
                    </a:srgbClr>
                  </a:outerShdw>
                </a:effectLst>
              </a:rPr>
              <a:t>Σαλαμίνα</a:t>
            </a:r>
            <a:r>
              <a:rPr lang="el-GR" dirty="0" smtClean="0">
                <a:effectLst>
                  <a:outerShdw blurRad="38100" dist="38100" dir="2700000" algn="tl">
                    <a:srgbClr val="000000">
                      <a:alpha val="43137"/>
                    </a:srgbClr>
                  </a:outerShdw>
                </a:effectLst>
              </a:rPr>
              <a:t> </a:t>
            </a:r>
            <a:r>
              <a:rPr lang="el-GR" dirty="0" smtClean="0"/>
              <a:t>που </a:t>
            </a:r>
            <a:r>
              <a:rPr lang="el-GR" b="1" dirty="0" smtClean="0"/>
              <a:t>προσαρτήθηκε </a:t>
            </a:r>
            <a:r>
              <a:rPr lang="el-GR" dirty="0" smtClean="0"/>
              <a:t>στην Αθήνα στα </a:t>
            </a:r>
            <a:r>
              <a:rPr lang="el-GR" b="1" dirty="0" smtClean="0"/>
              <a:t>χρόνια του Σόλωνα.</a:t>
            </a:r>
          </a:p>
          <a:p>
            <a:pPr marL="0" indent="342900" algn="just">
              <a:spcBef>
                <a:spcPts val="0"/>
              </a:spcBef>
              <a:buNone/>
            </a:pPr>
            <a:r>
              <a:rPr lang="el-GR" dirty="0" smtClean="0"/>
              <a:t>Αλλά και όταν πια η ενοποίηση ολοκληρώθηκε γεωγραφικά, δεν εφαρμόστηκε σε όλους τους τομείς ομοιόμορφα. H </a:t>
            </a:r>
            <a:r>
              <a:rPr lang="el-GR" b="1" dirty="0" err="1" smtClean="0">
                <a:solidFill>
                  <a:srgbClr val="002060"/>
                </a:solidFill>
                <a:effectLst>
                  <a:outerShdw blurRad="38100" dist="38100" dir="2700000" algn="tl">
                    <a:srgbClr val="000000">
                      <a:alpha val="43137"/>
                    </a:srgbClr>
                  </a:outerShdw>
                </a:effectLst>
              </a:rPr>
              <a:t>Tετράπολις</a:t>
            </a:r>
            <a:r>
              <a:rPr lang="el-GR" dirty="0" smtClean="0">
                <a:effectLst>
                  <a:outerShdw blurRad="38100" dist="38100" dir="2700000" algn="tl">
                    <a:srgbClr val="000000">
                      <a:alpha val="43137"/>
                    </a:srgbClr>
                  </a:outerShdw>
                </a:effectLst>
              </a:rPr>
              <a:t> </a:t>
            </a:r>
            <a:r>
              <a:rPr lang="el-GR" dirty="0" smtClean="0"/>
              <a:t>του Μαραθώνα (</a:t>
            </a:r>
            <a:r>
              <a:rPr lang="el-GR" dirty="0" err="1" smtClean="0"/>
              <a:t>Μαραθών</a:t>
            </a:r>
            <a:r>
              <a:rPr lang="el-GR" dirty="0" smtClean="0"/>
              <a:t>, </a:t>
            </a:r>
            <a:r>
              <a:rPr lang="el-GR" dirty="0" err="1" smtClean="0"/>
              <a:t>Oινόη</a:t>
            </a:r>
            <a:r>
              <a:rPr lang="el-GR" dirty="0" smtClean="0"/>
              <a:t>, </a:t>
            </a:r>
            <a:r>
              <a:rPr lang="el-GR" dirty="0" err="1" smtClean="0"/>
              <a:t>Tρικόρυθος</a:t>
            </a:r>
            <a:r>
              <a:rPr lang="el-GR" dirty="0" smtClean="0"/>
              <a:t> και </a:t>
            </a:r>
            <a:r>
              <a:rPr lang="el-GR" dirty="0" err="1" smtClean="0"/>
              <a:t>Προβάλινθος</a:t>
            </a:r>
            <a:r>
              <a:rPr lang="el-GR" dirty="0" smtClean="0"/>
              <a:t>) διατήρησε ως την Κλασική περίοδο </a:t>
            </a:r>
            <a:r>
              <a:rPr lang="el-GR" b="1" dirty="0" smtClean="0">
                <a:solidFill>
                  <a:srgbClr val="002060"/>
                </a:solidFill>
                <a:effectLst>
                  <a:outerShdw blurRad="38100" dist="38100" dir="2700000" algn="tl">
                    <a:srgbClr val="000000">
                      <a:alpha val="43137"/>
                    </a:srgbClr>
                  </a:outerShdw>
                </a:effectLst>
              </a:rPr>
              <a:t>κάποια στοιχεία αυτονομίας</a:t>
            </a:r>
            <a:r>
              <a:rPr lang="el-GR" dirty="0" smtClean="0"/>
              <a:t> αποστέλλοντας ξεχωριστές θεωρίες στους Δελφούς και στη Δήλο.</a:t>
            </a:r>
          </a:p>
          <a:p>
            <a:pPr marL="0" indent="342900">
              <a:spcBef>
                <a:spcPts val="0"/>
              </a:spcBef>
              <a:buNone/>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518864" y="332656"/>
            <a:ext cx="8445624" cy="5688632"/>
          </a:xfrm>
        </p:spPr>
        <p:txBody>
          <a:bodyPr>
            <a:normAutofit fontScale="85000" lnSpcReduction="20000"/>
          </a:bodyPr>
          <a:lstStyle/>
          <a:p>
            <a:pPr indent="457200" algn="just">
              <a:buNone/>
            </a:pPr>
            <a:r>
              <a:rPr lang="el-GR" dirty="0" smtClean="0"/>
              <a:t>«Οι Αθηναίοι από τα πολύ παλιά χρόνια περισσότερο από όποιους άλλους Έλληνες ζούσαν αγροτική ζωή. Τον καιρό του Κέκροπος και των πρώτων βασιλέων της Αττικής μέχρι την εποχή του Θησέως, οι Αθηναίοι </a:t>
            </a:r>
            <a:r>
              <a:rPr lang="el-GR" b="1" dirty="0" smtClean="0">
                <a:solidFill>
                  <a:srgbClr val="002060"/>
                </a:solidFill>
                <a:effectLst>
                  <a:outerShdw blurRad="38100" dist="38100" dir="2700000" algn="tl">
                    <a:srgbClr val="000000">
                      <a:alpha val="43137"/>
                    </a:srgbClr>
                  </a:outerShdw>
                </a:effectLst>
              </a:rPr>
              <a:t>ζούσαν διασπασμένοι </a:t>
            </a:r>
            <a:r>
              <a:rPr lang="el-GR" dirty="0" smtClean="0"/>
              <a:t>σε μικρά κέντρα που είχαν, το καθένα, </a:t>
            </a:r>
            <a:r>
              <a:rPr lang="el-GR" b="1" dirty="0" smtClean="0">
                <a:solidFill>
                  <a:srgbClr val="002060"/>
                </a:solidFill>
                <a:effectLst>
                  <a:outerShdw blurRad="38100" dist="38100" dir="2700000" algn="tl">
                    <a:srgbClr val="000000">
                      <a:alpha val="43137"/>
                    </a:srgbClr>
                  </a:outerShdw>
                </a:effectLst>
              </a:rPr>
              <a:t>χωριστό πρυτανείο </a:t>
            </a:r>
            <a:r>
              <a:rPr lang="el-GR" dirty="0" smtClean="0"/>
              <a:t>και </a:t>
            </a:r>
            <a:r>
              <a:rPr lang="el-GR" b="1" dirty="0" smtClean="0">
                <a:solidFill>
                  <a:srgbClr val="002060"/>
                </a:solidFill>
                <a:effectLst>
                  <a:outerShdw blurRad="38100" dist="38100" dir="2700000" algn="tl">
                    <a:srgbClr val="000000">
                      <a:alpha val="43137"/>
                    </a:srgbClr>
                  </a:outerShdw>
                </a:effectLst>
              </a:rPr>
              <a:t>χωριστούς άρχοντες</a:t>
            </a:r>
            <a:r>
              <a:rPr lang="el-GR" dirty="0" smtClean="0"/>
              <a:t>. </a:t>
            </a:r>
          </a:p>
          <a:p>
            <a:pPr indent="457200" algn="just">
              <a:buNone/>
            </a:pPr>
            <a:r>
              <a:rPr lang="el-GR" dirty="0" smtClean="0"/>
              <a:t>Μόνο άμα παρουσιαζόταν εξωτερικός κίνδυνος, έκαναν κοινή συνέλευση υπό τον βασιλέα και ο κάθε οικισμός είχε χωριστή πολιτική ζωή και αυτοδιοίκηση... </a:t>
            </a:r>
          </a:p>
          <a:p>
            <a:pPr indent="457200" algn="just">
              <a:buNone/>
            </a:pPr>
            <a:r>
              <a:rPr lang="el-GR" dirty="0" smtClean="0"/>
              <a:t>Όταν έγινε βασιλιάς </a:t>
            </a:r>
            <a:r>
              <a:rPr lang="el-GR" b="1" dirty="0" smtClean="0">
                <a:solidFill>
                  <a:srgbClr val="002060"/>
                </a:solidFill>
                <a:effectLst>
                  <a:outerShdw blurRad="38100" dist="38100" dir="2700000" algn="tl">
                    <a:srgbClr val="000000">
                      <a:alpha val="43137"/>
                    </a:srgbClr>
                  </a:outerShdw>
                </a:effectLst>
              </a:rPr>
              <a:t>ο Θησέας</a:t>
            </a:r>
            <a:r>
              <a:rPr lang="el-GR" dirty="0" smtClean="0"/>
              <a:t>... τους ανάγκασε να έχουν </a:t>
            </a:r>
            <a:r>
              <a:rPr lang="el-GR" sz="3800" b="1" dirty="0" smtClean="0">
                <a:solidFill>
                  <a:srgbClr val="C00000"/>
                </a:solidFill>
                <a:effectLst>
                  <a:outerShdw blurRad="38100" dist="38100" dir="2700000" algn="tl">
                    <a:srgbClr val="000000">
                      <a:alpha val="43137"/>
                    </a:srgbClr>
                  </a:outerShdw>
                </a:effectLst>
              </a:rPr>
              <a:t>μια κοινή πολιτεία</a:t>
            </a:r>
            <a:r>
              <a:rPr lang="el-GR" dirty="0" smtClean="0"/>
              <a:t>, την Αθήνα... Από την εποχή εκείνη οι Αθηναίοι εορτάζουν </a:t>
            </a:r>
            <a:r>
              <a:rPr lang="el-GR" b="1" dirty="0" smtClean="0">
                <a:solidFill>
                  <a:srgbClr val="002060"/>
                </a:solidFill>
                <a:effectLst>
                  <a:outerShdw blurRad="38100" dist="38100" dir="2700000" algn="tl">
                    <a:srgbClr val="000000">
                      <a:alpha val="43137"/>
                    </a:srgbClr>
                  </a:outerShdw>
                </a:effectLst>
              </a:rPr>
              <a:t>τα «</a:t>
            </a:r>
            <a:r>
              <a:rPr lang="el-GR" b="1" dirty="0" err="1" smtClean="0">
                <a:solidFill>
                  <a:srgbClr val="C00000"/>
                </a:solidFill>
                <a:effectLst>
                  <a:outerShdw blurRad="38100" dist="38100" dir="2700000" algn="tl">
                    <a:srgbClr val="000000">
                      <a:alpha val="43137"/>
                    </a:srgbClr>
                  </a:outerShdw>
                </a:effectLst>
              </a:rPr>
              <a:t>Ξυνοίκια</a:t>
            </a:r>
            <a:r>
              <a:rPr lang="el-GR" b="1" dirty="0" smtClean="0">
                <a:solidFill>
                  <a:srgbClr val="002060"/>
                </a:solidFill>
                <a:effectLst>
                  <a:outerShdw blurRad="38100" dist="38100" dir="2700000" algn="tl">
                    <a:srgbClr val="000000">
                      <a:alpha val="43137"/>
                    </a:srgbClr>
                  </a:outerShdw>
                </a:effectLst>
              </a:rPr>
              <a:t>»* </a:t>
            </a:r>
            <a:r>
              <a:rPr lang="el-GR" dirty="0" smtClean="0"/>
              <a:t>προς τιμήν της θεάς Αθηνάς».</a:t>
            </a:r>
          </a:p>
          <a:p>
            <a:pPr indent="457200" algn="r">
              <a:buNone/>
            </a:pPr>
            <a:r>
              <a:rPr lang="el-GR" sz="2600" dirty="0" smtClean="0"/>
              <a:t>Θουκυδίδης, Ιστορία, 2. 15. (μετ. </a:t>
            </a:r>
            <a:r>
              <a:rPr lang="el-GR" sz="2600" dirty="0" err="1" smtClean="0"/>
              <a:t>Αγγ</a:t>
            </a:r>
            <a:r>
              <a:rPr lang="el-GR" sz="2600" dirty="0" smtClean="0"/>
              <a:t>. </a:t>
            </a:r>
            <a:r>
              <a:rPr lang="el-GR" sz="2600" dirty="0" err="1" smtClean="0"/>
              <a:t>Βλάχου</a:t>
            </a:r>
            <a:r>
              <a:rPr lang="el-GR" sz="2600" dirty="0" smtClean="0"/>
              <a:t>)</a:t>
            </a:r>
          </a:p>
          <a:p>
            <a:pPr marL="0" indent="457200">
              <a:spcBef>
                <a:spcPts val="0"/>
              </a:spcBef>
              <a:buNone/>
            </a:pPr>
            <a:endParaRPr lang="el-GR" dirty="0"/>
          </a:p>
        </p:txBody>
      </p:sp>
      <p:sp>
        <p:nvSpPr>
          <p:cNvPr id="5" name="4 - Ορθογώνιο"/>
          <p:cNvSpPr/>
          <p:nvPr/>
        </p:nvSpPr>
        <p:spPr>
          <a:xfrm>
            <a:off x="395536" y="5805264"/>
            <a:ext cx="8532440" cy="830997"/>
          </a:xfrm>
          <a:prstGeom prst="rect">
            <a:avLst/>
          </a:prstGeom>
          <a:solidFill>
            <a:schemeClr val="accent1">
              <a:alpha val="40000"/>
            </a:schemeClr>
          </a:solidFill>
        </p:spPr>
        <p:txBody>
          <a:bodyPr wrap="square">
            <a:spAutoFit/>
          </a:bodyPr>
          <a:lstStyle/>
          <a:p>
            <a:pPr algn="ctr"/>
            <a:r>
              <a:rPr lang="el-GR" sz="2400" b="1" dirty="0" smtClean="0">
                <a:solidFill>
                  <a:srgbClr val="002060"/>
                </a:solidFill>
                <a:effectLst>
                  <a:outerShdw blurRad="38100" dist="38100" dir="2700000" algn="tl">
                    <a:srgbClr val="000000">
                      <a:alpha val="43137"/>
                    </a:srgbClr>
                  </a:outerShdw>
                </a:effectLst>
              </a:rPr>
              <a:t>*  Τα </a:t>
            </a:r>
            <a:r>
              <a:rPr lang="el-GR" sz="2400" b="1" dirty="0" err="1" smtClean="0">
                <a:solidFill>
                  <a:srgbClr val="002060"/>
                </a:solidFill>
                <a:effectLst>
                  <a:outerShdw blurRad="38100" dist="38100" dir="2700000" algn="tl">
                    <a:srgbClr val="000000">
                      <a:alpha val="43137"/>
                    </a:srgbClr>
                  </a:outerShdw>
                </a:effectLst>
              </a:rPr>
              <a:t>Ξυνοίκια</a:t>
            </a:r>
            <a:r>
              <a:rPr lang="el-GR" sz="2400" b="1" dirty="0" smtClean="0">
                <a:solidFill>
                  <a:srgbClr val="002060"/>
                </a:solidFill>
                <a:effectLst>
                  <a:outerShdw blurRad="38100" dist="38100" dir="2700000" algn="tl">
                    <a:srgbClr val="000000">
                      <a:alpha val="43137"/>
                    </a:srgbClr>
                  </a:outerShdw>
                </a:effectLst>
              </a:rPr>
              <a:t> </a:t>
            </a:r>
            <a:r>
              <a:rPr lang="el-GR" sz="2400" dirty="0" smtClean="0">
                <a:solidFill>
                  <a:srgbClr val="002060"/>
                </a:solidFill>
                <a:effectLst>
                  <a:outerShdw blurRad="38100" dist="38100" dir="2700000" algn="tl">
                    <a:srgbClr val="000000">
                      <a:alpha val="43137"/>
                    </a:srgbClr>
                  </a:outerShdw>
                </a:effectLst>
              </a:rPr>
              <a:t>είναι μία γιορτή επετειακή </a:t>
            </a:r>
          </a:p>
          <a:p>
            <a:pPr algn="ctr"/>
            <a:r>
              <a:rPr lang="el-GR" sz="2400" dirty="0" smtClean="0">
                <a:solidFill>
                  <a:srgbClr val="002060"/>
                </a:solidFill>
                <a:effectLst>
                  <a:outerShdw blurRad="38100" dist="38100" dir="2700000" algn="tl">
                    <a:srgbClr val="000000">
                      <a:alpha val="43137"/>
                    </a:srgbClr>
                  </a:outerShdw>
                </a:effectLst>
              </a:rPr>
              <a:t>για το </a:t>
            </a:r>
            <a:r>
              <a:rPr lang="el-GR" sz="2400" b="1" dirty="0" smtClean="0">
                <a:solidFill>
                  <a:srgbClr val="002060"/>
                </a:solidFill>
                <a:effectLst>
                  <a:outerShdw blurRad="38100" dist="38100" dir="2700000" algn="tl">
                    <a:srgbClr val="000000">
                      <a:alpha val="43137"/>
                    </a:srgbClr>
                  </a:outerShdw>
                </a:effectLst>
              </a:rPr>
              <a:t>συνοικισμό </a:t>
            </a:r>
            <a:r>
              <a:rPr lang="el-GR" sz="2400" dirty="0" smtClean="0">
                <a:solidFill>
                  <a:srgbClr val="002060"/>
                </a:solidFill>
                <a:effectLst>
                  <a:outerShdw blurRad="38100" dist="38100" dir="2700000" algn="tl">
                    <a:srgbClr val="000000">
                      <a:alpha val="43137"/>
                    </a:srgbClr>
                  </a:outerShdw>
                </a:effectLst>
              </a:rPr>
              <a:t>της Αττικής από τον </a:t>
            </a:r>
            <a:r>
              <a:rPr lang="el-GR" sz="2400" b="1" dirty="0" smtClean="0">
                <a:solidFill>
                  <a:srgbClr val="002060"/>
                </a:solidFill>
                <a:effectLst>
                  <a:outerShdw blurRad="38100" dist="38100" dir="2700000" algn="tl">
                    <a:srgbClr val="000000">
                      <a:alpha val="43137"/>
                    </a:srgbClr>
                  </a:outerShdw>
                </a:effectLst>
              </a:rPr>
              <a:t>Θησέα</a:t>
            </a:r>
            <a:endParaRPr lang="el-GR" sz="2400" b="1" dirty="0">
              <a:solidFill>
                <a:srgbClr val="002060"/>
              </a:solidFill>
              <a:effectLst>
                <a:outerShdw blurRad="38100" dist="38100" dir="2700000" algn="tl">
                  <a:srgbClr val="000000">
                    <a:alpha val="43137"/>
                  </a:srgbClr>
                </a:outerShdw>
              </a:effectLst>
            </a:endParaRPr>
          </a:p>
        </p:txBody>
      </p:sp>
      <p:sp>
        <p:nvSpPr>
          <p:cNvPr id="4" name="3 - Ορθογώνιο"/>
          <p:cNvSpPr/>
          <p:nvPr/>
        </p:nvSpPr>
        <p:spPr>
          <a:xfrm>
            <a:off x="251520" y="188640"/>
            <a:ext cx="1043608" cy="461665"/>
          </a:xfrm>
          <a:prstGeom prst="rect">
            <a:avLst/>
          </a:prstGeom>
          <a:solidFill>
            <a:srgbClr val="002060">
              <a:alpha val="36000"/>
            </a:srgbClr>
          </a:solidFill>
          <a:effectLst>
            <a:outerShdw blurRad="165100" dist="139700" dir="2700000" sx="104000" sy="104000" algn="tl" rotWithShape="0">
              <a:prstClr val="black">
                <a:alpha val="72000"/>
              </a:prstClr>
            </a:outerShdw>
          </a:effectLst>
        </p:spPr>
        <p:txBody>
          <a:bodyPr wrap="square">
            <a:spAutoFit/>
          </a:bodyPr>
          <a:lstStyle/>
          <a:p>
            <a:pPr algn="ctr"/>
            <a:r>
              <a:rPr lang="el-GR" sz="2400" b="1" dirty="0" smtClean="0">
                <a:solidFill>
                  <a:schemeClr val="bg1"/>
                </a:solidFill>
                <a:effectLst>
                  <a:outerShdw blurRad="38100" dist="38100" dir="2700000" algn="tl">
                    <a:srgbClr val="000000">
                      <a:alpha val="43137"/>
                    </a:srgbClr>
                  </a:outerShdw>
                </a:effectLst>
              </a:rPr>
              <a:t>ΠΗΓΗ</a:t>
            </a:r>
            <a:endParaRPr lang="el-GR" sz="24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1"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500"/>
                                        <p:tgtEl>
                                          <p:spTgt spid="3">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7" presetClass="entr" presetSubtype="0" fill="hold" grpId="0" nodeType="clickEffect">
                                  <p:stCondLst>
                                    <p:cond delay="0"/>
                                  </p:stCondLst>
                                  <p:iterate type="lt">
                                    <p:tmPct val="50000"/>
                                  </p:iterate>
                                  <p:childTnLst>
                                    <p:set>
                                      <p:cBhvr>
                                        <p:cTn id="44" dur="1" fill="hold">
                                          <p:stCondLst>
                                            <p:cond delay="0"/>
                                          </p:stCondLst>
                                        </p:cTn>
                                        <p:tgtEl>
                                          <p:spTgt spid="5"/>
                                        </p:tgtEl>
                                        <p:attrNameLst>
                                          <p:attrName>style.visibility</p:attrName>
                                        </p:attrNameLst>
                                      </p:cBhvr>
                                      <p:to>
                                        <p:strVal val="visible"/>
                                      </p:to>
                                    </p:set>
                                    <p:anim calcmode="discrete" valueType="clr">
                                      <p:cBhvr override="childStyle">
                                        <p:cTn id="45"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46" dur="80"/>
                                        <p:tgtEl>
                                          <p:spTgt spid="5"/>
                                        </p:tgtEl>
                                        <p:attrNameLst>
                                          <p:attrName>fillcolor</p:attrName>
                                        </p:attrNameLst>
                                      </p:cBhvr>
                                      <p:tavLst>
                                        <p:tav tm="0">
                                          <p:val>
                                            <p:clrVal>
                                              <a:schemeClr val="accent2"/>
                                            </p:clrVal>
                                          </p:val>
                                        </p:tav>
                                        <p:tav tm="50000">
                                          <p:val>
                                            <p:clrVal>
                                              <a:schemeClr val="hlink"/>
                                            </p:clrVal>
                                          </p:val>
                                        </p:tav>
                                      </p:tavLst>
                                    </p:anim>
                                    <p:set>
                                      <p:cBhvr>
                                        <p:cTn id="47" dur="80"/>
                                        <p:tgtEl>
                                          <p:spTgt spid="5"/>
                                        </p:tgtEl>
                                        <p:attrNameLst>
                                          <p:attrName>fill.type</p:attrName>
                                        </p:attrNameLst>
                                      </p:cBhvr>
                                      <p:to>
                                        <p:strVal val="solid"/>
                                      </p:to>
                                    </p:set>
                                  </p:childTnLst>
                                </p:cTn>
                              </p:par>
                            </p:childTnLst>
                          </p:cTn>
                        </p:par>
                      </p:childTnLst>
                    </p:cTn>
                  </p:par>
                  <p:par>
                    <p:cTn id="48" fill="hold">
                      <p:stCondLst>
                        <p:cond delay="indefinite"/>
                      </p:stCondLst>
                      <p:childTnLst>
                        <p:par>
                          <p:cTn id="49" fill="hold">
                            <p:stCondLst>
                              <p:cond delay="0"/>
                            </p:stCondLst>
                            <p:childTnLst>
                              <p:par>
                                <p:cTn id="50" presetID="27" presetClass="entr" presetSubtype="0" fill="hold" grpId="0" nodeType="clickEffect">
                                  <p:stCondLst>
                                    <p:cond delay="0"/>
                                  </p:stCondLst>
                                  <p:iterate type="lt">
                                    <p:tmPct val="50000"/>
                                  </p:iterate>
                                  <p:childTnLst>
                                    <p:set>
                                      <p:cBhvr>
                                        <p:cTn id="51" dur="1" fill="hold">
                                          <p:stCondLst>
                                            <p:cond delay="0"/>
                                          </p:stCondLst>
                                        </p:cTn>
                                        <p:tgtEl>
                                          <p:spTgt spid="4"/>
                                        </p:tgtEl>
                                        <p:attrNameLst>
                                          <p:attrName>style.visibility</p:attrName>
                                        </p:attrNameLst>
                                      </p:cBhvr>
                                      <p:to>
                                        <p:strVal val="visible"/>
                                      </p:to>
                                    </p:set>
                                    <p:anim calcmode="discrete" valueType="clr">
                                      <p:cBhvr override="childStyle">
                                        <p:cTn id="5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4"/>
                                        </p:tgtEl>
                                        <p:attrNameLst>
                                          <p:attrName>fillcolor</p:attrName>
                                        </p:attrNameLst>
                                      </p:cBhvr>
                                      <p:tavLst>
                                        <p:tav tm="0">
                                          <p:val>
                                            <p:clrVal>
                                              <a:schemeClr val="accent2"/>
                                            </p:clrVal>
                                          </p:val>
                                        </p:tav>
                                        <p:tav tm="50000">
                                          <p:val>
                                            <p:clrVal>
                                              <a:schemeClr val="hlink"/>
                                            </p:clrVal>
                                          </p:val>
                                        </p:tav>
                                      </p:tavLst>
                                    </p:anim>
                                    <p:set>
                                      <p:cBhvr>
                                        <p:cTn id="5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4" grpId="0" animBg="1"/>
      <p:bldP spid="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1-ec2dd6bedb.jpg"/>
          <p:cNvPicPr>
            <a:picLocks noGrp="1" noChangeAspect="1"/>
          </p:cNvPicPr>
          <p:nvPr>
            <p:ph idx="1"/>
          </p:nvPr>
        </p:nvPicPr>
        <p:blipFill>
          <a:blip r:embed="rId2" cstate="print"/>
          <a:stretch>
            <a:fillRect/>
          </a:stretch>
        </p:blipFill>
        <p:spPr>
          <a:xfrm>
            <a:off x="-900608" y="0"/>
            <a:ext cx="11210826" cy="7488832"/>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3851920" y="548680"/>
            <a:ext cx="4752528" cy="3312368"/>
          </a:xfrm>
          <a:prstGeom prst="wedgeEllipseCallout">
            <a:avLst>
              <a:gd name="adj1" fmla="val -63092"/>
              <a:gd name="adj2" fmla="val 73939"/>
            </a:avLst>
          </a:prstGeom>
          <a:solidFill>
            <a:schemeClr val="tx2">
              <a:lumMod val="20000"/>
              <a:lumOff val="80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002060"/>
                </a:solidFill>
                <a:latin typeface="Comic Sans MS" pitchFamily="66" charset="0"/>
              </a:rPr>
              <a:t>Στα δικά μας χρόνια ανατέλλει </a:t>
            </a:r>
            <a:endParaRPr lang="en-US" sz="2400" b="1" dirty="0" smtClean="0">
              <a:solidFill>
                <a:srgbClr val="002060"/>
              </a:solidFill>
              <a:latin typeface="Comic Sans MS" pitchFamily="66" charset="0"/>
            </a:endParaRPr>
          </a:p>
          <a:p>
            <a:pPr algn="ctr"/>
            <a:r>
              <a:rPr lang="el-GR" sz="2400" b="1" dirty="0" smtClean="0">
                <a:solidFill>
                  <a:srgbClr val="002060"/>
                </a:solidFill>
                <a:latin typeface="Comic Sans MS" pitchFamily="66" charset="0"/>
              </a:rPr>
              <a:t>ένας </a:t>
            </a:r>
            <a:r>
              <a:rPr lang="el-GR" sz="2400" b="1" dirty="0" smtClean="0">
                <a:solidFill>
                  <a:srgbClr val="C00000"/>
                </a:solidFill>
                <a:effectLst>
                  <a:outerShdw blurRad="38100" dist="38100" dir="2700000" algn="tl">
                    <a:srgbClr val="000000">
                      <a:alpha val="43137"/>
                    </a:srgbClr>
                  </a:outerShdw>
                </a:effectLst>
                <a:latin typeface="Comic Sans MS" pitchFamily="66" charset="0"/>
              </a:rPr>
              <a:t>νέος θεσμός</a:t>
            </a:r>
            <a:r>
              <a:rPr lang="el-GR" sz="2400" b="1" dirty="0" smtClean="0">
                <a:solidFill>
                  <a:srgbClr val="002060"/>
                </a:solidFill>
                <a:latin typeface="Comic Sans MS" pitchFamily="66" charset="0"/>
              </a:rPr>
              <a:t>,</a:t>
            </a:r>
          </a:p>
          <a:p>
            <a:pPr algn="ctr"/>
            <a:r>
              <a:rPr lang="el-GR" sz="2400" b="1" dirty="0" smtClean="0">
                <a:solidFill>
                  <a:srgbClr val="002060"/>
                </a:solidFill>
                <a:latin typeface="Comic Sans MS" pitchFamily="66" charset="0"/>
              </a:rPr>
              <a:t>που θ’ αλλάξει τη μορφή του κόσμου:</a:t>
            </a:r>
          </a:p>
          <a:p>
            <a:pPr algn="ctr"/>
            <a:r>
              <a:rPr lang="el-GR" sz="2400" b="1" dirty="0" smtClean="0">
                <a:solidFill>
                  <a:srgbClr val="002060"/>
                </a:solidFill>
                <a:latin typeface="Comic Sans MS" pitchFamily="66" charset="0"/>
              </a:rPr>
              <a:t>η </a:t>
            </a:r>
            <a:r>
              <a:rPr lang="en-US" sz="2400" b="1" dirty="0" smtClean="0">
                <a:solidFill>
                  <a:srgbClr val="002060"/>
                </a:solidFill>
                <a:latin typeface="Comic Sans MS" pitchFamily="66" charset="0"/>
              </a:rPr>
              <a:t>“</a:t>
            </a:r>
            <a:r>
              <a:rPr lang="el-GR" sz="3200" b="1" dirty="0" smtClean="0">
                <a:solidFill>
                  <a:srgbClr val="C00000"/>
                </a:solidFill>
                <a:effectLst>
                  <a:outerShdw blurRad="38100" dist="38100" dir="2700000" algn="tl">
                    <a:srgbClr val="000000">
                      <a:alpha val="43137"/>
                    </a:srgbClr>
                  </a:outerShdw>
                </a:effectLst>
                <a:latin typeface="Comic Sans MS" pitchFamily="66" charset="0"/>
              </a:rPr>
              <a:t>πόλη-κράτος</a:t>
            </a:r>
            <a:r>
              <a:rPr lang="en-US" sz="2400" b="1" dirty="0" smtClean="0">
                <a:solidFill>
                  <a:srgbClr val="002060"/>
                </a:solidFill>
                <a:latin typeface="Comic Sans MS" pitchFamily="66" charset="0"/>
              </a:rPr>
              <a:t>” </a:t>
            </a:r>
            <a:r>
              <a:rPr lang="el-GR" sz="2400" b="1" dirty="0" smtClean="0">
                <a:solidFill>
                  <a:srgbClr val="002060"/>
                </a:solidFill>
                <a:latin typeface="Comic Sans MS" pitchFamily="66" charset="0"/>
              </a:rPr>
              <a:t>!</a:t>
            </a:r>
          </a:p>
        </p:txBody>
      </p:sp>
      <p:pic>
        <p:nvPicPr>
          <p:cNvPr id="7" name="6 - Εικόνα" descr="kouros-valomandras.jpg"/>
          <p:cNvPicPr>
            <a:picLocks noChangeAspect="1"/>
          </p:cNvPicPr>
          <p:nvPr/>
        </p:nvPicPr>
        <p:blipFill>
          <a:blip r:embed="rId3" cstate="print">
            <a:clrChange>
              <a:clrFrom>
                <a:srgbClr val="121413"/>
              </a:clrFrom>
              <a:clrTo>
                <a:srgbClr val="121413">
                  <a:alpha val="0"/>
                </a:srgbClr>
              </a:clrTo>
            </a:clrChange>
            <a:lum bright="-10000"/>
          </a:blip>
          <a:stretch>
            <a:fillRect/>
          </a:stretch>
        </p:blipFill>
        <p:spPr>
          <a:xfrm>
            <a:off x="611560" y="4869160"/>
            <a:ext cx="3096345" cy="1582575"/>
          </a:xfrm>
          <a:prstGeom prst="rect">
            <a:avLst/>
          </a:prstGeom>
          <a:ln>
            <a:noFill/>
          </a:ln>
          <a:effectLst>
            <a:outerShdw blurRad="292100" dist="139700" dir="2700000" algn="tl" rotWithShape="0">
              <a:srgbClr val="333333">
                <a:alpha val="65000"/>
              </a:srgbClr>
            </a:outerShdw>
          </a:effectLst>
        </p:spPr>
      </p:pic>
      <p:pic>
        <p:nvPicPr>
          <p:cNvPr id="5" name="4 - Εικόνα" descr="kouros-valomandras.jpg"/>
          <p:cNvPicPr>
            <a:picLocks noChangeAspect="1"/>
          </p:cNvPicPr>
          <p:nvPr/>
        </p:nvPicPr>
        <p:blipFill>
          <a:blip r:embed="rId3" cstate="print">
            <a:clrChange>
              <a:clrFrom>
                <a:srgbClr val="121413"/>
              </a:clrFrom>
              <a:clrTo>
                <a:srgbClr val="121413">
                  <a:alpha val="0"/>
                </a:srgbClr>
              </a:clrTo>
            </a:clrChange>
            <a:lum bright="-10000"/>
          </a:blip>
          <a:stretch>
            <a:fillRect/>
          </a:stretch>
        </p:blipFill>
        <p:spPr>
          <a:xfrm>
            <a:off x="-1188640" y="3501008"/>
            <a:ext cx="6568032" cy="335699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000" fill="hold"/>
                                        <p:tgtEl>
                                          <p:spTgt spid="6"/>
                                        </p:tgtEl>
                                        <p:attrNameLst>
                                          <p:attrName>ppt_w</p:attrName>
                                        </p:attrNameLst>
                                      </p:cBhvr>
                                      <p:tavLst>
                                        <p:tav tm="0">
                                          <p:val>
                                            <p:fltVal val="0"/>
                                          </p:val>
                                        </p:tav>
                                        <p:tav tm="100000">
                                          <p:val>
                                            <p:strVal val="#ppt_w"/>
                                          </p:val>
                                        </p:tav>
                                      </p:tavLst>
                                    </p:anim>
                                    <p:anim calcmode="lin" valueType="num">
                                      <p:cBhvr>
                                        <p:cTn id="13" dur="2000" fill="hold"/>
                                        <p:tgtEl>
                                          <p:spTgt spid="6"/>
                                        </p:tgtEl>
                                        <p:attrNameLst>
                                          <p:attrName>ppt_h</p:attrName>
                                        </p:attrNameLst>
                                      </p:cBhvr>
                                      <p:tavLst>
                                        <p:tav tm="0">
                                          <p:val>
                                            <p:fltVal val="0"/>
                                          </p:val>
                                        </p:tav>
                                        <p:tav tm="100000">
                                          <p:val>
                                            <p:strVal val="#ppt_h"/>
                                          </p:val>
                                        </p:tav>
                                      </p:tavLst>
                                    </p:anim>
                                    <p:animEffect transition="in" filter="fade">
                                      <p:cBhvr>
                                        <p:cTn id="14" dur="20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7 - Θέση περιεχομένου" descr="54c4ec79786b0293efb0dcbda2610655.jpg"/>
          <p:cNvPicPr>
            <a:picLocks noChangeAspect="1"/>
          </p:cNvPicPr>
          <p:nvPr/>
        </p:nvPicPr>
        <p:blipFill>
          <a:blip r:embed="rId2" cstate="print">
            <a:clrChange>
              <a:clrFrom>
                <a:srgbClr val="FFFFFF"/>
              </a:clrFrom>
              <a:clrTo>
                <a:srgbClr val="FFFFFF">
                  <a:alpha val="0"/>
                </a:srgbClr>
              </a:clrTo>
            </a:clrChange>
            <a:lum bright="-20000" contrast="20000"/>
          </a:blip>
          <a:stretch>
            <a:fillRect/>
          </a:stretch>
        </p:blipFill>
        <p:spPr>
          <a:xfrm>
            <a:off x="323528" y="3789040"/>
            <a:ext cx="2385418" cy="3068960"/>
          </a:xfrm>
          <a:prstGeom prst="rect">
            <a:avLst/>
          </a:prstGeom>
          <a:ln>
            <a:noFill/>
          </a:ln>
          <a:effectLst>
            <a:outerShdw blurRad="292100" dist="139700" dir="2700000" algn="tl" rotWithShape="0">
              <a:srgbClr val="333333">
                <a:alpha val="65000"/>
              </a:srgbClr>
            </a:outerShdw>
          </a:effectLst>
        </p:spPr>
      </p:pic>
      <p:sp>
        <p:nvSpPr>
          <p:cNvPr id="2" name="1 - Τίτλος"/>
          <p:cNvSpPr>
            <a:spLocks noGrp="1"/>
          </p:cNvSpPr>
          <p:nvPr>
            <p:ph type="title"/>
          </p:nvPr>
        </p:nvSpPr>
        <p:spPr>
          <a:xfrm>
            <a:off x="323528" y="188640"/>
            <a:ext cx="8229600" cy="936104"/>
          </a:xfrm>
          <a:solidFill>
            <a:schemeClr val="accent1">
              <a:alpha val="50000"/>
            </a:schemeClr>
          </a:solidFill>
          <a:effectLst>
            <a:outerShdw blurRad="254000" dist="203200" dir="2700000" algn="tl" rotWithShape="0">
              <a:prstClr val="black">
                <a:alpha val="32000"/>
              </a:prstClr>
            </a:outerShdw>
          </a:effectLst>
        </p:spPr>
        <p:txBody>
          <a:bodyPr>
            <a:normAutofit/>
          </a:bodyPr>
          <a:lstStyle/>
          <a:p>
            <a:r>
              <a:rPr lang="el-GR" sz="3800" b="1" dirty="0" smtClean="0">
                <a:solidFill>
                  <a:srgbClr val="89DDFB"/>
                </a:solidFill>
                <a:effectLst>
                  <a:outerShdw blurRad="38100" dist="38100" dir="2700000" algn="tl">
                    <a:srgbClr val="000000">
                      <a:alpha val="43137"/>
                    </a:srgbClr>
                  </a:outerShdw>
                </a:effectLst>
                <a:latin typeface="Comic Sans MS" pitchFamily="66" charset="0"/>
              </a:rPr>
              <a:t>Η </a:t>
            </a:r>
            <a:r>
              <a:rPr lang="el-GR" sz="3800" b="1" dirty="0" smtClean="0">
                <a:solidFill>
                  <a:srgbClr val="C00000"/>
                </a:solidFill>
                <a:effectLst>
                  <a:outerShdw blurRad="38100" dist="38100" dir="2700000" algn="tl">
                    <a:srgbClr val="000000">
                      <a:alpha val="43137"/>
                    </a:srgbClr>
                  </a:outerShdw>
                </a:effectLst>
                <a:latin typeface="Comic Sans MS" pitchFamily="66" charset="0"/>
              </a:rPr>
              <a:t>κρίση</a:t>
            </a:r>
            <a:r>
              <a:rPr lang="el-GR" sz="3800" b="1" dirty="0" smtClean="0">
                <a:solidFill>
                  <a:srgbClr val="89DDFB"/>
                </a:solidFill>
                <a:effectLst>
                  <a:outerShdw blurRad="38100" dist="38100" dir="2700000" algn="tl">
                    <a:srgbClr val="000000">
                      <a:alpha val="43137"/>
                    </a:srgbClr>
                  </a:outerShdw>
                </a:effectLst>
                <a:latin typeface="Comic Sans MS" pitchFamily="66" charset="0"/>
              </a:rPr>
              <a:t> του ομηρικού κόσμου</a:t>
            </a:r>
            <a:endParaRPr lang="el-GR" sz="3800" b="1" dirty="0">
              <a:solidFill>
                <a:srgbClr val="89DDFB"/>
              </a:solidFill>
              <a:effectLst>
                <a:outerShdw blurRad="38100" dist="38100" dir="2700000" algn="tl">
                  <a:srgbClr val="000000">
                    <a:alpha val="43137"/>
                  </a:srgbClr>
                </a:outerShdw>
              </a:effectLst>
              <a:latin typeface="Comic Sans MS" pitchFamily="66" charset="0"/>
            </a:endParaRPr>
          </a:p>
        </p:txBody>
      </p:sp>
      <p:pic>
        <p:nvPicPr>
          <p:cNvPr id="5" name="4 - Εικόνα" descr="kouros-valomandras.jpg"/>
          <p:cNvPicPr>
            <a:picLocks noChangeAspect="1"/>
          </p:cNvPicPr>
          <p:nvPr/>
        </p:nvPicPr>
        <p:blipFill>
          <a:blip r:embed="rId3" cstate="print"/>
          <a:srcRect l="27018" r="27904"/>
          <a:stretch>
            <a:fillRect/>
          </a:stretch>
        </p:blipFill>
        <p:spPr>
          <a:xfrm>
            <a:off x="6350710" y="2200946"/>
            <a:ext cx="2793290" cy="4657054"/>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683568" y="1340768"/>
            <a:ext cx="5184576" cy="1800200"/>
          </a:xfrm>
          <a:prstGeom prst="wedgeEllipseCallout">
            <a:avLst>
              <a:gd name="adj1" fmla="val 67621"/>
              <a:gd name="adj2" fmla="val 68483"/>
            </a:avLst>
          </a:prstGeom>
          <a:solidFill>
            <a:schemeClr val="tx2">
              <a:lumMod val="40000"/>
              <a:lumOff val="60000"/>
              <a:alpha val="28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002060"/>
                </a:solidFill>
                <a:latin typeface="Comic Sans MS" pitchFamily="66" charset="0"/>
              </a:rPr>
              <a:t>Στα τέλη του </a:t>
            </a:r>
            <a:r>
              <a:rPr lang="el-GR" sz="2400" b="1" dirty="0" smtClean="0">
                <a:solidFill>
                  <a:srgbClr val="C00000"/>
                </a:solidFill>
                <a:effectLst>
                  <a:outerShdw blurRad="38100" dist="38100" dir="2700000" algn="tl">
                    <a:srgbClr val="000000">
                      <a:alpha val="43137"/>
                    </a:srgbClr>
                  </a:outerShdw>
                </a:effectLst>
                <a:latin typeface="Comic Sans MS" pitchFamily="66" charset="0"/>
              </a:rPr>
              <a:t>9</a:t>
            </a:r>
            <a:r>
              <a:rPr lang="el-GR" sz="2400" b="1" baseline="30000" dirty="0" smtClean="0">
                <a:solidFill>
                  <a:srgbClr val="C00000"/>
                </a:solidFill>
                <a:effectLst>
                  <a:outerShdw blurRad="38100" dist="38100" dir="2700000" algn="tl">
                    <a:srgbClr val="000000">
                      <a:alpha val="43137"/>
                    </a:srgbClr>
                  </a:outerShdw>
                </a:effectLst>
                <a:latin typeface="Comic Sans MS" pitchFamily="66" charset="0"/>
              </a:rPr>
              <a:t>ου</a:t>
            </a:r>
            <a:r>
              <a:rPr lang="el-GR" sz="2400" b="1" dirty="0" smtClean="0">
                <a:solidFill>
                  <a:srgbClr val="C00000"/>
                </a:solidFill>
                <a:effectLst>
                  <a:outerShdw blurRad="38100" dist="38100" dir="2700000" algn="tl">
                    <a:srgbClr val="000000">
                      <a:alpha val="43137"/>
                    </a:srgbClr>
                  </a:outerShdw>
                </a:effectLst>
                <a:latin typeface="Comic Sans MS" pitchFamily="66" charset="0"/>
              </a:rPr>
              <a:t> αι.</a:t>
            </a:r>
            <a:r>
              <a:rPr lang="el-GR" sz="2400" b="1" dirty="0" smtClean="0">
                <a:solidFill>
                  <a:srgbClr val="C00000"/>
                </a:solidFill>
                <a:latin typeface="Comic Sans MS" pitchFamily="66" charset="0"/>
              </a:rPr>
              <a:t> </a:t>
            </a:r>
          </a:p>
          <a:p>
            <a:pPr algn="ctr">
              <a:buFont typeface="Wingdings"/>
              <a:buChar char="à"/>
            </a:pPr>
            <a:r>
              <a:rPr lang="el-GR" sz="2400" b="1" dirty="0" smtClean="0">
                <a:solidFill>
                  <a:srgbClr val="002060"/>
                </a:solidFill>
                <a:latin typeface="Comic Sans MS" pitchFamily="66" charset="0"/>
                <a:sym typeface="Wingdings" pitchFamily="2" charset="2"/>
              </a:rPr>
              <a:t>πληθυσμιακή αύξηση</a:t>
            </a:r>
            <a:r>
              <a:rPr lang="el-GR" sz="2400" b="1" dirty="0">
                <a:solidFill>
                  <a:srgbClr val="002060"/>
                </a:solidFill>
                <a:latin typeface="Comic Sans MS" pitchFamily="66" charset="0"/>
                <a:sym typeface="Wingdings" pitchFamily="2" charset="2"/>
              </a:rPr>
              <a:t> </a:t>
            </a:r>
            <a:endParaRPr lang="el-GR" sz="2400" b="1" dirty="0" smtClean="0">
              <a:solidFill>
                <a:srgbClr val="002060"/>
              </a:solidFill>
              <a:latin typeface="Comic Sans MS" pitchFamily="66" charset="0"/>
              <a:sym typeface="Wingdings" pitchFamily="2" charset="2"/>
            </a:endParaRPr>
          </a:p>
          <a:p>
            <a:pPr algn="ctr"/>
            <a:r>
              <a:rPr lang="el-GR" sz="2400" b="1" dirty="0" smtClean="0">
                <a:solidFill>
                  <a:srgbClr val="002060"/>
                </a:solidFill>
                <a:latin typeface="Comic Sans MS" pitchFamily="66" charset="0"/>
                <a:sym typeface="Wingdings" pitchFamily="2" charset="2"/>
              </a:rPr>
              <a:t> οικονομική κρίση</a:t>
            </a:r>
          </a:p>
        </p:txBody>
      </p:sp>
      <p:sp>
        <p:nvSpPr>
          <p:cNvPr id="9" name="8 - Ελλειψοειδής επεξήγηση"/>
          <p:cNvSpPr/>
          <p:nvPr/>
        </p:nvSpPr>
        <p:spPr>
          <a:xfrm>
            <a:off x="2627784" y="3429000"/>
            <a:ext cx="3240360" cy="1440160"/>
          </a:xfrm>
          <a:prstGeom prst="wedgeEllipseCallout">
            <a:avLst>
              <a:gd name="adj1" fmla="val -70402"/>
              <a:gd name="adj2" fmla="val 84958"/>
            </a:avLst>
          </a:prstGeom>
          <a:solidFill>
            <a:schemeClr val="tx2">
              <a:lumMod val="40000"/>
              <a:lumOff val="60000"/>
              <a:alpha val="28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002060"/>
                </a:solidFill>
                <a:latin typeface="Comic Sans MS" pitchFamily="66" charset="0"/>
              </a:rPr>
              <a:t>Η γη δεν φτάνει για όλους!</a:t>
            </a:r>
            <a:endParaRPr lang="el-GR" sz="2400" b="1" dirty="0" smtClean="0">
              <a:solidFill>
                <a:srgbClr val="002060"/>
              </a:solidFill>
              <a:latin typeface="Comic Sans MS" pitchFamily="66" charset="0"/>
              <a:sym typeface="Wingdings" pitchFamily="2" charset="2"/>
            </a:endParaRPr>
          </a:p>
        </p:txBody>
      </p:sp>
    </p:spTree>
  </p:cSld>
  <p:clrMapOvr>
    <a:masterClrMapping/>
  </p:clrMapOvr>
  <p:transition spd="med">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
                                        </p:tgtEl>
                                        <p:attrNameLst>
                                          <p:attrName>style.visibility</p:attrName>
                                        </p:attrNameLst>
                                      </p:cBhvr>
                                      <p:to>
                                        <p:strVal val="visible"/>
                                      </p:to>
                                    </p:set>
                                    <p:anim calcmode="discrete" valueType="clr">
                                      <p:cBhvr override="childStyle">
                                        <p:cTn id="1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gtEl>
                                        <p:attrNameLst>
                                          <p:attrName>fillcolor</p:attrName>
                                        </p:attrNameLst>
                                      </p:cBhvr>
                                      <p:tavLst>
                                        <p:tav tm="0">
                                          <p:val>
                                            <p:clrVal>
                                              <a:schemeClr val="accent2"/>
                                            </p:clrVal>
                                          </p:val>
                                        </p:tav>
                                        <p:tav tm="50000">
                                          <p:val>
                                            <p:clrVal>
                                              <a:schemeClr val="hlink"/>
                                            </p:clrVal>
                                          </p:val>
                                        </p:tav>
                                      </p:tavLst>
                                    </p:anim>
                                    <p:set>
                                      <p:cBhvr>
                                        <p:cTn id="16" dur="80"/>
                                        <p:tgtEl>
                                          <p:spTgt spid="6"/>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9"/>
                                        </p:tgtEl>
                                        <p:attrNameLst>
                                          <p:attrName>style.visibility</p:attrName>
                                        </p:attrNameLst>
                                      </p:cBhvr>
                                      <p:to>
                                        <p:strVal val="visible"/>
                                      </p:to>
                                    </p:set>
                                    <p:anim calcmode="discrete" valueType="clr">
                                      <p:cBhvr override="childStyle">
                                        <p:cTn id="21"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9"/>
                                        </p:tgtEl>
                                        <p:attrNameLst>
                                          <p:attrName>fillcolor</p:attrName>
                                        </p:attrNameLst>
                                      </p:cBhvr>
                                      <p:tavLst>
                                        <p:tav tm="0">
                                          <p:val>
                                            <p:clrVal>
                                              <a:schemeClr val="accent2"/>
                                            </p:clrVal>
                                          </p:val>
                                        </p:tav>
                                        <p:tav tm="50000">
                                          <p:val>
                                            <p:clrVal>
                                              <a:schemeClr val="hlink"/>
                                            </p:clrVal>
                                          </p:val>
                                        </p:tav>
                                      </p:tavLst>
                                    </p:anim>
                                    <p:set>
                                      <p:cBhvr>
                                        <p:cTn id="23"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899592" y="332656"/>
            <a:ext cx="8460432" cy="6525344"/>
          </a:xfrm>
        </p:spPr>
        <p:txBody>
          <a:bodyPr>
            <a:normAutofit/>
          </a:bodyPr>
          <a:lstStyle/>
          <a:p>
            <a:pPr algn="ctr">
              <a:lnSpc>
                <a:spcPct val="150000"/>
              </a:lnSpc>
              <a:buNone/>
            </a:pPr>
            <a:r>
              <a:rPr lang="el-GR" dirty="0" smtClean="0">
                <a:sym typeface="Wingdings" pitchFamily="2" charset="2"/>
              </a:rPr>
              <a:t>Προκλήθηκε </a:t>
            </a:r>
            <a:r>
              <a:rPr lang="el-GR"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οικονομική κρίση </a:t>
            </a:r>
            <a:r>
              <a:rPr lang="el-GR" dirty="0" smtClean="0">
                <a:sym typeface="Wingdings" pitchFamily="2" charset="2"/>
              </a:rPr>
              <a:t>λόγω</a:t>
            </a:r>
          </a:p>
          <a:p>
            <a:pPr>
              <a:lnSpc>
                <a:spcPct val="150000"/>
              </a:lnSpc>
              <a:spcBef>
                <a:spcPts val="1000"/>
              </a:spcBef>
              <a:spcAft>
                <a:spcPts val="500"/>
              </a:spcAft>
              <a:buFont typeface="Wingdings"/>
              <a:buChar char="à"/>
            </a:pPr>
            <a:r>
              <a:rPr lang="el-GR" sz="3000" dirty="0" smtClean="0">
                <a:sym typeface="Wingdings" pitchFamily="2" charset="2"/>
              </a:rPr>
              <a:t> </a:t>
            </a:r>
            <a:r>
              <a:rPr lang="el-GR" sz="3000" b="1" dirty="0" smtClean="0">
                <a:solidFill>
                  <a:srgbClr val="002060"/>
                </a:solidFill>
                <a:effectLst>
                  <a:outerShdw blurRad="38100" dist="38100" dir="2700000" algn="tl">
                    <a:srgbClr val="000000">
                      <a:alpha val="43137"/>
                    </a:srgbClr>
                  </a:outerShdw>
                </a:effectLst>
                <a:sym typeface="Wingdings" pitchFamily="2" charset="2"/>
              </a:rPr>
              <a:t>περιορισμένων εκτάσεων </a:t>
            </a:r>
            <a:r>
              <a:rPr lang="el-GR" sz="3000" dirty="0" smtClean="0">
                <a:sym typeface="Wingdings" pitchFamily="2" charset="2"/>
              </a:rPr>
              <a:t>καλλιεργήσιμης γης,</a:t>
            </a:r>
          </a:p>
          <a:p>
            <a:pPr>
              <a:lnSpc>
                <a:spcPct val="150000"/>
              </a:lnSpc>
              <a:spcBef>
                <a:spcPts val="1000"/>
              </a:spcBef>
              <a:spcAft>
                <a:spcPts val="500"/>
              </a:spcAft>
              <a:buFont typeface="Wingdings"/>
              <a:buChar char="à"/>
            </a:pPr>
            <a:r>
              <a:rPr lang="el-GR" sz="3000" dirty="0" smtClean="0">
                <a:sym typeface="Wingdings" pitchFamily="2" charset="2"/>
              </a:rPr>
              <a:t> περιορισμένων </a:t>
            </a:r>
            <a:r>
              <a:rPr lang="el-GR" sz="3000" b="1" dirty="0" smtClean="0">
                <a:solidFill>
                  <a:srgbClr val="002060"/>
                </a:solidFill>
                <a:effectLst>
                  <a:outerShdw blurRad="38100" dist="38100" dir="2700000" algn="tl">
                    <a:srgbClr val="000000">
                      <a:alpha val="43137"/>
                    </a:srgbClr>
                  </a:outerShdw>
                </a:effectLst>
                <a:sym typeface="Wingdings" pitchFamily="2" charset="2"/>
              </a:rPr>
              <a:t>μέσων εκμετάλλευσης</a:t>
            </a:r>
          </a:p>
          <a:p>
            <a:pPr>
              <a:lnSpc>
                <a:spcPct val="150000"/>
              </a:lnSpc>
              <a:spcBef>
                <a:spcPts val="1000"/>
              </a:spcBef>
              <a:spcAft>
                <a:spcPts val="500"/>
              </a:spcAft>
              <a:buFont typeface="Wingdings"/>
              <a:buChar char="à"/>
            </a:pPr>
            <a:r>
              <a:rPr lang="el-GR" sz="3000" dirty="0" smtClean="0">
                <a:sym typeface="Wingdings" pitchFamily="2" charset="2"/>
              </a:rPr>
              <a:t> λόγω της συγκέντρωσης </a:t>
            </a:r>
            <a:r>
              <a:rPr lang="el-GR" sz="3000" b="1" dirty="0" smtClean="0">
                <a:solidFill>
                  <a:srgbClr val="002060"/>
                </a:solidFill>
                <a:effectLst>
                  <a:outerShdw blurRad="38100" dist="38100" dir="2700000" algn="tl">
                    <a:srgbClr val="000000">
                      <a:alpha val="43137"/>
                    </a:srgbClr>
                  </a:outerShdw>
                </a:effectLst>
                <a:sym typeface="Wingdings" pitchFamily="2" charset="2"/>
              </a:rPr>
              <a:t>της γης σε λίγους</a:t>
            </a:r>
          </a:p>
          <a:p>
            <a:pPr>
              <a:lnSpc>
                <a:spcPct val="150000"/>
              </a:lnSpc>
              <a:spcBef>
                <a:spcPts val="1000"/>
              </a:spcBef>
              <a:spcAft>
                <a:spcPts val="500"/>
              </a:spcAft>
              <a:buFont typeface="Wingdings"/>
              <a:buChar char="à"/>
            </a:pPr>
            <a:r>
              <a:rPr lang="el-GR" sz="3000" dirty="0" smtClean="0">
                <a:sym typeface="Wingdings" pitchFamily="2" charset="2"/>
              </a:rPr>
              <a:t> της </a:t>
            </a:r>
            <a:r>
              <a:rPr lang="el-GR" sz="3000" b="1" dirty="0" smtClean="0">
                <a:solidFill>
                  <a:srgbClr val="002060"/>
                </a:solidFill>
                <a:effectLst>
                  <a:outerShdw blurRad="38100" dist="38100" dir="2700000" algn="tl">
                    <a:srgbClr val="000000">
                      <a:alpha val="43137"/>
                    </a:srgbClr>
                  </a:outerShdw>
                </a:effectLst>
                <a:sym typeface="Wingdings" pitchFamily="2" charset="2"/>
              </a:rPr>
              <a:t>απουσίας</a:t>
            </a:r>
            <a:r>
              <a:rPr lang="el-GR" sz="3000" dirty="0" smtClean="0">
                <a:effectLst>
                  <a:outerShdw blurRad="38100" dist="38100" dir="2700000" algn="tl">
                    <a:srgbClr val="000000">
                      <a:alpha val="43137"/>
                    </a:srgbClr>
                  </a:outerShdw>
                </a:effectLst>
                <a:sym typeface="Wingdings" pitchFamily="2" charset="2"/>
              </a:rPr>
              <a:t> </a:t>
            </a:r>
            <a:r>
              <a:rPr lang="el-GR" sz="3000" dirty="0" smtClean="0">
                <a:sym typeface="Wingdings" pitchFamily="2" charset="2"/>
              </a:rPr>
              <a:t>εργασιακής </a:t>
            </a:r>
            <a:r>
              <a:rPr lang="el-GR" sz="3000" b="1" dirty="0" smtClean="0">
                <a:solidFill>
                  <a:srgbClr val="002060"/>
                </a:solidFill>
                <a:effectLst>
                  <a:outerShdw blurRad="38100" dist="38100" dir="2700000" algn="tl">
                    <a:srgbClr val="000000">
                      <a:alpha val="43137"/>
                    </a:srgbClr>
                  </a:outerShdw>
                </a:effectLst>
                <a:sym typeface="Wingdings" pitchFamily="2" charset="2"/>
              </a:rPr>
              <a:t>εξειδίκευσης</a:t>
            </a:r>
          </a:p>
          <a:p>
            <a:pPr>
              <a:lnSpc>
                <a:spcPct val="150000"/>
              </a:lnSpc>
              <a:spcBef>
                <a:spcPts val="1000"/>
              </a:spcBef>
              <a:spcAft>
                <a:spcPts val="500"/>
              </a:spcAft>
              <a:buFont typeface="Wingdings"/>
              <a:buChar char="à"/>
            </a:pPr>
            <a:r>
              <a:rPr lang="el-GR" sz="3000" dirty="0" smtClean="0">
                <a:sym typeface="Wingdings" pitchFamily="2" charset="2"/>
              </a:rPr>
              <a:t> της </a:t>
            </a:r>
            <a:r>
              <a:rPr lang="el-GR" sz="3000" b="1" dirty="0" smtClean="0">
                <a:solidFill>
                  <a:srgbClr val="002060"/>
                </a:solidFill>
                <a:effectLst>
                  <a:outerShdw blurRad="38100" dist="38100" dir="2700000" algn="tl">
                    <a:srgbClr val="000000">
                      <a:alpha val="43137"/>
                    </a:srgbClr>
                  </a:outerShdw>
                </a:effectLst>
                <a:sym typeface="Wingdings" pitchFamily="2" charset="2"/>
              </a:rPr>
              <a:t>έλλειψης άλλων πόρων </a:t>
            </a:r>
            <a:r>
              <a:rPr lang="el-GR" sz="3000" dirty="0" smtClean="0">
                <a:sym typeface="Wingdings" pitchFamily="2" charset="2"/>
              </a:rPr>
              <a:t>πέρα από την  εκμετάλλευση της γης.</a:t>
            </a:r>
            <a:endParaRPr lang="el-GR" sz="3000" dirty="0"/>
          </a:p>
        </p:txBody>
      </p:sp>
      <p:pic>
        <p:nvPicPr>
          <p:cNvPr id="4" name="3 - Εικόνα" descr="Scrappy Bright Polka Numbers-01.png"/>
          <p:cNvPicPr>
            <a:picLocks noChangeAspect="1"/>
          </p:cNvPicPr>
          <p:nvPr/>
        </p:nvPicPr>
        <p:blipFill>
          <a:blip r:embed="rId3" cstate="print"/>
          <a:stretch>
            <a:fillRect/>
          </a:stretch>
        </p:blipFill>
        <p:spPr>
          <a:xfrm>
            <a:off x="395536" y="1340768"/>
            <a:ext cx="432048" cy="576064"/>
          </a:xfrm>
          <a:prstGeom prst="rect">
            <a:avLst/>
          </a:prstGeom>
        </p:spPr>
      </p:pic>
      <p:pic>
        <p:nvPicPr>
          <p:cNvPr id="5" name="4 - Εικόνα" descr="Scrappy Bright Polka Numbers-01.png"/>
          <p:cNvPicPr>
            <a:picLocks noChangeAspect="1"/>
          </p:cNvPicPr>
          <p:nvPr/>
        </p:nvPicPr>
        <p:blipFill>
          <a:blip r:embed="rId4" cstate="print"/>
          <a:stretch>
            <a:fillRect/>
          </a:stretch>
        </p:blipFill>
        <p:spPr>
          <a:xfrm>
            <a:off x="467544" y="2204864"/>
            <a:ext cx="348205" cy="576064"/>
          </a:xfrm>
          <a:prstGeom prst="rect">
            <a:avLst/>
          </a:prstGeom>
        </p:spPr>
      </p:pic>
      <p:pic>
        <p:nvPicPr>
          <p:cNvPr id="6" name="5 - Εικόνα" descr="Scrappy Bright Polka Numbers-01.png"/>
          <p:cNvPicPr>
            <a:picLocks noChangeAspect="1"/>
          </p:cNvPicPr>
          <p:nvPr/>
        </p:nvPicPr>
        <p:blipFill>
          <a:blip r:embed="rId5" cstate="print"/>
          <a:stretch>
            <a:fillRect/>
          </a:stretch>
        </p:blipFill>
        <p:spPr>
          <a:xfrm>
            <a:off x="539552" y="3068960"/>
            <a:ext cx="348205" cy="576064"/>
          </a:xfrm>
          <a:prstGeom prst="rect">
            <a:avLst/>
          </a:prstGeom>
        </p:spPr>
      </p:pic>
      <p:pic>
        <p:nvPicPr>
          <p:cNvPr id="7" name="6 - Εικόνα" descr="Scrappy Bright Polka Numbers-01.png"/>
          <p:cNvPicPr>
            <a:picLocks noChangeAspect="1"/>
          </p:cNvPicPr>
          <p:nvPr/>
        </p:nvPicPr>
        <p:blipFill>
          <a:blip r:embed="rId6" cstate="print"/>
          <a:stretch>
            <a:fillRect/>
          </a:stretch>
        </p:blipFill>
        <p:spPr>
          <a:xfrm>
            <a:off x="467544" y="3933056"/>
            <a:ext cx="370269" cy="576064"/>
          </a:xfrm>
          <a:prstGeom prst="rect">
            <a:avLst/>
          </a:prstGeom>
        </p:spPr>
      </p:pic>
      <p:pic>
        <p:nvPicPr>
          <p:cNvPr id="8" name="7 - Εικόνα" descr="Scrappy Bright Polka Numbers-01.png"/>
          <p:cNvPicPr>
            <a:picLocks noChangeAspect="1"/>
          </p:cNvPicPr>
          <p:nvPr/>
        </p:nvPicPr>
        <p:blipFill>
          <a:blip r:embed="rId7" cstate="print"/>
          <a:stretch>
            <a:fillRect/>
          </a:stretch>
        </p:blipFill>
        <p:spPr>
          <a:xfrm>
            <a:off x="529323" y="4869160"/>
            <a:ext cx="370269" cy="5760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anim calcmode="lin" valueType="num">
                                      <p:cBhvr>
                                        <p:cTn id="38" dur="500" fill="hold"/>
                                        <p:tgtEl>
                                          <p:spTgt spid="4"/>
                                        </p:tgtEl>
                                        <p:attrNameLst>
                                          <p:attrName>ppt_x</p:attrName>
                                        </p:attrNameLst>
                                      </p:cBhvr>
                                      <p:tavLst>
                                        <p:tav tm="0">
                                          <p:val>
                                            <p:strVal val="#ppt_x"/>
                                          </p:val>
                                        </p:tav>
                                        <p:tav tm="100000">
                                          <p:val>
                                            <p:strVal val="#ppt_x"/>
                                          </p:val>
                                        </p:tav>
                                      </p:tavLst>
                                    </p:anim>
                                    <p:anim calcmode="lin" valueType="num">
                                      <p:cBhvr>
                                        <p:cTn id="3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anim calcmode="lin" valueType="num">
                                      <p:cBhvr>
                                        <p:cTn id="45" dur="500" fill="hold"/>
                                        <p:tgtEl>
                                          <p:spTgt spid="5"/>
                                        </p:tgtEl>
                                        <p:attrNameLst>
                                          <p:attrName>ppt_x</p:attrName>
                                        </p:attrNameLst>
                                      </p:cBhvr>
                                      <p:tavLst>
                                        <p:tav tm="0">
                                          <p:val>
                                            <p:strVal val="#ppt_x"/>
                                          </p:val>
                                        </p:tav>
                                        <p:tav tm="100000">
                                          <p:val>
                                            <p:strVal val="#ppt_x"/>
                                          </p:val>
                                        </p:tav>
                                      </p:tavLst>
                                    </p:anim>
                                    <p:anim calcmode="lin" valueType="num">
                                      <p:cBhvr>
                                        <p:cTn id="46"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anim calcmode="lin" valueType="num">
                                      <p:cBhvr>
                                        <p:cTn id="52" dur="500" fill="hold"/>
                                        <p:tgtEl>
                                          <p:spTgt spid="6"/>
                                        </p:tgtEl>
                                        <p:attrNameLst>
                                          <p:attrName>ppt_x</p:attrName>
                                        </p:attrNameLst>
                                      </p:cBhvr>
                                      <p:tavLst>
                                        <p:tav tm="0">
                                          <p:val>
                                            <p:strVal val="#ppt_x"/>
                                          </p:val>
                                        </p:tav>
                                        <p:tav tm="100000">
                                          <p:val>
                                            <p:strVal val="#ppt_x"/>
                                          </p:val>
                                        </p:tav>
                                      </p:tavLst>
                                    </p:anim>
                                    <p:anim calcmode="lin" valueType="num">
                                      <p:cBhvr>
                                        <p:cTn id="5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1000"/>
                                        <p:tgtEl>
                                          <p:spTgt spid="7"/>
                                        </p:tgtEl>
                                      </p:cBhvr>
                                    </p:animEffect>
                                    <p:anim calcmode="lin" valueType="num">
                                      <p:cBhvr>
                                        <p:cTn id="59" dur="1000" fill="hold"/>
                                        <p:tgtEl>
                                          <p:spTgt spid="7"/>
                                        </p:tgtEl>
                                        <p:attrNameLst>
                                          <p:attrName>ppt_x</p:attrName>
                                        </p:attrNameLst>
                                      </p:cBhvr>
                                      <p:tavLst>
                                        <p:tav tm="0">
                                          <p:val>
                                            <p:strVal val="#ppt_x"/>
                                          </p:val>
                                        </p:tav>
                                        <p:tav tm="100000">
                                          <p:val>
                                            <p:strVal val="#ppt_x"/>
                                          </p:val>
                                        </p:tav>
                                      </p:tavLst>
                                    </p:anim>
                                    <p:anim calcmode="lin" valueType="num">
                                      <p:cBhvr>
                                        <p:cTn id="6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500"/>
                                        <p:tgtEl>
                                          <p:spTgt spid="8"/>
                                        </p:tgtEl>
                                      </p:cBhvr>
                                    </p:animEffect>
                                    <p:anim calcmode="lin" valueType="num">
                                      <p:cBhvr>
                                        <p:cTn id="66" dur="500" fill="hold"/>
                                        <p:tgtEl>
                                          <p:spTgt spid="8"/>
                                        </p:tgtEl>
                                        <p:attrNameLst>
                                          <p:attrName>ppt_x</p:attrName>
                                        </p:attrNameLst>
                                      </p:cBhvr>
                                      <p:tavLst>
                                        <p:tav tm="0">
                                          <p:val>
                                            <p:strVal val="#ppt_x"/>
                                          </p:val>
                                        </p:tav>
                                        <p:tav tm="100000">
                                          <p:val>
                                            <p:strVal val="#ppt_x"/>
                                          </p:val>
                                        </p:tav>
                                      </p:tavLst>
                                    </p:anim>
                                    <p:anim calcmode="lin" valueType="num">
                                      <p:cBhvr>
                                        <p:cTn id="67"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0fd6f1c2c5adca9398d49eaaf1c8f604.jpg"/>
          <p:cNvPicPr>
            <a:picLocks noGrp="1" noChangeAspect="1"/>
          </p:cNvPicPr>
          <p:nvPr>
            <p:ph idx="1"/>
          </p:nvPr>
        </p:nvPicPr>
        <p:blipFill>
          <a:blip r:embed="rId2" cstate="print"/>
          <a:stretch>
            <a:fillRect/>
          </a:stretch>
        </p:blipFill>
        <p:spPr>
          <a:xfrm>
            <a:off x="467544" y="3140968"/>
            <a:ext cx="2496109" cy="3717032"/>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251520" y="0"/>
            <a:ext cx="3528392" cy="2996952"/>
          </a:xfrm>
          <a:prstGeom prst="wedgeEllipseCallout">
            <a:avLst>
              <a:gd name="adj1" fmla="val 8629"/>
              <a:gd name="adj2" fmla="val 71002"/>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Περιορίζεται </a:t>
            </a:r>
          </a:p>
          <a:p>
            <a:pPr algn="ctr"/>
            <a:r>
              <a:rPr lang="el-GR" sz="2500" dirty="0" smtClean="0">
                <a:solidFill>
                  <a:srgbClr val="002060"/>
                </a:solidFill>
                <a:latin typeface="Comic Sans MS" pitchFamily="66" charset="0"/>
                <a:sym typeface="Wingdings" pitchFamily="2" charset="2"/>
              </a:rPr>
              <a:t>η βασιλική εξουσία.</a:t>
            </a:r>
          </a:p>
          <a:p>
            <a:pPr algn="ctr"/>
            <a:r>
              <a:rPr lang="el-GR" sz="2500" dirty="0" smtClean="0">
                <a:solidFill>
                  <a:srgbClr val="002060"/>
                </a:solidFill>
                <a:latin typeface="Comic Sans MS" pitchFamily="66" charset="0"/>
                <a:sym typeface="Wingdings" pitchFamily="2" charset="2"/>
              </a:rPr>
              <a:t>Αυξήθηκε η δύναμη των </a:t>
            </a:r>
          </a:p>
          <a:p>
            <a:pPr algn="ct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ευγενών</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a:t>
            </a:r>
            <a:endParaRPr lang="el-GR" sz="2500" dirty="0">
              <a:solidFill>
                <a:srgbClr val="002060"/>
              </a:solidFill>
              <a:latin typeface="Comic Sans MS" pitchFamily="66" charset="0"/>
            </a:endParaRPr>
          </a:p>
        </p:txBody>
      </p:sp>
      <p:pic>
        <p:nvPicPr>
          <p:cNvPr id="1026" name="Picture 2" descr="http://4.bp.blogspot.com/-VH9MX6Dc3P0/Uqo4Dhsu6xI/AAAAAAAAEVg/vjdyiAp7TXo/s1600/BAYARYA1.jpg"/>
          <p:cNvPicPr>
            <a:picLocks noChangeAspect="1" noChangeArrowheads="1"/>
          </p:cNvPicPr>
          <p:nvPr/>
        </p:nvPicPr>
        <p:blipFill>
          <a:blip r:embed="rId3" cstate="print">
            <a:lum bright="-20000"/>
          </a:blip>
          <a:srcRect l="3754" t="16221" r="54440" b="46230"/>
          <a:stretch>
            <a:fillRect/>
          </a:stretch>
        </p:blipFill>
        <p:spPr bwMode="auto">
          <a:xfrm>
            <a:off x="3059832" y="3068960"/>
            <a:ext cx="3428804" cy="2376264"/>
          </a:xfrm>
          <a:prstGeom prst="rect">
            <a:avLst/>
          </a:prstGeom>
          <a:ln>
            <a:noFill/>
          </a:ln>
          <a:effectLst>
            <a:outerShdw blurRad="292100" dist="139700" dir="2700000" algn="tl" rotWithShape="0">
              <a:srgbClr val="333333">
                <a:alpha val="65000"/>
              </a:srgbClr>
            </a:outerShdw>
          </a:effectLst>
        </p:spPr>
      </p:pic>
      <p:pic>
        <p:nvPicPr>
          <p:cNvPr id="7" name="3 - Θέση περιεχομένου" descr="0fd6f1c2c5adca9398d49eaaf1c8f604.jpg"/>
          <p:cNvPicPr>
            <a:picLocks noChangeAspect="1"/>
          </p:cNvPicPr>
          <p:nvPr/>
        </p:nvPicPr>
        <p:blipFill>
          <a:blip r:embed="rId4" cstate="print"/>
          <a:srcRect l="1986" r="46996"/>
          <a:stretch>
            <a:fillRect/>
          </a:stretch>
        </p:blipFill>
        <p:spPr>
          <a:xfrm>
            <a:off x="6876256" y="2708920"/>
            <a:ext cx="1966511" cy="3895035"/>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3851920" y="260648"/>
            <a:ext cx="4680520" cy="2232248"/>
          </a:xfrm>
          <a:prstGeom prst="wedgeEllipseCallout">
            <a:avLst>
              <a:gd name="adj1" fmla="val 26585"/>
              <a:gd name="adj2" fmla="val 114130"/>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Η έλλειψη οργανωμένου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στρατού</a:t>
            </a:r>
            <a:r>
              <a:rPr lang="el-GR" sz="2500" dirty="0" smtClean="0">
                <a:solidFill>
                  <a:srgbClr val="002060"/>
                </a:solidFill>
                <a:latin typeface="Comic Sans MS" pitchFamily="66" charset="0"/>
                <a:sym typeface="Wingdings" pitchFamily="2" charset="2"/>
              </a:rPr>
              <a:t>  αμφισβήτηση εξουσίας του βασιλιά.</a:t>
            </a:r>
            <a:endParaRPr lang="el-GR" sz="2500" dirty="0">
              <a:solidFill>
                <a:srgbClr val="002060"/>
              </a:solidFill>
              <a:latin typeface="Comic Sans MS" pitchFamily="66"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1000"/>
                                        <p:tgtEl>
                                          <p:spTgt spid="1026"/>
                                        </p:tgtEl>
                                      </p:cBhvr>
                                    </p:animEffect>
                                    <p:anim calcmode="lin" valueType="num">
                                      <p:cBhvr>
                                        <p:cTn id="22" dur="1000" fill="hold"/>
                                        <p:tgtEl>
                                          <p:spTgt spid="1026"/>
                                        </p:tgtEl>
                                        <p:attrNameLst>
                                          <p:attrName>ppt_x</p:attrName>
                                        </p:attrNameLst>
                                      </p:cBhvr>
                                      <p:tavLst>
                                        <p:tav tm="0">
                                          <p:val>
                                            <p:strVal val="#ppt_x"/>
                                          </p:val>
                                        </p:tav>
                                        <p:tav tm="100000">
                                          <p:val>
                                            <p:strVal val="#ppt_x"/>
                                          </p:val>
                                        </p:tav>
                                      </p:tavLst>
                                    </p:anim>
                                    <p:anim calcmode="lin" valueType="num">
                                      <p:cBhvr>
                                        <p:cTn id="2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2000"/>
                                        <p:tgtEl>
                                          <p:spTgt spid="1026"/>
                                        </p:tgtEl>
                                        <p:attrNameLst>
                                          <p:attrName>ppt_x</p:attrName>
                                        </p:attrNameLst>
                                      </p:cBhvr>
                                      <p:tavLst>
                                        <p:tav tm="0">
                                          <p:val>
                                            <p:strVal val="ppt_x"/>
                                          </p:val>
                                        </p:tav>
                                        <p:tav tm="100000">
                                          <p:val>
                                            <p:strVal val="ppt_x"/>
                                          </p:val>
                                        </p:tav>
                                      </p:tavLst>
                                    </p:anim>
                                    <p:anim calcmode="lin" valueType="num">
                                      <p:cBhvr additive="base">
                                        <p:cTn id="28" dur="2000"/>
                                        <p:tgtEl>
                                          <p:spTgt spid="1026"/>
                                        </p:tgtEl>
                                        <p:attrNameLst>
                                          <p:attrName>ppt_y</p:attrName>
                                        </p:attrNameLst>
                                      </p:cBhvr>
                                      <p:tavLst>
                                        <p:tav tm="0">
                                          <p:val>
                                            <p:strVal val="ppt_y"/>
                                          </p:val>
                                        </p:tav>
                                        <p:tav tm="100000">
                                          <p:val>
                                            <p:strVal val="1+ppt_h/2"/>
                                          </p:val>
                                        </p:tav>
                                      </p:tavLst>
                                    </p:anim>
                                    <p:set>
                                      <p:cBhvr>
                                        <p:cTn id="29" dur="1" fill="hold">
                                          <p:stCondLst>
                                            <p:cond delay="1999"/>
                                          </p:stCondLst>
                                        </p:cTn>
                                        <p:tgtEl>
                                          <p:spTgt spid="102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6"/>
                                        </p:tgtEl>
                                        <p:attrNameLst>
                                          <p:attrName>style.visibility</p:attrName>
                                        </p:attrNameLst>
                                      </p:cBhvr>
                                      <p:to>
                                        <p:strVal val="visible"/>
                                      </p:to>
                                    </p:set>
                                    <p:anim calcmode="discrete" valueType="clr">
                                      <p:cBhvr override="childStyle">
                                        <p:cTn id="3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6"/>
                                        </p:tgtEl>
                                        <p:attrNameLst>
                                          <p:attrName>fillcolor</p:attrName>
                                        </p:attrNameLst>
                                      </p:cBhvr>
                                      <p:tavLst>
                                        <p:tav tm="0">
                                          <p:val>
                                            <p:clrVal>
                                              <a:schemeClr val="accent2"/>
                                            </p:clrVal>
                                          </p:val>
                                        </p:tav>
                                        <p:tav tm="50000">
                                          <p:val>
                                            <p:clrVal>
                                              <a:schemeClr val="hlink"/>
                                            </p:clrVal>
                                          </p:val>
                                        </p:tav>
                                      </p:tavLst>
                                    </p:anim>
                                    <p:set>
                                      <p:cBhvr>
                                        <p:cTn id="36" dur="80"/>
                                        <p:tgtEl>
                                          <p:spTgt spid="6"/>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29"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1000" fill="hold"/>
                                        <p:tgtEl>
                                          <p:spTgt spid="7"/>
                                        </p:tgtEl>
                                        <p:attrNameLst>
                                          <p:attrName>ppt_x</p:attrName>
                                        </p:attrNameLst>
                                      </p:cBhvr>
                                      <p:tavLst>
                                        <p:tav tm="0">
                                          <p:val>
                                            <p:strVal val="#ppt_x-.2"/>
                                          </p:val>
                                        </p:tav>
                                        <p:tav tm="100000">
                                          <p:val>
                                            <p:strVal val="#ppt_x"/>
                                          </p:val>
                                        </p:tav>
                                      </p:tavLst>
                                    </p:anim>
                                    <p:anim calcmode="lin" valueType="num">
                                      <p:cBhvr>
                                        <p:cTn id="42"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4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0fd6f1c2c5adca9398d49eaaf1c8f604.jpg"/>
          <p:cNvPicPr>
            <a:picLocks noGrp="1" noChangeAspect="1"/>
          </p:cNvPicPr>
          <p:nvPr>
            <p:ph idx="1"/>
          </p:nvPr>
        </p:nvPicPr>
        <p:blipFill>
          <a:blip r:embed="rId2" cstate="print">
            <a:lum contrast="30000"/>
          </a:blip>
          <a:stretch>
            <a:fillRect/>
          </a:stretch>
        </p:blipFill>
        <p:spPr>
          <a:xfrm>
            <a:off x="0" y="2276872"/>
            <a:ext cx="3059832" cy="4598110"/>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467544" y="0"/>
            <a:ext cx="4283968" cy="1728192"/>
          </a:xfrm>
          <a:prstGeom prst="wedgeEllipseCallout">
            <a:avLst>
              <a:gd name="adj1" fmla="val -16764"/>
              <a:gd name="adj2" fmla="val 115927"/>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Η δύναμη των ευγενών ήταν η </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κατοχή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γης</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a:t>
            </a:r>
            <a:endParaRPr lang="el-GR" sz="2500" b="1" dirty="0">
              <a:solidFill>
                <a:srgbClr val="002060"/>
              </a:solidFill>
              <a:effectLst>
                <a:outerShdw blurRad="38100" dist="38100" dir="2700000" algn="tl">
                  <a:srgbClr val="000000">
                    <a:alpha val="43137"/>
                  </a:srgbClr>
                </a:outerShdw>
              </a:effectLst>
              <a:latin typeface="Comic Sans MS" pitchFamily="66" charset="0"/>
            </a:endParaRPr>
          </a:p>
        </p:txBody>
      </p:sp>
      <p:pic>
        <p:nvPicPr>
          <p:cNvPr id="7" name="3 - Θέση περιεχομένου" descr="0fd6f1c2c5adca9398d49eaaf1c8f604.jpg"/>
          <p:cNvPicPr>
            <a:picLocks noChangeAspect="1"/>
          </p:cNvPicPr>
          <p:nvPr/>
        </p:nvPicPr>
        <p:blipFill>
          <a:blip r:embed="rId3" cstate="print">
            <a:lum bright="40000" contrast="40000"/>
          </a:blip>
          <a:srcRect l="22146" r="19931"/>
          <a:stretch>
            <a:fillRect/>
          </a:stretch>
        </p:blipFill>
        <p:spPr>
          <a:xfrm>
            <a:off x="3275856" y="2252775"/>
            <a:ext cx="4104456" cy="5757353"/>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4823520" y="0"/>
            <a:ext cx="4320480" cy="2276872"/>
          </a:xfrm>
          <a:prstGeom prst="wedgeEllipseCallout">
            <a:avLst>
              <a:gd name="adj1" fmla="val -33803"/>
              <a:gd name="adj2" fmla="val 73821"/>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Ήταν γνωστοί </a:t>
            </a:r>
          </a:p>
          <a:p>
            <a:pPr algn="ctr"/>
            <a:r>
              <a:rPr lang="el-GR" sz="2500" dirty="0" smtClean="0">
                <a:solidFill>
                  <a:srgbClr val="002060"/>
                </a:solidFill>
                <a:latin typeface="Comic Sans MS" pitchFamily="66" charset="0"/>
                <a:sym typeface="Wingdings" pitchFamily="2" charset="2"/>
              </a:rPr>
              <a:t>με διάφορα ονόματα: </a:t>
            </a:r>
          </a:p>
          <a:p>
            <a:pPr algn="ct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αγαθοί, άριστοι, ευπατρίδες, </a:t>
            </a:r>
            <a:r>
              <a:rPr lang="el-GR" sz="2500" b="1" dirty="0" err="1"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εσθλοί</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 </a:t>
            </a:r>
            <a:r>
              <a:rPr lang="el-GR" sz="2500" dirty="0" smtClean="0">
                <a:solidFill>
                  <a:srgbClr val="002060"/>
                </a:solidFill>
                <a:latin typeface="Comic Sans MS" pitchFamily="66" charset="0"/>
                <a:sym typeface="Wingdings" pitchFamily="2" charset="2"/>
              </a:rPr>
              <a:t>κ.α.</a:t>
            </a:r>
            <a:endParaRPr lang="el-GR" sz="2500" dirty="0">
              <a:solidFill>
                <a:srgbClr val="002060"/>
              </a:solidFill>
              <a:latin typeface="Comic Sans MS" pitchFamily="66"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6"/>
                                        </p:tgtEl>
                                        <p:attrNameLst>
                                          <p:attrName>style.visibility</p:attrName>
                                        </p:attrNameLst>
                                      </p:cBhvr>
                                      <p:to>
                                        <p:strVal val="visible"/>
                                      </p:to>
                                    </p:set>
                                    <p:anim calcmode="discrete" valueType="clr">
                                      <p:cBhvr override="childStyle">
                                        <p:cTn id="21"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6"/>
                                        </p:tgtEl>
                                        <p:attrNameLst>
                                          <p:attrName>fillcolor</p:attrName>
                                        </p:attrNameLst>
                                      </p:cBhvr>
                                      <p:tavLst>
                                        <p:tav tm="0">
                                          <p:val>
                                            <p:clrVal>
                                              <a:schemeClr val="accent2"/>
                                            </p:clrVal>
                                          </p:val>
                                        </p:tav>
                                        <p:tav tm="50000">
                                          <p:val>
                                            <p:clrVal>
                                              <a:schemeClr val="hlink"/>
                                            </p:clrVal>
                                          </p:val>
                                        </p:tav>
                                      </p:tavLst>
                                    </p:anim>
                                    <p:set>
                                      <p:cBhvr>
                                        <p:cTn id="23" dur="80"/>
                                        <p:tgtEl>
                                          <p:spTgt spid="6"/>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ppt_x</p:attrName>
                                        </p:attrNameLst>
                                      </p:cBhvr>
                                      <p:tavLst>
                                        <p:tav tm="0">
                                          <p:val>
                                            <p:strVal val="#ppt_x-.2"/>
                                          </p:val>
                                        </p:tav>
                                        <p:tav tm="100000">
                                          <p:val>
                                            <p:strVal val="#ppt_x"/>
                                          </p:val>
                                        </p:tav>
                                      </p:tavLst>
                                    </p:anim>
                                    <p:anim calcmode="lin" valueType="num">
                                      <p:cBhvr>
                                        <p:cTn id="29"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0fd6f1c2c5adca9398d49eaaf1c8f604.jpg"/>
          <p:cNvPicPr>
            <a:picLocks noGrp="1" noChangeAspect="1"/>
          </p:cNvPicPr>
          <p:nvPr>
            <p:ph idx="1"/>
          </p:nvPr>
        </p:nvPicPr>
        <p:blipFill>
          <a:blip r:embed="rId2" cstate="print">
            <a:lum bright="-10000"/>
          </a:blip>
          <a:srcRect l="13811" t="15225" r="27294" b="18547"/>
          <a:stretch>
            <a:fillRect/>
          </a:stretch>
        </p:blipFill>
        <p:spPr>
          <a:xfrm>
            <a:off x="395536" y="3214578"/>
            <a:ext cx="2736304" cy="3655280"/>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899592" y="188640"/>
            <a:ext cx="7416824" cy="1440160"/>
          </a:xfrm>
          <a:prstGeom prst="wedgeEllipseCallout">
            <a:avLst>
              <a:gd name="adj1" fmla="val -31000"/>
              <a:gd name="adj2" fmla="val 230013"/>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Το μεγαλύτερο μέρος του χρόνου αφιέρωναν στη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σωματική άσκηση</a:t>
            </a:r>
            <a:endParaRPr lang="el-GR" sz="2500" b="1" dirty="0">
              <a:solidFill>
                <a:srgbClr val="C00000"/>
              </a:solidFill>
              <a:effectLst>
                <a:outerShdw blurRad="38100" dist="38100" dir="2700000" algn="tl">
                  <a:srgbClr val="000000">
                    <a:alpha val="43137"/>
                  </a:srgbClr>
                </a:outerShdw>
              </a:effectLst>
              <a:latin typeface="Comic Sans MS" pitchFamily="66" charset="0"/>
            </a:endParaRPr>
          </a:p>
        </p:txBody>
      </p:sp>
      <p:pic>
        <p:nvPicPr>
          <p:cNvPr id="7" name="3 - Θέση περιεχομένου" descr="0fd6f1c2c5adca9398d49eaaf1c8f604.jpg"/>
          <p:cNvPicPr>
            <a:picLocks noChangeAspect="1"/>
          </p:cNvPicPr>
          <p:nvPr/>
        </p:nvPicPr>
        <p:blipFill>
          <a:blip r:embed="rId3" cstate="print"/>
          <a:srcRect r="30428"/>
          <a:stretch>
            <a:fillRect/>
          </a:stretch>
        </p:blipFill>
        <p:spPr>
          <a:xfrm flipH="1">
            <a:off x="5696533" y="3789040"/>
            <a:ext cx="3149062" cy="3068960"/>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2843808" y="1916832"/>
            <a:ext cx="4464496" cy="1584176"/>
          </a:xfrm>
          <a:prstGeom prst="wedgeEllipseCallout">
            <a:avLst>
              <a:gd name="adj1" fmla="val 28834"/>
              <a:gd name="adj2" fmla="val 95038"/>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και στην </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καλλιέργεια του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πνεύματος</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a:t>
            </a:r>
            <a:endParaRPr lang="el-GR" sz="2500" dirty="0">
              <a:solidFill>
                <a:srgbClr val="002060"/>
              </a:solidFill>
              <a:latin typeface="Comic Sans MS" pitchFamily="66"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6"/>
                                        </p:tgtEl>
                                        <p:attrNameLst>
                                          <p:attrName>style.visibility</p:attrName>
                                        </p:attrNameLst>
                                      </p:cBhvr>
                                      <p:to>
                                        <p:strVal val="visible"/>
                                      </p:to>
                                    </p:set>
                                    <p:anim calcmode="discrete" valueType="clr">
                                      <p:cBhvr override="childStyle">
                                        <p:cTn id="21"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6"/>
                                        </p:tgtEl>
                                        <p:attrNameLst>
                                          <p:attrName>fillcolor</p:attrName>
                                        </p:attrNameLst>
                                      </p:cBhvr>
                                      <p:tavLst>
                                        <p:tav tm="0">
                                          <p:val>
                                            <p:clrVal>
                                              <a:schemeClr val="accent2"/>
                                            </p:clrVal>
                                          </p:val>
                                        </p:tav>
                                        <p:tav tm="50000">
                                          <p:val>
                                            <p:clrVal>
                                              <a:schemeClr val="hlink"/>
                                            </p:clrVal>
                                          </p:val>
                                        </p:tav>
                                      </p:tavLst>
                                    </p:anim>
                                    <p:set>
                                      <p:cBhvr>
                                        <p:cTn id="23" dur="80"/>
                                        <p:tgtEl>
                                          <p:spTgt spid="6"/>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ppt_x</p:attrName>
                                        </p:attrNameLst>
                                      </p:cBhvr>
                                      <p:tavLst>
                                        <p:tav tm="0">
                                          <p:val>
                                            <p:strVal val="#ppt_x-.2"/>
                                          </p:val>
                                        </p:tav>
                                        <p:tav tm="100000">
                                          <p:val>
                                            <p:strVal val="#ppt_x"/>
                                          </p:val>
                                        </p:tav>
                                      </p:tavLst>
                                    </p:anim>
                                    <p:anim calcmode="lin" valueType="num">
                                      <p:cBhvr>
                                        <p:cTn id="29"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0fd6f1c2c5adca9398d49eaaf1c8f604.jpg"/>
          <p:cNvPicPr>
            <a:picLocks noGrp="1" noChangeAspect="1"/>
          </p:cNvPicPr>
          <p:nvPr>
            <p:ph idx="1"/>
          </p:nvPr>
        </p:nvPicPr>
        <p:blipFill>
          <a:blip r:embed="rId2" cstate="print"/>
          <a:stretch>
            <a:fillRect/>
          </a:stretch>
        </p:blipFill>
        <p:spPr>
          <a:xfrm>
            <a:off x="161637" y="3140968"/>
            <a:ext cx="2825548" cy="3717032"/>
          </a:xfrm>
          <a:prstGeom prst="rect">
            <a:avLst/>
          </a:prstGeom>
          <a:ln>
            <a:noFill/>
          </a:ln>
          <a:effectLst>
            <a:outerShdw blurRad="292100" dist="139700" dir="2700000" algn="tl" rotWithShape="0">
              <a:srgbClr val="333333">
                <a:alpha val="65000"/>
              </a:srgbClr>
            </a:outerShdw>
          </a:effectLst>
        </p:spPr>
      </p:pic>
      <p:pic>
        <p:nvPicPr>
          <p:cNvPr id="6" name="3 - Θέση περιεχομένου" descr="0fd6f1c2c5adca9398d49eaaf1c8f604.jpg"/>
          <p:cNvPicPr>
            <a:picLocks noChangeAspect="1"/>
          </p:cNvPicPr>
          <p:nvPr/>
        </p:nvPicPr>
        <p:blipFill>
          <a:blip r:embed="rId3" cstate="print">
            <a:lum bright="-10000" contrast="40000"/>
          </a:blip>
          <a:stretch>
            <a:fillRect/>
          </a:stretch>
        </p:blipFill>
        <p:spPr>
          <a:xfrm>
            <a:off x="3563888" y="1628800"/>
            <a:ext cx="5325236" cy="4781843"/>
          </a:xfrm>
          <a:prstGeom prst="rect">
            <a:avLst/>
          </a:prstGeom>
          <a:ln>
            <a:noFill/>
          </a:ln>
          <a:effectLst>
            <a:outerShdw blurRad="292100" dist="139700" dir="2700000" algn="tl" rotWithShape="0">
              <a:srgbClr val="333333">
                <a:alpha val="65000"/>
              </a:srgbClr>
            </a:outerShdw>
          </a:effectLst>
        </p:spPr>
      </p:pic>
      <p:sp>
        <p:nvSpPr>
          <p:cNvPr id="8" name="7 - Ορθογώνιο"/>
          <p:cNvSpPr/>
          <p:nvPr/>
        </p:nvSpPr>
        <p:spPr>
          <a:xfrm>
            <a:off x="4860032" y="6488668"/>
            <a:ext cx="3156633" cy="369332"/>
          </a:xfrm>
          <a:prstGeom prst="rect">
            <a:avLst/>
          </a:prstGeom>
        </p:spPr>
        <p:txBody>
          <a:bodyPr wrap="none">
            <a:spAutoFit/>
          </a:bodyPr>
          <a:lstStyle/>
          <a:p>
            <a:pPr algn="ctr"/>
            <a:r>
              <a:rPr lang="el-GR" dirty="0" smtClean="0">
                <a:solidFill>
                  <a:srgbClr val="002060"/>
                </a:solidFill>
                <a:latin typeface="Comic Sans MS" pitchFamily="66" charset="0"/>
                <a:sym typeface="Wingdings" pitchFamily="2" charset="2"/>
              </a:rPr>
              <a:t>Θεσσαλικός ιππέας 750 </a:t>
            </a:r>
            <a:r>
              <a:rPr lang="el-GR" dirty="0" err="1" smtClean="0">
                <a:solidFill>
                  <a:srgbClr val="002060"/>
                </a:solidFill>
                <a:latin typeface="Comic Sans MS" pitchFamily="66" charset="0"/>
                <a:sym typeface="Wingdings" pitchFamily="2" charset="2"/>
              </a:rPr>
              <a:t>π.Χ.</a:t>
            </a:r>
            <a:endParaRPr lang="el-GR" b="1" dirty="0">
              <a:solidFill>
                <a:srgbClr val="002060"/>
              </a:solidFill>
              <a:effectLst>
                <a:outerShdw blurRad="38100" dist="38100" dir="2700000" algn="tl">
                  <a:srgbClr val="000000">
                    <a:alpha val="43137"/>
                  </a:srgbClr>
                </a:outerShdw>
              </a:effectLst>
              <a:latin typeface="Comic Sans MS" pitchFamily="66" charset="0"/>
            </a:endParaRPr>
          </a:p>
        </p:txBody>
      </p:sp>
      <p:sp>
        <p:nvSpPr>
          <p:cNvPr id="5" name="4 - Ελλειψοειδής επεξήγηση"/>
          <p:cNvSpPr/>
          <p:nvPr/>
        </p:nvSpPr>
        <p:spPr>
          <a:xfrm>
            <a:off x="1475656" y="260648"/>
            <a:ext cx="7344816" cy="1440160"/>
          </a:xfrm>
          <a:prstGeom prst="wedgeEllipseCallout">
            <a:avLst>
              <a:gd name="adj1" fmla="val -43196"/>
              <a:gd name="adj2" fmla="val 171589"/>
            </a:avLst>
          </a:prstGeom>
          <a:solidFill>
            <a:schemeClr val="bg1">
              <a:alpha val="80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Έτρεφαν άλογα, ήταν σε πολεμική ετοιμότητα  ονομάστηκαν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ιππείς</a:t>
            </a:r>
            <a:endParaRPr lang="el-GR" sz="2500" b="1" dirty="0">
              <a:solidFill>
                <a:srgbClr val="C00000"/>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ppt_x</p:attrName>
                                        </p:attrNameLst>
                                      </p:cBhvr>
                                      <p:tavLst>
                                        <p:tav tm="0">
                                          <p:val>
                                            <p:strVal val="#ppt_x-.2"/>
                                          </p:val>
                                        </p:tav>
                                        <p:tav tm="100000">
                                          <p:val>
                                            <p:strVal val="#ppt_x"/>
                                          </p:val>
                                        </p:tav>
                                      </p:tavLst>
                                    </p:anim>
                                    <p:anim calcmode="lin" valueType="num">
                                      <p:cBhvr>
                                        <p:cTn id="22"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80">
                                          <p:stCondLst>
                                            <p:cond delay="0"/>
                                          </p:stCondLst>
                                        </p:cTn>
                                        <p:tgtEl>
                                          <p:spTgt spid="8"/>
                                        </p:tgtEl>
                                      </p:cBhvr>
                                    </p:animEffect>
                                    <p:anim calcmode="lin" valueType="num">
                                      <p:cBhvr>
                                        <p:cTn id="2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4" dur="26">
                                          <p:stCondLst>
                                            <p:cond delay="650"/>
                                          </p:stCondLst>
                                        </p:cTn>
                                        <p:tgtEl>
                                          <p:spTgt spid="8"/>
                                        </p:tgtEl>
                                      </p:cBhvr>
                                      <p:to x="100000" y="60000"/>
                                    </p:animScale>
                                    <p:animScale>
                                      <p:cBhvr>
                                        <p:cTn id="35" dur="166" decel="50000">
                                          <p:stCondLst>
                                            <p:cond delay="676"/>
                                          </p:stCondLst>
                                        </p:cTn>
                                        <p:tgtEl>
                                          <p:spTgt spid="8"/>
                                        </p:tgtEl>
                                      </p:cBhvr>
                                      <p:to x="100000" y="100000"/>
                                    </p:animScale>
                                    <p:animScale>
                                      <p:cBhvr>
                                        <p:cTn id="36" dur="26">
                                          <p:stCondLst>
                                            <p:cond delay="1312"/>
                                          </p:stCondLst>
                                        </p:cTn>
                                        <p:tgtEl>
                                          <p:spTgt spid="8"/>
                                        </p:tgtEl>
                                      </p:cBhvr>
                                      <p:to x="100000" y="80000"/>
                                    </p:animScale>
                                    <p:animScale>
                                      <p:cBhvr>
                                        <p:cTn id="37" dur="166" decel="50000">
                                          <p:stCondLst>
                                            <p:cond delay="1338"/>
                                          </p:stCondLst>
                                        </p:cTn>
                                        <p:tgtEl>
                                          <p:spTgt spid="8"/>
                                        </p:tgtEl>
                                      </p:cBhvr>
                                      <p:to x="100000" y="100000"/>
                                    </p:animScale>
                                    <p:animScale>
                                      <p:cBhvr>
                                        <p:cTn id="38" dur="26">
                                          <p:stCondLst>
                                            <p:cond delay="1642"/>
                                          </p:stCondLst>
                                        </p:cTn>
                                        <p:tgtEl>
                                          <p:spTgt spid="8"/>
                                        </p:tgtEl>
                                      </p:cBhvr>
                                      <p:to x="100000" y="90000"/>
                                    </p:animScale>
                                    <p:animScale>
                                      <p:cBhvr>
                                        <p:cTn id="39" dur="166" decel="50000">
                                          <p:stCondLst>
                                            <p:cond delay="1668"/>
                                          </p:stCondLst>
                                        </p:cTn>
                                        <p:tgtEl>
                                          <p:spTgt spid="8"/>
                                        </p:tgtEl>
                                      </p:cBhvr>
                                      <p:to x="100000" y="100000"/>
                                    </p:animScale>
                                    <p:animScale>
                                      <p:cBhvr>
                                        <p:cTn id="40" dur="26">
                                          <p:stCondLst>
                                            <p:cond delay="1808"/>
                                          </p:stCondLst>
                                        </p:cTn>
                                        <p:tgtEl>
                                          <p:spTgt spid="8"/>
                                        </p:tgtEl>
                                      </p:cBhvr>
                                      <p:to x="100000" y="95000"/>
                                    </p:animScale>
                                    <p:animScale>
                                      <p:cBhvr>
                                        <p:cTn id="41"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0fd6f1c2c5adca9398d49eaaf1c8f604.jpg"/>
          <p:cNvPicPr>
            <a:picLocks noGrp="1" noChangeAspect="1"/>
          </p:cNvPicPr>
          <p:nvPr>
            <p:ph idx="1"/>
          </p:nvPr>
        </p:nvPicPr>
        <p:blipFill>
          <a:blip r:embed="rId2" cstate="print">
            <a:clrChange>
              <a:clrFrom>
                <a:srgbClr val="F7F8FC"/>
              </a:clrFrom>
              <a:clrTo>
                <a:srgbClr val="F7F8FC">
                  <a:alpha val="0"/>
                </a:srgbClr>
              </a:clrTo>
            </a:clrChange>
          </a:blip>
          <a:stretch>
            <a:fillRect/>
          </a:stretch>
        </p:blipFill>
        <p:spPr>
          <a:xfrm>
            <a:off x="0" y="3140968"/>
            <a:ext cx="3148823" cy="3717032"/>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1475656" y="260648"/>
            <a:ext cx="7344816" cy="1440160"/>
          </a:xfrm>
          <a:prstGeom prst="wedgeEllipseCallout">
            <a:avLst>
              <a:gd name="adj1" fmla="val -43196"/>
              <a:gd name="adj2" fmla="val 171589"/>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Υπήρχε μεγάλος αριθμός </a:t>
            </a:r>
            <a:endParaRPr lang="en-US" sz="2500" dirty="0" smtClean="0">
              <a:solidFill>
                <a:srgbClr val="002060"/>
              </a:solidFill>
              <a:latin typeface="Comic Sans MS" pitchFamily="66" charset="0"/>
              <a:sym typeface="Wingdings" pitchFamily="2" charset="2"/>
            </a:endParaRPr>
          </a:p>
          <a:p>
            <a:pPr algn="ctr"/>
            <a:r>
              <a:rPr lang="el-GR" sz="2500" dirty="0" smtClean="0">
                <a:solidFill>
                  <a:srgbClr val="002060"/>
                </a:solidFill>
                <a:latin typeface="Comic Sans MS" pitchFamily="66" charset="0"/>
                <a:sym typeface="Wingdings" pitchFamily="2" charset="2"/>
              </a:rPr>
              <a:t>μικρών ή μεσαίων </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καλλιεργητών </a:t>
            </a:r>
            <a:endParaRPr lang="en-US"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endParaRPr>
          </a:p>
          <a:p>
            <a:pPr algn="ct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ή και ακτημόνων.</a:t>
            </a:r>
            <a:endParaRPr lang="el-GR" sz="2500" b="1" dirty="0">
              <a:solidFill>
                <a:srgbClr val="002060"/>
              </a:solidFill>
              <a:effectLst>
                <a:outerShdw blurRad="38100" dist="38100" dir="2700000" algn="tl">
                  <a:srgbClr val="000000">
                    <a:alpha val="43137"/>
                  </a:srgbClr>
                </a:outerShdw>
              </a:effectLst>
              <a:latin typeface="Comic Sans MS" pitchFamily="66" charset="0"/>
            </a:endParaRPr>
          </a:p>
        </p:txBody>
      </p:sp>
      <p:pic>
        <p:nvPicPr>
          <p:cNvPr id="7" name="3 - Θέση περιεχομένου" descr="0fd6f1c2c5adca9398d49eaaf1c8f604.jpg"/>
          <p:cNvPicPr>
            <a:picLocks noChangeAspect="1"/>
          </p:cNvPicPr>
          <p:nvPr/>
        </p:nvPicPr>
        <p:blipFill>
          <a:blip r:embed="rId3" cstate="print">
            <a:clrChange>
              <a:clrFrom>
                <a:srgbClr val="FFFFFF"/>
              </a:clrFrom>
              <a:clrTo>
                <a:srgbClr val="FFFFFF">
                  <a:alpha val="0"/>
                </a:srgbClr>
              </a:clrTo>
            </a:clrChange>
          </a:blip>
          <a:stretch>
            <a:fillRect/>
          </a:stretch>
        </p:blipFill>
        <p:spPr>
          <a:xfrm>
            <a:off x="5810338" y="3140968"/>
            <a:ext cx="3333662" cy="3717032"/>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2843808" y="2276872"/>
            <a:ext cx="4139952" cy="1728192"/>
          </a:xfrm>
          <a:prstGeom prst="wedgeEllipseCallout">
            <a:avLst>
              <a:gd name="adj1" fmla="val 45614"/>
              <a:gd name="adj2" fmla="val 149947"/>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Αυτοί ήταν γνωστοί ως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πλήθος, όχλος, κακοί</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a:t>
            </a:r>
            <a:endParaRPr lang="el-GR" sz="2500" dirty="0">
              <a:solidFill>
                <a:srgbClr val="002060"/>
              </a:solidFill>
              <a:latin typeface="Comic Sans MS" pitchFamily="66"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6"/>
                                        </p:tgtEl>
                                        <p:attrNameLst>
                                          <p:attrName>style.visibility</p:attrName>
                                        </p:attrNameLst>
                                      </p:cBhvr>
                                      <p:to>
                                        <p:strVal val="visible"/>
                                      </p:to>
                                    </p:set>
                                    <p:anim calcmode="discrete" valueType="clr">
                                      <p:cBhvr override="childStyle">
                                        <p:cTn id="21"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6"/>
                                        </p:tgtEl>
                                        <p:attrNameLst>
                                          <p:attrName>fillcolor</p:attrName>
                                        </p:attrNameLst>
                                      </p:cBhvr>
                                      <p:tavLst>
                                        <p:tav tm="0">
                                          <p:val>
                                            <p:clrVal>
                                              <a:schemeClr val="accent2"/>
                                            </p:clrVal>
                                          </p:val>
                                        </p:tav>
                                        <p:tav tm="50000">
                                          <p:val>
                                            <p:clrVal>
                                              <a:schemeClr val="hlink"/>
                                            </p:clrVal>
                                          </p:val>
                                        </p:tav>
                                      </p:tavLst>
                                    </p:anim>
                                    <p:set>
                                      <p:cBhvr>
                                        <p:cTn id="23" dur="80"/>
                                        <p:tgtEl>
                                          <p:spTgt spid="6"/>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ppt_x</p:attrName>
                                        </p:attrNameLst>
                                      </p:cBhvr>
                                      <p:tavLst>
                                        <p:tav tm="0">
                                          <p:val>
                                            <p:strVal val="#ppt_x-.2"/>
                                          </p:val>
                                        </p:tav>
                                        <p:tav tm="100000">
                                          <p:val>
                                            <p:strVal val="#ppt_x"/>
                                          </p:val>
                                        </p:tav>
                                      </p:tavLst>
                                    </p:anim>
                                    <p:anim calcmode="lin" valueType="num">
                                      <p:cBhvr>
                                        <p:cTn id="29"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0fd6f1c2c5adca9398d49eaaf1c8f604.jpg"/>
          <p:cNvPicPr>
            <a:picLocks noGrp="1" noChangeAspect="1"/>
          </p:cNvPicPr>
          <p:nvPr>
            <p:ph idx="1"/>
          </p:nvPr>
        </p:nvPicPr>
        <p:blipFill>
          <a:blip r:embed="rId2" cstate="print"/>
          <a:srcRect l="12756" r="8976"/>
          <a:stretch>
            <a:fillRect/>
          </a:stretch>
        </p:blipFill>
        <p:spPr>
          <a:xfrm>
            <a:off x="251520" y="3861048"/>
            <a:ext cx="3024694" cy="2664296"/>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179512" y="260648"/>
            <a:ext cx="5832648" cy="2160240"/>
          </a:xfrm>
          <a:prstGeom prst="wedgeEllipseCallout">
            <a:avLst>
              <a:gd name="adj1" fmla="val -23418"/>
              <a:gd name="adj2" fmla="val 133167"/>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Πολλοί απ’ αυτούς ασχολήθηκαν με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βιοτεχνία, εμπόριο, ναυτιλία</a:t>
            </a:r>
          </a:p>
          <a:p>
            <a:pPr algn="ctr"/>
            <a:r>
              <a:rPr lang="el-GR" sz="2500" dirty="0" smtClean="0">
                <a:solidFill>
                  <a:srgbClr val="002060"/>
                </a:solidFill>
                <a:latin typeface="Comic Sans MS" pitchFamily="66" charset="0"/>
                <a:sym typeface="Wingdings" pitchFamily="2" charset="2"/>
              </a:rPr>
              <a:t>και πλούτισαν…</a:t>
            </a:r>
            <a:endParaRPr lang="el-GR" sz="2500" dirty="0">
              <a:solidFill>
                <a:srgbClr val="002060"/>
              </a:solidFill>
              <a:latin typeface="Comic Sans MS" pitchFamily="66" charset="0"/>
            </a:endParaRPr>
          </a:p>
        </p:txBody>
      </p:sp>
      <p:pic>
        <p:nvPicPr>
          <p:cNvPr id="7" name="3 - Θέση περιεχομένου" descr="0fd6f1c2c5adca9398d49eaaf1c8f604.jpg"/>
          <p:cNvPicPr>
            <a:picLocks noChangeAspect="1"/>
          </p:cNvPicPr>
          <p:nvPr/>
        </p:nvPicPr>
        <p:blipFill>
          <a:blip r:embed="rId3" cstate="print">
            <a:lum bright="-10000" contrast="40000"/>
          </a:blip>
          <a:stretch>
            <a:fillRect/>
          </a:stretch>
        </p:blipFill>
        <p:spPr>
          <a:xfrm>
            <a:off x="3707904" y="3140968"/>
            <a:ext cx="2784186" cy="3717032"/>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5364088" y="260648"/>
            <a:ext cx="3528392" cy="2160240"/>
          </a:xfrm>
          <a:prstGeom prst="wedgeEllipseCallout">
            <a:avLst>
              <a:gd name="adj1" fmla="val -51669"/>
              <a:gd name="adj2" fmla="val 105953"/>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Δεν εξισώθηκαν ποτέ </a:t>
            </a:r>
            <a:r>
              <a:rPr lang="el-GR" sz="2500" dirty="0" smtClean="0">
                <a:solidFill>
                  <a:srgbClr val="002060"/>
                </a:solidFill>
                <a:latin typeface="Comic Sans MS" pitchFamily="66" charset="0"/>
                <a:sym typeface="Wingdings" pitchFamily="2" charset="2"/>
              </a:rPr>
              <a:t>όμως με τους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ευγενείς</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a:t>
            </a:r>
            <a:endParaRPr lang="el-GR" sz="2500" dirty="0">
              <a:solidFill>
                <a:srgbClr val="002060"/>
              </a:solidFill>
              <a:latin typeface="Comic Sans MS" pitchFamily="66"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2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20000"/>
                                  </p:iterate>
                                  <p:childTnLst>
                                    <p:set>
                                      <p:cBhvr>
                                        <p:cTn id="20" dur="1" fill="hold">
                                          <p:stCondLst>
                                            <p:cond delay="0"/>
                                          </p:stCondLst>
                                        </p:cTn>
                                        <p:tgtEl>
                                          <p:spTgt spid="6"/>
                                        </p:tgtEl>
                                        <p:attrNameLst>
                                          <p:attrName>style.visibility</p:attrName>
                                        </p:attrNameLst>
                                      </p:cBhvr>
                                      <p:to>
                                        <p:strVal val="visible"/>
                                      </p:to>
                                    </p:set>
                                    <p:anim calcmode="discrete" valueType="clr">
                                      <p:cBhvr override="childStyle">
                                        <p:cTn id="21"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6"/>
                                        </p:tgtEl>
                                        <p:attrNameLst>
                                          <p:attrName>fillcolor</p:attrName>
                                        </p:attrNameLst>
                                      </p:cBhvr>
                                      <p:tavLst>
                                        <p:tav tm="0">
                                          <p:val>
                                            <p:clrVal>
                                              <a:schemeClr val="accent2"/>
                                            </p:clrVal>
                                          </p:val>
                                        </p:tav>
                                        <p:tav tm="50000">
                                          <p:val>
                                            <p:clrVal>
                                              <a:schemeClr val="hlink"/>
                                            </p:clrVal>
                                          </p:val>
                                        </p:tav>
                                      </p:tavLst>
                                    </p:anim>
                                    <p:set>
                                      <p:cBhvr>
                                        <p:cTn id="23" dur="80"/>
                                        <p:tgtEl>
                                          <p:spTgt spid="6"/>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ppt_x</p:attrName>
                                        </p:attrNameLst>
                                      </p:cBhvr>
                                      <p:tavLst>
                                        <p:tav tm="0">
                                          <p:val>
                                            <p:strVal val="#ppt_x-.2"/>
                                          </p:val>
                                        </p:tav>
                                        <p:tav tm="100000">
                                          <p:val>
                                            <p:strVal val="#ppt_x"/>
                                          </p:val>
                                        </p:tav>
                                      </p:tavLst>
                                    </p:anim>
                                    <p:anim calcmode="lin" valueType="num">
                                      <p:cBhvr>
                                        <p:cTn id="29"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0fd6f1c2c5adca9398d49eaaf1c8f604.jpg"/>
          <p:cNvPicPr>
            <a:picLocks noGrp="1" noChangeAspect="1"/>
          </p:cNvPicPr>
          <p:nvPr>
            <p:ph idx="1"/>
          </p:nvPr>
        </p:nvPicPr>
        <p:blipFill>
          <a:blip r:embed="rId2" cstate="print"/>
          <a:stretch>
            <a:fillRect/>
          </a:stretch>
        </p:blipFill>
        <p:spPr>
          <a:xfrm>
            <a:off x="6012160" y="3452259"/>
            <a:ext cx="2823680" cy="3433125"/>
          </a:xfrm>
          <a:prstGeom prst="rect">
            <a:avLst/>
          </a:prstGeom>
          <a:ln>
            <a:noFill/>
          </a:ln>
          <a:effectLst>
            <a:outerShdw blurRad="292100" dist="139700" dir="2700000" algn="tl" rotWithShape="0">
              <a:srgbClr val="333333">
                <a:alpha val="65000"/>
              </a:srgbClr>
            </a:outerShdw>
          </a:effectLst>
        </p:spPr>
      </p:pic>
      <p:pic>
        <p:nvPicPr>
          <p:cNvPr id="7" name="3 - Θέση περιεχομένου" descr="0fd6f1c2c5adca9398d49eaaf1c8f604.jpg"/>
          <p:cNvPicPr>
            <a:picLocks noChangeAspect="1"/>
          </p:cNvPicPr>
          <p:nvPr/>
        </p:nvPicPr>
        <p:blipFill>
          <a:blip r:embed="rId3" cstate="print">
            <a:clrChange>
              <a:clrFrom>
                <a:srgbClr val="FFFFFF"/>
              </a:clrFrom>
              <a:clrTo>
                <a:srgbClr val="FFFFFF">
                  <a:alpha val="0"/>
                </a:srgbClr>
              </a:clrTo>
            </a:clrChange>
          </a:blip>
          <a:stretch>
            <a:fillRect/>
          </a:stretch>
        </p:blipFill>
        <p:spPr>
          <a:xfrm>
            <a:off x="539552" y="3429000"/>
            <a:ext cx="2451738" cy="3186266"/>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2555776" y="0"/>
            <a:ext cx="6336704" cy="3429000"/>
          </a:xfrm>
          <a:prstGeom prst="wedgeEllipseCallout">
            <a:avLst>
              <a:gd name="adj1" fmla="val 28883"/>
              <a:gd name="adj2" fmla="val 70148"/>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Η ανάπτυξη του θεσμού της δουλείας σχετίζεται με την αντίληψη ότι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ο πολίτης </a:t>
            </a:r>
            <a:r>
              <a:rPr lang="el-GR" sz="2500" dirty="0" smtClean="0">
                <a:solidFill>
                  <a:srgbClr val="002060"/>
                </a:solidFill>
                <a:latin typeface="Comic Sans MS" pitchFamily="66" charset="0"/>
                <a:sym typeface="Wingdings" pitchFamily="2" charset="2"/>
              </a:rPr>
              <a:t>πρέπει να είναι </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απαλλαγμένος από εργασίες </a:t>
            </a:r>
            <a:r>
              <a:rPr lang="el-GR" sz="2500" dirty="0" smtClean="0">
                <a:solidFill>
                  <a:srgbClr val="002060"/>
                </a:solidFill>
                <a:latin typeface="Comic Sans MS" pitchFamily="66" charset="0"/>
                <a:sym typeface="Wingdings" pitchFamily="2" charset="2"/>
              </a:rPr>
              <a:t>για να ασχολείται μόνο με </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υποθέσεις της πόλης</a:t>
            </a:r>
            <a:r>
              <a:rPr lang="el-GR" sz="2500" dirty="0" smtClean="0">
                <a:solidFill>
                  <a:srgbClr val="002060"/>
                </a:solidFill>
                <a:latin typeface="Comic Sans MS" pitchFamily="66" charset="0"/>
                <a:sym typeface="Wingdings" pitchFamily="2" charset="2"/>
              </a:rPr>
              <a:t>.</a:t>
            </a:r>
            <a:endParaRPr lang="el-GR" sz="2500" dirty="0">
              <a:solidFill>
                <a:srgbClr val="002060"/>
              </a:solidFill>
              <a:latin typeface="Comic Sans MS" pitchFamily="66" charset="0"/>
            </a:endParaRPr>
          </a:p>
        </p:txBody>
      </p:sp>
      <p:sp>
        <p:nvSpPr>
          <p:cNvPr id="5" name="4 - Ελλειψοειδής επεξήγηση"/>
          <p:cNvSpPr/>
          <p:nvPr/>
        </p:nvSpPr>
        <p:spPr>
          <a:xfrm>
            <a:off x="0" y="260648"/>
            <a:ext cx="3168352" cy="2160240"/>
          </a:xfrm>
          <a:prstGeom prst="wedgeEllipseCallout">
            <a:avLst>
              <a:gd name="adj1" fmla="val 4998"/>
              <a:gd name="adj2" fmla="val 128609"/>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Φυσικά υπήρχαν και οι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δούλοι</a:t>
            </a:r>
            <a:r>
              <a:rPr lang="el-GR" sz="2500" dirty="0" smtClean="0">
                <a:solidFill>
                  <a:srgbClr val="002060"/>
                </a:solidFill>
                <a:latin typeface="Comic Sans MS" pitchFamily="66" charset="0"/>
                <a:sym typeface="Wingdings" pitchFamily="2" charset="2"/>
              </a:rPr>
              <a:t>!</a:t>
            </a:r>
            <a:endParaRPr lang="el-GR" sz="2500" dirty="0">
              <a:solidFill>
                <a:srgbClr val="002060"/>
              </a:solidFill>
              <a:latin typeface="Comic Sans MS" pitchFamily="66"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7" presetClass="entr" presetSubtype="0" fill="hold" grpId="0" nodeType="withEffect">
                                  <p:stCondLst>
                                    <p:cond delay="0"/>
                                  </p:stCondLst>
                                  <p:iterate type="lt">
                                    <p:tmPct val="2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ppt_x</p:attrName>
                                        </p:attrNameLst>
                                      </p:cBhvr>
                                      <p:tavLst>
                                        <p:tav tm="0">
                                          <p:val>
                                            <p:strVal val="#ppt_x-.2"/>
                                          </p:val>
                                        </p:tav>
                                        <p:tav tm="100000">
                                          <p:val>
                                            <p:strVal val="#ppt_x"/>
                                          </p:val>
                                        </p:tav>
                                      </p:tavLst>
                                    </p:anim>
                                    <p:anim calcmode="lin" valueType="num">
                                      <p:cBhvr>
                                        <p:cTn id="20"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1" dur="1000"/>
                                        <p:tgtEl>
                                          <p:spTgt spid="4"/>
                                        </p:tgtEl>
                                      </p:cBhvr>
                                    </p:animEffect>
                                  </p:childTnLst>
                                </p:cTn>
                              </p:par>
                              <p:par>
                                <p:cTn id="22" presetID="27" presetClass="entr" presetSubtype="0" fill="hold" grpId="0" nodeType="withEffect">
                                  <p:stCondLst>
                                    <p:cond delay="0"/>
                                  </p:stCondLst>
                                  <p:iterate type="lt">
                                    <p:tmPct val="20000"/>
                                  </p:iterate>
                                  <p:childTnLst>
                                    <p:set>
                                      <p:cBhvr>
                                        <p:cTn id="23" dur="1" fill="hold">
                                          <p:stCondLst>
                                            <p:cond delay="0"/>
                                          </p:stCondLst>
                                        </p:cTn>
                                        <p:tgtEl>
                                          <p:spTgt spid="6"/>
                                        </p:tgtEl>
                                        <p:attrNameLst>
                                          <p:attrName>style.visibility</p:attrName>
                                        </p:attrNameLst>
                                      </p:cBhvr>
                                      <p:to>
                                        <p:strVal val="visible"/>
                                      </p:to>
                                    </p:set>
                                    <p:anim calcmode="discrete" valueType="clr">
                                      <p:cBhvr override="childStyle">
                                        <p:cTn id="2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6"/>
                                        </p:tgtEl>
                                        <p:attrNameLst>
                                          <p:attrName>fillcolor</p:attrName>
                                        </p:attrNameLst>
                                      </p:cBhvr>
                                      <p:tavLst>
                                        <p:tav tm="0">
                                          <p:val>
                                            <p:clrVal>
                                              <a:schemeClr val="accent2"/>
                                            </p:clrVal>
                                          </p:val>
                                        </p:tav>
                                        <p:tav tm="50000">
                                          <p:val>
                                            <p:clrVal>
                                              <a:schemeClr val="hlink"/>
                                            </p:clrVal>
                                          </p:val>
                                        </p:tav>
                                      </p:tavLst>
                                    </p:anim>
                                    <p:set>
                                      <p:cBhvr>
                                        <p:cTn id="26"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7 - Θέση περιεχομένου" descr="54c4ec79786b0293efb0dcbda2610655.jpg"/>
          <p:cNvPicPr>
            <a:picLocks noChangeAspect="1"/>
          </p:cNvPicPr>
          <p:nvPr/>
        </p:nvPicPr>
        <p:blipFill>
          <a:blip r:embed="rId3" cstate="print"/>
          <a:stretch>
            <a:fillRect/>
          </a:stretch>
        </p:blipFill>
        <p:spPr>
          <a:xfrm flipH="1">
            <a:off x="0" y="3996444"/>
            <a:ext cx="1907704" cy="2861556"/>
          </a:xfrm>
          <a:prstGeom prst="rect">
            <a:avLst/>
          </a:prstGeom>
          <a:ln>
            <a:noFill/>
          </a:ln>
          <a:effectLst>
            <a:outerShdw blurRad="292100" dist="139700" dir="2700000" algn="tl" rotWithShape="0">
              <a:srgbClr val="333333">
                <a:alpha val="65000"/>
              </a:srgbClr>
            </a:outerShdw>
          </a:effectLst>
        </p:spPr>
      </p:pic>
      <p:pic>
        <p:nvPicPr>
          <p:cNvPr id="19" name="7 - Θέση περιεχομένου" descr="54c4ec79786b0293efb0dcbda2610655.jpg"/>
          <p:cNvPicPr>
            <a:picLocks noChangeAspect="1"/>
          </p:cNvPicPr>
          <p:nvPr/>
        </p:nvPicPr>
        <p:blipFill>
          <a:blip r:embed="rId4" cstate="print">
            <a:lum bright="-20000"/>
          </a:blip>
          <a:srcRect l="28457" r="28733"/>
          <a:stretch>
            <a:fillRect/>
          </a:stretch>
        </p:blipFill>
        <p:spPr>
          <a:xfrm flipH="1">
            <a:off x="6948264" y="3973525"/>
            <a:ext cx="2195736" cy="2884475"/>
          </a:xfrm>
          <a:prstGeom prst="rect">
            <a:avLst/>
          </a:prstGeom>
          <a:ln>
            <a:noFill/>
          </a:ln>
          <a:effectLst>
            <a:outerShdw blurRad="292100" dist="139700" dir="2700000" algn="tl" rotWithShape="0">
              <a:srgbClr val="333333">
                <a:alpha val="65000"/>
              </a:srgbClr>
            </a:outerShdw>
          </a:effectLst>
        </p:spPr>
      </p:pic>
      <p:pic>
        <p:nvPicPr>
          <p:cNvPr id="14" name="3 - Θέση περιεχομένου" descr="155003509.jpg"/>
          <p:cNvPicPr>
            <a:picLocks noGrp="1" noChangeAspect="1"/>
          </p:cNvPicPr>
          <p:nvPr>
            <p:ph idx="1"/>
          </p:nvPr>
        </p:nvPicPr>
        <p:blipFill>
          <a:blip r:embed="rId5" cstate="print">
            <a:clrChange>
              <a:clrFrom>
                <a:srgbClr val="FFFFFF"/>
              </a:clrFrom>
              <a:clrTo>
                <a:srgbClr val="FFFFFF">
                  <a:alpha val="0"/>
                </a:srgbClr>
              </a:clrTo>
            </a:clrChange>
            <a:lum bright="-20000"/>
          </a:blip>
          <a:stretch>
            <a:fillRect/>
          </a:stretch>
        </p:blipFill>
        <p:spPr>
          <a:xfrm>
            <a:off x="1835696" y="1628800"/>
            <a:ext cx="5256584" cy="5229199"/>
          </a:xfrm>
          <a:prstGeom prst="rect">
            <a:avLst/>
          </a:prstGeom>
          <a:ln>
            <a:noFill/>
          </a:ln>
          <a:effectLst>
            <a:outerShdw blurRad="292100" dist="139700" dir="2700000" algn="tl" rotWithShape="0">
              <a:srgbClr val="333333">
                <a:alpha val="65000"/>
              </a:srgbClr>
            </a:outerShdw>
          </a:effectLst>
        </p:spPr>
      </p:pic>
      <p:sp>
        <p:nvSpPr>
          <p:cNvPr id="2" name="1 - Τίτλος"/>
          <p:cNvSpPr>
            <a:spLocks noGrp="1"/>
          </p:cNvSpPr>
          <p:nvPr>
            <p:ph type="title"/>
          </p:nvPr>
        </p:nvSpPr>
        <p:spPr>
          <a:xfrm>
            <a:off x="323528" y="188640"/>
            <a:ext cx="8229600" cy="1224136"/>
          </a:xfrm>
          <a:solidFill>
            <a:schemeClr val="accent1">
              <a:alpha val="50000"/>
            </a:schemeClr>
          </a:solidFill>
          <a:effectLst>
            <a:outerShdw blurRad="254000" dist="203200" dir="2700000" algn="tl" rotWithShape="0">
              <a:prstClr val="black">
                <a:alpha val="32000"/>
              </a:prstClr>
            </a:outerShdw>
          </a:effectLst>
        </p:spPr>
        <p:txBody>
          <a:bodyPr>
            <a:normAutofit fontScale="90000"/>
          </a:bodyPr>
          <a:lstStyle/>
          <a:p>
            <a:r>
              <a:rPr lang="el-GR" sz="3800" b="1" dirty="0" smtClean="0">
                <a:solidFill>
                  <a:srgbClr val="89DDFB"/>
                </a:solidFill>
                <a:effectLst>
                  <a:outerShdw blurRad="38100" dist="38100" dir="2700000" algn="tl">
                    <a:srgbClr val="000000">
                      <a:alpha val="43137"/>
                    </a:srgbClr>
                  </a:outerShdw>
                </a:effectLst>
                <a:latin typeface="Comic Sans MS" pitchFamily="66" charset="0"/>
              </a:rPr>
              <a:t>Η κοινωνική πυραμίδα </a:t>
            </a:r>
            <a:br>
              <a:rPr lang="el-GR" sz="3800" b="1" dirty="0" smtClean="0">
                <a:solidFill>
                  <a:srgbClr val="89DDFB"/>
                </a:solidFill>
                <a:effectLst>
                  <a:outerShdw blurRad="38100" dist="38100" dir="2700000" algn="tl">
                    <a:srgbClr val="000000">
                      <a:alpha val="43137"/>
                    </a:srgbClr>
                  </a:outerShdw>
                </a:effectLst>
                <a:latin typeface="Comic Sans MS" pitchFamily="66" charset="0"/>
              </a:rPr>
            </a:br>
            <a:r>
              <a:rPr lang="el-GR" sz="3800" b="1" dirty="0" smtClean="0">
                <a:solidFill>
                  <a:srgbClr val="89DDFB"/>
                </a:solidFill>
                <a:effectLst>
                  <a:outerShdw blurRad="38100" dist="38100" dir="2700000" algn="tl">
                    <a:srgbClr val="000000">
                      <a:alpha val="43137"/>
                    </a:srgbClr>
                  </a:outerShdw>
                </a:effectLst>
                <a:latin typeface="Comic Sans MS" pitchFamily="66" charset="0"/>
              </a:rPr>
              <a:t>των Αρχαϊκών χρόνων</a:t>
            </a:r>
            <a:endParaRPr lang="el-GR" sz="3800" b="1" dirty="0">
              <a:solidFill>
                <a:srgbClr val="89DDFB"/>
              </a:solidFill>
              <a:effectLst>
                <a:outerShdw blurRad="38100" dist="38100" dir="2700000" algn="tl">
                  <a:srgbClr val="000000">
                    <a:alpha val="43137"/>
                  </a:srgbClr>
                </a:outerShdw>
              </a:effectLst>
              <a:latin typeface="Comic Sans MS" pitchFamily="66" charset="0"/>
            </a:endParaRPr>
          </a:p>
        </p:txBody>
      </p:sp>
      <p:pic>
        <p:nvPicPr>
          <p:cNvPr id="12" name="11 - Εικόνα" descr="Scrappy Bright Polka Numbers-01.png"/>
          <p:cNvPicPr>
            <a:picLocks noChangeAspect="1"/>
          </p:cNvPicPr>
          <p:nvPr/>
        </p:nvPicPr>
        <p:blipFill>
          <a:blip r:embed="rId6" cstate="print"/>
          <a:stretch>
            <a:fillRect/>
          </a:stretch>
        </p:blipFill>
        <p:spPr>
          <a:xfrm>
            <a:off x="3329265" y="4005064"/>
            <a:ext cx="450647" cy="648072"/>
          </a:xfrm>
          <a:prstGeom prst="rect">
            <a:avLst/>
          </a:prstGeom>
          <a:ln>
            <a:noFill/>
          </a:ln>
          <a:effectLst>
            <a:outerShdw blurRad="292100" dist="139700" dir="2700000" algn="tl" rotWithShape="0">
              <a:srgbClr val="333333">
                <a:alpha val="65000"/>
              </a:srgbClr>
            </a:outerShdw>
          </a:effectLst>
        </p:spPr>
      </p:pic>
      <p:pic>
        <p:nvPicPr>
          <p:cNvPr id="13" name="12 - Εικόνα" descr="Scrappy Bright Polka Numbers-01.png"/>
          <p:cNvPicPr>
            <a:picLocks noChangeAspect="1"/>
          </p:cNvPicPr>
          <p:nvPr/>
        </p:nvPicPr>
        <p:blipFill>
          <a:blip r:embed="rId7" cstate="print"/>
          <a:stretch>
            <a:fillRect/>
          </a:stretch>
        </p:blipFill>
        <p:spPr>
          <a:xfrm>
            <a:off x="2824169" y="5085184"/>
            <a:ext cx="451687" cy="720080"/>
          </a:xfrm>
          <a:prstGeom prst="rect">
            <a:avLst/>
          </a:prstGeom>
          <a:ln>
            <a:noFill/>
          </a:ln>
          <a:effectLst>
            <a:outerShdw blurRad="292100" dist="139700" dir="2700000" algn="tl" rotWithShape="0">
              <a:srgbClr val="333333">
                <a:alpha val="65000"/>
              </a:srgbClr>
            </a:outerShdw>
          </a:effectLst>
        </p:spPr>
      </p:pic>
      <p:sp>
        <p:nvSpPr>
          <p:cNvPr id="15" name="14 - TextBox"/>
          <p:cNvSpPr txBox="1"/>
          <p:nvPr/>
        </p:nvSpPr>
        <p:spPr>
          <a:xfrm>
            <a:off x="3491880" y="2996952"/>
            <a:ext cx="1728192" cy="461665"/>
          </a:xfrm>
          <a:prstGeom prst="rect">
            <a:avLst/>
          </a:prstGeom>
          <a:noFill/>
        </p:spPr>
        <p:txBody>
          <a:bodyPr wrap="square" rtlCol="0">
            <a:spAutoFit/>
          </a:bodyPr>
          <a:lstStyle/>
          <a:p>
            <a:pPr algn="ctr"/>
            <a:r>
              <a:rPr lang="el-GR" sz="2400" b="1" smtClean="0">
                <a:solidFill>
                  <a:schemeClr val="tx2">
                    <a:lumMod val="75000"/>
                  </a:schemeClr>
                </a:solidFill>
                <a:effectLst>
                  <a:outerShdw blurRad="38100" dist="38100" dir="2700000" algn="tl">
                    <a:srgbClr val="000000">
                      <a:alpha val="43137"/>
                    </a:srgbClr>
                  </a:outerShdw>
                </a:effectLst>
                <a:latin typeface="Comic Sans MS" pitchFamily="66" charset="0"/>
              </a:rPr>
              <a:t>Αρχηγός</a:t>
            </a:r>
            <a:endParaRPr lang="el-GR" sz="2400" b="1" dirty="0">
              <a:solidFill>
                <a:schemeClr val="tx2">
                  <a:lumMod val="75000"/>
                </a:schemeClr>
              </a:solidFill>
              <a:effectLst>
                <a:outerShdw blurRad="38100" dist="38100" dir="2700000" algn="tl">
                  <a:srgbClr val="000000">
                    <a:alpha val="43137"/>
                  </a:srgbClr>
                </a:outerShdw>
              </a:effectLst>
              <a:latin typeface="Comic Sans MS" pitchFamily="66" charset="0"/>
            </a:endParaRPr>
          </a:p>
        </p:txBody>
      </p:sp>
      <p:sp>
        <p:nvSpPr>
          <p:cNvPr id="16" name="15 - TextBox"/>
          <p:cNvSpPr txBox="1"/>
          <p:nvPr/>
        </p:nvSpPr>
        <p:spPr>
          <a:xfrm>
            <a:off x="3059832" y="3933056"/>
            <a:ext cx="2952328" cy="830997"/>
          </a:xfrm>
          <a:prstGeom prst="rect">
            <a:avLst/>
          </a:prstGeom>
          <a:noFill/>
        </p:spPr>
        <p:txBody>
          <a:bodyPr wrap="square" rtlCol="0">
            <a:spAutoFit/>
          </a:bodyPr>
          <a:lstStyle/>
          <a:p>
            <a:pPr algn="ctr"/>
            <a:r>
              <a:rPr lang="el-GR" sz="24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 Ευγενείς </a:t>
            </a:r>
          </a:p>
          <a:p>
            <a:pPr algn="ctr"/>
            <a:r>
              <a:rPr lang="el-GR" sz="24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ιππείς</a:t>
            </a:r>
            <a:endParaRPr lang="el-GR" sz="2400" b="1" dirty="0">
              <a:solidFill>
                <a:schemeClr val="tx2">
                  <a:lumMod val="75000"/>
                </a:schemeClr>
              </a:solidFill>
              <a:effectLst>
                <a:outerShdw blurRad="38100" dist="38100" dir="2700000" algn="tl">
                  <a:srgbClr val="000000">
                    <a:alpha val="43137"/>
                  </a:srgbClr>
                </a:outerShdw>
              </a:effectLst>
              <a:latin typeface="Comic Sans MS" pitchFamily="66" charset="0"/>
            </a:endParaRPr>
          </a:p>
        </p:txBody>
      </p:sp>
      <p:sp>
        <p:nvSpPr>
          <p:cNvPr id="17" name="16 - TextBox"/>
          <p:cNvSpPr txBox="1"/>
          <p:nvPr/>
        </p:nvSpPr>
        <p:spPr>
          <a:xfrm>
            <a:off x="2843808" y="4941168"/>
            <a:ext cx="3456384" cy="830997"/>
          </a:xfrm>
          <a:prstGeom prst="rect">
            <a:avLst/>
          </a:prstGeom>
          <a:noFill/>
        </p:spPr>
        <p:txBody>
          <a:bodyPr wrap="square" rtlCol="0">
            <a:spAutoFit/>
          </a:bodyPr>
          <a:lstStyle/>
          <a:p>
            <a:pPr algn="ctr"/>
            <a:r>
              <a:rPr lang="el-GR" sz="2400" b="1" dirty="0" smtClean="0">
                <a:solidFill>
                  <a:schemeClr val="bg1"/>
                </a:solidFill>
                <a:effectLst>
                  <a:outerShdw blurRad="38100" dist="38100" dir="2700000" algn="tl">
                    <a:srgbClr val="000000">
                      <a:alpha val="43137"/>
                    </a:srgbClr>
                  </a:outerShdw>
                </a:effectLst>
                <a:latin typeface="Comic Sans MS" pitchFamily="66" charset="0"/>
                <a:sym typeface="Wingdings" pitchFamily="2" charset="2"/>
              </a:rPr>
              <a:t>πλήθος, </a:t>
            </a:r>
          </a:p>
          <a:p>
            <a:pPr algn="ctr"/>
            <a:r>
              <a:rPr lang="el-GR" sz="2400" b="1" dirty="0" smtClean="0">
                <a:solidFill>
                  <a:schemeClr val="bg1"/>
                </a:solidFill>
                <a:effectLst>
                  <a:outerShdw blurRad="38100" dist="38100" dir="2700000" algn="tl">
                    <a:srgbClr val="000000">
                      <a:alpha val="43137"/>
                    </a:srgbClr>
                  </a:outerShdw>
                </a:effectLst>
                <a:latin typeface="Comic Sans MS" pitchFamily="66" charset="0"/>
                <a:sym typeface="Wingdings" pitchFamily="2" charset="2"/>
              </a:rPr>
              <a:t>όχλος, κακοί</a:t>
            </a:r>
            <a:endParaRPr lang="el-GR" sz="2400" b="1" dirty="0">
              <a:solidFill>
                <a:schemeClr val="bg1"/>
              </a:solidFill>
              <a:effectLst>
                <a:outerShdw blurRad="38100" dist="38100" dir="2700000" algn="tl">
                  <a:srgbClr val="000000">
                    <a:alpha val="43137"/>
                  </a:srgbClr>
                </a:outerShdw>
              </a:effectLst>
              <a:latin typeface="Comic Sans MS" pitchFamily="66" charset="0"/>
            </a:endParaRPr>
          </a:p>
        </p:txBody>
      </p:sp>
      <p:sp>
        <p:nvSpPr>
          <p:cNvPr id="18" name="17 - TextBox"/>
          <p:cNvSpPr txBox="1"/>
          <p:nvPr/>
        </p:nvSpPr>
        <p:spPr>
          <a:xfrm>
            <a:off x="2339752" y="6237312"/>
            <a:ext cx="3744416" cy="461665"/>
          </a:xfrm>
          <a:prstGeom prst="rect">
            <a:avLst/>
          </a:prstGeom>
          <a:noFill/>
        </p:spPr>
        <p:txBody>
          <a:bodyPr wrap="square" rtlCol="0">
            <a:spAutoFit/>
          </a:bodyPr>
          <a:lstStyle/>
          <a:p>
            <a:pPr algn="ctr"/>
            <a:r>
              <a:rPr lang="el-GR" sz="2400" b="1" dirty="0" smtClean="0">
                <a:solidFill>
                  <a:schemeClr val="bg1"/>
                </a:solidFill>
                <a:effectLst>
                  <a:outerShdw blurRad="38100" dist="38100" dir="2700000" algn="tl">
                    <a:srgbClr val="000000">
                      <a:alpha val="43137"/>
                    </a:srgbClr>
                  </a:outerShdw>
                </a:effectLst>
                <a:latin typeface="Comic Sans MS" pitchFamily="66" charset="0"/>
              </a:rPr>
              <a:t>Δούλοι</a:t>
            </a:r>
            <a:endParaRPr lang="el-GR" sz="2400" b="1" dirty="0">
              <a:solidFill>
                <a:schemeClr val="bg1"/>
              </a:solidFill>
              <a:effectLst>
                <a:outerShdw blurRad="38100" dist="38100" dir="2700000" algn="tl">
                  <a:srgbClr val="000000">
                    <a:alpha val="43137"/>
                  </a:srgbClr>
                </a:outerShdw>
              </a:effectLst>
              <a:latin typeface="Comic Sans MS" pitchFamily="66" charset="0"/>
            </a:endParaRPr>
          </a:p>
        </p:txBody>
      </p:sp>
      <p:pic>
        <p:nvPicPr>
          <p:cNvPr id="20" name="19 - Εικόνα" descr="Scrappy Bright Polka Numbers-01.png"/>
          <p:cNvPicPr>
            <a:picLocks noChangeAspect="1"/>
          </p:cNvPicPr>
          <p:nvPr/>
        </p:nvPicPr>
        <p:blipFill>
          <a:blip r:embed="rId8" cstate="print"/>
          <a:stretch>
            <a:fillRect/>
          </a:stretch>
        </p:blipFill>
        <p:spPr>
          <a:xfrm>
            <a:off x="2483768" y="5997656"/>
            <a:ext cx="576064" cy="860344"/>
          </a:xfrm>
          <a:prstGeom prst="rect">
            <a:avLst/>
          </a:prstGeom>
          <a:ln>
            <a:noFill/>
          </a:ln>
          <a:effectLst>
            <a:outerShdw blurRad="292100" dist="139700" dir="2700000" algn="tl" rotWithShape="0">
              <a:srgbClr val="333333">
                <a:alpha val="65000"/>
              </a:srgbClr>
            </a:outerShdw>
          </a:effectLst>
        </p:spPr>
      </p:pic>
      <p:sp>
        <p:nvSpPr>
          <p:cNvPr id="21" name="20 - Ελλειψοειδής επεξήγηση"/>
          <p:cNvSpPr/>
          <p:nvPr/>
        </p:nvSpPr>
        <p:spPr>
          <a:xfrm>
            <a:off x="179512" y="1268760"/>
            <a:ext cx="2304256" cy="1944216"/>
          </a:xfrm>
          <a:prstGeom prst="wedgeEllipseCallout">
            <a:avLst>
              <a:gd name="adj1" fmla="val -14457"/>
              <a:gd name="adj2" fmla="val 116099"/>
            </a:avLst>
          </a:prstGeom>
          <a:gradFill>
            <a:gsLst>
              <a:gs pos="0">
                <a:schemeClr val="accent5">
                  <a:lumMod val="40000"/>
                  <a:lumOff val="60000"/>
                </a:schemeClr>
              </a:gs>
              <a:gs pos="25000">
                <a:schemeClr val="accent5">
                  <a:lumMod val="60000"/>
                  <a:lumOff val="40000"/>
                </a:schemeClr>
              </a:gs>
              <a:gs pos="75000">
                <a:schemeClr val="accent5">
                  <a:lumMod val="60000"/>
                  <a:lumOff val="40000"/>
                </a:schemeClr>
              </a:gs>
              <a:gs pos="100000">
                <a:srgbClr val="0070C0"/>
              </a:gs>
            </a:gsLst>
            <a:lin ang="5400000" scaled="0"/>
          </a:gradFill>
          <a:ln w="12700"/>
          <a:effectLst>
            <a:outerShdw blurRad="76200" dist="101600" dir="2700000" algn="tl"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solidFill>
                  <a:srgbClr val="002060"/>
                </a:solidFill>
                <a:effectLst>
                  <a:outerShdw blurRad="38100" dist="38100" dir="2700000" algn="tl">
                    <a:srgbClr val="000000">
                      <a:alpha val="43137"/>
                    </a:srgbClr>
                  </a:outerShdw>
                </a:effectLst>
                <a:latin typeface="Comic Sans MS" pitchFamily="66" charset="0"/>
              </a:rPr>
              <a:t>Η </a:t>
            </a:r>
            <a:r>
              <a:rPr lang="el-GR" sz="2400" b="1" dirty="0" smtClean="0">
                <a:solidFill>
                  <a:srgbClr val="002060"/>
                </a:solidFill>
                <a:effectLst>
                  <a:outerShdw blurRad="38100" dist="38100" dir="2700000" algn="tl">
                    <a:srgbClr val="000000">
                      <a:alpha val="43137"/>
                    </a:srgbClr>
                  </a:outerShdw>
                </a:effectLst>
                <a:latin typeface="Comic Sans MS" pitchFamily="66" charset="0"/>
              </a:rPr>
              <a:t>βασιλεία</a:t>
            </a:r>
            <a:r>
              <a:rPr lang="el-GR" b="1" dirty="0" smtClean="0">
                <a:solidFill>
                  <a:srgbClr val="002060"/>
                </a:solidFill>
                <a:effectLst>
                  <a:outerShdw blurRad="38100" dist="38100" dir="2700000" algn="tl">
                    <a:srgbClr val="000000">
                      <a:alpha val="43137"/>
                    </a:srgbClr>
                  </a:outerShdw>
                </a:effectLst>
                <a:latin typeface="Comic Sans MS" pitchFamily="66" charset="0"/>
              </a:rPr>
              <a:t> </a:t>
            </a:r>
            <a:r>
              <a:rPr lang="el-GR" sz="2800" b="1" dirty="0" smtClean="0">
                <a:solidFill>
                  <a:srgbClr val="002060"/>
                </a:solidFill>
                <a:effectLst>
                  <a:outerShdw blurRad="38100" dist="38100" dir="2700000" algn="tl">
                    <a:srgbClr val="000000">
                      <a:alpha val="43137"/>
                    </a:srgbClr>
                  </a:outerShdw>
                </a:effectLst>
                <a:latin typeface="Comic Sans MS" pitchFamily="66" charset="0"/>
              </a:rPr>
              <a:t>ραγίζει.</a:t>
            </a:r>
            <a:r>
              <a:rPr lang="el-GR" b="1" dirty="0" smtClean="0">
                <a:solidFill>
                  <a:srgbClr val="002060"/>
                </a:solidFill>
                <a:effectLst>
                  <a:outerShdw blurRad="38100" dist="38100" dir="2700000" algn="tl">
                    <a:srgbClr val="000000">
                      <a:alpha val="43137"/>
                    </a:srgbClr>
                  </a:outerShdw>
                </a:effectLst>
                <a:latin typeface="Comic Sans MS" pitchFamily="66" charset="0"/>
              </a:rPr>
              <a:t> Ανεβαίνει η δύναμη των </a:t>
            </a:r>
            <a:r>
              <a:rPr lang="el-GR" sz="2400" b="1" dirty="0" smtClean="0">
                <a:solidFill>
                  <a:srgbClr val="002060"/>
                </a:solidFill>
                <a:effectLst>
                  <a:outerShdw blurRad="38100" dist="38100" dir="2700000" algn="tl">
                    <a:srgbClr val="000000">
                      <a:alpha val="43137"/>
                    </a:srgbClr>
                  </a:outerShdw>
                </a:effectLst>
                <a:latin typeface="Comic Sans MS" pitchFamily="66" charset="0"/>
              </a:rPr>
              <a:t>ευγενών</a:t>
            </a:r>
            <a:r>
              <a:rPr lang="el-GR" b="1" dirty="0" smtClean="0">
                <a:solidFill>
                  <a:srgbClr val="002060"/>
                </a:solidFill>
                <a:effectLst>
                  <a:outerShdw blurRad="38100" dist="38100" dir="2700000" algn="tl">
                    <a:srgbClr val="000000">
                      <a:alpha val="43137"/>
                    </a:srgbClr>
                  </a:outerShdw>
                </a:effectLst>
                <a:latin typeface="Comic Sans MS" pitchFamily="66" charset="0"/>
              </a:rPr>
              <a:t>!</a:t>
            </a:r>
            <a:endParaRPr lang="el-GR" b="1" dirty="0">
              <a:solidFill>
                <a:srgbClr val="002060"/>
              </a:solidFill>
              <a:effectLst>
                <a:outerShdw blurRad="38100" dist="38100" dir="2700000" algn="tl">
                  <a:srgbClr val="000000">
                    <a:alpha val="43137"/>
                  </a:srgbClr>
                </a:outerShdw>
              </a:effectLst>
              <a:latin typeface="Comic Sans MS" pitchFamily="66" charset="0"/>
            </a:endParaRPr>
          </a:p>
        </p:txBody>
      </p:sp>
      <p:sp>
        <p:nvSpPr>
          <p:cNvPr id="22" name="21 - Ελλειψοειδής επεξήγηση"/>
          <p:cNvSpPr/>
          <p:nvPr/>
        </p:nvSpPr>
        <p:spPr>
          <a:xfrm>
            <a:off x="5940152" y="1124744"/>
            <a:ext cx="3203848" cy="2376264"/>
          </a:xfrm>
          <a:prstGeom prst="wedgeEllipseCallout">
            <a:avLst>
              <a:gd name="adj1" fmla="val 15105"/>
              <a:gd name="adj2" fmla="val 79690"/>
            </a:avLst>
          </a:prstGeom>
          <a:gradFill>
            <a:gsLst>
              <a:gs pos="0">
                <a:schemeClr val="accent5">
                  <a:lumMod val="40000"/>
                  <a:lumOff val="60000"/>
                </a:schemeClr>
              </a:gs>
              <a:gs pos="25000">
                <a:schemeClr val="accent5">
                  <a:lumMod val="60000"/>
                  <a:lumOff val="40000"/>
                </a:schemeClr>
              </a:gs>
              <a:gs pos="75000">
                <a:schemeClr val="accent5">
                  <a:lumMod val="60000"/>
                  <a:lumOff val="40000"/>
                </a:schemeClr>
              </a:gs>
              <a:gs pos="100000">
                <a:srgbClr val="0070C0"/>
              </a:gs>
            </a:gsLst>
            <a:lin ang="5400000" scaled="0"/>
          </a:gradFill>
          <a:ln w="12700"/>
          <a:effectLst>
            <a:outerShdw blurRad="76200" dist="101600" dir="2700000" algn="tl"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solidFill>
                  <a:srgbClr val="002060"/>
                </a:solidFill>
                <a:effectLst>
                  <a:outerShdw blurRad="38100" dist="38100" dir="2700000" algn="tl">
                    <a:srgbClr val="000000">
                      <a:alpha val="43137"/>
                    </a:srgbClr>
                  </a:outerShdw>
                </a:effectLst>
                <a:latin typeface="Comic Sans MS" pitchFamily="66" charset="0"/>
              </a:rPr>
              <a:t>Όσο κι αν πλούτισαν οι απλοί </a:t>
            </a:r>
            <a:r>
              <a:rPr lang="el-GR" sz="2400" b="1" dirty="0" smtClean="0">
                <a:solidFill>
                  <a:srgbClr val="002060"/>
                </a:solidFill>
                <a:effectLst>
                  <a:outerShdw blurRad="38100" dist="38100" dir="2700000" algn="tl">
                    <a:srgbClr val="000000">
                      <a:alpha val="43137"/>
                    </a:srgbClr>
                  </a:outerShdw>
                </a:effectLst>
                <a:latin typeface="Comic Sans MS" pitchFamily="66" charset="0"/>
              </a:rPr>
              <a:t>πολίτες </a:t>
            </a:r>
          </a:p>
          <a:p>
            <a:pPr algn="ctr"/>
            <a:r>
              <a:rPr lang="el-GR" b="1" dirty="0" smtClean="0">
                <a:solidFill>
                  <a:srgbClr val="002060"/>
                </a:solidFill>
                <a:effectLst>
                  <a:outerShdw blurRad="38100" dist="38100" dir="2700000" algn="tl">
                    <a:srgbClr val="000000">
                      <a:alpha val="43137"/>
                    </a:srgbClr>
                  </a:outerShdw>
                </a:effectLst>
                <a:latin typeface="Comic Sans MS" pitchFamily="66" charset="0"/>
              </a:rPr>
              <a:t>(από εμπόριο, </a:t>
            </a:r>
            <a:r>
              <a:rPr lang="el-GR" b="1" dirty="0" err="1" smtClean="0">
                <a:solidFill>
                  <a:srgbClr val="002060"/>
                </a:solidFill>
                <a:effectLst>
                  <a:outerShdw blurRad="38100" dist="38100" dir="2700000" algn="tl">
                    <a:srgbClr val="000000">
                      <a:alpha val="43137"/>
                    </a:srgbClr>
                  </a:outerShdw>
                </a:effectLst>
                <a:latin typeface="Comic Sans MS" pitchFamily="66" charset="0"/>
              </a:rPr>
              <a:t>ναυτιλία,βιοτεχνία</a:t>
            </a:r>
            <a:r>
              <a:rPr lang="el-GR" b="1" dirty="0" smtClean="0">
                <a:solidFill>
                  <a:srgbClr val="002060"/>
                </a:solidFill>
                <a:effectLst>
                  <a:outerShdw blurRad="38100" dist="38100" dir="2700000" algn="tl">
                    <a:srgbClr val="000000">
                      <a:alpha val="43137"/>
                    </a:srgbClr>
                  </a:outerShdw>
                </a:effectLst>
                <a:latin typeface="Comic Sans MS" pitchFamily="66" charset="0"/>
              </a:rPr>
              <a:t>) δεν κατάφεραν να εξισωθούν με τους ευγενείς!</a:t>
            </a:r>
            <a:endParaRPr lang="el-GR" b="1" dirty="0">
              <a:solidFill>
                <a:srgbClr val="002060"/>
              </a:solidFill>
              <a:effectLst>
                <a:outerShdw blurRad="38100" dist="38100" dir="2700000" algn="tl">
                  <a:srgbClr val="000000">
                    <a:alpha val="43137"/>
                  </a:srgbClr>
                </a:outerShdw>
              </a:effectLst>
              <a:latin typeface="Comic Sans MS" pitchFamily="66" charset="0"/>
            </a:endParaRPr>
          </a:p>
        </p:txBody>
      </p:sp>
      <p:sp>
        <p:nvSpPr>
          <p:cNvPr id="24" name="23 - Οριζόντιος πάπυρος"/>
          <p:cNvSpPr/>
          <p:nvPr/>
        </p:nvSpPr>
        <p:spPr>
          <a:xfrm>
            <a:off x="2843808" y="1772816"/>
            <a:ext cx="3024336" cy="864096"/>
          </a:xfrm>
          <a:prstGeom prst="horizontalScroll">
            <a:avLst/>
          </a:prstGeom>
          <a:solidFill>
            <a:schemeClr val="accent1">
              <a:alpha val="81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effectLst>
                  <a:outerShdw blurRad="38100" dist="38100" dir="2700000" algn="tl">
                    <a:srgbClr val="000000">
                      <a:alpha val="43137"/>
                    </a:srgbClr>
                  </a:outerShdw>
                </a:effectLst>
                <a:latin typeface="Comic Sans MS" pitchFamily="66" charset="0"/>
              </a:rPr>
              <a:t>Πόλη - κράτος</a:t>
            </a:r>
            <a:endParaRPr lang="el-GR" sz="2400" b="1" dirty="0">
              <a:effectLst>
                <a:outerShdw blurRad="38100" dist="38100" dir="2700000" algn="tl">
                  <a:srgbClr val="000000">
                    <a:alpha val="43137"/>
                  </a:srgbClr>
                </a:outerShdw>
              </a:effectLst>
              <a:latin typeface="Comic Sans MS" pitchFamily="66" charset="0"/>
            </a:endParaRPr>
          </a:p>
        </p:txBody>
      </p:sp>
      <p:pic>
        <p:nvPicPr>
          <p:cNvPr id="11" name="10 - Εικόνα" descr="Scrappy Bright Polka Numbers-01.png"/>
          <p:cNvPicPr>
            <a:picLocks noChangeAspect="1"/>
          </p:cNvPicPr>
          <p:nvPr/>
        </p:nvPicPr>
        <p:blipFill>
          <a:blip r:embed="rId9" cstate="print"/>
          <a:stretch>
            <a:fillRect/>
          </a:stretch>
        </p:blipFill>
        <p:spPr>
          <a:xfrm>
            <a:off x="3995936" y="2420888"/>
            <a:ext cx="504056" cy="593007"/>
          </a:xfrm>
          <a:prstGeom prst="rect">
            <a:avLst/>
          </a:prstGeom>
          <a:ln>
            <a:noFill/>
          </a:ln>
          <a:effectLst>
            <a:outerShdw blurRad="292100" dist="139700" dir="2700000" algn="tl" rotWithShape="0">
              <a:srgbClr val="333333">
                <a:alpha val="65000"/>
              </a:srgbClr>
            </a:outerShdw>
          </a:effectLst>
        </p:spPr>
      </p:pic>
      <p:sp>
        <p:nvSpPr>
          <p:cNvPr id="23" name="22 - Ελλειψοειδής επεξήγηση"/>
          <p:cNvSpPr/>
          <p:nvPr/>
        </p:nvSpPr>
        <p:spPr>
          <a:xfrm>
            <a:off x="7524328" y="5949280"/>
            <a:ext cx="1296144" cy="720080"/>
          </a:xfrm>
          <a:prstGeom prst="wedgeEllipseCallout">
            <a:avLst>
              <a:gd name="adj1" fmla="val -8813"/>
              <a:gd name="adj2" fmla="val -91580"/>
            </a:avLst>
          </a:prstGeom>
          <a:solidFill>
            <a:schemeClr val="bg1">
              <a:alpha val="8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SOS</a:t>
            </a:r>
            <a:endParaRPr lang="en-US" sz="2600" dirty="0" smtClean="0">
              <a:solidFill>
                <a:srgbClr val="002060"/>
              </a:solidFill>
              <a:latin typeface="Comic Sans MS" pitchFamily="66" charset="0"/>
              <a:sym typeface="Wingdings" pitchFamily="2" charset="2"/>
            </a:endParaRP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strVal val="#ppt_w+.3"/>
                                          </p:val>
                                        </p:tav>
                                        <p:tav tm="100000">
                                          <p:val>
                                            <p:strVal val="#ppt_w"/>
                                          </p:val>
                                        </p:tav>
                                      </p:tavLst>
                                    </p:anim>
                                    <p:anim calcmode="lin" valueType="num">
                                      <p:cBhvr>
                                        <p:cTn id="15" dur="500" fill="hold"/>
                                        <p:tgtEl>
                                          <p:spTgt spid="14"/>
                                        </p:tgtEl>
                                        <p:attrNameLst>
                                          <p:attrName>ppt_h</p:attrName>
                                        </p:attrNameLst>
                                      </p:cBhvr>
                                      <p:tavLst>
                                        <p:tav tm="0">
                                          <p:val>
                                            <p:strVal val="#ppt_h"/>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ppt_x</p:attrName>
                                        </p:attrNameLst>
                                      </p:cBhvr>
                                      <p:tavLst>
                                        <p:tav tm="0">
                                          <p:val>
                                            <p:strVal val="#ppt_x-.2"/>
                                          </p:val>
                                        </p:tav>
                                        <p:tav tm="100000">
                                          <p:val>
                                            <p:strVal val="#ppt_x"/>
                                          </p:val>
                                        </p:tav>
                                      </p:tavLst>
                                    </p:anim>
                                    <p:anim calcmode="lin" valueType="num">
                                      <p:cBhvr>
                                        <p:cTn id="22"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3" dur="500"/>
                                        <p:tgtEl>
                                          <p:spTgt spid="10"/>
                                        </p:tgtEl>
                                      </p:cBhvr>
                                    </p:animEffect>
                                  </p:childTnLst>
                                </p:cTn>
                              </p:par>
                              <p:par>
                                <p:cTn id="24" presetID="29"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ppt_x</p:attrName>
                                        </p:attrNameLst>
                                      </p:cBhvr>
                                      <p:tavLst>
                                        <p:tav tm="0">
                                          <p:val>
                                            <p:strVal val="#ppt_x-.2"/>
                                          </p:val>
                                        </p:tav>
                                        <p:tav tm="100000">
                                          <p:val>
                                            <p:strVal val="#ppt_x"/>
                                          </p:val>
                                        </p:tav>
                                      </p:tavLst>
                                    </p:anim>
                                    <p:anim calcmode="lin" valueType="num">
                                      <p:cBhvr>
                                        <p:cTn id="27" dur="5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145">
                                          <p:stCondLst>
                                            <p:cond delay="0"/>
                                          </p:stCondLst>
                                        </p:cTn>
                                        <p:tgtEl>
                                          <p:spTgt spid="21"/>
                                        </p:tgtEl>
                                      </p:cBhvr>
                                    </p:animEffect>
                                    <p:anim calcmode="lin" valueType="num">
                                      <p:cBhvr>
                                        <p:cTn id="42" dur="456"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3" dur="166"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4" dur="166" tmFilter="0, 0; 0.125,0.2665; 0.25,0.4; 0.375,0.465; 0.5,0.5;  0.625,0.535; 0.75,0.6; 0.875,0.7335; 1,1">
                                          <p:stCondLst>
                                            <p:cond delay="166"/>
                                          </p:stCondLst>
                                        </p:cTn>
                                        <p:tgtEl>
                                          <p:spTgt spid="21"/>
                                        </p:tgtEl>
                                        <p:attrNameLst>
                                          <p:attrName>ppt_y</p:attrName>
                                        </p:attrNameLst>
                                      </p:cBhvr>
                                      <p:tavLst>
                                        <p:tav tm="0" fmla="#ppt_y-sin(pi*$)/9">
                                          <p:val>
                                            <p:fltVal val="0"/>
                                          </p:val>
                                        </p:tav>
                                        <p:tav tm="100000">
                                          <p:val>
                                            <p:fltVal val="1"/>
                                          </p:val>
                                        </p:tav>
                                      </p:tavLst>
                                    </p:anim>
                                    <p:anim calcmode="lin" valueType="num">
                                      <p:cBhvr>
                                        <p:cTn id="45" dur="83" tmFilter="0, 0; 0.125,0.2665; 0.25,0.4; 0.375,0.465; 0.5,0.5;  0.625,0.535; 0.75,0.6; 0.875,0.7335; 1,1">
                                          <p:stCondLst>
                                            <p:cond delay="331"/>
                                          </p:stCondLst>
                                        </p:cTn>
                                        <p:tgtEl>
                                          <p:spTgt spid="21"/>
                                        </p:tgtEl>
                                        <p:attrNameLst>
                                          <p:attrName>ppt_y</p:attrName>
                                        </p:attrNameLst>
                                      </p:cBhvr>
                                      <p:tavLst>
                                        <p:tav tm="0" fmla="#ppt_y-sin(pi*$)/27">
                                          <p:val>
                                            <p:fltVal val="0"/>
                                          </p:val>
                                        </p:tav>
                                        <p:tav tm="100000">
                                          <p:val>
                                            <p:fltVal val="1"/>
                                          </p:val>
                                        </p:tav>
                                      </p:tavLst>
                                    </p:anim>
                                    <p:anim calcmode="lin" valueType="num">
                                      <p:cBhvr>
                                        <p:cTn id="46" dur="41" tmFilter="0, 0; 0.125,0.2665; 0.25,0.4; 0.375,0.465; 0.5,0.5;  0.625,0.535; 0.75,0.6; 0.875,0.7335; 1,1">
                                          <p:stCondLst>
                                            <p:cond delay="414"/>
                                          </p:stCondLst>
                                        </p:cTn>
                                        <p:tgtEl>
                                          <p:spTgt spid="21"/>
                                        </p:tgtEl>
                                        <p:attrNameLst>
                                          <p:attrName>ppt_y</p:attrName>
                                        </p:attrNameLst>
                                      </p:cBhvr>
                                      <p:tavLst>
                                        <p:tav tm="0" fmla="#ppt_y-sin(pi*$)/81">
                                          <p:val>
                                            <p:fltVal val="0"/>
                                          </p:val>
                                        </p:tav>
                                        <p:tav tm="100000">
                                          <p:val>
                                            <p:fltVal val="1"/>
                                          </p:val>
                                        </p:tav>
                                      </p:tavLst>
                                    </p:anim>
                                    <p:animScale>
                                      <p:cBhvr>
                                        <p:cTn id="47" dur="7">
                                          <p:stCondLst>
                                            <p:cond delay="163"/>
                                          </p:stCondLst>
                                        </p:cTn>
                                        <p:tgtEl>
                                          <p:spTgt spid="21"/>
                                        </p:tgtEl>
                                      </p:cBhvr>
                                      <p:to x="100000" y="60000"/>
                                    </p:animScale>
                                    <p:animScale>
                                      <p:cBhvr>
                                        <p:cTn id="48" dur="42" decel="50000">
                                          <p:stCondLst>
                                            <p:cond delay="169"/>
                                          </p:stCondLst>
                                        </p:cTn>
                                        <p:tgtEl>
                                          <p:spTgt spid="21"/>
                                        </p:tgtEl>
                                      </p:cBhvr>
                                      <p:to x="100000" y="100000"/>
                                    </p:animScale>
                                    <p:animScale>
                                      <p:cBhvr>
                                        <p:cTn id="49" dur="7">
                                          <p:stCondLst>
                                            <p:cond delay="328"/>
                                          </p:stCondLst>
                                        </p:cTn>
                                        <p:tgtEl>
                                          <p:spTgt spid="21"/>
                                        </p:tgtEl>
                                      </p:cBhvr>
                                      <p:to x="100000" y="80000"/>
                                    </p:animScale>
                                    <p:animScale>
                                      <p:cBhvr>
                                        <p:cTn id="50" dur="42" decel="50000">
                                          <p:stCondLst>
                                            <p:cond delay="335"/>
                                          </p:stCondLst>
                                        </p:cTn>
                                        <p:tgtEl>
                                          <p:spTgt spid="21"/>
                                        </p:tgtEl>
                                      </p:cBhvr>
                                      <p:to x="100000" y="100000"/>
                                    </p:animScale>
                                    <p:animScale>
                                      <p:cBhvr>
                                        <p:cTn id="51" dur="7">
                                          <p:stCondLst>
                                            <p:cond delay="411"/>
                                          </p:stCondLst>
                                        </p:cTn>
                                        <p:tgtEl>
                                          <p:spTgt spid="21"/>
                                        </p:tgtEl>
                                      </p:cBhvr>
                                      <p:to x="100000" y="90000"/>
                                    </p:animScale>
                                    <p:animScale>
                                      <p:cBhvr>
                                        <p:cTn id="52" dur="42" decel="50000">
                                          <p:stCondLst>
                                            <p:cond delay="417"/>
                                          </p:stCondLst>
                                        </p:cTn>
                                        <p:tgtEl>
                                          <p:spTgt spid="21"/>
                                        </p:tgtEl>
                                      </p:cBhvr>
                                      <p:to x="100000" y="100000"/>
                                    </p:animScale>
                                    <p:animScale>
                                      <p:cBhvr>
                                        <p:cTn id="53" dur="7">
                                          <p:stCondLst>
                                            <p:cond delay="452"/>
                                          </p:stCondLst>
                                        </p:cTn>
                                        <p:tgtEl>
                                          <p:spTgt spid="21"/>
                                        </p:tgtEl>
                                      </p:cBhvr>
                                      <p:to x="100000" y="95000"/>
                                    </p:animScale>
                                    <p:animScale>
                                      <p:cBhvr>
                                        <p:cTn id="54" dur="42" decel="50000">
                                          <p:stCondLst>
                                            <p:cond delay="459"/>
                                          </p:stCondLst>
                                        </p:cTn>
                                        <p:tgtEl>
                                          <p:spTgt spid="21"/>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down)">
                                      <p:cBhvr>
                                        <p:cTn id="75" dur="145">
                                          <p:stCondLst>
                                            <p:cond delay="0"/>
                                          </p:stCondLst>
                                        </p:cTn>
                                        <p:tgtEl>
                                          <p:spTgt spid="22"/>
                                        </p:tgtEl>
                                      </p:cBhvr>
                                    </p:animEffect>
                                    <p:anim calcmode="lin" valueType="num">
                                      <p:cBhvr>
                                        <p:cTn id="76" dur="456"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77"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78"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79" dur="83" tmFilter="0, 0; 0.125,0.2665; 0.25,0.4; 0.375,0.465; 0.5,0.5;  0.625,0.535; 0.75,0.6; 0.875,0.7335; 1,1">
                                          <p:stCondLst>
                                            <p:cond delay="331"/>
                                          </p:stCondLst>
                                        </p:cTn>
                                        <p:tgtEl>
                                          <p:spTgt spid="22"/>
                                        </p:tgtEl>
                                        <p:attrNameLst>
                                          <p:attrName>ppt_y</p:attrName>
                                        </p:attrNameLst>
                                      </p:cBhvr>
                                      <p:tavLst>
                                        <p:tav tm="0" fmla="#ppt_y-sin(pi*$)/27">
                                          <p:val>
                                            <p:fltVal val="0"/>
                                          </p:val>
                                        </p:tav>
                                        <p:tav tm="100000">
                                          <p:val>
                                            <p:fltVal val="1"/>
                                          </p:val>
                                        </p:tav>
                                      </p:tavLst>
                                    </p:anim>
                                    <p:anim calcmode="lin" valueType="num">
                                      <p:cBhvr>
                                        <p:cTn id="80" dur="41" tmFilter="0, 0; 0.125,0.2665; 0.25,0.4; 0.375,0.465; 0.5,0.5;  0.625,0.535; 0.75,0.6; 0.875,0.7335; 1,1">
                                          <p:stCondLst>
                                            <p:cond delay="414"/>
                                          </p:stCondLst>
                                        </p:cTn>
                                        <p:tgtEl>
                                          <p:spTgt spid="22"/>
                                        </p:tgtEl>
                                        <p:attrNameLst>
                                          <p:attrName>ppt_y</p:attrName>
                                        </p:attrNameLst>
                                      </p:cBhvr>
                                      <p:tavLst>
                                        <p:tav tm="0" fmla="#ppt_y-sin(pi*$)/81">
                                          <p:val>
                                            <p:fltVal val="0"/>
                                          </p:val>
                                        </p:tav>
                                        <p:tav tm="100000">
                                          <p:val>
                                            <p:fltVal val="1"/>
                                          </p:val>
                                        </p:tav>
                                      </p:tavLst>
                                    </p:anim>
                                    <p:animScale>
                                      <p:cBhvr>
                                        <p:cTn id="81" dur="7">
                                          <p:stCondLst>
                                            <p:cond delay="163"/>
                                          </p:stCondLst>
                                        </p:cTn>
                                        <p:tgtEl>
                                          <p:spTgt spid="22"/>
                                        </p:tgtEl>
                                      </p:cBhvr>
                                      <p:to x="100000" y="60000"/>
                                    </p:animScale>
                                    <p:animScale>
                                      <p:cBhvr>
                                        <p:cTn id="82" dur="42" decel="50000">
                                          <p:stCondLst>
                                            <p:cond delay="169"/>
                                          </p:stCondLst>
                                        </p:cTn>
                                        <p:tgtEl>
                                          <p:spTgt spid="22"/>
                                        </p:tgtEl>
                                      </p:cBhvr>
                                      <p:to x="100000" y="100000"/>
                                    </p:animScale>
                                    <p:animScale>
                                      <p:cBhvr>
                                        <p:cTn id="83" dur="7">
                                          <p:stCondLst>
                                            <p:cond delay="328"/>
                                          </p:stCondLst>
                                        </p:cTn>
                                        <p:tgtEl>
                                          <p:spTgt spid="22"/>
                                        </p:tgtEl>
                                      </p:cBhvr>
                                      <p:to x="100000" y="80000"/>
                                    </p:animScale>
                                    <p:animScale>
                                      <p:cBhvr>
                                        <p:cTn id="84" dur="42" decel="50000">
                                          <p:stCondLst>
                                            <p:cond delay="335"/>
                                          </p:stCondLst>
                                        </p:cTn>
                                        <p:tgtEl>
                                          <p:spTgt spid="22"/>
                                        </p:tgtEl>
                                      </p:cBhvr>
                                      <p:to x="100000" y="100000"/>
                                    </p:animScale>
                                    <p:animScale>
                                      <p:cBhvr>
                                        <p:cTn id="85" dur="7">
                                          <p:stCondLst>
                                            <p:cond delay="411"/>
                                          </p:stCondLst>
                                        </p:cTn>
                                        <p:tgtEl>
                                          <p:spTgt spid="22"/>
                                        </p:tgtEl>
                                      </p:cBhvr>
                                      <p:to x="100000" y="90000"/>
                                    </p:animScale>
                                    <p:animScale>
                                      <p:cBhvr>
                                        <p:cTn id="86" dur="42" decel="50000">
                                          <p:stCondLst>
                                            <p:cond delay="417"/>
                                          </p:stCondLst>
                                        </p:cTn>
                                        <p:tgtEl>
                                          <p:spTgt spid="22"/>
                                        </p:tgtEl>
                                      </p:cBhvr>
                                      <p:to x="100000" y="100000"/>
                                    </p:animScale>
                                    <p:animScale>
                                      <p:cBhvr>
                                        <p:cTn id="87" dur="7">
                                          <p:stCondLst>
                                            <p:cond delay="452"/>
                                          </p:stCondLst>
                                        </p:cTn>
                                        <p:tgtEl>
                                          <p:spTgt spid="22"/>
                                        </p:tgtEl>
                                      </p:cBhvr>
                                      <p:to x="100000" y="95000"/>
                                    </p:animScale>
                                    <p:animScale>
                                      <p:cBhvr>
                                        <p:cTn id="88" dur="42" decel="50000">
                                          <p:stCondLst>
                                            <p:cond delay="459"/>
                                          </p:stCondLst>
                                        </p:cTn>
                                        <p:tgtEl>
                                          <p:spTgt spid="22"/>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fade">
                                      <p:cBhvr>
                                        <p:cTn id="93" dur="500"/>
                                        <p:tgtEl>
                                          <p:spTgt spid="18"/>
                                        </p:tgtEl>
                                      </p:cBhvr>
                                    </p:animEffect>
                                  </p:childTnLst>
                                </p:cTn>
                              </p:par>
                            </p:childTnLst>
                          </p:cTn>
                        </p:par>
                      </p:childTnLst>
                    </p:cTn>
                  </p:par>
                  <p:par>
                    <p:cTn id="94" fill="hold">
                      <p:stCondLst>
                        <p:cond delay="indefinite"/>
                      </p:stCondLst>
                      <p:childTnLst>
                        <p:par>
                          <p:cTn id="95" fill="hold">
                            <p:stCondLst>
                              <p:cond delay="0"/>
                            </p:stCondLst>
                            <p:childTnLst>
                              <p:par>
                                <p:cTn id="96" presetID="27" presetClass="entr" presetSubtype="0" fill="hold" grpId="0" nodeType="clickEffect">
                                  <p:stCondLst>
                                    <p:cond delay="0"/>
                                  </p:stCondLst>
                                  <p:iterate type="lt">
                                    <p:tmPct val="20000"/>
                                  </p:iterate>
                                  <p:childTnLst>
                                    <p:set>
                                      <p:cBhvr>
                                        <p:cTn id="97" dur="1" fill="hold">
                                          <p:stCondLst>
                                            <p:cond delay="0"/>
                                          </p:stCondLst>
                                        </p:cTn>
                                        <p:tgtEl>
                                          <p:spTgt spid="23"/>
                                        </p:tgtEl>
                                        <p:attrNameLst>
                                          <p:attrName>style.visibility</p:attrName>
                                        </p:attrNameLst>
                                      </p:cBhvr>
                                      <p:to>
                                        <p:strVal val="visible"/>
                                      </p:to>
                                    </p:set>
                                    <p:anim calcmode="discrete" valueType="clr">
                                      <p:cBhvr override="childStyle">
                                        <p:cTn id="98" dur="80"/>
                                        <p:tgtEl>
                                          <p:spTgt spid="23"/>
                                        </p:tgtEl>
                                        <p:attrNameLst>
                                          <p:attrName>style.color</p:attrName>
                                        </p:attrNameLst>
                                      </p:cBhvr>
                                      <p:tavLst>
                                        <p:tav tm="0">
                                          <p:val>
                                            <p:clrVal>
                                              <a:srgbClr val="FF6600"/>
                                            </p:clrVal>
                                          </p:val>
                                        </p:tav>
                                        <p:tav tm="50000">
                                          <p:val>
                                            <p:clrVal>
                                              <a:schemeClr val="hlink"/>
                                            </p:clrVal>
                                          </p:val>
                                        </p:tav>
                                      </p:tavLst>
                                    </p:anim>
                                    <p:anim calcmode="discrete" valueType="clr">
                                      <p:cBhvr>
                                        <p:cTn id="99" dur="80"/>
                                        <p:tgtEl>
                                          <p:spTgt spid="23"/>
                                        </p:tgtEl>
                                        <p:attrNameLst>
                                          <p:attrName>fillcolor</p:attrName>
                                        </p:attrNameLst>
                                      </p:cBhvr>
                                      <p:tavLst>
                                        <p:tav tm="0">
                                          <p:val>
                                            <p:clrVal>
                                              <a:schemeClr val="accent2"/>
                                            </p:clrVal>
                                          </p:val>
                                        </p:tav>
                                        <p:tav tm="50000">
                                          <p:val>
                                            <p:clrVal>
                                              <a:schemeClr val="hlink"/>
                                            </p:clrVal>
                                          </p:val>
                                        </p:tav>
                                      </p:tavLst>
                                    </p:anim>
                                    <p:set>
                                      <p:cBhvr>
                                        <p:cTn id="100" dur="80"/>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P spid="16" grpId="0"/>
      <p:bldP spid="17" grpId="0"/>
      <p:bldP spid="18" grpId="0"/>
      <p:bldP spid="21" grpId="0" animBg="1"/>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188640"/>
            <a:ext cx="8229600" cy="936104"/>
          </a:xfrm>
          <a:solidFill>
            <a:schemeClr val="accent1">
              <a:alpha val="50000"/>
            </a:schemeClr>
          </a:solidFill>
          <a:effectLst>
            <a:outerShdw blurRad="254000" dist="203200" dir="2700000" algn="tl" rotWithShape="0">
              <a:prstClr val="black">
                <a:alpha val="32000"/>
              </a:prstClr>
            </a:outerShdw>
          </a:effectLst>
        </p:spPr>
        <p:txBody>
          <a:bodyPr>
            <a:normAutofit/>
          </a:bodyPr>
          <a:lstStyle/>
          <a:p>
            <a:r>
              <a:rPr lang="el-GR" sz="3800" b="1" dirty="0" smtClean="0">
                <a:solidFill>
                  <a:srgbClr val="89DDFB"/>
                </a:solidFill>
                <a:effectLst>
                  <a:outerShdw blurRad="38100" dist="38100" dir="2700000" algn="tl">
                    <a:srgbClr val="000000">
                      <a:alpha val="43137"/>
                    </a:srgbClr>
                  </a:outerShdw>
                </a:effectLst>
                <a:latin typeface="Comic Sans MS" pitchFamily="66" charset="0"/>
              </a:rPr>
              <a:t>Η γένεση της πόλης - κράτους</a:t>
            </a:r>
            <a:endParaRPr lang="el-GR" sz="3800" b="1" dirty="0">
              <a:solidFill>
                <a:srgbClr val="89DDFB"/>
              </a:solidFill>
              <a:effectLst>
                <a:outerShdw blurRad="38100" dist="38100" dir="2700000" algn="tl">
                  <a:srgbClr val="000000">
                    <a:alpha val="43137"/>
                  </a:srgbClr>
                </a:outerShdw>
              </a:effectLst>
              <a:latin typeface="Comic Sans MS" pitchFamily="66" charset="0"/>
            </a:endParaRPr>
          </a:p>
        </p:txBody>
      </p:sp>
      <p:pic>
        <p:nvPicPr>
          <p:cNvPr id="4" name="3 - Θέση περιεχομένου" descr="1-ec2dd6bedb.jpg"/>
          <p:cNvPicPr>
            <a:picLocks noGrp="1" noChangeAspect="1"/>
          </p:cNvPicPr>
          <p:nvPr>
            <p:ph idx="1"/>
          </p:nvPr>
        </p:nvPicPr>
        <p:blipFill>
          <a:blip r:embed="rId2" cstate="print"/>
          <a:stretch>
            <a:fillRect/>
          </a:stretch>
        </p:blipFill>
        <p:spPr>
          <a:xfrm>
            <a:off x="251520" y="2924944"/>
            <a:ext cx="4187206" cy="3717032"/>
          </a:xfrm>
          <a:prstGeom prst="rect">
            <a:avLst/>
          </a:prstGeom>
          <a:ln>
            <a:noFill/>
          </a:ln>
          <a:effectLst>
            <a:outerShdw blurRad="292100" dist="139700" dir="2700000" algn="tl" rotWithShape="0">
              <a:srgbClr val="333333">
                <a:alpha val="65000"/>
              </a:srgbClr>
            </a:outerShdw>
          </a:effectLst>
        </p:spPr>
      </p:pic>
      <p:pic>
        <p:nvPicPr>
          <p:cNvPr id="5" name="4 - Εικόνα" descr="kouros-valomandras.jpg"/>
          <p:cNvPicPr>
            <a:picLocks noChangeAspect="1"/>
          </p:cNvPicPr>
          <p:nvPr/>
        </p:nvPicPr>
        <p:blipFill>
          <a:blip r:embed="rId3" cstate="print">
            <a:lum bright="-20000" contrast="40000"/>
          </a:blip>
          <a:srcRect l="5669" r="17008"/>
          <a:stretch>
            <a:fillRect/>
          </a:stretch>
        </p:blipFill>
        <p:spPr>
          <a:xfrm>
            <a:off x="6732240" y="2526084"/>
            <a:ext cx="2088232" cy="4331915"/>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1475656" y="1196752"/>
            <a:ext cx="5760640" cy="1656184"/>
          </a:xfrm>
          <a:prstGeom prst="wedgeEllipseCallout">
            <a:avLst>
              <a:gd name="adj1" fmla="val 42583"/>
              <a:gd name="adj2" fmla="val 111884"/>
            </a:avLst>
          </a:prstGeom>
          <a:solidFill>
            <a:schemeClr val="tx2">
              <a:lumMod val="20000"/>
              <a:lumOff val="80000"/>
              <a:alpha val="90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002060"/>
                </a:solidFill>
                <a:latin typeface="Comic Sans MS" pitchFamily="66" charset="0"/>
              </a:rPr>
              <a:t>Η </a:t>
            </a:r>
            <a:r>
              <a:rPr lang="el-GR" sz="2400" b="1" dirty="0" smtClean="0">
                <a:solidFill>
                  <a:schemeClr val="tx2"/>
                </a:solidFill>
                <a:effectLst>
                  <a:outerShdw blurRad="38100" dist="38100" dir="2700000" algn="tl">
                    <a:srgbClr val="000000">
                      <a:alpha val="43137"/>
                    </a:srgbClr>
                  </a:outerShdw>
                </a:effectLst>
                <a:latin typeface="Comic Sans MS" pitchFamily="66" charset="0"/>
              </a:rPr>
              <a:t>πόλη-κράτος</a:t>
            </a:r>
            <a:r>
              <a:rPr lang="el-GR" sz="2400" b="1" dirty="0" smtClean="0">
                <a:solidFill>
                  <a:srgbClr val="002060"/>
                </a:solidFill>
                <a:latin typeface="Comic Sans MS" pitchFamily="66" charset="0"/>
              </a:rPr>
              <a:t> δηλώνει:</a:t>
            </a:r>
          </a:p>
          <a:p>
            <a:pPr algn="ctr"/>
            <a:r>
              <a:rPr lang="el-GR" sz="2400" b="1" dirty="0" smtClean="0">
                <a:solidFill>
                  <a:srgbClr val="002060"/>
                </a:solidFill>
                <a:latin typeface="Comic Sans MS" pitchFamily="66" charset="0"/>
              </a:rPr>
              <a:t>α) </a:t>
            </a:r>
            <a:r>
              <a:rPr lang="el-GR" sz="2400" b="1" dirty="0" smtClean="0">
                <a:solidFill>
                  <a:srgbClr val="C00000"/>
                </a:solidFill>
                <a:effectLst>
                  <a:outerShdw blurRad="38100" dist="38100" dir="2700000" algn="tl">
                    <a:srgbClr val="000000">
                      <a:alpha val="43137"/>
                    </a:srgbClr>
                  </a:outerShdw>
                </a:effectLst>
                <a:latin typeface="Comic Sans MS" pitchFamily="66" charset="0"/>
              </a:rPr>
              <a:t>χώρο</a:t>
            </a:r>
          </a:p>
          <a:p>
            <a:pPr algn="ctr"/>
            <a:r>
              <a:rPr lang="el-GR" sz="2400" b="1" dirty="0" smtClean="0">
                <a:solidFill>
                  <a:srgbClr val="002060"/>
                </a:solidFill>
                <a:latin typeface="Comic Sans MS" pitchFamily="66" charset="0"/>
              </a:rPr>
              <a:t>β) </a:t>
            </a:r>
            <a:r>
              <a:rPr lang="el-GR" sz="2400" b="1" dirty="0" smtClean="0">
                <a:solidFill>
                  <a:srgbClr val="C00000"/>
                </a:solidFill>
                <a:effectLst>
                  <a:outerShdw blurRad="38100" dist="38100" dir="2700000" algn="tl">
                    <a:srgbClr val="000000">
                      <a:alpha val="43137"/>
                    </a:srgbClr>
                  </a:outerShdw>
                </a:effectLst>
                <a:latin typeface="Comic Sans MS" pitchFamily="66" charset="0"/>
              </a:rPr>
              <a:t>οργανωμένη κοινότητα</a:t>
            </a:r>
            <a:endParaRPr lang="el-GR" sz="2400" b="1" dirty="0">
              <a:solidFill>
                <a:srgbClr val="C00000"/>
              </a:solidFill>
              <a:effectLst>
                <a:outerShdw blurRad="38100" dist="38100" dir="2700000" algn="tl">
                  <a:srgbClr val="000000">
                    <a:alpha val="43137"/>
                  </a:srgbClr>
                </a:outerShdw>
              </a:effectLst>
              <a:latin typeface="Comic Sans MS" pitchFamily="66" charset="0"/>
            </a:endParaRPr>
          </a:p>
        </p:txBody>
      </p:sp>
      <p:sp>
        <p:nvSpPr>
          <p:cNvPr id="7" name="6 - Ελλειψοειδής επεξήγηση"/>
          <p:cNvSpPr/>
          <p:nvPr/>
        </p:nvSpPr>
        <p:spPr>
          <a:xfrm>
            <a:off x="5292080" y="4293096"/>
            <a:ext cx="1296144" cy="1080120"/>
          </a:xfrm>
          <a:prstGeom prst="wedgeEllipseCallout">
            <a:avLst>
              <a:gd name="adj1" fmla="val -101067"/>
              <a:gd name="adj2" fmla="val 2194"/>
            </a:avLst>
          </a:prstGeom>
          <a:solidFill>
            <a:schemeClr val="bg1">
              <a:alpha val="8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SOS</a:t>
            </a:r>
            <a:endParaRPr lang="en-US" sz="2600" dirty="0" smtClean="0">
              <a:solidFill>
                <a:srgbClr val="002060"/>
              </a:solidFill>
              <a:latin typeface="Comic Sans MS" pitchFamily="66" charset="0"/>
              <a:sym typeface="Wingdings" pitchFamily="2" charset="2"/>
            </a:endParaRPr>
          </a:p>
        </p:txBody>
      </p:sp>
    </p:spTree>
  </p:cSld>
  <p:clrMapOvr>
    <a:masterClrMapping/>
  </p:clrMapOvr>
  <p:transition spd="med">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
                                        </p:tgtEl>
                                        <p:attrNameLst>
                                          <p:attrName>style.visibility</p:attrName>
                                        </p:attrNameLst>
                                      </p:cBhvr>
                                      <p:to>
                                        <p:strVal val="visible"/>
                                      </p:to>
                                    </p:set>
                                    <p:anim calcmode="discrete" valueType="clr">
                                      <p:cBhvr override="childStyle">
                                        <p:cTn id="1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gtEl>
                                        <p:attrNameLst>
                                          <p:attrName>fillcolor</p:attrName>
                                        </p:attrNameLst>
                                      </p:cBhvr>
                                      <p:tavLst>
                                        <p:tav tm="0">
                                          <p:val>
                                            <p:clrVal>
                                              <a:schemeClr val="accent2"/>
                                            </p:clrVal>
                                          </p:val>
                                        </p:tav>
                                        <p:tav tm="50000">
                                          <p:val>
                                            <p:clrVal>
                                              <a:schemeClr val="hlink"/>
                                            </p:clrVal>
                                          </p:val>
                                        </p:tav>
                                      </p:tavLst>
                                    </p:anim>
                                    <p:set>
                                      <p:cBhvr>
                                        <p:cTn id="16" dur="80"/>
                                        <p:tgtEl>
                                          <p:spTgt spid="6"/>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20000"/>
                                  </p:iterate>
                                  <p:childTnLst>
                                    <p:set>
                                      <p:cBhvr>
                                        <p:cTn id="20" dur="1" fill="hold">
                                          <p:stCondLst>
                                            <p:cond delay="0"/>
                                          </p:stCondLst>
                                        </p:cTn>
                                        <p:tgtEl>
                                          <p:spTgt spid="7"/>
                                        </p:tgtEl>
                                        <p:attrNameLst>
                                          <p:attrName>style.visibility</p:attrName>
                                        </p:attrNameLst>
                                      </p:cBhvr>
                                      <p:to>
                                        <p:strVal val="visible"/>
                                      </p:to>
                                    </p:set>
                                    <p:anim calcmode="discrete" valueType="clr">
                                      <p:cBhvr override="childStyle">
                                        <p:cTn id="21" dur="80"/>
                                        <p:tgtEl>
                                          <p:spTgt spid="7"/>
                                        </p:tgtEl>
                                        <p:attrNameLst>
                                          <p:attrName>style.color</p:attrName>
                                        </p:attrNameLst>
                                      </p:cBhvr>
                                      <p:tavLst>
                                        <p:tav tm="0">
                                          <p:val>
                                            <p:clrVal>
                                              <a:srgbClr val="FF6600"/>
                                            </p:clrVal>
                                          </p:val>
                                        </p:tav>
                                        <p:tav tm="50000">
                                          <p:val>
                                            <p:clrVal>
                                              <a:schemeClr val="hlink"/>
                                            </p:clrVal>
                                          </p:val>
                                        </p:tav>
                                      </p:tavLst>
                                    </p:anim>
                                    <p:anim calcmode="discrete" valueType="clr">
                                      <p:cBhvr>
                                        <p:cTn id="22" dur="80"/>
                                        <p:tgtEl>
                                          <p:spTgt spid="7"/>
                                        </p:tgtEl>
                                        <p:attrNameLst>
                                          <p:attrName>fillcolor</p:attrName>
                                        </p:attrNameLst>
                                      </p:cBhvr>
                                      <p:tavLst>
                                        <p:tav tm="0">
                                          <p:val>
                                            <p:clrVal>
                                              <a:schemeClr val="accent2"/>
                                            </p:clrVal>
                                          </p:val>
                                        </p:tav>
                                        <p:tav tm="50000">
                                          <p:val>
                                            <p:clrVal>
                                              <a:schemeClr val="hlink"/>
                                            </p:clrVal>
                                          </p:val>
                                        </p:tav>
                                      </p:tavLst>
                                    </p:anim>
                                    <p:set>
                                      <p:cBhvr>
                                        <p:cTn id="23"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7 - Θέση περιεχομένου" descr="54c4ec79786b0293efb0dcbda2610655.jpg"/>
          <p:cNvPicPr>
            <a:picLocks noChangeAspect="1"/>
          </p:cNvPicPr>
          <p:nvPr/>
        </p:nvPicPr>
        <p:blipFill>
          <a:blip r:embed="rId2" cstate="print">
            <a:clrChange>
              <a:clrFrom>
                <a:srgbClr val="FFFFFF"/>
              </a:clrFrom>
              <a:clrTo>
                <a:srgbClr val="FFFFFF">
                  <a:alpha val="0"/>
                </a:srgbClr>
              </a:clrTo>
            </a:clrChange>
            <a:lum bright="-10000" contrast="20000"/>
          </a:blip>
          <a:srcRect l="1871" r="38357"/>
          <a:stretch>
            <a:fillRect/>
          </a:stretch>
        </p:blipFill>
        <p:spPr>
          <a:xfrm flipH="1">
            <a:off x="0" y="1268760"/>
            <a:ext cx="1691680" cy="6097244"/>
          </a:xfrm>
          <a:prstGeom prst="rect">
            <a:avLst/>
          </a:prstGeom>
          <a:ln>
            <a:noFill/>
          </a:ln>
          <a:effectLst>
            <a:outerShdw blurRad="292100" dist="139700" dir="2700000" algn="tl" rotWithShape="0">
              <a:srgbClr val="333333">
                <a:alpha val="65000"/>
              </a:srgbClr>
            </a:outerShdw>
          </a:effectLst>
        </p:spPr>
      </p:pic>
      <p:sp>
        <p:nvSpPr>
          <p:cNvPr id="2" name="1 - Τίτλος"/>
          <p:cNvSpPr>
            <a:spLocks noGrp="1"/>
          </p:cNvSpPr>
          <p:nvPr>
            <p:ph type="title"/>
          </p:nvPr>
        </p:nvSpPr>
        <p:spPr>
          <a:xfrm>
            <a:off x="323528" y="188640"/>
            <a:ext cx="8229600" cy="936104"/>
          </a:xfrm>
          <a:solidFill>
            <a:schemeClr val="accent1">
              <a:alpha val="50000"/>
            </a:schemeClr>
          </a:solidFill>
          <a:effectLst>
            <a:outerShdw blurRad="254000" dist="203200" dir="2700000" algn="tl" rotWithShape="0">
              <a:prstClr val="black">
                <a:alpha val="32000"/>
              </a:prstClr>
            </a:outerShdw>
          </a:effectLst>
        </p:spPr>
        <p:txBody>
          <a:bodyPr>
            <a:normAutofit/>
          </a:bodyPr>
          <a:lstStyle/>
          <a:p>
            <a:r>
              <a:rPr lang="el-GR" sz="3800" b="1" dirty="0" smtClean="0">
                <a:solidFill>
                  <a:srgbClr val="89DDFB"/>
                </a:solidFill>
                <a:effectLst>
                  <a:outerShdw blurRad="38100" dist="38100" dir="2700000" algn="tl">
                    <a:srgbClr val="000000">
                      <a:alpha val="43137"/>
                    </a:srgbClr>
                  </a:outerShdw>
                </a:effectLst>
                <a:latin typeface="Comic Sans MS" pitchFamily="66" charset="0"/>
              </a:rPr>
              <a:t>Η αντιμετώπιση της </a:t>
            </a:r>
            <a:r>
              <a:rPr lang="el-GR" sz="3800" b="1" dirty="0" smtClean="0">
                <a:solidFill>
                  <a:srgbClr val="C00000"/>
                </a:solidFill>
                <a:effectLst>
                  <a:outerShdw blurRad="38100" dist="38100" dir="2700000" algn="tl">
                    <a:srgbClr val="000000">
                      <a:alpha val="43137"/>
                    </a:srgbClr>
                  </a:outerShdw>
                </a:effectLst>
                <a:latin typeface="Comic Sans MS" pitchFamily="66" charset="0"/>
              </a:rPr>
              <a:t>κρίσης</a:t>
            </a:r>
            <a:endParaRPr lang="el-GR" sz="3800" b="1" dirty="0">
              <a:solidFill>
                <a:srgbClr val="89DDFB"/>
              </a:solidFill>
              <a:effectLst>
                <a:outerShdw blurRad="38100" dist="38100" dir="2700000" algn="tl">
                  <a:srgbClr val="000000">
                    <a:alpha val="43137"/>
                  </a:srgbClr>
                </a:outerShdw>
              </a:effectLst>
              <a:latin typeface="Comic Sans MS" pitchFamily="66" charset="0"/>
            </a:endParaRPr>
          </a:p>
        </p:txBody>
      </p:sp>
      <p:sp>
        <p:nvSpPr>
          <p:cNvPr id="9" name="8 - Ελλειψοειδής επεξήγηση"/>
          <p:cNvSpPr/>
          <p:nvPr/>
        </p:nvSpPr>
        <p:spPr>
          <a:xfrm>
            <a:off x="3707904" y="1700808"/>
            <a:ext cx="4824536" cy="1512168"/>
          </a:xfrm>
          <a:prstGeom prst="wedgeEllipseCallout">
            <a:avLst>
              <a:gd name="adj1" fmla="val -95272"/>
              <a:gd name="adj2" fmla="val 18219"/>
            </a:avLst>
          </a:prstGeom>
          <a:solidFill>
            <a:schemeClr val="tx2">
              <a:lumMod val="40000"/>
              <a:lumOff val="60000"/>
              <a:alpha val="28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002060"/>
                </a:solidFill>
                <a:latin typeface="Comic Sans MS" pitchFamily="66" charset="0"/>
              </a:rPr>
              <a:t> </a:t>
            </a:r>
            <a:r>
              <a:rPr lang="el-GR" sz="2400" dirty="0" smtClean="0">
                <a:solidFill>
                  <a:srgbClr val="002060"/>
                </a:solidFill>
                <a:latin typeface="Comic Sans MS" pitchFamily="66" charset="0"/>
              </a:rPr>
              <a:t>Ανάπτυξη </a:t>
            </a:r>
            <a:r>
              <a:rPr lang="el-GR" sz="2400" b="1" dirty="0" smtClean="0">
                <a:solidFill>
                  <a:srgbClr val="C00000"/>
                </a:solidFill>
                <a:effectLst>
                  <a:outerShdw blurRad="38100" dist="38100" dir="2700000" algn="tl">
                    <a:srgbClr val="000000">
                      <a:alpha val="43137"/>
                    </a:srgbClr>
                  </a:outerShdw>
                </a:effectLst>
                <a:latin typeface="Comic Sans MS" pitchFamily="66" charset="0"/>
              </a:rPr>
              <a:t>βιοτεχνίας</a:t>
            </a:r>
            <a:r>
              <a:rPr lang="el-GR" sz="2400" dirty="0" smtClean="0">
                <a:solidFill>
                  <a:srgbClr val="002060"/>
                </a:solidFill>
                <a:effectLst>
                  <a:outerShdw blurRad="38100" dist="38100" dir="2700000" algn="tl">
                    <a:srgbClr val="000000">
                      <a:alpha val="43137"/>
                    </a:srgbClr>
                  </a:outerShdw>
                </a:effectLst>
                <a:latin typeface="Comic Sans MS" pitchFamily="66" charset="0"/>
              </a:rPr>
              <a:t> </a:t>
            </a:r>
            <a:r>
              <a:rPr lang="el-GR" sz="2400" dirty="0" smtClean="0">
                <a:solidFill>
                  <a:srgbClr val="002060"/>
                </a:solidFill>
                <a:latin typeface="Comic Sans MS" pitchFamily="66" charset="0"/>
              </a:rPr>
              <a:t>και </a:t>
            </a:r>
            <a:r>
              <a:rPr lang="el-GR" sz="2400" b="1" dirty="0" smtClean="0">
                <a:solidFill>
                  <a:srgbClr val="C00000"/>
                </a:solidFill>
                <a:effectLst>
                  <a:outerShdw blurRad="38100" dist="38100" dir="2700000" algn="tl">
                    <a:srgbClr val="000000">
                      <a:alpha val="43137"/>
                    </a:srgbClr>
                  </a:outerShdw>
                </a:effectLst>
                <a:latin typeface="Comic Sans MS" pitchFamily="66" charset="0"/>
              </a:rPr>
              <a:t>εμπορίου</a:t>
            </a:r>
          </a:p>
        </p:txBody>
      </p:sp>
      <p:sp>
        <p:nvSpPr>
          <p:cNvPr id="7" name="6 - Ελλειψοειδής επεξήγηση"/>
          <p:cNvSpPr/>
          <p:nvPr/>
        </p:nvSpPr>
        <p:spPr>
          <a:xfrm>
            <a:off x="3491880" y="3356992"/>
            <a:ext cx="5472608" cy="1728192"/>
          </a:xfrm>
          <a:prstGeom prst="wedgeEllipseCallout">
            <a:avLst>
              <a:gd name="adj1" fmla="val -93664"/>
              <a:gd name="adj2" fmla="val -88262"/>
            </a:avLst>
          </a:prstGeom>
          <a:solidFill>
            <a:schemeClr val="tx2">
              <a:lumMod val="40000"/>
              <a:lumOff val="60000"/>
              <a:alpha val="28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002060"/>
                </a:solidFill>
                <a:latin typeface="Comic Sans MS" pitchFamily="66" charset="0"/>
                <a:sym typeface="Wingdings" pitchFamily="2" charset="2"/>
              </a:rPr>
              <a:t>Κατακτητικοί πόλεμοι </a:t>
            </a:r>
          </a:p>
          <a:p>
            <a:pPr algn="ctr"/>
            <a:r>
              <a:rPr lang="el-GR" sz="2400" b="1" dirty="0" smtClean="0">
                <a:solidFill>
                  <a:srgbClr val="002060"/>
                </a:solidFill>
                <a:latin typeface="Comic Sans MS" pitchFamily="66" charset="0"/>
                <a:sym typeface="Wingdings" pitchFamily="2" charset="2"/>
              </a:rPr>
              <a:t>και </a:t>
            </a:r>
            <a:r>
              <a:rPr lang="el-GR" sz="24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εδαφική επέκταση</a:t>
            </a:r>
          </a:p>
        </p:txBody>
      </p:sp>
      <p:sp>
        <p:nvSpPr>
          <p:cNvPr id="8" name="7 - Ελλειψοειδής επεξήγηση"/>
          <p:cNvSpPr/>
          <p:nvPr/>
        </p:nvSpPr>
        <p:spPr>
          <a:xfrm>
            <a:off x="2339752" y="5445224"/>
            <a:ext cx="5328592" cy="1152128"/>
          </a:xfrm>
          <a:prstGeom prst="wedgeEllipseCallout">
            <a:avLst>
              <a:gd name="adj1" fmla="val -72099"/>
              <a:gd name="adj2" fmla="val -271351"/>
            </a:avLst>
          </a:prstGeom>
          <a:solidFill>
            <a:schemeClr val="tx2">
              <a:lumMod val="40000"/>
              <a:lumOff val="60000"/>
              <a:alpha val="28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002060"/>
                </a:solidFill>
                <a:latin typeface="Comic Sans MS" pitchFamily="66" charset="0"/>
                <a:sym typeface="Wingdings" pitchFamily="2" charset="2"/>
              </a:rPr>
              <a:t> Ίδρυση </a:t>
            </a:r>
            <a:r>
              <a:rPr lang="el-GR" sz="24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αποικιών</a:t>
            </a:r>
          </a:p>
        </p:txBody>
      </p:sp>
      <p:pic>
        <p:nvPicPr>
          <p:cNvPr id="11" name="10 - Εικόνα" descr="Scrappy Bright Polka Numbers-01.png"/>
          <p:cNvPicPr>
            <a:picLocks noChangeAspect="1"/>
          </p:cNvPicPr>
          <p:nvPr/>
        </p:nvPicPr>
        <p:blipFill>
          <a:blip r:embed="rId3" cstate="print"/>
          <a:stretch>
            <a:fillRect/>
          </a:stretch>
        </p:blipFill>
        <p:spPr>
          <a:xfrm>
            <a:off x="3995936" y="2060848"/>
            <a:ext cx="648072" cy="762438"/>
          </a:xfrm>
          <a:prstGeom prst="rect">
            <a:avLst/>
          </a:prstGeom>
          <a:ln>
            <a:noFill/>
          </a:ln>
          <a:effectLst>
            <a:outerShdw blurRad="292100" dist="139700" dir="2700000" algn="tl" rotWithShape="0">
              <a:srgbClr val="333333">
                <a:alpha val="65000"/>
              </a:srgbClr>
            </a:outerShdw>
          </a:effectLst>
        </p:spPr>
      </p:pic>
      <p:pic>
        <p:nvPicPr>
          <p:cNvPr id="12" name="11 - Εικόνα" descr="Scrappy Bright Polka Numbers-01.png"/>
          <p:cNvPicPr>
            <a:picLocks noChangeAspect="1"/>
          </p:cNvPicPr>
          <p:nvPr/>
        </p:nvPicPr>
        <p:blipFill>
          <a:blip r:embed="rId4" cstate="print"/>
          <a:stretch>
            <a:fillRect/>
          </a:stretch>
        </p:blipFill>
        <p:spPr>
          <a:xfrm>
            <a:off x="3923928" y="3789040"/>
            <a:ext cx="550790" cy="792088"/>
          </a:xfrm>
          <a:prstGeom prst="rect">
            <a:avLst/>
          </a:prstGeom>
          <a:ln>
            <a:noFill/>
          </a:ln>
          <a:effectLst>
            <a:outerShdw blurRad="292100" dist="139700" dir="2700000" algn="tl" rotWithShape="0">
              <a:srgbClr val="333333">
                <a:alpha val="65000"/>
              </a:srgbClr>
            </a:outerShdw>
          </a:effectLst>
        </p:spPr>
      </p:pic>
      <p:pic>
        <p:nvPicPr>
          <p:cNvPr id="13" name="12 - Εικόνα" descr="Scrappy Bright Polka Numbers-01.png"/>
          <p:cNvPicPr>
            <a:picLocks noChangeAspect="1"/>
          </p:cNvPicPr>
          <p:nvPr/>
        </p:nvPicPr>
        <p:blipFill>
          <a:blip r:embed="rId5" cstate="print"/>
          <a:stretch>
            <a:fillRect/>
          </a:stretch>
        </p:blipFill>
        <p:spPr>
          <a:xfrm>
            <a:off x="3203848" y="5589240"/>
            <a:ext cx="576064" cy="79208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ppt_x</p:attrName>
                                        </p:attrNameLst>
                                      </p:cBhvr>
                                      <p:tavLst>
                                        <p:tav tm="0">
                                          <p:val>
                                            <p:strVal val="#ppt_x-.2"/>
                                          </p:val>
                                        </p:tav>
                                        <p:tav tm="100000">
                                          <p:val>
                                            <p:strVal val="#ppt_x"/>
                                          </p:val>
                                        </p:tav>
                                      </p:tavLst>
                                    </p:anim>
                                    <p:anim calcmode="lin" valueType="num">
                                      <p:cBhvr>
                                        <p:cTn id="1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9"/>
                                        </p:tgtEl>
                                        <p:attrNameLst>
                                          <p:attrName>style.visibility</p:attrName>
                                        </p:attrNameLst>
                                      </p:cBhvr>
                                      <p:to>
                                        <p:strVal val="visible"/>
                                      </p:to>
                                    </p:set>
                                    <p:anim calcmode="discrete" valueType="clr">
                                      <p:cBhvr override="childStyle">
                                        <p:cTn id="28"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9"/>
                                        </p:tgtEl>
                                        <p:attrNameLst>
                                          <p:attrName>fillcolor</p:attrName>
                                        </p:attrNameLst>
                                      </p:cBhvr>
                                      <p:tavLst>
                                        <p:tav tm="0">
                                          <p:val>
                                            <p:clrVal>
                                              <a:schemeClr val="accent2"/>
                                            </p:clrVal>
                                          </p:val>
                                        </p:tav>
                                        <p:tav tm="50000">
                                          <p:val>
                                            <p:clrVal>
                                              <a:schemeClr val="hlink"/>
                                            </p:clrVal>
                                          </p:val>
                                        </p:tav>
                                      </p:tavLst>
                                    </p:anim>
                                    <p:set>
                                      <p:cBhvr>
                                        <p:cTn id="30" dur="80"/>
                                        <p:tgtEl>
                                          <p:spTgt spid="9"/>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7"/>
                                        </p:tgtEl>
                                        <p:attrNameLst>
                                          <p:attrName>style.visibility</p:attrName>
                                        </p:attrNameLst>
                                      </p:cBhvr>
                                      <p:to>
                                        <p:strVal val="visible"/>
                                      </p:to>
                                    </p:set>
                                    <p:anim calcmode="discrete" valueType="clr">
                                      <p:cBhvr override="childStyle">
                                        <p:cTn id="4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7"/>
                                        </p:tgtEl>
                                        <p:attrNameLst>
                                          <p:attrName>fillcolor</p:attrName>
                                        </p:attrNameLst>
                                      </p:cBhvr>
                                      <p:tavLst>
                                        <p:tav tm="0">
                                          <p:val>
                                            <p:clrVal>
                                              <a:schemeClr val="accent2"/>
                                            </p:clrVal>
                                          </p:val>
                                        </p:tav>
                                        <p:tav tm="50000">
                                          <p:val>
                                            <p:clrVal>
                                              <a:schemeClr val="hlink"/>
                                            </p:clrVal>
                                          </p:val>
                                        </p:tav>
                                      </p:tavLst>
                                    </p:anim>
                                    <p:set>
                                      <p:cBhvr>
                                        <p:cTn id="44" dur="80"/>
                                        <p:tgtEl>
                                          <p:spTgt spid="7"/>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anim calcmode="lin" valueType="num">
                                      <p:cBhvr>
                                        <p:cTn id="50" dur="500" fill="hold"/>
                                        <p:tgtEl>
                                          <p:spTgt spid="13"/>
                                        </p:tgtEl>
                                        <p:attrNameLst>
                                          <p:attrName>ppt_x</p:attrName>
                                        </p:attrNameLst>
                                      </p:cBhvr>
                                      <p:tavLst>
                                        <p:tav tm="0">
                                          <p:val>
                                            <p:strVal val="#ppt_x"/>
                                          </p:val>
                                        </p:tav>
                                        <p:tav tm="100000">
                                          <p:val>
                                            <p:strVal val="#ppt_x"/>
                                          </p:val>
                                        </p:tav>
                                      </p:tavLst>
                                    </p:anim>
                                    <p:anim calcmode="lin" valueType="num">
                                      <p:cBhvr>
                                        <p:cTn id="5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8"/>
                                        </p:tgtEl>
                                        <p:attrNameLst>
                                          <p:attrName>style.visibility</p:attrName>
                                        </p:attrNameLst>
                                      </p:cBhvr>
                                      <p:to>
                                        <p:strVal val="visible"/>
                                      </p:to>
                                    </p:set>
                                    <p:anim calcmode="discrete" valueType="clr">
                                      <p:cBhvr override="childStyle">
                                        <p:cTn id="56"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8"/>
                                        </p:tgtEl>
                                        <p:attrNameLst>
                                          <p:attrName>fillcolor</p:attrName>
                                        </p:attrNameLst>
                                      </p:cBhvr>
                                      <p:tavLst>
                                        <p:tav tm="0">
                                          <p:val>
                                            <p:clrVal>
                                              <a:schemeClr val="accent2"/>
                                            </p:clrVal>
                                          </p:val>
                                        </p:tav>
                                        <p:tav tm="50000">
                                          <p:val>
                                            <p:clrVal>
                                              <a:schemeClr val="hlink"/>
                                            </p:clrVal>
                                          </p:val>
                                        </p:tav>
                                      </p:tavLst>
                                    </p:anim>
                                    <p:set>
                                      <p:cBhvr>
                                        <p:cTn id="58"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7"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0fd6f1c2c5adca9398d49eaaf1c8f604.jpg"/>
          <p:cNvPicPr>
            <a:picLocks noGrp="1" noChangeAspect="1"/>
          </p:cNvPicPr>
          <p:nvPr>
            <p:ph idx="1"/>
          </p:nvPr>
        </p:nvPicPr>
        <p:blipFill>
          <a:blip r:embed="rId2" cstate="print"/>
          <a:srcRect l="6941" r="55526"/>
          <a:stretch>
            <a:fillRect/>
          </a:stretch>
        </p:blipFill>
        <p:spPr>
          <a:xfrm>
            <a:off x="0" y="909668"/>
            <a:ext cx="2266857" cy="5948332"/>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1547664" y="188640"/>
            <a:ext cx="5004048" cy="1196752"/>
          </a:xfrm>
          <a:prstGeom prst="wedgeEllipseCallout">
            <a:avLst>
              <a:gd name="adj1" fmla="val -50352"/>
              <a:gd name="adj2" fmla="val 86239"/>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Η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Αθήνα</a:t>
            </a:r>
            <a:r>
              <a:rPr lang="el-GR" sz="2500"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 </a:t>
            </a:r>
            <a:r>
              <a:rPr lang="el-GR" sz="2500" dirty="0" smtClean="0">
                <a:solidFill>
                  <a:srgbClr val="002060"/>
                </a:solidFill>
                <a:latin typeface="Comic Sans MS" pitchFamily="66" charset="0"/>
                <a:sym typeface="Wingdings" pitchFamily="2" charset="2"/>
              </a:rPr>
              <a:t> εμπόριο, βιοτεχνία</a:t>
            </a:r>
            <a:endParaRPr lang="el-GR" sz="2500" dirty="0">
              <a:solidFill>
                <a:srgbClr val="002060"/>
              </a:solidFill>
              <a:latin typeface="Comic Sans MS" pitchFamily="66" charset="0"/>
            </a:endParaRPr>
          </a:p>
        </p:txBody>
      </p:sp>
      <p:pic>
        <p:nvPicPr>
          <p:cNvPr id="13" name="3 - Θέση περιεχομένου" descr="0fd6f1c2c5adca9398d49eaaf1c8f604.jpg"/>
          <p:cNvPicPr>
            <a:picLocks noChangeAspect="1"/>
          </p:cNvPicPr>
          <p:nvPr/>
        </p:nvPicPr>
        <p:blipFill>
          <a:blip r:embed="rId3" cstate="print"/>
          <a:stretch>
            <a:fillRect/>
          </a:stretch>
        </p:blipFill>
        <p:spPr>
          <a:xfrm>
            <a:off x="2915816" y="4782871"/>
            <a:ext cx="3039999" cy="2075129"/>
          </a:xfrm>
          <a:prstGeom prst="rect">
            <a:avLst/>
          </a:prstGeom>
          <a:ln>
            <a:noFill/>
          </a:ln>
          <a:effectLst>
            <a:outerShdw blurRad="292100" dist="139700" dir="2700000" algn="tl" rotWithShape="0">
              <a:srgbClr val="333333">
                <a:alpha val="65000"/>
              </a:srgbClr>
            </a:outerShdw>
          </a:effectLst>
        </p:spPr>
      </p:pic>
      <p:pic>
        <p:nvPicPr>
          <p:cNvPr id="14" name="3 - Θέση περιεχομένου" descr="0fd6f1c2c5adca9398d49eaaf1c8f604.jpg"/>
          <p:cNvPicPr>
            <a:picLocks noChangeAspect="1"/>
          </p:cNvPicPr>
          <p:nvPr/>
        </p:nvPicPr>
        <p:blipFill>
          <a:blip r:embed="rId4" cstate="print"/>
          <a:stretch>
            <a:fillRect/>
          </a:stretch>
        </p:blipFill>
        <p:spPr>
          <a:xfrm>
            <a:off x="6557357" y="908720"/>
            <a:ext cx="2586644" cy="5949280"/>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2627784" y="1412776"/>
            <a:ext cx="4032448" cy="1440160"/>
          </a:xfrm>
          <a:prstGeom prst="wedgeEllipseCallout">
            <a:avLst>
              <a:gd name="adj1" fmla="val 73258"/>
              <a:gd name="adj2" fmla="val 15178"/>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2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Κόρινθος, Μέγαρα, Χαλκίδα, Μίλητος </a:t>
            </a:r>
            <a:r>
              <a:rPr lang="el-GR" sz="2200" dirty="0" smtClean="0">
                <a:solidFill>
                  <a:srgbClr val="002060"/>
                </a:solidFill>
                <a:latin typeface="Comic Sans MS" pitchFamily="66" charset="0"/>
                <a:sym typeface="Wingdings" pitchFamily="2" charset="2"/>
              </a:rPr>
              <a:t> ίδρυση αποικιών</a:t>
            </a:r>
            <a:endParaRPr lang="el-GR" sz="2200" dirty="0">
              <a:solidFill>
                <a:srgbClr val="002060"/>
              </a:solidFill>
              <a:latin typeface="Comic Sans MS" pitchFamily="66" charset="0"/>
            </a:endParaRPr>
          </a:p>
        </p:txBody>
      </p:sp>
      <p:sp>
        <p:nvSpPr>
          <p:cNvPr id="12" name="11 - Ελλειψοειδής επεξήγηση"/>
          <p:cNvSpPr/>
          <p:nvPr/>
        </p:nvSpPr>
        <p:spPr>
          <a:xfrm>
            <a:off x="2051720" y="2924944"/>
            <a:ext cx="4032448" cy="1728192"/>
          </a:xfrm>
          <a:prstGeom prst="wedgeEllipseCallout">
            <a:avLst>
              <a:gd name="adj1" fmla="val 10517"/>
              <a:gd name="adj2" fmla="val 102945"/>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200" dirty="0" smtClean="0">
                <a:solidFill>
                  <a:srgbClr val="002060"/>
                </a:solidFill>
                <a:latin typeface="Comic Sans MS" pitchFamily="66" charset="0"/>
                <a:sym typeface="Wingdings" pitchFamily="2" charset="2"/>
              </a:rPr>
              <a:t>Η </a:t>
            </a:r>
            <a:r>
              <a:rPr lang="el-GR" sz="22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Σπάρτη </a:t>
            </a:r>
            <a:r>
              <a:rPr lang="el-GR" sz="2200" dirty="0" smtClean="0">
                <a:solidFill>
                  <a:srgbClr val="002060"/>
                </a:solidFill>
                <a:latin typeface="Comic Sans MS" pitchFamily="66" charset="0"/>
                <a:sym typeface="Wingdings" pitchFamily="2" charset="2"/>
              </a:rPr>
              <a:t>το</a:t>
            </a:r>
            <a:r>
              <a:rPr lang="el-GR" sz="22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 Άργος, η </a:t>
            </a:r>
            <a:r>
              <a:rPr lang="el-GR" sz="2200" b="1" dirty="0" err="1"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Ήλιδα</a:t>
            </a:r>
            <a:r>
              <a:rPr lang="el-GR" sz="22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 </a:t>
            </a:r>
            <a:r>
              <a:rPr lang="el-GR" sz="2200"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κ.α.</a:t>
            </a:r>
            <a:r>
              <a:rPr lang="el-GR" sz="2200" dirty="0" smtClean="0">
                <a:solidFill>
                  <a:srgbClr val="002060"/>
                </a:solidFill>
                <a:latin typeface="Comic Sans MS" pitchFamily="66" charset="0"/>
                <a:sym typeface="Wingdings" pitchFamily="2" charset="2"/>
              </a:rPr>
              <a:t>  κατάκτηση γειτονικών περιοχών</a:t>
            </a:r>
            <a:endParaRPr lang="el-GR" sz="2200" b="1" dirty="0">
              <a:solidFill>
                <a:srgbClr val="002060"/>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ppt_x</p:attrName>
                                        </p:attrNameLst>
                                      </p:cBhvr>
                                      <p:tavLst>
                                        <p:tav tm="0">
                                          <p:val>
                                            <p:strVal val="#ppt_x-.2"/>
                                          </p:val>
                                        </p:tav>
                                        <p:tav tm="100000">
                                          <p:val>
                                            <p:strVal val="#ppt_x"/>
                                          </p:val>
                                        </p:tav>
                                      </p:tavLst>
                                    </p:anim>
                                    <p:anim calcmode="lin" valueType="num">
                                      <p:cBhvr>
                                        <p:cTn id="22"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2"/>
                                        </p:tgtEl>
                                        <p:attrNameLst>
                                          <p:attrName>style.visibility</p:attrName>
                                        </p:attrNameLst>
                                      </p:cBhvr>
                                      <p:to>
                                        <p:strVal val="visible"/>
                                      </p:to>
                                    </p:set>
                                    <p:anim calcmode="discrete" valueType="clr">
                                      <p:cBhvr override="childStyle">
                                        <p:cTn id="28"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2"/>
                                        </p:tgtEl>
                                        <p:attrNameLst>
                                          <p:attrName>fillcolor</p:attrName>
                                        </p:attrNameLst>
                                      </p:cBhvr>
                                      <p:tavLst>
                                        <p:tav tm="0">
                                          <p:val>
                                            <p:clrVal>
                                              <a:schemeClr val="accent2"/>
                                            </p:clrVal>
                                          </p:val>
                                        </p:tav>
                                        <p:tav tm="50000">
                                          <p:val>
                                            <p:clrVal>
                                              <a:schemeClr val="hlink"/>
                                            </p:clrVal>
                                          </p:val>
                                        </p:tav>
                                      </p:tavLst>
                                    </p:anim>
                                    <p:set>
                                      <p:cBhvr>
                                        <p:cTn id="30" dur="80"/>
                                        <p:tgtEl>
                                          <p:spTgt spid="12"/>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ppt_x</p:attrName>
                                        </p:attrNameLst>
                                      </p:cBhvr>
                                      <p:tavLst>
                                        <p:tav tm="0">
                                          <p:val>
                                            <p:strVal val="#ppt_x-.2"/>
                                          </p:val>
                                        </p:tav>
                                        <p:tav tm="100000">
                                          <p:val>
                                            <p:strVal val="#ppt_x"/>
                                          </p:val>
                                        </p:tav>
                                      </p:tavLst>
                                    </p:anim>
                                    <p:anim calcmode="lin" valueType="num">
                                      <p:cBhvr>
                                        <p:cTn id="36"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6"/>
                                        </p:tgtEl>
                                        <p:attrNameLst>
                                          <p:attrName>style.visibility</p:attrName>
                                        </p:attrNameLst>
                                      </p:cBhvr>
                                      <p:to>
                                        <p:strVal val="visible"/>
                                      </p:to>
                                    </p:set>
                                    <p:anim calcmode="discrete" valueType="clr">
                                      <p:cBhvr override="childStyle">
                                        <p:cTn id="4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6"/>
                                        </p:tgtEl>
                                        <p:attrNameLst>
                                          <p:attrName>fillcolor</p:attrName>
                                        </p:attrNameLst>
                                      </p:cBhvr>
                                      <p:tavLst>
                                        <p:tav tm="0">
                                          <p:val>
                                            <p:clrVal>
                                              <a:schemeClr val="accent2"/>
                                            </p:clrVal>
                                          </p:val>
                                        </p:tav>
                                        <p:tav tm="50000">
                                          <p:val>
                                            <p:clrVal>
                                              <a:schemeClr val="hlink"/>
                                            </p:clrVal>
                                          </p:val>
                                        </p:tav>
                                      </p:tavLst>
                                    </p:anim>
                                    <p:set>
                                      <p:cBhvr>
                                        <p:cTn id="4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7 - Θέση περιεχομένου" descr="54c4ec79786b0293efb0dcbda2610655.jpg"/>
          <p:cNvPicPr>
            <a:picLocks noChangeAspect="1"/>
          </p:cNvPicPr>
          <p:nvPr/>
        </p:nvPicPr>
        <p:blipFill>
          <a:blip r:embed="rId2" cstate="print"/>
          <a:srcRect l="64171"/>
          <a:stretch>
            <a:fillRect/>
          </a:stretch>
        </p:blipFill>
        <p:spPr>
          <a:xfrm>
            <a:off x="0" y="0"/>
            <a:ext cx="3707904" cy="8287234"/>
          </a:xfrm>
          <a:prstGeom prst="rect">
            <a:avLst/>
          </a:prstGeom>
          <a:ln>
            <a:noFill/>
          </a:ln>
          <a:effectLst>
            <a:outerShdw blurRad="292100" dist="139700" dir="2700000" algn="tl" rotWithShape="0">
              <a:srgbClr val="333333">
                <a:alpha val="65000"/>
              </a:srgbClr>
            </a:outerShdw>
          </a:effectLst>
        </p:spPr>
      </p:pic>
      <p:sp>
        <p:nvSpPr>
          <p:cNvPr id="9" name="8 - Ελλειψοειδής επεξήγηση"/>
          <p:cNvSpPr/>
          <p:nvPr/>
        </p:nvSpPr>
        <p:spPr>
          <a:xfrm>
            <a:off x="3851920" y="908720"/>
            <a:ext cx="4824536" cy="5400600"/>
          </a:xfrm>
          <a:prstGeom prst="wedgeEllipseCallout">
            <a:avLst>
              <a:gd name="adj1" fmla="val -85066"/>
              <a:gd name="adj2" fmla="val -39864"/>
            </a:avLst>
          </a:prstGeom>
          <a:solidFill>
            <a:schemeClr val="tx2">
              <a:lumMod val="40000"/>
              <a:lumOff val="60000"/>
              <a:alpha val="28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002060"/>
                </a:solidFill>
                <a:latin typeface="Comic Sans MS" pitchFamily="66" charset="0"/>
              </a:rPr>
              <a:t> </a:t>
            </a:r>
            <a:r>
              <a:rPr lang="el-GR" sz="2400" dirty="0" smtClean="0">
                <a:solidFill>
                  <a:srgbClr val="002060"/>
                </a:solidFill>
                <a:latin typeface="Comic Sans MS" pitchFamily="66" charset="0"/>
              </a:rPr>
              <a:t>Όσα τμήματα του </a:t>
            </a:r>
            <a:r>
              <a:rPr lang="el-GR" sz="2400" b="1" dirty="0" smtClean="0">
                <a:solidFill>
                  <a:srgbClr val="002060"/>
                </a:solidFill>
                <a:effectLst>
                  <a:outerShdw blurRad="38100" dist="38100" dir="2700000" algn="tl">
                    <a:srgbClr val="000000">
                      <a:alpha val="43137"/>
                    </a:srgbClr>
                  </a:outerShdw>
                </a:effectLst>
                <a:latin typeface="Comic Sans MS" pitchFamily="66" charset="0"/>
              </a:rPr>
              <a:t>ελληνικού κόσμου </a:t>
            </a:r>
            <a:r>
              <a:rPr lang="el-GR" sz="2400" dirty="0" smtClean="0">
                <a:solidFill>
                  <a:srgbClr val="002060"/>
                </a:solidFill>
                <a:latin typeface="Comic Sans MS" pitchFamily="66" charset="0"/>
              </a:rPr>
              <a:t>παρέμειναν </a:t>
            </a:r>
            <a:r>
              <a:rPr lang="el-GR" sz="2400" b="1" dirty="0" smtClean="0">
                <a:solidFill>
                  <a:srgbClr val="C00000"/>
                </a:solidFill>
                <a:effectLst>
                  <a:outerShdw blurRad="38100" dist="38100" dir="2700000" algn="tl">
                    <a:srgbClr val="000000">
                      <a:alpha val="43137"/>
                    </a:srgbClr>
                  </a:outerShdw>
                </a:effectLst>
                <a:latin typeface="Comic Sans MS" pitchFamily="66" charset="0"/>
              </a:rPr>
              <a:t>απομονωμένα</a:t>
            </a:r>
            <a:r>
              <a:rPr lang="el-GR" sz="2400" dirty="0" smtClean="0">
                <a:solidFill>
                  <a:srgbClr val="002060"/>
                </a:solidFill>
                <a:latin typeface="Comic Sans MS" pitchFamily="66" charset="0"/>
              </a:rPr>
              <a:t> (</a:t>
            </a:r>
            <a:r>
              <a:rPr lang="el-GR" sz="2400" b="1" dirty="0" smtClean="0">
                <a:solidFill>
                  <a:srgbClr val="002060"/>
                </a:solidFill>
                <a:effectLst>
                  <a:outerShdw blurRad="38100" dist="38100" dir="2700000" algn="tl">
                    <a:srgbClr val="000000">
                      <a:alpha val="43137"/>
                    </a:srgbClr>
                  </a:outerShdw>
                </a:effectLst>
                <a:latin typeface="Comic Sans MS" pitchFamily="66" charset="0"/>
              </a:rPr>
              <a:t>Αρκάδες, Αιτωλοί, </a:t>
            </a:r>
            <a:r>
              <a:rPr lang="el-GR" sz="2400" b="1" dirty="0" err="1" smtClean="0">
                <a:solidFill>
                  <a:srgbClr val="002060"/>
                </a:solidFill>
                <a:effectLst>
                  <a:outerShdw blurRad="38100" dist="38100" dir="2700000" algn="tl">
                    <a:srgbClr val="000000">
                      <a:alpha val="43137"/>
                    </a:srgbClr>
                  </a:outerShdw>
                </a:effectLst>
                <a:latin typeface="Comic Sans MS" pitchFamily="66" charset="0"/>
              </a:rPr>
              <a:t>Ακαρνάνες</a:t>
            </a:r>
            <a:r>
              <a:rPr lang="el-GR" sz="2400" b="1" dirty="0" smtClean="0">
                <a:solidFill>
                  <a:srgbClr val="002060"/>
                </a:solidFill>
                <a:effectLst>
                  <a:outerShdw blurRad="38100" dist="38100" dir="2700000" algn="tl">
                    <a:srgbClr val="000000">
                      <a:alpha val="43137"/>
                    </a:srgbClr>
                  </a:outerShdw>
                </a:effectLst>
                <a:latin typeface="Comic Sans MS" pitchFamily="66" charset="0"/>
              </a:rPr>
              <a:t>, Μακεδόνες </a:t>
            </a:r>
            <a:r>
              <a:rPr lang="el-GR" sz="2400" dirty="0" smtClean="0">
                <a:solidFill>
                  <a:srgbClr val="002060"/>
                </a:solidFill>
                <a:latin typeface="Comic Sans MS" pitchFamily="66" charset="0"/>
              </a:rPr>
              <a:t>κ.α.) </a:t>
            </a:r>
          </a:p>
          <a:p>
            <a:pPr algn="ctr"/>
            <a:r>
              <a:rPr lang="el-GR" sz="2400" dirty="0" smtClean="0">
                <a:solidFill>
                  <a:srgbClr val="002060"/>
                </a:solidFill>
                <a:latin typeface="Comic Sans MS" pitchFamily="66" charset="0"/>
              </a:rPr>
              <a:t>δεν ακολούθησαν την ίδια οικονομική πορεία και διατήρησαν τη </a:t>
            </a:r>
            <a:r>
              <a:rPr lang="el-GR" sz="2400" b="1" dirty="0" smtClean="0">
                <a:solidFill>
                  <a:srgbClr val="C00000"/>
                </a:solidFill>
                <a:effectLst>
                  <a:outerShdw blurRad="38100" dist="38100" dir="2700000" algn="tl">
                    <a:srgbClr val="000000">
                      <a:alpha val="43137"/>
                    </a:srgbClr>
                  </a:outerShdw>
                </a:effectLst>
                <a:latin typeface="Comic Sans MS" pitchFamily="66" charset="0"/>
              </a:rPr>
              <a:t>φυλετική οργάνωση</a:t>
            </a:r>
            <a:r>
              <a:rPr lang="el-GR" sz="2400" dirty="0" smtClean="0">
                <a:solidFill>
                  <a:srgbClr val="002060"/>
                </a:solidFill>
                <a:latin typeface="Comic Sans MS" pitchFamily="66" charset="0"/>
              </a:rPr>
              <a:t>.</a:t>
            </a:r>
            <a:endParaRPr lang="el-GR" sz="2400" b="1" dirty="0" smtClean="0">
              <a:solidFill>
                <a:srgbClr val="C00000"/>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9"/>
                                        </p:tgtEl>
                                        <p:attrNameLst>
                                          <p:attrName>style.visibility</p:attrName>
                                        </p:attrNameLst>
                                      </p:cBhvr>
                                      <p:to>
                                        <p:strVal val="visible"/>
                                      </p:to>
                                    </p:set>
                                    <p:anim calcmode="discrete" valueType="clr">
                                      <p:cBhvr override="childStyle">
                                        <p:cTn id="14"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9"/>
                                        </p:tgtEl>
                                        <p:attrNameLst>
                                          <p:attrName>fillcolor</p:attrName>
                                        </p:attrNameLst>
                                      </p:cBhvr>
                                      <p:tavLst>
                                        <p:tav tm="0">
                                          <p:val>
                                            <p:clrVal>
                                              <a:schemeClr val="accent2"/>
                                            </p:clrVal>
                                          </p:val>
                                        </p:tav>
                                        <p:tav tm="50000">
                                          <p:val>
                                            <p:clrVal>
                                              <a:schemeClr val="hlink"/>
                                            </p:clrVal>
                                          </p:val>
                                        </p:tav>
                                      </p:tavLst>
                                    </p:anim>
                                    <p:set>
                                      <p:cBhvr>
                                        <p:cTn id="16"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3 - Θέση περιεχομένου" descr="arxaia-nisia600_104357_W9S946.jpg"/>
          <p:cNvPicPr>
            <a:picLocks noChangeAspect="1"/>
          </p:cNvPicPr>
          <p:nvPr/>
        </p:nvPicPr>
        <p:blipFill>
          <a:blip r:embed="rId2" cstate="print"/>
          <a:stretch>
            <a:fillRect/>
          </a:stretch>
        </p:blipFill>
        <p:spPr>
          <a:xfrm>
            <a:off x="-1039396" y="-243408"/>
            <a:ext cx="11453884" cy="7101408"/>
          </a:xfrm>
          <a:prstGeom prst="rect">
            <a:avLst/>
          </a:prstGeom>
          <a:ln>
            <a:noFill/>
          </a:ln>
          <a:effectLst>
            <a:outerShdw blurRad="292100" dist="139700" dir="2700000" algn="tl" rotWithShape="0">
              <a:srgbClr val="333333">
                <a:alpha val="65000"/>
              </a:srgbClr>
            </a:outerShdw>
          </a:effectLst>
        </p:spPr>
      </p:pic>
      <p:pic>
        <p:nvPicPr>
          <p:cNvPr id="4" name="3 - Θέση περιεχομένου" descr="0fd6f1c2c5adca9398d49eaaf1c8f604.jpg"/>
          <p:cNvPicPr>
            <a:picLocks noGrp="1" noChangeAspect="1"/>
          </p:cNvPicPr>
          <p:nvPr>
            <p:ph idx="1"/>
          </p:nvPr>
        </p:nvPicPr>
        <p:blipFill>
          <a:blip r:embed="rId3" cstate="print"/>
          <a:srcRect r="18560"/>
          <a:stretch>
            <a:fillRect/>
          </a:stretch>
        </p:blipFill>
        <p:spPr>
          <a:xfrm>
            <a:off x="5076056" y="3573016"/>
            <a:ext cx="3547896" cy="2842153"/>
          </a:xfrm>
          <a:prstGeom prst="rect">
            <a:avLst/>
          </a:prstGeom>
          <a:ln>
            <a:noFill/>
          </a:ln>
          <a:effectLst>
            <a:outerShdw blurRad="292100" dist="139700" dir="2700000" algn="tl" rotWithShape="0">
              <a:srgbClr val="333333">
                <a:alpha val="65000"/>
              </a:srgbClr>
            </a:outerShdw>
          </a:effectLst>
        </p:spPr>
      </p:pic>
      <p:sp>
        <p:nvSpPr>
          <p:cNvPr id="6" name="1 - Τίτλος"/>
          <p:cNvSpPr txBox="1">
            <a:spLocks/>
          </p:cNvSpPr>
          <p:nvPr/>
        </p:nvSpPr>
        <p:spPr>
          <a:xfrm>
            <a:off x="3851920" y="260648"/>
            <a:ext cx="6264696" cy="1826777"/>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5000" b="1" i="0" u="none" strike="noStrike" kern="1200" cap="none" spc="0" normalizeH="0" baseline="0" noProof="0" dirty="0" smtClean="0">
                <a:ln>
                  <a:noFill/>
                </a:ln>
                <a:solidFill>
                  <a:schemeClr val="tx2">
                    <a:lumMod val="50000"/>
                  </a:schemeClr>
                </a:solidFill>
                <a:effectLst>
                  <a:outerShdw blurRad="38100" dist="38100" dir="2700000" algn="tl">
                    <a:srgbClr val="000000">
                      <a:alpha val="43137"/>
                    </a:srgbClr>
                  </a:outerShdw>
                </a:effectLst>
                <a:uLnTx/>
                <a:uFillTx/>
                <a:latin typeface="Comic Sans MS" pitchFamily="66" charset="0"/>
                <a:ea typeface="+mj-ea"/>
                <a:cs typeface="+mj-cs"/>
              </a:rPr>
              <a:t>Β΄</a:t>
            </a:r>
            <a:r>
              <a:rPr kumimoji="0" lang="el-GR" sz="5000" b="1" i="0" u="none" strike="noStrike" kern="1200" cap="none" spc="0" normalizeH="0" noProof="0" dirty="0" smtClean="0">
                <a:ln>
                  <a:noFill/>
                </a:ln>
                <a:solidFill>
                  <a:schemeClr val="tx2">
                    <a:lumMod val="50000"/>
                  </a:schemeClr>
                </a:solidFill>
                <a:effectLst>
                  <a:outerShdw blurRad="38100" dist="38100" dir="2700000" algn="tl">
                    <a:srgbClr val="000000">
                      <a:alpha val="43137"/>
                    </a:srgbClr>
                  </a:outerShdw>
                </a:effectLst>
                <a:uLnTx/>
                <a:uFillTx/>
                <a:latin typeface="Comic Sans MS" pitchFamily="66" charset="0"/>
                <a:ea typeface="+mj-ea"/>
                <a:cs typeface="+mj-cs"/>
              </a:rPr>
              <a:t> ελληνικός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5000" b="1" i="0" u="none" strike="noStrike" kern="1200" cap="none" spc="0" normalizeH="0" noProof="0" dirty="0" smtClean="0">
                <a:ln>
                  <a:noFill/>
                </a:ln>
                <a:solidFill>
                  <a:schemeClr val="tx2">
                    <a:lumMod val="50000"/>
                  </a:schemeClr>
                </a:solidFill>
                <a:effectLst>
                  <a:outerShdw blurRad="38100" dist="38100" dir="2700000" algn="tl">
                    <a:srgbClr val="000000">
                      <a:alpha val="43137"/>
                    </a:srgbClr>
                  </a:outerShdw>
                </a:effectLst>
                <a:uLnTx/>
                <a:uFillTx/>
                <a:latin typeface="Comic Sans MS" pitchFamily="66" charset="0"/>
                <a:ea typeface="+mj-ea"/>
                <a:cs typeface="+mj-cs"/>
              </a:rPr>
              <a:t>αποικισμός</a:t>
            </a:r>
            <a:endParaRPr kumimoji="0" lang="el-GR" sz="5000" b="1" i="0" u="none" strike="noStrike" kern="1200" cap="none" spc="0" normalizeH="0" baseline="0" noProof="0" dirty="0">
              <a:ln>
                <a:noFill/>
              </a:ln>
              <a:solidFill>
                <a:schemeClr val="tx2">
                  <a:lumMod val="50000"/>
                </a:schemeClr>
              </a:solidFill>
              <a:effectLst>
                <a:outerShdw blurRad="38100" dist="38100" dir="2700000" algn="tl">
                  <a:srgbClr val="000000">
                    <a:alpha val="43137"/>
                  </a:srgbClr>
                </a:outerShdw>
              </a:effectLst>
              <a:uLnTx/>
              <a:uFillTx/>
              <a:latin typeface="Comic Sans MS" pitchFamily="66" charset="0"/>
              <a:ea typeface="+mj-ea"/>
              <a:cs typeface="+mj-cs"/>
            </a:endParaRPr>
          </a:p>
        </p:txBody>
      </p:sp>
      <p:sp>
        <p:nvSpPr>
          <p:cNvPr id="8" name="1 - Τίτλος"/>
          <p:cNvSpPr txBox="1">
            <a:spLocks/>
          </p:cNvSpPr>
          <p:nvPr/>
        </p:nvSpPr>
        <p:spPr>
          <a:xfrm>
            <a:off x="323528" y="404664"/>
            <a:ext cx="4032448" cy="792089"/>
          </a:xfrm>
          <a:prstGeom prst="rect">
            <a:avLst/>
          </a:prstGeom>
          <a:gradFill flip="none" rotWithShape="1">
            <a:gsLst>
              <a:gs pos="0">
                <a:srgbClr val="0070C0">
                  <a:alpha val="68000"/>
                </a:srgbClr>
              </a:gs>
              <a:gs pos="50000">
                <a:schemeClr val="accent5">
                  <a:lumMod val="40000"/>
                  <a:lumOff val="60000"/>
                </a:schemeClr>
              </a:gs>
              <a:gs pos="97000">
                <a:schemeClr val="accent5">
                  <a:lumMod val="60000"/>
                  <a:lumOff val="40000"/>
                </a:schemeClr>
              </a:gs>
              <a:gs pos="99000">
                <a:schemeClr val="accent5">
                  <a:lumMod val="40000"/>
                  <a:lumOff val="60000"/>
                </a:schemeClr>
              </a:gs>
              <a:gs pos="72000">
                <a:schemeClr val="accent6">
                  <a:lumMod val="20000"/>
                  <a:lumOff val="80000"/>
                </a:schemeClr>
              </a:gs>
            </a:gsLst>
            <a:lin ang="2700000" scaled="1"/>
            <a:tileRect/>
          </a:gradFill>
          <a:effectLst>
            <a:outerShdw blurRad="304800" dist="215900" dir="2700000" algn="tl" rotWithShape="0">
              <a:prstClr val="black">
                <a:alpha val="40000"/>
              </a:prstClr>
            </a:outerShdw>
          </a:effectLst>
        </p:spPr>
        <p:txBody>
          <a:bodyPr vert="horz" lIns="91440" tIns="45720" rIns="91440" bIns="45720" rtlCol="0" anchor="ct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omic Sans MS" pitchFamily="66" charset="0"/>
                <a:ea typeface="+mj-ea"/>
                <a:cs typeface="+mj-cs"/>
              </a:rPr>
              <a:t>8ος </a:t>
            </a:r>
            <a:r>
              <a:rPr kumimoji="0" lang="el-GR" sz="2800" b="1" i="0" u="none" strike="noStrike" kern="1200" cap="none" spc="0" normalizeH="0" baseline="0" noProof="0" dirty="0" err="1" smtClean="0">
                <a:ln>
                  <a:noFill/>
                </a:ln>
                <a:solidFill>
                  <a:srgbClr val="002060"/>
                </a:solidFill>
                <a:effectLst>
                  <a:outerShdw blurRad="38100" dist="38100" dir="2700000" algn="tl">
                    <a:srgbClr val="000000">
                      <a:alpha val="43137"/>
                    </a:srgbClr>
                  </a:outerShdw>
                </a:effectLst>
                <a:uLnTx/>
                <a:uFillTx/>
                <a:latin typeface="Comic Sans MS" pitchFamily="66" charset="0"/>
                <a:ea typeface="+mj-ea"/>
                <a:cs typeface="+mj-cs"/>
              </a:rPr>
              <a:t>π.Χ.</a:t>
            </a:r>
            <a:r>
              <a:rPr kumimoji="0" lang="el-GR" sz="28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omic Sans MS" pitchFamily="66" charset="0"/>
                <a:ea typeface="+mj-ea"/>
                <a:cs typeface="+mj-cs"/>
              </a:rPr>
              <a:t> –</a:t>
            </a:r>
            <a:r>
              <a:rPr kumimoji="0" lang="el-GR" sz="2800" b="1" i="0" u="none" strike="noStrike" kern="1200" cap="none" spc="0" normalizeH="0" noProof="0" dirty="0" smtClean="0">
                <a:ln>
                  <a:noFill/>
                </a:ln>
                <a:solidFill>
                  <a:srgbClr val="002060"/>
                </a:solidFill>
                <a:effectLst>
                  <a:outerShdw blurRad="38100" dist="38100" dir="2700000" algn="tl">
                    <a:srgbClr val="000000">
                      <a:alpha val="43137"/>
                    </a:srgbClr>
                  </a:outerShdw>
                </a:effectLst>
                <a:uLnTx/>
                <a:uFillTx/>
                <a:latin typeface="Comic Sans MS" pitchFamily="66" charset="0"/>
                <a:ea typeface="+mj-ea"/>
                <a:cs typeface="+mj-cs"/>
              </a:rPr>
              <a:t> 6</a:t>
            </a:r>
            <a:r>
              <a:rPr kumimoji="0" lang="el-GR" sz="2800" b="1" i="0" u="none" strike="noStrike" kern="1200" cap="none" spc="0" normalizeH="0" baseline="30000" noProof="0" dirty="0" smtClean="0">
                <a:ln>
                  <a:noFill/>
                </a:ln>
                <a:solidFill>
                  <a:srgbClr val="002060"/>
                </a:solidFill>
                <a:effectLst>
                  <a:outerShdw blurRad="38100" dist="38100" dir="2700000" algn="tl">
                    <a:srgbClr val="000000">
                      <a:alpha val="43137"/>
                    </a:srgbClr>
                  </a:outerShdw>
                </a:effectLst>
                <a:uLnTx/>
                <a:uFillTx/>
                <a:latin typeface="Comic Sans MS" pitchFamily="66" charset="0"/>
                <a:ea typeface="+mj-ea"/>
                <a:cs typeface="+mj-cs"/>
              </a:rPr>
              <a:t>ος</a:t>
            </a:r>
            <a:r>
              <a:rPr kumimoji="0" lang="el-GR" sz="2800" b="1" i="0" u="none" strike="noStrike" kern="1200" cap="none" spc="0" normalizeH="0" noProof="0" dirty="0" smtClean="0">
                <a:ln>
                  <a:noFill/>
                </a:ln>
                <a:solidFill>
                  <a:srgbClr val="002060"/>
                </a:solidFill>
                <a:effectLst>
                  <a:outerShdw blurRad="38100" dist="38100" dir="2700000" algn="tl">
                    <a:srgbClr val="000000">
                      <a:alpha val="43137"/>
                    </a:srgbClr>
                  </a:outerShdw>
                </a:effectLst>
                <a:uLnTx/>
                <a:uFillTx/>
                <a:latin typeface="Comic Sans MS" pitchFamily="66" charset="0"/>
                <a:ea typeface="+mj-ea"/>
                <a:cs typeface="+mj-cs"/>
              </a:rPr>
              <a:t> αι. </a:t>
            </a:r>
            <a:r>
              <a:rPr kumimoji="0" lang="el-GR" sz="2800" b="1" i="0" u="none" strike="noStrike" kern="1200" cap="none" spc="0" normalizeH="0" noProof="0" dirty="0" err="1" smtClean="0">
                <a:ln>
                  <a:noFill/>
                </a:ln>
                <a:solidFill>
                  <a:srgbClr val="002060"/>
                </a:solidFill>
                <a:effectLst>
                  <a:outerShdw blurRad="38100" dist="38100" dir="2700000" algn="tl">
                    <a:srgbClr val="000000">
                      <a:alpha val="43137"/>
                    </a:srgbClr>
                  </a:outerShdw>
                </a:effectLst>
                <a:uLnTx/>
                <a:uFillTx/>
                <a:latin typeface="Comic Sans MS" pitchFamily="66" charset="0"/>
                <a:ea typeface="+mj-ea"/>
                <a:cs typeface="+mj-cs"/>
              </a:rPr>
              <a:t>π.Χ.</a:t>
            </a:r>
            <a:endParaRPr kumimoji="0" lang="el-GR" sz="28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Comic Sans MS" pitchFamily="66" charset="0"/>
              <a:ea typeface="+mj-ea"/>
              <a:cs typeface="+mj-cs"/>
            </a:endParaRP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
                                        </p:tgtEl>
                                        <p:attrNameLst>
                                          <p:attrName>style.visibility</p:attrName>
                                        </p:attrNameLst>
                                      </p:cBhvr>
                                      <p:to>
                                        <p:strVal val="visible"/>
                                      </p:to>
                                    </p:set>
                                    <p:anim calcmode="discrete" valueType="clr">
                                      <p:cBhvr override="childStyle">
                                        <p:cTn id="14" dur="50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5" dur="500"/>
                                        <p:tgtEl>
                                          <p:spTgt spid="6"/>
                                        </p:tgtEl>
                                        <p:attrNameLst>
                                          <p:attrName>fillcolor</p:attrName>
                                        </p:attrNameLst>
                                      </p:cBhvr>
                                      <p:tavLst>
                                        <p:tav tm="0">
                                          <p:val>
                                            <p:clrVal>
                                              <a:schemeClr val="accent2"/>
                                            </p:clrVal>
                                          </p:val>
                                        </p:tav>
                                        <p:tav tm="50000">
                                          <p:val>
                                            <p:clrVal>
                                              <a:schemeClr val="hlink"/>
                                            </p:clrVal>
                                          </p:val>
                                        </p:tav>
                                      </p:tavLst>
                                    </p:anim>
                                    <p:set>
                                      <p:cBhvr>
                                        <p:cTn id="16" dur="500"/>
                                        <p:tgtEl>
                                          <p:spTgt spid="6"/>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8"/>
                                        </p:tgtEl>
                                        <p:attrNameLst>
                                          <p:attrName>style.visibility</p:attrName>
                                        </p:attrNameLst>
                                      </p:cBhvr>
                                      <p:to>
                                        <p:strVal val="visible"/>
                                      </p:to>
                                    </p:set>
                                    <p:anim calcmode="discrete" valueType="clr">
                                      <p:cBhvr override="childStyle">
                                        <p:cTn id="28"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8"/>
                                        </p:tgtEl>
                                        <p:attrNameLst>
                                          <p:attrName>fillcolor</p:attrName>
                                        </p:attrNameLst>
                                      </p:cBhvr>
                                      <p:tavLst>
                                        <p:tav tm="0">
                                          <p:val>
                                            <p:clrVal>
                                              <a:schemeClr val="accent2"/>
                                            </p:clrVal>
                                          </p:val>
                                        </p:tav>
                                        <p:tav tm="50000">
                                          <p:val>
                                            <p:clrVal>
                                              <a:schemeClr val="hlink"/>
                                            </p:clrVal>
                                          </p:val>
                                        </p:tav>
                                      </p:tavLst>
                                    </p:anim>
                                    <p:set>
                                      <p:cBhvr>
                                        <p:cTn id="30"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4.jpg"/>
          <p:cNvPicPr>
            <a:picLocks noGrp="1" noChangeAspect="1"/>
          </p:cNvPicPr>
          <p:nvPr>
            <p:ph idx="1"/>
          </p:nvPr>
        </p:nvPicPr>
        <p:blipFill>
          <a:blip r:embed="rId2" cstate="print"/>
          <a:stretch>
            <a:fillRect/>
          </a:stretch>
        </p:blipFill>
        <p:spPr>
          <a:xfrm>
            <a:off x="-2412776" y="-387424"/>
            <a:ext cx="12270161" cy="7245424"/>
          </a:xfrm>
          <a:prstGeom prst="rect">
            <a:avLst/>
          </a:prstGeom>
          <a:ln>
            <a:noFill/>
          </a:ln>
          <a:effectLst>
            <a:outerShdw blurRad="292100" dist="139700" dir="2700000" algn="tl" rotWithShape="0">
              <a:srgbClr val="333333">
                <a:alpha val="65000"/>
              </a:srgbClr>
            </a:outerShdw>
          </a:effectLst>
        </p:spPr>
      </p:pic>
      <p:sp>
        <p:nvSpPr>
          <p:cNvPr id="3" name="2 - Ελλειψοειδής επεξήγηση"/>
          <p:cNvSpPr/>
          <p:nvPr/>
        </p:nvSpPr>
        <p:spPr>
          <a:xfrm>
            <a:off x="179512" y="0"/>
            <a:ext cx="5832648" cy="1368152"/>
          </a:xfrm>
          <a:prstGeom prst="wedgeEllipseCallout">
            <a:avLst>
              <a:gd name="adj1" fmla="val -34030"/>
              <a:gd name="adj2" fmla="val 95122"/>
            </a:avLst>
          </a:prstGeom>
          <a:solidFill>
            <a:schemeClr val="bg1">
              <a:alpha val="67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Από πού προέρχεται ο όρος </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«αποικισμός»;</a:t>
            </a:r>
          </a:p>
        </p:txBody>
      </p:sp>
      <p:pic>
        <p:nvPicPr>
          <p:cNvPr id="5" name="4 - Εικόνα" descr="koriweb.jpg"/>
          <p:cNvPicPr>
            <a:picLocks noChangeAspect="1"/>
          </p:cNvPicPr>
          <p:nvPr/>
        </p:nvPicPr>
        <p:blipFill>
          <a:blip r:embed="rId3" cstate="print">
            <a:clrChange>
              <a:clrFrom>
                <a:srgbClr val="FFFFFF"/>
              </a:clrFrom>
              <a:clrTo>
                <a:srgbClr val="FFFFFF">
                  <a:alpha val="0"/>
                </a:srgbClr>
              </a:clrTo>
            </a:clrChange>
            <a:lum bright="-30000" contrast="40000"/>
          </a:blip>
          <a:stretch>
            <a:fillRect/>
          </a:stretch>
        </p:blipFill>
        <p:spPr>
          <a:xfrm>
            <a:off x="6937084" y="1484784"/>
            <a:ext cx="1464471" cy="5373216"/>
          </a:xfrm>
          <a:prstGeom prst="rect">
            <a:avLst/>
          </a:prstGeom>
        </p:spPr>
      </p:pic>
      <p:sp>
        <p:nvSpPr>
          <p:cNvPr id="6" name="5 - Ελλειψοειδής επεξήγηση"/>
          <p:cNvSpPr/>
          <p:nvPr/>
        </p:nvSpPr>
        <p:spPr>
          <a:xfrm>
            <a:off x="1403648" y="4293096"/>
            <a:ext cx="5832648" cy="2232248"/>
          </a:xfrm>
          <a:prstGeom prst="wedgeEllipseCallout">
            <a:avLst>
              <a:gd name="adj1" fmla="val 51696"/>
              <a:gd name="adj2" fmla="val -142794"/>
            </a:avLst>
          </a:prstGeom>
          <a:solidFill>
            <a:schemeClr val="bg1">
              <a:alpha val="71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Από το ρήμα </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«αποικίζω»</a:t>
            </a:r>
          </a:p>
          <a:p>
            <a:pPr algn="ctr"/>
            <a:r>
              <a:rPr lang="el-GR" sz="2500" b="1" dirty="0" smtClean="0">
                <a:solidFill>
                  <a:schemeClr val="accent6">
                    <a:lumMod val="50000"/>
                  </a:schemeClr>
                </a:solidFill>
                <a:effectLst>
                  <a:outerShdw blurRad="38100" dist="38100" dir="2700000" algn="tl">
                    <a:srgbClr val="000000">
                      <a:alpha val="43137"/>
                    </a:srgbClr>
                  </a:outerShdw>
                </a:effectLst>
                <a:latin typeface="PF Agora Serif Pro Black" pitchFamily="50" charset="0"/>
                <a:sym typeface="Wingdings" pitchFamily="2" charset="2"/>
              </a:rPr>
              <a:t>(</a:t>
            </a:r>
            <a:r>
              <a:rPr lang="el-GR" sz="2500" b="1" dirty="0" err="1" smtClean="0">
                <a:solidFill>
                  <a:schemeClr val="accent6">
                    <a:lumMod val="50000"/>
                  </a:schemeClr>
                </a:solidFill>
                <a:effectLst>
                  <a:outerShdw blurRad="38100" dist="38100" dir="2700000" algn="tl">
                    <a:srgbClr val="000000">
                      <a:alpha val="43137"/>
                    </a:srgbClr>
                  </a:outerShdw>
                </a:effectLst>
                <a:latin typeface="PF Agora Serif Pro Black" pitchFamily="50" charset="0"/>
                <a:sym typeface="Wingdings" pitchFamily="2" charset="2"/>
              </a:rPr>
              <a:t>ἀπό</a:t>
            </a:r>
            <a:r>
              <a:rPr lang="el-GR" sz="2500" b="1" dirty="0" smtClean="0">
                <a:solidFill>
                  <a:schemeClr val="accent6">
                    <a:lumMod val="50000"/>
                  </a:schemeClr>
                </a:solidFill>
                <a:effectLst>
                  <a:outerShdw blurRad="38100" dist="38100" dir="2700000" algn="tl">
                    <a:srgbClr val="000000">
                      <a:alpha val="43137"/>
                    </a:srgbClr>
                  </a:outerShdw>
                </a:effectLst>
                <a:latin typeface="PF Agora Serif Pro Black" pitchFamily="50" charset="0"/>
                <a:sym typeface="Wingdings" pitchFamily="2" charset="2"/>
              </a:rPr>
              <a:t> + </a:t>
            </a:r>
            <a:r>
              <a:rPr lang="el-GR" sz="2500" b="1" dirty="0" err="1" smtClean="0">
                <a:solidFill>
                  <a:schemeClr val="accent6">
                    <a:lumMod val="50000"/>
                  </a:schemeClr>
                </a:solidFill>
                <a:effectLst>
                  <a:outerShdw blurRad="38100" dist="38100" dir="2700000" algn="tl">
                    <a:srgbClr val="000000">
                      <a:alpha val="43137"/>
                    </a:srgbClr>
                  </a:outerShdw>
                </a:effectLst>
                <a:latin typeface="PF Agora Serif Pro Black" pitchFamily="50" charset="0"/>
                <a:sym typeface="Wingdings" pitchFamily="2" charset="2"/>
              </a:rPr>
              <a:t>οἰκῶ</a:t>
            </a:r>
            <a:r>
              <a:rPr lang="el-GR" sz="2500" b="1" dirty="0" smtClean="0">
                <a:solidFill>
                  <a:schemeClr val="accent6">
                    <a:lumMod val="50000"/>
                  </a:schemeClr>
                </a:solidFill>
                <a:effectLst>
                  <a:outerShdw blurRad="38100" dist="38100" dir="2700000" algn="tl">
                    <a:srgbClr val="000000">
                      <a:alpha val="43137"/>
                    </a:srgbClr>
                  </a:outerShdw>
                </a:effectLst>
                <a:latin typeface="PF Agora Serif Pro Black" pitchFamily="50" charset="0"/>
                <a:sym typeface="Wingdings" pitchFamily="2" charset="2"/>
              </a:rPr>
              <a:t>) </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που σημαίνει στέλνω μακριά από τον οίκο, την πατρίδα.</a:t>
            </a:r>
          </a:p>
        </p:txBody>
      </p:sp>
      <p:pic>
        <p:nvPicPr>
          <p:cNvPr id="7" name="6 - Εικόνα" descr="koriweb.jpg"/>
          <p:cNvPicPr>
            <a:picLocks noChangeAspect="1"/>
          </p:cNvPicPr>
          <p:nvPr/>
        </p:nvPicPr>
        <p:blipFill>
          <a:blip r:embed="rId4" cstate="print">
            <a:clrChange>
              <a:clrFrom>
                <a:srgbClr val="0C0C0C"/>
              </a:clrFrom>
              <a:clrTo>
                <a:srgbClr val="0C0C0C">
                  <a:alpha val="0"/>
                </a:srgbClr>
              </a:clrTo>
            </a:clrChange>
            <a:lum bright="-20000"/>
          </a:blip>
          <a:stretch>
            <a:fillRect/>
          </a:stretch>
        </p:blipFill>
        <p:spPr>
          <a:xfrm>
            <a:off x="-324544" y="1647299"/>
            <a:ext cx="2483768" cy="52107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20000"/>
                                  </p:iterate>
                                  <p:childTnLst>
                                    <p:set>
                                      <p:cBhvr>
                                        <p:cTn id="11" dur="1" fill="hold">
                                          <p:stCondLst>
                                            <p:cond delay="0"/>
                                          </p:stCondLst>
                                        </p:cTn>
                                        <p:tgtEl>
                                          <p:spTgt spid="3"/>
                                        </p:tgtEl>
                                        <p:attrNameLst>
                                          <p:attrName>style.visibility</p:attrName>
                                        </p:attrNameLst>
                                      </p:cBhvr>
                                      <p:to>
                                        <p:strVal val="visible"/>
                                      </p:to>
                                    </p:set>
                                    <p:anim calcmode="discrete" valueType="clr">
                                      <p:cBhvr override="childStyle">
                                        <p:cTn id="12" dur="80"/>
                                        <p:tgtEl>
                                          <p:spTgt spid="3"/>
                                        </p:tgtEl>
                                        <p:attrNameLst>
                                          <p:attrName>style.color</p:attrName>
                                        </p:attrNameLst>
                                      </p:cBhvr>
                                      <p:tavLst>
                                        <p:tav tm="0">
                                          <p:val>
                                            <p:clrVal>
                                              <a:schemeClr val="folHlink"/>
                                            </p:clrVal>
                                          </p:val>
                                        </p:tav>
                                        <p:tav tm="50000">
                                          <p:val>
                                            <p:clrVal>
                                              <a:schemeClr val="hlink"/>
                                            </p:clrVal>
                                          </p:val>
                                        </p:tav>
                                      </p:tavLst>
                                    </p:anim>
                                    <p:anim calcmode="discrete" valueType="clr">
                                      <p:cBhvr>
                                        <p:cTn id="13" dur="80"/>
                                        <p:tgtEl>
                                          <p:spTgt spid="3"/>
                                        </p:tgtEl>
                                        <p:attrNameLst>
                                          <p:attrName>fillcolor</p:attrName>
                                        </p:attrNameLst>
                                      </p:cBhvr>
                                      <p:tavLst>
                                        <p:tav tm="0">
                                          <p:val>
                                            <p:clrVal>
                                              <a:schemeClr val="accent2"/>
                                            </p:clrVal>
                                          </p:val>
                                        </p:tav>
                                        <p:tav tm="50000">
                                          <p:val>
                                            <p:clrVal>
                                              <a:schemeClr val="hlink"/>
                                            </p:clrVal>
                                          </p:val>
                                        </p:tav>
                                      </p:tavLst>
                                    </p:anim>
                                    <p:set>
                                      <p:cBhvr>
                                        <p:cTn id="14" dur="80"/>
                                        <p:tgtEl>
                                          <p:spTgt spid="3"/>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20000"/>
                                  </p:iterate>
                                  <p:childTnLst>
                                    <p:set>
                                      <p:cBhvr>
                                        <p:cTn id="18" dur="1" fill="hold">
                                          <p:stCondLst>
                                            <p:cond delay="0"/>
                                          </p:stCondLst>
                                        </p:cTn>
                                        <p:tgtEl>
                                          <p:spTgt spid="6"/>
                                        </p:tgtEl>
                                        <p:attrNameLst>
                                          <p:attrName>style.visibility</p:attrName>
                                        </p:attrNameLst>
                                      </p:cBhvr>
                                      <p:to>
                                        <p:strVal val="visible"/>
                                      </p:to>
                                    </p:set>
                                    <p:anim calcmode="discrete" valueType="clr">
                                      <p:cBhvr override="childStyle">
                                        <p:cTn id="19" dur="80"/>
                                        <p:tgtEl>
                                          <p:spTgt spid="6"/>
                                        </p:tgtEl>
                                        <p:attrNameLst>
                                          <p:attrName>style.color</p:attrName>
                                        </p:attrNameLst>
                                      </p:cBhvr>
                                      <p:tavLst>
                                        <p:tav tm="0">
                                          <p:val>
                                            <p:clrVal>
                                              <a:srgbClr val="663300"/>
                                            </p:clrVal>
                                          </p:val>
                                        </p:tav>
                                        <p:tav tm="50000">
                                          <p:val>
                                            <p:clrVal>
                                              <a:schemeClr val="hlink"/>
                                            </p:clrVal>
                                          </p:val>
                                        </p:tav>
                                      </p:tavLst>
                                    </p:anim>
                                    <p:anim calcmode="discrete" valueType="clr">
                                      <p:cBhvr>
                                        <p:cTn id="20" dur="80"/>
                                        <p:tgtEl>
                                          <p:spTgt spid="6"/>
                                        </p:tgtEl>
                                        <p:attrNameLst>
                                          <p:attrName>fillcolor</p:attrName>
                                        </p:attrNameLst>
                                      </p:cBhvr>
                                      <p:tavLst>
                                        <p:tav tm="0">
                                          <p:val>
                                            <p:clrVal>
                                              <a:schemeClr val="accent2"/>
                                            </p:clrVal>
                                          </p:val>
                                        </p:tav>
                                        <p:tav tm="50000">
                                          <p:val>
                                            <p:clrVal>
                                              <a:schemeClr val="hlink"/>
                                            </p:clrVal>
                                          </p:val>
                                        </p:tav>
                                      </p:tavLst>
                                    </p:anim>
                                    <p:set>
                                      <p:cBhvr>
                                        <p:cTn id="21"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4.jpg"/>
          <p:cNvPicPr>
            <a:picLocks noGrp="1" noChangeAspect="1"/>
          </p:cNvPicPr>
          <p:nvPr>
            <p:ph idx="1"/>
          </p:nvPr>
        </p:nvPicPr>
        <p:blipFill>
          <a:blip r:embed="rId2" cstate="print"/>
          <a:srcRect b="16757"/>
          <a:stretch>
            <a:fillRect/>
          </a:stretch>
        </p:blipFill>
        <p:spPr>
          <a:xfrm>
            <a:off x="6372200" y="0"/>
            <a:ext cx="2771800" cy="1881104"/>
          </a:xfrm>
          <a:prstGeom prst="rect">
            <a:avLst/>
          </a:prstGeom>
          <a:ln>
            <a:noFill/>
          </a:ln>
          <a:effectLst>
            <a:outerShdw blurRad="292100" dist="139700" dir="2700000" algn="tl" rotWithShape="0">
              <a:srgbClr val="333333">
                <a:alpha val="65000"/>
              </a:srgbClr>
            </a:outerShdw>
          </a:effectLst>
        </p:spPr>
      </p:pic>
      <p:sp>
        <p:nvSpPr>
          <p:cNvPr id="3" name="2 - Ελλειψοειδής επεξήγηση"/>
          <p:cNvSpPr/>
          <p:nvPr/>
        </p:nvSpPr>
        <p:spPr>
          <a:xfrm>
            <a:off x="0" y="0"/>
            <a:ext cx="6588224" cy="1484784"/>
          </a:xfrm>
          <a:prstGeom prst="wedgeEllipseCallout">
            <a:avLst>
              <a:gd name="adj1" fmla="val -34209"/>
              <a:gd name="adj2" fmla="val 189507"/>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200" dirty="0" smtClean="0">
                <a:solidFill>
                  <a:srgbClr val="002060"/>
                </a:solidFill>
                <a:latin typeface="Comic Sans MS" pitchFamily="66" charset="0"/>
                <a:sym typeface="Wingdings" pitchFamily="2" charset="2"/>
              </a:rPr>
              <a:t>Ο  δικός μας αποικισμός (ο </a:t>
            </a:r>
            <a:r>
              <a:rPr lang="el-GR" sz="2200" dirty="0" err="1" smtClean="0">
                <a:solidFill>
                  <a:srgbClr val="002060"/>
                </a:solidFill>
                <a:latin typeface="Comic Sans MS" pitchFamily="66" charset="0"/>
                <a:sym typeface="Wingdings" pitchFamily="2" charset="2"/>
              </a:rPr>
              <a:t>β΄</a:t>
            </a:r>
            <a:r>
              <a:rPr lang="el-GR" sz="2200" dirty="0" smtClean="0">
                <a:solidFill>
                  <a:srgbClr val="002060"/>
                </a:solidFill>
                <a:latin typeface="Comic Sans MS" pitchFamily="66" charset="0"/>
                <a:sym typeface="Wingdings" pitchFamily="2" charset="2"/>
              </a:rPr>
              <a:t>) </a:t>
            </a:r>
            <a:r>
              <a:rPr lang="el-GR" sz="22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διαφέρει</a:t>
            </a:r>
            <a:r>
              <a:rPr lang="el-GR" sz="2200" dirty="0" smtClean="0">
                <a:solidFill>
                  <a:srgbClr val="002060"/>
                </a:solidFill>
                <a:latin typeface="Comic Sans MS" pitchFamily="66" charset="0"/>
                <a:sym typeface="Wingdings" pitchFamily="2" charset="2"/>
              </a:rPr>
              <a:t> από τον </a:t>
            </a:r>
            <a:r>
              <a:rPr lang="el-GR" sz="2200" b="1" dirty="0" err="1"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α΄αποικισμό</a:t>
            </a:r>
            <a:r>
              <a:rPr lang="el-GR" sz="22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 </a:t>
            </a:r>
          </a:p>
          <a:p>
            <a:pPr algn="ctr"/>
            <a:r>
              <a:rPr lang="el-GR" sz="2200" dirty="0" smtClean="0">
                <a:solidFill>
                  <a:srgbClr val="002060"/>
                </a:solidFill>
                <a:latin typeface="Comic Sans MS" pitchFamily="66" charset="0"/>
                <a:sym typeface="Wingdings" pitchFamily="2" charset="2"/>
              </a:rPr>
              <a:t>(11</a:t>
            </a:r>
            <a:r>
              <a:rPr lang="el-GR" sz="2200" baseline="30000" dirty="0" smtClean="0">
                <a:solidFill>
                  <a:srgbClr val="002060"/>
                </a:solidFill>
                <a:latin typeface="Comic Sans MS" pitchFamily="66" charset="0"/>
                <a:sym typeface="Wingdings" pitchFamily="2" charset="2"/>
              </a:rPr>
              <a:t>ος</a:t>
            </a:r>
            <a:r>
              <a:rPr lang="el-GR" sz="2200" dirty="0" smtClean="0">
                <a:solidFill>
                  <a:srgbClr val="002060"/>
                </a:solidFill>
                <a:latin typeface="Comic Sans MS" pitchFamily="66" charset="0"/>
                <a:sym typeface="Wingdings" pitchFamily="2" charset="2"/>
              </a:rPr>
              <a:t> – 9</a:t>
            </a:r>
            <a:r>
              <a:rPr lang="el-GR" sz="2200" baseline="30000" dirty="0" smtClean="0">
                <a:solidFill>
                  <a:srgbClr val="002060"/>
                </a:solidFill>
                <a:latin typeface="Comic Sans MS" pitchFamily="66" charset="0"/>
                <a:sym typeface="Wingdings" pitchFamily="2" charset="2"/>
              </a:rPr>
              <a:t>ος</a:t>
            </a:r>
            <a:r>
              <a:rPr lang="el-GR" sz="2200" dirty="0" smtClean="0">
                <a:solidFill>
                  <a:srgbClr val="002060"/>
                </a:solidFill>
                <a:latin typeface="Comic Sans MS" pitchFamily="66" charset="0"/>
                <a:sym typeface="Wingdings" pitchFamily="2" charset="2"/>
              </a:rPr>
              <a:t> αι. </a:t>
            </a:r>
            <a:r>
              <a:rPr lang="el-GR" sz="2200" dirty="0" err="1" smtClean="0">
                <a:solidFill>
                  <a:srgbClr val="002060"/>
                </a:solidFill>
                <a:latin typeface="Comic Sans MS" pitchFamily="66" charset="0"/>
                <a:sym typeface="Wingdings" pitchFamily="2" charset="2"/>
              </a:rPr>
              <a:t>π.Χ.</a:t>
            </a:r>
            <a:r>
              <a:rPr lang="el-GR" sz="2200" dirty="0" smtClean="0">
                <a:solidFill>
                  <a:srgbClr val="002060"/>
                </a:solidFill>
                <a:latin typeface="Comic Sans MS" pitchFamily="66" charset="0"/>
                <a:sym typeface="Wingdings" pitchFamily="2" charset="2"/>
              </a:rPr>
              <a:t>)</a:t>
            </a:r>
            <a:endParaRPr lang="el-GR" sz="22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endParaRPr>
          </a:p>
        </p:txBody>
      </p:sp>
      <p:pic>
        <p:nvPicPr>
          <p:cNvPr id="5" name="4 - Εικόνα" descr="koriweb.jpg"/>
          <p:cNvPicPr>
            <a:picLocks noChangeAspect="1"/>
          </p:cNvPicPr>
          <p:nvPr/>
        </p:nvPicPr>
        <p:blipFill>
          <a:blip r:embed="rId3" cstate="print">
            <a:lum bright="-10000"/>
          </a:blip>
          <a:srcRect l="6250" t="6250" r="18750"/>
          <a:stretch>
            <a:fillRect/>
          </a:stretch>
        </p:blipFill>
        <p:spPr>
          <a:xfrm>
            <a:off x="6180112" y="3134884"/>
            <a:ext cx="3000400" cy="3750500"/>
          </a:xfrm>
          <a:prstGeom prst="rect">
            <a:avLst/>
          </a:prstGeom>
        </p:spPr>
      </p:pic>
      <p:sp>
        <p:nvSpPr>
          <p:cNvPr id="6" name="5 - Ελλειψοειδής επεξήγηση"/>
          <p:cNvSpPr/>
          <p:nvPr/>
        </p:nvSpPr>
        <p:spPr>
          <a:xfrm>
            <a:off x="971600" y="1484784"/>
            <a:ext cx="7308304" cy="1440160"/>
          </a:xfrm>
          <a:prstGeom prst="wedgeEllipseCallout">
            <a:avLst>
              <a:gd name="adj1" fmla="val 40092"/>
              <a:gd name="adj2" fmla="val 98752"/>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200" dirty="0" smtClean="0">
                <a:solidFill>
                  <a:srgbClr val="002060"/>
                </a:solidFill>
                <a:latin typeface="Comic Sans MS" pitchFamily="66" charset="0"/>
                <a:sym typeface="Wingdings" pitchFamily="2" charset="2"/>
              </a:rPr>
              <a:t>Η επιχείρηση τώρα είναι οργανωμένη εξ ολοκλήρου από τη  </a:t>
            </a:r>
            <a:r>
              <a:rPr lang="el-GR" sz="2500" b="1" dirty="0" smtClean="0">
                <a:solidFill>
                  <a:schemeClr val="accent6">
                    <a:lumMod val="50000"/>
                  </a:schemeClr>
                </a:solidFill>
                <a:effectLst>
                  <a:outerShdw blurRad="38100" dist="38100" dir="2700000" algn="tl">
                    <a:srgbClr val="000000">
                      <a:alpha val="43137"/>
                    </a:srgbClr>
                  </a:outerShdw>
                </a:effectLst>
                <a:latin typeface="Comic Sans MS" pitchFamily="66" charset="0"/>
                <a:sym typeface="Wingdings" pitchFamily="2" charset="2"/>
              </a:rPr>
              <a:t>«μητρόπολη» </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(μητέρα – πόλη).</a:t>
            </a:r>
          </a:p>
        </p:txBody>
      </p:sp>
      <p:pic>
        <p:nvPicPr>
          <p:cNvPr id="8" name="7 - Εικόνα" descr="koriweb.jpg"/>
          <p:cNvPicPr>
            <a:picLocks noChangeAspect="1"/>
          </p:cNvPicPr>
          <p:nvPr/>
        </p:nvPicPr>
        <p:blipFill>
          <a:blip r:embed="rId4" cstate="print">
            <a:clrChange>
              <a:clrFrom>
                <a:srgbClr val="FFFFCC"/>
              </a:clrFrom>
              <a:clrTo>
                <a:srgbClr val="FFFFCC">
                  <a:alpha val="0"/>
                </a:srgbClr>
              </a:clrTo>
            </a:clrChange>
            <a:lum bright="-20000" contrast="40000"/>
          </a:blip>
          <a:srcRect t="2719" r="5497"/>
          <a:stretch>
            <a:fillRect/>
          </a:stretch>
        </p:blipFill>
        <p:spPr>
          <a:xfrm>
            <a:off x="0" y="3151611"/>
            <a:ext cx="2374445" cy="3706389"/>
          </a:xfrm>
          <a:prstGeom prst="rect">
            <a:avLst/>
          </a:prstGeom>
        </p:spPr>
      </p:pic>
      <p:sp>
        <p:nvSpPr>
          <p:cNvPr id="9" name="8 - Ελλειψοειδής επεξήγηση"/>
          <p:cNvSpPr/>
          <p:nvPr/>
        </p:nvSpPr>
        <p:spPr>
          <a:xfrm>
            <a:off x="1835696" y="2996952"/>
            <a:ext cx="4896544" cy="1440160"/>
          </a:xfrm>
          <a:prstGeom prst="wedgeEllipseCallout">
            <a:avLst>
              <a:gd name="adj1" fmla="val -51154"/>
              <a:gd name="adj2" fmla="val 66645"/>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200" dirty="0" smtClean="0">
                <a:solidFill>
                  <a:srgbClr val="002060"/>
                </a:solidFill>
                <a:latin typeface="Comic Sans MS" pitchFamily="66" charset="0"/>
                <a:sym typeface="Wingdings" pitchFamily="2" charset="2"/>
              </a:rPr>
              <a:t>Οι αποικίες ήταν όμως νέες </a:t>
            </a:r>
            <a:r>
              <a:rPr lang="el-GR" sz="2500" b="1" dirty="0" smtClean="0">
                <a:solidFill>
                  <a:schemeClr val="accent6">
                    <a:lumMod val="50000"/>
                  </a:schemeClr>
                </a:solidFill>
                <a:effectLst>
                  <a:outerShdw blurRad="38100" dist="38100" dir="2700000" algn="tl">
                    <a:srgbClr val="000000">
                      <a:alpha val="43137"/>
                    </a:srgbClr>
                  </a:outerShdw>
                </a:effectLst>
                <a:latin typeface="Comic Sans MS" pitchFamily="66" charset="0"/>
                <a:sym typeface="Wingdings" pitchFamily="2" charset="2"/>
              </a:rPr>
              <a:t>«πόλεις - κράτη» </a:t>
            </a:r>
            <a:r>
              <a:rPr lang="el-GR" sz="2200" dirty="0" smtClean="0">
                <a:solidFill>
                  <a:srgbClr val="002060"/>
                </a:solidFill>
                <a:latin typeface="Comic Sans MS" pitchFamily="66" charset="0"/>
                <a:sym typeface="Wingdings" pitchFamily="2" charset="2"/>
              </a:rPr>
              <a:t>αυτόνομες και αυτάρκεις.</a:t>
            </a:r>
          </a:p>
        </p:txBody>
      </p:sp>
      <p:sp>
        <p:nvSpPr>
          <p:cNvPr id="10" name="9 - Ελλειψοειδής επεξήγηση"/>
          <p:cNvSpPr/>
          <p:nvPr/>
        </p:nvSpPr>
        <p:spPr>
          <a:xfrm>
            <a:off x="1979712" y="4437112"/>
            <a:ext cx="4680520" cy="2420888"/>
          </a:xfrm>
          <a:prstGeom prst="wedgeEllipseCallout">
            <a:avLst>
              <a:gd name="adj1" fmla="val 56416"/>
              <a:gd name="adj2" fmla="val -37832"/>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200" dirty="0" smtClean="0">
                <a:solidFill>
                  <a:srgbClr val="002060"/>
                </a:solidFill>
                <a:latin typeface="Comic Sans MS" pitchFamily="66" charset="0"/>
                <a:sym typeface="Wingdings" pitchFamily="2" charset="2"/>
              </a:rPr>
              <a:t>Οι </a:t>
            </a:r>
            <a:r>
              <a:rPr lang="el-GR" sz="22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δεσμοί</a:t>
            </a:r>
            <a:r>
              <a:rPr lang="el-GR" sz="2200" dirty="0" smtClean="0">
                <a:solidFill>
                  <a:srgbClr val="002060"/>
                </a:solidFill>
                <a:latin typeface="Comic Sans MS" pitchFamily="66" charset="0"/>
                <a:sym typeface="Wingdings" pitchFamily="2" charset="2"/>
              </a:rPr>
              <a:t> με τις μητροπόλεις ήταν </a:t>
            </a:r>
            <a:r>
              <a:rPr lang="el-GR" sz="22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χαλαροί</a:t>
            </a:r>
            <a:r>
              <a:rPr lang="el-GR" sz="2200" dirty="0" smtClean="0">
                <a:solidFill>
                  <a:srgbClr val="002060"/>
                </a:solidFill>
                <a:latin typeface="Comic Sans MS" pitchFamily="66" charset="0"/>
                <a:sym typeface="Wingdings" pitchFamily="2" charset="2"/>
              </a:rPr>
              <a:t>, άλλοτε </a:t>
            </a:r>
            <a:r>
              <a:rPr lang="el-GR" sz="22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ανύπαρκτοι</a:t>
            </a:r>
            <a:r>
              <a:rPr lang="el-GR" sz="2200"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 </a:t>
            </a:r>
            <a:r>
              <a:rPr lang="el-GR" sz="2200" dirty="0" smtClean="0">
                <a:solidFill>
                  <a:srgbClr val="002060"/>
                </a:solidFill>
                <a:latin typeface="Comic Sans MS" pitchFamily="66" charset="0"/>
                <a:sym typeface="Wingdings" pitchFamily="2" charset="2"/>
              </a:rPr>
              <a:t>και σε σπάνιες περιπτώσεις οι σχέσεις ήταν </a:t>
            </a:r>
            <a:r>
              <a:rPr lang="el-GR" sz="22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εχθρικές</a:t>
            </a:r>
            <a:r>
              <a:rPr lang="el-GR" sz="2200" dirty="0" smtClean="0">
                <a:solidFill>
                  <a:srgbClr val="002060"/>
                </a:solidFill>
                <a:latin typeface="Comic Sans MS" pitchFamily="66" charset="0"/>
                <a:sym typeface="Wingdings" pitchFamily="2" charset="2"/>
              </a:rPr>
              <a:t>.</a:t>
            </a:r>
            <a:endParaRPr lang="el-GR" sz="22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20000"/>
                                  </p:iterate>
                                  <p:childTnLst>
                                    <p:set>
                                      <p:cBhvr>
                                        <p:cTn id="11" dur="1" fill="hold">
                                          <p:stCondLst>
                                            <p:cond delay="0"/>
                                          </p:stCondLst>
                                        </p:cTn>
                                        <p:tgtEl>
                                          <p:spTgt spid="3"/>
                                        </p:tgtEl>
                                        <p:attrNameLst>
                                          <p:attrName>style.visibility</p:attrName>
                                        </p:attrNameLst>
                                      </p:cBhvr>
                                      <p:to>
                                        <p:strVal val="visible"/>
                                      </p:to>
                                    </p:set>
                                    <p:anim calcmode="discrete" valueType="clr">
                                      <p:cBhvr override="childStyle">
                                        <p:cTn id="12" dur="80"/>
                                        <p:tgtEl>
                                          <p:spTgt spid="3"/>
                                        </p:tgtEl>
                                        <p:attrNameLst>
                                          <p:attrName>style.color</p:attrName>
                                        </p:attrNameLst>
                                      </p:cBhvr>
                                      <p:tavLst>
                                        <p:tav tm="0">
                                          <p:val>
                                            <p:clrVal>
                                              <a:srgbClr val="663300"/>
                                            </p:clrVal>
                                          </p:val>
                                        </p:tav>
                                        <p:tav tm="50000">
                                          <p:val>
                                            <p:clrVal>
                                              <a:schemeClr val="hlink"/>
                                            </p:clrVal>
                                          </p:val>
                                        </p:tav>
                                      </p:tavLst>
                                    </p:anim>
                                    <p:anim calcmode="discrete" valueType="clr">
                                      <p:cBhvr>
                                        <p:cTn id="13" dur="80"/>
                                        <p:tgtEl>
                                          <p:spTgt spid="3"/>
                                        </p:tgtEl>
                                        <p:attrNameLst>
                                          <p:attrName>fillcolor</p:attrName>
                                        </p:attrNameLst>
                                      </p:cBhvr>
                                      <p:tavLst>
                                        <p:tav tm="0">
                                          <p:val>
                                            <p:clrVal>
                                              <a:schemeClr val="accent2"/>
                                            </p:clrVal>
                                          </p:val>
                                        </p:tav>
                                        <p:tav tm="50000">
                                          <p:val>
                                            <p:clrVal>
                                              <a:schemeClr val="hlink"/>
                                            </p:clrVal>
                                          </p:val>
                                        </p:tav>
                                      </p:tavLst>
                                    </p:anim>
                                    <p:set>
                                      <p:cBhvr>
                                        <p:cTn id="14" dur="80"/>
                                        <p:tgtEl>
                                          <p:spTgt spid="3"/>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20000"/>
                                  </p:iterate>
                                  <p:childTnLst>
                                    <p:set>
                                      <p:cBhvr>
                                        <p:cTn id="18" dur="1" fill="hold">
                                          <p:stCondLst>
                                            <p:cond delay="0"/>
                                          </p:stCondLst>
                                        </p:cTn>
                                        <p:tgtEl>
                                          <p:spTgt spid="6"/>
                                        </p:tgtEl>
                                        <p:attrNameLst>
                                          <p:attrName>style.visibility</p:attrName>
                                        </p:attrNameLst>
                                      </p:cBhvr>
                                      <p:to>
                                        <p:strVal val="visible"/>
                                      </p:to>
                                    </p:set>
                                    <p:anim calcmode="discrete" valueType="clr">
                                      <p:cBhvr override="childStyle">
                                        <p:cTn id="19" dur="80"/>
                                        <p:tgtEl>
                                          <p:spTgt spid="6"/>
                                        </p:tgtEl>
                                        <p:attrNameLst>
                                          <p:attrName>style.color</p:attrName>
                                        </p:attrNameLst>
                                      </p:cBhvr>
                                      <p:tavLst>
                                        <p:tav tm="0">
                                          <p:val>
                                            <p:clrVal>
                                              <a:srgbClr val="663300"/>
                                            </p:clrVal>
                                          </p:val>
                                        </p:tav>
                                        <p:tav tm="50000">
                                          <p:val>
                                            <p:clrVal>
                                              <a:schemeClr val="hlink"/>
                                            </p:clrVal>
                                          </p:val>
                                        </p:tav>
                                      </p:tavLst>
                                    </p:anim>
                                    <p:anim calcmode="discrete" valueType="clr">
                                      <p:cBhvr>
                                        <p:cTn id="20" dur="80"/>
                                        <p:tgtEl>
                                          <p:spTgt spid="6"/>
                                        </p:tgtEl>
                                        <p:attrNameLst>
                                          <p:attrName>fillcolor</p:attrName>
                                        </p:attrNameLst>
                                      </p:cBhvr>
                                      <p:tavLst>
                                        <p:tav tm="0">
                                          <p:val>
                                            <p:clrVal>
                                              <a:schemeClr val="accent2"/>
                                            </p:clrVal>
                                          </p:val>
                                        </p:tav>
                                        <p:tav tm="50000">
                                          <p:val>
                                            <p:clrVal>
                                              <a:schemeClr val="hlink"/>
                                            </p:clrVal>
                                          </p:val>
                                        </p:tav>
                                      </p:tavLst>
                                    </p:anim>
                                    <p:set>
                                      <p:cBhvr>
                                        <p:cTn id="21" dur="80"/>
                                        <p:tgtEl>
                                          <p:spTgt spid="6"/>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20000"/>
                                  </p:iterate>
                                  <p:childTnLst>
                                    <p:set>
                                      <p:cBhvr>
                                        <p:cTn id="25" dur="1" fill="hold">
                                          <p:stCondLst>
                                            <p:cond delay="0"/>
                                          </p:stCondLst>
                                        </p:cTn>
                                        <p:tgtEl>
                                          <p:spTgt spid="9"/>
                                        </p:tgtEl>
                                        <p:attrNameLst>
                                          <p:attrName>style.visibility</p:attrName>
                                        </p:attrNameLst>
                                      </p:cBhvr>
                                      <p:to>
                                        <p:strVal val="visible"/>
                                      </p:to>
                                    </p:set>
                                    <p:anim calcmode="discrete" valueType="clr">
                                      <p:cBhvr override="childStyle">
                                        <p:cTn id="26" dur="80"/>
                                        <p:tgtEl>
                                          <p:spTgt spid="9"/>
                                        </p:tgtEl>
                                        <p:attrNameLst>
                                          <p:attrName>style.color</p:attrName>
                                        </p:attrNameLst>
                                      </p:cBhvr>
                                      <p:tavLst>
                                        <p:tav tm="0">
                                          <p:val>
                                            <p:clrVal>
                                              <a:srgbClr val="663300"/>
                                            </p:clrVal>
                                          </p:val>
                                        </p:tav>
                                        <p:tav tm="50000">
                                          <p:val>
                                            <p:clrVal>
                                              <a:schemeClr val="hlink"/>
                                            </p:clrVal>
                                          </p:val>
                                        </p:tav>
                                      </p:tavLst>
                                    </p:anim>
                                    <p:anim calcmode="discrete" valueType="clr">
                                      <p:cBhvr>
                                        <p:cTn id="27" dur="80"/>
                                        <p:tgtEl>
                                          <p:spTgt spid="9"/>
                                        </p:tgtEl>
                                        <p:attrNameLst>
                                          <p:attrName>fillcolor</p:attrName>
                                        </p:attrNameLst>
                                      </p:cBhvr>
                                      <p:tavLst>
                                        <p:tav tm="0">
                                          <p:val>
                                            <p:clrVal>
                                              <a:schemeClr val="accent2"/>
                                            </p:clrVal>
                                          </p:val>
                                        </p:tav>
                                        <p:tav tm="50000">
                                          <p:val>
                                            <p:clrVal>
                                              <a:schemeClr val="hlink"/>
                                            </p:clrVal>
                                          </p:val>
                                        </p:tav>
                                      </p:tavLst>
                                    </p:anim>
                                    <p:set>
                                      <p:cBhvr>
                                        <p:cTn id="28" dur="80"/>
                                        <p:tgtEl>
                                          <p:spTgt spid="9"/>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grpId="0" nodeType="clickEffect">
                                  <p:stCondLst>
                                    <p:cond delay="0"/>
                                  </p:stCondLst>
                                  <p:iterate type="lt">
                                    <p:tmPct val="20000"/>
                                  </p:iterate>
                                  <p:childTnLst>
                                    <p:set>
                                      <p:cBhvr>
                                        <p:cTn id="32" dur="1" fill="hold">
                                          <p:stCondLst>
                                            <p:cond delay="0"/>
                                          </p:stCondLst>
                                        </p:cTn>
                                        <p:tgtEl>
                                          <p:spTgt spid="10"/>
                                        </p:tgtEl>
                                        <p:attrNameLst>
                                          <p:attrName>style.visibility</p:attrName>
                                        </p:attrNameLst>
                                      </p:cBhvr>
                                      <p:to>
                                        <p:strVal val="visible"/>
                                      </p:to>
                                    </p:set>
                                    <p:anim calcmode="discrete" valueType="clr">
                                      <p:cBhvr override="childStyle">
                                        <p:cTn id="33" dur="80"/>
                                        <p:tgtEl>
                                          <p:spTgt spid="10"/>
                                        </p:tgtEl>
                                        <p:attrNameLst>
                                          <p:attrName>style.color</p:attrName>
                                        </p:attrNameLst>
                                      </p:cBhvr>
                                      <p:tavLst>
                                        <p:tav tm="0">
                                          <p:val>
                                            <p:clrVal>
                                              <a:srgbClr val="663300"/>
                                            </p:clrVal>
                                          </p:val>
                                        </p:tav>
                                        <p:tav tm="50000">
                                          <p:val>
                                            <p:clrVal>
                                              <a:schemeClr val="hlink"/>
                                            </p:clrVal>
                                          </p:val>
                                        </p:tav>
                                      </p:tavLst>
                                    </p:anim>
                                    <p:anim calcmode="discrete" valueType="clr">
                                      <p:cBhvr>
                                        <p:cTn id="34" dur="80"/>
                                        <p:tgtEl>
                                          <p:spTgt spid="10"/>
                                        </p:tgtEl>
                                        <p:attrNameLst>
                                          <p:attrName>fillcolor</p:attrName>
                                        </p:attrNameLst>
                                      </p:cBhvr>
                                      <p:tavLst>
                                        <p:tav tm="0">
                                          <p:val>
                                            <p:clrVal>
                                              <a:schemeClr val="accent2"/>
                                            </p:clrVal>
                                          </p:val>
                                        </p:tav>
                                        <p:tav tm="50000">
                                          <p:val>
                                            <p:clrVal>
                                              <a:schemeClr val="hlink"/>
                                            </p:clrVal>
                                          </p:val>
                                        </p:tav>
                                      </p:tavLst>
                                    </p:anim>
                                    <p:set>
                                      <p:cBhvr>
                                        <p:cTn id="35"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4.jpg"/>
          <p:cNvPicPr>
            <a:picLocks noGrp="1" noChangeAspect="1"/>
          </p:cNvPicPr>
          <p:nvPr>
            <p:ph idx="1"/>
          </p:nvPr>
        </p:nvPicPr>
        <p:blipFill>
          <a:blip r:embed="rId3" cstate="print">
            <a:lum bright="-10000" contrast="40000"/>
          </a:blip>
          <a:stretch>
            <a:fillRect/>
          </a:stretch>
        </p:blipFill>
        <p:spPr>
          <a:xfrm>
            <a:off x="0" y="0"/>
            <a:ext cx="9144000" cy="5889099"/>
          </a:xfrm>
          <a:prstGeom prst="rect">
            <a:avLst/>
          </a:prstGeom>
          <a:ln>
            <a:noFill/>
          </a:ln>
          <a:effectLst>
            <a:outerShdw blurRad="292100" dist="139700" dir="2700000" algn="tl" rotWithShape="0">
              <a:srgbClr val="333333">
                <a:alpha val="65000"/>
              </a:srgbClr>
            </a:outerShdw>
          </a:effectLst>
        </p:spPr>
      </p:pic>
      <p:sp>
        <p:nvSpPr>
          <p:cNvPr id="3" name="1 - Τίτλος"/>
          <p:cNvSpPr>
            <a:spLocks noGrp="1"/>
          </p:cNvSpPr>
          <p:nvPr>
            <p:ph type="title"/>
          </p:nvPr>
        </p:nvSpPr>
        <p:spPr>
          <a:xfrm>
            <a:off x="0" y="6021288"/>
            <a:ext cx="9144000" cy="836712"/>
          </a:xfrm>
          <a:solidFill>
            <a:schemeClr val="accent1">
              <a:alpha val="50000"/>
            </a:schemeClr>
          </a:solidFill>
          <a:effectLst>
            <a:outerShdw blurRad="254000" dist="203200" dir="2700000" algn="tl" rotWithShape="0">
              <a:prstClr val="black">
                <a:alpha val="32000"/>
              </a:prstClr>
            </a:outerShdw>
          </a:effectLst>
        </p:spPr>
        <p:txBody>
          <a:bodyPr>
            <a:normAutofit fontScale="90000"/>
          </a:bodyPr>
          <a:lstStyle/>
          <a:p>
            <a:r>
              <a:rPr lang="el-GR" sz="2800" b="1" dirty="0" smtClean="0">
                <a:solidFill>
                  <a:srgbClr val="89DDFB"/>
                </a:solidFill>
                <a:effectLst>
                  <a:outerShdw blurRad="38100" dist="38100" dir="2700000" algn="tl">
                    <a:srgbClr val="000000">
                      <a:alpha val="43137"/>
                    </a:srgbClr>
                  </a:outerShdw>
                </a:effectLst>
                <a:latin typeface="Comic Sans MS" pitchFamily="66" charset="0"/>
              </a:rPr>
              <a:t>Οι Έλληνες εξαπλώνονται </a:t>
            </a:r>
            <a:r>
              <a:rPr lang="el-GR" sz="2800" b="1" dirty="0" smtClean="0">
                <a:solidFill>
                  <a:srgbClr val="89DDFB"/>
                </a:solidFill>
                <a:effectLst>
                  <a:outerShdw blurRad="38100" dist="38100" dir="2700000" algn="tl">
                    <a:srgbClr val="000000">
                      <a:alpha val="43137"/>
                    </a:srgbClr>
                  </a:outerShdw>
                </a:effectLst>
                <a:latin typeface="Comic Sans MS" pitchFamily="66" charset="0"/>
                <a:sym typeface="Wingdings" pitchFamily="2" charset="2"/>
              </a:rPr>
              <a:t> </a:t>
            </a:r>
            <a:r>
              <a:rPr lang="el-GR" sz="2800" b="1" dirty="0" smtClean="0">
                <a:solidFill>
                  <a:srgbClr val="002060"/>
                </a:solidFill>
                <a:effectLst>
                  <a:outerShdw blurRad="38100" dist="38100" dir="2700000" algn="tl">
                    <a:srgbClr val="000000">
                      <a:alpha val="43137"/>
                    </a:srgbClr>
                  </a:outerShdw>
                </a:effectLst>
                <a:latin typeface="Comic Sans MS" pitchFamily="66" charset="0"/>
              </a:rPr>
              <a:t>Εύξεινος Πόντος – Μεσόγειος!</a:t>
            </a:r>
            <a:endParaRPr lang="el-GR" sz="2800" b="1" dirty="0">
              <a:solidFill>
                <a:srgbClr val="002060"/>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p:wedge/>
    <p:sndAc>
      <p:stSnd>
        <p:snd r:embed="rId2" name="wind.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20000"/>
                                  </p:iterate>
                                  <p:childTnLst>
                                    <p:set>
                                      <p:cBhvr>
                                        <p:cTn id="13" dur="1" fill="hold">
                                          <p:stCondLst>
                                            <p:cond delay="0"/>
                                          </p:stCondLst>
                                        </p:cTn>
                                        <p:tgtEl>
                                          <p:spTgt spid="3"/>
                                        </p:tgtEl>
                                        <p:attrNameLst>
                                          <p:attrName>style.visibility</p:attrName>
                                        </p:attrNameLst>
                                      </p:cBhvr>
                                      <p:to>
                                        <p:strVal val="visible"/>
                                      </p:to>
                                    </p:set>
                                    <p:anim calcmode="discrete" valueType="clr">
                                      <p:cBhvr override="childStyle">
                                        <p:cTn id="14" dur="80"/>
                                        <p:tgtEl>
                                          <p:spTgt spid="3"/>
                                        </p:tgtEl>
                                        <p:attrNameLst>
                                          <p:attrName>style.color</p:attrName>
                                        </p:attrNameLst>
                                      </p:cBhvr>
                                      <p:tavLst>
                                        <p:tav tm="0">
                                          <p:val>
                                            <p:clrVal>
                                              <a:srgbClr val="FF6600"/>
                                            </p:clrVal>
                                          </p:val>
                                        </p:tav>
                                        <p:tav tm="50000">
                                          <p:val>
                                            <p:clrVal>
                                              <a:schemeClr val="hlink"/>
                                            </p:clrVal>
                                          </p:val>
                                        </p:tav>
                                      </p:tavLst>
                                    </p:anim>
                                    <p:anim calcmode="discrete" valueType="clr">
                                      <p:cBhvr>
                                        <p:cTn id="15" dur="80"/>
                                        <p:tgtEl>
                                          <p:spTgt spid="3"/>
                                        </p:tgtEl>
                                        <p:attrNameLst>
                                          <p:attrName>fillcolor</p:attrName>
                                        </p:attrNameLst>
                                      </p:cBhvr>
                                      <p:tavLst>
                                        <p:tav tm="0">
                                          <p:val>
                                            <p:clrVal>
                                              <a:schemeClr val="accent2"/>
                                            </p:clrVal>
                                          </p:val>
                                        </p:tav>
                                        <p:tav tm="50000">
                                          <p:val>
                                            <p:clrVal>
                                              <a:schemeClr val="hlink"/>
                                            </p:clrVal>
                                          </p:val>
                                        </p:tav>
                                      </p:tavLst>
                                    </p:anim>
                                    <p:set>
                                      <p:cBhvr>
                                        <p:cTn id="16"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274638"/>
            <a:ext cx="8352928" cy="1066130"/>
          </a:xfrm>
          <a:solidFill>
            <a:schemeClr val="bg1">
              <a:alpha val="41000"/>
            </a:schemeClr>
          </a:solidFill>
          <a:effectLst>
            <a:outerShdw blurRad="254000" dist="152400" dir="2700000" algn="tl" rotWithShape="0">
              <a:prstClr val="black">
                <a:alpha val="40000"/>
              </a:prstClr>
            </a:outerShdw>
          </a:effectLst>
        </p:spPr>
        <p:txBody>
          <a:bodyPr>
            <a:normAutofit/>
          </a:bodyPr>
          <a:lstStyle/>
          <a:p>
            <a:r>
              <a:rPr lang="el-GR" b="1" dirty="0" smtClean="0">
                <a:solidFill>
                  <a:srgbClr val="C00000"/>
                </a:solidFill>
                <a:effectLst>
                  <a:outerShdw blurRad="38100" dist="38100" dir="2700000" algn="tl">
                    <a:srgbClr val="000000">
                      <a:alpha val="43137"/>
                    </a:srgbClr>
                  </a:outerShdw>
                </a:effectLst>
              </a:rPr>
              <a:t>Αίτια</a:t>
            </a:r>
            <a:r>
              <a:rPr lang="el-GR" b="1" dirty="0" smtClean="0">
                <a:solidFill>
                  <a:srgbClr val="002060"/>
                </a:solidFill>
                <a:effectLst>
                  <a:outerShdw blurRad="38100" dist="38100" dir="2700000" algn="tl">
                    <a:srgbClr val="000000">
                      <a:alpha val="43137"/>
                    </a:srgbClr>
                  </a:outerShdw>
                </a:effectLst>
              </a:rPr>
              <a:t> του </a:t>
            </a:r>
            <a:r>
              <a:rPr lang="el-GR" b="1" dirty="0" err="1" smtClean="0">
                <a:solidFill>
                  <a:srgbClr val="002060"/>
                </a:solidFill>
                <a:effectLst>
                  <a:outerShdw blurRad="38100" dist="38100" dir="2700000" algn="tl">
                    <a:srgbClr val="000000">
                      <a:alpha val="43137"/>
                    </a:srgbClr>
                  </a:outerShdw>
                </a:effectLst>
              </a:rPr>
              <a:t>β΄</a:t>
            </a:r>
            <a:r>
              <a:rPr lang="el-GR" b="1" dirty="0" smtClean="0">
                <a:solidFill>
                  <a:srgbClr val="002060"/>
                </a:solidFill>
                <a:effectLst>
                  <a:outerShdw blurRad="38100" dist="38100" dir="2700000" algn="tl">
                    <a:srgbClr val="000000">
                      <a:alpha val="43137"/>
                    </a:srgbClr>
                  </a:outerShdw>
                </a:effectLst>
              </a:rPr>
              <a:t> ελληνικού αποικισμού</a:t>
            </a:r>
            <a:endParaRPr lang="el-GR" b="1" dirty="0">
              <a:solidFill>
                <a:srgbClr val="002060"/>
              </a:solidFill>
              <a:effectLst>
                <a:outerShdw blurRad="38100" dist="38100" dir="2700000" algn="tl">
                  <a:srgbClr val="000000">
                    <a:alpha val="43137"/>
                  </a:srgbClr>
                </a:outerShdw>
              </a:effectLst>
            </a:endParaRPr>
          </a:p>
        </p:txBody>
      </p:sp>
      <p:pic>
        <p:nvPicPr>
          <p:cNvPr id="4" name="3 - Θέση περιεχομένου" descr="24.jpg"/>
          <p:cNvPicPr>
            <a:picLocks noGrp="1" noChangeAspect="1"/>
          </p:cNvPicPr>
          <p:nvPr>
            <p:ph idx="1"/>
          </p:nvPr>
        </p:nvPicPr>
        <p:blipFill>
          <a:blip r:embed="rId2" cstate="print"/>
          <a:stretch>
            <a:fillRect/>
          </a:stretch>
        </p:blipFill>
        <p:spPr>
          <a:xfrm>
            <a:off x="395536" y="1628800"/>
            <a:ext cx="8362529" cy="482453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20000"/>
                                  </p:iterate>
                                  <p:childTnLst>
                                    <p:set>
                                      <p:cBhvr>
                                        <p:cTn id="11" dur="1" fill="hold">
                                          <p:stCondLst>
                                            <p:cond delay="0"/>
                                          </p:stCondLst>
                                        </p:cTn>
                                        <p:tgtEl>
                                          <p:spTgt spid="2"/>
                                        </p:tgtEl>
                                        <p:attrNameLst>
                                          <p:attrName>style.visibility</p:attrName>
                                        </p:attrNameLst>
                                      </p:cBhvr>
                                      <p:to>
                                        <p:strVal val="visible"/>
                                      </p:to>
                                    </p:set>
                                    <p:anim calcmode="discrete" valueType="clr">
                                      <p:cBhvr override="childStyle">
                                        <p:cTn id="12" dur="80"/>
                                        <p:tgtEl>
                                          <p:spTgt spid="2"/>
                                        </p:tgtEl>
                                        <p:attrNameLst>
                                          <p:attrName>style.color</p:attrName>
                                        </p:attrNameLst>
                                      </p:cBhvr>
                                      <p:tavLst>
                                        <p:tav tm="0">
                                          <p:val>
                                            <p:clrVal>
                                              <a:srgbClr val="FF6600"/>
                                            </p:clrVal>
                                          </p:val>
                                        </p:tav>
                                        <p:tav tm="50000">
                                          <p:val>
                                            <p:clrVal>
                                              <a:schemeClr val="hlink"/>
                                            </p:clrVal>
                                          </p:val>
                                        </p:tav>
                                      </p:tavLst>
                                    </p:anim>
                                    <p:anim calcmode="discrete" valueType="clr">
                                      <p:cBhvr>
                                        <p:cTn id="13" dur="80"/>
                                        <p:tgtEl>
                                          <p:spTgt spid="2"/>
                                        </p:tgtEl>
                                        <p:attrNameLst>
                                          <p:attrName>fillcolor</p:attrName>
                                        </p:attrNameLst>
                                      </p:cBhvr>
                                      <p:tavLst>
                                        <p:tav tm="0">
                                          <p:val>
                                            <p:clrVal>
                                              <a:schemeClr val="accent2"/>
                                            </p:clrVal>
                                          </p:val>
                                        </p:tav>
                                        <p:tav tm="50000">
                                          <p:val>
                                            <p:clrVal>
                                              <a:schemeClr val="hlink"/>
                                            </p:clrVal>
                                          </p:val>
                                        </p:tav>
                                      </p:tavLst>
                                    </p:anim>
                                    <p:set>
                                      <p:cBhvr>
                                        <p:cTn id="14" dur="80"/>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4.jpg"/>
          <p:cNvPicPr>
            <a:picLocks noGrp="1" noChangeAspect="1"/>
          </p:cNvPicPr>
          <p:nvPr>
            <p:ph idx="1"/>
          </p:nvPr>
        </p:nvPicPr>
        <p:blipFill>
          <a:blip r:embed="rId2" cstate="print"/>
          <a:stretch>
            <a:fillRect/>
          </a:stretch>
        </p:blipFill>
        <p:spPr>
          <a:xfrm>
            <a:off x="-180528" y="0"/>
            <a:ext cx="9864488" cy="7173416"/>
          </a:xfrm>
          <a:prstGeom prst="rect">
            <a:avLst/>
          </a:prstGeom>
          <a:ln>
            <a:noFill/>
          </a:ln>
          <a:effectLst>
            <a:outerShdw blurRad="292100" dist="139700" dir="2700000" algn="tl" rotWithShape="0">
              <a:srgbClr val="333333">
                <a:alpha val="65000"/>
              </a:srgbClr>
            </a:outerShdw>
          </a:effectLst>
        </p:spPr>
      </p:pic>
      <p:pic>
        <p:nvPicPr>
          <p:cNvPr id="3" name="2 - Εικόνα" descr="articleGal_34713_40003.w_hr.jpg"/>
          <p:cNvPicPr>
            <a:picLocks noChangeAspect="1"/>
          </p:cNvPicPr>
          <p:nvPr/>
        </p:nvPicPr>
        <p:blipFill>
          <a:blip r:embed="rId3" cstate="print">
            <a:clrChange>
              <a:clrFrom>
                <a:srgbClr val="FFFFFF"/>
              </a:clrFrom>
              <a:clrTo>
                <a:srgbClr val="FFFFFF">
                  <a:alpha val="0"/>
                </a:srgbClr>
              </a:clrTo>
            </a:clrChange>
            <a:lum bright="-20000" contrast="20000"/>
          </a:blip>
          <a:stretch>
            <a:fillRect/>
          </a:stretch>
        </p:blipFill>
        <p:spPr>
          <a:xfrm>
            <a:off x="-180528" y="3284984"/>
            <a:ext cx="2232248" cy="5448197"/>
          </a:xfrm>
          <a:prstGeom prst="rect">
            <a:avLst/>
          </a:prstGeom>
        </p:spPr>
      </p:pic>
      <p:sp>
        <p:nvSpPr>
          <p:cNvPr id="5" name="4 - Επεξήγηση με σύννεφο"/>
          <p:cNvSpPr/>
          <p:nvPr/>
        </p:nvSpPr>
        <p:spPr>
          <a:xfrm>
            <a:off x="3059832" y="2060848"/>
            <a:ext cx="2232248" cy="1656184"/>
          </a:xfrm>
          <a:prstGeom prst="cloudCallout">
            <a:avLst>
              <a:gd name="adj1" fmla="val -126581"/>
              <a:gd name="adj2" fmla="val 54935"/>
            </a:avLst>
          </a:prstGeom>
          <a:solidFill>
            <a:schemeClr val="bg1">
              <a:alpha val="55000"/>
            </a:schemeClr>
          </a:solidFill>
          <a:ln w="12700"/>
          <a:effectLst>
            <a:outerShdw blurRad="2286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b="1" dirty="0" smtClean="0">
                <a:solidFill>
                  <a:srgbClr val="002060"/>
                </a:solidFill>
                <a:effectLst>
                  <a:outerShdw blurRad="38100" dist="38100" dir="2700000" algn="tl">
                    <a:srgbClr val="000000">
                      <a:alpha val="43137"/>
                    </a:srgbClr>
                  </a:outerShdw>
                </a:effectLst>
              </a:rPr>
              <a:t>Γιατί;</a:t>
            </a:r>
            <a:endParaRPr lang="el-GR" sz="3200" b="1" dirty="0">
              <a:solidFill>
                <a:srgbClr val="00206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ppt_x</p:attrName>
                                        </p:attrNameLst>
                                      </p:cBhvr>
                                      <p:tavLst>
                                        <p:tav tm="0">
                                          <p:val>
                                            <p:strVal val="#ppt_x-.2"/>
                                          </p:val>
                                        </p:tav>
                                        <p:tav tm="100000">
                                          <p:val>
                                            <p:strVal val="#ppt_x"/>
                                          </p:val>
                                        </p:tav>
                                      </p:tavLst>
                                    </p:anim>
                                    <p:anim calcmode="lin" valueType="num">
                                      <p:cBhvr>
                                        <p:cTn id="13"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899592" y="332656"/>
            <a:ext cx="8460432" cy="6525344"/>
          </a:xfrm>
        </p:spPr>
        <p:txBody>
          <a:bodyPr>
            <a:normAutofit fontScale="92500" lnSpcReduction="20000"/>
          </a:bodyPr>
          <a:lstStyle/>
          <a:p>
            <a:pPr algn="ctr">
              <a:lnSpc>
                <a:spcPct val="150000"/>
              </a:lnSpc>
              <a:buNone/>
            </a:pPr>
            <a:r>
              <a:rPr lang="el-GR" dirty="0" smtClean="0">
                <a:sym typeface="Wingdings" pitchFamily="2" charset="2"/>
              </a:rPr>
              <a:t>Οι </a:t>
            </a:r>
            <a:r>
              <a:rPr lang="el-GR" sz="4800" b="1" dirty="0" smtClean="0">
                <a:solidFill>
                  <a:srgbClr val="C00000"/>
                </a:solidFill>
                <a:effectLst>
                  <a:outerShdw blurRad="38100" dist="38100" dir="2700000" algn="tl">
                    <a:srgbClr val="000000">
                      <a:alpha val="43137"/>
                    </a:srgbClr>
                  </a:outerShdw>
                </a:effectLst>
                <a:sym typeface="Wingdings" pitchFamily="2" charset="2"/>
              </a:rPr>
              <a:t>λόγοι</a:t>
            </a:r>
            <a:r>
              <a:rPr lang="el-GR" dirty="0" smtClean="0">
                <a:effectLst>
                  <a:outerShdw blurRad="38100" dist="38100" dir="2700000" algn="tl">
                    <a:srgbClr val="000000">
                      <a:alpha val="43137"/>
                    </a:srgbClr>
                  </a:outerShdw>
                </a:effectLst>
                <a:sym typeface="Wingdings" pitchFamily="2" charset="2"/>
              </a:rPr>
              <a:t> </a:t>
            </a:r>
            <a:r>
              <a:rPr lang="el-GR" dirty="0" smtClean="0">
                <a:sym typeface="Wingdings" pitchFamily="2" charset="2"/>
              </a:rPr>
              <a:t>που οδήγησαν στον αποικισμό:</a:t>
            </a:r>
          </a:p>
          <a:p>
            <a:pPr>
              <a:lnSpc>
                <a:spcPct val="150000"/>
              </a:lnSpc>
              <a:spcBef>
                <a:spcPts val="1000"/>
              </a:spcBef>
              <a:spcAft>
                <a:spcPts val="500"/>
              </a:spcAft>
              <a:buFont typeface="Wingdings"/>
              <a:buChar char="à"/>
            </a:pPr>
            <a:r>
              <a:rPr lang="el-GR" sz="3000" dirty="0" smtClean="0">
                <a:sym typeface="Wingdings" pitchFamily="2" charset="2"/>
              </a:rPr>
              <a:t> </a:t>
            </a:r>
            <a:r>
              <a:rPr lang="el-GR" sz="3000" b="1" dirty="0" err="1"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στενοχωρία</a:t>
            </a:r>
            <a:r>
              <a:rPr lang="el-GR" sz="3000" b="1" dirty="0" smtClean="0">
                <a:solidFill>
                  <a:srgbClr val="002060"/>
                </a:solidFill>
                <a:effectLst>
                  <a:outerShdw blurRad="38100" dist="38100" dir="2700000" algn="tl">
                    <a:srgbClr val="000000">
                      <a:alpha val="43137"/>
                    </a:srgbClr>
                  </a:outerShdw>
                </a:effectLst>
                <a:sym typeface="Wingdings" pitchFamily="2" charset="2"/>
              </a:rPr>
              <a:t>  </a:t>
            </a:r>
            <a:r>
              <a:rPr lang="el-GR" sz="3000" dirty="0" smtClean="0">
                <a:sym typeface="Wingdings" pitchFamily="2" charset="2"/>
              </a:rPr>
              <a:t>(έλλειψη καλλιεργήσιμης γης),</a:t>
            </a:r>
          </a:p>
          <a:p>
            <a:pPr>
              <a:lnSpc>
                <a:spcPct val="150000"/>
              </a:lnSpc>
              <a:spcBef>
                <a:spcPts val="1000"/>
              </a:spcBef>
              <a:spcAft>
                <a:spcPts val="500"/>
              </a:spcAft>
              <a:buFont typeface="Wingdings"/>
              <a:buChar char="à"/>
            </a:pPr>
            <a:r>
              <a:rPr lang="el-GR" sz="3000" dirty="0" smtClean="0">
                <a:sym typeface="Wingdings" pitchFamily="2" charset="2"/>
              </a:rPr>
              <a:t> έλλειψη </a:t>
            </a:r>
            <a:r>
              <a:rPr lang="el-GR" sz="30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πρώτων υλών </a:t>
            </a:r>
            <a:r>
              <a:rPr lang="el-GR" sz="3000" dirty="0" smtClean="0">
                <a:sym typeface="Wingdings" pitchFamily="2" charset="2"/>
              </a:rPr>
              <a:t>(ιδιαίτερα μετάλλων)</a:t>
            </a:r>
            <a:endParaRPr lang="el-GR" sz="3000" b="1" dirty="0" smtClean="0">
              <a:solidFill>
                <a:srgbClr val="002060"/>
              </a:solidFill>
              <a:effectLst>
                <a:outerShdw blurRad="38100" dist="38100" dir="2700000" algn="tl">
                  <a:srgbClr val="000000">
                    <a:alpha val="43137"/>
                  </a:srgbClr>
                </a:outerShdw>
              </a:effectLst>
              <a:sym typeface="Wingdings" pitchFamily="2" charset="2"/>
            </a:endParaRPr>
          </a:p>
          <a:p>
            <a:pPr>
              <a:lnSpc>
                <a:spcPct val="150000"/>
              </a:lnSpc>
              <a:spcBef>
                <a:spcPts val="1000"/>
              </a:spcBef>
              <a:spcAft>
                <a:spcPts val="500"/>
              </a:spcAft>
              <a:buFont typeface="Wingdings"/>
              <a:buChar char="à"/>
            </a:pPr>
            <a:r>
              <a:rPr lang="el-GR" sz="3000" dirty="0" smtClean="0">
                <a:sym typeface="Wingdings" pitchFamily="2" charset="2"/>
              </a:rPr>
              <a:t> Αναζήτηση </a:t>
            </a:r>
            <a:r>
              <a:rPr lang="el-GR" sz="30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νέων αγορών</a:t>
            </a:r>
          </a:p>
          <a:p>
            <a:pPr>
              <a:lnSpc>
                <a:spcPct val="150000"/>
              </a:lnSpc>
              <a:spcBef>
                <a:spcPts val="1000"/>
              </a:spcBef>
              <a:spcAft>
                <a:spcPts val="500"/>
              </a:spcAft>
              <a:buFont typeface="Wingdings"/>
              <a:buChar char="à"/>
            </a:pPr>
            <a:r>
              <a:rPr lang="el-GR" sz="30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Απομόνωση κάποιων </a:t>
            </a:r>
            <a:r>
              <a:rPr lang="el-GR" sz="3000" dirty="0" smtClean="0">
                <a:sym typeface="Wingdings" pitchFamily="2" charset="2"/>
              </a:rPr>
              <a:t>λόγω </a:t>
            </a:r>
            <a:r>
              <a:rPr lang="el-GR" sz="30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πολιτικών κρίσεων</a:t>
            </a:r>
          </a:p>
          <a:p>
            <a:pPr>
              <a:lnSpc>
                <a:spcPct val="150000"/>
              </a:lnSpc>
              <a:spcBef>
                <a:spcPts val="1000"/>
              </a:spcBef>
              <a:spcAft>
                <a:spcPts val="500"/>
              </a:spcAft>
              <a:buFont typeface="Wingdings"/>
              <a:buChar char="à"/>
            </a:pPr>
            <a:r>
              <a:rPr lang="el-GR" sz="3000" dirty="0" smtClean="0">
                <a:sym typeface="Wingdings" pitchFamily="2" charset="2"/>
              </a:rPr>
              <a:t> απέκτησαν </a:t>
            </a:r>
            <a:r>
              <a:rPr lang="el-GR" sz="30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γνώσεις</a:t>
            </a:r>
            <a:r>
              <a:rPr lang="el-GR" sz="3000" b="1" dirty="0" smtClean="0">
                <a:solidFill>
                  <a:srgbClr val="002060"/>
                </a:solidFill>
                <a:effectLst>
                  <a:outerShdw blurRad="38100" dist="38100" dir="2700000" algn="tl">
                    <a:srgbClr val="000000">
                      <a:alpha val="43137"/>
                    </a:srgbClr>
                  </a:outerShdw>
                </a:effectLst>
                <a:sym typeface="Wingdings" pitchFamily="2" charset="2"/>
              </a:rPr>
              <a:t> </a:t>
            </a:r>
            <a:r>
              <a:rPr lang="el-GR" sz="3000" dirty="0" smtClean="0">
                <a:sym typeface="Wingdings" pitchFamily="2" charset="2"/>
              </a:rPr>
              <a:t>για τους </a:t>
            </a:r>
            <a:r>
              <a:rPr lang="el-GR" sz="30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θαλάσσιους δρόμους </a:t>
            </a:r>
            <a:r>
              <a:rPr lang="el-GR" sz="3000" dirty="0" smtClean="0">
                <a:sym typeface="Wingdings" pitchFamily="2" charset="2"/>
              </a:rPr>
              <a:t>και τις περιοχές εγκατάστασης</a:t>
            </a:r>
          </a:p>
          <a:p>
            <a:pPr>
              <a:lnSpc>
                <a:spcPct val="150000"/>
              </a:lnSpc>
              <a:spcBef>
                <a:spcPts val="1000"/>
              </a:spcBef>
              <a:spcAft>
                <a:spcPts val="500"/>
              </a:spcAft>
              <a:buFont typeface="Wingdings"/>
              <a:buChar char="à"/>
            </a:pPr>
            <a:r>
              <a:rPr lang="el-GR" sz="3000" dirty="0" smtClean="0">
                <a:sym typeface="Wingdings" pitchFamily="2" charset="2"/>
              </a:rPr>
              <a:t> ο </a:t>
            </a:r>
            <a:r>
              <a:rPr lang="el-GR" sz="30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ριψοκίνδυνος χαρακτήρας </a:t>
            </a:r>
            <a:r>
              <a:rPr lang="el-GR" sz="3000" dirty="0" smtClean="0">
                <a:sym typeface="Wingdings" pitchFamily="2" charset="2"/>
              </a:rPr>
              <a:t>των Ελλήνων (βλ. Οδύσσεια)</a:t>
            </a:r>
            <a:endParaRPr lang="el-GR" sz="3000" dirty="0"/>
          </a:p>
        </p:txBody>
      </p:sp>
      <p:pic>
        <p:nvPicPr>
          <p:cNvPr id="4" name="3 - Εικόνα" descr="Scrappy Bright Polka Numbers-01.png"/>
          <p:cNvPicPr>
            <a:picLocks noChangeAspect="1"/>
          </p:cNvPicPr>
          <p:nvPr/>
        </p:nvPicPr>
        <p:blipFill>
          <a:blip r:embed="rId3" cstate="print"/>
          <a:stretch>
            <a:fillRect/>
          </a:stretch>
        </p:blipFill>
        <p:spPr>
          <a:xfrm>
            <a:off x="395536" y="1340768"/>
            <a:ext cx="432048" cy="576064"/>
          </a:xfrm>
          <a:prstGeom prst="rect">
            <a:avLst/>
          </a:prstGeom>
        </p:spPr>
      </p:pic>
      <p:pic>
        <p:nvPicPr>
          <p:cNvPr id="5" name="4 - Εικόνα" descr="Scrappy Bright Polka Numbers-01.png"/>
          <p:cNvPicPr>
            <a:picLocks noChangeAspect="1"/>
          </p:cNvPicPr>
          <p:nvPr/>
        </p:nvPicPr>
        <p:blipFill>
          <a:blip r:embed="rId4" cstate="print"/>
          <a:stretch>
            <a:fillRect/>
          </a:stretch>
        </p:blipFill>
        <p:spPr>
          <a:xfrm>
            <a:off x="467544" y="2060848"/>
            <a:ext cx="348205" cy="576064"/>
          </a:xfrm>
          <a:prstGeom prst="rect">
            <a:avLst/>
          </a:prstGeom>
        </p:spPr>
      </p:pic>
      <p:pic>
        <p:nvPicPr>
          <p:cNvPr id="6" name="5 - Εικόνα" descr="Scrappy Bright Polka Numbers-01.png"/>
          <p:cNvPicPr>
            <a:picLocks noChangeAspect="1"/>
          </p:cNvPicPr>
          <p:nvPr/>
        </p:nvPicPr>
        <p:blipFill>
          <a:blip r:embed="rId5" cstate="print"/>
          <a:stretch>
            <a:fillRect/>
          </a:stretch>
        </p:blipFill>
        <p:spPr>
          <a:xfrm>
            <a:off x="539552" y="2852936"/>
            <a:ext cx="348205" cy="576064"/>
          </a:xfrm>
          <a:prstGeom prst="rect">
            <a:avLst/>
          </a:prstGeom>
          <a:ln>
            <a:noFill/>
          </a:ln>
          <a:effectLst>
            <a:outerShdw blurRad="292100" dist="139700" dir="2700000" algn="tl" rotWithShape="0">
              <a:srgbClr val="333333">
                <a:alpha val="65000"/>
              </a:srgbClr>
            </a:outerShdw>
          </a:effectLst>
        </p:spPr>
      </p:pic>
      <p:pic>
        <p:nvPicPr>
          <p:cNvPr id="7" name="6 - Εικόνα" descr="Scrappy Bright Polka Numbers-01.png"/>
          <p:cNvPicPr>
            <a:picLocks noChangeAspect="1"/>
          </p:cNvPicPr>
          <p:nvPr/>
        </p:nvPicPr>
        <p:blipFill>
          <a:blip r:embed="rId6" cstate="print"/>
          <a:stretch>
            <a:fillRect/>
          </a:stretch>
        </p:blipFill>
        <p:spPr>
          <a:xfrm>
            <a:off x="467544" y="3717032"/>
            <a:ext cx="370269" cy="576064"/>
          </a:xfrm>
          <a:prstGeom prst="rect">
            <a:avLst/>
          </a:prstGeom>
          <a:ln>
            <a:noFill/>
          </a:ln>
          <a:effectLst>
            <a:outerShdw blurRad="292100" dist="139700" dir="2700000" algn="tl" rotWithShape="0">
              <a:srgbClr val="333333">
                <a:alpha val="65000"/>
              </a:srgbClr>
            </a:outerShdw>
          </a:effectLst>
        </p:spPr>
      </p:pic>
      <p:pic>
        <p:nvPicPr>
          <p:cNvPr id="8" name="7 - Εικόνα" descr="Scrappy Bright Polka Numbers-01.png"/>
          <p:cNvPicPr>
            <a:picLocks noChangeAspect="1"/>
          </p:cNvPicPr>
          <p:nvPr/>
        </p:nvPicPr>
        <p:blipFill>
          <a:blip r:embed="rId7" cstate="print"/>
          <a:stretch>
            <a:fillRect/>
          </a:stretch>
        </p:blipFill>
        <p:spPr>
          <a:xfrm>
            <a:off x="539552" y="4437112"/>
            <a:ext cx="370269" cy="576064"/>
          </a:xfrm>
          <a:prstGeom prst="rect">
            <a:avLst/>
          </a:prstGeom>
          <a:ln>
            <a:noFill/>
          </a:ln>
          <a:effectLst>
            <a:outerShdw blurRad="292100" dist="139700" dir="2700000" algn="tl" rotWithShape="0">
              <a:srgbClr val="333333">
                <a:alpha val="65000"/>
              </a:srgbClr>
            </a:outerShdw>
          </a:effectLst>
        </p:spPr>
      </p:pic>
      <p:pic>
        <p:nvPicPr>
          <p:cNvPr id="9" name="8 - Εικόνα" descr="Scrappy Bright Polka Numbers-01.png"/>
          <p:cNvPicPr>
            <a:picLocks noChangeAspect="1"/>
          </p:cNvPicPr>
          <p:nvPr/>
        </p:nvPicPr>
        <p:blipFill>
          <a:blip r:embed="rId8" cstate="print"/>
          <a:stretch>
            <a:fillRect/>
          </a:stretch>
        </p:blipFill>
        <p:spPr>
          <a:xfrm>
            <a:off x="539552" y="5704930"/>
            <a:ext cx="370269" cy="488700"/>
          </a:xfrm>
          <a:prstGeom prst="rect">
            <a:avLst/>
          </a:prstGeom>
          <a:ln>
            <a:noFill/>
          </a:ln>
          <a:effectLst>
            <a:outerShdw blurRad="292100" dist="139700" dir="2700000" algn="tl" rotWithShape="0">
              <a:srgbClr val="333333">
                <a:alpha val="65000"/>
              </a:srgbClr>
            </a:outerShdw>
          </a:effectLst>
        </p:spPr>
      </p:pic>
      <p:sp>
        <p:nvSpPr>
          <p:cNvPr id="10" name="9 - Ελλειψοειδής επεξήγηση"/>
          <p:cNvSpPr/>
          <p:nvPr/>
        </p:nvSpPr>
        <p:spPr>
          <a:xfrm>
            <a:off x="251520" y="260648"/>
            <a:ext cx="1296144" cy="720080"/>
          </a:xfrm>
          <a:prstGeom prst="wedgeEllipseCallout">
            <a:avLst>
              <a:gd name="adj1" fmla="val -104323"/>
              <a:gd name="adj2" fmla="val -93534"/>
            </a:avLst>
          </a:prstGeom>
          <a:solidFill>
            <a:schemeClr val="bg1">
              <a:alpha val="8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SOS</a:t>
            </a:r>
            <a:endParaRPr lang="en-US" sz="2600" dirty="0" smtClean="0">
              <a:solidFill>
                <a:srgbClr val="002060"/>
              </a:solidFill>
              <a:latin typeface="Comic Sans MS" pitchFamily="66"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anim calcmode="lin" valueType="num">
                                      <p:cBhvr>
                                        <p:cTn id="36" dur="500" fill="hold"/>
                                        <p:tgtEl>
                                          <p:spTgt spid="8"/>
                                        </p:tgtEl>
                                        <p:attrNameLst>
                                          <p:attrName>ppt_x</p:attrName>
                                        </p:attrNameLst>
                                      </p:cBhvr>
                                      <p:tavLst>
                                        <p:tav tm="0">
                                          <p:val>
                                            <p:strVal val="#ppt_x"/>
                                          </p:val>
                                        </p:tav>
                                        <p:tav tm="100000">
                                          <p:val>
                                            <p:strVal val="#ppt_x"/>
                                          </p:val>
                                        </p:tav>
                                      </p:tavLst>
                                    </p:anim>
                                    <p:anim calcmode="lin" valueType="num">
                                      <p:cBhvr>
                                        <p:cTn id="37"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anim calcmode="lin" valueType="num">
                                      <p:cBhvr>
                                        <p:cTn id="43" dur="500" fill="hold"/>
                                        <p:tgtEl>
                                          <p:spTgt spid="9"/>
                                        </p:tgtEl>
                                        <p:attrNameLst>
                                          <p:attrName>ppt_x</p:attrName>
                                        </p:attrNameLst>
                                      </p:cBhvr>
                                      <p:tavLst>
                                        <p:tav tm="0">
                                          <p:val>
                                            <p:strVal val="#ppt_x"/>
                                          </p:val>
                                        </p:tav>
                                        <p:tav tm="100000">
                                          <p:val>
                                            <p:strVal val="#ppt_x"/>
                                          </p:val>
                                        </p:tav>
                                      </p:tavLst>
                                    </p:anim>
                                    <p:anim calcmode="lin" valueType="num">
                                      <p:cBhvr>
                                        <p:cTn id="4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
                                            <p:txEl>
                                              <p:pRg st="0" end="0"/>
                                            </p:txEl>
                                          </p:spTgt>
                                        </p:tgtEl>
                                        <p:attrNameLst>
                                          <p:attrName>style.visibility</p:attrName>
                                        </p:attrNameLst>
                                      </p:cBhvr>
                                      <p:to>
                                        <p:strVal val="visible"/>
                                      </p:to>
                                    </p:set>
                                    <p:animEffect transition="in" filter="fade">
                                      <p:cBhvr>
                                        <p:cTn id="49" dur="500"/>
                                        <p:tgtEl>
                                          <p:spTgt spid="3">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
                                            <p:txEl>
                                              <p:pRg st="1" end="1"/>
                                            </p:txEl>
                                          </p:spTgt>
                                        </p:tgtEl>
                                        <p:attrNameLst>
                                          <p:attrName>style.visibility</p:attrName>
                                        </p:attrNameLst>
                                      </p:cBhvr>
                                      <p:to>
                                        <p:strVal val="visible"/>
                                      </p:to>
                                    </p:set>
                                    <p:animEffect transition="in" filter="fade">
                                      <p:cBhvr>
                                        <p:cTn id="54" dur="500"/>
                                        <p:tgtEl>
                                          <p:spTgt spid="3">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
                                            <p:txEl>
                                              <p:pRg st="2" end="2"/>
                                            </p:txEl>
                                          </p:spTgt>
                                        </p:tgtEl>
                                        <p:attrNameLst>
                                          <p:attrName>style.visibility</p:attrName>
                                        </p:attrNameLst>
                                      </p:cBhvr>
                                      <p:to>
                                        <p:strVal val="visible"/>
                                      </p:to>
                                    </p:set>
                                    <p:animEffect transition="in" filter="fade">
                                      <p:cBhvr>
                                        <p:cTn id="59" dur="500"/>
                                        <p:tgtEl>
                                          <p:spTgt spid="3">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
                                            <p:txEl>
                                              <p:pRg st="3" end="3"/>
                                            </p:txEl>
                                          </p:spTgt>
                                        </p:tgtEl>
                                        <p:attrNameLst>
                                          <p:attrName>style.visibility</p:attrName>
                                        </p:attrNameLst>
                                      </p:cBhvr>
                                      <p:to>
                                        <p:strVal val="visible"/>
                                      </p:to>
                                    </p:set>
                                    <p:animEffect transition="in" filter="fade">
                                      <p:cBhvr>
                                        <p:cTn id="64" dur="500"/>
                                        <p:tgtEl>
                                          <p:spTgt spid="3">
                                            <p:txEl>
                                              <p:pRg st="3" end="3"/>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
                                            <p:txEl>
                                              <p:pRg st="4" end="4"/>
                                            </p:txEl>
                                          </p:spTgt>
                                        </p:tgtEl>
                                        <p:attrNameLst>
                                          <p:attrName>style.visibility</p:attrName>
                                        </p:attrNameLst>
                                      </p:cBhvr>
                                      <p:to>
                                        <p:strVal val="visible"/>
                                      </p:to>
                                    </p:set>
                                    <p:animEffect transition="in" filter="fade">
                                      <p:cBhvr>
                                        <p:cTn id="69" dur="500"/>
                                        <p:tgtEl>
                                          <p:spTgt spid="3">
                                            <p:txEl>
                                              <p:pRg st="4" end="4"/>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
                                            <p:txEl>
                                              <p:pRg st="5" end="5"/>
                                            </p:txEl>
                                          </p:spTgt>
                                        </p:tgtEl>
                                        <p:attrNameLst>
                                          <p:attrName>style.visibility</p:attrName>
                                        </p:attrNameLst>
                                      </p:cBhvr>
                                      <p:to>
                                        <p:strVal val="visible"/>
                                      </p:to>
                                    </p:set>
                                    <p:animEffect transition="in" filter="fade">
                                      <p:cBhvr>
                                        <p:cTn id="74" dur="500"/>
                                        <p:tgtEl>
                                          <p:spTgt spid="3">
                                            <p:txEl>
                                              <p:pRg st="5" end="5"/>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
                                            <p:txEl>
                                              <p:pRg st="6" end="6"/>
                                            </p:txEl>
                                          </p:spTgt>
                                        </p:tgtEl>
                                        <p:attrNameLst>
                                          <p:attrName>style.visibility</p:attrName>
                                        </p:attrNameLst>
                                      </p:cBhvr>
                                      <p:to>
                                        <p:strVal val="visible"/>
                                      </p:to>
                                    </p:set>
                                    <p:animEffect transition="in" filter="fade">
                                      <p:cBhvr>
                                        <p:cTn id="79" dur="500"/>
                                        <p:tgtEl>
                                          <p:spTgt spid="3">
                                            <p:txEl>
                                              <p:pRg st="6" end="6"/>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7" presetClass="entr" presetSubtype="0" fill="hold" grpId="0" nodeType="clickEffect">
                                  <p:stCondLst>
                                    <p:cond delay="0"/>
                                  </p:stCondLst>
                                  <p:iterate type="lt">
                                    <p:tmPct val="20000"/>
                                  </p:iterate>
                                  <p:childTnLst>
                                    <p:set>
                                      <p:cBhvr>
                                        <p:cTn id="83" dur="1" fill="hold">
                                          <p:stCondLst>
                                            <p:cond delay="0"/>
                                          </p:stCondLst>
                                        </p:cTn>
                                        <p:tgtEl>
                                          <p:spTgt spid="10"/>
                                        </p:tgtEl>
                                        <p:attrNameLst>
                                          <p:attrName>style.visibility</p:attrName>
                                        </p:attrNameLst>
                                      </p:cBhvr>
                                      <p:to>
                                        <p:strVal val="visible"/>
                                      </p:to>
                                    </p:set>
                                    <p:anim calcmode="discrete" valueType="clr">
                                      <p:cBhvr override="childStyle">
                                        <p:cTn id="84" dur="80"/>
                                        <p:tgtEl>
                                          <p:spTgt spid="10"/>
                                        </p:tgtEl>
                                        <p:attrNameLst>
                                          <p:attrName>style.color</p:attrName>
                                        </p:attrNameLst>
                                      </p:cBhvr>
                                      <p:tavLst>
                                        <p:tav tm="0">
                                          <p:val>
                                            <p:clrVal>
                                              <a:srgbClr val="FF6600"/>
                                            </p:clrVal>
                                          </p:val>
                                        </p:tav>
                                        <p:tav tm="50000">
                                          <p:val>
                                            <p:clrVal>
                                              <a:schemeClr val="hlink"/>
                                            </p:clrVal>
                                          </p:val>
                                        </p:tav>
                                      </p:tavLst>
                                    </p:anim>
                                    <p:anim calcmode="discrete" valueType="clr">
                                      <p:cBhvr>
                                        <p:cTn id="85" dur="80"/>
                                        <p:tgtEl>
                                          <p:spTgt spid="10"/>
                                        </p:tgtEl>
                                        <p:attrNameLst>
                                          <p:attrName>fillcolor</p:attrName>
                                        </p:attrNameLst>
                                      </p:cBhvr>
                                      <p:tavLst>
                                        <p:tav tm="0">
                                          <p:val>
                                            <p:clrVal>
                                              <a:schemeClr val="accent2"/>
                                            </p:clrVal>
                                          </p:val>
                                        </p:tav>
                                        <p:tav tm="50000">
                                          <p:val>
                                            <p:clrVal>
                                              <a:schemeClr val="hlink"/>
                                            </p:clrVal>
                                          </p:val>
                                        </p:tav>
                                      </p:tavLst>
                                    </p:anim>
                                    <p:set>
                                      <p:cBhvr>
                                        <p:cTn id="86"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0fd6f1c2c5adca9398d49eaaf1c8f604.jpg"/>
          <p:cNvPicPr>
            <a:picLocks noGrp="1" noChangeAspect="1"/>
          </p:cNvPicPr>
          <p:nvPr>
            <p:ph idx="1"/>
          </p:nvPr>
        </p:nvPicPr>
        <p:blipFill>
          <a:blip r:embed="rId2" cstate="print"/>
          <a:stretch>
            <a:fillRect/>
          </a:stretch>
        </p:blipFill>
        <p:spPr>
          <a:xfrm>
            <a:off x="467544" y="2364701"/>
            <a:ext cx="1728192" cy="4493299"/>
          </a:xfrm>
          <a:prstGeom prst="rect">
            <a:avLst/>
          </a:prstGeom>
          <a:ln>
            <a:noFill/>
          </a:ln>
          <a:effectLst>
            <a:outerShdw blurRad="292100" dist="139700" dir="2700000" algn="tl" rotWithShape="0">
              <a:srgbClr val="333333">
                <a:alpha val="65000"/>
              </a:srgbClr>
            </a:outerShdw>
          </a:effectLst>
        </p:spPr>
      </p:pic>
      <p:pic>
        <p:nvPicPr>
          <p:cNvPr id="6" name="5 - Εικόνα" descr="001 (2).jpg"/>
          <p:cNvPicPr>
            <a:picLocks noChangeAspect="1"/>
          </p:cNvPicPr>
          <p:nvPr/>
        </p:nvPicPr>
        <p:blipFill>
          <a:blip r:embed="rId3" cstate="print">
            <a:lum bright="-10000" contrast="30000"/>
          </a:blip>
          <a:srcRect l="32707" b="33227"/>
          <a:stretch>
            <a:fillRect/>
          </a:stretch>
        </p:blipFill>
        <p:spPr>
          <a:xfrm>
            <a:off x="2555776" y="1988840"/>
            <a:ext cx="6331491" cy="4712568"/>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0" y="72008"/>
            <a:ext cx="8892480" cy="1700808"/>
          </a:xfrm>
          <a:prstGeom prst="wedgeEllipseCallout">
            <a:avLst>
              <a:gd name="adj1" fmla="val -30979"/>
              <a:gd name="adj2" fmla="val 86762"/>
            </a:avLst>
          </a:prstGeom>
          <a:solidFill>
            <a:schemeClr val="accent1">
              <a:lumMod val="20000"/>
              <a:lumOff val="80000"/>
              <a:alpha val="9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C00000"/>
                </a:solidFill>
                <a:effectLst>
                  <a:outerShdw blurRad="38100" dist="38100" dir="2700000" algn="tl">
                    <a:srgbClr val="000000">
                      <a:alpha val="43137"/>
                    </a:srgbClr>
                  </a:outerShdw>
                </a:effectLst>
                <a:latin typeface="Comic Sans MS" pitchFamily="66" charset="0"/>
              </a:rPr>
              <a:t>Πόλις ή άστυ </a:t>
            </a:r>
            <a:r>
              <a:rPr lang="el-GR" sz="2400" b="1" dirty="0" smtClean="0">
                <a:solidFill>
                  <a:srgbClr val="002060"/>
                </a:solidFill>
                <a:latin typeface="Comic Sans MS" pitchFamily="66" charset="0"/>
                <a:sym typeface="Wingdings" pitchFamily="2" charset="2"/>
              </a:rPr>
              <a:t> χώρος τειχισμένος – κέντρο άσκησης εξουσίας</a:t>
            </a:r>
          </a:p>
          <a:p>
            <a:pPr algn="ctr"/>
            <a:r>
              <a:rPr lang="el-GR" sz="24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Ύπαιθρος χώρα </a:t>
            </a:r>
            <a:r>
              <a:rPr lang="el-GR" sz="2400" b="1" dirty="0" smtClean="0">
                <a:solidFill>
                  <a:srgbClr val="002060"/>
                </a:solidFill>
                <a:latin typeface="Comic Sans MS" pitchFamily="66" charset="0"/>
                <a:sym typeface="Wingdings" pitchFamily="2" charset="2"/>
              </a:rPr>
              <a:t> ευρύτερη περιοχή με αγρούς και κώμες</a:t>
            </a:r>
            <a:endParaRPr lang="el-GR" sz="2400" b="1" dirty="0">
              <a:solidFill>
                <a:srgbClr val="002060"/>
              </a:solidFill>
              <a:latin typeface="Comic Sans MS" pitchFamily="66" charset="0"/>
            </a:endParaRPr>
          </a:p>
        </p:txBody>
      </p:sp>
      <p:sp>
        <p:nvSpPr>
          <p:cNvPr id="7" name="6 - Ελλειψοειδής επεξήγηση"/>
          <p:cNvSpPr/>
          <p:nvPr/>
        </p:nvSpPr>
        <p:spPr>
          <a:xfrm>
            <a:off x="0" y="1556792"/>
            <a:ext cx="1296144" cy="720080"/>
          </a:xfrm>
          <a:prstGeom prst="wedgeEllipseCallout">
            <a:avLst>
              <a:gd name="adj1" fmla="val 18321"/>
              <a:gd name="adj2" fmla="val 113551"/>
            </a:avLst>
          </a:prstGeom>
          <a:solidFill>
            <a:schemeClr val="bg1">
              <a:alpha val="8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SOS</a:t>
            </a:r>
            <a:endParaRPr lang="en-US" sz="2600" dirty="0" smtClean="0">
              <a:solidFill>
                <a:srgbClr val="002060"/>
              </a:solidFill>
              <a:latin typeface="Comic Sans MS" pitchFamily="66" charset="0"/>
              <a:sym typeface="Wingdings" pitchFamily="2" charset="2"/>
            </a:endParaRP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2000" fill="hold"/>
                                        <p:tgtEl>
                                          <p:spTgt spid="6"/>
                                        </p:tgtEl>
                                        <p:attrNameLst>
                                          <p:attrName>ppt_w</p:attrName>
                                        </p:attrNameLst>
                                      </p:cBhvr>
                                      <p:tavLst>
                                        <p:tav tm="0">
                                          <p:val>
                                            <p:fltVal val="0"/>
                                          </p:val>
                                        </p:tav>
                                        <p:tav tm="100000">
                                          <p:val>
                                            <p:strVal val="#ppt_w"/>
                                          </p:val>
                                        </p:tav>
                                      </p:tavLst>
                                    </p:anim>
                                    <p:anim calcmode="lin" valueType="num">
                                      <p:cBhvr>
                                        <p:cTn id="22" dur="2000" fill="hold"/>
                                        <p:tgtEl>
                                          <p:spTgt spid="6"/>
                                        </p:tgtEl>
                                        <p:attrNameLst>
                                          <p:attrName>ppt_h</p:attrName>
                                        </p:attrNameLst>
                                      </p:cBhvr>
                                      <p:tavLst>
                                        <p:tav tm="0">
                                          <p:val>
                                            <p:fltVal val="0"/>
                                          </p:val>
                                        </p:tav>
                                        <p:tav tm="100000">
                                          <p:val>
                                            <p:strVal val="#ppt_h"/>
                                          </p:val>
                                        </p:tav>
                                      </p:tavLst>
                                    </p:anim>
                                    <p:animEffect transition="in" filter="fade">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20000"/>
                                  </p:iterate>
                                  <p:childTnLst>
                                    <p:set>
                                      <p:cBhvr>
                                        <p:cTn id="27" dur="1" fill="hold">
                                          <p:stCondLst>
                                            <p:cond delay="0"/>
                                          </p:stCondLst>
                                        </p:cTn>
                                        <p:tgtEl>
                                          <p:spTgt spid="7"/>
                                        </p:tgtEl>
                                        <p:attrNameLst>
                                          <p:attrName>style.visibility</p:attrName>
                                        </p:attrNameLst>
                                      </p:cBhvr>
                                      <p:to>
                                        <p:strVal val="visible"/>
                                      </p:to>
                                    </p:set>
                                    <p:anim calcmode="discrete" valueType="clr">
                                      <p:cBhvr override="childStyle">
                                        <p:cTn id="28" dur="80"/>
                                        <p:tgtEl>
                                          <p:spTgt spid="7"/>
                                        </p:tgtEl>
                                        <p:attrNameLst>
                                          <p:attrName>style.color</p:attrName>
                                        </p:attrNameLst>
                                      </p:cBhvr>
                                      <p:tavLst>
                                        <p:tav tm="0">
                                          <p:val>
                                            <p:clrVal>
                                              <a:srgbClr val="FF6600"/>
                                            </p:clrVal>
                                          </p:val>
                                        </p:tav>
                                        <p:tav tm="50000">
                                          <p:val>
                                            <p:clrVal>
                                              <a:schemeClr val="hlink"/>
                                            </p:clrVal>
                                          </p:val>
                                        </p:tav>
                                      </p:tavLst>
                                    </p:anim>
                                    <p:anim calcmode="discrete" valueType="clr">
                                      <p:cBhvr>
                                        <p:cTn id="29" dur="80"/>
                                        <p:tgtEl>
                                          <p:spTgt spid="7"/>
                                        </p:tgtEl>
                                        <p:attrNameLst>
                                          <p:attrName>fillcolor</p:attrName>
                                        </p:attrNameLst>
                                      </p:cBhvr>
                                      <p:tavLst>
                                        <p:tav tm="0">
                                          <p:val>
                                            <p:clrVal>
                                              <a:schemeClr val="accent2"/>
                                            </p:clrVal>
                                          </p:val>
                                        </p:tav>
                                        <p:tav tm="50000">
                                          <p:val>
                                            <p:clrVal>
                                              <a:schemeClr val="hlink"/>
                                            </p:clrVal>
                                          </p:val>
                                        </p:tav>
                                      </p:tavLst>
                                    </p:anim>
                                    <p:set>
                                      <p:cBhvr>
                                        <p:cTn id="3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4.jpg"/>
          <p:cNvPicPr>
            <a:picLocks noGrp="1" noChangeAspect="1"/>
          </p:cNvPicPr>
          <p:nvPr>
            <p:ph idx="1"/>
          </p:nvPr>
        </p:nvPicPr>
        <p:blipFill>
          <a:blip r:embed="rId2" cstate="print"/>
          <a:stretch>
            <a:fillRect/>
          </a:stretch>
        </p:blipFill>
        <p:spPr>
          <a:xfrm>
            <a:off x="0" y="0"/>
            <a:ext cx="9172093" cy="5222002"/>
          </a:xfrm>
          <a:prstGeom prst="rect">
            <a:avLst/>
          </a:prstGeom>
          <a:ln>
            <a:noFill/>
          </a:ln>
          <a:effectLst>
            <a:outerShdw blurRad="292100" dist="139700" dir="2700000" algn="tl" rotWithShape="0">
              <a:srgbClr val="333333">
                <a:alpha val="65000"/>
              </a:srgbClr>
            </a:outerShdw>
          </a:effectLst>
        </p:spPr>
      </p:pic>
      <p:pic>
        <p:nvPicPr>
          <p:cNvPr id="3" name="2 - Εικόνα" descr="ceb7-c2abcebacf8ccf81ceb7-ceb5cf85ceb8cf85ceb4ceafcebacebfcf85e2809d-e2809cceb7-cf83cebacf85ceb8cf81cf89cf80cf8ccf82-cebacf8ccf81ceb7.jpg"/>
          <p:cNvPicPr>
            <a:picLocks noChangeAspect="1"/>
          </p:cNvPicPr>
          <p:nvPr/>
        </p:nvPicPr>
        <p:blipFill>
          <a:blip r:embed="rId3" cstate="print"/>
          <a:stretch>
            <a:fillRect/>
          </a:stretch>
        </p:blipFill>
        <p:spPr>
          <a:xfrm>
            <a:off x="-1" y="3645024"/>
            <a:ext cx="3071837" cy="3212976"/>
          </a:xfrm>
          <a:prstGeom prst="rect">
            <a:avLst/>
          </a:prstGeom>
        </p:spPr>
      </p:pic>
      <p:sp>
        <p:nvSpPr>
          <p:cNvPr id="5" name="4 - Ελλειψοειδής επεξήγηση"/>
          <p:cNvSpPr/>
          <p:nvPr/>
        </p:nvSpPr>
        <p:spPr>
          <a:xfrm>
            <a:off x="3491880" y="4653136"/>
            <a:ext cx="5328592" cy="2132856"/>
          </a:xfrm>
          <a:prstGeom prst="wedgeEllipseCallout">
            <a:avLst>
              <a:gd name="adj1" fmla="val -68315"/>
              <a:gd name="adj2" fmla="val 10331"/>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200" dirty="0" smtClean="0">
                <a:solidFill>
                  <a:srgbClr val="002060"/>
                </a:solidFill>
                <a:latin typeface="Comic Sans MS" pitchFamily="66" charset="0"/>
                <a:sym typeface="Wingdings" pitchFamily="2" charset="2"/>
              </a:rPr>
              <a:t>Οι Έλληνες δημιούργησαν πάρα πολλές αποικίες </a:t>
            </a:r>
          </a:p>
          <a:p>
            <a:pPr algn="ctr"/>
            <a:r>
              <a:rPr lang="el-GR" sz="2200" dirty="0" smtClean="0">
                <a:solidFill>
                  <a:srgbClr val="002060"/>
                </a:solidFill>
                <a:latin typeface="Comic Sans MS" pitchFamily="66" charset="0"/>
                <a:sym typeface="Wingdings" pitchFamily="2" charset="2"/>
              </a:rPr>
              <a:t>σε όλη τη </a:t>
            </a:r>
            <a:r>
              <a:rPr lang="el-GR" sz="28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Μεσόγειο </a:t>
            </a:r>
          </a:p>
          <a:p>
            <a:pPr algn="ctr"/>
            <a:r>
              <a:rPr lang="el-GR" sz="2200" dirty="0" smtClean="0">
                <a:solidFill>
                  <a:srgbClr val="002060"/>
                </a:solidFill>
                <a:latin typeface="Comic Sans MS" pitchFamily="66" charset="0"/>
                <a:sym typeface="Wingdings" pitchFamily="2" charset="2"/>
              </a:rPr>
              <a:t>και στον</a:t>
            </a:r>
            <a:r>
              <a:rPr lang="el-GR" sz="22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 </a:t>
            </a:r>
            <a:r>
              <a:rPr lang="el-GR" sz="28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Εύξεινο Πόντο</a:t>
            </a:r>
            <a:endParaRPr lang="el-GR" sz="2800" b="1" dirty="0">
              <a:solidFill>
                <a:srgbClr val="00206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2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rgbClr val="FF6600"/>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4.jpg"/>
          <p:cNvPicPr>
            <a:picLocks noGrp="1" noChangeAspect="1"/>
          </p:cNvPicPr>
          <p:nvPr>
            <p:ph idx="1"/>
          </p:nvPr>
        </p:nvPicPr>
        <p:blipFill>
          <a:blip r:embed="rId2" cstate="print"/>
          <a:srcRect t="20767" r="4123"/>
          <a:stretch>
            <a:fillRect/>
          </a:stretch>
        </p:blipFill>
        <p:spPr>
          <a:xfrm>
            <a:off x="273852" y="227364"/>
            <a:ext cx="8618628" cy="4713804"/>
          </a:xfrm>
          <a:prstGeom prst="rect">
            <a:avLst/>
          </a:prstGeom>
          <a:ln>
            <a:noFill/>
          </a:ln>
          <a:effectLst>
            <a:outerShdw blurRad="292100" dist="139700" dir="2700000" algn="tl" rotWithShape="0">
              <a:srgbClr val="333333">
                <a:alpha val="65000"/>
              </a:srgbClr>
            </a:outerShdw>
          </a:effectLst>
        </p:spPr>
      </p:pic>
      <p:pic>
        <p:nvPicPr>
          <p:cNvPr id="5" name="4 - Εικόνα" descr="Archive(thumbnail)4974.jpeg"/>
          <p:cNvPicPr>
            <a:picLocks noChangeAspect="1"/>
          </p:cNvPicPr>
          <p:nvPr/>
        </p:nvPicPr>
        <p:blipFill>
          <a:blip r:embed="rId3" cstate="print"/>
          <a:stretch>
            <a:fillRect/>
          </a:stretch>
        </p:blipFill>
        <p:spPr>
          <a:xfrm>
            <a:off x="170151" y="3645024"/>
            <a:ext cx="2281213" cy="3212976"/>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2843808" y="5157192"/>
            <a:ext cx="6156176" cy="1512168"/>
          </a:xfrm>
          <a:prstGeom prst="wedgeEllipseCallout">
            <a:avLst>
              <a:gd name="adj1" fmla="val -64175"/>
              <a:gd name="adj2" fmla="val 6374"/>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Μητροπόλεις</a:t>
            </a:r>
            <a:r>
              <a:rPr lang="el-GR" sz="3200"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 </a:t>
            </a:r>
            <a:r>
              <a:rPr lang="el-GR" sz="3200" dirty="0" smtClean="0">
                <a:solidFill>
                  <a:srgbClr val="002060"/>
                </a:solidFill>
                <a:latin typeface="Comic Sans MS" pitchFamily="66" charset="0"/>
                <a:sym typeface="Wingdings" pitchFamily="2" charset="2"/>
              </a:rPr>
              <a:t>και </a:t>
            </a:r>
            <a:r>
              <a:rPr lang="el-GR" sz="32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αποικίες</a:t>
            </a:r>
            <a:r>
              <a:rPr lang="el-GR" sz="3200"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 </a:t>
            </a:r>
            <a:r>
              <a:rPr lang="el-GR" sz="3200" dirty="0" smtClean="0">
                <a:solidFill>
                  <a:srgbClr val="002060"/>
                </a:solidFill>
                <a:latin typeface="Comic Sans MS" pitchFamily="66" charset="0"/>
                <a:sym typeface="Wingdings" pitchFamily="2" charset="2"/>
              </a:rPr>
              <a:t>των Ελλήνων</a:t>
            </a:r>
            <a:endParaRPr lang="el-GR" sz="3200" b="1" dirty="0">
              <a:solidFill>
                <a:srgbClr val="00206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2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rgbClr val="FF6600"/>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4.jpg"/>
          <p:cNvPicPr>
            <a:picLocks noGrp="1" noChangeAspect="1"/>
          </p:cNvPicPr>
          <p:nvPr>
            <p:ph idx="1"/>
          </p:nvPr>
        </p:nvPicPr>
        <p:blipFill>
          <a:blip r:embed="rId2" cstate="print">
            <a:lum bright="-30000" contrast="40000"/>
          </a:blip>
          <a:stretch>
            <a:fillRect/>
          </a:stretch>
        </p:blipFill>
        <p:spPr>
          <a:xfrm>
            <a:off x="0" y="186536"/>
            <a:ext cx="9948596" cy="7088374"/>
          </a:xfrm>
          <a:prstGeom prst="rect">
            <a:avLst/>
          </a:prstGeom>
          <a:ln>
            <a:noFill/>
          </a:ln>
          <a:effectLst>
            <a:outerShdw blurRad="292100" dist="139700" dir="2700000" algn="tl" rotWithShape="0">
              <a:srgbClr val="333333">
                <a:alpha val="65000"/>
              </a:srgbClr>
            </a:outerShdw>
          </a:effectLst>
        </p:spPr>
      </p:pic>
      <p:sp>
        <p:nvSpPr>
          <p:cNvPr id="3" name="2 - TextBox"/>
          <p:cNvSpPr txBox="1"/>
          <p:nvPr/>
        </p:nvSpPr>
        <p:spPr>
          <a:xfrm>
            <a:off x="0" y="188640"/>
            <a:ext cx="8892480" cy="1015663"/>
          </a:xfrm>
          <a:prstGeom prst="rect">
            <a:avLst/>
          </a:prstGeom>
          <a:noFill/>
        </p:spPr>
        <p:txBody>
          <a:bodyPr wrap="square" rtlCol="0">
            <a:spAutoFit/>
          </a:bodyPr>
          <a:lstStyle/>
          <a:p>
            <a:pPr algn="ctr"/>
            <a:r>
              <a:rPr lang="el-GR" sz="2800" dirty="0" smtClean="0">
                <a:latin typeface="Comic Sans MS" pitchFamily="66" charset="0"/>
              </a:rPr>
              <a:t>Η </a:t>
            </a:r>
            <a:r>
              <a:rPr lang="el-GR" sz="2800" b="1" dirty="0" smtClean="0">
                <a:effectLst>
                  <a:outerShdw blurRad="38100" dist="38100" dir="2700000" algn="tl">
                    <a:srgbClr val="000000">
                      <a:alpha val="43137"/>
                    </a:srgbClr>
                  </a:outerShdw>
                </a:effectLst>
                <a:latin typeface="Comic Sans MS" pitchFamily="66" charset="0"/>
              </a:rPr>
              <a:t>εξάπλωση των Ελλήνων </a:t>
            </a:r>
            <a:r>
              <a:rPr lang="el-GR" sz="2800" dirty="0" smtClean="0">
                <a:latin typeface="Comic Sans MS" pitchFamily="66" charset="0"/>
              </a:rPr>
              <a:t>περιόρισε τη δραστηριότητα άλλων λαών και ιδίως των </a:t>
            </a:r>
            <a:r>
              <a:rPr lang="el-GR" sz="3200" b="1" dirty="0" smtClean="0">
                <a:solidFill>
                  <a:srgbClr val="C00000"/>
                </a:solidFill>
                <a:effectLst>
                  <a:outerShdw blurRad="38100" dist="38100" dir="2700000" algn="tl">
                    <a:srgbClr val="000000">
                      <a:alpha val="43137"/>
                    </a:srgbClr>
                  </a:outerShdw>
                </a:effectLst>
                <a:latin typeface="Comic Sans MS" pitchFamily="66" charset="0"/>
              </a:rPr>
              <a:t>Φοινίκων</a:t>
            </a:r>
            <a:r>
              <a:rPr lang="el-GR" sz="2800" dirty="0" smtClean="0">
                <a:latin typeface="Comic Sans MS" pitchFamily="66" charset="0"/>
              </a:rPr>
              <a:t>!</a:t>
            </a:r>
            <a:endParaRPr lang="el-GR" sz="28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4.jpg"/>
          <p:cNvPicPr>
            <a:picLocks noGrp="1" noChangeAspect="1"/>
          </p:cNvPicPr>
          <p:nvPr>
            <p:ph idx="1"/>
          </p:nvPr>
        </p:nvPicPr>
        <p:blipFill>
          <a:blip r:embed="rId2" cstate="print">
            <a:lum bright="-30000" contrast="40000"/>
          </a:blip>
          <a:srcRect l="2370" t="19726" b="11836"/>
          <a:stretch>
            <a:fillRect/>
          </a:stretch>
        </p:blipFill>
        <p:spPr>
          <a:xfrm>
            <a:off x="467544" y="260648"/>
            <a:ext cx="8482875" cy="4464496"/>
          </a:xfrm>
          <a:prstGeom prst="rect">
            <a:avLst/>
          </a:prstGeom>
          <a:ln>
            <a:noFill/>
          </a:ln>
          <a:effectLst>
            <a:outerShdw blurRad="292100" dist="139700" dir="2700000" algn="tl" rotWithShape="0">
              <a:srgbClr val="333333">
                <a:alpha val="65000"/>
              </a:srgbClr>
            </a:outerShdw>
          </a:effectLst>
        </p:spPr>
      </p:pic>
      <p:pic>
        <p:nvPicPr>
          <p:cNvPr id="3" name="2 - Εικόνα" descr="ArchaicSmile.jpg"/>
          <p:cNvPicPr>
            <a:picLocks noChangeAspect="1"/>
          </p:cNvPicPr>
          <p:nvPr/>
        </p:nvPicPr>
        <p:blipFill>
          <a:blip r:embed="rId3" cstate="print">
            <a:lum bright="-20000" contrast="30000"/>
          </a:blip>
          <a:srcRect b="54138"/>
          <a:stretch>
            <a:fillRect/>
          </a:stretch>
        </p:blipFill>
        <p:spPr>
          <a:xfrm>
            <a:off x="5580112" y="3268060"/>
            <a:ext cx="3023527" cy="3617324"/>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1475656" y="4293096"/>
            <a:ext cx="3672408" cy="2160240"/>
          </a:xfrm>
          <a:prstGeom prst="wedgeEllipseCallout">
            <a:avLst>
              <a:gd name="adj1" fmla="val 92268"/>
              <a:gd name="adj2" fmla="val -32240"/>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Οι </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ελληνικές αποικίες </a:t>
            </a:r>
            <a:r>
              <a:rPr lang="el-GR" sz="2500" dirty="0" smtClean="0">
                <a:solidFill>
                  <a:srgbClr val="002060"/>
                </a:solidFill>
                <a:latin typeface="Comic Sans MS" pitchFamily="66" charset="0"/>
                <a:sym typeface="Wingdings" pitchFamily="2" charset="2"/>
              </a:rPr>
              <a:t>στην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Προποντίδα</a:t>
            </a:r>
            <a:r>
              <a:rPr lang="el-GR" sz="2500" dirty="0" smtClean="0">
                <a:solidFill>
                  <a:srgbClr val="002060"/>
                </a:solidFill>
                <a:latin typeface="Comic Sans MS" pitchFamily="66" charset="0"/>
                <a:sym typeface="Wingdings" pitchFamily="2" charset="2"/>
              </a:rPr>
              <a:t>!</a:t>
            </a:r>
            <a:endParaRPr lang="el-GR" sz="2500" dirty="0">
              <a:solidFill>
                <a:srgbClr val="00206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2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rgbClr val="FF6600"/>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4.jpg"/>
          <p:cNvPicPr>
            <a:picLocks noGrp="1" noChangeAspect="1"/>
          </p:cNvPicPr>
          <p:nvPr>
            <p:ph idx="1"/>
          </p:nvPr>
        </p:nvPicPr>
        <p:blipFill>
          <a:blip r:embed="rId2" cstate="print"/>
          <a:srcRect t="17323" b="8189"/>
          <a:stretch>
            <a:fillRect/>
          </a:stretch>
        </p:blipFill>
        <p:spPr>
          <a:xfrm>
            <a:off x="0" y="1514445"/>
            <a:ext cx="9564554" cy="5343555"/>
          </a:xfrm>
          <a:prstGeom prst="rect">
            <a:avLst/>
          </a:prstGeom>
          <a:ln>
            <a:noFill/>
          </a:ln>
          <a:effectLst>
            <a:outerShdw blurRad="292100" dist="139700" dir="2700000" algn="tl" rotWithShape="0">
              <a:srgbClr val="333333">
                <a:alpha val="65000"/>
              </a:srgbClr>
            </a:outerShdw>
          </a:effectLst>
        </p:spPr>
      </p:pic>
      <p:pic>
        <p:nvPicPr>
          <p:cNvPr id="3" name="2 - Εικόνα" descr="ArchaicSmile.jpg"/>
          <p:cNvPicPr>
            <a:picLocks noChangeAspect="1"/>
          </p:cNvPicPr>
          <p:nvPr/>
        </p:nvPicPr>
        <p:blipFill>
          <a:blip r:embed="rId3" cstate="print">
            <a:lum bright="40000"/>
          </a:blip>
          <a:stretch>
            <a:fillRect/>
          </a:stretch>
        </p:blipFill>
        <p:spPr>
          <a:xfrm>
            <a:off x="0" y="0"/>
            <a:ext cx="1944715" cy="2587461"/>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4139952" y="116632"/>
            <a:ext cx="4104456" cy="1224136"/>
          </a:xfrm>
          <a:prstGeom prst="wedgeEllipseCallout">
            <a:avLst>
              <a:gd name="adj1" fmla="val -117658"/>
              <a:gd name="adj2" fmla="val 74218"/>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Λέξεις – κλειδιά</a:t>
            </a:r>
            <a:r>
              <a:rPr lang="el-GR" sz="2500" dirty="0" smtClean="0">
                <a:solidFill>
                  <a:srgbClr val="002060"/>
                </a:solidFill>
                <a:latin typeface="Comic Sans MS" pitchFamily="66" charset="0"/>
                <a:sym typeface="Wingdings" pitchFamily="2" charset="2"/>
              </a:rPr>
              <a:t> του </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αποικισμού</a:t>
            </a:r>
            <a:r>
              <a:rPr lang="el-GR" sz="2500" dirty="0" smtClean="0">
                <a:solidFill>
                  <a:srgbClr val="002060"/>
                </a:solidFill>
                <a:latin typeface="Comic Sans MS" pitchFamily="66" charset="0"/>
                <a:sym typeface="Wingdings" pitchFamily="2" charset="2"/>
              </a:rPr>
              <a:t>!</a:t>
            </a:r>
            <a:endParaRPr lang="el-GR" sz="2500" dirty="0">
              <a:solidFill>
                <a:srgbClr val="00206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20000"/>
                                  </p:iterate>
                                  <p:childTnLst>
                                    <p:set>
                                      <p:cBhvr>
                                        <p:cTn id="13" dur="1" fill="hold">
                                          <p:stCondLst>
                                            <p:cond delay="0"/>
                                          </p:stCondLst>
                                        </p:cTn>
                                        <p:tgtEl>
                                          <p:spTgt spid="6"/>
                                        </p:tgtEl>
                                        <p:attrNameLst>
                                          <p:attrName>style.visibility</p:attrName>
                                        </p:attrNameLst>
                                      </p:cBhvr>
                                      <p:to>
                                        <p:strVal val="visible"/>
                                      </p:to>
                                    </p:set>
                                    <p:anim calcmode="discrete" valueType="clr">
                                      <p:cBhvr override="childStyle">
                                        <p:cTn id="14" dur="80"/>
                                        <p:tgtEl>
                                          <p:spTgt spid="6"/>
                                        </p:tgtEl>
                                        <p:attrNameLst>
                                          <p:attrName>style.color</p:attrName>
                                        </p:attrNameLst>
                                      </p:cBhvr>
                                      <p:tavLst>
                                        <p:tav tm="0">
                                          <p:val>
                                            <p:clrVal>
                                              <a:srgbClr val="FF6600"/>
                                            </p:clrVal>
                                          </p:val>
                                        </p:tav>
                                        <p:tav tm="50000">
                                          <p:val>
                                            <p:clrVal>
                                              <a:schemeClr val="hlink"/>
                                            </p:clrVal>
                                          </p:val>
                                        </p:tav>
                                      </p:tavLst>
                                    </p:anim>
                                    <p:anim calcmode="discrete" valueType="clr">
                                      <p:cBhvr>
                                        <p:cTn id="15" dur="80"/>
                                        <p:tgtEl>
                                          <p:spTgt spid="6"/>
                                        </p:tgtEl>
                                        <p:attrNameLst>
                                          <p:attrName>fillcolor</p:attrName>
                                        </p:attrNameLst>
                                      </p:cBhvr>
                                      <p:tavLst>
                                        <p:tav tm="0">
                                          <p:val>
                                            <p:clrVal>
                                              <a:schemeClr val="accent2"/>
                                            </p:clrVal>
                                          </p:val>
                                        </p:tav>
                                        <p:tav tm="50000">
                                          <p:val>
                                            <p:clrVal>
                                              <a:schemeClr val="hlink"/>
                                            </p:clrVal>
                                          </p:val>
                                        </p:tav>
                                      </p:tavLst>
                                    </p:anim>
                                    <p:set>
                                      <p:cBhvr>
                                        <p:cTn id="16" dur="80"/>
                                        <p:tgtEl>
                                          <p:spTgt spid="6"/>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4.jpg"/>
          <p:cNvPicPr>
            <a:picLocks noGrp="1" noChangeAspect="1"/>
          </p:cNvPicPr>
          <p:nvPr>
            <p:ph idx="1"/>
          </p:nvPr>
        </p:nvPicPr>
        <p:blipFill>
          <a:blip r:embed="rId2" cstate="print">
            <a:clrChange>
              <a:clrFrom>
                <a:srgbClr val="FFFFE1"/>
              </a:clrFrom>
              <a:clrTo>
                <a:srgbClr val="FFFFE1">
                  <a:alpha val="0"/>
                </a:srgbClr>
              </a:clrTo>
            </a:clrChange>
          </a:blip>
          <a:srcRect l="23510" t="22097" r="18885" b="7708"/>
          <a:stretch>
            <a:fillRect/>
          </a:stretch>
        </p:blipFill>
        <p:spPr>
          <a:xfrm>
            <a:off x="3347864" y="1606265"/>
            <a:ext cx="5619060" cy="5135103"/>
          </a:xfrm>
          <a:prstGeom prst="rect">
            <a:avLst/>
          </a:prstGeom>
          <a:ln>
            <a:noFill/>
          </a:ln>
          <a:effectLst>
            <a:outerShdw blurRad="292100" dist="139700" dir="2700000" algn="tl" rotWithShape="0">
              <a:srgbClr val="333333">
                <a:alpha val="65000"/>
              </a:srgbClr>
            </a:outerShdw>
          </a:effectLst>
        </p:spPr>
      </p:pic>
      <p:pic>
        <p:nvPicPr>
          <p:cNvPr id="3" name="2 - Εικόνα" descr="ArchaicSmile.jpg"/>
          <p:cNvPicPr>
            <a:picLocks noChangeAspect="1"/>
          </p:cNvPicPr>
          <p:nvPr/>
        </p:nvPicPr>
        <p:blipFill>
          <a:blip r:embed="rId3" cstate="print">
            <a:clrChange>
              <a:clrFrom>
                <a:srgbClr val="FFFFFF"/>
              </a:clrFrom>
              <a:clrTo>
                <a:srgbClr val="FFFFFF">
                  <a:alpha val="0"/>
                </a:srgbClr>
              </a:clrTo>
            </a:clrChange>
          </a:blip>
          <a:stretch>
            <a:fillRect/>
          </a:stretch>
        </p:blipFill>
        <p:spPr>
          <a:xfrm flipH="1">
            <a:off x="-1" y="2420889"/>
            <a:ext cx="3977243" cy="4437112"/>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611560" y="188640"/>
            <a:ext cx="7920880" cy="1224136"/>
          </a:xfrm>
          <a:prstGeom prst="wedgeEllipseCallout">
            <a:avLst>
              <a:gd name="adj1" fmla="val -20098"/>
              <a:gd name="adj2" fmla="val 131677"/>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Σχηματίστε ένα «</a:t>
            </a:r>
            <a:r>
              <a:rPr lang="el-GR" sz="2500" b="1" dirty="0" smtClean="0">
                <a:solidFill>
                  <a:srgbClr val="002060"/>
                </a:solidFill>
                <a:latin typeface="Comic Sans MS" pitchFamily="66" charset="0"/>
                <a:sym typeface="Wingdings" pitchFamily="2" charset="2"/>
              </a:rPr>
              <a:t>άστρο</a:t>
            </a:r>
            <a:r>
              <a:rPr lang="el-GR" sz="2500" dirty="0" smtClean="0">
                <a:solidFill>
                  <a:srgbClr val="002060"/>
                </a:solidFill>
                <a:latin typeface="Comic Sans MS" pitchFamily="66" charset="0"/>
                <a:sym typeface="Wingdings" pitchFamily="2" charset="2"/>
              </a:rPr>
              <a:t>» με λέξεις που σχετίζονται με τον </a:t>
            </a:r>
            <a:r>
              <a:rPr lang="el-GR" sz="2500" b="1" dirty="0" smtClean="0">
                <a:solidFill>
                  <a:srgbClr val="002060"/>
                </a:solidFill>
                <a:latin typeface="Comic Sans MS" pitchFamily="66" charset="0"/>
                <a:sym typeface="Wingdings" pitchFamily="2" charset="2"/>
              </a:rPr>
              <a:t>αποικισμό</a:t>
            </a:r>
            <a:r>
              <a:rPr lang="el-GR" sz="2500" dirty="0" smtClean="0">
                <a:solidFill>
                  <a:srgbClr val="002060"/>
                </a:solidFill>
                <a:latin typeface="Comic Sans MS" pitchFamily="66" charset="0"/>
                <a:sym typeface="Wingdings" pitchFamily="2" charset="2"/>
              </a:rPr>
              <a:t>!</a:t>
            </a:r>
            <a:endParaRPr lang="el-GR" sz="2500" dirty="0">
              <a:solidFill>
                <a:srgbClr val="00206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2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rgbClr val="FF6600"/>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4.jpg"/>
          <p:cNvPicPr>
            <a:picLocks noGrp="1" noChangeAspect="1"/>
          </p:cNvPicPr>
          <p:nvPr>
            <p:ph idx="1"/>
          </p:nvPr>
        </p:nvPicPr>
        <p:blipFill>
          <a:blip r:embed="rId2" cstate="print"/>
          <a:srcRect r="18628"/>
          <a:stretch>
            <a:fillRect/>
          </a:stretch>
        </p:blipFill>
        <p:spPr>
          <a:xfrm>
            <a:off x="3275856" y="0"/>
            <a:ext cx="3891398" cy="2691680"/>
          </a:xfrm>
          <a:prstGeom prst="rect">
            <a:avLst/>
          </a:prstGeom>
          <a:ln>
            <a:noFill/>
          </a:ln>
          <a:effectLst>
            <a:outerShdw blurRad="292100" dist="139700" dir="2700000" algn="tl" rotWithShape="0">
              <a:srgbClr val="333333">
                <a:alpha val="65000"/>
              </a:srgbClr>
            </a:outerShdw>
          </a:effectLst>
        </p:spPr>
      </p:pic>
      <p:pic>
        <p:nvPicPr>
          <p:cNvPr id="3" name="2 - Εικόνα" descr="ΚΟΡΗ 685.jpg"/>
          <p:cNvPicPr>
            <a:picLocks noChangeAspect="1"/>
          </p:cNvPicPr>
          <p:nvPr/>
        </p:nvPicPr>
        <p:blipFill>
          <a:blip r:embed="rId3" cstate="print"/>
          <a:srcRect l="505" r="40928"/>
          <a:stretch>
            <a:fillRect/>
          </a:stretch>
        </p:blipFill>
        <p:spPr>
          <a:xfrm>
            <a:off x="179512" y="3501009"/>
            <a:ext cx="1895797" cy="2592288"/>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179512" y="188640"/>
            <a:ext cx="3960440" cy="1944216"/>
          </a:xfrm>
          <a:prstGeom prst="wedgeEllipseCallout">
            <a:avLst>
              <a:gd name="adj1" fmla="val -24739"/>
              <a:gd name="adj2" fmla="val 132272"/>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Η </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αποικιστική εξάπλωση </a:t>
            </a:r>
            <a:r>
              <a:rPr lang="el-GR" sz="2500" dirty="0" smtClean="0">
                <a:solidFill>
                  <a:srgbClr val="002060"/>
                </a:solidFill>
                <a:latin typeface="Comic Sans MS" pitchFamily="66" charset="0"/>
                <a:sym typeface="Wingdings" pitchFamily="2" charset="2"/>
              </a:rPr>
              <a:t>είχε σημαντικές επιπτώσεις…</a:t>
            </a:r>
            <a:endParaRPr lang="el-GR" sz="2500" dirty="0">
              <a:solidFill>
                <a:srgbClr val="002060"/>
              </a:solidFill>
              <a:latin typeface="Comic Sans MS" pitchFamily="66" charset="0"/>
            </a:endParaRPr>
          </a:p>
        </p:txBody>
      </p:sp>
      <p:pic>
        <p:nvPicPr>
          <p:cNvPr id="9" name="8 - Εικόνα" descr="img2_10.jpg"/>
          <p:cNvPicPr>
            <a:picLocks noChangeAspect="1"/>
          </p:cNvPicPr>
          <p:nvPr/>
        </p:nvPicPr>
        <p:blipFill>
          <a:blip r:embed="rId4" cstate="print">
            <a:lum bright="-10000" contrast="30000"/>
          </a:blip>
          <a:stretch>
            <a:fillRect/>
          </a:stretch>
        </p:blipFill>
        <p:spPr>
          <a:xfrm>
            <a:off x="6012160" y="4643754"/>
            <a:ext cx="3304845" cy="2214246"/>
          </a:xfrm>
          <a:prstGeom prst="rect">
            <a:avLst/>
          </a:prstGeom>
          <a:ln>
            <a:noFill/>
          </a:ln>
          <a:effectLst>
            <a:outerShdw blurRad="292100" dist="139700" dir="2700000" algn="tl" rotWithShape="0">
              <a:srgbClr val="333333">
                <a:alpha val="65000"/>
              </a:srgbClr>
            </a:outerShdw>
          </a:effectLst>
        </p:spPr>
      </p:pic>
      <p:sp>
        <p:nvSpPr>
          <p:cNvPr id="11" name="10 - Ελλειψοειδής επεξήγηση"/>
          <p:cNvSpPr/>
          <p:nvPr/>
        </p:nvSpPr>
        <p:spPr>
          <a:xfrm>
            <a:off x="6488088" y="3356992"/>
            <a:ext cx="2655912" cy="1215752"/>
          </a:xfrm>
          <a:prstGeom prst="wedgeEllipseCallout">
            <a:avLst>
              <a:gd name="adj1" fmla="val 11372"/>
              <a:gd name="adj2" fmla="val 107563"/>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και τον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πολιτισμό</a:t>
            </a:r>
            <a:r>
              <a:rPr lang="el-GR" sz="2500" dirty="0" smtClean="0">
                <a:solidFill>
                  <a:srgbClr val="002060"/>
                </a:solidFill>
                <a:latin typeface="Comic Sans MS" pitchFamily="66" charset="0"/>
                <a:sym typeface="Wingdings" pitchFamily="2" charset="2"/>
              </a:rPr>
              <a:t>!</a:t>
            </a:r>
            <a:endParaRPr lang="el-GR" sz="2500" dirty="0">
              <a:solidFill>
                <a:srgbClr val="002060"/>
              </a:solidFill>
              <a:latin typeface="Comic Sans MS" pitchFamily="66" charset="0"/>
            </a:endParaRPr>
          </a:p>
        </p:txBody>
      </p:sp>
      <p:pic>
        <p:nvPicPr>
          <p:cNvPr id="12" name="11 - Εικόνα" descr="img2_10.jpg"/>
          <p:cNvPicPr>
            <a:picLocks noChangeAspect="1"/>
          </p:cNvPicPr>
          <p:nvPr/>
        </p:nvPicPr>
        <p:blipFill>
          <a:blip r:embed="rId5" cstate="print"/>
          <a:srcRect l="9984" t="4064" r="9984" b="6096"/>
          <a:stretch>
            <a:fillRect/>
          </a:stretch>
        </p:blipFill>
        <p:spPr>
          <a:xfrm>
            <a:off x="2282709" y="5445225"/>
            <a:ext cx="3586071" cy="1412776"/>
          </a:xfrm>
          <a:prstGeom prst="rect">
            <a:avLst/>
          </a:prstGeom>
          <a:ln>
            <a:noFill/>
          </a:ln>
          <a:effectLst>
            <a:outerShdw blurRad="292100" dist="139700" dir="2700000" algn="tl" rotWithShape="0">
              <a:srgbClr val="333333">
                <a:alpha val="65000"/>
              </a:srgbClr>
            </a:outerShdw>
          </a:effectLst>
        </p:spPr>
      </p:pic>
      <p:pic>
        <p:nvPicPr>
          <p:cNvPr id="13" name="12 - Εικόνα" descr="img2_10.jpg"/>
          <p:cNvPicPr>
            <a:picLocks noChangeAspect="1"/>
          </p:cNvPicPr>
          <p:nvPr/>
        </p:nvPicPr>
        <p:blipFill>
          <a:blip r:embed="rId6" cstate="print"/>
          <a:stretch>
            <a:fillRect/>
          </a:stretch>
        </p:blipFill>
        <p:spPr>
          <a:xfrm>
            <a:off x="4274937" y="2708920"/>
            <a:ext cx="2169271" cy="2629156"/>
          </a:xfrm>
          <a:prstGeom prst="rect">
            <a:avLst/>
          </a:prstGeom>
          <a:ln>
            <a:noFill/>
          </a:ln>
          <a:effectLst>
            <a:outerShdw blurRad="292100" dist="139700" dir="2700000" algn="tl" rotWithShape="0">
              <a:srgbClr val="333333">
                <a:alpha val="65000"/>
              </a:srgbClr>
            </a:outerShdw>
          </a:effectLst>
        </p:spPr>
      </p:pic>
      <p:sp>
        <p:nvSpPr>
          <p:cNvPr id="10" name="9 - Ελλειψοειδής επεξήγηση"/>
          <p:cNvSpPr/>
          <p:nvPr/>
        </p:nvSpPr>
        <p:spPr>
          <a:xfrm>
            <a:off x="2051720" y="3501008"/>
            <a:ext cx="2655912" cy="1215752"/>
          </a:xfrm>
          <a:prstGeom prst="wedgeEllipseCallout">
            <a:avLst>
              <a:gd name="adj1" fmla="val -15111"/>
              <a:gd name="adj2" fmla="val 160790"/>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στην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οικονομία</a:t>
            </a:r>
            <a:endParaRPr lang="el-GR" sz="2500" dirty="0">
              <a:solidFill>
                <a:srgbClr val="002060"/>
              </a:solidFill>
              <a:latin typeface="Comic Sans MS" pitchFamily="66" charset="0"/>
            </a:endParaRPr>
          </a:p>
        </p:txBody>
      </p:sp>
      <p:sp>
        <p:nvSpPr>
          <p:cNvPr id="7" name="6 - Ελλειψοειδής επεξήγηση"/>
          <p:cNvSpPr/>
          <p:nvPr/>
        </p:nvSpPr>
        <p:spPr>
          <a:xfrm>
            <a:off x="6488088" y="2132856"/>
            <a:ext cx="2655912" cy="1215752"/>
          </a:xfrm>
          <a:prstGeom prst="wedgeEllipseCallout">
            <a:avLst>
              <a:gd name="adj1" fmla="val -69138"/>
              <a:gd name="adj2" fmla="val 113348"/>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στην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κοινωνία</a:t>
            </a:r>
            <a:endParaRPr lang="el-GR" sz="2500" dirty="0">
              <a:solidFill>
                <a:srgbClr val="002060"/>
              </a:solidFill>
              <a:latin typeface="Comic Sans MS" pitchFamily="66"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20000"/>
                                  </p:iterate>
                                  <p:childTnLst>
                                    <p:set>
                                      <p:cBhvr>
                                        <p:cTn id="18" dur="1" fill="hold">
                                          <p:stCondLst>
                                            <p:cond delay="0"/>
                                          </p:stCondLst>
                                        </p:cTn>
                                        <p:tgtEl>
                                          <p:spTgt spid="5"/>
                                        </p:tgtEl>
                                        <p:attrNameLst>
                                          <p:attrName>style.visibility</p:attrName>
                                        </p:attrNameLst>
                                      </p:cBhvr>
                                      <p:to>
                                        <p:strVal val="visible"/>
                                      </p:to>
                                    </p:set>
                                    <p:anim calcmode="discrete" valueType="clr">
                                      <p:cBhvr override="childStyle">
                                        <p:cTn id="19" dur="80"/>
                                        <p:tgtEl>
                                          <p:spTgt spid="5"/>
                                        </p:tgtEl>
                                        <p:attrNameLst>
                                          <p:attrName>style.color</p:attrName>
                                        </p:attrNameLst>
                                      </p:cBhvr>
                                      <p:tavLst>
                                        <p:tav tm="0">
                                          <p:val>
                                            <p:clrVal>
                                              <a:srgbClr val="FF6600"/>
                                            </p:clrVal>
                                          </p:val>
                                        </p:tav>
                                        <p:tav tm="50000">
                                          <p:val>
                                            <p:clrVal>
                                              <a:schemeClr val="hlink"/>
                                            </p:clrVal>
                                          </p:val>
                                        </p:tav>
                                      </p:tavLst>
                                    </p:anim>
                                    <p:anim calcmode="discrete" valueType="clr">
                                      <p:cBhvr>
                                        <p:cTn id="20" dur="80"/>
                                        <p:tgtEl>
                                          <p:spTgt spid="5"/>
                                        </p:tgtEl>
                                        <p:attrNameLst>
                                          <p:attrName>fillcolor</p:attrName>
                                        </p:attrNameLst>
                                      </p:cBhvr>
                                      <p:tavLst>
                                        <p:tav tm="0">
                                          <p:val>
                                            <p:clrVal>
                                              <a:schemeClr val="accent2"/>
                                            </p:clrVal>
                                          </p:val>
                                        </p:tav>
                                        <p:tav tm="50000">
                                          <p:val>
                                            <p:clrVal>
                                              <a:schemeClr val="hlink"/>
                                            </p:clrVal>
                                          </p:val>
                                        </p:tav>
                                      </p:tavLst>
                                    </p:anim>
                                    <p:set>
                                      <p:cBhvr>
                                        <p:cTn id="21" dur="80"/>
                                        <p:tgtEl>
                                          <p:spTgt spid="5"/>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20000"/>
                                  </p:iterate>
                                  <p:childTnLst>
                                    <p:set>
                                      <p:cBhvr>
                                        <p:cTn id="25" dur="1" fill="hold">
                                          <p:stCondLst>
                                            <p:cond delay="0"/>
                                          </p:stCondLst>
                                        </p:cTn>
                                        <p:tgtEl>
                                          <p:spTgt spid="10"/>
                                        </p:tgtEl>
                                        <p:attrNameLst>
                                          <p:attrName>style.visibility</p:attrName>
                                        </p:attrNameLst>
                                      </p:cBhvr>
                                      <p:to>
                                        <p:strVal val="visible"/>
                                      </p:to>
                                    </p:set>
                                    <p:anim calcmode="discrete" valueType="clr">
                                      <p:cBhvr override="childStyle">
                                        <p:cTn id="26" dur="80"/>
                                        <p:tgtEl>
                                          <p:spTgt spid="10"/>
                                        </p:tgtEl>
                                        <p:attrNameLst>
                                          <p:attrName>style.color</p:attrName>
                                        </p:attrNameLst>
                                      </p:cBhvr>
                                      <p:tavLst>
                                        <p:tav tm="0">
                                          <p:val>
                                            <p:clrVal>
                                              <a:srgbClr val="FF6600"/>
                                            </p:clrVal>
                                          </p:val>
                                        </p:tav>
                                        <p:tav tm="50000">
                                          <p:val>
                                            <p:clrVal>
                                              <a:schemeClr val="hlink"/>
                                            </p:clrVal>
                                          </p:val>
                                        </p:tav>
                                      </p:tavLst>
                                    </p:anim>
                                    <p:anim calcmode="discrete" valueType="clr">
                                      <p:cBhvr>
                                        <p:cTn id="27" dur="80"/>
                                        <p:tgtEl>
                                          <p:spTgt spid="10"/>
                                        </p:tgtEl>
                                        <p:attrNameLst>
                                          <p:attrName>fillcolor</p:attrName>
                                        </p:attrNameLst>
                                      </p:cBhvr>
                                      <p:tavLst>
                                        <p:tav tm="0">
                                          <p:val>
                                            <p:clrVal>
                                              <a:schemeClr val="accent2"/>
                                            </p:clrVal>
                                          </p:val>
                                        </p:tav>
                                        <p:tav tm="50000">
                                          <p:val>
                                            <p:clrVal>
                                              <a:schemeClr val="hlink"/>
                                            </p:clrVal>
                                          </p:val>
                                        </p:tav>
                                      </p:tavLst>
                                    </p:anim>
                                    <p:set>
                                      <p:cBhvr>
                                        <p:cTn id="28" dur="80"/>
                                        <p:tgtEl>
                                          <p:spTgt spid="10"/>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290">
                                          <p:stCondLst>
                                            <p:cond delay="0"/>
                                          </p:stCondLst>
                                        </p:cTn>
                                        <p:tgtEl>
                                          <p:spTgt spid="12"/>
                                        </p:tgtEl>
                                      </p:cBhvr>
                                    </p:animEffect>
                                    <p:anim calcmode="lin" valueType="num">
                                      <p:cBhvr>
                                        <p:cTn id="34"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5"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6"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37"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38"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39" dur="13">
                                          <p:stCondLst>
                                            <p:cond delay="325"/>
                                          </p:stCondLst>
                                        </p:cTn>
                                        <p:tgtEl>
                                          <p:spTgt spid="12"/>
                                        </p:tgtEl>
                                      </p:cBhvr>
                                      <p:to x="100000" y="60000"/>
                                    </p:animScale>
                                    <p:animScale>
                                      <p:cBhvr>
                                        <p:cTn id="40" dur="83" decel="50000">
                                          <p:stCondLst>
                                            <p:cond delay="338"/>
                                          </p:stCondLst>
                                        </p:cTn>
                                        <p:tgtEl>
                                          <p:spTgt spid="12"/>
                                        </p:tgtEl>
                                      </p:cBhvr>
                                      <p:to x="100000" y="100000"/>
                                    </p:animScale>
                                    <p:animScale>
                                      <p:cBhvr>
                                        <p:cTn id="41" dur="13">
                                          <p:stCondLst>
                                            <p:cond delay="656"/>
                                          </p:stCondLst>
                                        </p:cTn>
                                        <p:tgtEl>
                                          <p:spTgt spid="12"/>
                                        </p:tgtEl>
                                      </p:cBhvr>
                                      <p:to x="100000" y="80000"/>
                                    </p:animScale>
                                    <p:animScale>
                                      <p:cBhvr>
                                        <p:cTn id="42" dur="83" decel="50000">
                                          <p:stCondLst>
                                            <p:cond delay="669"/>
                                          </p:stCondLst>
                                        </p:cTn>
                                        <p:tgtEl>
                                          <p:spTgt spid="12"/>
                                        </p:tgtEl>
                                      </p:cBhvr>
                                      <p:to x="100000" y="100000"/>
                                    </p:animScale>
                                    <p:animScale>
                                      <p:cBhvr>
                                        <p:cTn id="43" dur="13">
                                          <p:stCondLst>
                                            <p:cond delay="821"/>
                                          </p:stCondLst>
                                        </p:cTn>
                                        <p:tgtEl>
                                          <p:spTgt spid="12"/>
                                        </p:tgtEl>
                                      </p:cBhvr>
                                      <p:to x="100000" y="90000"/>
                                    </p:animScale>
                                    <p:animScale>
                                      <p:cBhvr>
                                        <p:cTn id="44" dur="83" decel="50000">
                                          <p:stCondLst>
                                            <p:cond delay="834"/>
                                          </p:stCondLst>
                                        </p:cTn>
                                        <p:tgtEl>
                                          <p:spTgt spid="12"/>
                                        </p:tgtEl>
                                      </p:cBhvr>
                                      <p:to x="100000" y="100000"/>
                                    </p:animScale>
                                    <p:animScale>
                                      <p:cBhvr>
                                        <p:cTn id="45" dur="13">
                                          <p:stCondLst>
                                            <p:cond delay="904"/>
                                          </p:stCondLst>
                                        </p:cTn>
                                        <p:tgtEl>
                                          <p:spTgt spid="12"/>
                                        </p:tgtEl>
                                      </p:cBhvr>
                                      <p:to x="100000" y="95000"/>
                                    </p:animScale>
                                    <p:animScale>
                                      <p:cBhvr>
                                        <p:cTn id="46" dur="83" decel="50000">
                                          <p:stCondLst>
                                            <p:cond delay="917"/>
                                          </p:stCondLst>
                                        </p:cTn>
                                        <p:tgtEl>
                                          <p:spTgt spid="12"/>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7" presetClass="entr" presetSubtype="0" fill="hold" grpId="0" nodeType="clickEffect">
                                  <p:stCondLst>
                                    <p:cond delay="0"/>
                                  </p:stCondLst>
                                  <p:iterate type="lt">
                                    <p:tmPct val="20000"/>
                                  </p:iterate>
                                  <p:childTnLst>
                                    <p:set>
                                      <p:cBhvr>
                                        <p:cTn id="50" dur="1" fill="hold">
                                          <p:stCondLst>
                                            <p:cond delay="0"/>
                                          </p:stCondLst>
                                        </p:cTn>
                                        <p:tgtEl>
                                          <p:spTgt spid="7"/>
                                        </p:tgtEl>
                                        <p:attrNameLst>
                                          <p:attrName>style.visibility</p:attrName>
                                        </p:attrNameLst>
                                      </p:cBhvr>
                                      <p:to>
                                        <p:strVal val="visible"/>
                                      </p:to>
                                    </p:set>
                                    <p:anim calcmode="discrete" valueType="clr">
                                      <p:cBhvr override="childStyle">
                                        <p:cTn id="51" dur="80"/>
                                        <p:tgtEl>
                                          <p:spTgt spid="7"/>
                                        </p:tgtEl>
                                        <p:attrNameLst>
                                          <p:attrName>style.color</p:attrName>
                                        </p:attrNameLst>
                                      </p:cBhvr>
                                      <p:tavLst>
                                        <p:tav tm="0">
                                          <p:val>
                                            <p:clrVal>
                                              <a:srgbClr val="FF6600"/>
                                            </p:clrVal>
                                          </p:val>
                                        </p:tav>
                                        <p:tav tm="50000">
                                          <p:val>
                                            <p:clrVal>
                                              <a:schemeClr val="hlink"/>
                                            </p:clrVal>
                                          </p:val>
                                        </p:tav>
                                      </p:tavLst>
                                    </p:anim>
                                    <p:anim calcmode="discrete" valueType="clr">
                                      <p:cBhvr>
                                        <p:cTn id="52" dur="80"/>
                                        <p:tgtEl>
                                          <p:spTgt spid="7"/>
                                        </p:tgtEl>
                                        <p:attrNameLst>
                                          <p:attrName>fillcolor</p:attrName>
                                        </p:attrNameLst>
                                      </p:cBhvr>
                                      <p:tavLst>
                                        <p:tav tm="0">
                                          <p:val>
                                            <p:clrVal>
                                              <a:schemeClr val="accent2"/>
                                            </p:clrVal>
                                          </p:val>
                                        </p:tav>
                                        <p:tav tm="50000">
                                          <p:val>
                                            <p:clrVal>
                                              <a:schemeClr val="hlink"/>
                                            </p:clrVal>
                                          </p:val>
                                        </p:tav>
                                      </p:tavLst>
                                    </p:anim>
                                    <p:set>
                                      <p:cBhvr>
                                        <p:cTn id="53" dur="80"/>
                                        <p:tgtEl>
                                          <p:spTgt spid="7"/>
                                        </p:tgtEl>
                                        <p:attrNameLst>
                                          <p:attrName>fill.type</p:attrName>
                                        </p:attrNameLst>
                                      </p:cBhvr>
                                      <p:to>
                                        <p:strVal val="solid"/>
                                      </p:to>
                                    </p:set>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down)">
                                      <p:cBhvr>
                                        <p:cTn id="58" dur="290">
                                          <p:stCondLst>
                                            <p:cond delay="0"/>
                                          </p:stCondLst>
                                        </p:cTn>
                                        <p:tgtEl>
                                          <p:spTgt spid="13"/>
                                        </p:tgtEl>
                                      </p:cBhvr>
                                    </p:animEffect>
                                    <p:anim calcmode="lin" valueType="num">
                                      <p:cBhvr>
                                        <p:cTn id="59"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0"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1"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62"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63"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64" dur="13">
                                          <p:stCondLst>
                                            <p:cond delay="325"/>
                                          </p:stCondLst>
                                        </p:cTn>
                                        <p:tgtEl>
                                          <p:spTgt spid="13"/>
                                        </p:tgtEl>
                                      </p:cBhvr>
                                      <p:to x="100000" y="60000"/>
                                    </p:animScale>
                                    <p:animScale>
                                      <p:cBhvr>
                                        <p:cTn id="65" dur="83" decel="50000">
                                          <p:stCondLst>
                                            <p:cond delay="338"/>
                                          </p:stCondLst>
                                        </p:cTn>
                                        <p:tgtEl>
                                          <p:spTgt spid="13"/>
                                        </p:tgtEl>
                                      </p:cBhvr>
                                      <p:to x="100000" y="100000"/>
                                    </p:animScale>
                                    <p:animScale>
                                      <p:cBhvr>
                                        <p:cTn id="66" dur="13">
                                          <p:stCondLst>
                                            <p:cond delay="656"/>
                                          </p:stCondLst>
                                        </p:cTn>
                                        <p:tgtEl>
                                          <p:spTgt spid="13"/>
                                        </p:tgtEl>
                                      </p:cBhvr>
                                      <p:to x="100000" y="80000"/>
                                    </p:animScale>
                                    <p:animScale>
                                      <p:cBhvr>
                                        <p:cTn id="67" dur="83" decel="50000">
                                          <p:stCondLst>
                                            <p:cond delay="669"/>
                                          </p:stCondLst>
                                        </p:cTn>
                                        <p:tgtEl>
                                          <p:spTgt spid="13"/>
                                        </p:tgtEl>
                                      </p:cBhvr>
                                      <p:to x="100000" y="100000"/>
                                    </p:animScale>
                                    <p:animScale>
                                      <p:cBhvr>
                                        <p:cTn id="68" dur="13">
                                          <p:stCondLst>
                                            <p:cond delay="821"/>
                                          </p:stCondLst>
                                        </p:cTn>
                                        <p:tgtEl>
                                          <p:spTgt spid="13"/>
                                        </p:tgtEl>
                                      </p:cBhvr>
                                      <p:to x="100000" y="90000"/>
                                    </p:animScale>
                                    <p:animScale>
                                      <p:cBhvr>
                                        <p:cTn id="69" dur="83" decel="50000">
                                          <p:stCondLst>
                                            <p:cond delay="834"/>
                                          </p:stCondLst>
                                        </p:cTn>
                                        <p:tgtEl>
                                          <p:spTgt spid="13"/>
                                        </p:tgtEl>
                                      </p:cBhvr>
                                      <p:to x="100000" y="100000"/>
                                    </p:animScale>
                                    <p:animScale>
                                      <p:cBhvr>
                                        <p:cTn id="70" dur="13">
                                          <p:stCondLst>
                                            <p:cond delay="904"/>
                                          </p:stCondLst>
                                        </p:cTn>
                                        <p:tgtEl>
                                          <p:spTgt spid="13"/>
                                        </p:tgtEl>
                                      </p:cBhvr>
                                      <p:to x="100000" y="95000"/>
                                    </p:animScale>
                                    <p:animScale>
                                      <p:cBhvr>
                                        <p:cTn id="71" dur="83" decel="50000">
                                          <p:stCondLst>
                                            <p:cond delay="917"/>
                                          </p:stCondLst>
                                        </p:cTn>
                                        <p:tgtEl>
                                          <p:spTgt spid="13"/>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27" presetClass="entr" presetSubtype="0" fill="hold" grpId="0" nodeType="clickEffect">
                                  <p:stCondLst>
                                    <p:cond delay="0"/>
                                  </p:stCondLst>
                                  <p:iterate type="lt">
                                    <p:tmPct val="20000"/>
                                  </p:iterate>
                                  <p:childTnLst>
                                    <p:set>
                                      <p:cBhvr>
                                        <p:cTn id="75" dur="1" fill="hold">
                                          <p:stCondLst>
                                            <p:cond delay="0"/>
                                          </p:stCondLst>
                                        </p:cTn>
                                        <p:tgtEl>
                                          <p:spTgt spid="11"/>
                                        </p:tgtEl>
                                        <p:attrNameLst>
                                          <p:attrName>style.visibility</p:attrName>
                                        </p:attrNameLst>
                                      </p:cBhvr>
                                      <p:to>
                                        <p:strVal val="visible"/>
                                      </p:to>
                                    </p:set>
                                    <p:anim calcmode="discrete" valueType="clr">
                                      <p:cBhvr override="childStyle">
                                        <p:cTn id="76" dur="80"/>
                                        <p:tgtEl>
                                          <p:spTgt spid="11"/>
                                        </p:tgtEl>
                                        <p:attrNameLst>
                                          <p:attrName>style.color</p:attrName>
                                        </p:attrNameLst>
                                      </p:cBhvr>
                                      <p:tavLst>
                                        <p:tav tm="0">
                                          <p:val>
                                            <p:clrVal>
                                              <a:srgbClr val="FF6600"/>
                                            </p:clrVal>
                                          </p:val>
                                        </p:tav>
                                        <p:tav tm="50000">
                                          <p:val>
                                            <p:clrVal>
                                              <a:schemeClr val="hlink"/>
                                            </p:clrVal>
                                          </p:val>
                                        </p:tav>
                                      </p:tavLst>
                                    </p:anim>
                                    <p:anim calcmode="discrete" valueType="clr">
                                      <p:cBhvr>
                                        <p:cTn id="77" dur="80"/>
                                        <p:tgtEl>
                                          <p:spTgt spid="11"/>
                                        </p:tgtEl>
                                        <p:attrNameLst>
                                          <p:attrName>fillcolor</p:attrName>
                                        </p:attrNameLst>
                                      </p:cBhvr>
                                      <p:tavLst>
                                        <p:tav tm="0">
                                          <p:val>
                                            <p:clrVal>
                                              <a:schemeClr val="accent2"/>
                                            </p:clrVal>
                                          </p:val>
                                        </p:tav>
                                        <p:tav tm="50000">
                                          <p:val>
                                            <p:clrVal>
                                              <a:schemeClr val="hlink"/>
                                            </p:clrVal>
                                          </p:val>
                                        </p:tav>
                                      </p:tavLst>
                                    </p:anim>
                                    <p:set>
                                      <p:cBhvr>
                                        <p:cTn id="78" dur="80"/>
                                        <p:tgtEl>
                                          <p:spTgt spid="11"/>
                                        </p:tgtEl>
                                        <p:attrNameLst>
                                          <p:attrName>fill.type</p:attrName>
                                        </p:attrNameLst>
                                      </p:cBhvr>
                                      <p:to>
                                        <p:strVal val="solid"/>
                                      </p:to>
                                    </p:set>
                                  </p:childTnLst>
                                </p:cTn>
                              </p:par>
                            </p:childTnLst>
                          </p:cTn>
                        </p:par>
                      </p:childTnLst>
                    </p:cTn>
                  </p:par>
                  <p:par>
                    <p:cTn id="79" fill="hold">
                      <p:stCondLst>
                        <p:cond delay="indefinite"/>
                      </p:stCondLst>
                      <p:childTnLst>
                        <p:par>
                          <p:cTn id="80" fill="hold">
                            <p:stCondLst>
                              <p:cond delay="0"/>
                            </p:stCondLst>
                            <p:childTnLst>
                              <p:par>
                                <p:cTn id="81" presetID="26" presetClass="entr" presetSubtype="0" fill="hold" nodeType="click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wipe(down)">
                                      <p:cBhvr>
                                        <p:cTn id="83" dur="290">
                                          <p:stCondLst>
                                            <p:cond delay="0"/>
                                          </p:stCondLst>
                                        </p:cTn>
                                        <p:tgtEl>
                                          <p:spTgt spid="9"/>
                                        </p:tgtEl>
                                      </p:cBhvr>
                                    </p:animEffect>
                                    <p:anim calcmode="lin" valueType="num">
                                      <p:cBhvr>
                                        <p:cTn id="84"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5"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6"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87"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88"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89" dur="13">
                                          <p:stCondLst>
                                            <p:cond delay="325"/>
                                          </p:stCondLst>
                                        </p:cTn>
                                        <p:tgtEl>
                                          <p:spTgt spid="9"/>
                                        </p:tgtEl>
                                      </p:cBhvr>
                                      <p:to x="100000" y="60000"/>
                                    </p:animScale>
                                    <p:animScale>
                                      <p:cBhvr>
                                        <p:cTn id="90" dur="83" decel="50000">
                                          <p:stCondLst>
                                            <p:cond delay="338"/>
                                          </p:stCondLst>
                                        </p:cTn>
                                        <p:tgtEl>
                                          <p:spTgt spid="9"/>
                                        </p:tgtEl>
                                      </p:cBhvr>
                                      <p:to x="100000" y="100000"/>
                                    </p:animScale>
                                    <p:animScale>
                                      <p:cBhvr>
                                        <p:cTn id="91" dur="13">
                                          <p:stCondLst>
                                            <p:cond delay="656"/>
                                          </p:stCondLst>
                                        </p:cTn>
                                        <p:tgtEl>
                                          <p:spTgt spid="9"/>
                                        </p:tgtEl>
                                      </p:cBhvr>
                                      <p:to x="100000" y="80000"/>
                                    </p:animScale>
                                    <p:animScale>
                                      <p:cBhvr>
                                        <p:cTn id="92" dur="83" decel="50000">
                                          <p:stCondLst>
                                            <p:cond delay="669"/>
                                          </p:stCondLst>
                                        </p:cTn>
                                        <p:tgtEl>
                                          <p:spTgt spid="9"/>
                                        </p:tgtEl>
                                      </p:cBhvr>
                                      <p:to x="100000" y="100000"/>
                                    </p:animScale>
                                    <p:animScale>
                                      <p:cBhvr>
                                        <p:cTn id="93" dur="13">
                                          <p:stCondLst>
                                            <p:cond delay="821"/>
                                          </p:stCondLst>
                                        </p:cTn>
                                        <p:tgtEl>
                                          <p:spTgt spid="9"/>
                                        </p:tgtEl>
                                      </p:cBhvr>
                                      <p:to x="100000" y="90000"/>
                                    </p:animScale>
                                    <p:animScale>
                                      <p:cBhvr>
                                        <p:cTn id="94" dur="83" decel="50000">
                                          <p:stCondLst>
                                            <p:cond delay="834"/>
                                          </p:stCondLst>
                                        </p:cTn>
                                        <p:tgtEl>
                                          <p:spTgt spid="9"/>
                                        </p:tgtEl>
                                      </p:cBhvr>
                                      <p:to x="100000" y="100000"/>
                                    </p:animScale>
                                    <p:animScale>
                                      <p:cBhvr>
                                        <p:cTn id="95" dur="13">
                                          <p:stCondLst>
                                            <p:cond delay="904"/>
                                          </p:stCondLst>
                                        </p:cTn>
                                        <p:tgtEl>
                                          <p:spTgt spid="9"/>
                                        </p:tgtEl>
                                      </p:cBhvr>
                                      <p:to x="100000" y="95000"/>
                                    </p:animScale>
                                    <p:animScale>
                                      <p:cBhvr>
                                        <p:cTn id="96" dur="83" decel="50000">
                                          <p:stCondLst>
                                            <p:cond delay="917"/>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0"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4.jpg"/>
          <p:cNvPicPr>
            <a:picLocks noGrp="1" noChangeAspect="1"/>
          </p:cNvPicPr>
          <p:nvPr>
            <p:ph idx="1"/>
          </p:nvPr>
        </p:nvPicPr>
        <p:blipFill>
          <a:blip r:embed="rId2" cstate="print"/>
          <a:stretch>
            <a:fillRect/>
          </a:stretch>
        </p:blipFill>
        <p:spPr>
          <a:xfrm>
            <a:off x="0" y="0"/>
            <a:ext cx="10287001" cy="6858000"/>
          </a:xfrm>
          <a:prstGeom prst="rect">
            <a:avLst/>
          </a:prstGeom>
          <a:ln>
            <a:noFill/>
          </a:ln>
          <a:effectLst>
            <a:outerShdw blurRad="292100" dist="139700" dir="2700000" algn="tl" rotWithShape="0">
              <a:srgbClr val="333333">
                <a:alpha val="65000"/>
              </a:srgbClr>
            </a:outerShdw>
          </a:effectLst>
        </p:spPr>
      </p:pic>
      <p:pic>
        <p:nvPicPr>
          <p:cNvPr id="3" name="2 - Εικόνα" descr="ΚΟΡΗ 685.jpg"/>
          <p:cNvPicPr>
            <a:picLocks noChangeAspect="1"/>
          </p:cNvPicPr>
          <p:nvPr/>
        </p:nvPicPr>
        <p:blipFill>
          <a:blip r:embed="rId3" cstate="print">
            <a:lum bright="-10000" contrast="40000"/>
          </a:blip>
          <a:stretch>
            <a:fillRect/>
          </a:stretch>
        </p:blipFill>
        <p:spPr>
          <a:xfrm>
            <a:off x="7380312" y="1916832"/>
            <a:ext cx="1335944" cy="4941168"/>
          </a:xfrm>
          <a:prstGeom prst="rect">
            <a:avLst/>
          </a:prstGeom>
        </p:spPr>
      </p:pic>
      <p:sp>
        <p:nvSpPr>
          <p:cNvPr id="5" name="4 - Ελλειψοειδής επεξήγηση"/>
          <p:cNvSpPr/>
          <p:nvPr/>
        </p:nvSpPr>
        <p:spPr>
          <a:xfrm>
            <a:off x="35496" y="4320480"/>
            <a:ext cx="7560840" cy="2420888"/>
          </a:xfrm>
          <a:prstGeom prst="wedgeEllipseCallout">
            <a:avLst>
              <a:gd name="adj1" fmla="val 53444"/>
              <a:gd name="adj2" fmla="val -130024"/>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Όλα τα στοιχεία που καθορίζουν τον ελληνικό πολιτισμό: </a:t>
            </a:r>
          </a:p>
          <a:p>
            <a:pPr algn="ct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α) </a:t>
            </a:r>
            <a:r>
              <a:rPr lang="el-GR" sz="2500" b="1" dirty="0" smtClean="0">
                <a:solidFill>
                  <a:schemeClr val="accent2">
                    <a:lumMod val="75000"/>
                  </a:schemeClr>
                </a:solidFill>
                <a:effectLst>
                  <a:outerShdw blurRad="38100" dist="38100" dir="2700000" algn="tl">
                    <a:srgbClr val="000000">
                      <a:alpha val="43137"/>
                    </a:srgbClr>
                  </a:outerShdw>
                </a:effectLst>
                <a:latin typeface="Comic Sans MS" pitchFamily="66" charset="0"/>
                <a:sym typeface="Wingdings" pitchFamily="2" charset="2"/>
              </a:rPr>
              <a:t>θρησκεία</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 β) </a:t>
            </a:r>
            <a:r>
              <a:rPr lang="el-GR" sz="2500" b="1" dirty="0" smtClean="0">
                <a:solidFill>
                  <a:schemeClr val="accent2">
                    <a:lumMod val="75000"/>
                  </a:schemeClr>
                </a:solidFill>
                <a:effectLst>
                  <a:outerShdw blurRad="38100" dist="38100" dir="2700000" algn="tl">
                    <a:srgbClr val="000000">
                      <a:alpha val="43137"/>
                    </a:srgbClr>
                  </a:outerShdw>
                </a:effectLst>
                <a:latin typeface="Comic Sans MS" pitchFamily="66" charset="0"/>
                <a:sym typeface="Wingdings" pitchFamily="2" charset="2"/>
              </a:rPr>
              <a:t>πολιτική </a:t>
            </a:r>
          </a:p>
          <a:p>
            <a:pPr algn="ct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γ) </a:t>
            </a:r>
            <a:r>
              <a:rPr lang="el-GR" sz="2500" b="1" dirty="0" smtClean="0">
                <a:solidFill>
                  <a:schemeClr val="accent2">
                    <a:lumMod val="75000"/>
                  </a:schemeClr>
                </a:solidFill>
                <a:effectLst>
                  <a:outerShdw blurRad="38100" dist="38100" dir="2700000" algn="tl">
                    <a:srgbClr val="000000">
                      <a:alpha val="43137"/>
                    </a:srgbClr>
                  </a:outerShdw>
                </a:effectLst>
                <a:latin typeface="Comic Sans MS" pitchFamily="66" charset="0"/>
                <a:sym typeface="Wingdings" pitchFamily="2" charset="2"/>
              </a:rPr>
              <a:t>αισθητική</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 δ) </a:t>
            </a:r>
            <a:r>
              <a:rPr lang="el-GR" sz="2500" b="1" dirty="0" smtClean="0">
                <a:solidFill>
                  <a:schemeClr val="accent2">
                    <a:lumMod val="75000"/>
                  </a:schemeClr>
                </a:solidFill>
                <a:effectLst>
                  <a:outerShdw blurRad="38100" dist="38100" dir="2700000" algn="tl">
                    <a:srgbClr val="000000">
                      <a:alpha val="43137"/>
                    </a:srgbClr>
                  </a:outerShdw>
                </a:effectLst>
                <a:latin typeface="Comic Sans MS" pitchFamily="66" charset="0"/>
                <a:sym typeface="Wingdings" pitchFamily="2" charset="2"/>
              </a:rPr>
              <a:t>τρόπος ζωής </a:t>
            </a:r>
            <a:r>
              <a:rPr lang="el-GR" sz="2500" dirty="0" smtClean="0">
                <a:solidFill>
                  <a:srgbClr val="002060"/>
                </a:solidFill>
                <a:latin typeface="Comic Sans MS" pitchFamily="66" charset="0"/>
                <a:sym typeface="Wingdings" pitchFamily="2" charset="2"/>
              </a:rPr>
              <a:t>… μεταφέρθηκαν στις αποικίες.</a:t>
            </a:r>
            <a:endParaRPr lang="el-GR" sz="2500" dirty="0">
              <a:solidFill>
                <a:srgbClr val="00206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20000"/>
                                  </p:iterate>
                                  <p:childTnLst>
                                    <p:set>
                                      <p:cBhvr>
                                        <p:cTn id="18" dur="1" fill="hold">
                                          <p:stCondLst>
                                            <p:cond delay="0"/>
                                          </p:stCondLst>
                                        </p:cTn>
                                        <p:tgtEl>
                                          <p:spTgt spid="5"/>
                                        </p:tgtEl>
                                        <p:attrNameLst>
                                          <p:attrName>style.visibility</p:attrName>
                                        </p:attrNameLst>
                                      </p:cBhvr>
                                      <p:to>
                                        <p:strVal val="visible"/>
                                      </p:to>
                                    </p:set>
                                    <p:anim calcmode="discrete" valueType="clr">
                                      <p:cBhvr override="childStyle">
                                        <p:cTn id="19" dur="80"/>
                                        <p:tgtEl>
                                          <p:spTgt spid="5"/>
                                        </p:tgtEl>
                                        <p:attrNameLst>
                                          <p:attrName>style.color</p:attrName>
                                        </p:attrNameLst>
                                      </p:cBhvr>
                                      <p:tavLst>
                                        <p:tav tm="0">
                                          <p:val>
                                            <p:clrVal>
                                              <a:srgbClr val="FF6600"/>
                                            </p:clrVal>
                                          </p:val>
                                        </p:tav>
                                        <p:tav tm="50000">
                                          <p:val>
                                            <p:clrVal>
                                              <a:schemeClr val="hlink"/>
                                            </p:clrVal>
                                          </p:val>
                                        </p:tav>
                                      </p:tavLst>
                                    </p:anim>
                                    <p:anim calcmode="discrete" valueType="clr">
                                      <p:cBhvr>
                                        <p:cTn id="20" dur="80"/>
                                        <p:tgtEl>
                                          <p:spTgt spid="5"/>
                                        </p:tgtEl>
                                        <p:attrNameLst>
                                          <p:attrName>fillcolor</p:attrName>
                                        </p:attrNameLst>
                                      </p:cBhvr>
                                      <p:tavLst>
                                        <p:tav tm="0">
                                          <p:val>
                                            <p:clrVal>
                                              <a:schemeClr val="accent2"/>
                                            </p:clrVal>
                                          </p:val>
                                        </p:tav>
                                        <p:tav tm="50000">
                                          <p:val>
                                            <p:clrVal>
                                              <a:schemeClr val="hlink"/>
                                            </p:clrVal>
                                          </p:val>
                                        </p:tav>
                                      </p:tavLst>
                                    </p:anim>
                                    <p:set>
                                      <p:cBhvr>
                                        <p:cTn id="21"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4.jpg"/>
          <p:cNvPicPr>
            <a:picLocks noGrp="1" noChangeAspect="1"/>
          </p:cNvPicPr>
          <p:nvPr>
            <p:ph idx="1"/>
          </p:nvPr>
        </p:nvPicPr>
        <p:blipFill>
          <a:blip r:embed="rId2" cstate="print"/>
          <a:stretch>
            <a:fillRect/>
          </a:stretch>
        </p:blipFill>
        <p:spPr>
          <a:xfrm>
            <a:off x="5004048" y="0"/>
            <a:ext cx="3840426" cy="2880320"/>
          </a:xfrm>
          <a:prstGeom prst="rect">
            <a:avLst/>
          </a:prstGeom>
          <a:ln>
            <a:noFill/>
          </a:ln>
          <a:effectLst>
            <a:outerShdw blurRad="292100" dist="139700" dir="2700000" algn="tl" rotWithShape="0">
              <a:srgbClr val="333333">
                <a:alpha val="65000"/>
              </a:srgbClr>
            </a:outerShdw>
          </a:effectLst>
        </p:spPr>
      </p:pic>
      <p:pic>
        <p:nvPicPr>
          <p:cNvPr id="3" name="2 - Εικόνα" descr="ΚΟΡΗ 685.jpg"/>
          <p:cNvPicPr>
            <a:picLocks noChangeAspect="1"/>
          </p:cNvPicPr>
          <p:nvPr/>
        </p:nvPicPr>
        <p:blipFill>
          <a:blip r:embed="rId3" cstate="print"/>
          <a:srcRect l="22127" r="17941"/>
          <a:stretch>
            <a:fillRect/>
          </a:stretch>
        </p:blipFill>
        <p:spPr>
          <a:xfrm>
            <a:off x="0" y="3465028"/>
            <a:ext cx="3059832" cy="3392972"/>
          </a:xfrm>
          <a:prstGeom prst="rect">
            <a:avLst/>
          </a:prstGeom>
        </p:spPr>
      </p:pic>
      <p:sp>
        <p:nvSpPr>
          <p:cNvPr id="5" name="4 - Ελλειψοειδής επεξήγηση"/>
          <p:cNvSpPr/>
          <p:nvPr/>
        </p:nvSpPr>
        <p:spPr>
          <a:xfrm>
            <a:off x="179512" y="72008"/>
            <a:ext cx="4860032" cy="3068960"/>
          </a:xfrm>
          <a:prstGeom prst="wedgeEllipseCallout">
            <a:avLst>
              <a:gd name="adj1" fmla="val -27661"/>
              <a:gd name="adj2" fmla="val 76425"/>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Διαδόθηκε </a:t>
            </a:r>
          </a:p>
          <a:p>
            <a:pPr algn="ct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η </a:t>
            </a:r>
            <a:r>
              <a:rPr lang="el-GR" sz="32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γραφή</a:t>
            </a:r>
            <a:r>
              <a:rPr lang="el-GR" sz="3200" dirty="0" smtClean="0">
                <a:solidFill>
                  <a:srgbClr val="002060"/>
                </a:solidFill>
                <a:latin typeface="Comic Sans MS" pitchFamily="66" charset="0"/>
                <a:sym typeface="Wingdings" pitchFamily="2" charset="2"/>
              </a:rPr>
              <a:t>!</a:t>
            </a:r>
            <a:r>
              <a:rPr lang="el-GR" sz="2500" dirty="0" smtClean="0">
                <a:solidFill>
                  <a:srgbClr val="002060"/>
                </a:solidFill>
                <a:latin typeface="Comic Sans MS" pitchFamily="66" charset="0"/>
                <a:sym typeface="Wingdings" pitchFamily="2" charset="2"/>
              </a:rPr>
              <a:t> </a:t>
            </a:r>
          </a:p>
          <a:p>
            <a:pPr algn="ctr"/>
            <a:r>
              <a:rPr lang="el-GR" sz="2500" dirty="0" smtClean="0">
                <a:solidFill>
                  <a:srgbClr val="002060"/>
                </a:solidFill>
                <a:latin typeface="Comic Sans MS" pitchFamily="66" charset="0"/>
                <a:sym typeface="Wingdings" pitchFamily="2" charset="2"/>
              </a:rPr>
              <a:t>Το </a:t>
            </a:r>
            <a:r>
              <a:rPr lang="el-GR" sz="2500" b="1" dirty="0" err="1"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χαλκιδικό</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 αλφάβητο </a:t>
            </a:r>
            <a:r>
              <a:rPr lang="el-GR" sz="2500" dirty="0" smtClean="0">
                <a:solidFill>
                  <a:srgbClr val="002060"/>
                </a:solidFill>
                <a:latin typeface="Comic Sans MS" pitchFamily="66" charset="0"/>
                <a:sym typeface="Wingdings" pitchFamily="2" charset="2"/>
              </a:rPr>
              <a:t>διαδόθηκε </a:t>
            </a:r>
          </a:p>
          <a:p>
            <a:pPr algn="ctr"/>
            <a:r>
              <a:rPr lang="el-GR" sz="2500" dirty="0" smtClean="0">
                <a:solidFill>
                  <a:srgbClr val="002060"/>
                </a:solidFill>
                <a:latin typeface="Comic Sans MS" pitchFamily="66" charset="0"/>
                <a:sym typeface="Wingdings" pitchFamily="2" charset="2"/>
              </a:rPr>
              <a:t>στην Ιταλία κι έγινε το </a:t>
            </a:r>
          </a:p>
          <a:p>
            <a:pPr algn="ctr"/>
            <a:r>
              <a:rPr lang="el-GR" sz="2500" dirty="0" smtClean="0">
                <a:solidFill>
                  <a:srgbClr val="002060"/>
                </a:solidFill>
                <a:latin typeface="Comic Sans MS" pitchFamily="66" charset="0"/>
                <a:sym typeface="Wingdings" pitchFamily="2" charset="2"/>
              </a:rPr>
              <a:t>πρότυπο διαμόρφωσης </a:t>
            </a:r>
          </a:p>
          <a:p>
            <a:pPr algn="ctr"/>
            <a:r>
              <a:rPr lang="el-GR" sz="2500" dirty="0" smtClean="0">
                <a:solidFill>
                  <a:srgbClr val="002060"/>
                </a:solidFill>
                <a:latin typeface="Comic Sans MS" pitchFamily="66" charset="0"/>
                <a:sym typeface="Wingdings" pitchFamily="2" charset="2"/>
              </a:rPr>
              <a:t>του </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λατινικού!</a:t>
            </a:r>
            <a:endParaRPr lang="el-GR" sz="2500" b="1" dirty="0">
              <a:solidFill>
                <a:srgbClr val="002060"/>
              </a:solidFill>
              <a:effectLst>
                <a:outerShdw blurRad="38100" dist="38100" dir="2700000" algn="tl">
                  <a:srgbClr val="000000">
                    <a:alpha val="43137"/>
                  </a:srgbClr>
                </a:outerShdw>
              </a:effectLst>
              <a:latin typeface="Comic Sans MS" pitchFamily="66" charset="0"/>
            </a:endParaRPr>
          </a:p>
        </p:txBody>
      </p:sp>
      <p:sp>
        <p:nvSpPr>
          <p:cNvPr id="6" name="5 - Ορθογώνιο"/>
          <p:cNvSpPr/>
          <p:nvPr/>
        </p:nvSpPr>
        <p:spPr>
          <a:xfrm>
            <a:off x="3491880" y="5657671"/>
            <a:ext cx="5652120" cy="1200329"/>
          </a:xfrm>
          <a:prstGeom prst="rect">
            <a:avLst/>
          </a:prstGeom>
        </p:spPr>
        <p:txBody>
          <a:bodyPr wrap="square">
            <a:spAutoFit/>
          </a:bodyPr>
          <a:lstStyle/>
          <a:p>
            <a:pPr algn="ctr"/>
            <a:r>
              <a:rPr lang="el-GR" dirty="0" smtClean="0">
                <a:solidFill>
                  <a:srgbClr val="002060"/>
                </a:solidFill>
                <a:latin typeface="Comic Sans MS" pitchFamily="66" charset="0"/>
              </a:rPr>
              <a:t>Μία από τις αρχαιότερες Ελληνικές επιγραφές και η αρχαιότερη με την χρήση της Χαλκιδικής γραφής βρέθηκε στο νησί </a:t>
            </a:r>
            <a:r>
              <a:rPr lang="el-GR" dirty="0" err="1" smtClean="0">
                <a:solidFill>
                  <a:srgbClr val="002060"/>
                </a:solidFill>
                <a:latin typeface="Comic Sans MS" pitchFamily="66" charset="0"/>
              </a:rPr>
              <a:t>Ίσκια</a:t>
            </a:r>
            <a:r>
              <a:rPr lang="el-GR" dirty="0" smtClean="0">
                <a:solidFill>
                  <a:srgbClr val="002060"/>
                </a:solidFill>
                <a:latin typeface="Comic Sans MS" pitchFamily="66" charset="0"/>
              </a:rPr>
              <a:t> της </a:t>
            </a:r>
            <a:r>
              <a:rPr lang="el-GR" b="1" dirty="0" smtClean="0">
                <a:solidFill>
                  <a:srgbClr val="002060"/>
                </a:solidFill>
                <a:effectLst>
                  <a:outerShdw blurRad="38100" dist="38100" dir="2700000" algn="tl">
                    <a:srgbClr val="000000">
                      <a:alpha val="43137"/>
                    </a:srgbClr>
                  </a:outerShdw>
                </a:effectLst>
                <a:latin typeface="Comic Sans MS" pitchFamily="66" charset="0"/>
              </a:rPr>
              <a:t>Νότιας Ιταλίας </a:t>
            </a:r>
            <a:r>
              <a:rPr lang="el-GR" dirty="0" smtClean="0">
                <a:solidFill>
                  <a:srgbClr val="002060"/>
                </a:solidFill>
                <a:latin typeface="Comic Sans MS" pitchFamily="66" charset="0"/>
              </a:rPr>
              <a:t>στο ονομαζόμενο </a:t>
            </a:r>
            <a:r>
              <a:rPr lang="el-GR" b="1" dirty="0" smtClean="0">
                <a:solidFill>
                  <a:srgbClr val="002060"/>
                </a:solidFill>
                <a:effectLst>
                  <a:outerShdw blurRad="38100" dist="38100" dir="2700000" algn="tl">
                    <a:srgbClr val="000000">
                      <a:alpha val="43137"/>
                    </a:srgbClr>
                  </a:outerShdw>
                </a:effectLst>
                <a:latin typeface="Comic Sans MS" pitchFamily="66" charset="0"/>
              </a:rPr>
              <a:t>κύπελλο του Νέστορα.</a:t>
            </a:r>
            <a:endParaRPr lang="el-GR" b="1" dirty="0">
              <a:solidFill>
                <a:srgbClr val="002060"/>
              </a:solidFill>
              <a:effectLst>
                <a:outerShdw blurRad="38100" dist="38100" dir="2700000" algn="tl">
                  <a:srgbClr val="000000">
                    <a:alpha val="43137"/>
                  </a:srgbClr>
                </a:outerShdw>
              </a:effectLst>
              <a:latin typeface="Comic Sans MS" pitchFamily="66" charset="0"/>
            </a:endParaRPr>
          </a:p>
        </p:txBody>
      </p:sp>
      <p:pic>
        <p:nvPicPr>
          <p:cNvPr id="7" name="3 - Θέση περιεχομένου" descr="24.jpg"/>
          <p:cNvPicPr>
            <a:picLocks noChangeAspect="1"/>
          </p:cNvPicPr>
          <p:nvPr/>
        </p:nvPicPr>
        <p:blipFill>
          <a:blip r:embed="rId4" cstate="print">
            <a:lum bright="-20000" contrast="40000"/>
          </a:blip>
          <a:stretch>
            <a:fillRect/>
          </a:stretch>
        </p:blipFill>
        <p:spPr>
          <a:xfrm>
            <a:off x="4283968" y="2996952"/>
            <a:ext cx="4270985" cy="258553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ppt_x</p:attrName>
                                        </p:attrNameLst>
                                      </p:cBhvr>
                                      <p:tavLst>
                                        <p:tav tm="0">
                                          <p:val>
                                            <p:strVal val="#ppt_x-.2"/>
                                          </p:val>
                                        </p:tav>
                                        <p:tav tm="100000">
                                          <p:val>
                                            <p:strVal val="#ppt_x"/>
                                          </p:val>
                                        </p:tav>
                                      </p:tavLst>
                                    </p:anim>
                                    <p:anim calcmode="lin" valueType="num">
                                      <p:cBhvr>
                                        <p:cTn id="13"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20000"/>
                                  </p:iterate>
                                  <p:childTnLst>
                                    <p:set>
                                      <p:cBhvr>
                                        <p:cTn id="18" dur="1" fill="hold">
                                          <p:stCondLst>
                                            <p:cond delay="0"/>
                                          </p:stCondLst>
                                        </p:cTn>
                                        <p:tgtEl>
                                          <p:spTgt spid="5"/>
                                        </p:tgtEl>
                                        <p:attrNameLst>
                                          <p:attrName>style.visibility</p:attrName>
                                        </p:attrNameLst>
                                      </p:cBhvr>
                                      <p:to>
                                        <p:strVal val="visible"/>
                                      </p:to>
                                    </p:set>
                                    <p:anim calcmode="discrete" valueType="clr">
                                      <p:cBhvr override="childStyle">
                                        <p:cTn id="19" dur="80"/>
                                        <p:tgtEl>
                                          <p:spTgt spid="5"/>
                                        </p:tgtEl>
                                        <p:attrNameLst>
                                          <p:attrName>style.color</p:attrName>
                                        </p:attrNameLst>
                                      </p:cBhvr>
                                      <p:tavLst>
                                        <p:tav tm="0">
                                          <p:val>
                                            <p:clrVal>
                                              <a:srgbClr val="FF6600"/>
                                            </p:clrVal>
                                          </p:val>
                                        </p:tav>
                                        <p:tav tm="50000">
                                          <p:val>
                                            <p:clrVal>
                                              <a:schemeClr val="hlink"/>
                                            </p:clrVal>
                                          </p:val>
                                        </p:tav>
                                      </p:tavLst>
                                    </p:anim>
                                    <p:anim calcmode="discrete" valueType="clr">
                                      <p:cBhvr>
                                        <p:cTn id="20" dur="80"/>
                                        <p:tgtEl>
                                          <p:spTgt spid="5"/>
                                        </p:tgtEl>
                                        <p:attrNameLst>
                                          <p:attrName>fillcolor</p:attrName>
                                        </p:attrNameLst>
                                      </p:cBhvr>
                                      <p:tavLst>
                                        <p:tav tm="0">
                                          <p:val>
                                            <p:clrVal>
                                              <a:schemeClr val="accent2"/>
                                            </p:clrVal>
                                          </p:val>
                                        </p:tav>
                                        <p:tav tm="50000">
                                          <p:val>
                                            <p:clrVal>
                                              <a:schemeClr val="hlink"/>
                                            </p:clrVal>
                                          </p:val>
                                        </p:tav>
                                      </p:tavLst>
                                    </p:anim>
                                    <p:set>
                                      <p:cBhvr>
                                        <p:cTn id="21" dur="80"/>
                                        <p:tgtEl>
                                          <p:spTgt spid="5"/>
                                        </p:tgtEl>
                                        <p:attrNameLst>
                                          <p:attrName>fill.type</p:attrName>
                                        </p:attrNameLst>
                                      </p:cBhvr>
                                      <p:to>
                                        <p:strVal val="solid"/>
                                      </p:to>
                                    </p:se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4" presetClass="entr" presetSubtype="0" accel="10000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strVal val="#ppt_w*0.05"/>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anim calcmode="lin" valueType="num">
                                      <p:cBhvr>
                                        <p:cTn id="31" dur="500" fill="hold"/>
                                        <p:tgtEl>
                                          <p:spTgt spid="6"/>
                                        </p:tgtEl>
                                        <p:attrNameLst>
                                          <p:attrName>ppt_x</p:attrName>
                                        </p:attrNameLst>
                                      </p:cBhvr>
                                      <p:tavLst>
                                        <p:tav tm="0">
                                          <p:val>
                                            <p:strVal val="#ppt_x-.2"/>
                                          </p:val>
                                        </p:tav>
                                        <p:tav tm="100000">
                                          <p:val>
                                            <p:strVal val="#ppt_x"/>
                                          </p:val>
                                        </p:tav>
                                      </p:tavLst>
                                    </p:anim>
                                    <p:anim calcmode="lin" valueType="num">
                                      <p:cBhvr>
                                        <p:cTn id="32" dur="500" fill="hold"/>
                                        <p:tgtEl>
                                          <p:spTgt spid="6"/>
                                        </p:tgtEl>
                                        <p:attrNameLst>
                                          <p:attrName>ppt_y</p:attrName>
                                        </p:attrNameLst>
                                      </p:cBhvr>
                                      <p:tavLst>
                                        <p:tav tm="0">
                                          <p:val>
                                            <p:strVal val="#ppt_y"/>
                                          </p:val>
                                        </p:tav>
                                        <p:tav tm="100000">
                                          <p:val>
                                            <p:strVal val="#ppt_y"/>
                                          </p:val>
                                        </p:tav>
                                      </p:tavLst>
                                    </p:anim>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ΚΟΡΗ 685.jpg"/>
          <p:cNvPicPr>
            <a:picLocks noChangeAspect="1"/>
          </p:cNvPicPr>
          <p:nvPr/>
        </p:nvPicPr>
        <p:blipFill>
          <a:blip r:embed="rId2" cstate="print"/>
          <a:srcRect l="12623" r="45842"/>
          <a:stretch>
            <a:fillRect/>
          </a:stretch>
        </p:blipFill>
        <p:spPr>
          <a:xfrm>
            <a:off x="0" y="3334292"/>
            <a:ext cx="2601593" cy="3523708"/>
          </a:xfrm>
          <a:prstGeom prst="rect">
            <a:avLst/>
          </a:prstGeom>
        </p:spPr>
      </p:pic>
      <p:sp>
        <p:nvSpPr>
          <p:cNvPr id="5" name="4 - Ελλειψοειδής επεξήγηση"/>
          <p:cNvSpPr/>
          <p:nvPr/>
        </p:nvSpPr>
        <p:spPr>
          <a:xfrm>
            <a:off x="0" y="0"/>
            <a:ext cx="5184576" cy="3068960"/>
          </a:xfrm>
          <a:prstGeom prst="wedgeEllipseCallout">
            <a:avLst>
              <a:gd name="adj1" fmla="val -21149"/>
              <a:gd name="adj2" fmla="val 69091"/>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Το εμπόριο πήρε χαρακτήρα </a:t>
            </a:r>
            <a:r>
              <a:rPr lang="el-GR" sz="2500" b="1" dirty="0" err="1"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εμπορευματοχρηματικό</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 με την </a:t>
            </a:r>
            <a:r>
              <a:rPr lang="el-GR" sz="32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κοπή</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 και </a:t>
            </a:r>
            <a:r>
              <a:rPr lang="el-GR" sz="32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χρήση </a:t>
            </a:r>
            <a:r>
              <a:rPr lang="el-GR" sz="32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νομίσματος</a:t>
            </a:r>
            <a:r>
              <a:rPr lang="el-GR" sz="32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a:t>
            </a:r>
            <a:endParaRPr lang="el-GR" sz="3200" b="1" dirty="0">
              <a:solidFill>
                <a:srgbClr val="002060"/>
              </a:solidFill>
              <a:effectLst>
                <a:outerShdw blurRad="38100" dist="38100" dir="2700000" algn="tl">
                  <a:srgbClr val="000000">
                    <a:alpha val="43137"/>
                  </a:srgbClr>
                </a:outerShdw>
              </a:effectLst>
              <a:latin typeface="Comic Sans MS" pitchFamily="66" charset="0"/>
            </a:endParaRPr>
          </a:p>
        </p:txBody>
      </p:sp>
      <p:pic>
        <p:nvPicPr>
          <p:cNvPr id="8" name="3 - Θέση περιεχομένου" descr="24.jpg"/>
          <p:cNvPicPr>
            <a:picLocks noChangeAspect="1"/>
          </p:cNvPicPr>
          <p:nvPr/>
        </p:nvPicPr>
        <p:blipFill>
          <a:blip r:embed="rId3" cstate="print"/>
          <a:stretch>
            <a:fillRect/>
          </a:stretch>
        </p:blipFill>
        <p:spPr>
          <a:xfrm>
            <a:off x="2915815" y="4581128"/>
            <a:ext cx="2988705" cy="1498951"/>
          </a:xfrm>
          <a:prstGeom prst="rect">
            <a:avLst/>
          </a:prstGeom>
          <a:ln>
            <a:noFill/>
          </a:ln>
          <a:effectLst>
            <a:outerShdw blurRad="292100" dist="139700" dir="2700000" algn="tl" rotWithShape="0">
              <a:srgbClr val="333333">
                <a:alpha val="65000"/>
              </a:srgbClr>
            </a:outerShdw>
          </a:effectLst>
        </p:spPr>
      </p:pic>
      <p:pic>
        <p:nvPicPr>
          <p:cNvPr id="9" name="3 - Θέση περιεχομένου" descr="24.jpg"/>
          <p:cNvPicPr>
            <a:picLocks noChangeAspect="1"/>
          </p:cNvPicPr>
          <p:nvPr/>
        </p:nvPicPr>
        <p:blipFill>
          <a:blip r:embed="rId4" cstate="print"/>
          <a:stretch>
            <a:fillRect/>
          </a:stretch>
        </p:blipFill>
        <p:spPr>
          <a:xfrm>
            <a:off x="5704652" y="1844824"/>
            <a:ext cx="3439348" cy="1912278"/>
          </a:xfrm>
          <a:prstGeom prst="rect">
            <a:avLst/>
          </a:prstGeom>
          <a:ln>
            <a:noFill/>
          </a:ln>
          <a:effectLst>
            <a:outerShdw blurRad="292100" dist="139700" dir="2700000" algn="tl" rotWithShape="0">
              <a:srgbClr val="333333">
                <a:alpha val="65000"/>
              </a:srgbClr>
            </a:outerShdw>
          </a:effectLst>
        </p:spPr>
      </p:pic>
      <p:sp>
        <p:nvSpPr>
          <p:cNvPr id="10" name="9 - Ορθογώνιο"/>
          <p:cNvSpPr/>
          <p:nvPr/>
        </p:nvSpPr>
        <p:spPr>
          <a:xfrm>
            <a:off x="6156176" y="3861048"/>
            <a:ext cx="2707793" cy="369332"/>
          </a:xfrm>
          <a:prstGeom prst="rect">
            <a:avLst/>
          </a:prstGeom>
        </p:spPr>
        <p:txBody>
          <a:bodyPr wrap="none">
            <a:spAutoFit/>
          </a:bodyPr>
          <a:lstStyle/>
          <a:p>
            <a:r>
              <a:rPr lang="el-GR" b="1" dirty="0" smtClean="0">
                <a:solidFill>
                  <a:srgbClr val="002060"/>
                </a:solidFill>
                <a:effectLst>
                  <a:outerShdw blurRad="38100" dist="38100" dir="2700000" algn="tl">
                    <a:srgbClr val="000000">
                      <a:alpha val="43137"/>
                    </a:srgbClr>
                  </a:outerShdw>
                </a:effectLst>
                <a:latin typeface="Comic Sans MS" pitchFamily="66" charset="0"/>
              </a:rPr>
              <a:t>Έφεσος </a:t>
            </a:r>
            <a:r>
              <a:rPr lang="en-US" b="1" dirty="0" smtClean="0">
                <a:solidFill>
                  <a:srgbClr val="002060"/>
                </a:solidFill>
                <a:effectLst>
                  <a:outerShdw blurRad="38100" dist="38100" dir="2700000" algn="tl">
                    <a:srgbClr val="000000">
                      <a:alpha val="43137"/>
                    </a:srgbClr>
                  </a:outerShdw>
                </a:effectLst>
                <a:latin typeface="Comic Sans MS" pitchFamily="66" charset="0"/>
              </a:rPr>
              <a:t>620-600</a:t>
            </a:r>
            <a:r>
              <a:rPr lang="el-GR" b="1" dirty="0" smtClean="0">
                <a:solidFill>
                  <a:srgbClr val="002060"/>
                </a:solidFill>
                <a:effectLst>
                  <a:outerShdw blurRad="38100" dist="38100" dir="2700000" algn="tl">
                    <a:srgbClr val="000000">
                      <a:alpha val="43137"/>
                    </a:srgbClr>
                  </a:outerShdw>
                </a:effectLst>
                <a:latin typeface="Comic Sans MS" pitchFamily="66" charset="0"/>
              </a:rPr>
              <a:t> </a:t>
            </a:r>
            <a:r>
              <a:rPr lang="el-GR" b="1" dirty="0" err="1" smtClean="0">
                <a:solidFill>
                  <a:srgbClr val="002060"/>
                </a:solidFill>
                <a:effectLst>
                  <a:outerShdw blurRad="38100" dist="38100" dir="2700000" algn="tl">
                    <a:srgbClr val="000000">
                      <a:alpha val="43137"/>
                    </a:srgbClr>
                  </a:outerShdw>
                </a:effectLst>
                <a:latin typeface="Comic Sans MS" pitchFamily="66" charset="0"/>
              </a:rPr>
              <a:t>π.Χ.</a:t>
            </a:r>
            <a:endParaRPr lang="el-GR" b="1" dirty="0">
              <a:solidFill>
                <a:srgbClr val="002060"/>
              </a:solidFill>
              <a:effectLst>
                <a:outerShdw blurRad="38100" dist="38100" dir="2700000" algn="tl">
                  <a:srgbClr val="000000">
                    <a:alpha val="43137"/>
                  </a:srgbClr>
                </a:outerShdw>
              </a:effectLst>
              <a:latin typeface="Comic Sans MS" pitchFamily="66" charset="0"/>
            </a:endParaRPr>
          </a:p>
        </p:txBody>
      </p:sp>
      <p:sp>
        <p:nvSpPr>
          <p:cNvPr id="11" name="10 - Ορθογώνιο"/>
          <p:cNvSpPr/>
          <p:nvPr/>
        </p:nvSpPr>
        <p:spPr>
          <a:xfrm>
            <a:off x="2699792" y="6211669"/>
            <a:ext cx="4032448" cy="646331"/>
          </a:xfrm>
          <a:prstGeom prst="rect">
            <a:avLst/>
          </a:prstGeom>
        </p:spPr>
        <p:txBody>
          <a:bodyPr wrap="square">
            <a:spAutoFit/>
          </a:bodyPr>
          <a:lstStyle/>
          <a:p>
            <a:r>
              <a:rPr lang="el-GR" b="1" dirty="0" smtClean="0">
                <a:solidFill>
                  <a:srgbClr val="002060"/>
                </a:solidFill>
                <a:effectLst>
                  <a:outerShdw blurRad="38100" dist="38100" dir="2700000" algn="tl">
                    <a:srgbClr val="000000">
                      <a:alpha val="43137"/>
                    </a:srgbClr>
                  </a:outerShdw>
                </a:effectLst>
                <a:latin typeface="Comic Sans MS" pitchFamily="66" charset="0"/>
              </a:rPr>
              <a:t>δίδραχμο από την εποχή</a:t>
            </a:r>
          </a:p>
          <a:p>
            <a:r>
              <a:rPr lang="el-GR" b="1" dirty="0" smtClean="0">
                <a:solidFill>
                  <a:srgbClr val="002060"/>
                </a:solidFill>
                <a:effectLst>
                  <a:outerShdw blurRad="38100" dist="38100" dir="2700000" algn="tl">
                    <a:srgbClr val="000000">
                      <a:alpha val="43137"/>
                    </a:srgbClr>
                  </a:outerShdw>
                </a:effectLst>
                <a:latin typeface="Comic Sans MS" pitchFamily="66" charset="0"/>
              </a:rPr>
              <a:t>του Πεισιστράτου 545-510 </a:t>
            </a:r>
            <a:r>
              <a:rPr lang="el-GR" b="1" dirty="0" err="1" smtClean="0">
                <a:solidFill>
                  <a:srgbClr val="002060"/>
                </a:solidFill>
                <a:effectLst>
                  <a:outerShdw blurRad="38100" dist="38100" dir="2700000" algn="tl">
                    <a:srgbClr val="000000">
                      <a:alpha val="43137"/>
                    </a:srgbClr>
                  </a:outerShdw>
                </a:effectLst>
                <a:latin typeface="Comic Sans MS" pitchFamily="66" charset="0"/>
              </a:rPr>
              <a:t>μ.Χ</a:t>
            </a:r>
            <a:r>
              <a:rPr lang="el-GR" b="1" dirty="0" smtClean="0">
                <a:solidFill>
                  <a:srgbClr val="002060"/>
                </a:solidFill>
                <a:effectLst>
                  <a:outerShdw blurRad="38100" dist="38100" dir="2700000" algn="tl">
                    <a:srgbClr val="000000">
                      <a:alpha val="43137"/>
                    </a:srgbClr>
                  </a:outerShdw>
                </a:effectLst>
                <a:latin typeface="Comic Sans MS" pitchFamily="66" charset="0"/>
              </a:rPr>
              <a:t>.</a:t>
            </a:r>
            <a:endParaRPr lang="el-GR" b="1" dirty="0">
              <a:solidFill>
                <a:srgbClr val="002060"/>
              </a:solidFill>
              <a:effectLst>
                <a:outerShdw blurRad="38100" dist="38100" dir="2700000" algn="tl">
                  <a:srgbClr val="000000">
                    <a:alpha val="43137"/>
                  </a:srgbClr>
                </a:outerShdw>
              </a:effectLst>
              <a:latin typeface="Comic Sans MS" pitchFamily="66" charset="0"/>
            </a:endParaRPr>
          </a:p>
        </p:txBody>
      </p:sp>
      <p:pic>
        <p:nvPicPr>
          <p:cNvPr id="12" name="3 - Θέση περιεχομένου" descr="24.jpg"/>
          <p:cNvPicPr>
            <a:picLocks noChangeAspect="1"/>
          </p:cNvPicPr>
          <p:nvPr/>
        </p:nvPicPr>
        <p:blipFill>
          <a:blip r:embed="rId5" cstate="print">
            <a:clrChange>
              <a:clrFrom>
                <a:srgbClr val="FFFFFF"/>
              </a:clrFrom>
              <a:clrTo>
                <a:srgbClr val="FFFFFF">
                  <a:alpha val="0"/>
                </a:srgbClr>
              </a:clrTo>
            </a:clrChange>
            <a:lum bright="-10000"/>
          </a:blip>
          <a:stretch>
            <a:fillRect/>
          </a:stretch>
        </p:blipFill>
        <p:spPr>
          <a:xfrm>
            <a:off x="6732240" y="4365104"/>
            <a:ext cx="1719888" cy="1991631"/>
          </a:xfrm>
          <a:prstGeom prst="rect">
            <a:avLst/>
          </a:prstGeom>
          <a:ln>
            <a:noFill/>
          </a:ln>
          <a:effectLst>
            <a:outerShdw blurRad="292100" dist="139700" dir="2700000" algn="tl" rotWithShape="0">
              <a:srgbClr val="333333">
                <a:alpha val="65000"/>
              </a:srgbClr>
            </a:outerShdw>
          </a:effectLst>
        </p:spPr>
      </p:pic>
      <p:sp>
        <p:nvSpPr>
          <p:cNvPr id="13" name="12 - Ορθογώνιο"/>
          <p:cNvSpPr/>
          <p:nvPr/>
        </p:nvSpPr>
        <p:spPr>
          <a:xfrm>
            <a:off x="7308304" y="6309320"/>
            <a:ext cx="841897" cy="369332"/>
          </a:xfrm>
          <a:prstGeom prst="rect">
            <a:avLst/>
          </a:prstGeom>
        </p:spPr>
        <p:txBody>
          <a:bodyPr wrap="none">
            <a:spAutoFit/>
          </a:bodyPr>
          <a:lstStyle/>
          <a:p>
            <a:r>
              <a:rPr lang="el-GR" b="1" dirty="0" smtClean="0">
                <a:solidFill>
                  <a:srgbClr val="002060"/>
                </a:solidFill>
                <a:effectLst>
                  <a:outerShdw blurRad="38100" dist="38100" dir="2700000" algn="tl">
                    <a:srgbClr val="000000">
                      <a:alpha val="43137"/>
                    </a:srgbClr>
                  </a:outerShdw>
                </a:effectLst>
                <a:latin typeface="Comic Sans MS" pitchFamily="66" charset="0"/>
              </a:rPr>
              <a:t>Αίγινα</a:t>
            </a:r>
            <a:endParaRPr lang="el-GR" b="1" dirty="0">
              <a:solidFill>
                <a:srgbClr val="002060"/>
              </a:solidFill>
              <a:effectLst>
                <a:outerShdw blurRad="38100" dist="38100" dir="2700000" algn="tl">
                  <a:srgbClr val="000000">
                    <a:alpha val="43137"/>
                  </a:srgbClr>
                </a:outerShdw>
              </a:effectLst>
              <a:latin typeface="Comic Sans MS" pitchFamily="66" charset="0"/>
            </a:endParaRPr>
          </a:p>
        </p:txBody>
      </p:sp>
      <p:pic>
        <p:nvPicPr>
          <p:cNvPr id="14" name="3 - Θέση περιεχομένου" descr="24.jpg"/>
          <p:cNvPicPr>
            <a:picLocks noChangeAspect="1"/>
          </p:cNvPicPr>
          <p:nvPr/>
        </p:nvPicPr>
        <p:blipFill>
          <a:blip r:embed="rId6" cstate="print">
            <a:lum bright="-10000" contrast="30000"/>
          </a:blip>
          <a:stretch>
            <a:fillRect/>
          </a:stretch>
        </p:blipFill>
        <p:spPr>
          <a:xfrm>
            <a:off x="4355976" y="0"/>
            <a:ext cx="1368152" cy="1549707"/>
          </a:xfrm>
          <a:prstGeom prst="rect">
            <a:avLst/>
          </a:prstGeom>
          <a:ln>
            <a:noFill/>
          </a:ln>
          <a:effectLst>
            <a:outerShdw blurRad="292100" dist="139700" dir="2700000" algn="tl" rotWithShape="0">
              <a:srgbClr val="333333">
                <a:alpha val="65000"/>
              </a:srgbClr>
            </a:outerShdw>
          </a:effectLst>
        </p:spPr>
      </p:pic>
      <p:pic>
        <p:nvPicPr>
          <p:cNvPr id="15" name="3 - Θέση περιεχομένου" descr="24.jpg"/>
          <p:cNvPicPr>
            <a:picLocks noChangeAspect="1"/>
          </p:cNvPicPr>
          <p:nvPr/>
        </p:nvPicPr>
        <p:blipFill>
          <a:blip r:embed="rId7" cstate="print">
            <a:lum contrast="20000"/>
          </a:blip>
          <a:stretch>
            <a:fillRect/>
          </a:stretch>
        </p:blipFill>
        <p:spPr>
          <a:xfrm>
            <a:off x="7640136" y="0"/>
            <a:ext cx="1503864" cy="1483901"/>
          </a:xfrm>
          <a:prstGeom prst="rect">
            <a:avLst/>
          </a:prstGeom>
          <a:ln>
            <a:noFill/>
          </a:ln>
          <a:effectLst>
            <a:outerShdw blurRad="292100" dist="139700" dir="2700000" algn="tl" rotWithShape="0">
              <a:srgbClr val="333333">
                <a:alpha val="65000"/>
              </a:srgbClr>
            </a:outerShdw>
          </a:effectLst>
        </p:spPr>
      </p:pic>
      <p:pic>
        <p:nvPicPr>
          <p:cNvPr id="16" name="3 - Θέση περιεχομένου" descr="24.jpg"/>
          <p:cNvPicPr>
            <a:picLocks noChangeAspect="1"/>
          </p:cNvPicPr>
          <p:nvPr/>
        </p:nvPicPr>
        <p:blipFill>
          <a:blip r:embed="rId8" cstate="print">
            <a:lum bright="-10000" contrast="30000"/>
          </a:blip>
          <a:stretch>
            <a:fillRect/>
          </a:stretch>
        </p:blipFill>
        <p:spPr>
          <a:xfrm>
            <a:off x="5940152" y="0"/>
            <a:ext cx="1503864" cy="1511421"/>
          </a:xfrm>
          <a:prstGeom prst="rect">
            <a:avLst/>
          </a:prstGeom>
          <a:ln>
            <a:noFill/>
          </a:ln>
          <a:effectLst>
            <a:outerShdw blurRad="292100" dist="139700" dir="2700000" algn="tl" rotWithShape="0">
              <a:srgbClr val="333333">
                <a:alpha val="65000"/>
              </a:srgbClr>
            </a:outerShdw>
          </a:effectLst>
        </p:spPr>
      </p:pic>
      <p:pic>
        <p:nvPicPr>
          <p:cNvPr id="17" name="3 - Θέση περιεχομένου" descr="24.jpg"/>
          <p:cNvPicPr>
            <a:picLocks noChangeAspect="1"/>
          </p:cNvPicPr>
          <p:nvPr/>
        </p:nvPicPr>
        <p:blipFill>
          <a:blip r:embed="rId9" cstate="print">
            <a:clrChange>
              <a:clrFrom>
                <a:srgbClr val="FFFFFF"/>
              </a:clrFrom>
              <a:clrTo>
                <a:srgbClr val="FFFFFF">
                  <a:alpha val="0"/>
                </a:srgbClr>
              </a:clrTo>
            </a:clrChange>
            <a:lum bright="-20000" contrast="30000"/>
          </a:blip>
          <a:stretch>
            <a:fillRect/>
          </a:stretch>
        </p:blipFill>
        <p:spPr>
          <a:xfrm>
            <a:off x="2411760" y="3140968"/>
            <a:ext cx="1850196" cy="1368152"/>
          </a:xfrm>
          <a:prstGeom prst="rect">
            <a:avLst/>
          </a:prstGeom>
          <a:ln>
            <a:noFill/>
          </a:ln>
          <a:effectLst>
            <a:outerShdw blurRad="292100" dist="139700" dir="2700000" algn="tl" rotWithShape="0">
              <a:srgbClr val="333333">
                <a:alpha val="65000"/>
              </a:srgbClr>
            </a:outerShdw>
          </a:effectLst>
        </p:spPr>
      </p:pic>
      <p:pic>
        <p:nvPicPr>
          <p:cNvPr id="4" name="3 - Θέση περιεχομένου" descr="24.jpg"/>
          <p:cNvPicPr>
            <a:picLocks noGrp="1" noChangeAspect="1"/>
          </p:cNvPicPr>
          <p:nvPr>
            <p:ph idx="1"/>
          </p:nvPr>
        </p:nvPicPr>
        <p:blipFill>
          <a:blip r:embed="rId10" cstate="print">
            <a:clrChange>
              <a:clrFrom>
                <a:srgbClr val="FFFFFF"/>
              </a:clrFrom>
              <a:clrTo>
                <a:srgbClr val="FFFFFF">
                  <a:alpha val="0"/>
                </a:srgbClr>
              </a:clrTo>
            </a:clrChange>
          </a:blip>
          <a:stretch>
            <a:fillRect/>
          </a:stretch>
        </p:blipFill>
        <p:spPr>
          <a:xfrm>
            <a:off x="3995936" y="2636912"/>
            <a:ext cx="2088232" cy="13527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2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rgbClr val="FF6600"/>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145">
                                          <p:stCondLst>
                                            <p:cond delay="0"/>
                                          </p:stCondLst>
                                        </p:cTn>
                                        <p:tgtEl>
                                          <p:spTgt spid="10"/>
                                        </p:tgtEl>
                                      </p:cBhvr>
                                    </p:animEffect>
                                    <p:anim calcmode="lin" valueType="num">
                                      <p:cBhvr>
                                        <p:cTn id="38"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41"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42"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43" dur="7">
                                          <p:stCondLst>
                                            <p:cond delay="163"/>
                                          </p:stCondLst>
                                        </p:cTn>
                                        <p:tgtEl>
                                          <p:spTgt spid="10"/>
                                        </p:tgtEl>
                                      </p:cBhvr>
                                      <p:to x="100000" y="60000"/>
                                    </p:animScale>
                                    <p:animScale>
                                      <p:cBhvr>
                                        <p:cTn id="44" dur="42" decel="50000">
                                          <p:stCondLst>
                                            <p:cond delay="169"/>
                                          </p:stCondLst>
                                        </p:cTn>
                                        <p:tgtEl>
                                          <p:spTgt spid="10"/>
                                        </p:tgtEl>
                                      </p:cBhvr>
                                      <p:to x="100000" y="100000"/>
                                    </p:animScale>
                                    <p:animScale>
                                      <p:cBhvr>
                                        <p:cTn id="45" dur="7">
                                          <p:stCondLst>
                                            <p:cond delay="328"/>
                                          </p:stCondLst>
                                        </p:cTn>
                                        <p:tgtEl>
                                          <p:spTgt spid="10"/>
                                        </p:tgtEl>
                                      </p:cBhvr>
                                      <p:to x="100000" y="80000"/>
                                    </p:animScale>
                                    <p:animScale>
                                      <p:cBhvr>
                                        <p:cTn id="46" dur="42" decel="50000">
                                          <p:stCondLst>
                                            <p:cond delay="335"/>
                                          </p:stCondLst>
                                        </p:cTn>
                                        <p:tgtEl>
                                          <p:spTgt spid="10"/>
                                        </p:tgtEl>
                                      </p:cBhvr>
                                      <p:to x="100000" y="100000"/>
                                    </p:animScale>
                                    <p:animScale>
                                      <p:cBhvr>
                                        <p:cTn id="47" dur="7">
                                          <p:stCondLst>
                                            <p:cond delay="411"/>
                                          </p:stCondLst>
                                        </p:cTn>
                                        <p:tgtEl>
                                          <p:spTgt spid="10"/>
                                        </p:tgtEl>
                                      </p:cBhvr>
                                      <p:to x="100000" y="90000"/>
                                    </p:animScale>
                                    <p:animScale>
                                      <p:cBhvr>
                                        <p:cTn id="48" dur="42" decel="50000">
                                          <p:stCondLst>
                                            <p:cond delay="417"/>
                                          </p:stCondLst>
                                        </p:cTn>
                                        <p:tgtEl>
                                          <p:spTgt spid="10"/>
                                        </p:tgtEl>
                                      </p:cBhvr>
                                      <p:to x="100000" y="100000"/>
                                    </p:animScale>
                                    <p:animScale>
                                      <p:cBhvr>
                                        <p:cTn id="49" dur="7">
                                          <p:stCondLst>
                                            <p:cond delay="452"/>
                                          </p:stCondLst>
                                        </p:cTn>
                                        <p:tgtEl>
                                          <p:spTgt spid="10"/>
                                        </p:tgtEl>
                                      </p:cBhvr>
                                      <p:to x="100000" y="95000"/>
                                    </p:animScale>
                                    <p:animScale>
                                      <p:cBhvr>
                                        <p:cTn id="50" dur="42" decel="50000">
                                          <p:stCondLst>
                                            <p:cond delay="459"/>
                                          </p:stCondLst>
                                        </p:cTn>
                                        <p:tgtEl>
                                          <p:spTgt spid="10"/>
                                        </p:tgtEl>
                                      </p:cBhvr>
                                      <p:to x="100000" y="100000"/>
                                    </p:animScale>
                                  </p:childTnLst>
                                </p:cTn>
                              </p:par>
                              <p:par>
                                <p:cTn id="51" presetID="26"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down)">
                                      <p:cBhvr>
                                        <p:cTn id="53" dur="145">
                                          <p:stCondLst>
                                            <p:cond delay="0"/>
                                          </p:stCondLst>
                                        </p:cTn>
                                        <p:tgtEl>
                                          <p:spTgt spid="11"/>
                                        </p:tgtEl>
                                      </p:cBhvr>
                                    </p:animEffect>
                                    <p:anim calcmode="lin" valueType="num">
                                      <p:cBhvr>
                                        <p:cTn id="54"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5"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6"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57"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58"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59" dur="7">
                                          <p:stCondLst>
                                            <p:cond delay="163"/>
                                          </p:stCondLst>
                                        </p:cTn>
                                        <p:tgtEl>
                                          <p:spTgt spid="11"/>
                                        </p:tgtEl>
                                      </p:cBhvr>
                                      <p:to x="100000" y="60000"/>
                                    </p:animScale>
                                    <p:animScale>
                                      <p:cBhvr>
                                        <p:cTn id="60" dur="42" decel="50000">
                                          <p:stCondLst>
                                            <p:cond delay="169"/>
                                          </p:stCondLst>
                                        </p:cTn>
                                        <p:tgtEl>
                                          <p:spTgt spid="11"/>
                                        </p:tgtEl>
                                      </p:cBhvr>
                                      <p:to x="100000" y="100000"/>
                                    </p:animScale>
                                    <p:animScale>
                                      <p:cBhvr>
                                        <p:cTn id="61" dur="7">
                                          <p:stCondLst>
                                            <p:cond delay="328"/>
                                          </p:stCondLst>
                                        </p:cTn>
                                        <p:tgtEl>
                                          <p:spTgt spid="11"/>
                                        </p:tgtEl>
                                      </p:cBhvr>
                                      <p:to x="100000" y="80000"/>
                                    </p:animScale>
                                    <p:animScale>
                                      <p:cBhvr>
                                        <p:cTn id="62" dur="42" decel="50000">
                                          <p:stCondLst>
                                            <p:cond delay="335"/>
                                          </p:stCondLst>
                                        </p:cTn>
                                        <p:tgtEl>
                                          <p:spTgt spid="11"/>
                                        </p:tgtEl>
                                      </p:cBhvr>
                                      <p:to x="100000" y="100000"/>
                                    </p:animScale>
                                    <p:animScale>
                                      <p:cBhvr>
                                        <p:cTn id="63" dur="7">
                                          <p:stCondLst>
                                            <p:cond delay="411"/>
                                          </p:stCondLst>
                                        </p:cTn>
                                        <p:tgtEl>
                                          <p:spTgt spid="11"/>
                                        </p:tgtEl>
                                      </p:cBhvr>
                                      <p:to x="100000" y="90000"/>
                                    </p:animScale>
                                    <p:animScale>
                                      <p:cBhvr>
                                        <p:cTn id="64" dur="42" decel="50000">
                                          <p:stCondLst>
                                            <p:cond delay="417"/>
                                          </p:stCondLst>
                                        </p:cTn>
                                        <p:tgtEl>
                                          <p:spTgt spid="11"/>
                                        </p:tgtEl>
                                      </p:cBhvr>
                                      <p:to x="100000" y="100000"/>
                                    </p:animScale>
                                    <p:animScale>
                                      <p:cBhvr>
                                        <p:cTn id="65" dur="7">
                                          <p:stCondLst>
                                            <p:cond delay="452"/>
                                          </p:stCondLst>
                                        </p:cTn>
                                        <p:tgtEl>
                                          <p:spTgt spid="11"/>
                                        </p:tgtEl>
                                      </p:cBhvr>
                                      <p:to x="100000" y="95000"/>
                                    </p:animScale>
                                    <p:animScale>
                                      <p:cBhvr>
                                        <p:cTn id="66" dur="42" decel="50000">
                                          <p:stCondLst>
                                            <p:cond delay="459"/>
                                          </p:stCondLst>
                                        </p:cTn>
                                        <p:tgtEl>
                                          <p:spTgt spid="11"/>
                                        </p:tgtEl>
                                      </p:cBhvr>
                                      <p:to x="100000" y="100000"/>
                                    </p:animScale>
                                  </p:childTnLst>
                                </p:cTn>
                              </p:par>
                              <p:par>
                                <p:cTn id="67" presetID="26" presetClass="entr" presetSubtype="0"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down)">
                                      <p:cBhvr>
                                        <p:cTn id="69" dur="145">
                                          <p:stCondLst>
                                            <p:cond delay="0"/>
                                          </p:stCondLst>
                                        </p:cTn>
                                        <p:tgtEl>
                                          <p:spTgt spid="13"/>
                                        </p:tgtEl>
                                      </p:cBhvr>
                                    </p:animEffect>
                                    <p:anim calcmode="lin" valueType="num">
                                      <p:cBhvr>
                                        <p:cTn id="70"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71"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2"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73"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74"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75" dur="7">
                                          <p:stCondLst>
                                            <p:cond delay="163"/>
                                          </p:stCondLst>
                                        </p:cTn>
                                        <p:tgtEl>
                                          <p:spTgt spid="13"/>
                                        </p:tgtEl>
                                      </p:cBhvr>
                                      <p:to x="100000" y="60000"/>
                                    </p:animScale>
                                    <p:animScale>
                                      <p:cBhvr>
                                        <p:cTn id="76" dur="42" decel="50000">
                                          <p:stCondLst>
                                            <p:cond delay="169"/>
                                          </p:stCondLst>
                                        </p:cTn>
                                        <p:tgtEl>
                                          <p:spTgt spid="13"/>
                                        </p:tgtEl>
                                      </p:cBhvr>
                                      <p:to x="100000" y="100000"/>
                                    </p:animScale>
                                    <p:animScale>
                                      <p:cBhvr>
                                        <p:cTn id="77" dur="7">
                                          <p:stCondLst>
                                            <p:cond delay="328"/>
                                          </p:stCondLst>
                                        </p:cTn>
                                        <p:tgtEl>
                                          <p:spTgt spid="13"/>
                                        </p:tgtEl>
                                      </p:cBhvr>
                                      <p:to x="100000" y="80000"/>
                                    </p:animScale>
                                    <p:animScale>
                                      <p:cBhvr>
                                        <p:cTn id="78" dur="42" decel="50000">
                                          <p:stCondLst>
                                            <p:cond delay="335"/>
                                          </p:stCondLst>
                                        </p:cTn>
                                        <p:tgtEl>
                                          <p:spTgt spid="13"/>
                                        </p:tgtEl>
                                      </p:cBhvr>
                                      <p:to x="100000" y="100000"/>
                                    </p:animScale>
                                    <p:animScale>
                                      <p:cBhvr>
                                        <p:cTn id="79" dur="7">
                                          <p:stCondLst>
                                            <p:cond delay="411"/>
                                          </p:stCondLst>
                                        </p:cTn>
                                        <p:tgtEl>
                                          <p:spTgt spid="13"/>
                                        </p:tgtEl>
                                      </p:cBhvr>
                                      <p:to x="100000" y="90000"/>
                                    </p:animScale>
                                    <p:animScale>
                                      <p:cBhvr>
                                        <p:cTn id="80" dur="42" decel="50000">
                                          <p:stCondLst>
                                            <p:cond delay="417"/>
                                          </p:stCondLst>
                                        </p:cTn>
                                        <p:tgtEl>
                                          <p:spTgt spid="13"/>
                                        </p:tgtEl>
                                      </p:cBhvr>
                                      <p:to x="100000" y="100000"/>
                                    </p:animScale>
                                    <p:animScale>
                                      <p:cBhvr>
                                        <p:cTn id="81" dur="7">
                                          <p:stCondLst>
                                            <p:cond delay="452"/>
                                          </p:stCondLst>
                                        </p:cTn>
                                        <p:tgtEl>
                                          <p:spTgt spid="13"/>
                                        </p:tgtEl>
                                      </p:cBhvr>
                                      <p:to x="100000" y="95000"/>
                                    </p:animScale>
                                    <p:animScale>
                                      <p:cBhvr>
                                        <p:cTn id="82" dur="42" decel="50000">
                                          <p:stCondLst>
                                            <p:cond delay="459"/>
                                          </p:stCondLst>
                                        </p:cTn>
                                        <p:tgtEl>
                                          <p:spTgt spid="13"/>
                                        </p:tgtEl>
                                      </p:cBhvr>
                                      <p:to x="100000" y="100000"/>
                                    </p:animScale>
                                  </p:childTnLst>
                                </p:cTn>
                              </p:par>
                              <p:par>
                                <p:cTn id="83" presetID="10" presetClass="entr" presetSubtype="0" fill="hold" nodeType="with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500"/>
                                        <p:tgtEl>
                                          <p:spTgt spid="14"/>
                                        </p:tgtEl>
                                      </p:cBhvr>
                                    </p:animEffect>
                                  </p:childTnLst>
                                </p:cTn>
                              </p:par>
                              <p:par>
                                <p:cTn id="86" presetID="10" presetClass="entr" presetSubtype="0" fill="hold" nodeType="with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fade">
                                      <p:cBhvr>
                                        <p:cTn id="88" dur="500"/>
                                        <p:tgtEl>
                                          <p:spTgt spid="15"/>
                                        </p:tgtEl>
                                      </p:cBhvr>
                                    </p:animEffect>
                                  </p:childTnLst>
                                </p:cTn>
                              </p:par>
                              <p:par>
                                <p:cTn id="89" presetID="10" presetClass="entr" presetSubtype="0" fill="hold" nodeType="with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fade">
                                      <p:cBhvr>
                                        <p:cTn id="91" dur="500"/>
                                        <p:tgtEl>
                                          <p:spTgt spid="16"/>
                                        </p:tgtEl>
                                      </p:cBhvr>
                                    </p:animEffect>
                                  </p:childTnLst>
                                </p:cTn>
                              </p:par>
                              <p:par>
                                <p:cTn id="92" presetID="10" presetClass="entr" presetSubtype="0" fill="hold" nodeType="withEffect">
                                  <p:stCondLst>
                                    <p:cond delay="0"/>
                                  </p:stCondLst>
                                  <p:childTnLst>
                                    <p:set>
                                      <p:cBhvr>
                                        <p:cTn id="93" dur="1" fill="hold">
                                          <p:stCondLst>
                                            <p:cond delay="0"/>
                                          </p:stCondLst>
                                        </p:cTn>
                                        <p:tgtEl>
                                          <p:spTgt spid="17"/>
                                        </p:tgtEl>
                                        <p:attrNameLst>
                                          <p:attrName>style.visibility</p:attrName>
                                        </p:attrNameLst>
                                      </p:cBhvr>
                                      <p:to>
                                        <p:strVal val="visible"/>
                                      </p:to>
                                    </p:set>
                                    <p:animEffect transition="in" filter="fade">
                                      <p:cBhvr>
                                        <p:cTn id="9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Εικόνα" descr="001 (2).jpg"/>
          <p:cNvPicPr>
            <a:picLocks noChangeAspect="1"/>
          </p:cNvPicPr>
          <p:nvPr/>
        </p:nvPicPr>
        <p:blipFill>
          <a:blip r:embed="rId2" cstate="print">
            <a:lum bright="10000" contrast="20000"/>
          </a:blip>
          <a:stretch>
            <a:fillRect/>
          </a:stretch>
        </p:blipFill>
        <p:spPr>
          <a:xfrm>
            <a:off x="-254725" y="-531440"/>
            <a:ext cx="9435237" cy="5355976"/>
          </a:xfrm>
          <a:prstGeom prst="rect">
            <a:avLst/>
          </a:prstGeom>
          <a:ln>
            <a:noFill/>
          </a:ln>
          <a:effectLst>
            <a:outerShdw blurRad="292100" dist="139700" dir="2700000" algn="tl" rotWithShape="0">
              <a:srgbClr val="333333">
                <a:alpha val="65000"/>
              </a:srgbClr>
            </a:outerShdw>
          </a:effectLst>
        </p:spPr>
      </p:pic>
      <p:pic>
        <p:nvPicPr>
          <p:cNvPr id="3" name="3 - Θέση περιεχομένου" descr="0fd6f1c2c5adca9398d49eaaf1c8f604.jpg"/>
          <p:cNvPicPr>
            <a:picLocks noGrp="1" noChangeAspect="1"/>
          </p:cNvPicPr>
          <p:nvPr>
            <p:ph idx="1"/>
          </p:nvPr>
        </p:nvPicPr>
        <p:blipFill>
          <a:blip r:embed="rId3" cstate="print">
            <a:lum bright="-20000" contrast="10000"/>
          </a:blip>
          <a:srcRect l="17051" t="2115" r="20247" b="27500"/>
          <a:stretch>
            <a:fillRect/>
          </a:stretch>
        </p:blipFill>
        <p:spPr>
          <a:xfrm>
            <a:off x="323528" y="3717032"/>
            <a:ext cx="1851637" cy="3140968"/>
          </a:xfrm>
          <a:prstGeom prst="rect">
            <a:avLst/>
          </a:prstGeom>
          <a:ln>
            <a:noFill/>
          </a:ln>
          <a:effectLst>
            <a:outerShdw blurRad="292100" dist="139700" dir="2700000" algn="tl" rotWithShape="0">
              <a:srgbClr val="333333">
                <a:alpha val="65000"/>
              </a:srgbClr>
            </a:outerShdw>
          </a:effectLst>
        </p:spPr>
      </p:pic>
      <p:sp>
        <p:nvSpPr>
          <p:cNvPr id="4" name="3 - Ελλειψοειδής επεξήγηση"/>
          <p:cNvSpPr/>
          <p:nvPr/>
        </p:nvSpPr>
        <p:spPr>
          <a:xfrm>
            <a:off x="2843808" y="4725144"/>
            <a:ext cx="5544616" cy="1944216"/>
          </a:xfrm>
          <a:prstGeom prst="wedgeEllipseCallout">
            <a:avLst>
              <a:gd name="adj1" fmla="val -68599"/>
              <a:gd name="adj2" fmla="val -51224"/>
            </a:avLst>
          </a:prstGeom>
          <a:solidFill>
            <a:schemeClr val="tx2">
              <a:lumMod val="40000"/>
              <a:lumOff val="60000"/>
              <a:alpha val="28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002060"/>
                </a:solidFill>
                <a:latin typeface="Comic Sans MS" pitchFamily="66" charset="0"/>
              </a:rPr>
              <a:t>Η πόλη – κράτος ήταν περιτειχισμένη και στην κορυφή του λόφου υπήρχε </a:t>
            </a:r>
          </a:p>
          <a:p>
            <a:pPr algn="ctr"/>
            <a:r>
              <a:rPr lang="el-GR" sz="2400" b="1" dirty="0" smtClean="0">
                <a:solidFill>
                  <a:srgbClr val="002060"/>
                </a:solidFill>
                <a:latin typeface="Comic Sans MS" pitchFamily="66" charset="0"/>
              </a:rPr>
              <a:t>η </a:t>
            </a:r>
            <a:r>
              <a:rPr lang="el-GR" sz="3200" b="1" dirty="0" smtClean="0">
                <a:solidFill>
                  <a:srgbClr val="C00000"/>
                </a:solidFill>
                <a:latin typeface="Comic Sans MS" pitchFamily="66" charset="0"/>
              </a:rPr>
              <a:t>ακρόπολη</a:t>
            </a:r>
            <a:r>
              <a:rPr lang="el-GR" sz="2400" b="1" dirty="0" smtClean="0">
                <a:solidFill>
                  <a:srgbClr val="002060"/>
                </a:solidFill>
                <a:latin typeface="Comic Sans MS" pitchFamily="66" charset="0"/>
              </a:rPr>
              <a:t>!</a:t>
            </a:r>
            <a:endParaRPr lang="el-GR" sz="2400" b="1" dirty="0">
              <a:solidFill>
                <a:srgbClr val="002060"/>
              </a:solidFill>
              <a:latin typeface="Comic Sans MS" pitchFamily="66"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4"/>
                                        </p:tgtEl>
                                        <p:attrNameLst>
                                          <p:attrName>style.visibility</p:attrName>
                                        </p:attrNameLst>
                                      </p:cBhvr>
                                      <p:to>
                                        <p:strVal val="visible"/>
                                      </p:to>
                                    </p:set>
                                    <p:anim calcmode="discrete" valueType="clr">
                                      <p:cBhvr override="childStyle">
                                        <p:cTn id="14"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
                                        </p:tgtEl>
                                        <p:attrNameLst>
                                          <p:attrName>fillcolor</p:attrName>
                                        </p:attrNameLst>
                                      </p:cBhvr>
                                      <p:tavLst>
                                        <p:tav tm="0">
                                          <p:val>
                                            <p:clrVal>
                                              <a:schemeClr val="accent2"/>
                                            </p:clrVal>
                                          </p:val>
                                        </p:tav>
                                        <p:tav tm="50000">
                                          <p:val>
                                            <p:clrVal>
                                              <a:schemeClr val="hlink"/>
                                            </p:clrVal>
                                          </p:val>
                                        </p:tav>
                                      </p:tavLst>
                                    </p:anim>
                                    <p:set>
                                      <p:cBhvr>
                                        <p:cTn id="16"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4.jpg"/>
          <p:cNvPicPr>
            <a:picLocks noChangeAspect="1"/>
          </p:cNvPicPr>
          <p:nvPr/>
        </p:nvPicPr>
        <p:blipFill>
          <a:blip r:embed="rId2" cstate="print">
            <a:lum bright="-30000" contrast="40000"/>
          </a:blip>
          <a:stretch>
            <a:fillRect/>
          </a:stretch>
        </p:blipFill>
        <p:spPr>
          <a:xfrm>
            <a:off x="179512" y="188640"/>
            <a:ext cx="5658717" cy="4248472"/>
          </a:xfrm>
          <a:prstGeom prst="rect">
            <a:avLst/>
          </a:prstGeom>
          <a:ln>
            <a:noFill/>
          </a:ln>
          <a:effectLst>
            <a:outerShdw blurRad="292100" dist="139700" dir="2700000" algn="tl" rotWithShape="0">
              <a:srgbClr val="333333">
                <a:alpha val="65000"/>
              </a:srgbClr>
            </a:outerShdw>
          </a:effectLst>
        </p:spPr>
      </p:pic>
      <p:pic>
        <p:nvPicPr>
          <p:cNvPr id="6" name="5 - Εικόνα" descr="kouros7.jpg"/>
          <p:cNvPicPr>
            <a:picLocks noChangeAspect="1"/>
          </p:cNvPicPr>
          <p:nvPr/>
        </p:nvPicPr>
        <p:blipFill>
          <a:blip r:embed="rId3" cstate="print"/>
          <a:srcRect t="2407" b="25277"/>
          <a:stretch>
            <a:fillRect/>
          </a:stretch>
        </p:blipFill>
        <p:spPr>
          <a:xfrm>
            <a:off x="5580112" y="3308570"/>
            <a:ext cx="3563888" cy="3549429"/>
          </a:xfrm>
          <a:prstGeom prst="rect">
            <a:avLst/>
          </a:prstGeom>
        </p:spPr>
      </p:pic>
      <p:sp>
        <p:nvSpPr>
          <p:cNvPr id="7" name="6 - Ελλειψοειδής επεξήγηση"/>
          <p:cNvSpPr/>
          <p:nvPr/>
        </p:nvSpPr>
        <p:spPr>
          <a:xfrm>
            <a:off x="323528" y="4653136"/>
            <a:ext cx="4824536" cy="2204864"/>
          </a:xfrm>
          <a:prstGeom prst="wedgeEllipseCallout">
            <a:avLst>
              <a:gd name="adj1" fmla="val 72149"/>
              <a:gd name="adj2" fmla="val -59916"/>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Στην </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Κάτω Ιταλία </a:t>
            </a:r>
            <a:r>
              <a:rPr lang="el-GR" sz="2500" dirty="0" smtClean="0">
                <a:solidFill>
                  <a:srgbClr val="002060"/>
                </a:solidFill>
                <a:latin typeface="Comic Sans MS" pitchFamily="66" charset="0"/>
                <a:sym typeface="Wingdings" pitchFamily="2" charset="2"/>
              </a:rPr>
              <a:t>και τη </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Σικελία</a:t>
            </a:r>
            <a:r>
              <a:rPr lang="el-GR" sz="2500" dirty="0" smtClean="0">
                <a:solidFill>
                  <a:srgbClr val="002060"/>
                </a:solidFill>
                <a:latin typeface="Comic Sans MS" pitchFamily="66" charset="0"/>
                <a:sym typeface="Wingdings" pitchFamily="2" charset="2"/>
              </a:rPr>
              <a:t> δημιουργήθηκε η…</a:t>
            </a:r>
          </a:p>
          <a:p>
            <a:pPr algn="ct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Μεγάλη Ελλάδα</a:t>
            </a:r>
            <a:r>
              <a:rPr lang="el-GR" sz="2500" dirty="0" smtClean="0">
                <a:solidFill>
                  <a:srgbClr val="002060"/>
                </a:solidFill>
                <a:latin typeface="Comic Sans MS" pitchFamily="66" charset="0"/>
                <a:sym typeface="Wingdings" pitchFamily="2" charset="2"/>
              </a:rPr>
              <a:t>!</a:t>
            </a:r>
            <a:endParaRPr lang="el-GR" sz="2500" dirty="0">
              <a:solidFill>
                <a:srgbClr val="00206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2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rgbClr val="FF6600"/>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88640"/>
            <a:ext cx="8229600" cy="908720"/>
          </a:xfrm>
          <a:gradFill>
            <a:gsLst>
              <a:gs pos="0">
                <a:srgbClr val="3AC6F8">
                  <a:alpha val="79000"/>
                </a:srgbClr>
              </a:gs>
              <a:gs pos="50000">
                <a:schemeClr val="accent1">
                  <a:tint val="44500"/>
                  <a:satMod val="160000"/>
                </a:schemeClr>
              </a:gs>
              <a:gs pos="100000">
                <a:schemeClr val="accent1">
                  <a:tint val="23500"/>
                  <a:satMod val="160000"/>
                </a:schemeClr>
              </a:gs>
            </a:gsLst>
            <a:lin ang="5400000" scaled="0"/>
          </a:gradFill>
          <a:effectLst>
            <a:outerShdw blurRad="50800" dist="88900" dir="2700000" algn="tl" rotWithShape="0">
              <a:prstClr val="black">
                <a:alpha val="40000"/>
              </a:prstClr>
            </a:outerShdw>
          </a:effectLst>
        </p:spPr>
        <p:txBody>
          <a:bodyPr/>
          <a:lstStyle/>
          <a:p>
            <a:r>
              <a:rPr lang="el-GR" b="1" dirty="0" smtClean="0">
                <a:solidFill>
                  <a:srgbClr val="C00000"/>
                </a:solidFill>
                <a:effectLst>
                  <a:outerShdw blurRad="38100" dist="38100" dir="2700000" algn="tl">
                    <a:srgbClr val="000000">
                      <a:alpha val="43137"/>
                    </a:srgbClr>
                  </a:outerShdw>
                </a:effectLst>
              </a:rPr>
              <a:t>Μεγάλη</a:t>
            </a:r>
            <a:r>
              <a:rPr lang="el-GR" b="1" dirty="0" smtClean="0">
                <a:solidFill>
                  <a:srgbClr val="002060"/>
                </a:solidFill>
                <a:effectLst>
                  <a:outerShdw blurRad="38100" dist="38100" dir="2700000" algn="tl">
                    <a:srgbClr val="000000">
                      <a:alpha val="43137"/>
                    </a:srgbClr>
                  </a:outerShdw>
                </a:effectLst>
              </a:rPr>
              <a:t> Ελλάδα</a:t>
            </a:r>
            <a:endParaRPr lang="el-GR" b="1" dirty="0">
              <a:solidFill>
                <a:srgbClr val="002060"/>
              </a:solidFill>
              <a:effectLst>
                <a:outerShdw blurRad="38100" dist="38100" dir="2700000" algn="tl">
                  <a:srgbClr val="000000">
                    <a:alpha val="43137"/>
                  </a:srgbClr>
                </a:outerShdw>
              </a:effectLst>
            </a:endParaRPr>
          </a:p>
        </p:txBody>
      </p:sp>
      <p:pic>
        <p:nvPicPr>
          <p:cNvPr id="4" name="3 - Θέση περιεχομένου" descr="24.jpg"/>
          <p:cNvPicPr>
            <a:picLocks noGrp="1" noChangeAspect="1"/>
          </p:cNvPicPr>
          <p:nvPr>
            <p:ph idx="1"/>
          </p:nvPr>
        </p:nvPicPr>
        <p:blipFill>
          <a:blip r:embed="rId2" cstate="print"/>
          <a:stretch>
            <a:fillRect/>
          </a:stretch>
        </p:blipFill>
        <p:spPr>
          <a:xfrm>
            <a:off x="960026" y="1268760"/>
            <a:ext cx="7418507" cy="532859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20000"/>
                                  </p:iterate>
                                  <p:childTnLst>
                                    <p:set>
                                      <p:cBhvr>
                                        <p:cTn id="11" dur="1" fill="hold">
                                          <p:stCondLst>
                                            <p:cond delay="0"/>
                                          </p:stCondLst>
                                        </p:cTn>
                                        <p:tgtEl>
                                          <p:spTgt spid="2"/>
                                        </p:tgtEl>
                                        <p:attrNameLst>
                                          <p:attrName>style.visibility</p:attrName>
                                        </p:attrNameLst>
                                      </p:cBhvr>
                                      <p:to>
                                        <p:strVal val="visible"/>
                                      </p:to>
                                    </p:set>
                                    <p:anim calcmode="discrete" valueType="clr">
                                      <p:cBhvr override="childStyle">
                                        <p:cTn id="12" dur="80"/>
                                        <p:tgtEl>
                                          <p:spTgt spid="2"/>
                                        </p:tgtEl>
                                        <p:attrNameLst>
                                          <p:attrName>style.color</p:attrName>
                                        </p:attrNameLst>
                                      </p:cBhvr>
                                      <p:tavLst>
                                        <p:tav tm="0">
                                          <p:val>
                                            <p:clrVal>
                                              <a:srgbClr val="FF6600"/>
                                            </p:clrVal>
                                          </p:val>
                                        </p:tav>
                                        <p:tav tm="50000">
                                          <p:val>
                                            <p:clrVal>
                                              <a:schemeClr val="hlink"/>
                                            </p:clrVal>
                                          </p:val>
                                        </p:tav>
                                      </p:tavLst>
                                    </p:anim>
                                    <p:anim calcmode="discrete" valueType="clr">
                                      <p:cBhvr>
                                        <p:cTn id="13" dur="80"/>
                                        <p:tgtEl>
                                          <p:spTgt spid="2"/>
                                        </p:tgtEl>
                                        <p:attrNameLst>
                                          <p:attrName>fillcolor</p:attrName>
                                        </p:attrNameLst>
                                      </p:cBhvr>
                                      <p:tavLst>
                                        <p:tav tm="0">
                                          <p:val>
                                            <p:clrVal>
                                              <a:schemeClr val="accent2"/>
                                            </p:clrVal>
                                          </p:val>
                                        </p:tav>
                                        <p:tav tm="50000">
                                          <p:val>
                                            <p:clrVal>
                                              <a:schemeClr val="hlink"/>
                                            </p:clrVal>
                                          </p:val>
                                        </p:tav>
                                      </p:tavLst>
                                    </p:anim>
                                    <p:set>
                                      <p:cBhvr>
                                        <p:cTn id="14" dur="80"/>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4.jpg"/>
          <p:cNvPicPr>
            <a:picLocks noGrp="1" noChangeAspect="1"/>
          </p:cNvPicPr>
          <p:nvPr>
            <p:ph idx="1"/>
          </p:nvPr>
        </p:nvPicPr>
        <p:blipFill>
          <a:blip r:embed="rId2" cstate="print"/>
          <a:stretch>
            <a:fillRect/>
          </a:stretch>
        </p:blipFill>
        <p:spPr>
          <a:xfrm>
            <a:off x="2915816" y="4606610"/>
            <a:ext cx="2736304" cy="2251390"/>
          </a:xfrm>
          <a:prstGeom prst="rect">
            <a:avLst/>
          </a:prstGeom>
          <a:ln>
            <a:noFill/>
          </a:ln>
          <a:effectLst>
            <a:outerShdw blurRad="292100" dist="139700" dir="2700000" algn="tl" rotWithShape="0">
              <a:srgbClr val="333333">
                <a:alpha val="65000"/>
              </a:srgbClr>
            </a:outerShdw>
          </a:effectLst>
        </p:spPr>
      </p:pic>
      <p:pic>
        <p:nvPicPr>
          <p:cNvPr id="6" name="3 - Θέση περιεχομένου" descr="24.jpg"/>
          <p:cNvPicPr>
            <a:picLocks noChangeAspect="1"/>
          </p:cNvPicPr>
          <p:nvPr/>
        </p:nvPicPr>
        <p:blipFill>
          <a:blip r:embed="rId3" cstate="print">
            <a:lum bright="-30000" contrast="20000"/>
          </a:blip>
          <a:stretch>
            <a:fillRect/>
          </a:stretch>
        </p:blipFill>
        <p:spPr>
          <a:xfrm>
            <a:off x="5796136" y="5065604"/>
            <a:ext cx="3063109" cy="1819780"/>
          </a:xfrm>
          <a:prstGeom prst="rect">
            <a:avLst/>
          </a:prstGeom>
          <a:ln>
            <a:noFill/>
          </a:ln>
          <a:effectLst>
            <a:outerShdw blurRad="292100" dist="139700" dir="2700000" algn="tl" rotWithShape="0">
              <a:srgbClr val="333333">
                <a:alpha val="65000"/>
              </a:srgbClr>
            </a:outerShdw>
          </a:effectLst>
        </p:spPr>
      </p:pic>
      <p:pic>
        <p:nvPicPr>
          <p:cNvPr id="7" name="3 - Θέση περιεχομένου" descr="24.jpg"/>
          <p:cNvPicPr>
            <a:picLocks noChangeAspect="1"/>
          </p:cNvPicPr>
          <p:nvPr/>
        </p:nvPicPr>
        <p:blipFill>
          <a:blip r:embed="rId4" cstate="print">
            <a:lum bright="-20000" contrast="40000"/>
          </a:blip>
          <a:stretch>
            <a:fillRect/>
          </a:stretch>
        </p:blipFill>
        <p:spPr>
          <a:xfrm>
            <a:off x="3779912" y="2492896"/>
            <a:ext cx="2124680" cy="1969660"/>
          </a:xfrm>
          <a:prstGeom prst="rect">
            <a:avLst/>
          </a:prstGeom>
          <a:ln>
            <a:noFill/>
          </a:ln>
          <a:effectLst>
            <a:outerShdw blurRad="292100" dist="139700" dir="2700000" algn="tl" rotWithShape="0">
              <a:srgbClr val="333333">
                <a:alpha val="65000"/>
              </a:srgbClr>
            </a:outerShdw>
          </a:effectLst>
        </p:spPr>
      </p:pic>
      <p:pic>
        <p:nvPicPr>
          <p:cNvPr id="8" name="3 - Θέση περιεχομένου" descr="24.jpg"/>
          <p:cNvPicPr>
            <a:picLocks noChangeAspect="1"/>
          </p:cNvPicPr>
          <p:nvPr/>
        </p:nvPicPr>
        <p:blipFill>
          <a:blip r:embed="rId5" cstate="print"/>
          <a:stretch>
            <a:fillRect/>
          </a:stretch>
        </p:blipFill>
        <p:spPr>
          <a:xfrm>
            <a:off x="179511" y="0"/>
            <a:ext cx="3024337" cy="4474098"/>
          </a:xfrm>
          <a:prstGeom prst="rect">
            <a:avLst/>
          </a:prstGeom>
          <a:ln>
            <a:noFill/>
          </a:ln>
          <a:effectLst>
            <a:outerShdw blurRad="292100" dist="139700" dir="2700000" algn="tl" rotWithShape="0">
              <a:srgbClr val="333333">
                <a:alpha val="65000"/>
              </a:srgbClr>
            </a:outerShdw>
          </a:effectLst>
        </p:spPr>
      </p:pic>
      <p:pic>
        <p:nvPicPr>
          <p:cNvPr id="9" name="3 - Θέση περιεχομένου" descr="24.jpg"/>
          <p:cNvPicPr>
            <a:picLocks noChangeAspect="1"/>
          </p:cNvPicPr>
          <p:nvPr/>
        </p:nvPicPr>
        <p:blipFill>
          <a:blip r:embed="rId6" cstate="print">
            <a:lum bright="-20000" contrast="30000"/>
          </a:blip>
          <a:srcRect l="27042" b="7865"/>
          <a:stretch>
            <a:fillRect/>
          </a:stretch>
        </p:blipFill>
        <p:spPr>
          <a:xfrm>
            <a:off x="6048672" y="2061557"/>
            <a:ext cx="3131840" cy="2879612"/>
          </a:xfrm>
          <a:prstGeom prst="rect">
            <a:avLst/>
          </a:prstGeom>
          <a:ln>
            <a:noFill/>
          </a:ln>
          <a:effectLst>
            <a:outerShdw blurRad="292100" dist="139700" dir="2700000" algn="tl" rotWithShape="0">
              <a:srgbClr val="333333">
                <a:alpha val="65000"/>
              </a:srgbClr>
            </a:outerShdw>
          </a:effectLst>
        </p:spPr>
      </p:pic>
      <p:pic>
        <p:nvPicPr>
          <p:cNvPr id="3" name="2 - Εικόνα" descr="ΚΟΡΗ 685.jpg"/>
          <p:cNvPicPr>
            <a:picLocks noChangeAspect="1"/>
          </p:cNvPicPr>
          <p:nvPr/>
        </p:nvPicPr>
        <p:blipFill>
          <a:blip r:embed="rId7" cstate="print"/>
          <a:stretch>
            <a:fillRect/>
          </a:stretch>
        </p:blipFill>
        <p:spPr>
          <a:xfrm>
            <a:off x="373223" y="3678274"/>
            <a:ext cx="1966529" cy="3323713"/>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2843808" y="44624"/>
            <a:ext cx="6120680" cy="2304256"/>
          </a:xfrm>
          <a:prstGeom prst="wedgeEllipseCallout">
            <a:avLst>
              <a:gd name="adj1" fmla="val -67214"/>
              <a:gd name="adj2" fmla="val 129791"/>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Η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δουλεία</a:t>
            </a:r>
            <a:r>
              <a:rPr lang="el-GR" sz="2500"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 </a:t>
            </a:r>
            <a:r>
              <a:rPr lang="el-GR" sz="2500" dirty="0" smtClean="0">
                <a:solidFill>
                  <a:srgbClr val="002060"/>
                </a:solidFill>
                <a:latin typeface="Comic Sans MS" pitchFamily="66" charset="0"/>
                <a:sym typeface="Wingdings" pitchFamily="2" charset="2"/>
              </a:rPr>
              <a:t>αναπτύχθηκε λόγω της ανάγκης για φθηνά εργατικά χέρια. Για πρώτη φορά χρησιμοποιούνται </a:t>
            </a:r>
          </a:p>
          <a:p>
            <a:pPr algn="ct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αργυρώνητοι</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 δούλοι!</a:t>
            </a:r>
            <a:endParaRPr lang="el-GR" sz="2500" b="1" dirty="0">
              <a:solidFill>
                <a:srgbClr val="00206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ppt_x</p:attrName>
                                        </p:attrNameLst>
                                      </p:cBhvr>
                                      <p:tavLst>
                                        <p:tav tm="0">
                                          <p:val>
                                            <p:strVal val="#ppt_x-.2"/>
                                          </p:val>
                                        </p:tav>
                                        <p:tav tm="100000">
                                          <p:val>
                                            <p:strVal val="#ppt_x"/>
                                          </p:val>
                                        </p:tav>
                                      </p:tavLst>
                                    </p:anim>
                                    <p:anim calcmode="lin" valueType="num">
                                      <p:cBhvr>
                                        <p:cTn id="13"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20000"/>
                                  </p:iterate>
                                  <p:childTnLst>
                                    <p:set>
                                      <p:cBhvr>
                                        <p:cTn id="18" dur="1" fill="hold">
                                          <p:stCondLst>
                                            <p:cond delay="0"/>
                                          </p:stCondLst>
                                        </p:cTn>
                                        <p:tgtEl>
                                          <p:spTgt spid="5"/>
                                        </p:tgtEl>
                                        <p:attrNameLst>
                                          <p:attrName>style.visibility</p:attrName>
                                        </p:attrNameLst>
                                      </p:cBhvr>
                                      <p:to>
                                        <p:strVal val="visible"/>
                                      </p:to>
                                    </p:set>
                                    <p:anim calcmode="discrete" valueType="clr">
                                      <p:cBhvr override="childStyle">
                                        <p:cTn id="19" dur="80"/>
                                        <p:tgtEl>
                                          <p:spTgt spid="5"/>
                                        </p:tgtEl>
                                        <p:attrNameLst>
                                          <p:attrName>style.color</p:attrName>
                                        </p:attrNameLst>
                                      </p:cBhvr>
                                      <p:tavLst>
                                        <p:tav tm="0">
                                          <p:val>
                                            <p:clrVal>
                                              <a:srgbClr val="FF6600"/>
                                            </p:clrVal>
                                          </p:val>
                                        </p:tav>
                                        <p:tav tm="50000">
                                          <p:val>
                                            <p:clrVal>
                                              <a:schemeClr val="hlink"/>
                                            </p:clrVal>
                                          </p:val>
                                        </p:tav>
                                      </p:tavLst>
                                    </p:anim>
                                    <p:anim calcmode="discrete" valueType="clr">
                                      <p:cBhvr>
                                        <p:cTn id="20" dur="80"/>
                                        <p:tgtEl>
                                          <p:spTgt spid="5"/>
                                        </p:tgtEl>
                                        <p:attrNameLst>
                                          <p:attrName>fillcolor</p:attrName>
                                        </p:attrNameLst>
                                      </p:cBhvr>
                                      <p:tavLst>
                                        <p:tav tm="0">
                                          <p:val>
                                            <p:clrVal>
                                              <a:schemeClr val="accent2"/>
                                            </p:clrVal>
                                          </p:val>
                                        </p:tav>
                                        <p:tav tm="50000">
                                          <p:val>
                                            <p:clrVal>
                                              <a:schemeClr val="hlink"/>
                                            </p:clrVal>
                                          </p:val>
                                        </p:tav>
                                      </p:tavLst>
                                    </p:anim>
                                    <p:set>
                                      <p:cBhvr>
                                        <p:cTn id="21" dur="80"/>
                                        <p:tgtEl>
                                          <p:spTgt spid="5"/>
                                        </p:tgtEl>
                                        <p:attrNameLst>
                                          <p:attrName>fill.type</p:attrName>
                                        </p:attrNameLst>
                                      </p:cBhvr>
                                      <p:to>
                                        <p:strVal val="solid"/>
                                      </p:to>
                                    </p:se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7 - Θέση περιεχομένου" descr="54c4ec79786b0293efb0dcbda2610655.jpg"/>
          <p:cNvPicPr>
            <a:picLocks noChangeAspect="1"/>
          </p:cNvPicPr>
          <p:nvPr/>
        </p:nvPicPr>
        <p:blipFill>
          <a:blip r:embed="rId3" cstate="print">
            <a:lum bright="-20000" contrast="30000"/>
          </a:blip>
          <a:stretch>
            <a:fillRect/>
          </a:stretch>
        </p:blipFill>
        <p:spPr>
          <a:xfrm flipH="1">
            <a:off x="251520" y="3789040"/>
            <a:ext cx="2304256" cy="3068960"/>
          </a:xfrm>
          <a:prstGeom prst="rect">
            <a:avLst/>
          </a:prstGeom>
          <a:ln>
            <a:noFill/>
          </a:ln>
          <a:effectLst>
            <a:outerShdw blurRad="292100" dist="139700" dir="2700000" algn="tl" rotWithShape="0">
              <a:srgbClr val="333333">
                <a:alpha val="65000"/>
              </a:srgbClr>
            </a:outerShdw>
          </a:effectLst>
        </p:spPr>
      </p:pic>
      <p:sp>
        <p:nvSpPr>
          <p:cNvPr id="2" name="1 - Τίτλος"/>
          <p:cNvSpPr>
            <a:spLocks noGrp="1"/>
          </p:cNvSpPr>
          <p:nvPr>
            <p:ph type="title"/>
          </p:nvPr>
        </p:nvSpPr>
        <p:spPr>
          <a:xfrm>
            <a:off x="323528" y="188640"/>
            <a:ext cx="8229600" cy="936104"/>
          </a:xfrm>
          <a:solidFill>
            <a:schemeClr val="accent1">
              <a:alpha val="50000"/>
            </a:schemeClr>
          </a:solidFill>
          <a:effectLst>
            <a:outerShdw blurRad="254000" dist="203200" dir="2700000" algn="tl" rotWithShape="0">
              <a:prstClr val="black">
                <a:alpha val="32000"/>
              </a:prstClr>
            </a:outerShdw>
          </a:effectLst>
        </p:spPr>
        <p:txBody>
          <a:bodyPr>
            <a:normAutofit/>
          </a:bodyPr>
          <a:lstStyle/>
          <a:p>
            <a:r>
              <a:rPr lang="el-GR" sz="3800" b="1" dirty="0" smtClean="0">
                <a:solidFill>
                  <a:srgbClr val="89DDFB"/>
                </a:solidFill>
                <a:effectLst>
                  <a:outerShdw blurRad="38100" dist="38100" dir="2700000" algn="tl">
                    <a:srgbClr val="000000">
                      <a:alpha val="43137"/>
                    </a:srgbClr>
                  </a:outerShdw>
                </a:effectLst>
                <a:latin typeface="Comic Sans MS" pitchFamily="66" charset="0"/>
              </a:rPr>
              <a:t>Η εναλλαγή των </a:t>
            </a:r>
            <a:r>
              <a:rPr lang="el-GR" sz="3800" b="1" dirty="0" smtClean="0">
                <a:solidFill>
                  <a:srgbClr val="C00000"/>
                </a:solidFill>
                <a:effectLst>
                  <a:outerShdw blurRad="38100" dist="38100" dir="2700000" algn="tl">
                    <a:srgbClr val="000000">
                      <a:alpha val="43137"/>
                    </a:srgbClr>
                  </a:outerShdw>
                </a:effectLst>
                <a:latin typeface="Comic Sans MS" pitchFamily="66" charset="0"/>
              </a:rPr>
              <a:t>πολιτευμάτων</a:t>
            </a:r>
            <a:endParaRPr lang="el-GR" sz="3800" b="1" dirty="0">
              <a:solidFill>
                <a:srgbClr val="89DDFB"/>
              </a:solidFill>
              <a:effectLst>
                <a:outerShdw blurRad="38100" dist="38100" dir="2700000" algn="tl">
                  <a:srgbClr val="000000">
                    <a:alpha val="43137"/>
                  </a:srgbClr>
                </a:outerShdw>
              </a:effectLst>
              <a:latin typeface="Comic Sans MS" pitchFamily="66" charset="0"/>
            </a:endParaRPr>
          </a:p>
        </p:txBody>
      </p:sp>
      <p:pic>
        <p:nvPicPr>
          <p:cNvPr id="5" name="4 - Εικόνα" descr="kouros-valomandras.jpg"/>
          <p:cNvPicPr>
            <a:picLocks noChangeAspect="1"/>
          </p:cNvPicPr>
          <p:nvPr/>
        </p:nvPicPr>
        <p:blipFill>
          <a:blip r:embed="rId4" cstate="print">
            <a:clrChange>
              <a:clrFrom>
                <a:srgbClr val="FFFFFF"/>
              </a:clrFrom>
              <a:clrTo>
                <a:srgbClr val="FFFFFF">
                  <a:alpha val="0"/>
                </a:srgbClr>
              </a:clrTo>
            </a:clrChange>
          </a:blip>
          <a:srcRect l="18045" r="45932" b="59055"/>
          <a:stretch>
            <a:fillRect/>
          </a:stretch>
        </p:blipFill>
        <p:spPr>
          <a:xfrm>
            <a:off x="6317232" y="3645024"/>
            <a:ext cx="2826768" cy="3212976"/>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2627784" y="2780928"/>
            <a:ext cx="3384376" cy="3861048"/>
          </a:xfrm>
          <a:prstGeom prst="wedgeEllipseCallout">
            <a:avLst>
              <a:gd name="adj1" fmla="val 70694"/>
              <a:gd name="adj2" fmla="val 26755"/>
            </a:avLst>
          </a:prstGeom>
          <a:solidFill>
            <a:schemeClr val="tx2">
              <a:lumMod val="40000"/>
              <a:lumOff val="60000"/>
              <a:alpha val="28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smtClean="0">
                <a:solidFill>
                  <a:srgbClr val="002060"/>
                </a:solidFill>
                <a:latin typeface="Comic Sans MS" pitchFamily="66" charset="0"/>
              </a:rPr>
              <a:t>Οι κοινωνικές συγκρούσεις και οι </a:t>
            </a:r>
            <a:r>
              <a:rPr lang="el-GR" sz="2400" b="1" dirty="0" smtClean="0">
                <a:solidFill>
                  <a:srgbClr val="002060"/>
                </a:solidFill>
                <a:effectLst>
                  <a:outerShdw blurRad="38100" dist="38100" dir="2700000" algn="tl">
                    <a:srgbClr val="000000">
                      <a:alpha val="43137"/>
                    </a:srgbClr>
                  </a:outerShdw>
                </a:effectLst>
                <a:latin typeface="Comic Sans MS" pitchFamily="66" charset="0"/>
              </a:rPr>
              <a:t>πολιτειακές μεταβολές </a:t>
            </a:r>
            <a:r>
              <a:rPr lang="el-GR" sz="2400" dirty="0" smtClean="0">
                <a:solidFill>
                  <a:srgbClr val="002060"/>
                </a:solidFill>
                <a:latin typeface="Comic Sans MS" pitchFamily="66" charset="0"/>
              </a:rPr>
              <a:t>είχαν </a:t>
            </a:r>
            <a:r>
              <a:rPr lang="el-GR" sz="2400" b="1" dirty="0" smtClean="0">
                <a:solidFill>
                  <a:srgbClr val="C00000"/>
                </a:solidFill>
                <a:effectLst>
                  <a:outerShdw blurRad="38100" dist="38100" dir="2700000" algn="tl">
                    <a:srgbClr val="000000">
                      <a:alpha val="43137"/>
                    </a:srgbClr>
                  </a:outerShdw>
                </a:effectLst>
                <a:latin typeface="Comic Sans MS" pitchFamily="66" charset="0"/>
              </a:rPr>
              <a:t>διαφορετική</a:t>
            </a:r>
            <a:r>
              <a:rPr lang="el-GR" sz="2400" b="1" dirty="0" smtClean="0">
                <a:solidFill>
                  <a:srgbClr val="002060"/>
                </a:solidFill>
                <a:effectLst>
                  <a:outerShdw blurRad="38100" dist="38100" dir="2700000" algn="tl">
                    <a:srgbClr val="000000">
                      <a:alpha val="43137"/>
                    </a:srgbClr>
                  </a:outerShdw>
                </a:effectLst>
                <a:latin typeface="Comic Sans MS" pitchFamily="66" charset="0"/>
              </a:rPr>
              <a:t> εξέλιξη σε </a:t>
            </a:r>
            <a:r>
              <a:rPr lang="el-GR" sz="2400" b="1" dirty="0" smtClean="0">
                <a:solidFill>
                  <a:srgbClr val="C00000"/>
                </a:solidFill>
                <a:effectLst>
                  <a:outerShdw blurRad="38100" dist="38100" dir="2700000" algn="tl">
                    <a:srgbClr val="000000">
                      <a:alpha val="43137"/>
                    </a:srgbClr>
                  </a:outerShdw>
                </a:effectLst>
                <a:latin typeface="Comic Sans MS" pitchFamily="66" charset="0"/>
              </a:rPr>
              <a:t>κάθε πόλη – κράτος</a:t>
            </a:r>
            <a:r>
              <a:rPr lang="el-GR" sz="2400" dirty="0" smtClean="0">
                <a:solidFill>
                  <a:srgbClr val="002060"/>
                </a:solidFill>
                <a:latin typeface="Comic Sans MS" pitchFamily="66" charset="0"/>
              </a:rPr>
              <a:t>!</a:t>
            </a:r>
            <a:endParaRPr lang="el-GR" sz="2400" dirty="0" smtClean="0">
              <a:solidFill>
                <a:srgbClr val="002060"/>
              </a:solidFill>
              <a:latin typeface="Comic Sans MS" pitchFamily="66" charset="0"/>
              <a:sym typeface="Wingdings" pitchFamily="2" charset="2"/>
            </a:endParaRPr>
          </a:p>
        </p:txBody>
      </p:sp>
      <p:sp>
        <p:nvSpPr>
          <p:cNvPr id="9" name="8 - Ελλειψοειδής επεξήγηση"/>
          <p:cNvSpPr/>
          <p:nvPr/>
        </p:nvSpPr>
        <p:spPr>
          <a:xfrm>
            <a:off x="539552" y="1052736"/>
            <a:ext cx="7632848" cy="1872208"/>
          </a:xfrm>
          <a:prstGeom prst="wedgeEllipseCallout">
            <a:avLst>
              <a:gd name="adj1" fmla="val -33246"/>
              <a:gd name="adj2" fmla="val 98634"/>
            </a:avLst>
          </a:prstGeom>
          <a:solidFill>
            <a:schemeClr val="tx2">
              <a:lumMod val="40000"/>
              <a:lumOff val="60000"/>
              <a:alpha val="28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smtClean="0">
                <a:solidFill>
                  <a:srgbClr val="002060"/>
                </a:solidFill>
                <a:latin typeface="Comic Sans MS" pitchFamily="66" charset="0"/>
              </a:rPr>
              <a:t>Με την πάροδο του χρόνου </a:t>
            </a:r>
            <a:r>
              <a:rPr lang="el-GR" sz="2400" b="1" dirty="0" smtClean="0">
                <a:solidFill>
                  <a:srgbClr val="C00000"/>
                </a:solidFill>
                <a:effectLst>
                  <a:outerShdw blurRad="38100" dist="38100" dir="2700000" algn="tl">
                    <a:srgbClr val="000000">
                      <a:alpha val="43137"/>
                    </a:srgbClr>
                  </a:outerShdw>
                </a:effectLst>
                <a:latin typeface="Comic Sans MS" pitchFamily="66" charset="0"/>
              </a:rPr>
              <a:t>αλλάζουν</a:t>
            </a:r>
            <a:r>
              <a:rPr lang="el-GR" sz="2400" b="1" dirty="0" smtClean="0">
                <a:solidFill>
                  <a:srgbClr val="002060"/>
                </a:solidFill>
                <a:effectLst>
                  <a:outerShdw blurRad="38100" dist="38100" dir="2700000" algn="tl">
                    <a:srgbClr val="000000">
                      <a:alpha val="43137"/>
                    </a:srgbClr>
                  </a:outerShdw>
                </a:effectLst>
                <a:latin typeface="Comic Sans MS" pitchFamily="66" charset="0"/>
              </a:rPr>
              <a:t> τα πολιτεύματα</a:t>
            </a:r>
            <a:r>
              <a:rPr lang="el-GR" sz="2400" dirty="0" smtClean="0">
                <a:solidFill>
                  <a:srgbClr val="002060"/>
                </a:solidFill>
                <a:latin typeface="Comic Sans MS" pitchFamily="66" charset="0"/>
              </a:rPr>
              <a:t> και η εξουσία ασκείται από τις </a:t>
            </a:r>
            <a:r>
              <a:rPr lang="el-GR" sz="2400" b="1" dirty="0" smtClean="0">
                <a:solidFill>
                  <a:srgbClr val="002060"/>
                </a:solidFill>
                <a:effectLst>
                  <a:outerShdw blurRad="38100" dist="38100" dir="2700000" algn="tl">
                    <a:srgbClr val="000000">
                      <a:alpha val="43137"/>
                    </a:srgbClr>
                  </a:outerShdw>
                </a:effectLst>
                <a:latin typeface="Comic Sans MS" pitchFamily="66" charset="0"/>
              </a:rPr>
              <a:t>κοινωνικές τάξεις </a:t>
            </a:r>
          </a:p>
          <a:p>
            <a:pPr algn="ctr"/>
            <a:r>
              <a:rPr lang="el-GR" sz="2400" dirty="0" smtClean="0">
                <a:solidFill>
                  <a:srgbClr val="002060"/>
                </a:solidFill>
                <a:latin typeface="Comic Sans MS" pitchFamily="66" charset="0"/>
              </a:rPr>
              <a:t>που είναι </a:t>
            </a:r>
            <a:r>
              <a:rPr lang="el-GR" sz="2400" b="1" dirty="0" smtClean="0">
                <a:solidFill>
                  <a:srgbClr val="C00000"/>
                </a:solidFill>
                <a:effectLst>
                  <a:outerShdw blurRad="38100" dist="38100" dir="2700000" algn="tl">
                    <a:srgbClr val="000000">
                      <a:alpha val="43137"/>
                    </a:srgbClr>
                  </a:outerShdw>
                </a:effectLst>
                <a:latin typeface="Comic Sans MS" pitchFamily="66" charset="0"/>
              </a:rPr>
              <a:t>ισχυρές</a:t>
            </a:r>
            <a:r>
              <a:rPr lang="el-GR" sz="2400" dirty="0" smtClean="0">
                <a:solidFill>
                  <a:srgbClr val="002060"/>
                </a:solidFill>
                <a:latin typeface="Comic Sans MS" pitchFamily="66" charset="0"/>
              </a:rPr>
              <a:t>.</a:t>
            </a:r>
            <a:endParaRPr lang="el-GR" sz="2400" dirty="0" smtClean="0">
              <a:solidFill>
                <a:srgbClr val="002060"/>
              </a:solidFill>
              <a:latin typeface="Comic Sans MS" pitchFamily="66" charset="0"/>
              <a:sym typeface="Wingdings" pitchFamily="2" charset="2"/>
            </a:endParaRPr>
          </a:p>
        </p:txBody>
      </p:sp>
    </p:spTree>
  </p:cSld>
  <p:clrMapOvr>
    <a:masterClrMapping/>
  </p:clrMapOvr>
  <p:transition spd="med">
    <p:comb dir="vert"/>
    <p:sndAc>
      <p:stSnd>
        <p:snd r:embed="rId2"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20000"/>
                                  </p:iterate>
                                  <p:childTnLst>
                                    <p:set>
                                      <p:cBhvr>
                                        <p:cTn id="13" dur="1" fill="hold">
                                          <p:stCondLst>
                                            <p:cond delay="0"/>
                                          </p:stCondLst>
                                        </p:cTn>
                                        <p:tgtEl>
                                          <p:spTgt spid="9"/>
                                        </p:tgtEl>
                                        <p:attrNameLst>
                                          <p:attrName>style.visibility</p:attrName>
                                        </p:attrNameLst>
                                      </p:cBhvr>
                                      <p:to>
                                        <p:strVal val="visible"/>
                                      </p:to>
                                    </p:set>
                                    <p:anim calcmode="discrete" valueType="clr">
                                      <p:cBhvr override="childStyle">
                                        <p:cTn id="14" dur="80"/>
                                        <p:tgtEl>
                                          <p:spTgt spid="9"/>
                                        </p:tgtEl>
                                        <p:attrNameLst>
                                          <p:attrName>style.color</p:attrName>
                                        </p:attrNameLst>
                                      </p:cBhvr>
                                      <p:tavLst>
                                        <p:tav tm="0">
                                          <p:val>
                                            <p:clrVal>
                                              <a:srgbClr val="FF6600"/>
                                            </p:clrVal>
                                          </p:val>
                                        </p:tav>
                                        <p:tav tm="50000">
                                          <p:val>
                                            <p:clrVal>
                                              <a:schemeClr val="hlink"/>
                                            </p:clrVal>
                                          </p:val>
                                        </p:tav>
                                      </p:tavLst>
                                    </p:anim>
                                    <p:anim calcmode="discrete" valueType="clr">
                                      <p:cBhvr>
                                        <p:cTn id="15" dur="80"/>
                                        <p:tgtEl>
                                          <p:spTgt spid="9"/>
                                        </p:tgtEl>
                                        <p:attrNameLst>
                                          <p:attrName>fillcolor</p:attrName>
                                        </p:attrNameLst>
                                      </p:cBhvr>
                                      <p:tavLst>
                                        <p:tav tm="0">
                                          <p:val>
                                            <p:clrVal>
                                              <a:schemeClr val="accent2"/>
                                            </p:clrVal>
                                          </p:val>
                                        </p:tav>
                                        <p:tav tm="50000">
                                          <p:val>
                                            <p:clrVal>
                                              <a:schemeClr val="hlink"/>
                                            </p:clrVal>
                                          </p:val>
                                        </p:tav>
                                      </p:tavLst>
                                    </p:anim>
                                    <p:set>
                                      <p:cBhvr>
                                        <p:cTn id="16" dur="80"/>
                                        <p:tgtEl>
                                          <p:spTgt spid="9"/>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20000"/>
                                  </p:iterate>
                                  <p:childTnLst>
                                    <p:set>
                                      <p:cBhvr>
                                        <p:cTn id="20" dur="1" fill="hold">
                                          <p:stCondLst>
                                            <p:cond delay="0"/>
                                          </p:stCondLst>
                                        </p:cTn>
                                        <p:tgtEl>
                                          <p:spTgt spid="6"/>
                                        </p:tgtEl>
                                        <p:attrNameLst>
                                          <p:attrName>style.visibility</p:attrName>
                                        </p:attrNameLst>
                                      </p:cBhvr>
                                      <p:to>
                                        <p:strVal val="visible"/>
                                      </p:to>
                                    </p:set>
                                    <p:anim calcmode="discrete" valueType="clr">
                                      <p:cBhvr override="childStyle">
                                        <p:cTn id="21" dur="80"/>
                                        <p:tgtEl>
                                          <p:spTgt spid="6"/>
                                        </p:tgtEl>
                                        <p:attrNameLst>
                                          <p:attrName>style.color</p:attrName>
                                        </p:attrNameLst>
                                      </p:cBhvr>
                                      <p:tavLst>
                                        <p:tav tm="0">
                                          <p:val>
                                            <p:clrVal>
                                              <a:srgbClr val="FF6600"/>
                                            </p:clrVal>
                                          </p:val>
                                        </p:tav>
                                        <p:tav tm="50000">
                                          <p:val>
                                            <p:clrVal>
                                              <a:schemeClr val="hlink"/>
                                            </p:clrVal>
                                          </p:val>
                                        </p:tav>
                                      </p:tavLst>
                                    </p:anim>
                                    <p:anim calcmode="discrete" valueType="clr">
                                      <p:cBhvr>
                                        <p:cTn id="22" dur="80"/>
                                        <p:tgtEl>
                                          <p:spTgt spid="6"/>
                                        </p:tgtEl>
                                        <p:attrNameLst>
                                          <p:attrName>fillcolor</p:attrName>
                                        </p:attrNameLst>
                                      </p:cBhvr>
                                      <p:tavLst>
                                        <p:tav tm="0">
                                          <p:val>
                                            <p:clrVal>
                                              <a:schemeClr val="accent2"/>
                                            </p:clrVal>
                                          </p:val>
                                        </p:tav>
                                        <p:tav tm="50000">
                                          <p:val>
                                            <p:clrVal>
                                              <a:schemeClr val="hlink"/>
                                            </p:clrVal>
                                          </p:val>
                                        </p:tav>
                                      </p:tavLst>
                                    </p:anim>
                                    <p:set>
                                      <p:cBhvr>
                                        <p:cTn id="23"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97202278.jpg"/>
          <p:cNvPicPr>
            <a:picLocks noChangeAspect="1"/>
          </p:cNvPicPr>
          <p:nvPr/>
        </p:nvPicPr>
        <p:blipFill>
          <a:blip r:embed="rId3" cstate="print">
            <a:lum bright="-20000" contrast="40000"/>
          </a:blip>
          <a:srcRect r="15805"/>
          <a:stretch>
            <a:fillRect/>
          </a:stretch>
        </p:blipFill>
        <p:spPr>
          <a:xfrm>
            <a:off x="251520" y="404664"/>
            <a:ext cx="8465485" cy="5688632"/>
          </a:xfrm>
          <a:prstGeom prst="rect">
            <a:avLst/>
          </a:prstGeom>
          <a:ln>
            <a:noFill/>
          </a:ln>
          <a:effectLst>
            <a:outerShdw blurRad="292100" dist="139700" dir="2700000" algn="tl" rotWithShape="0">
              <a:srgbClr val="333333">
                <a:alpha val="65000"/>
              </a:srgbClr>
            </a:outerShdw>
          </a:effectLst>
        </p:spPr>
      </p:pic>
      <p:pic>
        <p:nvPicPr>
          <p:cNvPr id="3" name="2 - Εικόνα" descr="midiam10.jpg"/>
          <p:cNvPicPr>
            <a:picLocks noChangeAspect="1"/>
          </p:cNvPicPr>
          <p:nvPr/>
        </p:nvPicPr>
        <p:blipFill>
          <a:blip r:embed="rId4" cstate="print">
            <a:clrChange>
              <a:clrFrom>
                <a:srgbClr val="FFFFFF"/>
              </a:clrFrom>
              <a:clrTo>
                <a:srgbClr val="FFFFFF">
                  <a:alpha val="0"/>
                </a:srgbClr>
              </a:clrTo>
            </a:clrChange>
          </a:blip>
          <a:stretch>
            <a:fillRect/>
          </a:stretch>
        </p:blipFill>
        <p:spPr>
          <a:xfrm>
            <a:off x="467544" y="3068960"/>
            <a:ext cx="2306066" cy="2996952"/>
          </a:xfrm>
          <a:prstGeom prst="rect">
            <a:avLst/>
          </a:prstGeom>
        </p:spPr>
      </p:pic>
    </p:spTree>
  </p:cSld>
  <p:clrMapOvr>
    <a:masterClrMapping/>
  </p:clrMapOvr>
  <p:transition>
    <p:dissolv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4.jpg"/>
          <p:cNvPicPr>
            <a:picLocks noGrp="1" noChangeAspect="1"/>
          </p:cNvPicPr>
          <p:nvPr>
            <p:ph idx="1"/>
          </p:nvPr>
        </p:nvPicPr>
        <p:blipFill>
          <a:blip r:embed="rId2" cstate="print"/>
          <a:srcRect/>
          <a:stretch>
            <a:fillRect/>
          </a:stretch>
        </p:blipFill>
        <p:spPr>
          <a:xfrm>
            <a:off x="0" y="0"/>
            <a:ext cx="9144049" cy="6858000"/>
          </a:xfrm>
          <a:prstGeom prst="rect">
            <a:avLst/>
          </a:prstGeom>
          <a:ln>
            <a:noFill/>
          </a:ln>
          <a:effectLst>
            <a:outerShdw blurRad="292100" dist="139700" dir="2700000" algn="tl" rotWithShape="0">
              <a:srgbClr val="333333">
                <a:alpha val="65000"/>
              </a:srgbClr>
            </a:outerShdw>
          </a:effectLst>
        </p:spPr>
      </p:pic>
      <p:pic>
        <p:nvPicPr>
          <p:cNvPr id="3" name="2 - Εικόνα" descr="ΚΟΡΗ 685.jpg"/>
          <p:cNvPicPr>
            <a:picLocks noChangeAspect="1"/>
          </p:cNvPicPr>
          <p:nvPr/>
        </p:nvPicPr>
        <p:blipFill>
          <a:blip r:embed="rId3" cstate="print">
            <a:clrChange>
              <a:clrFrom>
                <a:srgbClr val="393943"/>
              </a:clrFrom>
              <a:clrTo>
                <a:srgbClr val="393943">
                  <a:alpha val="0"/>
                </a:srgbClr>
              </a:clrTo>
            </a:clrChange>
            <a:lum contrast="40000"/>
          </a:blip>
          <a:srcRect t="1277" r="37908"/>
          <a:stretch>
            <a:fillRect/>
          </a:stretch>
        </p:blipFill>
        <p:spPr>
          <a:xfrm>
            <a:off x="6516216" y="3620100"/>
            <a:ext cx="2297894" cy="3237900"/>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179512" y="260648"/>
            <a:ext cx="8424936" cy="1556792"/>
          </a:xfrm>
          <a:prstGeom prst="wedgeEllipseCallout">
            <a:avLst>
              <a:gd name="adj1" fmla="val 35859"/>
              <a:gd name="adj2" fmla="val 175000"/>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rgbClr val="002060"/>
                </a:solidFill>
                <a:latin typeface="Comic Sans MS" pitchFamily="66" charset="0"/>
                <a:sym typeface="Wingdings" pitchFamily="2" charset="2"/>
              </a:rPr>
              <a:t>Η δημιουργία των πόλεων – κρατών συνδέεται με την </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παρακμή</a:t>
            </a:r>
            <a:r>
              <a:rPr lang="el-GR" sz="2500" dirty="0" smtClean="0">
                <a:solidFill>
                  <a:srgbClr val="002060"/>
                </a:solidFill>
                <a:latin typeface="Comic Sans MS" pitchFamily="66" charset="0"/>
                <a:sym typeface="Wingdings" pitchFamily="2" charset="2"/>
              </a:rPr>
              <a:t> </a:t>
            </a:r>
          </a:p>
          <a:p>
            <a:pPr algn="ctr"/>
            <a:r>
              <a:rPr lang="el-GR" sz="2500" dirty="0" smtClean="0">
                <a:solidFill>
                  <a:srgbClr val="002060"/>
                </a:solidFill>
                <a:latin typeface="Comic Sans MS" pitchFamily="66" charset="0"/>
                <a:sym typeface="Wingdings" pitchFamily="2" charset="2"/>
              </a:rPr>
              <a:t>και </a:t>
            </a:r>
            <a:r>
              <a:rPr lang="el-GR" sz="25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πτώση</a:t>
            </a:r>
            <a:r>
              <a:rPr lang="el-GR" sz="2500" dirty="0" smtClean="0">
                <a:solidFill>
                  <a:srgbClr val="002060"/>
                </a:solidFill>
                <a:latin typeface="Comic Sans MS" pitchFamily="66" charset="0"/>
                <a:sym typeface="Wingdings" pitchFamily="2" charset="2"/>
              </a:rPr>
              <a:t> της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βασιλείας</a:t>
            </a:r>
            <a:r>
              <a:rPr lang="el-GR" sz="2500" dirty="0" smtClean="0">
                <a:solidFill>
                  <a:srgbClr val="002060"/>
                </a:solidFill>
                <a:latin typeface="Comic Sans MS" pitchFamily="66" charset="0"/>
                <a:sym typeface="Wingdings" pitchFamily="2" charset="2"/>
              </a:rPr>
              <a:t>!</a:t>
            </a:r>
            <a:endParaRPr lang="el-GR" sz="2500" dirty="0">
              <a:solidFill>
                <a:srgbClr val="002060"/>
              </a:solidFill>
              <a:latin typeface="Comic Sans MS" pitchFamily="66"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20000"/>
                                  </p:iterate>
                                  <p:childTnLst>
                                    <p:set>
                                      <p:cBhvr>
                                        <p:cTn id="18" dur="1" fill="hold">
                                          <p:stCondLst>
                                            <p:cond delay="0"/>
                                          </p:stCondLst>
                                        </p:cTn>
                                        <p:tgtEl>
                                          <p:spTgt spid="5"/>
                                        </p:tgtEl>
                                        <p:attrNameLst>
                                          <p:attrName>style.visibility</p:attrName>
                                        </p:attrNameLst>
                                      </p:cBhvr>
                                      <p:to>
                                        <p:strVal val="visible"/>
                                      </p:to>
                                    </p:set>
                                    <p:anim calcmode="discrete" valueType="clr">
                                      <p:cBhvr override="childStyle">
                                        <p:cTn id="19" dur="80"/>
                                        <p:tgtEl>
                                          <p:spTgt spid="5"/>
                                        </p:tgtEl>
                                        <p:attrNameLst>
                                          <p:attrName>style.color</p:attrName>
                                        </p:attrNameLst>
                                      </p:cBhvr>
                                      <p:tavLst>
                                        <p:tav tm="0">
                                          <p:val>
                                            <p:clrVal>
                                              <a:srgbClr val="FF6600"/>
                                            </p:clrVal>
                                          </p:val>
                                        </p:tav>
                                        <p:tav tm="50000">
                                          <p:val>
                                            <p:clrVal>
                                              <a:schemeClr val="hlink"/>
                                            </p:clrVal>
                                          </p:val>
                                        </p:tav>
                                      </p:tavLst>
                                    </p:anim>
                                    <p:anim calcmode="discrete" valueType="clr">
                                      <p:cBhvr>
                                        <p:cTn id="20" dur="80"/>
                                        <p:tgtEl>
                                          <p:spTgt spid="5"/>
                                        </p:tgtEl>
                                        <p:attrNameLst>
                                          <p:attrName>fillcolor</p:attrName>
                                        </p:attrNameLst>
                                      </p:cBhvr>
                                      <p:tavLst>
                                        <p:tav tm="0">
                                          <p:val>
                                            <p:clrVal>
                                              <a:schemeClr val="accent2"/>
                                            </p:clrVal>
                                          </p:val>
                                        </p:tav>
                                        <p:tav tm="50000">
                                          <p:val>
                                            <p:clrVal>
                                              <a:schemeClr val="hlink"/>
                                            </p:clrVal>
                                          </p:val>
                                        </p:tav>
                                      </p:tavLst>
                                    </p:anim>
                                    <p:set>
                                      <p:cBhvr>
                                        <p:cTn id="21"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4.jpg"/>
          <p:cNvPicPr>
            <a:picLocks noGrp="1" noChangeAspect="1"/>
          </p:cNvPicPr>
          <p:nvPr>
            <p:ph idx="1"/>
          </p:nvPr>
        </p:nvPicPr>
        <p:blipFill>
          <a:blip r:embed="rId3" cstate="print">
            <a:lum bright="-20000" contrast="40000"/>
          </a:blip>
          <a:stretch>
            <a:fillRect/>
          </a:stretch>
        </p:blipFill>
        <p:spPr>
          <a:xfrm>
            <a:off x="-49" y="0"/>
            <a:ext cx="9144049" cy="6858000"/>
          </a:xfrm>
          <a:prstGeom prst="rect">
            <a:avLst/>
          </a:prstGeom>
          <a:ln>
            <a:noFill/>
          </a:ln>
          <a:effectLst>
            <a:outerShdw blurRad="292100" dist="139700" dir="2700000" algn="tl" rotWithShape="0">
              <a:srgbClr val="333333">
                <a:alpha val="65000"/>
              </a:srgbClr>
            </a:outerShdw>
          </a:effectLst>
        </p:spPr>
      </p:pic>
      <p:pic>
        <p:nvPicPr>
          <p:cNvPr id="3" name="2 - Εικόνα" descr="ΚΟΡΗ 685.jpg"/>
          <p:cNvPicPr>
            <a:picLocks noChangeAspect="1"/>
          </p:cNvPicPr>
          <p:nvPr/>
        </p:nvPicPr>
        <p:blipFill>
          <a:blip r:embed="rId4" cstate="print">
            <a:lum bright="-30000"/>
          </a:blip>
          <a:stretch>
            <a:fillRect/>
          </a:stretch>
        </p:blipFill>
        <p:spPr>
          <a:xfrm>
            <a:off x="6516216" y="3832176"/>
            <a:ext cx="2297894" cy="2813747"/>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539552" y="188640"/>
            <a:ext cx="8424936" cy="2016224"/>
          </a:xfrm>
          <a:prstGeom prst="wedgeEllipseCallout">
            <a:avLst>
              <a:gd name="adj1" fmla="val 28011"/>
              <a:gd name="adj2" fmla="val 142272"/>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chemeClr val="tx1"/>
                </a:solidFill>
                <a:latin typeface="Comic Sans MS" pitchFamily="66" charset="0"/>
                <a:sym typeface="Wingdings" pitchFamily="2" charset="2"/>
              </a:rPr>
              <a:t>Τη</a:t>
            </a:r>
            <a:r>
              <a:rPr lang="el-GR" sz="2500" dirty="0" smtClean="0">
                <a:solidFill>
                  <a:srgbClr val="002060"/>
                </a:solidFill>
                <a:latin typeface="Comic Sans MS" pitchFamily="66" charset="0"/>
                <a:sym typeface="Wingdings" pitchFamily="2" charset="2"/>
              </a:rPr>
              <a:t> </a:t>
            </a:r>
            <a:r>
              <a:rPr lang="el-GR" sz="32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βασιλεία</a:t>
            </a:r>
            <a:r>
              <a:rPr lang="el-GR" sz="2500"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 </a:t>
            </a:r>
            <a:r>
              <a:rPr lang="el-GR" sz="2500" dirty="0" smtClean="0">
                <a:solidFill>
                  <a:schemeClr val="tx1"/>
                </a:solidFill>
                <a:latin typeface="Comic Sans MS" pitchFamily="66" charset="0"/>
                <a:sym typeface="Wingdings" pitchFamily="2" charset="2"/>
              </a:rPr>
              <a:t>διατήρησαν μόνο περιοχές που διατήρησαν το </a:t>
            </a:r>
            <a:r>
              <a:rPr lang="el-GR" sz="2500" b="1" dirty="0" smtClean="0">
                <a:solidFill>
                  <a:schemeClr val="tx1"/>
                </a:solidFill>
                <a:effectLst>
                  <a:outerShdw blurRad="38100" dist="38100" dir="2700000" algn="tl">
                    <a:srgbClr val="000000">
                      <a:alpha val="43137"/>
                    </a:srgbClr>
                  </a:outerShdw>
                </a:effectLst>
                <a:latin typeface="Comic Sans MS" pitchFamily="66" charset="0"/>
                <a:sym typeface="Wingdings" pitchFamily="2" charset="2"/>
              </a:rPr>
              <a:t>φυλετικό τρόπο οργάνωσης</a:t>
            </a:r>
            <a:r>
              <a:rPr lang="el-GR" sz="2500" dirty="0" smtClean="0">
                <a:solidFill>
                  <a:schemeClr val="tx1"/>
                </a:solidFill>
                <a:latin typeface="Comic Sans MS" pitchFamily="66" charset="0"/>
                <a:sym typeface="Wingdings" pitchFamily="2" charset="2"/>
              </a:rPr>
              <a:t> και δεν δημιούργησαν </a:t>
            </a:r>
          </a:p>
          <a:p>
            <a:pPr algn="ctr"/>
            <a:r>
              <a:rPr lang="el-GR" sz="2500" dirty="0" smtClean="0">
                <a:solidFill>
                  <a:schemeClr val="tx1"/>
                </a:solidFill>
                <a:latin typeface="Comic Sans MS" pitchFamily="66" charset="0"/>
                <a:sym typeface="Wingdings" pitchFamily="2" charset="2"/>
              </a:rPr>
              <a:t>πόλεις – κράτη (π.χ. </a:t>
            </a:r>
            <a:r>
              <a:rPr lang="el-GR" sz="2500" b="1" dirty="0" smtClean="0">
                <a:solidFill>
                  <a:schemeClr val="tx1"/>
                </a:solidFill>
                <a:effectLst>
                  <a:outerShdw blurRad="38100" dist="38100" dir="2700000" algn="tl">
                    <a:srgbClr val="000000">
                      <a:alpha val="43137"/>
                    </a:srgbClr>
                  </a:outerShdw>
                </a:effectLst>
                <a:latin typeface="Comic Sans MS" pitchFamily="66" charset="0"/>
                <a:sym typeface="Wingdings" pitchFamily="2" charset="2"/>
              </a:rPr>
              <a:t>Μακεδονία</a:t>
            </a:r>
            <a:r>
              <a:rPr lang="el-GR" sz="2500" dirty="0" smtClean="0">
                <a:solidFill>
                  <a:schemeClr val="tx1"/>
                </a:solidFill>
                <a:latin typeface="Comic Sans MS" pitchFamily="66" charset="0"/>
                <a:sym typeface="Wingdings" pitchFamily="2" charset="2"/>
              </a:rPr>
              <a:t>)</a:t>
            </a:r>
            <a:endParaRPr lang="el-GR" sz="2500" dirty="0">
              <a:solidFill>
                <a:schemeClr val="tx1"/>
              </a:solidFill>
              <a:latin typeface="Comic Sans MS" pitchFamily="66" charset="0"/>
            </a:endParaRPr>
          </a:p>
        </p:txBody>
      </p:sp>
    </p:spTree>
  </p:cSld>
  <p:clrMapOvr>
    <a:masterClrMapping/>
  </p:clrMapOvr>
  <p:transition spd="med">
    <p:wheel spokes="1"/>
    <p:sndAc>
      <p:stSnd>
        <p:snd r:embed="rId2" name="bomb.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20000"/>
                                  </p:iterate>
                                  <p:childTnLst>
                                    <p:set>
                                      <p:cBhvr>
                                        <p:cTn id="18" dur="1" fill="hold">
                                          <p:stCondLst>
                                            <p:cond delay="0"/>
                                          </p:stCondLst>
                                        </p:cTn>
                                        <p:tgtEl>
                                          <p:spTgt spid="5"/>
                                        </p:tgtEl>
                                        <p:attrNameLst>
                                          <p:attrName>style.visibility</p:attrName>
                                        </p:attrNameLst>
                                      </p:cBhvr>
                                      <p:to>
                                        <p:strVal val="visible"/>
                                      </p:to>
                                    </p:set>
                                    <p:anim calcmode="discrete" valueType="clr">
                                      <p:cBhvr override="childStyle">
                                        <p:cTn id="19" dur="80"/>
                                        <p:tgtEl>
                                          <p:spTgt spid="5"/>
                                        </p:tgtEl>
                                        <p:attrNameLst>
                                          <p:attrName>style.color</p:attrName>
                                        </p:attrNameLst>
                                      </p:cBhvr>
                                      <p:tavLst>
                                        <p:tav tm="0">
                                          <p:val>
                                            <p:clrVal>
                                              <a:srgbClr val="FF6600"/>
                                            </p:clrVal>
                                          </p:val>
                                        </p:tav>
                                        <p:tav tm="50000">
                                          <p:val>
                                            <p:clrVal>
                                              <a:schemeClr val="hlink"/>
                                            </p:clrVal>
                                          </p:val>
                                        </p:tav>
                                      </p:tavLst>
                                    </p:anim>
                                    <p:anim calcmode="discrete" valueType="clr">
                                      <p:cBhvr>
                                        <p:cTn id="20" dur="80"/>
                                        <p:tgtEl>
                                          <p:spTgt spid="5"/>
                                        </p:tgtEl>
                                        <p:attrNameLst>
                                          <p:attrName>fillcolor</p:attrName>
                                        </p:attrNameLst>
                                      </p:cBhvr>
                                      <p:tavLst>
                                        <p:tav tm="0">
                                          <p:val>
                                            <p:clrVal>
                                              <a:schemeClr val="accent2"/>
                                            </p:clrVal>
                                          </p:val>
                                        </p:tav>
                                        <p:tav tm="50000">
                                          <p:val>
                                            <p:clrVal>
                                              <a:schemeClr val="hlink"/>
                                            </p:clrVal>
                                          </p:val>
                                        </p:tav>
                                      </p:tavLst>
                                    </p:anim>
                                    <p:set>
                                      <p:cBhvr>
                                        <p:cTn id="21"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97202278.jpg"/>
          <p:cNvPicPr>
            <a:picLocks noChangeAspect="1"/>
          </p:cNvPicPr>
          <p:nvPr/>
        </p:nvPicPr>
        <p:blipFill>
          <a:blip r:embed="rId2" cstate="print">
            <a:lum bright="10000" contrast="20000"/>
          </a:blip>
          <a:stretch>
            <a:fillRect/>
          </a:stretch>
        </p:blipFill>
        <p:spPr>
          <a:xfrm>
            <a:off x="-5581128" y="-603448"/>
            <a:ext cx="15656807" cy="7461448"/>
          </a:xfrm>
          <a:prstGeom prst="rect">
            <a:avLst/>
          </a:prstGeom>
        </p:spPr>
      </p:pic>
      <p:pic>
        <p:nvPicPr>
          <p:cNvPr id="5" name="4 - Θέση περιεχομένου" descr="Archive(thumbnail)4974.jpeg"/>
          <p:cNvPicPr>
            <a:picLocks noGrp="1" noChangeAspect="1"/>
          </p:cNvPicPr>
          <p:nvPr>
            <p:ph idx="1"/>
          </p:nvPr>
        </p:nvPicPr>
        <p:blipFill>
          <a:blip r:embed="rId3" cstate="print">
            <a:clrChange>
              <a:clrFrom>
                <a:srgbClr val="FFFDFF"/>
              </a:clrFrom>
              <a:clrTo>
                <a:srgbClr val="FFFDFF">
                  <a:alpha val="0"/>
                </a:srgbClr>
              </a:clrTo>
            </a:clrChange>
            <a:lum bright="-20000" contrast="30000"/>
          </a:blip>
          <a:srcRect l="4620" r="57756"/>
          <a:stretch>
            <a:fillRect/>
          </a:stretch>
        </p:blipFill>
        <p:spPr>
          <a:xfrm>
            <a:off x="6444208" y="525205"/>
            <a:ext cx="1903231" cy="6332796"/>
          </a:xfrm>
        </p:spPr>
      </p:pic>
      <p:sp>
        <p:nvSpPr>
          <p:cNvPr id="6" name="5 - Ελλειψοειδής επεξήγηση"/>
          <p:cNvSpPr/>
          <p:nvPr/>
        </p:nvSpPr>
        <p:spPr>
          <a:xfrm>
            <a:off x="539552" y="3645024"/>
            <a:ext cx="7200800" cy="2808312"/>
          </a:xfrm>
          <a:prstGeom prst="wedgeEllipseCallout">
            <a:avLst>
              <a:gd name="adj1" fmla="val 43493"/>
              <a:gd name="adj2" fmla="val -126869"/>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chemeClr val="tx1"/>
                </a:solidFill>
                <a:latin typeface="Comic Sans MS" pitchFamily="66" charset="0"/>
                <a:sym typeface="Wingdings" pitchFamily="2" charset="2"/>
              </a:rPr>
              <a:t>Η πόλη – κράτος ξεκίνησε την ιστορική της πορεία με την εγκαθίδρυση της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αριστοκρατίας</a:t>
            </a:r>
            <a:r>
              <a:rPr lang="el-GR" sz="2500" dirty="0" smtClean="0">
                <a:solidFill>
                  <a:schemeClr val="tx1"/>
                </a:solidFill>
                <a:latin typeface="Comic Sans MS" pitchFamily="66" charset="0"/>
                <a:sym typeface="Wingdings" pitchFamily="2" charset="2"/>
              </a:rPr>
              <a:t>! Κυβερνούν οι άριστοι, </a:t>
            </a:r>
          </a:p>
          <a:p>
            <a:pPr algn="ctr"/>
            <a:r>
              <a:rPr lang="el-GR" sz="2500" dirty="0" smtClean="0">
                <a:solidFill>
                  <a:schemeClr val="tx1"/>
                </a:solidFill>
                <a:latin typeface="Comic Sans MS" pitchFamily="66" charset="0"/>
                <a:sym typeface="Wingdings" pitchFamily="2" charset="2"/>
              </a:rPr>
              <a:t>δηλαδή όσοι έχουν δύναμη </a:t>
            </a:r>
          </a:p>
          <a:p>
            <a:pPr algn="ctr"/>
            <a:r>
              <a:rPr lang="el-GR" sz="2500" dirty="0" smtClean="0">
                <a:solidFill>
                  <a:schemeClr val="tx1"/>
                </a:solidFill>
                <a:latin typeface="Comic Sans MS" pitchFamily="66" charset="0"/>
                <a:sym typeface="Wingdings" pitchFamily="2" charset="2"/>
              </a:rPr>
              <a:t>λόγω </a:t>
            </a:r>
            <a:r>
              <a:rPr lang="el-GR" sz="2500" b="1" dirty="0" smtClean="0">
                <a:solidFill>
                  <a:schemeClr val="tx1"/>
                </a:solidFill>
                <a:effectLst>
                  <a:outerShdw blurRad="38100" dist="38100" dir="2700000" algn="tl">
                    <a:srgbClr val="000000">
                      <a:alpha val="43137"/>
                    </a:srgbClr>
                  </a:outerShdw>
                </a:effectLst>
                <a:latin typeface="Comic Sans MS" pitchFamily="66" charset="0"/>
                <a:sym typeface="Wingdings" pitchFamily="2" charset="2"/>
              </a:rPr>
              <a:t>καταγωγής</a:t>
            </a:r>
            <a:r>
              <a:rPr lang="el-GR" sz="2500" dirty="0" smtClean="0">
                <a:solidFill>
                  <a:schemeClr val="tx1"/>
                </a:solidFill>
                <a:latin typeface="Comic Sans MS" pitchFamily="66" charset="0"/>
                <a:sym typeface="Wingdings" pitchFamily="2" charset="2"/>
              </a:rPr>
              <a:t> – </a:t>
            </a:r>
            <a:r>
              <a:rPr lang="el-GR" sz="2500" b="1" dirty="0" smtClean="0">
                <a:solidFill>
                  <a:schemeClr val="tx1"/>
                </a:solidFill>
                <a:effectLst>
                  <a:outerShdw blurRad="38100" dist="38100" dir="2700000" algn="tl">
                    <a:srgbClr val="000000">
                      <a:alpha val="43137"/>
                    </a:srgbClr>
                  </a:outerShdw>
                </a:effectLst>
                <a:latin typeface="Comic Sans MS" pitchFamily="66" charset="0"/>
                <a:sym typeface="Wingdings" pitchFamily="2" charset="2"/>
              </a:rPr>
              <a:t>κατοχής γης</a:t>
            </a:r>
            <a:r>
              <a:rPr lang="el-GR" sz="2500" dirty="0" smtClean="0">
                <a:solidFill>
                  <a:schemeClr val="tx1"/>
                </a:solidFill>
                <a:latin typeface="Comic Sans MS" pitchFamily="66" charset="0"/>
                <a:sym typeface="Wingdings" pitchFamily="2" charset="2"/>
              </a:rPr>
              <a:t>.</a:t>
            </a:r>
            <a:endParaRPr lang="el-GR" sz="2500" dirty="0">
              <a:solidFill>
                <a:schemeClr val="tx1"/>
              </a:solidFill>
              <a:latin typeface="Comic Sans MS" pitchFamily="66" charset="0"/>
            </a:endParaRP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strVal val="#ppt_w+.3"/>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20000"/>
                                  </p:iterate>
                                  <p:childTnLst>
                                    <p:set>
                                      <p:cBhvr>
                                        <p:cTn id="20" dur="1" fill="hold">
                                          <p:stCondLst>
                                            <p:cond delay="0"/>
                                          </p:stCondLst>
                                        </p:cTn>
                                        <p:tgtEl>
                                          <p:spTgt spid="6"/>
                                        </p:tgtEl>
                                        <p:attrNameLst>
                                          <p:attrName>style.visibility</p:attrName>
                                        </p:attrNameLst>
                                      </p:cBhvr>
                                      <p:to>
                                        <p:strVal val="visible"/>
                                      </p:to>
                                    </p:set>
                                    <p:anim calcmode="discrete" valueType="clr">
                                      <p:cBhvr override="childStyle">
                                        <p:cTn id="21" dur="80"/>
                                        <p:tgtEl>
                                          <p:spTgt spid="6"/>
                                        </p:tgtEl>
                                        <p:attrNameLst>
                                          <p:attrName>style.color</p:attrName>
                                        </p:attrNameLst>
                                      </p:cBhvr>
                                      <p:tavLst>
                                        <p:tav tm="0">
                                          <p:val>
                                            <p:clrVal>
                                              <a:srgbClr val="FF6600"/>
                                            </p:clrVal>
                                          </p:val>
                                        </p:tav>
                                        <p:tav tm="50000">
                                          <p:val>
                                            <p:clrVal>
                                              <a:schemeClr val="hlink"/>
                                            </p:clrVal>
                                          </p:val>
                                        </p:tav>
                                      </p:tavLst>
                                    </p:anim>
                                    <p:anim calcmode="discrete" valueType="clr">
                                      <p:cBhvr>
                                        <p:cTn id="22" dur="80"/>
                                        <p:tgtEl>
                                          <p:spTgt spid="6"/>
                                        </p:tgtEl>
                                        <p:attrNameLst>
                                          <p:attrName>fillcolor</p:attrName>
                                        </p:attrNameLst>
                                      </p:cBhvr>
                                      <p:tavLst>
                                        <p:tav tm="0">
                                          <p:val>
                                            <p:clrVal>
                                              <a:schemeClr val="accent2"/>
                                            </p:clrVal>
                                          </p:val>
                                        </p:tav>
                                        <p:tav tm="50000">
                                          <p:val>
                                            <p:clrVal>
                                              <a:schemeClr val="hlink"/>
                                            </p:clrVal>
                                          </p:val>
                                        </p:tav>
                                      </p:tavLst>
                                    </p:anim>
                                    <p:set>
                                      <p:cBhvr>
                                        <p:cTn id="23"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97202278.jpg"/>
          <p:cNvPicPr>
            <a:picLocks noChangeAspect="1"/>
          </p:cNvPicPr>
          <p:nvPr/>
        </p:nvPicPr>
        <p:blipFill>
          <a:blip r:embed="rId2" cstate="print"/>
          <a:stretch>
            <a:fillRect/>
          </a:stretch>
        </p:blipFill>
        <p:spPr>
          <a:xfrm>
            <a:off x="-684584" y="0"/>
            <a:ext cx="12097344" cy="6858000"/>
          </a:xfrm>
          <a:prstGeom prst="rect">
            <a:avLst/>
          </a:prstGeom>
        </p:spPr>
      </p:pic>
      <p:pic>
        <p:nvPicPr>
          <p:cNvPr id="5" name="4 - Θέση περιεχομένου" descr="Archive(thumbnail)4974.jpeg"/>
          <p:cNvPicPr>
            <a:picLocks noGrp="1" noChangeAspect="1"/>
          </p:cNvPicPr>
          <p:nvPr>
            <p:ph idx="1"/>
          </p:nvPr>
        </p:nvPicPr>
        <p:blipFill>
          <a:blip r:embed="rId3" cstate="print">
            <a:lum bright="-20000" contrast="20000"/>
          </a:blip>
          <a:srcRect l="12836" t="4973" r="13906" b="10657"/>
          <a:stretch>
            <a:fillRect/>
          </a:stretch>
        </p:blipFill>
        <p:spPr>
          <a:xfrm>
            <a:off x="6588224" y="2822242"/>
            <a:ext cx="2327376" cy="4035758"/>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251520" y="2204864"/>
            <a:ext cx="5760640" cy="4248472"/>
          </a:xfrm>
          <a:prstGeom prst="wedgeEllipseCallout">
            <a:avLst>
              <a:gd name="adj1" fmla="val 72021"/>
              <a:gd name="adj2" fmla="val 31495"/>
            </a:avLst>
          </a:prstGeom>
          <a:solidFill>
            <a:schemeClr val="bg1">
              <a:alpha val="55000"/>
            </a:schemeClr>
          </a:solidFill>
          <a:ln w="12700">
            <a:solidFill>
              <a:schemeClr val="tx1"/>
            </a:solid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chemeClr val="tx1"/>
                </a:solidFill>
                <a:latin typeface="Comic Sans MS" pitchFamily="66" charset="0"/>
                <a:sym typeface="Wingdings" pitchFamily="2" charset="2"/>
              </a:rPr>
              <a:t>Η άνοδος του </a:t>
            </a:r>
            <a:r>
              <a:rPr lang="el-GR" sz="2500" b="1" dirty="0" smtClean="0">
                <a:solidFill>
                  <a:schemeClr val="tx1"/>
                </a:solidFill>
                <a:effectLst>
                  <a:outerShdw blurRad="38100" dist="38100" dir="2700000" algn="tl">
                    <a:srgbClr val="000000">
                      <a:alpha val="43137"/>
                    </a:srgbClr>
                  </a:outerShdw>
                </a:effectLst>
                <a:latin typeface="Comic Sans MS" pitchFamily="66" charset="0"/>
                <a:sym typeface="Wingdings" pitchFamily="2" charset="2"/>
              </a:rPr>
              <a:t>εμπορίου,</a:t>
            </a:r>
            <a:r>
              <a:rPr lang="el-GR" sz="2500" dirty="0" smtClean="0">
                <a:solidFill>
                  <a:schemeClr val="tx1"/>
                </a:solidFill>
                <a:latin typeface="Comic Sans MS" pitchFamily="66" charset="0"/>
                <a:sym typeface="Wingdings" pitchFamily="2" charset="2"/>
              </a:rPr>
              <a:t> </a:t>
            </a:r>
          </a:p>
          <a:p>
            <a:pPr algn="ctr"/>
            <a:r>
              <a:rPr lang="el-GR" sz="2500" dirty="0" smtClean="0">
                <a:solidFill>
                  <a:schemeClr val="tx1"/>
                </a:solidFill>
                <a:latin typeface="Comic Sans MS" pitchFamily="66" charset="0"/>
                <a:sym typeface="Wingdings" pitchFamily="2" charset="2"/>
              </a:rPr>
              <a:t>της </a:t>
            </a:r>
            <a:r>
              <a:rPr lang="el-GR" sz="2500" b="1" dirty="0" smtClean="0">
                <a:solidFill>
                  <a:schemeClr val="tx1"/>
                </a:solidFill>
                <a:effectLst>
                  <a:outerShdw blurRad="38100" dist="38100" dir="2700000" algn="tl">
                    <a:srgbClr val="000000">
                      <a:alpha val="43137"/>
                    </a:srgbClr>
                  </a:outerShdw>
                </a:effectLst>
                <a:latin typeface="Comic Sans MS" pitchFamily="66" charset="0"/>
                <a:sym typeface="Wingdings" pitchFamily="2" charset="2"/>
              </a:rPr>
              <a:t>βιοτεχνίας</a:t>
            </a:r>
            <a:r>
              <a:rPr lang="el-GR" sz="2500" dirty="0" smtClean="0">
                <a:solidFill>
                  <a:schemeClr val="tx1"/>
                </a:solidFill>
                <a:latin typeface="Comic Sans MS" pitchFamily="66" charset="0"/>
                <a:sym typeface="Wingdings" pitchFamily="2" charset="2"/>
              </a:rPr>
              <a:t>, </a:t>
            </a:r>
            <a:r>
              <a:rPr lang="el-GR" sz="2500" b="1" dirty="0" smtClean="0">
                <a:solidFill>
                  <a:schemeClr val="tx1"/>
                </a:solidFill>
                <a:effectLst>
                  <a:outerShdw blurRad="38100" dist="38100" dir="2700000" algn="tl">
                    <a:srgbClr val="000000">
                      <a:alpha val="43137"/>
                    </a:srgbClr>
                  </a:outerShdw>
                </a:effectLst>
                <a:latin typeface="Comic Sans MS" pitchFamily="66" charset="0"/>
                <a:sym typeface="Wingdings" pitchFamily="2" charset="2"/>
              </a:rPr>
              <a:t>της ναυτιλίας</a:t>
            </a:r>
            <a:r>
              <a:rPr lang="el-GR" sz="2500" dirty="0" smtClean="0">
                <a:solidFill>
                  <a:schemeClr val="tx1"/>
                </a:solidFill>
                <a:latin typeface="Comic Sans MS" pitchFamily="66" charset="0"/>
                <a:sym typeface="Wingdings" pitchFamily="2" charset="2"/>
              </a:rPr>
              <a:t> </a:t>
            </a:r>
          </a:p>
          <a:p>
            <a:pPr algn="ctr"/>
            <a:r>
              <a:rPr lang="el-GR" sz="2500" dirty="0" smtClean="0">
                <a:solidFill>
                  <a:schemeClr val="tx1"/>
                </a:solidFill>
                <a:latin typeface="Comic Sans MS" pitchFamily="66" charset="0"/>
                <a:sym typeface="Wingdings" pitchFamily="2" charset="2"/>
              </a:rPr>
              <a:t>και η </a:t>
            </a:r>
            <a:r>
              <a:rPr lang="el-GR" sz="2500" b="1" dirty="0" smtClean="0">
                <a:solidFill>
                  <a:schemeClr val="tx1"/>
                </a:solidFill>
                <a:effectLst>
                  <a:outerShdw blurRad="38100" dist="38100" dir="2700000" algn="tl">
                    <a:srgbClr val="000000">
                      <a:alpha val="43137"/>
                    </a:srgbClr>
                  </a:outerShdw>
                </a:effectLst>
                <a:latin typeface="Comic Sans MS" pitchFamily="66" charset="0"/>
                <a:sym typeface="Wingdings" pitchFamily="2" charset="2"/>
              </a:rPr>
              <a:t>οπλιτική φάλαγγα </a:t>
            </a:r>
            <a:r>
              <a:rPr lang="el-GR" sz="2500" dirty="0" smtClean="0">
                <a:solidFill>
                  <a:schemeClr val="tx1"/>
                </a:solidFill>
                <a:latin typeface="Comic Sans MS" pitchFamily="66" charset="0"/>
                <a:sym typeface="Wingdings" pitchFamily="2" charset="2"/>
              </a:rPr>
              <a:t>έφεραν </a:t>
            </a:r>
          </a:p>
          <a:p>
            <a:pPr algn="ctr"/>
            <a:r>
              <a:rPr lang="el-GR" sz="2500" dirty="0" smtClean="0">
                <a:solidFill>
                  <a:schemeClr val="tx1"/>
                </a:solidFill>
                <a:latin typeface="Comic Sans MS" pitchFamily="66" charset="0"/>
                <a:sym typeface="Wingdings" pitchFamily="2" charset="2"/>
              </a:rPr>
              <a:t>την κρίση της αριστοκρατικής δομής της κοινωνίας.</a:t>
            </a:r>
          </a:p>
          <a:p>
            <a:pPr algn="ctr"/>
            <a:r>
              <a:rPr lang="el-GR" sz="2500" dirty="0" smtClean="0">
                <a:solidFill>
                  <a:schemeClr val="tx1"/>
                </a:solidFill>
                <a:latin typeface="Comic Sans MS" pitchFamily="66" charset="0"/>
                <a:sym typeface="Wingdings" pitchFamily="2" charset="2"/>
              </a:rPr>
              <a:t>Έρχεται η </a:t>
            </a:r>
            <a:r>
              <a:rPr lang="el-GR" sz="32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ολιγαρχία</a:t>
            </a:r>
            <a:r>
              <a:rPr lang="el-GR" sz="2500" dirty="0" smtClean="0">
                <a:solidFill>
                  <a:schemeClr val="tx1"/>
                </a:solidFill>
                <a:latin typeface="Comic Sans MS" pitchFamily="66" charset="0"/>
                <a:sym typeface="Wingdings" pitchFamily="2" charset="2"/>
              </a:rPr>
              <a:t>!</a:t>
            </a:r>
            <a:endParaRPr lang="el-GR" sz="2500" dirty="0">
              <a:solidFill>
                <a:schemeClr val="tx1"/>
              </a:solidFill>
              <a:latin typeface="Comic Sans MS" pitchFamily="66" charset="0"/>
            </a:endParaRP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strVal val="#ppt_w+.3"/>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20000"/>
                                  </p:iterate>
                                  <p:childTnLst>
                                    <p:set>
                                      <p:cBhvr>
                                        <p:cTn id="20" dur="1" fill="hold">
                                          <p:stCondLst>
                                            <p:cond delay="0"/>
                                          </p:stCondLst>
                                        </p:cTn>
                                        <p:tgtEl>
                                          <p:spTgt spid="6"/>
                                        </p:tgtEl>
                                        <p:attrNameLst>
                                          <p:attrName>style.visibility</p:attrName>
                                        </p:attrNameLst>
                                      </p:cBhvr>
                                      <p:to>
                                        <p:strVal val="visible"/>
                                      </p:to>
                                    </p:set>
                                    <p:anim calcmode="discrete" valueType="clr">
                                      <p:cBhvr override="childStyle">
                                        <p:cTn id="21" dur="80"/>
                                        <p:tgtEl>
                                          <p:spTgt spid="6"/>
                                        </p:tgtEl>
                                        <p:attrNameLst>
                                          <p:attrName>style.color</p:attrName>
                                        </p:attrNameLst>
                                      </p:cBhvr>
                                      <p:tavLst>
                                        <p:tav tm="0">
                                          <p:val>
                                            <p:clrVal>
                                              <a:srgbClr val="FF6600"/>
                                            </p:clrVal>
                                          </p:val>
                                        </p:tav>
                                        <p:tav tm="50000">
                                          <p:val>
                                            <p:clrVal>
                                              <a:schemeClr val="hlink"/>
                                            </p:clrVal>
                                          </p:val>
                                        </p:tav>
                                      </p:tavLst>
                                    </p:anim>
                                    <p:anim calcmode="discrete" valueType="clr">
                                      <p:cBhvr>
                                        <p:cTn id="22" dur="80"/>
                                        <p:tgtEl>
                                          <p:spTgt spid="6"/>
                                        </p:tgtEl>
                                        <p:attrNameLst>
                                          <p:attrName>fillcolor</p:attrName>
                                        </p:attrNameLst>
                                      </p:cBhvr>
                                      <p:tavLst>
                                        <p:tav tm="0">
                                          <p:val>
                                            <p:clrVal>
                                              <a:schemeClr val="accent2"/>
                                            </p:clrVal>
                                          </p:val>
                                        </p:tav>
                                        <p:tav tm="50000">
                                          <p:val>
                                            <p:clrVal>
                                              <a:schemeClr val="hlink"/>
                                            </p:clrVal>
                                          </p:val>
                                        </p:tav>
                                      </p:tavLst>
                                    </p:anim>
                                    <p:set>
                                      <p:cBhvr>
                                        <p:cTn id="23"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97202278.jpg"/>
          <p:cNvPicPr>
            <a:picLocks noChangeAspect="1"/>
          </p:cNvPicPr>
          <p:nvPr/>
        </p:nvPicPr>
        <p:blipFill>
          <a:blip r:embed="rId2" cstate="print"/>
          <a:stretch>
            <a:fillRect/>
          </a:stretch>
        </p:blipFill>
        <p:spPr>
          <a:xfrm>
            <a:off x="-1548680" y="0"/>
            <a:ext cx="10908656" cy="6858000"/>
          </a:xfrm>
          <a:prstGeom prst="rect">
            <a:avLst/>
          </a:prstGeom>
        </p:spPr>
      </p:pic>
      <p:pic>
        <p:nvPicPr>
          <p:cNvPr id="5" name="4 - Θέση περιεχομένου" descr="Archive(thumbnail)4974.jpeg"/>
          <p:cNvPicPr>
            <a:picLocks noGrp="1" noChangeAspect="1"/>
          </p:cNvPicPr>
          <p:nvPr>
            <p:ph idx="1"/>
          </p:nvPr>
        </p:nvPicPr>
        <p:blipFill>
          <a:blip r:embed="rId3" cstate="print"/>
          <a:stretch>
            <a:fillRect/>
          </a:stretch>
        </p:blipFill>
        <p:spPr>
          <a:xfrm>
            <a:off x="179512" y="332656"/>
            <a:ext cx="2134970" cy="2233063"/>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755576" y="4581128"/>
            <a:ext cx="7992888" cy="1728192"/>
          </a:xfrm>
          <a:prstGeom prst="wedgeEllipseCallout">
            <a:avLst>
              <a:gd name="adj1" fmla="val -38933"/>
              <a:gd name="adj2" fmla="val -183114"/>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chemeClr val="tx1"/>
                </a:solidFill>
                <a:latin typeface="Comic Sans MS" pitchFamily="66" charset="0"/>
                <a:sym typeface="Wingdings" pitchFamily="2" charset="2"/>
              </a:rPr>
              <a:t>Η φάλαγγα των οπλιτών οδήγησε στην ιδέα της ισότητας και ως προς την άσκηση της εξουσίας.</a:t>
            </a:r>
          </a:p>
        </p:txBody>
      </p:sp>
      <p:pic>
        <p:nvPicPr>
          <p:cNvPr id="7" name="4 - Θέση περιεχομένου" descr="Archive(thumbnail)4974.jpeg"/>
          <p:cNvPicPr>
            <a:picLocks noChangeAspect="1"/>
          </p:cNvPicPr>
          <p:nvPr/>
        </p:nvPicPr>
        <p:blipFill>
          <a:blip r:embed="rId4" cstate="print"/>
          <a:stretch>
            <a:fillRect/>
          </a:stretch>
        </p:blipFill>
        <p:spPr>
          <a:xfrm>
            <a:off x="5148064" y="260648"/>
            <a:ext cx="3754874" cy="1800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strVal val="#ppt_w+.3"/>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20000"/>
                                  </p:iterate>
                                  <p:childTnLst>
                                    <p:set>
                                      <p:cBhvr>
                                        <p:cTn id="20" dur="1" fill="hold">
                                          <p:stCondLst>
                                            <p:cond delay="0"/>
                                          </p:stCondLst>
                                        </p:cTn>
                                        <p:tgtEl>
                                          <p:spTgt spid="6"/>
                                        </p:tgtEl>
                                        <p:attrNameLst>
                                          <p:attrName>style.visibility</p:attrName>
                                        </p:attrNameLst>
                                      </p:cBhvr>
                                      <p:to>
                                        <p:strVal val="visible"/>
                                      </p:to>
                                    </p:set>
                                    <p:anim calcmode="discrete" valueType="clr">
                                      <p:cBhvr override="childStyle">
                                        <p:cTn id="21" dur="80"/>
                                        <p:tgtEl>
                                          <p:spTgt spid="6"/>
                                        </p:tgtEl>
                                        <p:attrNameLst>
                                          <p:attrName>style.color</p:attrName>
                                        </p:attrNameLst>
                                      </p:cBhvr>
                                      <p:tavLst>
                                        <p:tav tm="0">
                                          <p:val>
                                            <p:clrVal>
                                              <a:srgbClr val="FF6600"/>
                                            </p:clrVal>
                                          </p:val>
                                        </p:tav>
                                        <p:tav tm="50000">
                                          <p:val>
                                            <p:clrVal>
                                              <a:schemeClr val="hlink"/>
                                            </p:clrVal>
                                          </p:val>
                                        </p:tav>
                                      </p:tavLst>
                                    </p:anim>
                                    <p:anim calcmode="discrete" valueType="clr">
                                      <p:cBhvr>
                                        <p:cTn id="22" dur="80"/>
                                        <p:tgtEl>
                                          <p:spTgt spid="6"/>
                                        </p:tgtEl>
                                        <p:attrNameLst>
                                          <p:attrName>fillcolor</p:attrName>
                                        </p:attrNameLst>
                                      </p:cBhvr>
                                      <p:tavLst>
                                        <p:tav tm="0">
                                          <p:val>
                                            <p:clrVal>
                                              <a:schemeClr val="accent2"/>
                                            </p:clrVal>
                                          </p:val>
                                        </p:tav>
                                        <p:tav tm="50000">
                                          <p:val>
                                            <p:clrVal>
                                              <a:schemeClr val="hlink"/>
                                            </p:clrVal>
                                          </p:val>
                                        </p:tav>
                                      </p:tavLst>
                                    </p:anim>
                                    <p:set>
                                      <p:cBhvr>
                                        <p:cTn id="23" dur="80"/>
                                        <p:tgtEl>
                                          <p:spTgt spid="6"/>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80">
                                          <p:stCondLst>
                                            <p:cond delay="0"/>
                                          </p:stCondLst>
                                        </p:cTn>
                                        <p:tgtEl>
                                          <p:spTgt spid="7"/>
                                        </p:tgtEl>
                                      </p:cBhvr>
                                    </p:animEffect>
                                    <p:anim calcmode="lin" valueType="num">
                                      <p:cBhvr>
                                        <p:cTn id="2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4" dur="26">
                                          <p:stCondLst>
                                            <p:cond delay="650"/>
                                          </p:stCondLst>
                                        </p:cTn>
                                        <p:tgtEl>
                                          <p:spTgt spid="7"/>
                                        </p:tgtEl>
                                      </p:cBhvr>
                                      <p:to x="100000" y="60000"/>
                                    </p:animScale>
                                    <p:animScale>
                                      <p:cBhvr>
                                        <p:cTn id="35" dur="166" decel="50000">
                                          <p:stCondLst>
                                            <p:cond delay="676"/>
                                          </p:stCondLst>
                                        </p:cTn>
                                        <p:tgtEl>
                                          <p:spTgt spid="7"/>
                                        </p:tgtEl>
                                      </p:cBhvr>
                                      <p:to x="100000" y="100000"/>
                                    </p:animScale>
                                    <p:animScale>
                                      <p:cBhvr>
                                        <p:cTn id="36" dur="26">
                                          <p:stCondLst>
                                            <p:cond delay="1312"/>
                                          </p:stCondLst>
                                        </p:cTn>
                                        <p:tgtEl>
                                          <p:spTgt spid="7"/>
                                        </p:tgtEl>
                                      </p:cBhvr>
                                      <p:to x="100000" y="80000"/>
                                    </p:animScale>
                                    <p:animScale>
                                      <p:cBhvr>
                                        <p:cTn id="37" dur="166" decel="50000">
                                          <p:stCondLst>
                                            <p:cond delay="1338"/>
                                          </p:stCondLst>
                                        </p:cTn>
                                        <p:tgtEl>
                                          <p:spTgt spid="7"/>
                                        </p:tgtEl>
                                      </p:cBhvr>
                                      <p:to x="100000" y="100000"/>
                                    </p:animScale>
                                    <p:animScale>
                                      <p:cBhvr>
                                        <p:cTn id="38" dur="26">
                                          <p:stCondLst>
                                            <p:cond delay="1642"/>
                                          </p:stCondLst>
                                        </p:cTn>
                                        <p:tgtEl>
                                          <p:spTgt spid="7"/>
                                        </p:tgtEl>
                                      </p:cBhvr>
                                      <p:to x="100000" y="90000"/>
                                    </p:animScale>
                                    <p:animScale>
                                      <p:cBhvr>
                                        <p:cTn id="39" dur="166" decel="50000">
                                          <p:stCondLst>
                                            <p:cond delay="1668"/>
                                          </p:stCondLst>
                                        </p:cTn>
                                        <p:tgtEl>
                                          <p:spTgt spid="7"/>
                                        </p:tgtEl>
                                      </p:cBhvr>
                                      <p:to x="100000" y="100000"/>
                                    </p:animScale>
                                    <p:animScale>
                                      <p:cBhvr>
                                        <p:cTn id="40" dur="26">
                                          <p:stCondLst>
                                            <p:cond delay="1808"/>
                                          </p:stCondLst>
                                        </p:cTn>
                                        <p:tgtEl>
                                          <p:spTgt spid="7"/>
                                        </p:tgtEl>
                                      </p:cBhvr>
                                      <p:to x="100000" y="95000"/>
                                    </p:animScale>
                                    <p:animScale>
                                      <p:cBhvr>
                                        <p:cTn id="41"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3 - Θέση περιεχομένου" descr="arxaia-nisia600_104357_W9S946.jpg"/>
          <p:cNvPicPr>
            <a:picLocks noChangeAspect="1"/>
          </p:cNvPicPr>
          <p:nvPr/>
        </p:nvPicPr>
        <p:blipFill>
          <a:blip r:embed="rId2" cstate="print"/>
          <a:srcRect t="1303"/>
          <a:stretch>
            <a:fillRect/>
          </a:stretch>
        </p:blipFill>
        <p:spPr>
          <a:xfrm>
            <a:off x="-50857" y="2336578"/>
            <a:ext cx="9478196" cy="4521423"/>
          </a:xfrm>
          <a:prstGeom prst="rect">
            <a:avLst/>
          </a:prstGeom>
        </p:spPr>
      </p:pic>
      <p:pic>
        <p:nvPicPr>
          <p:cNvPr id="4" name="3 - Θέση περιεχομένου" descr="0fd6f1c2c5adca9398d49eaaf1c8f604.jpg"/>
          <p:cNvPicPr>
            <a:picLocks noGrp="1" noChangeAspect="1"/>
          </p:cNvPicPr>
          <p:nvPr>
            <p:ph idx="1"/>
          </p:nvPr>
        </p:nvPicPr>
        <p:blipFill>
          <a:blip r:embed="rId3" cstate="print">
            <a:lum contrast="20000"/>
          </a:blip>
          <a:srcRect l="20997" t="6999" r="23097"/>
          <a:stretch>
            <a:fillRect/>
          </a:stretch>
        </p:blipFill>
        <p:spPr>
          <a:xfrm>
            <a:off x="467544" y="3600400"/>
            <a:ext cx="2171236" cy="2708920"/>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539552" y="116632"/>
            <a:ext cx="7560840" cy="2304256"/>
          </a:xfrm>
          <a:prstGeom prst="wedgeEllipseCallout">
            <a:avLst>
              <a:gd name="adj1" fmla="val -26485"/>
              <a:gd name="adj2" fmla="val 125765"/>
            </a:avLst>
          </a:prstGeom>
          <a:solidFill>
            <a:schemeClr val="accent1">
              <a:lumMod val="20000"/>
              <a:lumOff val="80000"/>
              <a:alpha val="67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Πολίτες</a:t>
            </a:r>
            <a:r>
              <a:rPr lang="el-GR" sz="2500" b="1" dirty="0" smtClean="0">
                <a:solidFill>
                  <a:srgbClr val="89DDFB"/>
                </a:solidFill>
                <a:effectLst>
                  <a:outerShdw blurRad="38100" dist="38100" dir="2700000" algn="tl">
                    <a:srgbClr val="000000">
                      <a:alpha val="43137"/>
                    </a:srgbClr>
                  </a:outerShdw>
                </a:effectLst>
                <a:latin typeface="Comic Sans MS" pitchFamily="66" charset="0"/>
                <a:sym typeface="Wingdings" pitchFamily="2" charset="2"/>
              </a:rPr>
              <a:t> </a:t>
            </a:r>
            <a:r>
              <a:rPr lang="el-GR" sz="2500" b="1" dirty="0" smtClean="0">
                <a:solidFill>
                  <a:srgbClr val="002060"/>
                </a:solidFill>
                <a:latin typeface="Comic Sans MS" pitchFamily="66" charset="0"/>
                <a:sym typeface="Wingdings" pitchFamily="2" charset="2"/>
              </a:rPr>
              <a:t> συμμετέχουν </a:t>
            </a:r>
          </a:p>
          <a:p>
            <a:pPr algn="ctr"/>
            <a:r>
              <a:rPr lang="el-GR" sz="2500" b="1" dirty="0" smtClean="0">
                <a:solidFill>
                  <a:srgbClr val="002060"/>
                </a:solidFill>
                <a:latin typeface="Comic Sans MS" pitchFamily="66" charset="0"/>
                <a:sym typeface="Wingdings" pitchFamily="2" charset="2"/>
              </a:rPr>
              <a:t>         στη διαχείριση των κοινών </a:t>
            </a:r>
          </a:p>
          <a:p>
            <a:pPr algn="ctr"/>
            <a:r>
              <a:rPr lang="el-GR" sz="2500" b="1" dirty="0" smtClean="0">
                <a:solidFill>
                  <a:srgbClr val="002060"/>
                </a:solidFill>
                <a:latin typeface="Comic Sans MS" pitchFamily="66" charset="0"/>
                <a:sym typeface="Wingdings" pitchFamily="2" charset="2"/>
              </a:rPr>
              <a:t>       και στη λήψη αποφάσεων</a:t>
            </a:r>
          </a:p>
          <a:p>
            <a:pPr algn="ct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Πολίτευμα</a:t>
            </a:r>
            <a:r>
              <a:rPr lang="el-GR" sz="2500" b="1" dirty="0" smtClean="0">
                <a:solidFill>
                  <a:srgbClr val="89DDFB"/>
                </a:solidFill>
                <a:effectLst>
                  <a:outerShdw blurRad="38100" dist="38100" dir="2700000" algn="tl">
                    <a:srgbClr val="000000">
                      <a:alpha val="43137"/>
                    </a:srgbClr>
                  </a:outerShdw>
                </a:effectLst>
                <a:latin typeface="Comic Sans MS" pitchFamily="66" charset="0"/>
                <a:sym typeface="Wingdings" pitchFamily="2" charset="2"/>
              </a:rPr>
              <a:t> </a:t>
            </a:r>
            <a:r>
              <a:rPr lang="el-GR" sz="2500" b="1" dirty="0" smtClean="0">
                <a:solidFill>
                  <a:srgbClr val="002060"/>
                </a:solidFill>
                <a:latin typeface="Comic Sans MS" pitchFamily="66" charset="0"/>
                <a:sym typeface="Wingdings" pitchFamily="2" charset="2"/>
              </a:rPr>
              <a:t> οργάνωση αρχών </a:t>
            </a:r>
          </a:p>
          <a:p>
            <a:pPr algn="ctr"/>
            <a:r>
              <a:rPr lang="el-GR" sz="2500" b="1" dirty="0" smtClean="0">
                <a:solidFill>
                  <a:srgbClr val="002060"/>
                </a:solidFill>
                <a:latin typeface="Comic Sans MS" pitchFamily="66" charset="0"/>
                <a:sym typeface="Wingdings" pitchFamily="2" charset="2"/>
              </a:rPr>
              <a:t>           και εξουσίας</a:t>
            </a:r>
            <a:endParaRPr lang="el-GR" sz="2500" b="1" dirty="0">
              <a:solidFill>
                <a:srgbClr val="002060"/>
              </a:solidFill>
              <a:latin typeface="Comic Sans MS" pitchFamily="66"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97202278.jpg"/>
          <p:cNvPicPr>
            <a:picLocks noChangeAspect="1"/>
          </p:cNvPicPr>
          <p:nvPr/>
        </p:nvPicPr>
        <p:blipFill>
          <a:blip r:embed="rId2" cstate="print"/>
          <a:stretch>
            <a:fillRect/>
          </a:stretch>
        </p:blipFill>
        <p:spPr>
          <a:xfrm>
            <a:off x="-804597" y="-387424"/>
            <a:ext cx="9948597" cy="7461448"/>
          </a:xfrm>
          <a:prstGeom prst="rect">
            <a:avLst/>
          </a:prstGeom>
        </p:spPr>
      </p:pic>
      <p:pic>
        <p:nvPicPr>
          <p:cNvPr id="5" name="4 - Θέση περιεχομένου" descr="Archive(thumbnail)4974.jpeg"/>
          <p:cNvPicPr>
            <a:picLocks noGrp="1" noChangeAspect="1"/>
          </p:cNvPicPr>
          <p:nvPr>
            <p:ph idx="1"/>
          </p:nvPr>
        </p:nvPicPr>
        <p:blipFill>
          <a:blip r:embed="rId3" cstate="print">
            <a:lum bright="-10000" contrast="30000"/>
          </a:blip>
          <a:stretch>
            <a:fillRect/>
          </a:stretch>
        </p:blipFill>
        <p:spPr>
          <a:xfrm>
            <a:off x="-396552" y="178678"/>
            <a:ext cx="2736304" cy="5472608"/>
          </a:xfrm>
        </p:spPr>
      </p:pic>
      <p:sp>
        <p:nvSpPr>
          <p:cNvPr id="6" name="5 - Ελλειψοειδής επεξήγηση"/>
          <p:cNvSpPr/>
          <p:nvPr/>
        </p:nvSpPr>
        <p:spPr>
          <a:xfrm>
            <a:off x="755576" y="4725144"/>
            <a:ext cx="7992888" cy="1584176"/>
          </a:xfrm>
          <a:prstGeom prst="wedgeEllipseCallout">
            <a:avLst>
              <a:gd name="adj1" fmla="val -44389"/>
              <a:gd name="adj2" fmla="val -125319"/>
            </a:avLst>
          </a:prstGeom>
          <a:solidFill>
            <a:schemeClr val="bg1">
              <a:alpha val="55000"/>
            </a:schemeClr>
          </a:solidFill>
          <a:ln w="12700">
            <a:solidFill>
              <a:schemeClr val="tx1"/>
            </a:solid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chemeClr val="tx1"/>
                </a:solidFill>
                <a:effectLst>
                  <a:outerShdw blurRad="38100" dist="38100" dir="2700000" algn="tl">
                    <a:srgbClr val="000000">
                      <a:alpha val="43137"/>
                    </a:srgbClr>
                  </a:outerShdw>
                </a:effectLst>
                <a:latin typeface="Comic Sans MS" pitchFamily="66" charset="0"/>
                <a:sym typeface="Wingdings" pitchFamily="2" charset="2"/>
              </a:rPr>
              <a:t>Οι </a:t>
            </a:r>
            <a:r>
              <a:rPr lang="el-GR" sz="2500" b="1" dirty="0" smtClean="0">
                <a:solidFill>
                  <a:schemeClr val="tx1"/>
                </a:solidFill>
                <a:effectLst>
                  <a:outerShdw blurRad="38100" dist="38100" dir="2700000" algn="tl">
                    <a:srgbClr val="000000">
                      <a:alpha val="43137"/>
                    </a:srgbClr>
                  </a:outerShdw>
                </a:effectLst>
                <a:latin typeface="Comic Sans MS" pitchFamily="66" charset="0"/>
                <a:sym typeface="Wingdings" pitchFamily="2" charset="2"/>
              </a:rPr>
              <a:t>διαφορές</a:t>
            </a:r>
            <a:r>
              <a:rPr lang="el-GR" sz="2500" dirty="0" smtClean="0">
                <a:solidFill>
                  <a:schemeClr val="tx1"/>
                </a:solidFill>
                <a:effectLst>
                  <a:outerShdw blurRad="38100" dist="38100" dir="2700000" algn="tl">
                    <a:srgbClr val="000000">
                      <a:alpha val="43137"/>
                    </a:srgbClr>
                  </a:outerShdw>
                </a:effectLst>
                <a:latin typeface="Comic Sans MS" pitchFamily="66" charset="0"/>
                <a:sym typeface="Wingdings" pitchFamily="2" charset="2"/>
              </a:rPr>
              <a:t> μεταξύ των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ευγενών</a:t>
            </a:r>
            <a:r>
              <a:rPr lang="el-GR" sz="2500" dirty="0" smtClean="0">
                <a:solidFill>
                  <a:schemeClr val="tx1"/>
                </a:solidFill>
                <a:effectLst>
                  <a:outerShdw blurRad="38100" dist="38100" dir="2700000" algn="tl">
                    <a:srgbClr val="000000">
                      <a:alpha val="43137"/>
                    </a:srgbClr>
                  </a:outerShdw>
                </a:effectLst>
                <a:latin typeface="Comic Sans MS" pitchFamily="66" charset="0"/>
                <a:sym typeface="Wingdings" pitchFamily="2" charset="2"/>
              </a:rPr>
              <a:t> και των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πλουσίων</a:t>
            </a:r>
            <a:r>
              <a:rPr lang="el-GR" sz="2500" b="1" dirty="0" smtClean="0">
                <a:solidFill>
                  <a:schemeClr val="tx1"/>
                </a:solidFill>
                <a:effectLst>
                  <a:outerShdw blurRad="38100" dist="38100" dir="2700000" algn="tl">
                    <a:srgbClr val="000000">
                      <a:alpha val="43137"/>
                    </a:srgbClr>
                  </a:outerShdw>
                </a:effectLst>
                <a:latin typeface="Comic Sans MS" pitchFamily="66" charset="0"/>
                <a:sym typeface="Wingdings" pitchFamily="2" charset="2"/>
              </a:rPr>
              <a:t> </a:t>
            </a:r>
            <a:r>
              <a:rPr lang="el-GR" sz="2500" dirty="0" smtClean="0">
                <a:solidFill>
                  <a:schemeClr val="tx1"/>
                </a:solidFill>
                <a:effectLst>
                  <a:outerShdw blurRad="38100" dist="38100" dir="2700000" algn="tl">
                    <a:srgbClr val="000000">
                      <a:alpha val="43137"/>
                    </a:srgbClr>
                  </a:outerShdw>
                </a:effectLst>
                <a:latin typeface="Comic Sans MS" pitchFamily="66" charset="0"/>
                <a:sym typeface="Wingdings" pitchFamily="2" charset="2"/>
              </a:rPr>
              <a:t>και του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πλήθους</a:t>
            </a:r>
            <a:r>
              <a:rPr lang="el-GR" sz="2500" b="1" dirty="0" smtClean="0">
                <a:solidFill>
                  <a:schemeClr val="tx1"/>
                </a:solidFill>
                <a:effectLst>
                  <a:outerShdw blurRad="38100" dist="38100" dir="2700000" algn="tl">
                    <a:srgbClr val="000000">
                      <a:alpha val="43137"/>
                    </a:srgbClr>
                  </a:outerShdw>
                </a:effectLst>
                <a:latin typeface="Comic Sans MS" pitchFamily="66" charset="0"/>
                <a:sym typeface="Wingdings" pitchFamily="2" charset="2"/>
              </a:rPr>
              <a:t> οξύνθηκαν.</a:t>
            </a:r>
            <a:endParaRPr lang="el-GR" sz="2500" b="1" dirty="0">
              <a:solidFill>
                <a:schemeClr val="tx1"/>
              </a:solidFill>
              <a:effectLst>
                <a:outerShdw blurRad="38100" dist="38100" dir="2700000" algn="tl">
                  <a:srgbClr val="000000">
                    <a:alpha val="43137"/>
                  </a:srgbClr>
                </a:outerShdw>
              </a:effectLst>
              <a:latin typeface="Comic Sans MS" pitchFamily="66" charset="0"/>
            </a:endParaRPr>
          </a:p>
        </p:txBody>
      </p:sp>
      <p:sp>
        <p:nvSpPr>
          <p:cNvPr id="7" name="1 - Τίτλος"/>
          <p:cNvSpPr txBox="1">
            <a:spLocks/>
          </p:cNvSpPr>
          <p:nvPr/>
        </p:nvSpPr>
        <p:spPr>
          <a:xfrm>
            <a:off x="4860032" y="260647"/>
            <a:ext cx="4032448" cy="792089"/>
          </a:xfrm>
          <a:prstGeom prst="rect">
            <a:avLst/>
          </a:prstGeom>
          <a:gradFill flip="none" rotWithShape="1">
            <a:gsLst>
              <a:gs pos="0">
                <a:schemeClr val="tx1">
                  <a:lumMod val="50000"/>
                  <a:lumOff val="50000"/>
                </a:schemeClr>
              </a:gs>
              <a:gs pos="50000">
                <a:schemeClr val="bg2">
                  <a:lumMod val="75000"/>
                </a:schemeClr>
              </a:gs>
              <a:gs pos="97000">
                <a:schemeClr val="bg2">
                  <a:lumMod val="90000"/>
                </a:schemeClr>
              </a:gs>
              <a:gs pos="99000">
                <a:schemeClr val="tx1">
                  <a:lumMod val="50000"/>
                  <a:lumOff val="50000"/>
                </a:schemeClr>
              </a:gs>
              <a:gs pos="72000">
                <a:schemeClr val="bg2">
                  <a:lumMod val="75000"/>
                </a:schemeClr>
              </a:gs>
            </a:gsLst>
            <a:lin ang="2700000" scaled="1"/>
            <a:tileRect/>
          </a:gradFill>
          <a:effectLst>
            <a:outerShdw blurRad="304800" dist="215900" dir="2700000" algn="tl" rotWithShape="0">
              <a:prstClr val="black">
                <a:alpha val="40000"/>
              </a:prstClr>
            </a:outerShdw>
          </a:effectLst>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smtClean="0">
                <a:ln>
                  <a:noFill/>
                </a:ln>
                <a:solidFill>
                  <a:schemeClr val="tx1">
                    <a:lumMod val="65000"/>
                    <a:lumOff val="35000"/>
                  </a:schemeClr>
                </a:solidFill>
                <a:effectLst>
                  <a:outerShdw blurRad="38100" dist="38100" dir="2700000" algn="tl">
                    <a:srgbClr val="000000">
                      <a:alpha val="43137"/>
                    </a:srgbClr>
                  </a:outerShdw>
                </a:effectLst>
                <a:uLnTx/>
                <a:uFillTx/>
                <a:latin typeface="Comic Sans MS" pitchFamily="66" charset="0"/>
                <a:ea typeface="+mj-ea"/>
                <a:cs typeface="+mj-cs"/>
              </a:rPr>
              <a:t>Τέλη </a:t>
            </a:r>
            <a:r>
              <a:rPr kumimoji="0" lang="el-GR" sz="28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Comic Sans MS" pitchFamily="66" charset="0"/>
                <a:ea typeface="+mj-ea"/>
                <a:cs typeface="+mj-cs"/>
              </a:rPr>
              <a:t>7</a:t>
            </a:r>
            <a:r>
              <a:rPr kumimoji="0" lang="el-GR" sz="2800" b="1" i="0" u="none" strike="noStrike" kern="1200" cap="none" spc="0" normalizeH="0" baseline="30000" noProof="0" dirty="0" smtClean="0">
                <a:ln>
                  <a:noFill/>
                </a:ln>
                <a:solidFill>
                  <a:srgbClr val="C00000"/>
                </a:solidFill>
                <a:effectLst>
                  <a:outerShdw blurRad="38100" dist="38100" dir="2700000" algn="tl">
                    <a:srgbClr val="000000">
                      <a:alpha val="43137"/>
                    </a:srgbClr>
                  </a:outerShdw>
                </a:effectLst>
                <a:uLnTx/>
                <a:uFillTx/>
                <a:latin typeface="Comic Sans MS" pitchFamily="66" charset="0"/>
                <a:ea typeface="+mj-ea"/>
                <a:cs typeface="+mj-cs"/>
              </a:rPr>
              <a:t>ου</a:t>
            </a:r>
            <a:r>
              <a:rPr kumimoji="0" lang="el-GR" sz="2800" b="1" i="0" u="none" strike="noStrike" kern="1200" cap="none" spc="0" normalizeH="0" noProof="0" dirty="0" smtClean="0">
                <a:ln>
                  <a:noFill/>
                </a:ln>
                <a:solidFill>
                  <a:srgbClr val="C00000"/>
                </a:solidFill>
                <a:effectLst>
                  <a:outerShdw blurRad="38100" dist="38100" dir="2700000" algn="tl">
                    <a:srgbClr val="000000">
                      <a:alpha val="43137"/>
                    </a:srgbClr>
                  </a:outerShdw>
                </a:effectLst>
                <a:uLnTx/>
                <a:uFillTx/>
                <a:latin typeface="Comic Sans MS" pitchFamily="66" charset="0"/>
                <a:ea typeface="+mj-ea"/>
                <a:cs typeface="+mj-cs"/>
              </a:rPr>
              <a:t> αι. </a:t>
            </a:r>
            <a:r>
              <a:rPr kumimoji="0" lang="el-GR" sz="2800" b="1" i="0" u="none" strike="noStrike" kern="1200" cap="none" spc="0" normalizeH="0" baseline="0" noProof="0" dirty="0" err="1" smtClean="0">
                <a:ln>
                  <a:noFill/>
                </a:ln>
                <a:solidFill>
                  <a:schemeClr val="tx1">
                    <a:lumMod val="65000"/>
                    <a:lumOff val="35000"/>
                  </a:schemeClr>
                </a:solidFill>
                <a:effectLst>
                  <a:outerShdw blurRad="38100" dist="38100" dir="2700000" algn="tl">
                    <a:srgbClr val="000000">
                      <a:alpha val="43137"/>
                    </a:srgbClr>
                  </a:outerShdw>
                </a:effectLst>
                <a:uLnTx/>
                <a:uFillTx/>
                <a:latin typeface="Comic Sans MS" pitchFamily="66" charset="0"/>
                <a:ea typeface="+mj-ea"/>
                <a:cs typeface="+mj-cs"/>
              </a:rPr>
              <a:t>π.Χ.</a:t>
            </a:r>
            <a:r>
              <a:rPr kumimoji="0" lang="el-GR" sz="2800" b="1" i="0" u="none" strike="noStrike" kern="1200" cap="none" spc="0" normalizeH="0" baseline="0" noProof="0" dirty="0" smtClean="0">
                <a:ln>
                  <a:noFill/>
                </a:ln>
                <a:solidFill>
                  <a:schemeClr val="tx1">
                    <a:lumMod val="65000"/>
                    <a:lumOff val="35000"/>
                  </a:schemeClr>
                </a:solidFill>
                <a:effectLst>
                  <a:outerShdw blurRad="38100" dist="38100" dir="2700000" algn="tl">
                    <a:srgbClr val="000000">
                      <a:alpha val="43137"/>
                    </a:srgbClr>
                  </a:outerShdw>
                </a:effectLst>
                <a:uLnTx/>
                <a:uFillTx/>
                <a:latin typeface="Comic Sans MS" pitchFamily="66" charset="0"/>
                <a:ea typeface="+mj-ea"/>
                <a:cs typeface="+mj-cs"/>
              </a:rPr>
              <a:t> –</a:t>
            </a:r>
            <a:r>
              <a:rPr kumimoji="0" lang="el-GR" sz="2800" b="1" i="0" u="none" strike="noStrike" kern="1200" cap="none" spc="0" normalizeH="0" noProof="0" dirty="0" smtClean="0">
                <a:ln>
                  <a:noFill/>
                </a:ln>
                <a:solidFill>
                  <a:schemeClr val="tx1">
                    <a:lumMod val="65000"/>
                    <a:lumOff val="35000"/>
                  </a:schemeClr>
                </a:solidFill>
                <a:effectLst>
                  <a:outerShdw blurRad="38100" dist="38100" dir="2700000" algn="tl">
                    <a:srgbClr val="000000">
                      <a:alpha val="43137"/>
                    </a:srgbClr>
                  </a:outerShdw>
                </a:effectLst>
                <a:uLnTx/>
                <a:uFillTx/>
                <a:latin typeface="Comic Sans MS" pitchFamily="66" charset="0"/>
                <a:ea typeface="+mj-ea"/>
                <a:cs typeface="+mj-cs"/>
              </a:rPr>
              <a:t> αρχές </a:t>
            </a:r>
            <a:r>
              <a:rPr kumimoji="0" lang="el-GR" sz="2800" b="1" i="0" u="none" strike="noStrike" kern="1200" cap="none" spc="0" normalizeH="0" noProof="0" dirty="0" smtClean="0">
                <a:ln>
                  <a:noFill/>
                </a:ln>
                <a:solidFill>
                  <a:srgbClr val="C00000"/>
                </a:solidFill>
                <a:effectLst>
                  <a:outerShdw blurRad="38100" dist="38100" dir="2700000" algn="tl">
                    <a:srgbClr val="000000">
                      <a:alpha val="43137"/>
                    </a:srgbClr>
                  </a:outerShdw>
                </a:effectLst>
                <a:uLnTx/>
                <a:uFillTx/>
                <a:latin typeface="Comic Sans MS" pitchFamily="66" charset="0"/>
                <a:ea typeface="+mj-ea"/>
                <a:cs typeface="+mj-cs"/>
              </a:rPr>
              <a:t>6</a:t>
            </a:r>
            <a:r>
              <a:rPr kumimoji="0" lang="el-GR" sz="2800" b="1" i="0" u="none" strike="noStrike" kern="1200" cap="none" spc="0" normalizeH="0" baseline="30000" noProof="0" dirty="0" smtClean="0">
                <a:ln>
                  <a:noFill/>
                </a:ln>
                <a:solidFill>
                  <a:srgbClr val="C00000"/>
                </a:solidFill>
                <a:effectLst>
                  <a:outerShdw blurRad="38100" dist="38100" dir="2700000" algn="tl">
                    <a:srgbClr val="000000">
                      <a:alpha val="43137"/>
                    </a:srgbClr>
                  </a:outerShdw>
                </a:effectLst>
                <a:uLnTx/>
                <a:uFillTx/>
                <a:latin typeface="Comic Sans MS" pitchFamily="66" charset="0"/>
                <a:ea typeface="+mj-ea"/>
                <a:cs typeface="+mj-cs"/>
              </a:rPr>
              <a:t>ου</a:t>
            </a:r>
            <a:r>
              <a:rPr kumimoji="0" lang="el-GR" sz="2800" b="1" i="0" u="none" strike="noStrike" kern="1200" cap="none" spc="0" normalizeH="0" noProof="0" dirty="0" smtClean="0">
                <a:ln>
                  <a:noFill/>
                </a:ln>
                <a:solidFill>
                  <a:srgbClr val="C00000"/>
                </a:solidFill>
                <a:effectLst>
                  <a:outerShdw blurRad="38100" dist="38100" dir="2700000" algn="tl">
                    <a:srgbClr val="000000">
                      <a:alpha val="43137"/>
                    </a:srgbClr>
                  </a:outerShdw>
                </a:effectLst>
                <a:uLnTx/>
                <a:uFillTx/>
                <a:latin typeface="Comic Sans MS" pitchFamily="66" charset="0"/>
                <a:ea typeface="+mj-ea"/>
                <a:cs typeface="+mj-cs"/>
              </a:rPr>
              <a:t> αι. </a:t>
            </a:r>
            <a:r>
              <a:rPr kumimoji="0" lang="el-GR" sz="2800" b="1" i="0" u="none" strike="noStrike" kern="1200" cap="none" spc="0" normalizeH="0" noProof="0" dirty="0" err="1" smtClean="0">
                <a:ln>
                  <a:noFill/>
                </a:ln>
                <a:solidFill>
                  <a:schemeClr val="tx1">
                    <a:lumMod val="65000"/>
                    <a:lumOff val="35000"/>
                  </a:schemeClr>
                </a:solidFill>
                <a:effectLst>
                  <a:outerShdw blurRad="38100" dist="38100" dir="2700000" algn="tl">
                    <a:srgbClr val="000000">
                      <a:alpha val="43137"/>
                    </a:srgbClr>
                  </a:outerShdw>
                </a:effectLst>
                <a:uLnTx/>
                <a:uFillTx/>
                <a:latin typeface="Comic Sans MS" pitchFamily="66" charset="0"/>
                <a:ea typeface="+mj-ea"/>
                <a:cs typeface="+mj-cs"/>
              </a:rPr>
              <a:t>π.Χ.</a:t>
            </a:r>
            <a:endParaRPr kumimoji="0" lang="el-GR" sz="2800" b="1" i="0" u="none" strike="noStrike" kern="1200" cap="none" spc="0" normalizeH="0" baseline="0" noProof="0" dirty="0" smtClean="0">
              <a:ln>
                <a:noFill/>
              </a:ln>
              <a:solidFill>
                <a:schemeClr val="tx1">
                  <a:lumMod val="65000"/>
                  <a:lumOff val="35000"/>
                </a:schemeClr>
              </a:solidFill>
              <a:effectLst>
                <a:outerShdw blurRad="38100" dist="38100" dir="2700000" algn="tl">
                  <a:srgbClr val="000000">
                    <a:alpha val="43137"/>
                  </a:srgbClr>
                </a:outerShdw>
              </a:effectLst>
              <a:uLnTx/>
              <a:uFillTx/>
              <a:latin typeface="Comic Sans MS" pitchFamily="66" charset="0"/>
              <a:ea typeface="+mj-ea"/>
              <a:cs typeface="+mj-cs"/>
            </a:endParaRP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strVal val="#ppt_w+.3"/>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20000"/>
                                  </p:iterate>
                                  <p:childTnLst>
                                    <p:set>
                                      <p:cBhvr>
                                        <p:cTn id="20" dur="1" fill="hold">
                                          <p:stCondLst>
                                            <p:cond delay="0"/>
                                          </p:stCondLst>
                                        </p:cTn>
                                        <p:tgtEl>
                                          <p:spTgt spid="6"/>
                                        </p:tgtEl>
                                        <p:attrNameLst>
                                          <p:attrName>style.visibility</p:attrName>
                                        </p:attrNameLst>
                                      </p:cBhvr>
                                      <p:to>
                                        <p:strVal val="visible"/>
                                      </p:to>
                                    </p:set>
                                    <p:anim calcmode="discrete" valueType="clr">
                                      <p:cBhvr override="childStyle">
                                        <p:cTn id="21" dur="80"/>
                                        <p:tgtEl>
                                          <p:spTgt spid="6"/>
                                        </p:tgtEl>
                                        <p:attrNameLst>
                                          <p:attrName>style.color</p:attrName>
                                        </p:attrNameLst>
                                      </p:cBhvr>
                                      <p:tavLst>
                                        <p:tav tm="0">
                                          <p:val>
                                            <p:clrVal>
                                              <a:srgbClr val="FF6600"/>
                                            </p:clrVal>
                                          </p:val>
                                        </p:tav>
                                        <p:tav tm="50000">
                                          <p:val>
                                            <p:clrVal>
                                              <a:schemeClr val="hlink"/>
                                            </p:clrVal>
                                          </p:val>
                                        </p:tav>
                                      </p:tavLst>
                                    </p:anim>
                                    <p:anim calcmode="discrete" valueType="clr">
                                      <p:cBhvr>
                                        <p:cTn id="22" dur="80"/>
                                        <p:tgtEl>
                                          <p:spTgt spid="6"/>
                                        </p:tgtEl>
                                        <p:attrNameLst>
                                          <p:attrName>fillcolor</p:attrName>
                                        </p:attrNameLst>
                                      </p:cBhvr>
                                      <p:tavLst>
                                        <p:tav tm="0">
                                          <p:val>
                                            <p:clrVal>
                                              <a:schemeClr val="accent2"/>
                                            </p:clrVal>
                                          </p:val>
                                        </p:tav>
                                        <p:tav tm="50000">
                                          <p:val>
                                            <p:clrVal>
                                              <a:schemeClr val="hlink"/>
                                            </p:clrVal>
                                          </p:val>
                                        </p:tav>
                                      </p:tavLst>
                                    </p:anim>
                                    <p:set>
                                      <p:cBhvr>
                                        <p:cTn id="23" dur="80"/>
                                        <p:tgtEl>
                                          <p:spTgt spid="6"/>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7"/>
                                        </p:tgtEl>
                                        <p:attrNameLst>
                                          <p:attrName>style.visibility</p:attrName>
                                        </p:attrNameLst>
                                      </p:cBhvr>
                                      <p:to>
                                        <p:strVal val="visible"/>
                                      </p:to>
                                    </p:set>
                                    <p:anim calcmode="discrete" valueType="clr">
                                      <p:cBhvr override="childStyle">
                                        <p:cTn id="2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7"/>
                                        </p:tgtEl>
                                        <p:attrNameLst>
                                          <p:attrName>fillcolor</p:attrName>
                                        </p:attrNameLst>
                                      </p:cBhvr>
                                      <p:tavLst>
                                        <p:tav tm="0">
                                          <p:val>
                                            <p:clrVal>
                                              <a:schemeClr val="accent2"/>
                                            </p:clrVal>
                                          </p:val>
                                        </p:tav>
                                        <p:tav tm="50000">
                                          <p:val>
                                            <p:clrVal>
                                              <a:schemeClr val="hlink"/>
                                            </p:clrVal>
                                          </p:val>
                                        </p:tav>
                                      </p:tavLst>
                                    </p:anim>
                                    <p:set>
                                      <p:cBhvr>
                                        <p:cTn id="3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97202278.jpg"/>
          <p:cNvPicPr>
            <a:picLocks noChangeAspect="1"/>
          </p:cNvPicPr>
          <p:nvPr/>
        </p:nvPicPr>
        <p:blipFill>
          <a:blip r:embed="rId2" cstate="print"/>
          <a:stretch>
            <a:fillRect/>
          </a:stretch>
        </p:blipFill>
        <p:spPr>
          <a:xfrm>
            <a:off x="0" y="0"/>
            <a:ext cx="11899976" cy="7437485"/>
          </a:xfrm>
          <a:prstGeom prst="rect">
            <a:avLst/>
          </a:prstGeom>
        </p:spPr>
      </p:pic>
      <p:pic>
        <p:nvPicPr>
          <p:cNvPr id="5" name="4 - Θέση περιεχομένου" descr="Archive(thumbnail)4974.jpeg"/>
          <p:cNvPicPr>
            <a:picLocks noGrp="1" noChangeAspect="1"/>
          </p:cNvPicPr>
          <p:nvPr>
            <p:ph idx="1"/>
          </p:nvPr>
        </p:nvPicPr>
        <p:blipFill>
          <a:blip r:embed="rId3" cstate="print">
            <a:lum bright="-20000" contrast="30000"/>
          </a:blip>
          <a:stretch>
            <a:fillRect/>
          </a:stretch>
        </p:blipFill>
        <p:spPr>
          <a:xfrm>
            <a:off x="6948264" y="476672"/>
            <a:ext cx="1827895" cy="4752529"/>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1619672" y="4437112"/>
            <a:ext cx="5472608" cy="2088232"/>
          </a:xfrm>
          <a:prstGeom prst="wedgeEllipseCallout">
            <a:avLst>
              <a:gd name="adj1" fmla="val 60491"/>
              <a:gd name="adj2" fmla="val -196592"/>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chemeClr val="tx1"/>
                </a:solidFill>
                <a:latin typeface="Comic Sans MS" pitchFamily="66" charset="0"/>
                <a:sym typeface="Wingdings" pitchFamily="2" charset="2"/>
              </a:rPr>
              <a:t>Κωδικοποιήθηκε λοιπόν </a:t>
            </a:r>
            <a:r>
              <a:rPr lang="el-GR" sz="2500" b="1" dirty="0" smtClean="0">
                <a:solidFill>
                  <a:schemeClr val="tx1"/>
                </a:solidFill>
                <a:effectLst>
                  <a:outerShdw blurRad="38100" dist="38100" dir="2700000" algn="tl">
                    <a:srgbClr val="000000">
                      <a:alpha val="43137"/>
                    </a:srgbClr>
                  </a:outerShdw>
                </a:effectLst>
                <a:latin typeface="Comic Sans MS" pitchFamily="66" charset="0"/>
                <a:sym typeface="Wingdings" pitchFamily="2" charset="2"/>
              </a:rPr>
              <a:t>το άγραφο εθιμικό δίκαιο </a:t>
            </a:r>
            <a:r>
              <a:rPr lang="el-GR" sz="2500" dirty="0" smtClean="0">
                <a:solidFill>
                  <a:schemeClr val="tx1"/>
                </a:solidFill>
                <a:latin typeface="Comic Sans MS" pitchFamily="66" charset="0"/>
                <a:sym typeface="Wingdings" pitchFamily="2" charset="2"/>
              </a:rPr>
              <a:t>για να αντιμετωπιστεί η κατάσταση.</a:t>
            </a:r>
            <a:endParaRPr lang="el-GR" sz="2500" dirty="0">
              <a:solidFill>
                <a:schemeClr val="tx1"/>
              </a:solidFill>
              <a:latin typeface="Comic Sans MS" pitchFamily="66"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strVal val="#ppt_w+.3"/>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20000"/>
                                  </p:iterate>
                                  <p:childTnLst>
                                    <p:set>
                                      <p:cBhvr>
                                        <p:cTn id="20" dur="1" fill="hold">
                                          <p:stCondLst>
                                            <p:cond delay="0"/>
                                          </p:stCondLst>
                                        </p:cTn>
                                        <p:tgtEl>
                                          <p:spTgt spid="6"/>
                                        </p:tgtEl>
                                        <p:attrNameLst>
                                          <p:attrName>style.visibility</p:attrName>
                                        </p:attrNameLst>
                                      </p:cBhvr>
                                      <p:to>
                                        <p:strVal val="visible"/>
                                      </p:to>
                                    </p:set>
                                    <p:anim calcmode="discrete" valueType="clr">
                                      <p:cBhvr override="childStyle">
                                        <p:cTn id="21" dur="80"/>
                                        <p:tgtEl>
                                          <p:spTgt spid="6"/>
                                        </p:tgtEl>
                                        <p:attrNameLst>
                                          <p:attrName>style.color</p:attrName>
                                        </p:attrNameLst>
                                      </p:cBhvr>
                                      <p:tavLst>
                                        <p:tav tm="0">
                                          <p:val>
                                            <p:clrVal>
                                              <a:srgbClr val="FF6600"/>
                                            </p:clrVal>
                                          </p:val>
                                        </p:tav>
                                        <p:tav tm="50000">
                                          <p:val>
                                            <p:clrVal>
                                              <a:schemeClr val="hlink"/>
                                            </p:clrVal>
                                          </p:val>
                                        </p:tav>
                                      </p:tavLst>
                                    </p:anim>
                                    <p:anim calcmode="discrete" valueType="clr">
                                      <p:cBhvr>
                                        <p:cTn id="22" dur="80"/>
                                        <p:tgtEl>
                                          <p:spTgt spid="6"/>
                                        </p:tgtEl>
                                        <p:attrNameLst>
                                          <p:attrName>fillcolor</p:attrName>
                                        </p:attrNameLst>
                                      </p:cBhvr>
                                      <p:tavLst>
                                        <p:tav tm="0">
                                          <p:val>
                                            <p:clrVal>
                                              <a:schemeClr val="accent2"/>
                                            </p:clrVal>
                                          </p:val>
                                        </p:tav>
                                        <p:tav tm="50000">
                                          <p:val>
                                            <p:clrVal>
                                              <a:schemeClr val="hlink"/>
                                            </p:clrVal>
                                          </p:val>
                                        </p:tav>
                                      </p:tavLst>
                                    </p:anim>
                                    <p:set>
                                      <p:cBhvr>
                                        <p:cTn id="23"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97202278.jpg"/>
          <p:cNvPicPr>
            <a:picLocks noChangeAspect="1"/>
          </p:cNvPicPr>
          <p:nvPr/>
        </p:nvPicPr>
        <p:blipFill>
          <a:blip r:embed="rId2" cstate="print"/>
          <a:stretch>
            <a:fillRect/>
          </a:stretch>
        </p:blipFill>
        <p:spPr>
          <a:xfrm>
            <a:off x="-1" y="0"/>
            <a:ext cx="12192001" cy="6858000"/>
          </a:xfrm>
          <a:prstGeom prst="rect">
            <a:avLst/>
          </a:prstGeom>
        </p:spPr>
      </p:pic>
      <p:pic>
        <p:nvPicPr>
          <p:cNvPr id="5" name="4 - Θέση περιεχομένου" descr="Archive(thumbnail)4974.jpeg"/>
          <p:cNvPicPr>
            <a:picLocks noGrp="1" noChangeAspect="1"/>
          </p:cNvPicPr>
          <p:nvPr>
            <p:ph idx="1"/>
          </p:nvPr>
        </p:nvPicPr>
        <p:blipFill>
          <a:blip r:embed="rId3" cstate="print">
            <a:lum bright="-20000" contrast="30000"/>
          </a:blip>
          <a:srcRect l="27904" r="28733"/>
          <a:stretch>
            <a:fillRect/>
          </a:stretch>
        </p:blipFill>
        <p:spPr>
          <a:xfrm>
            <a:off x="7127776" y="3573016"/>
            <a:ext cx="2016224" cy="2614754"/>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251520" y="3573016"/>
            <a:ext cx="5472608" cy="3024336"/>
          </a:xfrm>
          <a:prstGeom prst="wedgeEllipseCallout">
            <a:avLst>
              <a:gd name="adj1" fmla="val 83830"/>
              <a:gd name="adj2" fmla="val -11265"/>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chemeClr val="tx1"/>
                </a:solidFill>
                <a:latin typeface="Comic Sans MS" pitchFamily="66" charset="0"/>
                <a:sym typeface="Wingdings" pitchFamily="2" charset="2"/>
              </a:rPr>
              <a:t>Η καταγραφή των νόμων ανατέθηκε σε </a:t>
            </a:r>
            <a:r>
              <a:rPr lang="el-GR" sz="2500" b="1" dirty="0" smtClean="0">
                <a:solidFill>
                  <a:schemeClr val="tx1"/>
                </a:solidFill>
                <a:effectLst>
                  <a:outerShdw blurRad="38100" dist="38100" dir="2700000" algn="tl">
                    <a:srgbClr val="000000">
                      <a:alpha val="43137"/>
                    </a:srgbClr>
                  </a:outerShdw>
                </a:effectLst>
                <a:latin typeface="Comic Sans MS" pitchFamily="66" charset="0"/>
                <a:sym typeface="Wingdings" pitchFamily="2" charset="2"/>
              </a:rPr>
              <a:t>πρόσωπα κοινής αποδοχής,</a:t>
            </a:r>
            <a:r>
              <a:rPr lang="el-GR" sz="2500" dirty="0" smtClean="0">
                <a:solidFill>
                  <a:schemeClr val="tx1"/>
                </a:solidFill>
                <a:latin typeface="Comic Sans MS" pitchFamily="66" charset="0"/>
                <a:sym typeface="Wingdings" pitchFamily="2" charset="2"/>
              </a:rPr>
              <a:t> όπως οι: Δράκων, Σόλων, Λυκούργος, Ζάλευκος, Χαρώνδας.</a:t>
            </a:r>
            <a:endParaRPr lang="el-GR" sz="2500" dirty="0">
              <a:solidFill>
                <a:schemeClr val="tx1"/>
              </a:solidFill>
              <a:latin typeface="Comic Sans MS" pitchFamily="66" charset="0"/>
            </a:endParaRP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strVal val="#ppt_w+.3"/>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20000"/>
                                  </p:iterate>
                                  <p:childTnLst>
                                    <p:set>
                                      <p:cBhvr>
                                        <p:cTn id="20" dur="1" fill="hold">
                                          <p:stCondLst>
                                            <p:cond delay="0"/>
                                          </p:stCondLst>
                                        </p:cTn>
                                        <p:tgtEl>
                                          <p:spTgt spid="6"/>
                                        </p:tgtEl>
                                        <p:attrNameLst>
                                          <p:attrName>style.visibility</p:attrName>
                                        </p:attrNameLst>
                                      </p:cBhvr>
                                      <p:to>
                                        <p:strVal val="visible"/>
                                      </p:to>
                                    </p:set>
                                    <p:anim calcmode="discrete" valueType="clr">
                                      <p:cBhvr override="childStyle">
                                        <p:cTn id="21" dur="80"/>
                                        <p:tgtEl>
                                          <p:spTgt spid="6"/>
                                        </p:tgtEl>
                                        <p:attrNameLst>
                                          <p:attrName>style.color</p:attrName>
                                        </p:attrNameLst>
                                      </p:cBhvr>
                                      <p:tavLst>
                                        <p:tav tm="0">
                                          <p:val>
                                            <p:clrVal>
                                              <a:srgbClr val="FF6600"/>
                                            </p:clrVal>
                                          </p:val>
                                        </p:tav>
                                        <p:tav tm="50000">
                                          <p:val>
                                            <p:clrVal>
                                              <a:schemeClr val="hlink"/>
                                            </p:clrVal>
                                          </p:val>
                                        </p:tav>
                                      </p:tavLst>
                                    </p:anim>
                                    <p:anim calcmode="discrete" valueType="clr">
                                      <p:cBhvr>
                                        <p:cTn id="22" dur="80"/>
                                        <p:tgtEl>
                                          <p:spTgt spid="6"/>
                                        </p:tgtEl>
                                        <p:attrNameLst>
                                          <p:attrName>fillcolor</p:attrName>
                                        </p:attrNameLst>
                                      </p:cBhvr>
                                      <p:tavLst>
                                        <p:tav tm="0">
                                          <p:val>
                                            <p:clrVal>
                                              <a:schemeClr val="accent2"/>
                                            </p:clrVal>
                                          </p:val>
                                        </p:tav>
                                        <p:tav tm="50000">
                                          <p:val>
                                            <p:clrVal>
                                              <a:schemeClr val="hlink"/>
                                            </p:clrVal>
                                          </p:val>
                                        </p:tav>
                                      </p:tavLst>
                                    </p:anim>
                                    <p:set>
                                      <p:cBhvr>
                                        <p:cTn id="23"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97202278.jpg"/>
          <p:cNvPicPr>
            <a:picLocks noChangeAspect="1"/>
          </p:cNvPicPr>
          <p:nvPr/>
        </p:nvPicPr>
        <p:blipFill>
          <a:blip r:embed="rId2" cstate="print"/>
          <a:stretch>
            <a:fillRect/>
          </a:stretch>
        </p:blipFill>
        <p:spPr>
          <a:xfrm>
            <a:off x="0" y="0"/>
            <a:ext cx="10972800" cy="6858000"/>
          </a:xfrm>
          <a:prstGeom prst="rect">
            <a:avLst/>
          </a:prstGeom>
        </p:spPr>
      </p:pic>
      <p:pic>
        <p:nvPicPr>
          <p:cNvPr id="5" name="4 - Θέση περιεχομένου" descr="Archive(thumbnail)4974.jpeg"/>
          <p:cNvPicPr>
            <a:picLocks noGrp="1" noChangeAspect="1"/>
          </p:cNvPicPr>
          <p:nvPr>
            <p:ph idx="1"/>
          </p:nvPr>
        </p:nvPicPr>
        <p:blipFill>
          <a:blip r:embed="rId3" cstate="print">
            <a:lum bright="-20000" contrast="30000"/>
          </a:blip>
          <a:srcRect l="29838" t="7860" r="30115" b="23581"/>
          <a:stretch>
            <a:fillRect/>
          </a:stretch>
        </p:blipFill>
        <p:spPr>
          <a:xfrm>
            <a:off x="6832514" y="4221088"/>
            <a:ext cx="2311486" cy="2225360"/>
          </a:xfrm>
          <a:prstGeom prst="rect">
            <a:avLst/>
          </a:prstGeom>
          <a:ln>
            <a:noFill/>
          </a:ln>
          <a:effectLst>
            <a:outerShdw blurRad="292100" dist="139700" dir="2700000" algn="tl" rotWithShape="0">
              <a:srgbClr val="333333">
                <a:alpha val="65000"/>
              </a:srgbClr>
            </a:outerShdw>
          </a:effectLst>
        </p:spPr>
      </p:pic>
      <p:sp>
        <p:nvSpPr>
          <p:cNvPr id="7" name="6 - Ελλειψοειδής επεξήγηση"/>
          <p:cNvSpPr/>
          <p:nvPr/>
        </p:nvSpPr>
        <p:spPr>
          <a:xfrm>
            <a:off x="611560" y="3645024"/>
            <a:ext cx="5581128" cy="2664296"/>
          </a:xfrm>
          <a:prstGeom prst="wedgeEllipseCallout">
            <a:avLst>
              <a:gd name="adj1" fmla="val 65759"/>
              <a:gd name="adj2" fmla="val 11291"/>
            </a:avLst>
          </a:prstGeom>
          <a:solidFill>
            <a:schemeClr val="bg1">
              <a:alpha val="55000"/>
            </a:schemeClr>
          </a:solidFill>
          <a:ln w="12700">
            <a:solidFill>
              <a:schemeClr val="tx1"/>
            </a:solid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chemeClr val="tx1"/>
                </a:solidFill>
                <a:latin typeface="Comic Sans MS" pitchFamily="66" charset="0"/>
                <a:sym typeface="Wingdings" pitchFamily="2" charset="2"/>
              </a:rPr>
              <a:t>Το πολίτευμα γίνεται </a:t>
            </a:r>
            <a:r>
              <a:rPr lang="el-GR" sz="32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ολιγαρχικό ή τιμοκρατικό </a:t>
            </a:r>
            <a:r>
              <a:rPr lang="el-GR" sz="2500" dirty="0" smtClean="0">
                <a:solidFill>
                  <a:schemeClr val="tx1"/>
                </a:solidFill>
                <a:latin typeface="Comic Sans MS" pitchFamily="66" charset="0"/>
                <a:sym typeface="Wingdings" pitchFamily="2" charset="2"/>
              </a:rPr>
              <a:t> κριτήριο διάκρισης πολιτών  τα «τιμήματα» (εισόδημα)</a:t>
            </a:r>
            <a:endParaRPr lang="el-GR" sz="2500" dirty="0">
              <a:solidFill>
                <a:schemeClr val="tx1"/>
              </a:solidFill>
              <a:latin typeface="Comic Sans MS" pitchFamily="66" charset="0"/>
            </a:endParaRPr>
          </a:p>
        </p:txBody>
      </p:sp>
      <p:pic>
        <p:nvPicPr>
          <p:cNvPr id="8" name="4 - Θέση περιεχομένου" descr="Archive(thumbnail)4974.jpeg"/>
          <p:cNvPicPr>
            <a:picLocks noChangeAspect="1"/>
          </p:cNvPicPr>
          <p:nvPr/>
        </p:nvPicPr>
        <p:blipFill>
          <a:blip r:embed="rId4" cstate="print"/>
          <a:srcRect l="6047" r="7559"/>
          <a:stretch>
            <a:fillRect/>
          </a:stretch>
        </p:blipFill>
        <p:spPr>
          <a:xfrm>
            <a:off x="6804248" y="332656"/>
            <a:ext cx="2339752" cy="2188254"/>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395536" y="332656"/>
            <a:ext cx="5472608" cy="3096344"/>
          </a:xfrm>
          <a:prstGeom prst="wedgeEllipseCallout">
            <a:avLst>
              <a:gd name="adj1" fmla="val 80647"/>
              <a:gd name="adj2" fmla="val -1042"/>
            </a:avLst>
          </a:prstGeom>
          <a:solidFill>
            <a:schemeClr val="bg1">
              <a:alpha val="55000"/>
            </a:schemeClr>
          </a:solidFill>
          <a:ln w="12700">
            <a:solidFill>
              <a:schemeClr val="tx1"/>
            </a:solid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chemeClr val="tx1"/>
                </a:solidFill>
                <a:latin typeface="Comic Sans MS" pitchFamily="66" charset="0"/>
                <a:sym typeface="Wingdings" pitchFamily="2" charset="2"/>
              </a:rPr>
              <a:t>Με την καταγραφή των νόμων </a:t>
            </a:r>
            <a:r>
              <a:rPr lang="el-GR" sz="2500" b="1" dirty="0" smtClean="0">
                <a:solidFill>
                  <a:schemeClr val="tx1"/>
                </a:solidFill>
                <a:effectLst>
                  <a:outerShdw blurRad="38100" dist="38100" dir="2700000" algn="tl">
                    <a:srgbClr val="000000">
                      <a:alpha val="43137"/>
                    </a:srgbClr>
                  </a:outerShdw>
                </a:effectLst>
                <a:latin typeface="Comic Sans MS" pitchFamily="66" charset="0"/>
                <a:sym typeface="Wingdings" pitchFamily="2" charset="2"/>
              </a:rPr>
              <a:t>διευρύνθηκε η πολιτική βάση </a:t>
            </a:r>
            <a:r>
              <a:rPr lang="el-GR" sz="2500" dirty="0" smtClean="0">
                <a:solidFill>
                  <a:schemeClr val="tx1"/>
                </a:solidFill>
                <a:latin typeface="Comic Sans MS" pitchFamily="66" charset="0"/>
                <a:sym typeface="Wingdings" pitchFamily="2" charset="2"/>
              </a:rPr>
              <a:t> συμμετοχή στη διακυβέρνηση ανάλογα με τα οικονομικά των πολιτών.</a:t>
            </a:r>
            <a:endParaRPr lang="el-GR" sz="2500" dirty="0">
              <a:solidFill>
                <a:schemeClr val="tx1"/>
              </a:solidFill>
              <a:latin typeface="Comic Sans MS" pitchFamily="66"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strVal val="#ppt_w+.3"/>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6"/>
                                        </p:tgtEl>
                                        <p:attrNameLst>
                                          <p:attrName>style.visibility</p:attrName>
                                        </p:attrNameLst>
                                      </p:cBhvr>
                                      <p:to>
                                        <p:strVal val="visible"/>
                                      </p:to>
                                    </p:set>
                                    <p:anim calcmode="discrete" valueType="clr">
                                      <p:cBhvr override="childStyle">
                                        <p:cTn id="21"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6"/>
                                        </p:tgtEl>
                                        <p:attrNameLst>
                                          <p:attrName>fillcolor</p:attrName>
                                        </p:attrNameLst>
                                      </p:cBhvr>
                                      <p:tavLst>
                                        <p:tav tm="0">
                                          <p:val>
                                            <p:clrVal>
                                              <a:schemeClr val="accent2"/>
                                            </p:clrVal>
                                          </p:val>
                                        </p:tav>
                                        <p:tav tm="50000">
                                          <p:val>
                                            <p:clrVal>
                                              <a:schemeClr val="hlink"/>
                                            </p:clrVal>
                                          </p:val>
                                        </p:tav>
                                      </p:tavLst>
                                    </p:anim>
                                    <p:set>
                                      <p:cBhvr>
                                        <p:cTn id="23" dur="80"/>
                                        <p:tgtEl>
                                          <p:spTgt spid="6"/>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7"/>
                                        </p:tgtEl>
                                        <p:attrNameLst>
                                          <p:attrName>style.visibility</p:attrName>
                                        </p:attrNameLst>
                                      </p:cBhvr>
                                      <p:to>
                                        <p:strVal val="visible"/>
                                      </p:to>
                                    </p:set>
                                    <p:anim calcmode="discrete" valueType="clr">
                                      <p:cBhvr override="childStyle">
                                        <p:cTn id="2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7"/>
                                        </p:tgtEl>
                                        <p:attrNameLst>
                                          <p:attrName>fillcolor</p:attrName>
                                        </p:attrNameLst>
                                      </p:cBhvr>
                                      <p:tavLst>
                                        <p:tav tm="0">
                                          <p:val>
                                            <p:clrVal>
                                              <a:schemeClr val="accent2"/>
                                            </p:clrVal>
                                          </p:val>
                                        </p:tav>
                                        <p:tav tm="50000">
                                          <p:val>
                                            <p:clrVal>
                                              <a:schemeClr val="hlink"/>
                                            </p:clrVal>
                                          </p:val>
                                        </p:tav>
                                      </p:tavLst>
                                    </p:anim>
                                    <p:set>
                                      <p:cBhvr>
                                        <p:cTn id="30" dur="80"/>
                                        <p:tgtEl>
                                          <p:spTgt spid="7"/>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ppt_x</p:attrName>
                                        </p:attrNameLst>
                                      </p:cBhvr>
                                      <p:tavLst>
                                        <p:tav tm="0">
                                          <p:val>
                                            <p:strVal val="#ppt_x-.2"/>
                                          </p:val>
                                        </p:tav>
                                        <p:tav tm="100000">
                                          <p:val>
                                            <p:strVal val="#ppt_x"/>
                                          </p:val>
                                        </p:tav>
                                      </p:tavLst>
                                    </p:anim>
                                    <p:anim calcmode="lin" valueType="num">
                                      <p:cBhvr>
                                        <p:cTn id="36" dur="5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97202278.jpg"/>
          <p:cNvPicPr>
            <a:picLocks noChangeAspect="1"/>
          </p:cNvPicPr>
          <p:nvPr/>
        </p:nvPicPr>
        <p:blipFill>
          <a:blip r:embed="rId2" cstate="print"/>
          <a:stretch>
            <a:fillRect/>
          </a:stretch>
        </p:blipFill>
        <p:spPr>
          <a:xfrm>
            <a:off x="-2068892" y="0"/>
            <a:ext cx="12172951" cy="6858000"/>
          </a:xfrm>
          <a:prstGeom prst="rect">
            <a:avLst/>
          </a:prstGeom>
        </p:spPr>
      </p:pic>
      <p:pic>
        <p:nvPicPr>
          <p:cNvPr id="5" name="4 - Θέση περιεχομένου" descr="Archive(thumbnail)4974.jpeg"/>
          <p:cNvPicPr>
            <a:picLocks noGrp="1" noChangeAspect="1"/>
          </p:cNvPicPr>
          <p:nvPr>
            <p:ph idx="1"/>
          </p:nvPr>
        </p:nvPicPr>
        <p:blipFill>
          <a:blip r:embed="rId3" cstate="print">
            <a:clrChange>
              <a:clrFrom>
                <a:srgbClr val="FFFFFF"/>
              </a:clrFrom>
              <a:clrTo>
                <a:srgbClr val="FFFFFF">
                  <a:alpha val="0"/>
                </a:srgbClr>
              </a:clrTo>
            </a:clrChange>
            <a:lum bright="-30000" contrast="40000"/>
          </a:blip>
          <a:stretch>
            <a:fillRect/>
          </a:stretch>
        </p:blipFill>
        <p:spPr>
          <a:xfrm>
            <a:off x="179512" y="3907984"/>
            <a:ext cx="2808312" cy="2950016"/>
          </a:xfrm>
        </p:spPr>
      </p:pic>
      <p:sp>
        <p:nvSpPr>
          <p:cNvPr id="6" name="5 - Ελλειψοειδής επεξήγηση"/>
          <p:cNvSpPr/>
          <p:nvPr/>
        </p:nvSpPr>
        <p:spPr>
          <a:xfrm>
            <a:off x="3131840" y="2996952"/>
            <a:ext cx="6012160" cy="3456384"/>
          </a:xfrm>
          <a:prstGeom prst="wedgeEllipseCallout">
            <a:avLst>
              <a:gd name="adj1" fmla="val -65405"/>
              <a:gd name="adj2" fmla="val 30896"/>
            </a:avLst>
          </a:prstGeom>
          <a:solidFill>
            <a:schemeClr val="bg1">
              <a:alpha val="55000"/>
            </a:schemeClr>
          </a:solidFill>
          <a:ln w="12700">
            <a:solidFill>
              <a:schemeClr val="tx1"/>
            </a:solid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chemeClr val="tx1"/>
                </a:solidFill>
                <a:latin typeface="Comic Sans MS" pitchFamily="66" charset="0"/>
                <a:sym typeface="Wingdings" pitchFamily="2" charset="2"/>
              </a:rPr>
              <a:t>Η επικράτηση των ολίγων δεν έδωσε λύση στα προβλήματα του πλήθους. Αυτό το εκμεταλλεύτηκαν κάποιοι και </a:t>
            </a:r>
            <a:r>
              <a:rPr lang="el-GR" sz="2500" b="1" dirty="0" smtClean="0">
                <a:solidFill>
                  <a:schemeClr val="tx1"/>
                </a:solidFill>
                <a:effectLst>
                  <a:outerShdw blurRad="38100" dist="38100" dir="2700000" algn="tl">
                    <a:srgbClr val="000000">
                      <a:alpha val="43137"/>
                    </a:srgbClr>
                  </a:outerShdw>
                </a:effectLst>
                <a:latin typeface="Comic Sans MS" pitchFamily="66" charset="0"/>
                <a:sym typeface="Wingdings" pitchFamily="2" charset="2"/>
              </a:rPr>
              <a:t>πήραν την εξουσία με τη βία</a:t>
            </a:r>
            <a:r>
              <a:rPr lang="el-GR" sz="2500" dirty="0" smtClean="0">
                <a:solidFill>
                  <a:schemeClr val="tx1"/>
                </a:solidFill>
                <a:latin typeface="Comic Sans MS" pitchFamily="66" charset="0"/>
                <a:sym typeface="Wingdings" pitchFamily="2" charset="2"/>
              </a:rPr>
              <a:t>. Έτσι ήρθε η </a:t>
            </a:r>
            <a:r>
              <a:rPr lang="el-GR" sz="36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τυραννίδα.</a:t>
            </a:r>
            <a:endParaRPr lang="el-GR" sz="2500" dirty="0">
              <a:solidFill>
                <a:srgbClr val="002060"/>
              </a:solidFill>
              <a:latin typeface="Comic Sans MS" pitchFamily="66" charset="0"/>
            </a:endParaRPr>
          </a:p>
        </p:txBody>
      </p:sp>
      <p:sp>
        <p:nvSpPr>
          <p:cNvPr id="7" name="6 - Ελλειψοειδής επεξήγηση"/>
          <p:cNvSpPr/>
          <p:nvPr/>
        </p:nvSpPr>
        <p:spPr>
          <a:xfrm>
            <a:off x="3203848" y="620688"/>
            <a:ext cx="3240360" cy="2088232"/>
          </a:xfrm>
          <a:prstGeom prst="wedgeEllipseCallout">
            <a:avLst>
              <a:gd name="adj1" fmla="val -88697"/>
              <a:gd name="adj2" fmla="val 122617"/>
            </a:avLst>
          </a:prstGeom>
          <a:solidFill>
            <a:schemeClr val="bg1">
              <a:alpha val="55000"/>
            </a:schemeClr>
          </a:solidFill>
          <a:ln w="12700">
            <a:solidFill>
              <a:schemeClr val="tx1"/>
            </a:solid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chemeClr val="tx1"/>
                </a:solidFill>
                <a:latin typeface="Comic Sans MS" pitchFamily="66" charset="0"/>
                <a:sym typeface="Wingdings" pitchFamily="2" charset="2"/>
              </a:rPr>
              <a:t>Η λέξη </a:t>
            </a:r>
            <a:r>
              <a:rPr lang="el-GR" sz="36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τύραννος </a:t>
            </a:r>
            <a:r>
              <a:rPr lang="el-GR" sz="2500" dirty="0" smtClean="0">
                <a:solidFill>
                  <a:schemeClr val="tx1"/>
                </a:solidFill>
                <a:latin typeface="Comic Sans MS" pitchFamily="66" charset="0"/>
                <a:sym typeface="Wingdings" pitchFamily="2" charset="2"/>
              </a:rPr>
              <a:t>είναι λυδικής προέλευσης.</a:t>
            </a:r>
            <a:endParaRPr lang="el-GR" sz="2500" dirty="0">
              <a:solidFill>
                <a:srgbClr val="002060"/>
              </a:solidFill>
              <a:latin typeface="Comic Sans MS" pitchFamily="66" charset="0"/>
            </a:endParaRP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strVal val="#ppt_w+.3"/>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20000"/>
                                  </p:iterate>
                                  <p:childTnLst>
                                    <p:set>
                                      <p:cBhvr>
                                        <p:cTn id="20" dur="1" fill="hold">
                                          <p:stCondLst>
                                            <p:cond delay="0"/>
                                          </p:stCondLst>
                                        </p:cTn>
                                        <p:tgtEl>
                                          <p:spTgt spid="6"/>
                                        </p:tgtEl>
                                        <p:attrNameLst>
                                          <p:attrName>style.visibility</p:attrName>
                                        </p:attrNameLst>
                                      </p:cBhvr>
                                      <p:to>
                                        <p:strVal val="visible"/>
                                      </p:to>
                                    </p:set>
                                    <p:anim calcmode="discrete" valueType="clr">
                                      <p:cBhvr override="childStyle">
                                        <p:cTn id="21" dur="80"/>
                                        <p:tgtEl>
                                          <p:spTgt spid="6"/>
                                        </p:tgtEl>
                                        <p:attrNameLst>
                                          <p:attrName>style.color</p:attrName>
                                        </p:attrNameLst>
                                      </p:cBhvr>
                                      <p:tavLst>
                                        <p:tav tm="0">
                                          <p:val>
                                            <p:clrVal>
                                              <a:srgbClr val="FF6600"/>
                                            </p:clrVal>
                                          </p:val>
                                        </p:tav>
                                        <p:tav tm="50000">
                                          <p:val>
                                            <p:clrVal>
                                              <a:schemeClr val="hlink"/>
                                            </p:clrVal>
                                          </p:val>
                                        </p:tav>
                                      </p:tavLst>
                                    </p:anim>
                                    <p:anim calcmode="discrete" valueType="clr">
                                      <p:cBhvr>
                                        <p:cTn id="22" dur="80"/>
                                        <p:tgtEl>
                                          <p:spTgt spid="6"/>
                                        </p:tgtEl>
                                        <p:attrNameLst>
                                          <p:attrName>fillcolor</p:attrName>
                                        </p:attrNameLst>
                                      </p:cBhvr>
                                      <p:tavLst>
                                        <p:tav tm="0">
                                          <p:val>
                                            <p:clrVal>
                                              <a:schemeClr val="accent2"/>
                                            </p:clrVal>
                                          </p:val>
                                        </p:tav>
                                        <p:tav tm="50000">
                                          <p:val>
                                            <p:clrVal>
                                              <a:schemeClr val="hlink"/>
                                            </p:clrVal>
                                          </p:val>
                                        </p:tav>
                                      </p:tavLst>
                                    </p:anim>
                                    <p:set>
                                      <p:cBhvr>
                                        <p:cTn id="23" dur="80"/>
                                        <p:tgtEl>
                                          <p:spTgt spid="6"/>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20000"/>
                                  </p:iterate>
                                  <p:childTnLst>
                                    <p:set>
                                      <p:cBhvr>
                                        <p:cTn id="27" dur="1" fill="hold">
                                          <p:stCondLst>
                                            <p:cond delay="0"/>
                                          </p:stCondLst>
                                        </p:cTn>
                                        <p:tgtEl>
                                          <p:spTgt spid="7"/>
                                        </p:tgtEl>
                                        <p:attrNameLst>
                                          <p:attrName>style.visibility</p:attrName>
                                        </p:attrNameLst>
                                      </p:cBhvr>
                                      <p:to>
                                        <p:strVal val="visible"/>
                                      </p:to>
                                    </p:set>
                                    <p:anim calcmode="discrete" valueType="clr">
                                      <p:cBhvr override="childStyle">
                                        <p:cTn id="28" dur="80"/>
                                        <p:tgtEl>
                                          <p:spTgt spid="7"/>
                                        </p:tgtEl>
                                        <p:attrNameLst>
                                          <p:attrName>style.color</p:attrName>
                                        </p:attrNameLst>
                                      </p:cBhvr>
                                      <p:tavLst>
                                        <p:tav tm="0">
                                          <p:val>
                                            <p:clrVal>
                                              <a:srgbClr val="FF6600"/>
                                            </p:clrVal>
                                          </p:val>
                                        </p:tav>
                                        <p:tav tm="50000">
                                          <p:val>
                                            <p:clrVal>
                                              <a:schemeClr val="hlink"/>
                                            </p:clrVal>
                                          </p:val>
                                        </p:tav>
                                      </p:tavLst>
                                    </p:anim>
                                    <p:anim calcmode="discrete" valueType="clr">
                                      <p:cBhvr>
                                        <p:cTn id="29" dur="80"/>
                                        <p:tgtEl>
                                          <p:spTgt spid="7"/>
                                        </p:tgtEl>
                                        <p:attrNameLst>
                                          <p:attrName>fillcolor</p:attrName>
                                        </p:attrNameLst>
                                      </p:cBhvr>
                                      <p:tavLst>
                                        <p:tav tm="0">
                                          <p:val>
                                            <p:clrVal>
                                              <a:schemeClr val="accent2"/>
                                            </p:clrVal>
                                          </p:val>
                                        </p:tav>
                                        <p:tav tm="50000">
                                          <p:val>
                                            <p:clrVal>
                                              <a:schemeClr val="hlink"/>
                                            </p:clrVal>
                                          </p:val>
                                        </p:tav>
                                      </p:tavLst>
                                    </p:anim>
                                    <p:set>
                                      <p:cBhvr>
                                        <p:cTn id="3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97202278.jpg"/>
          <p:cNvPicPr>
            <a:picLocks noChangeAspect="1"/>
          </p:cNvPicPr>
          <p:nvPr/>
        </p:nvPicPr>
        <p:blipFill>
          <a:blip r:embed="rId2" cstate="print"/>
          <a:stretch>
            <a:fillRect/>
          </a:stretch>
        </p:blipFill>
        <p:spPr>
          <a:xfrm>
            <a:off x="-2068892" y="5358"/>
            <a:ext cx="12172951" cy="6847284"/>
          </a:xfrm>
          <a:prstGeom prst="rect">
            <a:avLst/>
          </a:prstGeom>
        </p:spPr>
      </p:pic>
      <p:pic>
        <p:nvPicPr>
          <p:cNvPr id="5" name="4 - Θέση περιεχομένου" descr="Archive(thumbnail)4974.jpeg"/>
          <p:cNvPicPr>
            <a:picLocks noGrp="1" noChangeAspect="1"/>
          </p:cNvPicPr>
          <p:nvPr>
            <p:ph idx="1"/>
          </p:nvPr>
        </p:nvPicPr>
        <p:blipFill>
          <a:blip r:embed="rId3" cstate="print">
            <a:lum contrast="20000"/>
          </a:blip>
          <a:srcRect b="7559"/>
          <a:stretch>
            <a:fillRect/>
          </a:stretch>
        </p:blipFill>
        <p:spPr>
          <a:xfrm>
            <a:off x="395536" y="836712"/>
            <a:ext cx="2489016" cy="3061963"/>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3923928" y="764704"/>
            <a:ext cx="5688632" cy="2880320"/>
          </a:xfrm>
          <a:prstGeom prst="wedgeEllipseCallout">
            <a:avLst>
              <a:gd name="adj1" fmla="val -75545"/>
              <a:gd name="adj2" fmla="val 25353"/>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chemeClr val="tx1"/>
                </a:solidFill>
                <a:latin typeface="Comic Sans MS" pitchFamily="66" charset="0"/>
                <a:sym typeface="Wingdings" pitchFamily="2" charset="2"/>
              </a:rPr>
              <a:t>Χαρακτηριστικοί τύραννοι: </a:t>
            </a:r>
            <a:r>
              <a:rPr lang="el-GR" sz="2500" b="1" dirty="0" err="1" smtClean="0">
                <a:solidFill>
                  <a:schemeClr val="tx1"/>
                </a:solidFill>
                <a:effectLst>
                  <a:outerShdw blurRad="38100" dist="38100" dir="2700000" algn="tl">
                    <a:srgbClr val="000000">
                      <a:alpha val="43137"/>
                    </a:srgbClr>
                  </a:outerShdw>
                </a:effectLst>
                <a:latin typeface="Comic Sans MS" pitchFamily="66" charset="0"/>
                <a:sym typeface="Wingdings" pitchFamily="2" charset="2"/>
              </a:rPr>
              <a:t>Πεισίστρατος</a:t>
            </a:r>
            <a:r>
              <a:rPr lang="el-GR" sz="2500" dirty="0" err="1" smtClean="0">
                <a:solidFill>
                  <a:schemeClr val="tx1"/>
                </a:solidFill>
                <a:latin typeface="Comic Sans MS" pitchFamily="66" charset="0"/>
                <a:sym typeface="Wingdings" pitchFamily="2" charset="2"/>
              </a:rPr>
              <a:t></a:t>
            </a:r>
            <a:r>
              <a:rPr lang="el-GR" sz="2500" dirty="0" smtClean="0">
                <a:solidFill>
                  <a:schemeClr val="tx1"/>
                </a:solidFill>
                <a:latin typeface="Comic Sans MS" pitchFamily="66" charset="0"/>
                <a:sym typeface="Wingdings" pitchFamily="2" charset="2"/>
              </a:rPr>
              <a:t> </a:t>
            </a:r>
            <a:r>
              <a:rPr lang="el-GR" sz="2500" b="1" dirty="0" smtClean="0">
                <a:solidFill>
                  <a:srgbClr val="C00000"/>
                </a:solidFill>
                <a:latin typeface="Comic Sans MS" pitchFamily="66" charset="0"/>
                <a:sym typeface="Wingdings" pitchFamily="2" charset="2"/>
              </a:rPr>
              <a:t>Αθήνα</a:t>
            </a:r>
            <a:r>
              <a:rPr lang="el-GR" sz="2500" dirty="0" smtClean="0">
                <a:solidFill>
                  <a:schemeClr val="tx1"/>
                </a:solidFill>
                <a:latin typeface="Comic Sans MS" pitchFamily="66" charset="0"/>
                <a:sym typeface="Wingdings" pitchFamily="2" charset="2"/>
              </a:rPr>
              <a:t>, </a:t>
            </a:r>
            <a:r>
              <a:rPr lang="el-GR" sz="2500" b="1" dirty="0" smtClean="0">
                <a:solidFill>
                  <a:schemeClr val="tx1"/>
                </a:solidFill>
                <a:effectLst>
                  <a:outerShdw blurRad="38100" dist="38100" dir="2700000" algn="tl">
                    <a:srgbClr val="000000">
                      <a:alpha val="43137"/>
                    </a:srgbClr>
                  </a:outerShdw>
                </a:effectLst>
                <a:latin typeface="Comic Sans MS" pitchFamily="66" charset="0"/>
                <a:sym typeface="Wingdings" pitchFamily="2" charset="2"/>
              </a:rPr>
              <a:t>Περίανδρος</a:t>
            </a:r>
            <a:r>
              <a:rPr lang="el-GR" sz="2500" dirty="0" smtClean="0">
                <a:solidFill>
                  <a:schemeClr val="tx1"/>
                </a:solidFill>
                <a:latin typeface="Comic Sans MS" pitchFamily="66" charset="0"/>
                <a:sym typeface="Wingdings" pitchFamily="2" charset="2"/>
              </a:rPr>
              <a:t>  </a:t>
            </a:r>
            <a:r>
              <a:rPr lang="el-GR" sz="2500" b="1" dirty="0" smtClean="0">
                <a:solidFill>
                  <a:srgbClr val="C00000"/>
                </a:solidFill>
                <a:latin typeface="Comic Sans MS" pitchFamily="66" charset="0"/>
                <a:sym typeface="Wingdings" pitchFamily="2" charset="2"/>
              </a:rPr>
              <a:t>Κόρινθος</a:t>
            </a:r>
            <a:r>
              <a:rPr lang="el-GR" sz="2500" dirty="0" smtClean="0">
                <a:solidFill>
                  <a:schemeClr val="tx1"/>
                </a:solidFill>
                <a:latin typeface="Comic Sans MS" pitchFamily="66" charset="0"/>
                <a:sym typeface="Wingdings" pitchFamily="2" charset="2"/>
              </a:rPr>
              <a:t>, </a:t>
            </a:r>
            <a:r>
              <a:rPr lang="el-GR" sz="2500" b="1" dirty="0" smtClean="0">
                <a:solidFill>
                  <a:schemeClr val="tx1"/>
                </a:solidFill>
                <a:effectLst>
                  <a:outerShdw blurRad="38100" dist="38100" dir="2700000" algn="tl">
                    <a:srgbClr val="000000">
                      <a:alpha val="43137"/>
                    </a:srgbClr>
                  </a:outerShdw>
                </a:effectLst>
                <a:latin typeface="Comic Sans MS" pitchFamily="66" charset="0"/>
                <a:sym typeface="Wingdings" pitchFamily="2" charset="2"/>
              </a:rPr>
              <a:t>Πολυκράτης</a:t>
            </a:r>
            <a:r>
              <a:rPr lang="el-GR" sz="2500" dirty="0" smtClean="0">
                <a:solidFill>
                  <a:schemeClr val="tx1"/>
                </a:solidFill>
                <a:latin typeface="Comic Sans MS" pitchFamily="66" charset="0"/>
                <a:sym typeface="Wingdings" pitchFamily="2" charset="2"/>
              </a:rPr>
              <a:t>  </a:t>
            </a:r>
            <a:r>
              <a:rPr lang="el-GR" sz="2500" b="1" dirty="0" smtClean="0">
                <a:solidFill>
                  <a:srgbClr val="C00000"/>
                </a:solidFill>
                <a:latin typeface="Comic Sans MS" pitchFamily="66" charset="0"/>
                <a:sym typeface="Wingdings" pitchFamily="2" charset="2"/>
              </a:rPr>
              <a:t>Σάμος</a:t>
            </a:r>
          </a:p>
          <a:p>
            <a:pPr algn="ctr"/>
            <a:r>
              <a:rPr lang="el-GR" sz="2500" b="1" dirty="0" smtClean="0">
                <a:solidFill>
                  <a:schemeClr val="tx1"/>
                </a:solidFill>
                <a:effectLst>
                  <a:outerShdw blurRad="38100" dist="38100" dir="2700000" algn="tl">
                    <a:srgbClr val="000000">
                      <a:alpha val="43137"/>
                    </a:srgbClr>
                  </a:outerShdw>
                </a:effectLst>
                <a:latin typeface="Comic Sans MS" pitchFamily="66" charset="0"/>
                <a:sym typeface="Wingdings" pitchFamily="2" charset="2"/>
              </a:rPr>
              <a:t>Θεαγένης</a:t>
            </a:r>
            <a:r>
              <a:rPr lang="el-GR" sz="2500" dirty="0" smtClean="0">
                <a:solidFill>
                  <a:schemeClr val="tx1"/>
                </a:solidFill>
                <a:latin typeface="Comic Sans MS" pitchFamily="66" charset="0"/>
                <a:sym typeface="Wingdings" pitchFamily="2" charset="2"/>
              </a:rPr>
              <a:t>  </a:t>
            </a:r>
            <a:r>
              <a:rPr lang="el-GR" sz="2500" b="1" dirty="0" smtClean="0">
                <a:solidFill>
                  <a:srgbClr val="C00000"/>
                </a:solidFill>
                <a:latin typeface="Comic Sans MS" pitchFamily="66" charset="0"/>
                <a:sym typeface="Wingdings" pitchFamily="2" charset="2"/>
              </a:rPr>
              <a:t>Μέγαρα</a:t>
            </a:r>
            <a:endParaRPr lang="el-GR" sz="2500" b="1" dirty="0">
              <a:solidFill>
                <a:srgbClr val="C00000"/>
              </a:solidFill>
              <a:latin typeface="Comic Sans MS" pitchFamily="66" charset="0"/>
            </a:endParaRPr>
          </a:p>
        </p:txBody>
      </p:sp>
      <p:sp>
        <p:nvSpPr>
          <p:cNvPr id="7" name="6 - Ελλειψοειδής επεξήγηση"/>
          <p:cNvSpPr/>
          <p:nvPr/>
        </p:nvSpPr>
        <p:spPr>
          <a:xfrm>
            <a:off x="3491880" y="4653136"/>
            <a:ext cx="5472608" cy="1368152"/>
          </a:xfrm>
          <a:prstGeom prst="wedgeEllipseCallout">
            <a:avLst>
              <a:gd name="adj1" fmla="val -76752"/>
              <a:gd name="adj2" fmla="val 51901"/>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chemeClr val="tx1"/>
                </a:solidFill>
                <a:latin typeface="Comic Sans MS" pitchFamily="66" charset="0"/>
                <a:sym typeface="Wingdings" pitchFamily="2" charset="2"/>
              </a:rPr>
              <a:t>Οι περισσότεροι τύραννοι είχαν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βίαιο τέλος</a:t>
            </a:r>
            <a:r>
              <a:rPr lang="el-GR" sz="2500" dirty="0" smtClean="0">
                <a:solidFill>
                  <a:schemeClr val="tx1"/>
                </a:solidFill>
                <a:latin typeface="Comic Sans MS" pitchFamily="66" charset="0"/>
                <a:sym typeface="Wingdings" pitchFamily="2" charset="2"/>
              </a:rPr>
              <a:t>.</a:t>
            </a:r>
            <a:endParaRPr lang="el-GR" sz="2500" dirty="0">
              <a:solidFill>
                <a:srgbClr val="002060"/>
              </a:solidFill>
              <a:latin typeface="Comic Sans MS" pitchFamily="66" charset="0"/>
            </a:endParaRPr>
          </a:p>
        </p:txBody>
      </p:sp>
      <p:pic>
        <p:nvPicPr>
          <p:cNvPr id="8" name="4 - Θέση περιεχομένου" descr="Archive(thumbnail)4974.jpeg"/>
          <p:cNvPicPr>
            <a:picLocks noChangeAspect="1"/>
          </p:cNvPicPr>
          <p:nvPr/>
        </p:nvPicPr>
        <p:blipFill>
          <a:blip r:embed="rId4" cstate="print"/>
          <a:stretch>
            <a:fillRect/>
          </a:stretch>
        </p:blipFill>
        <p:spPr>
          <a:xfrm>
            <a:off x="467544" y="4077072"/>
            <a:ext cx="2160240" cy="258792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strVal val="#ppt_w+.3"/>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20000"/>
                                  </p:iterate>
                                  <p:childTnLst>
                                    <p:set>
                                      <p:cBhvr>
                                        <p:cTn id="20" dur="1" fill="hold">
                                          <p:stCondLst>
                                            <p:cond delay="0"/>
                                          </p:stCondLst>
                                        </p:cTn>
                                        <p:tgtEl>
                                          <p:spTgt spid="6"/>
                                        </p:tgtEl>
                                        <p:attrNameLst>
                                          <p:attrName>style.visibility</p:attrName>
                                        </p:attrNameLst>
                                      </p:cBhvr>
                                      <p:to>
                                        <p:strVal val="visible"/>
                                      </p:to>
                                    </p:set>
                                    <p:anim calcmode="discrete" valueType="clr">
                                      <p:cBhvr override="childStyle">
                                        <p:cTn id="21" dur="80"/>
                                        <p:tgtEl>
                                          <p:spTgt spid="6"/>
                                        </p:tgtEl>
                                        <p:attrNameLst>
                                          <p:attrName>style.color</p:attrName>
                                        </p:attrNameLst>
                                      </p:cBhvr>
                                      <p:tavLst>
                                        <p:tav tm="0">
                                          <p:val>
                                            <p:clrVal>
                                              <a:srgbClr val="FF6600"/>
                                            </p:clrVal>
                                          </p:val>
                                        </p:tav>
                                        <p:tav tm="50000">
                                          <p:val>
                                            <p:clrVal>
                                              <a:schemeClr val="hlink"/>
                                            </p:clrVal>
                                          </p:val>
                                        </p:tav>
                                      </p:tavLst>
                                    </p:anim>
                                    <p:anim calcmode="discrete" valueType="clr">
                                      <p:cBhvr>
                                        <p:cTn id="22" dur="80"/>
                                        <p:tgtEl>
                                          <p:spTgt spid="6"/>
                                        </p:tgtEl>
                                        <p:attrNameLst>
                                          <p:attrName>fillcolor</p:attrName>
                                        </p:attrNameLst>
                                      </p:cBhvr>
                                      <p:tavLst>
                                        <p:tav tm="0">
                                          <p:val>
                                            <p:clrVal>
                                              <a:schemeClr val="accent2"/>
                                            </p:clrVal>
                                          </p:val>
                                        </p:tav>
                                        <p:tav tm="50000">
                                          <p:val>
                                            <p:clrVal>
                                              <a:schemeClr val="hlink"/>
                                            </p:clrVal>
                                          </p:val>
                                        </p:tav>
                                      </p:tavLst>
                                    </p:anim>
                                    <p:set>
                                      <p:cBhvr>
                                        <p:cTn id="23" dur="80"/>
                                        <p:tgtEl>
                                          <p:spTgt spid="6"/>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20000"/>
                                  </p:iterate>
                                  <p:childTnLst>
                                    <p:set>
                                      <p:cBhvr>
                                        <p:cTn id="27" dur="1" fill="hold">
                                          <p:stCondLst>
                                            <p:cond delay="0"/>
                                          </p:stCondLst>
                                        </p:cTn>
                                        <p:tgtEl>
                                          <p:spTgt spid="7"/>
                                        </p:tgtEl>
                                        <p:attrNameLst>
                                          <p:attrName>style.visibility</p:attrName>
                                        </p:attrNameLst>
                                      </p:cBhvr>
                                      <p:to>
                                        <p:strVal val="visible"/>
                                      </p:to>
                                    </p:set>
                                    <p:anim calcmode="discrete" valueType="clr">
                                      <p:cBhvr override="childStyle">
                                        <p:cTn id="28" dur="80"/>
                                        <p:tgtEl>
                                          <p:spTgt spid="7"/>
                                        </p:tgtEl>
                                        <p:attrNameLst>
                                          <p:attrName>style.color</p:attrName>
                                        </p:attrNameLst>
                                      </p:cBhvr>
                                      <p:tavLst>
                                        <p:tav tm="0">
                                          <p:val>
                                            <p:clrVal>
                                              <a:srgbClr val="FF6600"/>
                                            </p:clrVal>
                                          </p:val>
                                        </p:tav>
                                        <p:tav tm="50000">
                                          <p:val>
                                            <p:clrVal>
                                              <a:schemeClr val="hlink"/>
                                            </p:clrVal>
                                          </p:val>
                                        </p:tav>
                                      </p:tavLst>
                                    </p:anim>
                                    <p:anim calcmode="discrete" valueType="clr">
                                      <p:cBhvr>
                                        <p:cTn id="29" dur="80"/>
                                        <p:tgtEl>
                                          <p:spTgt spid="7"/>
                                        </p:tgtEl>
                                        <p:attrNameLst>
                                          <p:attrName>fillcolor</p:attrName>
                                        </p:attrNameLst>
                                      </p:cBhvr>
                                      <p:tavLst>
                                        <p:tav tm="0">
                                          <p:val>
                                            <p:clrVal>
                                              <a:schemeClr val="accent2"/>
                                            </p:clrVal>
                                          </p:val>
                                        </p:tav>
                                        <p:tav tm="50000">
                                          <p:val>
                                            <p:clrVal>
                                              <a:schemeClr val="hlink"/>
                                            </p:clrVal>
                                          </p:val>
                                        </p:tav>
                                      </p:tavLst>
                                    </p:anim>
                                    <p:set>
                                      <p:cBhvr>
                                        <p:cTn id="30" dur="80"/>
                                        <p:tgtEl>
                                          <p:spTgt spid="7"/>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ppt_x</p:attrName>
                                        </p:attrNameLst>
                                      </p:cBhvr>
                                      <p:tavLst>
                                        <p:tav tm="0">
                                          <p:val>
                                            <p:strVal val="#ppt_x-.2"/>
                                          </p:val>
                                        </p:tav>
                                        <p:tav tm="100000">
                                          <p:val>
                                            <p:strVal val="#ppt_x"/>
                                          </p:val>
                                        </p:tav>
                                      </p:tavLst>
                                    </p:anim>
                                    <p:anim calcmode="lin" valueType="num">
                                      <p:cBhvr>
                                        <p:cTn id="36" dur="5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97202278.jpg"/>
          <p:cNvPicPr>
            <a:picLocks noChangeAspect="1"/>
          </p:cNvPicPr>
          <p:nvPr/>
        </p:nvPicPr>
        <p:blipFill>
          <a:blip r:embed="rId4" cstate="print"/>
          <a:stretch>
            <a:fillRect/>
          </a:stretch>
        </p:blipFill>
        <p:spPr>
          <a:xfrm>
            <a:off x="-1109893" y="0"/>
            <a:ext cx="10254953" cy="6858000"/>
          </a:xfrm>
          <a:prstGeom prst="rect">
            <a:avLst/>
          </a:prstGeom>
        </p:spPr>
      </p:pic>
      <p:pic>
        <p:nvPicPr>
          <p:cNvPr id="5" name="4 - Θέση περιεχομένου" descr="Archive(thumbnail)4974.jpeg"/>
          <p:cNvPicPr>
            <a:picLocks noGrp="1" noChangeAspect="1"/>
          </p:cNvPicPr>
          <p:nvPr>
            <p:ph idx="1"/>
          </p:nvPr>
        </p:nvPicPr>
        <p:blipFill>
          <a:blip r:embed="rId5" cstate="print">
            <a:clrChange>
              <a:clrFrom>
                <a:srgbClr val="712821"/>
              </a:clrFrom>
              <a:clrTo>
                <a:srgbClr val="712821">
                  <a:alpha val="0"/>
                </a:srgbClr>
              </a:clrTo>
            </a:clrChange>
            <a:lum bright="-30000" contrast="40000"/>
          </a:blip>
          <a:srcRect l="21548" r="26935"/>
          <a:stretch>
            <a:fillRect/>
          </a:stretch>
        </p:blipFill>
        <p:spPr>
          <a:xfrm>
            <a:off x="0" y="4005064"/>
            <a:ext cx="2635929" cy="2852936"/>
          </a:xfrm>
        </p:spPr>
      </p:pic>
      <p:sp>
        <p:nvSpPr>
          <p:cNvPr id="6" name="5 - Ελλειψοειδής επεξήγηση"/>
          <p:cNvSpPr/>
          <p:nvPr/>
        </p:nvSpPr>
        <p:spPr>
          <a:xfrm>
            <a:off x="3707904" y="2708920"/>
            <a:ext cx="5184576" cy="3888432"/>
          </a:xfrm>
          <a:prstGeom prst="wedgeEllipseCallout">
            <a:avLst>
              <a:gd name="adj1" fmla="val -89613"/>
              <a:gd name="adj2" fmla="val 9303"/>
            </a:avLst>
          </a:prstGeom>
          <a:solidFill>
            <a:schemeClr val="bg1">
              <a:alpha val="78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chemeClr val="tx1"/>
                </a:solidFill>
                <a:latin typeface="Comic Sans MS" pitchFamily="66" charset="0"/>
                <a:sym typeface="Wingdings" pitchFamily="2" charset="2"/>
              </a:rPr>
              <a:t>Οι τύραννοι</a:t>
            </a:r>
          </a:p>
          <a:p>
            <a:pPr algn="ctr"/>
            <a:r>
              <a:rPr lang="el-GR" sz="2500" dirty="0" smtClean="0">
                <a:solidFill>
                  <a:schemeClr val="tx1"/>
                </a:solidFill>
                <a:latin typeface="Comic Sans MS" pitchFamily="66" charset="0"/>
                <a:sym typeface="Wingdings" pitchFamily="2" charset="2"/>
              </a:rPr>
              <a:t>πέφτουν κάποια στιγμή. </a:t>
            </a:r>
          </a:p>
          <a:p>
            <a:pPr algn="ctr"/>
            <a:r>
              <a:rPr lang="el-GR" sz="2500" dirty="0" smtClean="0">
                <a:solidFill>
                  <a:schemeClr val="tx1"/>
                </a:solidFill>
                <a:latin typeface="Comic Sans MS" pitchFamily="66" charset="0"/>
                <a:sym typeface="Wingdings" pitchFamily="2" charset="2"/>
              </a:rPr>
              <a:t>Σε κάποιες πόλεις </a:t>
            </a:r>
          </a:p>
          <a:p>
            <a:pPr algn="ctr"/>
            <a:r>
              <a:rPr lang="el-GR" sz="2500" dirty="0" smtClean="0">
                <a:solidFill>
                  <a:schemeClr val="tx1"/>
                </a:solidFill>
                <a:latin typeface="Comic Sans MS" pitchFamily="66" charset="0"/>
                <a:sym typeface="Wingdings" pitchFamily="2" charset="2"/>
              </a:rPr>
              <a:t>επανήλθε η ολιγαρχία. </a:t>
            </a:r>
          </a:p>
          <a:p>
            <a:pPr algn="ctr"/>
            <a:r>
              <a:rPr lang="el-GR" sz="2500" dirty="0" smtClean="0">
                <a:solidFill>
                  <a:schemeClr val="tx1"/>
                </a:solidFill>
                <a:latin typeface="Comic Sans MS" pitchFamily="66" charset="0"/>
                <a:sym typeface="Wingdings" pitchFamily="2" charset="2"/>
              </a:rPr>
              <a:t>Στην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Αθήνα</a:t>
            </a:r>
            <a:r>
              <a:rPr lang="el-GR" sz="2500" dirty="0" smtClean="0">
                <a:solidFill>
                  <a:schemeClr val="tx1"/>
                </a:solidFill>
                <a:latin typeface="Comic Sans MS" pitchFamily="66" charset="0"/>
                <a:sym typeface="Wingdings" pitchFamily="2" charset="2"/>
              </a:rPr>
              <a:t>, όμως,  έγιναν μεταρρυθμίσεις που άνοιξαν το δρόμο για τη </a:t>
            </a:r>
            <a:r>
              <a:rPr lang="el-GR" sz="32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δημοκρατία.</a:t>
            </a:r>
            <a:endParaRPr lang="el-GR" sz="2500" dirty="0">
              <a:solidFill>
                <a:srgbClr val="002060"/>
              </a:solidFill>
              <a:latin typeface="Comic Sans MS" pitchFamily="66" charset="0"/>
            </a:endParaRPr>
          </a:p>
        </p:txBody>
      </p:sp>
    </p:spTree>
  </p:cSld>
  <p:clrMapOvr>
    <a:masterClrMapping/>
  </p:clrMapOvr>
  <p:transition>
    <p:wheel spokes="8"/>
    <p:sndAc>
      <p:stSnd>
        <p:snd r:embed="rId3" name="drumroll.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strVal val="#ppt_w+.3"/>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20000"/>
                                  </p:iterate>
                                  <p:childTnLst>
                                    <p:set>
                                      <p:cBhvr>
                                        <p:cTn id="20" dur="1" fill="hold">
                                          <p:stCondLst>
                                            <p:cond delay="0"/>
                                          </p:stCondLst>
                                        </p:cTn>
                                        <p:tgtEl>
                                          <p:spTgt spid="6"/>
                                        </p:tgtEl>
                                        <p:attrNameLst>
                                          <p:attrName>style.visibility</p:attrName>
                                        </p:attrNameLst>
                                      </p:cBhvr>
                                      <p:to>
                                        <p:strVal val="visible"/>
                                      </p:to>
                                    </p:set>
                                    <p:anim calcmode="discrete" valueType="clr">
                                      <p:cBhvr override="childStyle">
                                        <p:cTn id="21" dur="80"/>
                                        <p:tgtEl>
                                          <p:spTgt spid="6"/>
                                        </p:tgtEl>
                                        <p:attrNameLst>
                                          <p:attrName>style.color</p:attrName>
                                        </p:attrNameLst>
                                      </p:cBhvr>
                                      <p:tavLst>
                                        <p:tav tm="0">
                                          <p:val>
                                            <p:clrVal>
                                              <a:srgbClr val="FF6600"/>
                                            </p:clrVal>
                                          </p:val>
                                        </p:tav>
                                        <p:tav tm="50000">
                                          <p:val>
                                            <p:clrVal>
                                              <a:schemeClr val="hlink"/>
                                            </p:clrVal>
                                          </p:val>
                                        </p:tav>
                                      </p:tavLst>
                                    </p:anim>
                                    <p:anim calcmode="discrete" valueType="clr">
                                      <p:cBhvr>
                                        <p:cTn id="22" dur="80"/>
                                        <p:tgtEl>
                                          <p:spTgt spid="6"/>
                                        </p:tgtEl>
                                        <p:attrNameLst>
                                          <p:attrName>fillcolor</p:attrName>
                                        </p:attrNameLst>
                                      </p:cBhvr>
                                      <p:tavLst>
                                        <p:tav tm="0">
                                          <p:val>
                                            <p:clrVal>
                                              <a:schemeClr val="accent2"/>
                                            </p:clrVal>
                                          </p:val>
                                        </p:tav>
                                        <p:tav tm="50000">
                                          <p:val>
                                            <p:clrVal>
                                              <a:schemeClr val="hlink"/>
                                            </p:clrVal>
                                          </p:val>
                                        </p:tav>
                                      </p:tavLst>
                                    </p:anim>
                                    <p:set>
                                      <p:cBhvr>
                                        <p:cTn id="23"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97202278.jpg"/>
          <p:cNvPicPr>
            <a:picLocks noChangeAspect="1"/>
          </p:cNvPicPr>
          <p:nvPr/>
        </p:nvPicPr>
        <p:blipFill>
          <a:blip r:embed="rId2" cstate="print">
            <a:lum bright="-20000" contrast="40000"/>
          </a:blip>
          <a:stretch>
            <a:fillRect/>
          </a:stretch>
        </p:blipFill>
        <p:spPr>
          <a:xfrm>
            <a:off x="175462" y="1484784"/>
            <a:ext cx="8789026" cy="5240294"/>
          </a:xfrm>
          <a:prstGeom prst="rect">
            <a:avLst/>
          </a:prstGeom>
          <a:ln>
            <a:noFill/>
          </a:ln>
          <a:effectLst>
            <a:outerShdw blurRad="292100" dist="139700" dir="2700000" algn="tl" rotWithShape="0">
              <a:srgbClr val="333333">
                <a:alpha val="65000"/>
              </a:srgbClr>
            </a:outerShdw>
          </a:effectLst>
        </p:spPr>
      </p:pic>
      <p:pic>
        <p:nvPicPr>
          <p:cNvPr id="3" name="2 - Εικόνα" descr="530 arxaiko_kariatis_archaeological_mouseum_delphoi_fokida_001.jpg"/>
          <p:cNvPicPr>
            <a:picLocks noChangeAspect="1"/>
          </p:cNvPicPr>
          <p:nvPr/>
        </p:nvPicPr>
        <p:blipFill>
          <a:blip r:embed="rId3" cstate="print">
            <a:lum bright="10000" contrast="40000"/>
          </a:blip>
          <a:srcRect l="18185" t="4263" r="19254" b="9946"/>
          <a:stretch>
            <a:fillRect/>
          </a:stretch>
        </p:blipFill>
        <p:spPr>
          <a:xfrm>
            <a:off x="6751646" y="1"/>
            <a:ext cx="1996818" cy="4122902"/>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0" y="0"/>
            <a:ext cx="6660232" cy="1556792"/>
          </a:xfrm>
          <a:prstGeom prst="wedgeEllipseCallout">
            <a:avLst>
              <a:gd name="adj1" fmla="val 59093"/>
              <a:gd name="adj2" fmla="val 126987"/>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200" dirty="0" smtClean="0">
                <a:solidFill>
                  <a:srgbClr val="002060"/>
                </a:solidFill>
                <a:latin typeface="Comic Sans MS" pitchFamily="66" charset="0"/>
                <a:sym typeface="Wingdings" pitchFamily="2" charset="2"/>
              </a:rPr>
              <a:t>Να τα μάθετε καλά τα πολιτεύματα! </a:t>
            </a:r>
          </a:p>
          <a:p>
            <a:pPr algn="ctr"/>
            <a:r>
              <a:rPr lang="el-GR" sz="28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Είναι </a:t>
            </a:r>
            <a:r>
              <a:rPr lang="en-US" sz="28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SOS!</a:t>
            </a:r>
            <a:r>
              <a:rPr lang="el-GR" sz="28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Πέφτουν πάντα στα διαγωνίσματα!</a:t>
            </a:r>
            <a:endParaRPr lang="en-US" sz="2200" dirty="0" smtClean="0">
              <a:solidFill>
                <a:srgbClr val="002060"/>
              </a:solidFill>
              <a:latin typeface="Comic Sans MS" pitchFamily="66" charset="0"/>
              <a:sym typeface="Wingdings" pitchFamily="2" charset="2"/>
            </a:endParaRP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2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rgbClr val="FF6600"/>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strVal val="#ppt_w+.3"/>
                                          </p:val>
                                        </p:tav>
                                        <p:tav tm="100000">
                                          <p:val>
                                            <p:strVal val="#ppt_w"/>
                                          </p:val>
                                        </p:tav>
                                      </p:tavLst>
                                    </p:anim>
                                    <p:anim calcmode="lin" valueType="num">
                                      <p:cBhvr>
                                        <p:cTn id="20" dur="500" fill="hold"/>
                                        <p:tgtEl>
                                          <p:spTgt spid="4"/>
                                        </p:tgtEl>
                                        <p:attrNameLst>
                                          <p:attrName>ppt_h</p:attrName>
                                        </p:attrNameLst>
                                      </p:cBhvr>
                                      <p:tavLst>
                                        <p:tav tm="0">
                                          <p:val>
                                            <p:strVal val="#ppt_h"/>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97202278.jpg"/>
          <p:cNvPicPr>
            <a:picLocks noChangeAspect="1"/>
          </p:cNvPicPr>
          <p:nvPr/>
        </p:nvPicPr>
        <p:blipFill>
          <a:blip r:embed="rId2" cstate="print"/>
          <a:stretch>
            <a:fillRect/>
          </a:stretch>
        </p:blipFill>
        <p:spPr>
          <a:xfrm>
            <a:off x="0" y="102309"/>
            <a:ext cx="9144000" cy="6639059"/>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251520" y="3501008"/>
            <a:ext cx="7569224" cy="584448"/>
          </a:xfrm>
          <a:prstGeom prst="wedgeEllipseCallout">
            <a:avLst>
              <a:gd name="adj1" fmla="val 67591"/>
              <a:gd name="adj2" fmla="val -32462"/>
            </a:avLst>
          </a:prstGeom>
          <a:solidFill>
            <a:schemeClr val="bg1">
              <a:alpha val="8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Στην εμφάνιση της ολιγαρχίας έπαιξε καθοριστικό ρόλο η οπλιτική φάλαγγα!</a:t>
            </a:r>
            <a:endParaRPr lang="en-US" dirty="0" smtClean="0">
              <a:solidFill>
                <a:srgbClr val="002060"/>
              </a:solidFill>
              <a:latin typeface="Comic Sans MS" pitchFamily="66" charset="0"/>
              <a:sym typeface="Wingdings" pitchFamily="2" charset="2"/>
            </a:endParaRPr>
          </a:p>
        </p:txBody>
      </p:sp>
      <p:sp>
        <p:nvSpPr>
          <p:cNvPr id="3" name="2 - Ελλειψοειδής επεξήγηση"/>
          <p:cNvSpPr/>
          <p:nvPr/>
        </p:nvSpPr>
        <p:spPr>
          <a:xfrm>
            <a:off x="7668344" y="3501008"/>
            <a:ext cx="1296144" cy="720080"/>
          </a:xfrm>
          <a:prstGeom prst="wedgeEllipseCallout">
            <a:avLst>
              <a:gd name="adj1" fmla="val -101067"/>
              <a:gd name="adj2" fmla="val 2194"/>
            </a:avLst>
          </a:prstGeom>
          <a:solidFill>
            <a:schemeClr val="bg1">
              <a:alpha val="8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SOS</a:t>
            </a:r>
            <a:endParaRPr lang="en-US" sz="2600" dirty="0" smtClean="0">
              <a:solidFill>
                <a:srgbClr val="002060"/>
              </a:solidFill>
              <a:latin typeface="Comic Sans MS" pitchFamily="66" charset="0"/>
              <a:sym typeface="Wingdings" pitchFamily="2" charset="2"/>
            </a:endParaRP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3"/>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2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rgbClr val="FF6600"/>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20000"/>
                                  </p:iterate>
                                  <p:childTnLst>
                                    <p:set>
                                      <p:cBhvr>
                                        <p:cTn id="20" dur="1" fill="hold">
                                          <p:stCondLst>
                                            <p:cond delay="0"/>
                                          </p:stCondLst>
                                        </p:cTn>
                                        <p:tgtEl>
                                          <p:spTgt spid="3"/>
                                        </p:tgtEl>
                                        <p:attrNameLst>
                                          <p:attrName>style.visibility</p:attrName>
                                        </p:attrNameLst>
                                      </p:cBhvr>
                                      <p:to>
                                        <p:strVal val="visible"/>
                                      </p:to>
                                    </p:set>
                                    <p:anim calcmode="discrete" valueType="clr">
                                      <p:cBhvr override="childStyle">
                                        <p:cTn id="21" dur="80"/>
                                        <p:tgtEl>
                                          <p:spTgt spid="3"/>
                                        </p:tgtEl>
                                        <p:attrNameLst>
                                          <p:attrName>style.color</p:attrName>
                                        </p:attrNameLst>
                                      </p:cBhvr>
                                      <p:tavLst>
                                        <p:tav tm="0">
                                          <p:val>
                                            <p:clrVal>
                                              <a:srgbClr val="FF6600"/>
                                            </p:clrVal>
                                          </p:val>
                                        </p:tav>
                                        <p:tav tm="50000">
                                          <p:val>
                                            <p:clrVal>
                                              <a:schemeClr val="hlink"/>
                                            </p:clrVal>
                                          </p:val>
                                        </p:tav>
                                      </p:tavLst>
                                    </p:anim>
                                    <p:anim calcmode="discrete" valueType="clr">
                                      <p:cBhvr>
                                        <p:cTn id="22" dur="80"/>
                                        <p:tgtEl>
                                          <p:spTgt spid="3"/>
                                        </p:tgtEl>
                                        <p:attrNameLst>
                                          <p:attrName>fillcolor</p:attrName>
                                        </p:attrNameLst>
                                      </p:cBhvr>
                                      <p:tavLst>
                                        <p:tav tm="0">
                                          <p:val>
                                            <p:clrVal>
                                              <a:schemeClr val="accent2"/>
                                            </p:clrVal>
                                          </p:val>
                                        </p:tav>
                                        <p:tav tm="50000">
                                          <p:val>
                                            <p:clrVal>
                                              <a:schemeClr val="hlink"/>
                                            </p:clrVal>
                                          </p:val>
                                        </p:tav>
                                      </p:tavLst>
                                    </p:anim>
                                    <p:set>
                                      <p:cBhvr>
                                        <p:cTn id="23"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7 - Θέση περιεχομένου" descr="54c4ec79786b0293efb0dcbda2610655.jpg"/>
          <p:cNvPicPr>
            <a:picLocks noChangeAspect="1"/>
          </p:cNvPicPr>
          <p:nvPr/>
        </p:nvPicPr>
        <p:blipFill>
          <a:blip r:embed="rId2" cstate="print"/>
          <a:stretch>
            <a:fillRect/>
          </a:stretch>
        </p:blipFill>
        <p:spPr>
          <a:xfrm>
            <a:off x="0" y="2924944"/>
            <a:ext cx="2928585" cy="3933056"/>
          </a:xfrm>
          <a:prstGeom prst="rect">
            <a:avLst/>
          </a:prstGeom>
          <a:ln>
            <a:noFill/>
          </a:ln>
          <a:effectLst>
            <a:outerShdw blurRad="292100" dist="139700" dir="2700000" algn="tl" rotWithShape="0">
              <a:srgbClr val="333333">
                <a:alpha val="65000"/>
              </a:srgbClr>
            </a:outerShdw>
          </a:effectLst>
        </p:spPr>
      </p:pic>
      <p:sp>
        <p:nvSpPr>
          <p:cNvPr id="2" name="1 - Τίτλος"/>
          <p:cNvSpPr>
            <a:spLocks noGrp="1"/>
          </p:cNvSpPr>
          <p:nvPr>
            <p:ph type="title"/>
          </p:nvPr>
        </p:nvSpPr>
        <p:spPr>
          <a:xfrm>
            <a:off x="323528" y="188640"/>
            <a:ext cx="8229600" cy="936104"/>
          </a:xfrm>
          <a:solidFill>
            <a:schemeClr val="accent1">
              <a:alpha val="50000"/>
            </a:schemeClr>
          </a:solidFill>
          <a:effectLst>
            <a:outerShdw blurRad="254000" dist="203200" dir="2700000" algn="tl" rotWithShape="0">
              <a:prstClr val="black">
                <a:alpha val="32000"/>
              </a:prstClr>
            </a:outerShdw>
          </a:effectLst>
        </p:spPr>
        <p:txBody>
          <a:bodyPr>
            <a:normAutofit/>
          </a:bodyPr>
          <a:lstStyle/>
          <a:p>
            <a:r>
              <a:rPr lang="el-GR" sz="3800" b="1" dirty="0" smtClean="0">
                <a:solidFill>
                  <a:srgbClr val="89DDFB"/>
                </a:solidFill>
                <a:effectLst>
                  <a:outerShdw blurRad="38100" dist="38100" dir="2700000" algn="tl">
                    <a:srgbClr val="000000">
                      <a:alpha val="43137"/>
                    </a:srgbClr>
                  </a:outerShdw>
                </a:effectLst>
                <a:latin typeface="Comic Sans MS" pitchFamily="66" charset="0"/>
              </a:rPr>
              <a:t>Ο πολιτισμός</a:t>
            </a:r>
            <a:endParaRPr lang="el-GR" sz="3800" b="1" dirty="0">
              <a:solidFill>
                <a:srgbClr val="89DDFB"/>
              </a:solidFill>
              <a:effectLst>
                <a:outerShdw blurRad="38100" dist="38100" dir="2700000" algn="tl">
                  <a:srgbClr val="000000">
                    <a:alpha val="43137"/>
                  </a:srgbClr>
                </a:outerShdw>
              </a:effectLst>
              <a:latin typeface="Comic Sans MS" pitchFamily="66" charset="0"/>
            </a:endParaRPr>
          </a:p>
        </p:txBody>
      </p:sp>
      <p:pic>
        <p:nvPicPr>
          <p:cNvPr id="5" name="4 - Εικόνα" descr="kouros-valomandras.jpg"/>
          <p:cNvPicPr>
            <a:picLocks noChangeAspect="1"/>
          </p:cNvPicPr>
          <p:nvPr/>
        </p:nvPicPr>
        <p:blipFill>
          <a:blip r:embed="rId3" cstate="print">
            <a:clrChange>
              <a:clrFrom>
                <a:srgbClr val="DBE9E9"/>
              </a:clrFrom>
              <a:clrTo>
                <a:srgbClr val="DBE9E9">
                  <a:alpha val="0"/>
                </a:srgbClr>
              </a:clrTo>
            </a:clrChange>
          </a:blip>
          <a:srcRect l="11848" r="36729"/>
          <a:stretch>
            <a:fillRect/>
          </a:stretch>
        </p:blipFill>
        <p:spPr>
          <a:xfrm>
            <a:off x="6351489" y="2780929"/>
            <a:ext cx="2792511" cy="4077072"/>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2771800" y="3501008"/>
            <a:ext cx="3744416" cy="2492896"/>
          </a:xfrm>
          <a:prstGeom prst="wedgeEllipseCallout">
            <a:avLst>
              <a:gd name="adj1" fmla="val 74523"/>
              <a:gd name="adj2" fmla="val 15469"/>
            </a:avLst>
          </a:prstGeom>
          <a:solidFill>
            <a:schemeClr val="tx2">
              <a:lumMod val="40000"/>
              <a:lumOff val="60000"/>
              <a:alpha val="28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C00000"/>
                </a:solidFill>
                <a:effectLst>
                  <a:outerShdw blurRad="38100" dist="38100" dir="2700000" algn="tl">
                    <a:srgbClr val="000000">
                      <a:alpha val="43137"/>
                    </a:srgbClr>
                  </a:outerShdw>
                </a:effectLst>
                <a:latin typeface="Comic Sans MS" pitchFamily="66" charset="0"/>
              </a:rPr>
              <a:t>Τέχνη</a:t>
            </a:r>
            <a:r>
              <a:rPr lang="el-GR" sz="2400" b="1" dirty="0" smtClean="0">
                <a:solidFill>
                  <a:srgbClr val="002060"/>
                </a:solidFill>
                <a:effectLst>
                  <a:outerShdw blurRad="38100" dist="38100" dir="2700000" algn="tl">
                    <a:srgbClr val="000000">
                      <a:alpha val="43137"/>
                    </a:srgbClr>
                  </a:outerShdw>
                </a:effectLst>
                <a:latin typeface="Comic Sans MS" pitchFamily="66" charset="0"/>
              </a:rPr>
              <a:t> </a:t>
            </a:r>
            <a:r>
              <a:rPr lang="el-GR" sz="2400" dirty="0" smtClean="0">
                <a:solidFill>
                  <a:srgbClr val="002060"/>
                </a:solidFill>
                <a:latin typeface="Comic Sans MS" pitchFamily="66" charset="0"/>
                <a:sym typeface="Wingdings" pitchFamily="2" charset="2"/>
              </a:rPr>
              <a:t> αρχικά περνά μία </a:t>
            </a:r>
            <a:r>
              <a:rPr lang="el-GR" sz="2400" b="1" dirty="0" err="1"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ανατολίζουσα</a:t>
            </a:r>
            <a:r>
              <a:rPr lang="el-GR" sz="2400" b="1" dirty="0" smtClean="0">
                <a:solidFill>
                  <a:srgbClr val="002060"/>
                </a:solidFill>
                <a:effectLst>
                  <a:outerShdw blurRad="38100" dist="38100" dir="2700000" algn="tl">
                    <a:srgbClr val="000000">
                      <a:alpha val="43137"/>
                    </a:srgbClr>
                  </a:outerShdw>
                </a:effectLst>
                <a:latin typeface="Comic Sans MS" pitchFamily="66" charset="0"/>
                <a:sym typeface="Wingdings" pitchFamily="2" charset="2"/>
              </a:rPr>
              <a:t> φάση </a:t>
            </a:r>
            <a:r>
              <a:rPr lang="el-GR" sz="2400" dirty="0" smtClean="0">
                <a:solidFill>
                  <a:srgbClr val="002060"/>
                </a:solidFill>
                <a:latin typeface="Comic Sans MS" pitchFamily="66" charset="0"/>
                <a:sym typeface="Wingdings" pitchFamily="2" charset="2"/>
              </a:rPr>
              <a:t>(επιρροές από ανατολή)</a:t>
            </a:r>
          </a:p>
        </p:txBody>
      </p:sp>
      <p:sp>
        <p:nvSpPr>
          <p:cNvPr id="9" name="8 - Ελλειψοειδής επεξήγηση"/>
          <p:cNvSpPr/>
          <p:nvPr/>
        </p:nvSpPr>
        <p:spPr>
          <a:xfrm>
            <a:off x="971600" y="1268760"/>
            <a:ext cx="7632848" cy="1872208"/>
          </a:xfrm>
          <a:prstGeom prst="wedgeEllipseCallout">
            <a:avLst>
              <a:gd name="adj1" fmla="val -33246"/>
              <a:gd name="adj2" fmla="val 98634"/>
            </a:avLst>
          </a:prstGeom>
          <a:solidFill>
            <a:schemeClr val="tx2">
              <a:lumMod val="40000"/>
              <a:lumOff val="60000"/>
              <a:alpha val="28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C00000"/>
                </a:solidFill>
                <a:effectLst>
                  <a:outerShdw blurRad="38100" dist="38100" dir="2700000" algn="tl">
                    <a:srgbClr val="000000">
                      <a:alpha val="43137"/>
                    </a:srgbClr>
                  </a:outerShdw>
                </a:effectLst>
                <a:latin typeface="Comic Sans MS" pitchFamily="66" charset="0"/>
              </a:rPr>
              <a:t>Ποιητικός λόγος </a:t>
            </a:r>
            <a:r>
              <a:rPr lang="el-GR" sz="2400" dirty="0" smtClean="0">
                <a:solidFill>
                  <a:srgbClr val="002060"/>
                </a:solidFill>
                <a:latin typeface="Comic Sans MS" pitchFamily="66" charset="0"/>
                <a:sym typeface="Wingdings" pitchFamily="2" charset="2"/>
              </a:rPr>
              <a:t> προσωπικό ύφος, συναισθήματα, βιώματα</a:t>
            </a:r>
          </a:p>
          <a:p>
            <a:pPr algn="ctr"/>
            <a:r>
              <a:rPr lang="el-GR" sz="24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Πεζός λόγος </a:t>
            </a:r>
            <a:r>
              <a:rPr lang="el-GR" sz="2400" dirty="0" smtClean="0">
                <a:solidFill>
                  <a:srgbClr val="002060"/>
                </a:solidFill>
                <a:latin typeface="Comic Sans MS" pitchFamily="66" charset="0"/>
                <a:sym typeface="Wingdings" pitchFamily="2" charset="2"/>
              </a:rPr>
              <a:t> εξήγηση δημιουργίας κόσμου, αφήγηση ηθών εθίμων λαών</a:t>
            </a:r>
          </a:p>
        </p:txBody>
      </p:sp>
    </p:spTree>
  </p:cSld>
  <p:clrMapOvr>
    <a:masterClrMapping/>
  </p:clrMapOvr>
  <p:transition spd="med">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20000"/>
                                  </p:iterate>
                                  <p:childTnLst>
                                    <p:set>
                                      <p:cBhvr>
                                        <p:cTn id="13" dur="1" fill="hold">
                                          <p:stCondLst>
                                            <p:cond delay="0"/>
                                          </p:stCondLst>
                                        </p:cTn>
                                        <p:tgtEl>
                                          <p:spTgt spid="9"/>
                                        </p:tgtEl>
                                        <p:attrNameLst>
                                          <p:attrName>style.visibility</p:attrName>
                                        </p:attrNameLst>
                                      </p:cBhvr>
                                      <p:to>
                                        <p:strVal val="visible"/>
                                      </p:to>
                                    </p:set>
                                    <p:anim calcmode="discrete" valueType="clr">
                                      <p:cBhvr override="childStyle">
                                        <p:cTn id="14" dur="80"/>
                                        <p:tgtEl>
                                          <p:spTgt spid="9"/>
                                        </p:tgtEl>
                                        <p:attrNameLst>
                                          <p:attrName>style.color</p:attrName>
                                        </p:attrNameLst>
                                      </p:cBhvr>
                                      <p:tavLst>
                                        <p:tav tm="0">
                                          <p:val>
                                            <p:clrVal>
                                              <a:srgbClr val="FF6600"/>
                                            </p:clrVal>
                                          </p:val>
                                        </p:tav>
                                        <p:tav tm="50000">
                                          <p:val>
                                            <p:clrVal>
                                              <a:schemeClr val="hlink"/>
                                            </p:clrVal>
                                          </p:val>
                                        </p:tav>
                                      </p:tavLst>
                                    </p:anim>
                                    <p:anim calcmode="discrete" valueType="clr">
                                      <p:cBhvr>
                                        <p:cTn id="15" dur="80"/>
                                        <p:tgtEl>
                                          <p:spTgt spid="9"/>
                                        </p:tgtEl>
                                        <p:attrNameLst>
                                          <p:attrName>fillcolor</p:attrName>
                                        </p:attrNameLst>
                                      </p:cBhvr>
                                      <p:tavLst>
                                        <p:tav tm="0">
                                          <p:val>
                                            <p:clrVal>
                                              <a:schemeClr val="accent2"/>
                                            </p:clrVal>
                                          </p:val>
                                        </p:tav>
                                        <p:tav tm="50000">
                                          <p:val>
                                            <p:clrVal>
                                              <a:schemeClr val="hlink"/>
                                            </p:clrVal>
                                          </p:val>
                                        </p:tav>
                                      </p:tavLst>
                                    </p:anim>
                                    <p:set>
                                      <p:cBhvr>
                                        <p:cTn id="16" dur="80"/>
                                        <p:tgtEl>
                                          <p:spTgt spid="9"/>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20000"/>
                                  </p:iterate>
                                  <p:childTnLst>
                                    <p:set>
                                      <p:cBhvr>
                                        <p:cTn id="20" dur="1" fill="hold">
                                          <p:stCondLst>
                                            <p:cond delay="0"/>
                                          </p:stCondLst>
                                        </p:cTn>
                                        <p:tgtEl>
                                          <p:spTgt spid="6"/>
                                        </p:tgtEl>
                                        <p:attrNameLst>
                                          <p:attrName>style.visibility</p:attrName>
                                        </p:attrNameLst>
                                      </p:cBhvr>
                                      <p:to>
                                        <p:strVal val="visible"/>
                                      </p:to>
                                    </p:set>
                                    <p:anim calcmode="discrete" valueType="clr">
                                      <p:cBhvr override="childStyle">
                                        <p:cTn id="21" dur="80"/>
                                        <p:tgtEl>
                                          <p:spTgt spid="6"/>
                                        </p:tgtEl>
                                        <p:attrNameLst>
                                          <p:attrName>style.color</p:attrName>
                                        </p:attrNameLst>
                                      </p:cBhvr>
                                      <p:tavLst>
                                        <p:tav tm="0">
                                          <p:val>
                                            <p:clrVal>
                                              <a:srgbClr val="FF6600"/>
                                            </p:clrVal>
                                          </p:val>
                                        </p:tav>
                                        <p:tav tm="50000">
                                          <p:val>
                                            <p:clrVal>
                                              <a:schemeClr val="hlink"/>
                                            </p:clrVal>
                                          </p:val>
                                        </p:tav>
                                      </p:tavLst>
                                    </p:anim>
                                    <p:anim calcmode="discrete" valueType="clr">
                                      <p:cBhvr>
                                        <p:cTn id="22" dur="80"/>
                                        <p:tgtEl>
                                          <p:spTgt spid="6"/>
                                        </p:tgtEl>
                                        <p:attrNameLst>
                                          <p:attrName>fillcolor</p:attrName>
                                        </p:attrNameLst>
                                      </p:cBhvr>
                                      <p:tavLst>
                                        <p:tav tm="0">
                                          <p:val>
                                            <p:clrVal>
                                              <a:schemeClr val="accent2"/>
                                            </p:clrVal>
                                          </p:val>
                                        </p:tav>
                                        <p:tav tm="50000">
                                          <p:val>
                                            <p:clrVal>
                                              <a:schemeClr val="hlink"/>
                                            </p:clrVal>
                                          </p:val>
                                        </p:tav>
                                      </p:tavLst>
                                    </p:anim>
                                    <p:set>
                                      <p:cBhvr>
                                        <p:cTn id="23"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188640"/>
            <a:ext cx="8229600" cy="720080"/>
          </a:xfrm>
          <a:solidFill>
            <a:schemeClr val="accent1">
              <a:alpha val="50000"/>
            </a:schemeClr>
          </a:solidFill>
          <a:effectLst>
            <a:outerShdw blurRad="254000" dist="203200" dir="2700000" algn="tl" rotWithShape="0">
              <a:prstClr val="black">
                <a:alpha val="32000"/>
              </a:prstClr>
            </a:outerShdw>
          </a:effectLst>
        </p:spPr>
        <p:txBody>
          <a:bodyPr>
            <a:normAutofit/>
          </a:bodyPr>
          <a:lstStyle/>
          <a:p>
            <a:r>
              <a:rPr lang="el-GR" sz="3200" b="1" dirty="0" smtClean="0">
                <a:solidFill>
                  <a:srgbClr val="89DDFB"/>
                </a:solidFill>
                <a:effectLst>
                  <a:outerShdw blurRad="38100" dist="38100" dir="2700000" algn="tl">
                    <a:srgbClr val="000000">
                      <a:alpha val="43137"/>
                    </a:srgbClr>
                  </a:outerShdw>
                </a:effectLst>
                <a:latin typeface="Comic Sans MS" pitchFamily="66" charset="0"/>
              </a:rPr>
              <a:t>Η </a:t>
            </a:r>
            <a:r>
              <a:rPr lang="el-GR" sz="3600" b="1" dirty="0" smtClean="0">
                <a:solidFill>
                  <a:srgbClr val="C00000"/>
                </a:solidFill>
                <a:effectLst>
                  <a:outerShdw blurRad="38100" dist="38100" dir="2700000" algn="tl">
                    <a:srgbClr val="000000">
                      <a:alpha val="43137"/>
                    </a:srgbClr>
                  </a:outerShdw>
                </a:effectLst>
                <a:latin typeface="Comic Sans MS" pitchFamily="66" charset="0"/>
              </a:rPr>
              <a:t>σημασία</a:t>
            </a:r>
            <a:r>
              <a:rPr lang="el-GR" sz="3200" b="1" dirty="0" smtClean="0">
                <a:solidFill>
                  <a:srgbClr val="89DDFB"/>
                </a:solidFill>
                <a:effectLst>
                  <a:outerShdw blurRad="38100" dist="38100" dir="2700000" algn="tl">
                    <a:srgbClr val="000000">
                      <a:alpha val="43137"/>
                    </a:srgbClr>
                  </a:outerShdw>
                </a:effectLst>
                <a:latin typeface="Comic Sans MS" pitchFamily="66" charset="0"/>
              </a:rPr>
              <a:t> της πόλης - κράτους</a:t>
            </a:r>
            <a:endParaRPr lang="el-GR" sz="3200" b="1" dirty="0">
              <a:solidFill>
                <a:srgbClr val="89DDFB"/>
              </a:solidFill>
              <a:effectLst>
                <a:outerShdw blurRad="38100" dist="38100" dir="2700000" algn="tl">
                  <a:srgbClr val="000000">
                    <a:alpha val="43137"/>
                  </a:srgbClr>
                </a:outerShdw>
              </a:effectLst>
              <a:latin typeface="Comic Sans MS" pitchFamily="66" charset="0"/>
            </a:endParaRPr>
          </a:p>
        </p:txBody>
      </p:sp>
      <p:pic>
        <p:nvPicPr>
          <p:cNvPr id="4" name="3 - Θέση περιεχομένου" descr="1-ec2dd6bedb.jpg"/>
          <p:cNvPicPr>
            <a:picLocks noGrp="1" noChangeAspect="1"/>
          </p:cNvPicPr>
          <p:nvPr>
            <p:ph idx="1"/>
          </p:nvPr>
        </p:nvPicPr>
        <p:blipFill>
          <a:blip r:embed="rId2" cstate="print"/>
          <a:stretch>
            <a:fillRect/>
          </a:stretch>
        </p:blipFill>
        <p:spPr>
          <a:xfrm>
            <a:off x="-756592" y="1052736"/>
            <a:ext cx="10320470" cy="5805264"/>
          </a:xfrm>
          <a:prstGeom prst="rect">
            <a:avLst/>
          </a:prstGeom>
          <a:ln>
            <a:noFill/>
          </a:ln>
          <a:effectLst>
            <a:outerShdw blurRad="292100" dist="139700" dir="2700000" algn="tl" rotWithShape="0">
              <a:srgbClr val="333333">
                <a:alpha val="65000"/>
              </a:srgbClr>
            </a:outerShdw>
          </a:effectLst>
        </p:spPr>
      </p:pic>
      <p:pic>
        <p:nvPicPr>
          <p:cNvPr id="5" name="4 - Εικόνα" descr="kouros-valomandras.jpg"/>
          <p:cNvPicPr>
            <a:picLocks noChangeAspect="1"/>
          </p:cNvPicPr>
          <p:nvPr/>
        </p:nvPicPr>
        <p:blipFill>
          <a:blip r:embed="rId3" cstate="print">
            <a:clrChange>
              <a:clrFrom>
                <a:srgbClr val="121413"/>
              </a:clrFrom>
              <a:clrTo>
                <a:srgbClr val="121413">
                  <a:alpha val="0"/>
                </a:srgbClr>
              </a:clrTo>
            </a:clrChange>
            <a:lum bright="-10000" contrast="10000"/>
          </a:blip>
          <a:srcRect l="8055" r="10533" b="20631"/>
          <a:stretch>
            <a:fillRect/>
          </a:stretch>
        </p:blipFill>
        <p:spPr>
          <a:xfrm>
            <a:off x="467544" y="3861048"/>
            <a:ext cx="2047206" cy="2996952"/>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395536" y="980728"/>
            <a:ext cx="3456384" cy="1800200"/>
          </a:xfrm>
          <a:prstGeom prst="wedgeEllipseCallout">
            <a:avLst>
              <a:gd name="adj1" fmla="val -10979"/>
              <a:gd name="adj2" fmla="val 108789"/>
            </a:avLst>
          </a:prstGeom>
          <a:solidFill>
            <a:schemeClr val="tx2">
              <a:lumMod val="20000"/>
              <a:lumOff val="80000"/>
              <a:alpha val="6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002060"/>
                </a:solidFill>
                <a:latin typeface="Comic Sans MS" pitchFamily="66" charset="0"/>
              </a:rPr>
              <a:t>Είναι</a:t>
            </a:r>
          </a:p>
          <a:p>
            <a:pPr algn="ctr"/>
            <a:r>
              <a:rPr lang="el-GR" sz="2400" b="1" dirty="0" smtClean="0">
                <a:solidFill>
                  <a:srgbClr val="002060"/>
                </a:solidFill>
                <a:latin typeface="Comic Sans MS" pitchFamily="66" charset="0"/>
              </a:rPr>
              <a:t>η αρχή του </a:t>
            </a:r>
          </a:p>
          <a:p>
            <a:pPr algn="ctr"/>
            <a:r>
              <a:rPr lang="el-GR" sz="3200" b="1" dirty="0" smtClean="0">
                <a:solidFill>
                  <a:srgbClr val="C00000"/>
                </a:solidFill>
                <a:effectLst>
                  <a:outerShdw blurRad="38100" dist="38100" dir="2700000" algn="tl">
                    <a:srgbClr val="000000">
                      <a:alpha val="43137"/>
                    </a:srgbClr>
                  </a:outerShdw>
                </a:effectLst>
                <a:latin typeface="Comic Sans MS" pitchFamily="66" charset="0"/>
              </a:rPr>
              <a:t>πολιτισμού</a:t>
            </a:r>
            <a:r>
              <a:rPr lang="el-GR" sz="3200" b="1" dirty="0" smtClean="0">
                <a:solidFill>
                  <a:srgbClr val="C00000"/>
                </a:solidFill>
                <a:latin typeface="Comic Sans MS" pitchFamily="66" charset="0"/>
              </a:rPr>
              <a:t>!</a:t>
            </a:r>
            <a:endParaRPr lang="el-GR" sz="3200" b="1" dirty="0">
              <a:solidFill>
                <a:srgbClr val="C00000"/>
              </a:solidFill>
              <a:latin typeface="Comic Sans MS" pitchFamily="66" charset="0"/>
            </a:endParaRPr>
          </a:p>
        </p:txBody>
      </p:sp>
    </p:spTree>
  </p:cSld>
  <p:clrMapOvr>
    <a:masterClrMapping/>
  </p:clrMapOvr>
  <p:transition spd="med">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ppt_x</p:attrName>
                                        </p:attrNameLst>
                                      </p:cBhvr>
                                      <p:tavLst>
                                        <p:tav tm="0">
                                          <p:val>
                                            <p:strVal val="#ppt_x-.2"/>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6"/>
                                        </p:tgtEl>
                                        <p:attrNameLst>
                                          <p:attrName>style.visibility</p:attrName>
                                        </p:attrNameLst>
                                      </p:cBhvr>
                                      <p:to>
                                        <p:strVal val="visible"/>
                                      </p:to>
                                    </p:set>
                                    <p:anim calcmode="discrete" valueType="clr">
                                      <p:cBhvr override="childStyle">
                                        <p:cTn id="21"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6"/>
                                        </p:tgtEl>
                                        <p:attrNameLst>
                                          <p:attrName>fillcolor</p:attrName>
                                        </p:attrNameLst>
                                      </p:cBhvr>
                                      <p:tavLst>
                                        <p:tav tm="0">
                                          <p:val>
                                            <p:clrVal>
                                              <a:schemeClr val="accent2"/>
                                            </p:clrVal>
                                          </p:val>
                                        </p:tav>
                                        <p:tav tm="50000">
                                          <p:val>
                                            <p:clrVal>
                                              <a:schemeClr val="hlink"/>
                                            </p:clrVal>
                                          </p:val>
                                        </p:tav>
                                      </p:tavLst>
                                    </p:anim>
                                    <p:set>
                                      <p:cBhvr>
                                        <p:cTn id="23" dur="80"/>
                                        <p:tgtEl>
                                          <p:spTgt spid="6"/>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2000" fill="hold"/>
                                        <p:tgtEl>
                                          <p:spTgt spid="4"/>
                                        </p:tgtEl>
                                        <p:attrNameLst>
                                          <p:attrName>ppt_w</p:attrName>
                                        </p:attrNameLst>
                                      </p:cBhvr>
                                      <p:tavLst>
                                        <p:tav tm="0">
                                          <p:val>
                                            <p:fltVal val="0"/>
                                          </p:val>
                                        </p:tav>
                                        <p:tav tm="100000">
                                          <p:val>
                                            <p:strVal val="#ppt_w"/>
                                          </p:val>
                                        </p:tav>
                                      </p:tavLst>
                                    </p:anim>
                                    <p:anim calcmode="lin" valueType="num">
                                      <p:cBhvr>
                                        <p:cTn id="29" dur="2000" fill="hold"/>
                                        <p:tgtEl>
                                          <p:spTgt spid="4"/>
                                        </p:tgtEl>
                                        <p:attrNameLst>
                                          <p:attrName>ppt_h</p:attrName>
                                        </p:attrNameLst>
                                      </p:cBhvr>
                                      <p:tavLst>
                                        <p:tav tm="0">
                                          <p:val>
                                            <p:fltVal val="0"/>
                                          </p:val>
                                        </p:tav>
                                        <p:tav tm="100000">
                                          <p:val>
                                            <p:strVal val="#ppt_h"/>
                                          </p:val>
                                        </p:tav>
                                      </p:tavLst>
                                    </p:anim>
                                    <p:animEffect transition="in" filter="fade">
                                      <p:cBhvr>
                                        <p:cTn id="3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Θέση περιεχομένου" descr="Archive(thumbnail)4974.jpeg"/>
          <p:cNvPicPr>
            <a:picLocks noGrp="1" noChangeAspect="1"/>
          </p:cNvPicPr>
          <p:nvPr>
            <p:ph idx="1"/>
          </p:nvPr>
        </p:nvPicPr>
        <p:blipFill>
          <a:blip r:embed="rId2" cstate="print">
            <a:lum bright="-20000" contrast="10000"/>
          </a:blip>
          <a:srcRect l="19040" r="18088"/>
          <a:stretch>
            <a:fillRect/>
          </a:stretch>
        </p:blipFill>
        <p:spPr>
          <a:xfrm>
            <a:off x="6300192" y="3041576"/>
            <a:ext cx="2381111" cy="3816424"/>
          </a:xfrm>
          <a:prstGeom prst="rect">
            <a:avLst/>
          </a:prstGeom>
          <a:ln>
            <a:noFill/>
          </a:ln>
          <a:effectLst>
            <a:outerShdw blurRad="292100" dist="139700" dir="2700000" algn="tl" rotWithShape="0">
              <a:srgbClr val="333333">
                <a:alpha val="65000"/>
              </a:srgbClr>
            </a:outerShdw>
          </a:effectLst>
        </p:spPr>
      </p:pic>
      <p:pic>
        <p:nvPicPr>
          <p:cNvPr id="4" name="3 - Εικόνα" descr="97202278.jpg"/>
          <p:cNvPicPr>
            <a:picLocks noChangeAspect="1"/>
          </p:cNvPicPr>
          <p:nvPr/>
        </p:nvPicPr>
        <p:blipFill>
          <a:blip r:embed="rId3" cstate="print"/>
          <a:srcRect r="63997"/>
          <a:stretch>
            <a:fillRect/>
          </a:stretch>
        </p:blipFill>
        <p:spPr>
          <a:xfrm>
            <a:off x="2915816" y="2276872"/>
            <a:ext cx="2703360" cy="3024336"/>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3419872" y="188640"/>
            <a:ext cx="5544616" cy="1584176"/>
          </a:xfrm>
          <a:prstGeom prst="wedgeEllipseCallout">
            <a:avLst>
              <a:gd name="adj1" fmla="val 14377"/>
              <a:gd name="adj2" fmla="val 153227"/>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chemeClr val="tx1"/>
                </a:solidFill>
                <a:latin typeface="Comic Sans MS" pitchFamily="66" charset="0"/>
                <a:sym typeface="Wingdings" pitchFamily="2" charset="2"/>
              </a:rPr>
              <a:t>Στην αρχιτεκτονική</a:t>
            </a:r>
          </a:p>
          <a:p>
            <a:pPr algn="ctr"/>
            <a:r>
              <a:rPr lang="el-GR" sz="2500" dirty="0" smtClean="0">
                <a:solidFill>
                  <a:schemeClr val="tx1"/>
                </a:solidFill>
                <a:latin typeface="Comic Sans MS" pitchFamily="66" charset="0"/>
                <a:sym typeface="Wingdings" pitchFamily="2" charset="2"/>
              </a:rPr>
              <a:t>Εμφανίζονται δύο ρυθμοί: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Δωρικός</a:t>
            </a:r>
            <a:r>
              <a:rPr lang="el-GR" sz="2500" dirty="0" smtClean="0">
                <a:solidFill>
                  <a:schemeClr val="tx1"/>
                </a:solidFill>
                <a:latin typeface="Comic Sans MS" pitchFamily="66" charset="0"/>
                <a:sym typeface="Wingdings" pitchFamily="2" charset="2"/>
              </a:rPr>
              <a:t> και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Ιωνικός</a:t>
            </a:r>
            <a:endParaRPr lang="el-GR" sz="2500" b="1" dirty="0">
              <a:solidFill>
                <a:srgbClr val="C00000"/>
              </a:solidFill>
              <a:effectLst>
                <a:outerShdw blurRad="38100" dist="38100" dir="2700000" algn="tl">
                  <a:srgbClr val="000000">
                    <a:alpha val="43137"/>
                  </a:srgbClr>
                </a:outerShdw>
              </a:effectLst>
              <a:latin typeface="Comic Sans MS" pitchFamily="66" charset="0"/>
            </a:endParaRPr>
          </a:p>
        </p:txBody>
      </p:sp>
      <p:pic>
        <p:nvPicPr>
          <p:cNvPr id="9" name="8 - Εικόνα" descr="97202278.jpg"/>
          <p:cNvPicPr>
            <a:picLocks noChangeAspect="1"/>
          </p:cNvPicPr>
          <p:nvPr/>
        </p:nvPicPr>
        <p:blipFill>
          <a:blip r:embed="rId3" cstate="print"/>
          <a:srcRect l="68264" r="2133"/>
          <a:stretch>
            <a:fillRect/>
          </a:stretch>
        </p:blipFill>
        <p:spPr>
          <a:xfrm>
            <a:off x="179512" y="188640"/>
            <a:ext cx="2451416" cy="3335646"/>
          </a:xfrm>
          <a:prstGeom prst="rect">
            <a:avLst/>
          </a:prstGeom>
          <a:ln>
            <a:noFill/>
          </a:ln>
          <a:effectLst>
            <a:outerShdw blurRad="292100" dist="139700" dir="2700000" algn="tl" rotWithShape="0">
              <a:srgbClr val="333333">
                <a:alpha val="65000"/>
              </a:srgbClr>
            </a:outerShdw>
          </a:effectLst>
        </p:spPr>
      </p:pic>
      <p:sp>
        <p:nvSpPr>
          <p:cNvPr id="10" name="9 - TextBox"/>
          <p:cNvSpPr txBox="1"/>
          <p:nvPr/>
        </p:nvSpPr>
        <p:spPr>
          <a:xfrm>
            <a:off x="0" y="3645024"/>
            <a:ext cx="2664296" cy="1292662"/>
          </a:xfrm>
          <a:prstGeom prst="rect">
            <a:avLst/>
          </a:prstGeom>
          <a:noFill/>
        </p:spPr>
        <p:txBody>
          <a:bodyPr wrap="square" rtlCol="0">
            <a:spAutoFit/>
          </a:bodyPr>
          <a:lstStyle/>
          <a:p>
            <a:pPr algn="ctr"/>
            <a:r>
              <a:rPr lang="el-GR" sz="2400" b="1" dirty="0" smtClean="0">
                <a:solidFill>
                  <a:srgbClr val="C00000"/>
                </a:solidFill>
                <a:effectLst>
                  <a:outerShdw blurRad="38100" dist="38100" dir="2700000" algn="tl">
                    <a:srgbClr val="000000">
                      <a:alpha val="43137"/>
                    </a:srgbClr>
                  </a:outerShdw>
                </a:effectLst>
                <a:latin typeface="Comic Sans MS" pitchFamily="66" charset="0"/>
              </a:rPr>
              <a:t>Δωρικός</a:t>
            </a:r>
          </a:p>
          <a:p>
            <a:pPr algn="ctr">
              <a:buFont typeface="Wingdings" pitchFamily="2" charset="2"/>
              <a:buChar char="à"/>
            </a:pPr>
            <a:r>
              <a:rPr lang="el-GR" dirty="0" smtClean="0">
                <a:latin typeface="Comic Sans MS" pitchFamily="66" charset="0"/>
                <a:sym typeface="Wingdings" pitchFamily="2" charset="2"/>
              </a:rPr>
              <a:t>Λιτότητα</a:t>
            </a:r>
          </a:p>
          <a:p>
            <a:pPr algn="ctr">
              <a:buFont typeface="Wingdings" pitchFamily="2" charset="2"/>
              <a:buChar char="à"/>
            </a:pPr>
            <a:r>
              <a:rPr lang="el-GR" dirty="0" smtClean="0">
                <a:latin typeface="Comic Sans MS" pitchFamily="66" charset="0"/>
                <a:sym typeface="Wingdings" pitchFamily="2" charset="2"/>
              </a:rPr>
              <a:t>Κιονόκρανο </a:t>
            </a:r>
          </a:p>
          <a:p>
            <a:pPr algn="ctr">
              <a:buFont typeface="Wingdings" pitchFamily="2" charset="2"/>
              <a:buChar char="à"/>
            </a:pPr>
            <a:r>
              <a:rPr lang="el-GR" dirty="0" smtClean="0">
                <a:latin typeface="Comic Sans MS" pitchFamily="66" charset="0"/>
                <a:sym typeface="Wingdings" pitchFamily="2" charset="2"/>
              </a:rPr>
              <a:t>σχήμα τραπεζίου</a:t>
            </a:r>
            <a:endParaRPr lang="el-GR" dirty="0">
              <a:latin typeface="Comic Sans MS" pitchFamily="66" charset="0"/>
            </a:endParaRPr>
          </a:p>
        </p:txBody>
      </p:sp>
      <p:sp>
        <p:nvSpPr>
          <p:cNvPr id="11" name="10 - TextBox"/>
          <p:cNvSpPr txBox="1"/>
          <p:nvPr/>
        </p:nvSpPr>
        <p:spPr>
          <a:xfrm>
            <a:off x="2411760" y="5517232"/>
            <a:ext cx="3384376" cy="1015663"/>
          </a:xfrm>
          <a:prstGeom prst="rect">
            <a:avLst/>
          </a:prstGeom>
          <a:noFill/>
        </p:spPr>
        <p:txBody>
          <a:bodyPr wrap="square" rtlCol="0">
            <a:spAutoFit/>
          </a:bodyPr>
          <a:lstStyle/>
          <a:p>
            <a:pPr algn="ctr"/>
            <a:r>
              <a:rPr lang="el-GR" sz="2400" b="1" dirty="0" smtClean="0">
                <a:solidFill>
                  <a:srgbClr val="C00000"/>
                </a:solidFill>
                <a:effectLst>
                  <a:outerShdw blurRad="38100" dist="38100" dir="2700000" algn="tl">
                    <a:srgbClr val="000000">
                      <a:alpha val="43137"/>
                    </a:srgbClr>
                  </a:outerShdw>
                </a:effectLst>
                <a:latin typeface="Comic Sans MS" pitchFamily="66" charset="0"/>
              </a:rPr>
              <a:t>Ιωνικός</a:t>
            </a:r>
          </a:p>
          <a:p>
            <a:pPr algn="ctr">
              <a:buFont typeface="Wingdings" pitchFamily="2" charset="2"/>
              <a:buChar char="à"/>
            </a:pPr>
            <a:r>
              <a:rPr lang="el-GR" dirty="0" smtClean="0">
                <a:latin typeface="Comic Sans MS" pitchFamily="66" charset="0"/>
                <a:sym typeface="Wingdings" pitchFamily="2" charset="2"/>
              </a:rPr>
              <a:t>χάρη, καμπύλες</a:t>
            </a:r>
          </a:p>
          <a:p>
            <a:pPr algn="ctr">
              <a:buFont typeface="Wingdings" pitchFamily="2" charset="2"/>
              <a:buChar char="à"/>
            </a:pPr>
            <a:r>
              <a:rPr lang="el-GR" dirty="0" smtClean="0">
                <a:latin typeface="Comic Sans MS" pitchFamily="66" charset="0"/>
                <a:sym typeface="Wingdings" pitchFamily="2" charset="2"/>
              </a:rPr>
              <a:t>4 έλικες στο κιονόκρανο</a:t>
            </a:r>
            <a:endParaRPr lang="el-GR" dirty="0">
              <a:latin typeface="Comic Sans MS" pitchFamily="66" charset="0"/>
            </a:endParaRPr>
          </a:p>
        </p:txBody>
      </p:sp>
      <p:sp>
        <p:nvSpPr>
          <p:cNvPr id="8" name="7 - Ελλειψοειδής επεξήγηση"/>
          <p:cNvSpPr/>
          <p:nvPr/>
        </p:nvSpPr>
        <p:spPr>
          <a:xfrm>
            <a:off x="5148064" y="5445224"/>
            <a:ext cx="1296144" cy="720080"/>
          </a:xfrm>
          <a:prstGeom prst="wedgeEllipseCallout">
            <a:avLst>
              <a:gd name="adj1" fmla="val 85614"/>
              <a:gd name="adj2" fmla="val -95488"/>
            </a:avLst>
          </a:prstGeom>
          <a:solidFill>
            <a:schemeClr val="bg1">
              <a:alpha val="8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SOS</a:t>
            </a:r>
            <a:endParaRPr lang="en-US" sz="2600" dirty="0" smtClean="0">
              <a:solidFill>
                <a:srgbClr val="002060"/>
              </a:solidFill>
              <a:latin typeface="Comic Sans MS" pitchFamily="66" charset="0"/>
              <a:sym typeface="Wingdings" pitchFamily="2" charset="2"/>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strVal val="#ppt_w+.3"/>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strVal val="#ppt_w+.3"/>
                                          </p:val>
                                        </p:tav>
                                        <p:tav tm="100000">
                                          <p:val>
                                            <p:strVal val="#ppt_w"/>
                                          </p:val>
                                        </p:tav>
                                      </p:tavLst>
                                    </p:anim>
                                    <p:anim calcmode="lin" valueType="num">
                                      <p:cBhvr>
                                        <p:cTn id="22" dur="500" fill="hold"/>
                                        <p:tgtEl>
                                          <p:spTgt spid="9"/>
                                        </p:tgtEl>
                                        <p:attrNameLst>
                                          <p:attrName>ppt_h</p:attrName>
                                        </p:attrNameLst>
                                      </p:cBhvr>
                                      <p:tavLst>
                                        <p:tav tm="0">
                                          <p:val>
                                            <p:strVal val="#ppt_h"/>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20000"/>
                                  </p:iterate>
                                  <p:childTnLst>
                                    <p:set>
                                      <p:cBhvr>
                                        <p:cTn id="27" dur="1" fill="hold">
                                          <p:stCondLst>
                                            <p:cond delay="0"/>
                                          </p:stCondLst>
                                        </p:cTn>
                                        <p:tgtEl>
                                          <p:spTgt spid="6"/>
                                        </p:tgtEl>
                                        <p:attrNameLst>
                                          <p:attrName>style.visibility</p:attrName>
                                        </p:attrNameLst>
                                      </p:cBhvr>
                                      <p:to>
                                        <p:strVal val="visible"/>
                                      </p:to>
                                    </p:set>
                                    <p:anim calcmode="discrete" valueType="clr">
                                      <p:cBhvr override="childStyle">
                                        <p:cTn id="28" dur="80"/>
                                        <p:tgtEl>
                                          <p:spTgt spid="6"/>
                                        </p:tgtEl>
                                        <p:attrNameLst>
                                          <p:attrName>style.color</p:attrName>
                                        </p:attrNameLst>
                                      </p:cBhvr>
                                      <p:tavLst>
                                        <p:tav tm="0">
                                          <p:val>
                                            <p:clrVal>
                                              <a:srgbClr val="FF6600"/>
                                            </p:clrVal>
                                          </p:val>
                                        </p:tav>
                                        <p:tav tm="50000">
                                          <p:val>
                                            <p:clrVal>
                                              <a:schemeClr val="hlink"/>
                                            </p:clrVal>
                                          </p:val>
                                        </p:tav>
                                      </p:tavLst>
                                    </p:anim>
                                    <p:anim calcmode="discrete" valueType="clr">
                                      <p:cBhvr>
                                        <p:cTn id="29" dur="80"/>
                                        <p:tgtEl>
                                          <p:spTgt spid="6"/>
                                        </p:tgtEl>
                                        <p:attrNameLst>
                                          <p:attrName>fillcolor</p:attrName>
                                        </p:attrNameLst>
                                      </p:cBhvr>
                                      <p:tavLst>
                                        <p:tav tm="0">
                                          <p:val>
                                            <p:clrVal>
                                              <a:schemeClr val="accent2"/>
                                            </p:clrVal>
                                          </p:val>
                                        </p:tav>
                                        <p:tav tm="50000">
                                          <p:val>
                                            <p:clrVal>
                                              <a:schemeClr val="hlink"/>
                                            </p:clrVal>
                                          </p:val>
                                        </p:tav>
                                      </p:tavLst>
                                    </p:anim>
                                    <p:set>
                                      <p:cBhvr>
                                        <p:cTn id="30" dur="80"/>
                                        <p:tgtEl>
                                          <p:spTgt spid="6"/>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down)">
                                      <p:cBhvr>
                                        <p:cTn id="53" dur="580">
                                          <p:stCondLst>
                                            <p:cond delay="0"/>
                                          </p:stCondLst>
                                        </p:cTn>
                                        <p:tgtEl>
                                          <p:spTgt spid="11"/>
                                        </p:tgtEl>
                                      </p:cBhvr>
                                    </p:animEffect>
                                    <p:anim calcmode="lin" valueType="num">
                                      <p:cBhvr>
                                        <p:cTn id="5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9" dur="26">
                                          <p:stCondLst>
                                            <p:cond delay="650"/>
                                          </p:stCondLst>
                                        </p:cTn>
                                        <p:tgtEl>
                                          <p:spTgt spid="11"/>
                                        </p:tgtEl>
                                      </p:cBhvr>
                                      <p:to x="100000" y="60000"/>
                                    </p:animScale>
                                    <p:animScale>
                                      <p:cBhvr>
                                        <p:cTn id="60" dur="166" decel="50000">
                                          <p:stCondLst>
                                            <p:cond delay="676"/>
                                          </p:stCondLst>
                                        </p:cTn>
                                        <p:tgtEl>
                                          <p:spTgt spid="11"/>
                                        </p:tgtEl>
                                      </p:cBhvr>
                                      <p:to x="100000" y="100000"/>
                                    </p:animScale>
                                    <p:animScale>
                                      <p:cBhvr>
                                        <p:cTn id="61" dur="26">
                                          <p:stCondLst>
                                            <p:cond delay="1312"/>
                                          </p:stCondLst>
                                        </p:cTn>
                                        <p:tgtEl>
                                          <p:spTgt spid="11"/>
                                        </p:tgtEl>
                                      </p:cBhvr>
                                      <p:to x="100000" y="80000"/>
                                    </p:animScale>
                                    <p:animScale>
                                      <p:cBhvr>
                                        <p:cTn id="62" dur="166" decel="50000">
                                          <p:stCondLst>
                                            <p:cond delay="1338"/>
                                          </p:stCondLst>
                                        </p:cTn>
                                        <p:tgtEl>
                                          <p:spTgt spid="11"/>
                                        </p:tgtEl>
                                      </p:cBhvr>
                                      <p:to x="100000" y="100000"/>
                                    </p:animScale>
                                    <p:animScale>
                                      <p:cBhvr>
                                        <p:cTn id="63" dur="26">
                                          <p:stCondLst>
                                            <p:cond delay="1642"/>
                                          </p:stCondLst>
                                        </p:cTn>
                                        <p:tgtEl>
                                          <p:spTgt spid="11"/>
                                        </p:tgtEl>
                                      </p:cBhvr>
                                      <p:to x="100000" y="90000"/>
                                    </p:animScale>
                                    <p:animScale>
                                      <p:cBhvr>
                                        <p:cTn id="64" dur="166" decel="50000">
                                          <p:stCondLst>
                                            <p:cond delay="1668"/>
                                          </p:stCondLst>
                                        </p:cTn>
                                        <p:tgtEl>
                                          <p:spTgt spid="11"/>
                                        </p:tgtEl>
                                      </p:cBhvr>
                                      <p:to x="100000" y="100000"/>
                                    </p:animScale>
                                    <p:animScale>
                                      <p:cBhvr>
                                        <p:cTn id="65" dur="26">
                                          <p:stCondLst>
                                            <p:cond delay="1808"/>
                                          </p:stCondLst>
                                        </p:cTn>
                                        <p:tgtEl>
                                          <p:spTgt spid="11"/>
                                        </p:tgtEl>
                                      </p:cBhvr>
                                      <p:to x="100000" y="95000"/>
                                    </p:animScale>
                                    <p:animScale>
                                      <p:cBhvr>
                                        <p:cTn id="66" dur="166" decel="50000">
                                          <p:stCondLst>
                                            <p:cond delay="1834"/>
                                          </p:stCondLst>
                                        </p:cTn>
                                        <p:tgtEl>
                                          <p:spTgt spid="11"/>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27" presetClass="entr" presetSubtype="0" fill="hold" grpId="0" nodeType="clickEffect">
                                  <p:stCondLst>
                                    <p:cond delay="0"/>
                                  </p:stCondLst>
                                  <p:iterate type="lt">
                                    <p:tmPct val="20000"/>
                                  </p:iterate>
                                  <p:childTnLst>
                                    <p:set>
                                      <p:cBhvr>
                                        <p:cTn id="70" dur="1" fill="hold">
                                          <p:stCondLst>
                                            <p:cond delay="0"/>
                                          </p:stCondLst>
                                        </p:cTn>
                                        <p:tgtEl>
                                          <p:spTgt spid="8"/>
                                        </p:tgtEl>
                                        <p:attrNameLst>
                                          <p:attrName>style.visibility</p:attrName>
                                        </p:attrNameLst>
                                      </p:cBhvr>
                                      <p:to>
                                        <p:strVal val="visible"/>
                                      </p:to>
                                    </p:set>
                                    <p:anim calcmode="discrete" valueType="clr">
                                      <p:cBhvr override="childStyle">
                                        <p:cTn id="71" dur="80"/>
                                        <p:tgtEl>
                                          <p:spTgt spid="8"/>
                                        </p:tgtEl>
                                        <p:attrNameLst>
                                          <p:attrName>style.color</p:attrName>
                                        </p:attrNameLst>
                                      </p:cBhvr>
                                      <p:tavLst>
                                        <p:tav tm="0">
                                          <p:val>
                                            <p:clrVal>
                                              <a:srgbClr val="FF6600"/>
                                            </p:clrVal>
                                          </p:val>
                                        </p:tav>
                                        <p:tav tm="50000">
                                          <p:val>
                                            <p:clrVal>
                                              <a:schemeClr val="hlink"/>
                                            </p:clrVal>
                                          </p:val>
                                        </p:tav>
                                      </p:tavLst>
                                    </p:anim>
                                    <p:anim calcmode="discrete" valueType="clr">
                                      <p:cBhvr>
                                        <p:cTn id="72" dur="80"/>
                                        <p:tgtEl>
                                          <p:spTgt spid="8"/>
                                        </p:tgtEl>
                                        <p:attrNameLst>
                                          <p:attrName>fillcolor</p:attrName>
                                        </p:attrNameLst>
                                      </p:cBhvr>
                                      <p:tavLst>
                                        <p:tav tm="0">
                                          <p:val>
                                            <p:clrVal>
                                              <a:schemeClr val="accent2"/>
                                            </p:clrVal>
                                          </p:val>
                                        </p:tav>
                                        <p:tav tm="50000">
                                          <p:val>
                                            <p:clrVal>
                                              <a:schemeClr val="hlink"/>
                                            </p:clrVal>
                                          </p:val>
                                        </p:tav>
                                      </p:tavLst>
                                    </p:anim>
                                    <p:set>
                                      <p:cBhvr>
                                        <p:cTn id="73"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p:bldP spid="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Θέση περιεχομένου" descr="Archive(thumbnail)4974.jpeg"/>
          <p:cNvPicPr>
            <a:picLocks noGrp="1" noChangeAspect="1"/>
          </p:cNvPicPr>
          <p:nvPr>
            <p:ph idx="1"/>
          </p:nvPr>
        </p:nvPicPr>
        <p:blipFill>
          <a:blip r:embed="rId2" cstate="print">
            <a:clrChange>
              <a:clrFrom>
                <a:srgbClr val="FFFDFF"/>
              </a:clrFrom>
              <a:clrTo>
                <a:srgbClr val="FFFDFF">
                  <a:alpha val="0"/>
                </a:srgbClr>
              </a:clrTo>
            </a:clrChange>
            <a:lum bright="-20000" contrast="30000"/>
          </a:blip>
          <a:srcRect l="57756" b="55364"/>
          <a:stretch>
            <a:fillRect/>
          </a:stretch>
        </p:blipFill>
        <p:spPr>
          <a:xfrm>
            <a:off x="6804248" y="3374232"/>
            <a:ext cx="2633814" cy="3483768"/>
          </a:xfrm>
          <a:prstGeom prst="rect">
            <a:avLst/>
          </a:prstGeom>
          <a:ln>
            <a:noFill/>
          </a:ln>
          <a:effectLst>
            <a:outerShdw blurRad="292100" dist="139700" dir="2700000" algn="tl" rotWithShape="0">
              <a:srgbClr val="333333">
                <a:alpha val="65000"/>
              </a:srgbClr>
            </a:outerShdw>
          </a:effectLst>
        </p:spPr>
      </p:pic>
      <p:pic>
        <p:nvPicPr>
          <p:cNvPr id="9" name="8 - Εικόνα" descr="97202278.jpg"/>
          <p:cNvPicPr>
            <a:picLocks noChangeAspect="1"/>
          </p:cNvPicPr>
          <p:nvPr/>
        </p:nvPicPr>
        <p:blipFill>
          <a:blip r:embed="rId3" cstate="print"/>
          <a:stretch>
            <a:fillRect/>
          </a:stretch>
        </p:blipFill>
        <p:spPr>
          <a:xfrm>
            <a:off x="0" y="-183552"/>
            <a:ext cx="7092280" cy="6026175"/>
          </a:xfrm>
          <a:prstGeom prst="rect">
            <a:avLst/>
          </a:prstGeom>
          <a:ln>
            <a:noFill/>
          </a:ln>
          <a:effectLst>
            <a:outerShdw blurRad="292100" dist="139700" dir="2700000" algn="tl" rotWithShape="0">
              <a:srgbClr val="333333">
                <a:alpha val="65000"/>
              </a:srgbClr>
            </a:outerShdw>
          </a:effectLst>
        </p:spPr>
      </p:pic>
      <p:sp>
        <p:nvSpPr>
          <p:cNvPr id="10" name="9 - TextBox"/>
          <p:cNvSpPr txBox="1"/>
          <p:nvPr/>
        </p:nvSpPr>
        <p:spPr>
          <a:xfrm>
            <a:off x="0" y="5842337"/>
            <a:ext cx="3995936" cy="1015663"/>
          </a:xfrm>
          <a:prstGeom prst="rect">
            <a:avLst/>
          </a:prstGeom>
          <a:noFill/>
        </p:spPr>
        <p:txBody>
          <a:bodyPr wrap="square" rtlCol="0">
            <a:spAutoFit/>
          </a:bodyPr>
          <a:lstStyle/>
          <a:p>
            <a:pPr algn="ctr"/>
            <a:r>
              <a:rPr lang="el-GR" sz="2400" b="1" dirty="0" smtClean="0">
                <a:solidFill>
                  <a:srgbClr val="C00000"/>
                </a:solidFill>
                <a:effectLst>
                  <a:outerShdw blurRad="38100" dist="38100" dir="2700000" algn="tl">
                    <a:srgbClr val="000000">
                      <a:alpha val="43137"/>
                    </a:srgbClr>
                  </a:outerShdw>
                </a:effectLst>
                <a:latin typeface="Comic Sans MS" pitchFamily="66" charset="0"/>
              </a:rPr>
              <a:t>Ιωνικός</a:t>
            </a:r>
          </a:p>
          <a:p>
            <a:pPr algn="ctr">
              <a:buFont typeface="Wingdings" pitchFamily="2" charset="2"/>
              <a:buChar char="à"/>
            </a:pPr>
            <a:r>
              <a:rPr lang="el-GR" dirty="0" smtClean="0">
                <a:latin typeface="Comic Sans MS" pitchFamily="66" charset="0"/>
                <a:sym typeface="Wingdings" pitchFamily="2" charset="2"/>
              </a:rPr>
              <a:t>Ζωφόρος</a:t>
            </a:r>
          </a:p>
          <a:p>
            <a:pPr algn="ctr">
              <a:buFont typeface="Wingdings" pitchFamily="2" charset="2"/>
              <a:buChar char="à"/>
            </a:pPr>
            <a:r>
              <a:rPr lang="el-GR" dirty="0" smtClean="0">
                <a:latin typeface="Comic Sans MS" pitchFamily="66" charset="0"/>
                <a:sym typeface="Wingdings" pitchFamily="2" charset="2"/>
              </a:rPr>
              <a:t>Δαχτυλίδι στη βάση του κίονα</a:t>
            </a:r>
            <a:endParaRPr lang="el-GR" dirty="0">
              <a:latin typeface="Comic Sans MS" pitchFamily="66" charset="0"/>
            </a:endParaRPr>
          </a:p>
        </p:txBody>
      </p:sp>
      <p:sp>
        <p:nvSpPr>
          <p:cNvPr id="11" name="10 - TextBox"/>
          <p:cNvSpPr txBox="1"/>
          <p:nvPr/>
        </p:nvSpPr>
        <p:spPr>
          <a:xfrm>
            <a:off x="3779912" y="5842337"/>
            <a:ext cx="3384376" cy="1015663"/>
          </a:xfrm>
          <a:prstGeom prst="rect">
            <a:avLst/>
          </a:prstGeom>
          <a:noFill/>
        </p:spPr>
        <p:txBody>
          <a:bodyPr wrap="square" rtlCol="0">
            <a:spAutoFit/>
          </a:bodyPr>
          <a:lstStyle/>
          <a:p>
            <a:pPr algn="ctr"/>
            <a:r>
              <a:rPr lang="el-GR" sz="2400" b="1" dirty="0" smtClean="0">
                <a:solidFill>
                  <a:srgbClr val="C00000"/>
                </a:solidFill>
                <a:effectLst>
                  <a:outerShdw blurRad="38100" dist="38100" dir="2700000" algn="tl">
                    <a:srgbClr val="000000">
                      <a:alpha val="43137"/>
                    </a:srgbClr>
                  </a:outerShdw>
                </a:effectLst>
                <a:latin typeface="Comic Sans MS" pitchFamily="66" charset="0"/>
              </a:rPr>
              <a:t>Δωρικός</a:t>
            </a:r>
          </a:p>
          <a:p>
            <a:pPr algn="ctr">
              <a:buFont typeface="Wingdings" pitchFamily="2" charset="2"/>
              <a:buChar char="à"/>
            </a:pPr>
            <a:r>
              <a:rPr lang="el-GR" dirty="0" smtClean="0">
                <a:latin typeface="Comic Sans MS" pitchFamily="66" charset="0"/>
                <a:sym typeface="Wingdings" pitchFamily="2" charset="2"/>
              </a:rPr>
              <a:t>Μετόπες + τρίγλυφα</a:t>
            </a:r>
          </a:p>
          <a:p>
            <a:pPr algn="ctr">
              <a:buFont typeface="Wingdings" pitchFamily="2" charset="2"/>
              <a:buChar char="à"/>
            </a:pPr>
            <a:r>
              <a:rPr lang="el-GR" dirty="0" smtClean="0">
                <a:latin typeface="Comic Sans MS" pitchFamily="66" charset="0"/>
                <a:sym typeface="Wingdings" pitchFamily="2" charset="2"/>
              </a:rPr>
              <a:t>Χωρίς δαχτυλίδι βάσης κίονα</a:t>
            </a:r>
            <a:endParaRPr lang="el-GR" dirty="0">
              <a:latin typeface="Comic Sans MS" pitchFamily="66" charset="0"/>
            </a:endParaRPr>
          </a:p>
        </p:txBody>
      </p:sp>
      <p:sp>
        <p:nvSpPr>
          <p:cNvPr id="6" name="5 - Ελλειψοειδής επεξήγηση"/>
          <p:cNvSpPr/>
          <p:nvPr/>
        </p:nvSpPr>
        <p:spPr>
          <a:xfrm>
            <a:off x="6263680" y="1196752"/>
            <a:ext cx="2880320" cy="1584176"/>
          </a:xfrm>
          <a:prstGeom prst="wedgeEllipseCallout">
            <a:avLst>
              <a:gd name="adj1" fmla="val 11446"/>
              <a:gd name="adj2" fmla="val 111490"/>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chemeClr val="tx1"/>
                </a:solidFill>
                <a:latin typeface="Comic Sans MS" pitchFamily="66" charset="0"/>
                <a:sym typeface="Wingdings" pitchFamily="2" charset="2"/>
              </a:rPr>
              <a:t>Ποιον ρυθμό προτιμάτε;</a:t>
            </a:r>
            <a:endParaRPr lang="el-GR" sz="2500" b="1" dirty="0">
              <a:solidFill>
                <a:srgbClr val="002060"/>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strVal val="#ppt_w+.3"/>
                                          </p:val>
                                        </p:tav>
                                        <p:tav tm="100000">
                                          <p:val>
                                            <p:strVal val="#ppt_w"/>
                                          </p:val>
                                        </p:tav>
                                      </p:tavLst>
                                    </p:anim>
                                    <p:anim calcmode="lin" valueType="num">
                                      <p:cBhvr>
                                        <p:cTn id="15" dur="500" fill="hold"/>
                                        <p:tgtEl>
                                          <p:spTgt spid="9"/>
                                        </p:tgtEl>
                                        <p:attrNameLst>
                                          <p:attrName>ppt_h</p:attrName>
                                        </p:attrNameLst>
                                      </p:cBhvr>
                                      <p:tavLst>
                                        <p:tav tm="0">
                                          <p:val>
                                            <p:strVal val="#ppt_h"/>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20000"/>
                                  </p:iterate>
                                  <p:childTnLst>
                                    <p:set>
                                      <p:cBhvr>
                                        <p:cTn id="20" dur="1" fill="hold">
                                          <p:stCondLst>
                                            <p:cond delay="0"/>
                                          </p:stCondLst>
                                        </p:cTn>
                                        <p:tgtEl>
                                          <p:spTgt spid="6"/>
                                        </p:tgtEl>
                                        <p:attrNameLst>
                                          <p:attrName>style.visibility</p:attrName>
                                        </p:attrNameLst>
                                      </p:cBhvr>
                                      <p:to>
                                        <p:strVal val="visible"/>
                                      </p:to>
                                    </p:set>
                                    <p:anim calcmode="discrete" valueType="clr">
                                      <p:cBhvr override="childStyle">
                                        <p:cTn id="21" dur="80"/>
                                        <p:tgtEl>
                                          <p:spTgt spid="6"/>
                                        </p:tgtEl>
                                        <p:attrNameLst>
                                          <p:attrName>style.color</p:attrName>
                                        </p:attrNameLst>
                                      </p:cBhvr>
                                      <p:tavLst>
                                        <p:tav tm="0">
                                          <p:val>
                                            <p:clrVal>
                                              <a:srgbClr val="FF6600"/>
                                            </p:clrVal>
                                          </p:val>
                                        </p:tav>
                                        <p:tav tm="50000">
                                          <p:val>
                                            <p:clrVal>
                                              <a:schemeClr val="hlink"/>
                                            </p:clrVal>
                                          </p:val>
                                        </p:tav>
                                      </p:tavLst>
                                    </p:anim>
                                    <p:anim calcmode="discrete" valueType="clr">
                                      <p:cBhvr>
                                        <p:cTn id="22" dur="80"/>
                                        <p:tgtEl>
                                          <p:spTgt spid="6"/>
                                        </p:tgtEl>
                                        <p:attrNameLst>
                                          <p:attrName>fillcolor</p:attrName>
                                        </p:attrNameLst>
                                      </p:cBhvr>
                                      <p:tavLst>
                                        <p:tav tm="0">
                                          <p:val>
                                            <p:clrVal>
                                              <a:schemeClr val="accent2"/>
                                            </p:clrVal>
                                          </p:val>
                                        </p:tav>
                                        <p:tav tm="50000">
                                          <p:val>
                                            <p:clrVal>
                                              <a:schemeClr val="hlink"/>
                                            </p:clrVal>
                                          </p:val>
                                        </p:tav>
                                      </p:tavLst>
                                    </p:anim>
                                    <p:set>
                                      <p:cBhvr>
                                        <p:cTn id="23" dur="80"/>
                                        <p:tgtEl>
                                          <p:spTgt spid="6"/>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80">
                                          <p:stCondLst>
                                            <p:cond delay="0"/>
                                          </p:stCondLst>
                                        </p:cTn>
                                        <p:tgtEl>
                                          <p:spTgt spid="10"/>
                                        </p:tgtEl>
                                      </p:cBhvr>
                                    </p:animEffect>
                                    <p:anim calcmode="lin" valueType="num">
                                      <p:cBhvr>
                                        <p:cTn id="2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4" dur="26">
                                          <p:stCondLst>
                                            <p:cond delay="650"/>
                                          </p:stCondLst>
                                        </p:cTn>
                                        <p:tgtEl>
                                          <p:spTgt spid="10"/>
                                        </p:tgtEl>
                                      </p:cBhvr>
                                      <p:to x="100000" y="60000"/>
                                    </p:animScale>
                                    <p:animScale>
                                      <p:cBhvr>
                                        <p:cTn id="35" dur="166" decel="50000">
                                          <p:stCondLst>
                                            <p:cond delay="676"/>
                                          </p:stCondLst>
                                        </p:cTn>
                                        <p:tgtEl>
                                          <p:spTgt spid="10"/>
                                        </p:tgtEl>
                                      </p:cBhvr>
                                      <p:to x="100000" y="100000"/>
                                    </p:animScale>
                                    <p:animScale>
                                      <p:cBhvr>
                                        <p:cTn id="36" dur="26">
                                          <p:stCondLst>
                                            <p:cond delay="1312"/>
                                          </p:stCondLst>
                                        </p:cTn>
                                        <p:tgtEl>
                                          <p:spTgt spid="10"/>
                                        </p:tgtEl>
                                      </p:cBhvr>
                                      <p:to x="100000" y="80000"/>
                                    </p:animScale>
                                    <p:animScale>
                                      <p:cBhvr>
                                        <p:cTn id="37" dur="166" decel="50000">
                                          <p:stCondLst>
                                            <p:cond delay="1338"/>
                                          </p:stCondLst>
                                        </p:cTn>
                                        <p:tgtEl>
                                          <p:spTgt spid="10"/>
                                        </p:tgtEl>
                                      </p:cBhvr>
                                      <p:to x="100000" y="100000"/>
                                    </p:animScale>
                                    <p:animScale>
                                      <p:cBhvr>
                                        <p:cTn id="38" dur="26">
                                          <p:stCondLst>
                                            <p:cond delay="1642"/>
                                          </p:stCondLst>
                                        </p:cTn>
                                        <p:tgtEl>
                                          <p:spTgt spid="10"/>
                                        </p:tgtEl>
                                      </p:cBhvr>
                                      <p:to x="100000" y="90000"/>
                                    </p:animScale>
                                    <p:animScale>
                                      <p:cBhvr>
                                        <p:cTn id="39" dur="166" decel="50000">
                                          <p:stCondLst>
                                            <p:cond delay="1668"/>
                                          </p:stCondLst>
                                        </p:cTn>
                                        <p:tgtEl>
                                          <p:spTgt spid="10"/>
                                        </p:tgtEl>
                                      </p:cBhvr>
                                      <p:to x="100000" y="100000"/>
                                    </p:animScale>
                                    <p:animScale>
                                      <p:cBhvr>
                                        <p:cTn id="40" dur="26">
                                          <p:stCondLst>
                                            <p:cond delay="1808"/>
                                          </p:stCondLst>
                                        </p:cTn>
                                        <p:tgtEl>
                                          <p:spTgt spid="10"/>
                                        </p:tgtEl>
                                      </p:cBhvr>
                                      <p:to x="100000" y="95000"/>
                                    </p:animScale>
                                    <p:animScale>
                                      <p:cBhvr>
                                        <p:cTn id="41" dur="166" decel="50000">
                                          <p:stCondLst>
                                            <p:cond delay="1834"/>
                                          </p:stCondLst>
                                        </p:cTn>
                                        <p:tgtEl>
                                          <p:spTgt spid="10"/>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down)">
                                      <p:cBhvr>
                                        <p:cTn id="46" dur="580">
                                          <p:stCondLst>
                                            <p:cond delay="0"/>
                                          </p:stCondLst>
                                        </p:cTn>
                                        <p:tgtEl>
                                          <p:spTgt spid="11"/>
                                        </p:tgtEl>
                                      </p:cBhvr>
                                    </p:animEffect>
                                    <p:anim calcmode="lin" valueType="num">
                                      <p:cBhvr>
                                        <p:cTn id="4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2" dur="26">
                                          <p:stCondLst>
                                            <p:cond delay="650"/>
                                          </p:stCondLst>
                                        </p:cTn>
                                        <p:tgtEl>
                                          <p:spTgt spid="11"/>
                                        </p:tgtEl>
                                      </p:cBhvr>
                                      <p:to x="100000" y="60000"/>
                                    </p:animScale>
                                    <p:animScale>
                                      <p:cBhvr>
                                        <p:cTn id="53" dur="166" decel="50000">
                                          <p:stCondLst>
                                            <p:cond delay="676"/>
                                          </p:stCondLst>
                                        </p:cTn>
                                        <p:tgtEl>
                                          <p:spTgt spid="11"/>
                                        </p:tgtEl>
                                      </p:cBhvr>
                                      <p:to x="100000" y="100000"/>
                                    </p:animScale>
                                    <p:animScale>
                                      <p:cBhvr>
                                        <p:cTn id="54" dur="26">
                                          <p:stCondLst>
                                            <p:cond delay="1312"/>
                                          </p:stCondLst>
                                        </p:cTn>
                                        <p:tgtEl>
                                          <p:spTgt spid="11"/>
                                        </p:tgtEl>
                                      </p:cBhvr>
                                      <p:to x="100000" y="80000"/>
                                    </p:animScale>
                                    <p:animScale>
                                      <p:cBhvr>
                                        <p:cTn id="55" dur="166" decel="50000">
                                          <p:stCondLst>
                                            <p:cond delay="1338"/>
                                          </p:stCondLst>
                                        </p:cTn>
                                        <p:tgtEl>
                                          <p:spTgt spid="11"/>
                                        </p:tgtEl>
                                      </p:cBhvr>
                                      <p:to x="100000" y="100000"/>
                                    </p:animScale>
                                    <p:animScale>
                                      <p:cBhvr>
                                        <p:cTn id="56" dur="26">
                                          <p:stCondLst>
                                            <p:cond delay="1642"/>
                                          </p:stCondLst>
                                        </p:cTn>
                                        <p:tgtEl>
                                          <p:spTgt spid="11"/>
                                        </p:tgtEl>
                                      </p:cBhvr>
                                      <p:to x="100000" y="90000"/>
                                    </p:animScale>
                                    <p:animScale>
                                      <p:cBhvr>
                                        <p:cTn id="57" dur="166" decel="50000">
                                          <p:stCondLst>
                                            <p:cond delay="1668"/>
                                          </p:stCondLst>
                                        </p:cTn>
                                        <p:tgtEl>
                                          <p:spTgt spid="11"/>
                                        </p:tgtEl>
                                      </p:cBhvr>
                                      <p:to x="100000" y="100000"/>
                                    </p:animScale>
                                    <p:animScale>
                                      <p:cBhvr>
                                        <p:cTn id="58" dur="26">
                                          <p:stCondLst>
                                            <p:cond delay="1808"/>
                                          </p:stCondLst>
                                        </p:cTn>
                                        <p:tgtEl>
                                          <p:spTgt spid="11"/>
                                        </p:tgtEl>
                                      </p:cBhvr>
                                      <p:to x="100000" y="95000"/>
                                    </p:animScale>
                                    <p:animScale>
                                      <p:cBhvr>
                                        <p:cTn id="59"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Θέση περιεχομένου" descr="Archive(thumbnail)4974.jpeg"/>
          <p:cNvPicPr>
            <a:picLocks noGrp="1" noChangeAspect="1"/>
          </p:cNvPicPr>
          <p:nvPr>
            <p:ph idx="1"/>
          </p:nvPr>
        </p:nvPicPr>
        <p:blipFill>
          <a:blip r:embed="rId2" cstate="print">
            <a:clrChange>
              <a:clrFrom>
                <a:srgbClr val="FFFFFF"/>
              </a:clrFrom>
              <a:clrTo>
                <a:srgbClr val="FFFFFF">
                  <a:alpha val="0"/>
                </a:srgbClr>
              </a:clrTo>
            </a:clrChange>
            <a:lum bright="-30000" contrast="40000"/>
          </a:blip>
          <a:stretch>
            <a:fillRect/>
          </a:stretch>
        </p:blipFill>
        <p:spPr>
          <a:xfrm>
            <a:off x="7164288" y="644519"/>
            <a:ext cx="1693484" cy="6213481"/>
          </a:xfrm>
          <a:prstGeom prst="rect">
            <a:avLst/>
          </a:prstGeom>
          <a:ln>
            <a:noFill/>
          </a:ln>
          <a:effectLst>
            <a:outerShdw blurRad="292100" dist="139700" dir="2700000" algn="tl" rotWithShape="0">
              <a:srgbClr val="333333">
                <a:alpha val="65000"/>
              </a:srgbClr>
            </a:outerShdw>
          </a:effectLst>
        </p:spPr>
      </p:pic>
      <p:pic>
        <p:nvPicPr>
          <p:cNvPr id="9" name="8 - Εικόνα" descr="97202278.jpg"/>
          <p:cNvPicPr>
            <a:picLocks noChangeAspect="1"/>
          </p:cNvPicPr>
          <p:nvPr/>
        </p:nvPicPr>
        <p:blipFill>
          <a:blip r:embed="rId3" cstate="print"/>
          <a:srcRect b="12889"/>
          <a:stretch>
            <a:fillRect/>
          </a:stretch>
        </p:blipFill>
        <p:spPr>
          <a:xfrm>
            <a:off x="0" y="0"/>
            <a:ext cx="5144493" cy="3094034"/>
          </a:xfrm>
          <a:prstGeom prst="rect">
            <a:avLst/>
          </a:prstGeom>
          <a:ln>
            <a:noFill/>
          </a:ln>
          <a:effectLst>
            <a:outerShdw blurRad="292100" dist="139700" dir="2700000" algn="tl" rotWithShape="0">
              <a:srgbClr val="333333">
                <a:alpha val="65000"/>
              </a:srgbClr>
            </a:outerShdw>
          </a:effectLst>
        </p:spPr>
      </p:pic>
      <p:pic>
        <p:nvPicPr>
          <p:cNvPr id="7" name="6 - Εικόνα" descr="97202278.jpg"/>
          <p:cNvPicPr>
            <a:picLocks noChangeAspect="1"/>
          </p:cNvPicPr>
          <p:nvPr/>
        </p:nvPicPr>
        <p:blipFill>
          <a:blip r:embed="rId4" cstate="print"/>
          <a:stretch>
            <a:fillRect/>
          </a:stretch>
        </p:blipFill>
        <p:spPr>
          <a:xfrm>
            <a:off x="323528" y="3429000"/>
            <a:ext cx="5381680" cy="3267664"/>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4716016" y="2276872"/>
            <a:ext cx="2880320" cy="1584176"/>
          </a:xfrm>
          <a:prstGeom prst="wedgeEllipseCallout">
            <a:avLst>
              <a:gd name="adj1" fmla="val 65172"/>
              <a:gd name="adj2" fmla="val -87425"/>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chemeClr val="tx1"/>
                </a:solidFill>
                <a:latin typeface="Comic Sans MS" pitchFamily="66" charset="0"/>
                <a:sym typeface="Wingdings" pitchFamily="2" charset="2"/>
              </a:rPr>
              <a:t>Τι ρυθμού είναι οι δύο αυτοί ναοί;</a:t>
            </a:r>
            <a:endParaRPr lang="el-GR" sz="2500" b="1" dirty="0">
              <a:solidFill>
                <a:srgbClr val="002060"/>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strVal val="#ppt_w+.3"/>
                                          </p:val>
                                        </p:tav>
                                        <p:tav tm="100000">
                                          <p:val>
                                            <p:strVal val="#ppt_w"/>
                                          </p:val>
                                        </p:tav>
                                      </p:tavLst>
                                    </p:anim>
                                    <p:anim calcmode="lin" valueType="num">
                                      <p:cBhvr>
                                        <p:cTn id="15" dur="500" fill="hold"/>
                                        <p:tgtEl>
                                          <p:spTgt spid="9"/>
                                        </p:tgtEl>
                                        <p:attrNameLst>
                                          <p:attrName>ppt_h</p:attrName>
                                        </p:attrNameLst>
                                      </p:cBhvr>
                                      <p:tavLst>
                                        <p:tav tm="0">
                                          <p:val>
                                            <p:strVal val="#ppt_h"/>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20000"/>
                                  </p:iterate>
                                  <p:childTnLst>
                                    <p:set>
                                      <p:cBhvr>
                                        <p:cTn id="20" dur="1" fill="hold">
                                          <p:stCondLst>
                                            <p:cond delay="0"/>
                                          </p:stCondLst>
                                        </p:cTn>
                                        <p:tgtEl>
                                          <p:spTgt spid="6"/>
                                        </p:tgtEl>
                                        <p:attrNameLst>
                                          <p:attrName>style.visibility</p:attrName>
                                        </p:attrNameLst>
                                      </p:cBhvr>
                                      <p:to>
                                        <p:strVal val="visible"/>
                                      </p:to>
                                    </p:set>
                                    <p:anim calcmode="discrete" valueType="clr">
                                      <p:cBhvr override="childStyle">
                                        <p:cTn id="21" dur="80"/>
                                        <p:tgtEl>
                                          <p:spTgt spid="6"/>
                                        </p:tgtEl>
                                        <p:attrNameLst>
                                          <p:attrName>style.color</p:attrName>
                                        </p:attrNameLst>
                                      </p:cBhvr>
                                      <p:tavLst>
                                        <p:tav tm="0">
                                          <p:val>
                                            <p:clrVal>
                                              <a:srgbClr val="FF6600"/>
                                            </p:clrVal>
                                          </p:val>
                                        </p:tav>
                                        <p:tav tm="50000">
                                          <p:val>
                                            <p:clrVal>
                                              <a:schemeClr val="hlink"/>
                                            </p:clrVal>
                                          </p:val>
                                        </p:tav>
                                      </p:tavLst>
                                    </p:anim>
                                    <p:anim calcmode="discrete" valueType="clr">
                                      <p:cBhvr>
                                        <p:cTn id="22" dur="80"/>
                                        <p:tgtEl>
                                          <p:spTgt spid="6"/>
                                        </p:tgtEl>
                                        <p:attrNameLst>
                                          <p:attrName>fillcolor</p:attrName>
                                        </p:attrNameLst>
                                      </p:cBhvr>
                                      <p:tavLst>
                                        <p:tav tm="0">
                                          <p:val>
                                            <p:clrVal>
                                              <a:schemeClr val="accent2"/>
                                            </p:clrVal>
                                          </p:val>
                                        </p:tav>
                                        <p:tav tm="50000">
                                          <p:val>
                                            <p:clrVal>
                                              <a:schemeClr val="hlink"/>
                                            </p:clrVal>
                                          </p:val>
                                        </p:tav>
                                      </p:tavLst>
                                    </p:anim>
                                    <p:set>
                                      <p:cBhvr>
                                        <p:cTn id="23" dur="80"/>
                                        <p:tgtEl>
                                          <p:spTgt spid="6"/>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strVal val="#ppt_w+.3"/>
                                          </p:val>
                                        </p:tav>
                                        <p:tav tm="100000">
                                          <p:val>
                                            <p:strVal val="#ppt_w"/>
                                          </p:val>
                                        </p:tav>
                                      </p:tavLst>
                                    </p:anim>
                                    <p:anim calcmode="lin" valueType="num">
                                      <p:cBhvr>
                                        <p:cTn id="29" dur="500" fill="hold"/>
                                        <p:tgtEl>
                                          <p:spTgt spid="7"/>
                                        </p:tgtEl>
                                        <p:attrNameLst>
                                          <p:attrName>ppt_h</p:attrName>
                                        </p:attrNameLst>
                                      </p:cBhvr>
                                      <p:tavLst>
                                        <p:tav tm="0">
                                          <p:val>
                                            <p:strVal val="#ppt_h"/>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Θέση περιεχομένου" descr="Archive(thumbnail)4974.jpeg"/>
          <p:cNvPicPr>
            <a:picLocks noGrp="1" noChangeAspect="1"/>
          </p:cNvPicPr>
          <p:nvPr>
            <p:ph idx="1"/>
          </p:nvPr>
        </p:nvPicPr>
        <p:blipFill>
          <a:blip r:embed="rId2" cstate="print"/>
          <a:stretch>
            <a:fillRect/>
          </a:stretch>
        </p:blipFill>
        <p:spPr>
          <a:xfrm>
            <a:off x="0" y="-54413"/>
            <a:ext cx="3203848" cy="6912413"/>
          </a:xfrm>
          <a:prstGeom prst="rect">
            <a:avLst/>
          </a:prstGeom>
          <a:ln>
            <a:noFill/>
          </a:ln>
          <a:effectLst>
            <a:outerShdw blurRad="292100" dist="139700" dir="2700000" algn="tl" rotWithShape="0">
              <a:srgbClr val="333333">
                <a:alpha val="65000"/>
              </a:srgbClr>
            </a:outerShdw>
          </a:effectLst>
        </p:spPr>
      </p:pic>
      <p:pic>
        <p:nvPicPr>
          <p:cNvPr id="7" name="4 - Θέση περιεχομένου" descr="Archive(thumbnail)4974.jpeg"/>
          <p:cNvPicPr>
            <a:picLocks noChangeAspect="1"/>
          </p:cNvPicPr>
          <p:nvPr/>
        </p:nvPicPr>
        <p:blipFill>
          <a:blip r:embed="rId3" cstate="print"/>
          <a:stretch>
            <a:fillRect/>
          </a:stretch>
        </p:blipFill>
        <p:spPr>
          <a:xfrm>
            <a:off x="6241227" y="0"/>
            <a:ext cx="2902773" cy="7373044"/>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2843808" y="620688"/>
            <a:ext cx="3384376" cy="2016224"/>
          </a:xfrm>
          <a:prstGeom prst="wedgeEllipseCallout">
            <a:avLst>
              <a:gd name="adj1" fmla="val -76632"/>
              <a:gd name="adj2" fmla="val -32559"/>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chemeClr val="tx1"/>
                </a:solidFill>
                <a:latin typeface="Comic Sans MS" pitchFamily="66" charset="0"/>
                <a:sym typeface="Wingdings" pitchFamily="2" charset="2"/>
              </a:rPr>
              <a:t>Στη γλυπτική … μας έχετε μάθει, έτσι; </a:t>
            </a:r>
          </a:p>
          <a:p>
            <a:pPr algn="ctr"/>
            <a:r>
              <a:rPr lang="el-GR" sz="2500" dirty="0" smtClean="0">
                <a:solidFill>
                  <a:schemeClr val="tx1"/>
                </a:solidFill>
                <a:latin typeface="Comic Sans MS" pitchFamily="66" charset="0"/>
                <a:sym typeface="Wingdings" pitchFamily="2" charset="2"/>
              </a:rPr>
              <a:t>Είμαστε εμείς! </a:t>
            </a:r>
          </a:p>
        </p:txBody>
      </p:sp>
      <p:sp>
        <p:nvSpPr>
          <p:cNvPr id="8" name="7 - Ελλειψοειδής επεξήγηση"/>
          <p:cNvSpPr/>
          <p:nvPr/>
        </p:nvSpPr>
        <p:spPr>
          <a:xfrm>
            <a:off x="2915816" y="2996952"/>
            <a:ext cx="3744416" cy="2520280"/>
          </a:xfrm>
          <a:prstGeom prst="wedgeEllipseCallout">
            <a:avLst>
              <a:gd name="adj1" fmla="val 71353"/>
              <a:gd name="adj2" fmla="val -121536"/>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chemeClr val="tx1"/>
                </a:solidFill>
                <a:effectLst>
                  <a:outerShdw blurRad="38100" dist="38100" dir="2700000" algn="tl">
                    <a:srgbClr val="000000">
                      <a:alpha val="43137"/>
                    </a:srgbClr>
                  </a:outerShdw>
                </a:effectLst>
                <a:latin typeface="Comic Sans MS" pitchFamily="66" charset="0"/>
                <a:sym typeface="Wingdings" pitchFamily="2" charset="2"/>
              </a:rPr>
              <a:t>Εμφανίζονται</a:t>
            </a:r>
          </a:p>
          <a:p>
            <a:pPr algn="ctr"/>
            <a:r>
              <a:rPr lang="el-GR" sz="2500" dirty="0" smtClean="0">
                <a:solidFill>
                  <a:schemeClr val="tx1"/>
                </a:solidFill>
                <a:effectLst>
                  <a:outerShdw blurRad="38100" dist="38100" dir="2700000" algn="tl">
                    <a:srgbClr val="000000">
                      <a:alpha val="43137"/>
                    </a:srgbClr>
                  </a:outerShdw>
                </a:effectLst>
                <a:latin typeface="Comic Sans MS" pitchFamily="66" charset="0"/>
                <a:sym typeface="Wingdings" pitchFamily="2" charset="2"/>
              </a:rPr>
              <a:t>2 βασικοί τύποι αγαλμάτων:</a:t>
            </a:r>
          </a:p>
          <a:p>
            <a:pPr algn="ct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Κούρος</a:t>
            </a:r>
            <a:r>
              <a:rPr lang="el-GR" sz="2500" b="1" dirty="0" smtClean="0">
                <a:solidFill>
                  <a:schemeClr val="tx1"/>
                </a:solidFill>
                <a:effectLst>
                  <a:outerShdw blurRad="38100" dist="38100" dir="2700000" algn="tl">
                    <a:srgbClr val="000000">
                      <a:alpha val="43137"/>
                    </a:srgbClr>
                  </a:outerShdw>
                </a:effectLst>
                <a:latin typeface="Comic Sans MS" pitchFamily="66" charset="0"/>
                <a:sym typeface="Wingdings" pitchFamily="2" charset="2"/>
              </a:rPr>
              <a:t> </a:t>
            </a:r>
            <a:r>
              <a:rPr lang="el-GR" sz="2500" dirty="0" smtClean="0">
                <a:solidFill>
                  <a:schemeClr val="tx1"/>
                </a:solidFill>
                <a:latin typeface="Comic Sans MS" pitchFamily="66" charset="0"/>
                <a:sym typeface="Wingdings" pitchFamily="2" charset="2"/>
              </a:rPr>
              <a:t>και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Κόρη</a:t>
            </a:r>
            <a:r>
              <a:rPr lang="el-GR" sz="2500" b="1" dirty="0" smtClean="0">
                <a:solidFill>
                  <a:schemeClr val="tx1"/>
                </a:solidFill>
                <a:effectLst>
                  <a:outerShdw blurRad="38100" dist="38100" dir="2700000" algn="tl">
                    <a:srgbClr val="000000">
                      <a:alpha val="43137"/>
                    </a:srgbClr>
                  </a:outerShdw>
                </a:effectLst>
                <a:latin typeface="Comic Sans MS" pitchFamily="66" charset="0"/>
                <a:sym typeface="Wingdings" pitchFamily="2" charset="2"/>
              </a:rPr>
              <a:t>!</a:t>
            </a:r>
            <a:endParaRPr lang="el-GR" sz="2500" b="1" dirty="0">
              <a:solidFill>
                <a:srgbClr val="002060"/>
              </a:solidFill>
              <a:effectLst>
                <a:outerShdw blurRad="38100" dist="38100" dir="2700000" algn="tl">
                  <a:srgbClr val="000000">
                    <a:alpha val="43137"/>
                  </a:srgbClr>
                </a:outerShdw>
              </a:effectLst>
              <a:latin typeface="Comic Sans MS" pitchFamily="66" charset="0"/>
            </a:endParaRPr>
          </a:p>
        </p:txBody>
      </p:sp>
      <p:sp>
        <p:nvSpPr>
          <p:cNvPr id="9" name="8 - Ελλειψοειδής επεξήγηση"/>
          <p:cNvSpPr/>
          <p:nvPr/>
        </p:nvSpPr>
        <p:spPr>
          <a:xfrm flipV="1">
            <a:off x="5364088" y="0"/>
            <a:ext cx="1296144" cy="908720"/>
          </a:xfrm>
          <a:prstGeom prst="wedgeEllipseCallout">
            <a:avLst>
              <a:gd name="adj1" fmla="val 79101"/>
              <a:gd name="adj2" fmla="val -72771"/>
            </a:avLst>
          </a:prstGeom>
          <a:solidFill>
            <a:schemeClr val="bg1">
              <a:alpha val="8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SOS</a:t>
            </a:r>
            <a:endParaRPr lang="en-US" sz="2600" dirty="0" smtClean="0">
              <a:solidFill>
                <a:srgbClr val="002060"/>
              </a:solidFill>
              <a:latin typeface="Comic Sans MS" pitchFamily="66" charset="0"/>
              <a:sym typeface="Wingdings" pitchFamily="2" charset="2"/>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20000"/>
                                  </p:iterate>
                                  <p:childTnLst>
                                    <p:set>
                                      <p:cBhvr>
                                        <p:cTn id="13" dur="1" fill="hold">
                                          <p:stCondLst>
                                            <p:cond delay="0"/>
                                          </p:stCondLst>
                                        </p:cTn>
                                        <p:tgtEl>
                                          <p:spTgt spid="6"/>
                                        </p:tgtEl>
                                        <p:attrNameLst>
                                          <p:attrName>style.visibility</p:attrName>
                                        </p:attrNameLst>
                                      </p:cBhvr>
                                      <p:to>
                                        <p:strVal val="visible"/>
                                      </p:to>
                                    </p:set>
                                    <p:anim calcmode="discrete" valueType="clr">
                                      <p:cBhvr override="childStyle">
                                        <p:cTn id="14" dur="80"/>
                                        <p:tgtEl>
                                          <p:spTgt spid="6"/>
                                        </p:tgtEl>
                                        <p:attrNameLst>
                                          <p:attrName>style.color</p:attrName>
                                        </p:attrNameLst>
                                      </p:cBhvr>
                                      <p:tavLst>
                                        <p:tav tm="0">
                                          <p:val>
                                            <p:clrVal>
                                              <a:srgbClr val="FF6600"/>
                                            </p:clrVal>
                                          </p:val>
                                        </p:tav>
                                        <p:tav tm="50000">
                                          <p:val>
                                            <p:clrVal>
                                              <a:schemeClr val="hlink"/>
                                            </p:clrVal>
                                          </p:val>
                                        </p:tav>
                                      </p:tavLst>
                                    </p:anim>
                                    <p:anim calcmode="discrete" valueType="clr">
                                      <p:cBhvr>
                                        <p:cTn id="15" dur="80"/>
                                        <p:tgtEl>
                                          <p:spTgt spid="6"/>
                                        </p:tgtEl>
                                        <p:attrNameLst>
                                          <p:attrName>fillcolor</p:attrName>
                                        </p:attrNameLst>
                                      </p:cBhvr>
                                      <p:tavLst>
                                        <p:tav tm="0">
                                          <p:val>
                                            <p:clrVal>
                                              <a:schemeClr val="accent2"/>
                                            </p:clrVal>
                                          </p:val>
                                        </p:tav>
                                        <p:tav tm="50000">
                                          <p:val>
                                            <p:clrVal>
                                              <a:schemeClr val="hlink"/>
                                            </p:clrVal>
                                          </p:val>
                                        </p:tav>
                                      </p:tavLst>
                                    </p:anim>
                                    <p:set>
                                      <p:cBhvr>
                                        <p:cTn id="16" dur="80"/>
                                        <p:tgtEl>
                                          <p:spTgt spid="6"/>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ppt_x</p:attrName>
                                        </p:attrNameLst>
                                      </p:cBhvr>
                                      <p:tavLst>
                                        <p:tav tm="0">
                                          <p:val>
                                            <p:strVal val="#ppt_x-.2"/>
                                          </p:val>
                                        </p:tav>
                                        <p:tav tm="100000">
                                          <p:val>
                                            <p:strVal val="#ppt_x"/>
                                          </p:val>
                                        </p:tav>
                                      </p:tavLst>
                                    </p:anim>
                                    <p:anim calcmode="lin" valueType="num">
                                      <p:cBhvr>
                                        <p:cTn id="22"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20000"/>
                                  </p:iterate>
                                  <p:childTnLst>
                                    <p:set>
                                      <p:cBhvr>
                                        <p:cTn id="27" dur="1" fill="hold">
                                          <p:stCondLst>
                                            <p:cond delay="0"/>
                                          </p:stCondLst>
                                        </p:cTn>
                                        <p:tgtEl>
                                          <p:spTgt spid="8"/>
                                        </p:tgtEl>
                                        <p:attrNameLst>
                                          <p:attrName>style.visibility</p:attrName>
                                        </p:attrNameLst>
                                      </p:cBhvr>
                                      <p:to>
                                        <p:strVal val="visible"/>
                                      </p:to>
                                    </p:set>
                                    <p:anim calcmode="discrete" valueType="clr">
                                      <p:cBhvr override="childStyle">
                                        <p:cTn id="28" dur="80"/>
                                        <p:tgtEl>
                                          <p:spTgt spid="8"/>
                                        </p:tgtEl>
                                        <p:attrNameLst>
                                          <p:attrName>style.color</p:attrName>
                                        </p:attrNameLst>
                                      </p:cBhvr>
                                      <p:tavLst>
                                        <p:tav tm="0">
                                          <p:val>
                                            <p:clrVal>
                                              <a:srgbClr val="FF6600"/>
                                            </p:clrVal>
                                          </p:val>
                                        </p:tav>
                                        <p:tav tm="50000">
                                          <p:val>
                                            <p:clrVal>
                                              <a:schemeClr val="hlink"/>
                                            </p:clrVal>
                                          </p:val>
                                        </p:tav>
                                      </p:tavLst>
                                    </p:anim>
                                    <p:anim calcmode="discrete" valueType="clr">
                                      <p:cBhvr>
                                        <p:cTn id="29" dur="80"/>
                                        <p:tgtEl>
                                          <p:spTgt spid="8"/>
                                        </p:tgtEl>
                                        <p:attrNameLst>
                                          <p:attrName>fillcolor</p:attrName>
                                        </p:attrNameLst>
                                      </p:cBhvr>
                                      <p:tavLst>
                                        <p:tav tm="0">
                                          <p:val>
                                            <p:clrVal>
                                              <a:schemeClr val="accent2"/>
                                            </p:clrVal>
                                          </p:val>
                                        </p:tav>
                                        <p:tav tm="50000">
                                          <p:val>
                                            <p:clrVal>
                                              <a:schemeClr val="hlink"/>
                                            </p:clrVal>
                                          </p:val>
                                        </p:tav>
                                      </p:tavLst>
                                    </p:anim>
                                    <p:set>
                                      <p:cBhvr>
                                        <p:cTn id="30" dur="80"/>
                                        <p:tgtEl>
                                          <p:spTgt spid="8"/>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20000"/>
                                  </p:iterate>
                                  <p:childTnLst>
                                    <p:set>
                                      <p:cBhvr>
                                        <p:cTn id="34" dur="1" fill="hold">
                                          <p:stCondLst>
                                            <p:cond delay="0"/>
                                          </p:stCondLst>
                                        </p:cTn>
                                        <p:tgtEl>
                                          <p:spTgt spid="9"/>
                                        </p:tgtEl>
                                        <p:attrNameLst>
                                          <p:attrName>style.visibility</p:attrName>
                                        </p:attrNameLst>
                                      </p:cBhvr>
                                      <p:to>
                                        <p:strVal val="visible"/>
                                      </p:to>
                                    </p:set>
                                    <p:anim calcmode="discrete" valueType="clr">
                                      <p:cBhvr override="childStyle">
                                        <p:cTn id="35" dur="80"/>
                                        <p:tgtEl>
                                          <p:spTgt spid="9"/>
                                        </p:tgtEl>
                                        <p:attrNameLst>
                                          <p:attrName>style.color</p:attrName>
                                        </p:attrNameLst>
                                      </p:cBhvr>
                                      <p:tavLst>
                                        <p:tav tm="0">
                                          <p:val>
                                            <p:clrVal>
                                              <a:srgbClr val="FF6600"/>
                                            </p:clrVal>
                                          </p:val>
                                        </p:tav>
                                        <p:tav tm="50000">
                                          <p:val>
                                            <p:clrVal>
                                              <a:schemeClr val="hlink"/>
                                            </p:clrVal>
                                          </p:val>
                                        </p:tav>
                                      </p:tavLst>
                                    </p:anim>
                                    <p:anim calcmode="discrete" valueType="clr">
                                      <p:cBhvr>
                                        <p:cTn id="36" dur="80"/>
                                        <p:tgtEl>
                                          <p:spTgt spid="9"/>
                                        </p:tgtEl>
                                        <p:attrNameLst>
                                          <p:attrName>fillcolor</p:attrName>
                                        </p:attrNameLst>
                                      </p:cBhvr>
                                      <p:tavLst>
                                        <p:tav tm="0">
                                          <p:val>
                                            <p:clrVal>
                                              <a:schemeClr val="accent2"/>
                                            </p:clrVal>
                                          </p:val>
                                        </p:tav>
                                        <p:tav tm="50000">
                                          <p:val>
                                            <p:clrVal>
                                              <a:schemeClr val="hlink"/>
                                            </p:clrVal>
                                          </p:val>
                                        </p:tav>
                                      </p:tavLst>
                                    </p:anim>
                                    <p:set>
                                      <p:cBhvr>
                                        <p:cTn id="37"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97202278.jpg"/>
          <p:cNvPicPr>
            <a:picLocks noChangeAspect="1"/>
          </p:cNvPicPr>
          <p:nvPr/>
        </p:nvPicPr>
        <p:blipFill>
          <a:blip r:embed="rId2" cstate="print"/>
          <a:stretch>
            <a:fillRect/>
          </a:stretch>
        </p:blipFill>
        <p:spPr>
          <a:xfrm>
            <a:off x="6156176" y="1484784"/>
            <a:ext cx="2705902" cy="4541374"/>
          </a:xfrm>
          <a:prstGeom prst="rect">
            <a:avLst/>
          </a:prstGeom>
          <a:ln>
            <a:noFill/>
          </a:ln>
          <a:effectLst>
            <a:outerShdw blurRad="292100" dist="139700" dir="2700000" algn="tl" rotWithShape="0">
              <a:srgbClr val="333333">
                <a:alpha val="65000"/>
              </a:srgbClr>
            </a:outerShdw>
          </a:effectLst>
        </p:spPr>
      </p:pic>
      <p:pic>
        <p:nvPicPr>
          <p:cNvPr id="5" name="4 - Θέση περιεχομένου" descr="Archive(thumbnail)4974.jpeg"/>
          <p:cNvPicPr>
            <a:picLocks noGrp="1" noChangeAspect="1"/>
          </p:cNvPicPr>
          <p:nvPr>
            <p:ph idx="1"/>
          </p:nvPr>
        </p:nvPicPr>
        <p:blipFill>
          <a:blip r:embed="rId3" cstate="print">
            <a:lum contrast="30000"/>
          </a:blip>
          <a:stretch>
            <a:fillRect/>
          </a:stretch>
        </p:blipFill>
        <p:spPr>
          <a:xfrm>
            <a:off x="179512" y="2167237"/>
            <a:ext cx="2912310" cy="4502123"/>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899592" y="260648"/>
            <a:ext cx="8064896" cy="1440160"/>
          </a:xfrm>
          <a:prstGeom prst="wedgeEllipseCallout">
            <a:avLst>
              <a:gd name="adj1" fmla="val -34925"/>
              <a:gd name="adj2" fmla="val 121360"/>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chemeClr val="tx1"/>
                </a:solidFill>
                <a:latin typeface="Comic Sans MS" pitchFamily="66" charset="0"/>
                <a:sym typeface="Wingdings" pitchFamily="2" charset="2"/>
              </a:rPr>
              <a:t>Στην κεραμική έχουμε δύο ρυθμούς</a:t>
            </a:r>
          </a:p>
          <a:p>
            <a:pPr algn="ctr"/>
            <a:r>
              <a:rPr lang="el-GR" sz="2500" b="1" dirty="0" smtClean="0">
                <a:solidFill>
                  <a:schemeClr val="tx1"/>
                </a:solidFill>
                <a:effectLst>
                  <a:outerShdw blurRad="38100" dist="38100" dir="2700000" algn="tl">
                    <a:srgbClr val="000000">
                      <a:alpha val="43137"/>
                    </a:srgbClr>
                  </a:outerShdw>
                </a:effectLst>
                <a:latin typeface="Comic Sans MS" pitchFamily="66" charset="0"/>
                <a:sym typeface="Wingdings" pitchFamily="2" charset="2"/>
              </a:rPr>
              <a:t>Μελανόμορφος </a:t>
            </a:r>
            <a:r>
              <a:rPr lang="el-GR" sz="2500" dirty="0" smtClean="0">
                <a:solidFill>
                  <a:schemeClr val="tx1"/>
                </a:solidFill>
                <a:latin typeface="Comic Sans MS" pitchFamily="66" charset="0"/>
                <a:sym typeface="Wingdings" pitchFamily="2" charset="2"/>
              </a:rPr>
              <a:t>και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Ερυθρόμορφος</a:t>
            </a:r>
            <a:endParaRPr lang="el-GR" sz="2500" b="1" dirty="0">
              <a:solidFill>
                <a:srgbClr val="C00000"/>
              </a:solidFill>
              <a:effectLst>
                <a:outerShdw blurRad="38100" dist="38100" dir="2700000" algn="tl">
                  <a:srgbClr val="000000">
                    <a:alpha val="43137"/>
                  </a:srgbClr>
                </a:outerShdw>
              </a:effectLst>
              <a:latin typeface="Comic Sans MS" pitchFamily="66" charset="0"/>
            </a:endParaRPr>
          </a:p>
        </p:txBody>
      </p:sp>
      <p:pic>
        <p:nvPicPr>
          <p:cNvPr id="9" name="8 - Εικόνα" descr="97202278.jpg"/>
          <p:cNvPicPr>
            <a:picLocks noChangeAspect="1"/>
          </p:cNvPicPr>
          <p:nvPr/>
        </p:nvPicPr>
        <p:blipFill>
          <a:blip r:embed="rId4" cstate="print"/>
          <a:stretch>
            <a:fillRect/>
          </a:stretch>
        </p:blipFill>
        <p:spPr>
          <a:xfrm>
            <a:off x="3419872" y="2060848"/>
            <a:ext cx="2506487" cy="3960440"/>
          </a:xfrm>
          <a:prstGeom prst="rect">
            <a:avLst/>
          </a:prstGeom>
          <a:ln>
            <a:noFill/>
          </a:ln>
          <a:effectLst>
            <a:outerShdw blurRad="292100" dist="139700" dir="2700000" algn="tl" rotWithShape="0">
              <a:srgbClr val="333333">
                <a:alpha val="65000"/>
              </a:srgbClr>
            </a:outerShdw>
          </a:effectLst>
        </p:spPr>
      </p:pic>
      <p:sp>
        <p:nvSpPr>
          <p:cNvPr id="7" name="6 - TextBox"/>
          <p:cNvSpPr txBox="1"/>
          <p:nvPr/>
        </p:nvSpPr>
        <p:spPr>
          <a:xfrm>
            <a:off x="3347864" y="6093296"/>
            <a:ext cx="2736304" cy="738664"/>
          </a:xfrm>
          <a:prstGeom prst="rect">
            <a:avLst/>
          </a:prstGeom>
          <a:noFill/>
        </p:spPr>
        <p:txBody>
          <a:bodyPr wrap="square" rtlCol="0">
            <a:spAutoFit/>
          </a:bodyPr>
          <a:lstStyle/>
          <a:p>
            <a:pPr algn="ctr"/>
            <a:r>
              <a:rPr lang="el-GR" sz="2400" b="1" dirty="0" smtClean="0">
                <a:effectLst>
                  <a:outerShdw blurRad="38100" dist="38100" dir="2700000" algn="tl">
                    <a:srgbClr val="000000">
                      <a:alpha val="43137"/>
                    </a:srgbClr>
                  </a:outerShdw>
                </a:effectLst>
                <a:latin typeface="Comic Sans MS" pitchFamily="66" charset="0"/>
              </a:rPr>
              <a:t>Μελανόμορφος </a:t>
            </a:r>
          </a:p>
          <a:p>
            <a:pPr algn="ctr"/>
            <a:r>
              <a:rPr lang="el-GR" dirty="0" smtClean="0">
                <a:latin typeface="Comic Sans MS" pitchFamily="66" charset="0"/>
                <a:sym typeface="Wingdings" pitchFamily="2" charset="2"/>
              </a:rPr>
              <a:t> μαύρες φιγούρες</a:t>
            </a:r>
            <a:endParaRPr lang="el-GR" dirty="0">
              <a:latin typeface="Comic Sans MS" pitchFamily="66" charset="0"/>
            </a:endParaRPr>
          </a:p>
        </p:txBody>
      </p:sp>
      <p:sp>
        <p:nvSpPr>
          <p:cNvPr id="8" name="7 - TextBox"/>
          <p:cNvSpPr txBox="1"/>
          <p:nvPr/>
        </p:nvSpPr>
        <p:spPr>
          <a:xfrm>
            <a:off x="6048672" y="6093296"/>
            <a:ext cx="3131840" cy="738664"/>
          </a:xfrm>
          <a:prstGeom prst="rect">
            <a:avLst/>
          </a:prstGeom>
          <a:noFill/>
        </p:spPr>
        <p:txBody>
          <a:bodyPr wrap="square" rtlCol="0">
            <a:spAutoFit/>
          </a:bodyPr>
          <a:lstStyle/>
          <a:p>
            <a:pPr algn="ctr"/>
            <a:r>
              <a:rPr lang="el-GR" sz="2400" b="1" dirty="0" smtClean="0">
                <a:solidFill>
                  <a:srgbClr val="C00000"/>
                </a:solidFill>
                <a:effectLst>
                  <a:outerShdw blurRad="38100" dist="38100" dir="2700000" algn="tl">
                    <a:srgbClr val="000000">
                      <a:alpha val="43137"/>
                    </a:srgbClr>
                  </a:outerShdw>
                </a:effectLst>
                <a:latin typeface="Comic Sans MS" pitchFamily="66" charset="0"/>
              </a:rPr>
              <a:t>Ερυθρόμορφος</a:t>
            </a:r>
          </a:p>
          <a:p>
            <a:pPr algn="ctr"/>
            <a:r>
              <a:rPr lang="el-GR" dirty="0" smtClean="0">
                <a:latin typeface="Comic Sans MS" pitchFamily="66" charset="0"/>
                <a:sym typeface="Wingdings" pitchFamily="2" charset="2"/>
              </a:rPr>
              <a:t> Φιγούρες: χρώμα πηλού</a:t>
            </a:r>
            <a:endParaRPr lang="el-GR" dirty="0">
              <a:latin typeface="Comic Sans MS" pitchFamily="66" charset="0"/>
            </a:endParaRPr>
          </a:p>
        </p:txBody>
      </p:sp>
      <p:sp>
        <p:nvSpPr>
          <p:cNvPr id="10" name="9 - Ελλειψοειδής επεξήγηση"/>
          <p:cNvSpPr/>
          <p:nvPr/>
        </p:nvSpPr>
        <p:spPr>
          <a:xfrm>
            <a:off x="395536" y="1052736"/>
            <a:ext cx="1296144" cy="720080"/>
          </a:xfrm>
          <a:prstGeom prst="wedgeEllipseCallout">
            <a:avLst>
              <a:gd name="adj1" fmla="val 30260"/>
              <a:gd name="adj2" fmla="val 140902"/>
            </a:avLst>
          </a:prstGeom>
          <a:solidFill>
            <a:schemeClr val="bg1">
              <a:alpha val="8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SOS</a:t>
            </a:r>
            <a:endParaRPr lang="en-US" sz="2600" dirty="0" smtClean="0">
              <a:solidFill>
                <a:srgbClr val="002060"/>
              </a:solidFill>
              <a:latin typeface="Comic Sans MS" pitchFamily="66" charset="0"/>
              <a:sym typeface="Wingdings" pitchFamily="2" charset="2"/>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20000"/>
                                  </p:iterate>
                                  <p:childTnLst>
                                    <p:set>
                                      <p:cBhvr>
                                        <p:cTn id="13" dur="1" fill="hold">
                                          <p:stCondLst>
                                            <p:cond delay="0"/>
                                          </p:stCondLst>
                                        </p:cTn>
                                        <p:tgtEl>
                                          <p:spTgt spid="6"/>
                                        </p:tgtEl>
                                        <p:attrNameLst>
                                          <p:attrName>style.visibility</p:attrName>
                                        </p:attrNameLst>
                                      </p:cBhvr>
                                      <p:to>
                                        <p:strVal val="visible"/>
                                      </p:to>
                                    </p:set>
                                    <p:anim calcmode="discrete" valueType="clr">
                                      <p:cBhvr override="childStyle">
                                        <p:cTn id="14" dur="80"/>
                                        <p:tgtEl>
                                          <p:spTgt spid="6"/>
                                        </p:tgtEl>
                                        <p:attrNameLst>
                                          <p:attrName>style.color</p:attrName>
                                        </p:attrNameLst>
                                      </p:cBhvr>
                                      <p:tavLst>
                                        <p:tav tm="0">
                                          <p:val>
                                            <p:clrVal>
                                              <a:srgbClr val="FF6600"/>
                                            </p:clrVal>
                                          </p:val>
                                        </p:tav>
                                        <p:tav tm="50000">
                                          <p:val>
                                            <p:clrVal>
                                              <a:schemeClr val="hlink"/>
                                            </p:clrVal>
                                          </p:val>
                                        </p:tav>
                                      </p:tavLst>
                                    </p:anim>
                                    <p:anim calcmode="discrete" valueType="clr">
                                      <p:cBhvr>
                                        <p:cTn id="15" dur="80"/>
                                        <p:tgtEl>
                                          <p:spTgt spid="6"/>
                                        </p:tgtEl>
                                        <p:attrNameLst>
                                          <p:attrName>fillcolor</p:attrName>
                                        </p:attrNameLst>
                                      </p:cBhvr>
                                      <p:tavLst>
                                        <p:tav tm="0">
                                          <p:val>
                                            <p:clrVal>
                                              <a:schemeClr val="accent2"/>
                                            </p:clrVal>
                                          </p:val>
                                        </p:tav>
                                        <p:tav tm="50000">
                                          <p:val>
                                            <p:clrVal>
                                              <a:schemeClr val="hlink"/>
                                            </p:clrVal>
                                          </p:val>
                                        </p:tav>
                                      </p:tavLst>
                                    </p:anim>
                                    <p:set>
                                      <p:cBhvr>
                                        <p:cTn id="16" dur="80"/>
                                        <p:tgtEl>
                                          <p:spTgt spid="6"/>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strVal val="#ppt_w+.3"/>
                                          </p:val>
                                        </p:tav>
                                        <p:tav tm="100000">
                                          <p:val>
                                            <p:strVal val="#ppt_w"/>
                                          </p:val>
                                        </p:tav>
                                      </p:tavLst>
                                    </p:anim>
                                    <p:anim calcmode="lin" valueType="num">
                                      <p:cBhvr>
                                        <p:cTn id="22" dur="500" fill="hold"/>
                                        <p:tgtEl>
                                          <p:spTgt spid="9"/>
                                        </p:tgtEl>
                                        <p:attrNameLst>
                                          <p:attrName>ppt_h</p:attrName>
                                        </p:attrNameLst>
                                      </p:cBhvr>
                                      <p:tavLst>
                                        <p:tav tm="0">
                                          <p:val>
                                            <p:strVal val="#ppt_h"/>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80">
                                          <p:stCondLst>
                                            <p:cond delay="0"/>
                                          </p:stCondLst>
                                        </p:cTn>
                                        <p:tgtEl>
                                          <p:spTgt spid="7"/>
                                        </p:tgtEl>
                                      </p:cBhvr>
                                    </p:animEffect>
                                    <p:anim calcmode="lin" valueType="num">
                                      <p:cBhvr>
                                        <p:cTn id="2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4" dur="26">
                                          <p:stCondLst>
                                            <p:cond delay="650"/>
                                          </p:stCondLst>
                                        </p:cTn>
                                        <p:tgtEl>
                                          <p:spTgt spid="7"/>
                                        </p:tgtEl>
                                      </p:cBhvr>
                                      <p:to x="100000" y="60000"/>
                                    </p:animScale>
                                    <p:animScale>
                                      <p:cBhvr>
                                        <p:cTn id="35" dur="166" decel="50000">
                                          <p:stCondLst>
                                            <p:cond delay="676"/>
                                          </p:stCondLst>
                                        </p:cTn>
                                        <p:tgtEl>
                                          <p:spTgt spid="7"/>
                                        </p:tgtEl>
                                      </p:cBhvr>
                                      <p:to x="100000" y="100000"/>
                                    </p:animScale>
                                    <p:animScale>
                                      <p:cBhvr>
                                        <p:cTn id="36" dur="26">
                                          <p:stCondLst>
                                            <p:cond delay="1312"/>
                                          </p:stCondLst>
                                        </p:cTn>
                                        <p:tgtEl>
                                          <p:spTgt spid="7"/>
                                        </p:tgtEl>
                                      </p:cBhvr>
                                      <p:to x="100000" y="80000"/>
                                    </p:animScale>
                                    <p:animScale>
                                      <p:cBhvr>
                                        <p:cTn id="37" dur="166" decel="50000">
                                          <p:stCondLst>
                                            <p:cond delay="1338"/>
                                          </p:stCondLst>
                                        </p:cTn>
                                        <p:tgtEl>
                                          <p:spTgt spid="7"/>
                                        </p:tgtEl>
                                      </p:cBhvr>
                                      <p:to x="100000" y="100000"/>
                                    </p:animScale>
                                    <p:animScale>
                                      <p:cBhvr>
                                        <p:cTn id="38" dur="26">
                                          <p:stCondLst>
                                            <p:cond delay="1642"/>
                                          </p:stCondLst>
                                        </p:cTn>
                                        <p:tgtEl>
                                          <p:spTgt spid="7"/>
                                        </p:tgtEl>
                                      </p:cBhvr>
                                      <p:to x="100000" y="90000"/>
                                    </p:animScale>
                                    <p:animScale>
                                      <p:cBhvr>
                                        <p:cTn id="39" dur="166" decel="50000">
                                          <p:stCondLst>
                                            <p:cond delay="1668"/>
                                          </p:stCondLst>
                                        </p:cTn>
                                        <p:tgtEl>
                                          <p:spTgt spid="7"/>
                                        </p:tgtEl>
                                      </p:cBhvr>
                                      <p:to x="100000" y="100000"/>
                                    </p:animScale>
                                    <p:animScale>
                                      <p:cBhvr>
                                        <p:cTn id="40" dur="26">
                                          <p:stCondLst>
                                            <p:cond delay="1808"/>
                                          </p:stCondLst>
                                        </p:cTn>
                                        <p:tgtEl>
                                          <p:spTgt spid="7"/>
                                        </p:tgtEl>
                                      </p:cBhvr>
                                      <p:to x="100000" y="95000"/>
                                    </p:animScale>
                                    <p:animScale>
                                      <p:cBhvr>
                                        <p:cTn id="41" dur="166" decel="50000">
                                          <p:stCondLst>
                                            <p:cond delay="1834"/>
                                          </p:stCondLst>
                                        </p:cTn>
                                        <p:tgtEl>
                                          <p:spTgt spid="7"/>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50" presetClass="entr" presetSubtype="0" decel="100000"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strVal val="#ppt_w+.3"/>
                                          </p:val>
                                        </p:tav>
                                        <p:tav tm="100000">
                                          <p:val>
                                            <p:strVal val="#ppt_w"/>
                                          </p:val>
                                        </p:tav>
                                      </p:tavLst>
                                    </p:anim>
                                    <p:anim calcmode="lin" valueType="num">
                                      <p:cBhvr>
                                        <p:cTn id="47" dur="500" fill="hold"/>
                                        <p:tgtEl>
                                          <p:spTgt spid="4"/>
                                        </p:tgtEl>
                                        <p:attrNameLst>
                                          <p:attrName>ppt_h</p:attrName>
                                        </p:attrNameLst>
                                      </p:cBhvr>
                                      <p:tavLst>
                                        <p:tav tm="0">
                                          <p:val>
                                            <p:strVal val="#ppt_h"/>
                                          </p:val>
                                        </p:tav>
                                        <p:tav tm="100000">
                                          <p:val>
                                            <p:strVal val="#ppt_h"/>
                                          </p:val>
                                        </p:tav>
                                      </p:tavLst>
                                    </p:anim>
                                    <p:animEffect transition="in" filter="fade">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down)">
                                      <p:cBhvr>
                                        <p:cTn id="53" dur="580">
                                          <p:stCondLst>
                                            <p:cond delay="0"/>
                                          </p:stCondLst>
                                        </p:cTn>
                                        <p:tgtEl>
                                          <p:spTgt spid="8"/>
                                        </p:tgtEl>
                                      </p:cBhvr>
                                    </p:animEffect>
                                    <p:anim calcmode="lin" valueType="num">
                                      <p:cBhvr>
                                        <p:cTn id="5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9" dur="26">
                                          <p:stCondLst>
                                            <p:cond delay="650"/>
                                          </p:stCondLst>
                                        </p:cTn>
                                        <p:tgtEl>
                                          <p:spTgt spid="8"/>
                                        </p:tgtEl>
                                      </p:cBhvr>
                                      <p:to x="100000" y="60000"/>
                                    </p:animScale>
                                    <p:animScale>
                                      <p:cBhvr>
                                        <p:cTn id="60" dur="166" decel="50000">
                                          <p:stCondLst>
                                            <p:cond delay="676"/>
                                          </p:stCondLst>
                                        </p:cTn>
                                        <p:tgtEl>
                                          <p:spTgt spid="8"/>
                                        </p:tgtEl>
                                      </p:cBhvr>
                                      <p:to x="100000" y="100000"/>
                                    </p:animScale>
                                    <p:animScale>
                                      <p:cBhvr>
                                        <p:cTn id="61" dur="26">
                                          <p:stCondLst>
                                            <p:cond delay="1312"/>
                                          </p:stCondLst>
                                        </p:cTn>
                                        <p:tgtEl>
                                          <p:spTgt spid="8"/>
                                        </p:tgtEl>
                                      </p:cBhvr>
                                      <p:to x="100000" y="80000"/>
                                    </p:animScale>
                                    <p:animScale>
                                      <p:cBhvr>
                                        <p:cTn id="62" dur="166" decel="50000">
                                          <p:stCondLst>
                                            <p:cond delay="1338"/>
                                          </p:stCondLst>
                                        </p:cTn>
                                        <p:tgtEl>
                                          <p:spTgt spid="8"/>
                                        </p:tgtEl>
                                      </p:cBhvr>
                                      <p:to x="100000" y="100000"/>
                                    </p:animScale>
                                    <p:animScale>
                                      <p:cBhvr>
                                        <p:cTn id="63" dur="26">
                                          <p:stCondLst>
                                            <p:cond delay="1642"/>
                                          </p:stCondLst>
                                        </p:cTn>
                                        <p:tgtEl>
                                          <p:spTgt spid="8"/>
                                        </p:tgtEl>
                                      </p:cBhvr>
                                      <p:to x="100000" y="90000"/>
                                    </p:animScale>
                                    <p:animScale>
                                      <p:cBhvr>
                                        <p:cTn id="64" dur="166" decel="50000">
                                          <p:stCondLst>
                                            <p:cond delay="1668"/>
                                          </p:stCondLst>
                                        </p:cTn>
                                        <p:tgtEl>
                                          <p:spTgt spid="8"/>
                                        </p:tgtEl>
                                      </p:cBhvr>
                                      <p:to x="100000" y="100000"/>
                                    </p:animScale>
                                    <p:animScale>
                                      <p:cBhvr>
                                        <p:cTn id="65" dur="26">
                                          <p:stCondLst>
                                            <p:cond delay="1808"/>
                                          </p:stCondLst>
                                        </p:cTn>
                                        <p:tgtEl>
                                          <p:spTgt spid="8"/>
                                        </p:tgtEl>
                                      </p:cBhvr>
                                      <p:to x="100000" y="95000"/>
                                    </p:animScale>
                                    <p:animScale>
                                      <p:cBhvr>
                                        <p:cTn id="66" dur="166" decel="50000">
                                          <p:stCondLst>
                                            <p:cond delay="1834"/>
                                          </p:stCondLst>
                                        </p:cTn>
                                        <p:tgtEl>
                                          <p:spTgt spid="8"/>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27" presetClass="entr" presetSubtype="0" fill="hold" grpId="0" nodeType="clickEffect">
                                  <p:stCondLst>
                                    <p:cond delay="0"/>
                                  </p:stCondLst>
                                  <p:iterate type="lt">
                                    <p:tmPct val="20000"/>
                                  </p:iterate>
                                  <p:childTnLst>
                                    <p:set>
                                      <p:cBhvr>
                                        <p:cTn id="70" dur="1" fill="hold">
                                          <p:stCondLst>
                                            <p:cond delay="0"/>
                                          </p:stCondLst>
                                        </p:cTn>
                                        <p:tgtEl>
                                          <p:spTgt spid="10"/>
                                        </p:tgtEl>
                                        <p:attrNameLst>
                                          <p:attrName>style.visibility</p:attrName>
                                        </p:attrNameLst>
                                      </p:cBhvr>
                                      <p:to>
                                        <p:strVal val="visible"/>
                                      </p:to>
                                    </p:set>
                                    <p:anim calcmode="discrete" valueType="clr">
                                      <p:cBhvr override="childStyle">
                                        <p:cTn id="71" dur="80"/>
                                        <p:tgtEl>
                                          <p:spTgt spid="10"/>
                                        </p:tgtEl>
                                        <p:attrNameLst>
                                          <p:attrName>style.color</p:attrName>
                                        </p:attrNameLst>
                                      </p:cBhvr>
                                      <p:tavLst>
                                        <p:tav tm="0">
                                          <p:val>
                                            <p:clrVal>
                                              <a:srgbClr val="FF6600"/>
                                            </p:clrVal>
                                          </p:val>
                                        </p:tav>
                                        <p:tav tm="50000">
                                          <p:val>
                                            <p:clrVal>
                                              <a:schemeClr val="hlink"/>
                                            </p:clrVal>
                                          </p:val>
                                        </p:tav>
                                      </p:tavLst>
                                    </p:anim>
                                    <p:anim calcmode="discrete" valueType="clr">
                                      <p:cBhvr>
                                        <p:cTn id="72" dur="80"/>
                                        <p:tgtEl>
                                          <p:spTgt spid="10"/>
                                        </p:tgtEl>
                                        <p:attrNameLst>
                                          <p:attrName>fillcolor</p:attrName>
                                        </p:attrNameLst>
                                      </p:cBhvr>
                                      <p:tavLst>
                                        <p:tav tm="0">
                                          <p:val>
                                            <p:clrVal>
                                              <a:schemeClr val="accent2"/>
                                            </p:clrVal>
                                          </p:val>
                                        </p:tav>
                                        <p:tav tm="50000">
                                          <p:val>
                                            <p:clrVal>
                                              <a:schemeClr val="hlink"/>
                                            </p:clrVal>
                                          </p:val>
                                        </p:tav>
                                      </p:tavLst>
                                    </p:anim>
                                    <p:set>
                                      <p:cBhvr>
                                        <p:cTn id="73"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0"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97202278.jpg"/>
          <p:cNvPicPr>
            <a:picLocks noChangeAspect="1"/>
          </p:cNvPicPr>
          <p:nvPr/>
        </p:nvPicPr>
        <p:blipFill>
          <a:blip r:embed="rId2" cstate="print">
            <a:lum bright="20000" contrast="30000"/>
          </a:blip>
          <a:stretch>
            <a:fillRect/>
          </a:stretch>
        </p:blipFill>
        <p:spPr>
          <a:xfrm>
            <a:off x="4139951" y="-1"/>
            <a:ext cx="2952329" cy="2159417"/>
          </a:xfrm>
          <a:prstGeom prst="rect">
            <a:avLst/>
          </a:prstGeom>
          <a:ln>
            <a:noFill/>
          </a:ln>
          <a:effectLst>
            <a:outerShdw blurRad="292100" dist="139700" dir="2700000" algn="tl" rotWithShape="0">
              <a:srgbClr val="333333">
                <a:alpha val="65000"/>
              </a:srgbClr>
            </a:outerShdw>
          </a:effectLst>
        </p:spPr>
      </p:pic>
      <p:pic>
        <p:nvPicPr>
          <p:cNvPr id="5" name="4 - Θέση περιεχομένου" descr="Archive(thumbnail)4974.jpeg"/>
          <p:cNvPicPr>
            <a:picLocks noGrp="1" noChangeAspect="1"/>
          </p:cNvPicPr>
          <p:nvPr>
            <p:ph idx="1"/>
          </p:nvPr>
        </p:nvPicPr>
        <p:blipFill>
          <a:blip r:embed="rId3" cstate="print">
            <a:lum bright="-10000" contrast="30000"/>
          </a:blip>
          <a:stretch>
            <a:fillRect/>
          </a:stretch>
        </p:blipFill>
        <p:spPr>
          <a:xfrm>
            <a:off x="0" y="4653136"/>
            <a:ext cx="1981815" cy="1844824"/>
          </a:xfrm>
          <a:prstGeom prst="rect">
            <a:avLst/>
          </a:prstGeom>
          <a:ln>
            <a:noFill/>
          </a:ln>
          <a:effectLst>
            <a:outerShdw blurRad="292100" dist="139700" dir="2700000" algn="tl" rotWithShape="0">
              <a:srgbClr val="333333">
                <a:alpha val="65000"/>
              </a:srgbClr>
            </a:outerShdw>
          </a:effectLst>
        </p:spPr>
      </p:pic>
      <p:pic>
        <p:nvPicPr>
          <p:cNvPr id="9" name="8 - Εικόνα" descr="97202278.jpg"/>
          <p:cNvPicPr>
            <a:picLocks noChangeAspect="1"/>
          </p:cNvPicPr>
          <p:nvPr/>
        </p:nvPicPr>
        <p:blipFill>
          <a:blip r:embed="rId4" cstate="print">
            <a:lum contrast="30000"/>
          </a:blip>
          <a:stretch>
            <a:fillRect/>
          </a:stretch>
        </p:blipFill>
        <p:spPr>
          <a:xfrm>
            <a:off x="2699792" y="0"/>
            <a:ext cx="1368151" cy="2339539"/>
          </a:xfrm>
          <a:prstGeom prst="rect">
            <a:avLst/>
          </a:prstGeom>
          <a:ln>
            <a:noFill/>
          </a:ln>
          <a:effectLst>
            <a:outerShdw blurRad="292100" dist="139700" dir="2700000" algn="tl" rotWithShape="0">
              <a:srgbClr val="333333">
                <a:alpha val="65000"/>
              </a:srgbClr>
            </a:outerShdw>
          </a:effectLst>
        </p:spPr>
      </p:pic>
      <p:pic>
        <p:nvPicPr>
          <p:cNvPr id="10" name="9 - Εικόνα" descr="97202278.jpg"/>
          <p:cNvPicPr>
            <a:picLocks noChangeAspect="1"/>
          </p:cNvPicPr>
          <p:nvPr/>
        </p:nvPicPr>
        <p:blipFill>
          <a:blip r:embed="rId5" cstate="print"/>
          <a:stretch>
            <a:fillRect/>
          </a:stretch>
        </p:blipFill>
        <p:spPr>
          <a:xfrm>
            <a:off x="7288350" y="0"/>
            <a:ext cx="1855650" cy="2276872"/>
          </a:xfrm>
          <a:prstGeom prst="rect">
            <a:avLst/>
          </a:prstGeom>
          <a:ln>
            <a:noFill/>
          </a:ln>
          <a:effectLst>
            <a:outerShdw blurRad="292100" dist="139700" dir="2700000" algn="tl" rotWithShape="0">
              <a:srgbClr val="333333">
                <a:alpha val="65000"/>
              </a:srgbClr>
            </a:outerShdw>
          </a:effectLst>
        </p:spPr>
      </p:pic>
      <p:pic>
        <p:nvPicPr>
          <p:cNvPr id="12" name="11 - Εικόνα" descr="97202278.jpg"/>
          <p:cNvPicPr>
            <a:picLocks noChangeAspect="1"/>
          </p:cNvPicPr>
          <p:nvPr/>
        </p:nvPicPr>
        <p:blipFill>
          <a:blip r:embed="rId6" cstate="print">
            <a:lum contrast="30000"/>
          </a:blip>
          <a:stretch>
            <a:fillRect/>
          </a:stretch>
        </p:blipFill>
        <p:spPr>
          <a:xfrm>
            <a:off x="2987824" y="2276872"/>
            <a:ext cx="1442560" cy="2215644"/>
          </a:xfrm>
          <a:prstGeom prst="rect">
            <a:avLst/>
          </a:prstGeom>
          <a:ln>
            <a:noFill/>
          </a:ln>
          <a:effectLst>
            <a:outerShdw blurRad="292100" dist="139700" dir="2700000" algn="tl" rotWithShape="0">
              <a:srgbClr val="333333">
                <a:alpha val="65000"/>
              </a:srgbClr>
            </a:outerShdw>
          </a:effectLst>
        </p:spPr>
      </p:pic>
      <p:pic>
        <p:nvPicPr>
          <p:cNvPr id="13" name="12 - Εικόνα" descr="97202278.jpg"/>
          <p:cNvPicPr>
            <a:picLocks noChangeAspect="1"/>
          </p:cNvPicPr>
          <p:nvPr/>
        </p:nvPicPr>
        <p:blipFill>
          <a:blip r:embed="rId7" cstate="print">
            <a:lum contrast="30000"/>
          </a:blip>
          <a:stretch>
            <a:fillRect/>
          </a:stretch>
        </p:blipFill>
        <p:spPr>
          <a:xfrm>
            <a:off x="4860032" y="2204864"/>
            <a:ext cx="1963261" cy="1777437"/>
          </a:xfrm>
          <a:prstGeom prst="rect">
            <a:avLst/>
          </a:prstGeom>
          <a:ln>
            <a:noFill/>
          </a:ln>
          <a:effectLst>
            <a:outerShdw blurRad="292100" dist="139700" dir="2700000" algn="tl" rotWithShape="0">
              <a:srgbClr val="333333">
                <a:alpha val="65000"/>
              </a:srgbClr>
            </a:outerShdw>
          </a:effectLst>
        </p:spPr>
      </p:pic>
      <p:pic>
        <p:nvPicPr>
          <p:cNvPr id="15" name="14 - Εικόνα" descr="97202278.jpg"/>
          <p:cNvPicPr>
            <a:picLocks noChangeAspect="1"/>
          </p:cNvPicPr>
          <p:nvPr/>
        </p:nvPicPr>
        <p:blipFill>
          <a:blip r:embed="rId8" cstate="print"/>
          <a:srcRect l="8172" t="6922" r="12258" b="6922"/>
          <a:stretch>
            <a:fillRect/>
          </a:stretch>
        </p:blipFill>
        <p:spPr>
          <a:xfrm>
            <a:off x="1763688" y="3789040"/>
            <a:ext cx="1397071" cy="2232248"/>
          </a:xfrm>
          <a:prstGeom prst="rect">
            <a:avLst/>
          </a:prstGeom>
          <a:ln>
            <a:noFill/>
          </a:ln>
          <a:effectLst>
            <a:outerShdw blurRad="292100" dist="139700" dir="2700000" algn="tl" rotWithShape="0">
              <a:srgbClr val="333333">
                <a:alpha val="65000"/>
              </a:srgbClr>
            </a:outerShdw>
          </a:effectLst>
        </p:spPr>
      </p:pic>
      <p:pic>
        <p:nvPicPr>
          <p:cNvPr id="16" name="15 - Εικόνα" descr="97202278.jpg"/>
          <p:cNvPicPr>
            <a:picLocks noChangeAspect="1"/>
          </p:cNvPicPr>
          <p:nvPr/>
        </p:nvPicPr>
        <p:blipFill>
          <a:blip r:embed="rId9" cstate="print"/>
          <a:stretch>
            <a:fillRect/>
          </a:stretch>
        </p:blipFill>
        <p:spPr>
          <a:xfrm>
            <a:off x="7489170" y="2348880"/>
            <a:ext cx="1654830" cy="2150438"/>
          </a:xfrm>
          <a:prstGeom prst="rect">
            <a:avLst/>
          </a:prstGeom>
          <a:ln>
            <a:noFill/>
          </a:ln>
          <a:effectLst>
            <a:outerShdw blurRad="292100" dist="139700" dir="2700000" algn="tl" rotWithShape="0">
              <a:srgbClr val="333333">
                <a:alpha val="65000"/>
              </a:srgbClr>
            </a:outerShdw>
          </a:effectLst>
        </p:spPr>
      </p:pic>
      <p:pic>
        <p:nvPicPr>
          <p:cNvPr id="17" name="16 - Εικόνα" descr="97202278.jpg"/>
          <p:cNvPicPr>
            <a:picLocks noChangeAspect="1"/>
          </p:cNvPicPr>
          <p:nvPr/>
        </p:nvPicPr>
        <p:blipFill>
          <a:blip r:embed="rId10" cstate="print"/>
          <a:srcRect l="5218" r="3354"/>
          <a:stretch>
            <a:fillRect/>
          </a:stretch>
        </p:blipFill>
        <p:spPr>
          <a:xfrm>
            <a:off x="3491881" y="5440793"/>
            <a:ext cx="1584176" cy="1417207"/>
          </a:xfrm>
          <a:prstGeom prst="rect">
            <a:avLst/>
          </a:prstGeom>
          <a:ln>
            <a:noFill/>
          </a:ln>
          <a:effectLst>
            <a:outerShdw blurRad="292100" dist="139700" dir="2700000" algn="tl" rotWithShape="0">
              <a:srgbClr val="333333">
                <a:alpha val="65000"/>
              </a:srgbClr>
            </a:outerShdw>
          </a:effectLst>
        </p:spPr>
      </p:pic>
      <p:pic>
        <p:nvPicPr>
          <p:cNvPr id="11" name="10 - Εικόνα" descr="97202278.jpg"/>
          <p:cNvPicPr>
            <a:picLocks noChangeAspect="1"/>
          </p:cNvPicPr>
          <p:nvPr/>
        </p:nvPicPr>
        <p:blipFill>
          <a:blip r:embed="rId11" cstate="print">
            <a:clrChange>
              <a:clrFrom>
                <a:srgbClr val="FFFFFF"/>
              </a:clrFrom>
              <a:clrTo>
                <a:srgbClr val="FFFFFF">
                  <a:alpha val="0"/>
                </a:srgbClr>
              </a:clrTo>
            </a:clrChange>
            <a:lum contrast="30000"/>
          </a:blip>
          <a:stretch>
            <a:fillRect/>
          </a:stretch>
        </p:blipFill>
        <p:spPr>
          <a:xfrm>
            <a:off x="1403648" y="1628800"/>
            <a:ext cx="1397480" cy="2232248"/>
          </a:xfrm>
          <a:prstGeom prst="rect">
            <a:avLst/>
          </a:prstGeom>
          <a:ln>
            <a:noFill/>
          </a:ln>
          <a:effectLst>
            <a:outerShdw blurRad="292100" dist="139700" dir="2700000" algn="tl" rotWithShape="0">
              <a:srgbClr val="333333">
                <a:alpha val="65000"/>
              </a:srgbClr>
            </a:outerShdw>
          </a:effectLst>
        </p:spPr>
      </p:pic>
      <p:pic>
        <p:nvPicPr>
          <p:cNvPr id="18" name="17 - Εικόνα" descr="97202278.jpg"/>
          <p:cNvPicPr>
            <a:picLocks noChangeAspect="1"/>
          </p:cNvPicPr>
          <p:nvPr/>
        </p:nvPicPr>
        <p:blipFill>
          <a:blip r:embed="rId12" cstate="print">
            <a:lum contrast="30000"/>
          </a:blip>
          <a:stretch>
            <a:fillRect/>
          </a:stretch>
        </p:blipFill>
        <p:spPr>
          <a:xfrm>
            <a:off x="6681234" y="4579200"/>
            <a:ext cx="2462766" cy="2278800"/>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179512" y="188640"/>
            <a:ext cx="2304256" cy="1656184"/>
          </a:xfrm>
          <a:prstGeom prst="wedgeEllipseCallout">
            <a:avLst>
              <a:gd name="adj1" fmla="val -9610"/>
              <a:gd name="adj2" fmla="val 225030"/>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chemeClr val="tx1"/>
                </a:solidFill>
                <a:latin typeface="Comic Sans MS" pitchFamily="66" charset="0"/>
                <a:sym typeface="Wingdings" pitchFamily="2" charset="2"/>
              </a:rPr>
              <a:t>Τι ρυθμού είναι τα αγγεία;</a:t>
            </a:r>
            <a:endParaRPr lang="el-GR" sz="2500" b="1" dirty="0">
              <a:solidFill>
                <a:srgbClr val="C00000"/>
              </a:solidFill>
              <a:effectLst>
                <a:outerShdw blurRad="38100" dist="38100" dir="2700000" algn="tl">
                  <a:srgbClr val="000000">
                    <a:alpha val="43137"/>
                  </a:srgbClr>
                </a:outerShdw>
              </a:effectLst>
              <a:latin typeface="Comic Sans MS" pitchFamily="66" charset="0"/>
            </a:endParaRPr>
          </a:p>
        </p:txBody>
      </p:sp>
      <p:pic>
        <p:nvPicPr>
          <p:cNvPr id="19" name="18 - Εικόνα" descr="97202278.jpg"/>
          <p:cNvPicPr>
            <a:picLocks noChangeAspect="1"/>
          </p:cNvPicPr>
          <p:nvPr/>
        </p:nvPicPr>
        <p:blipFill>
          <a:blip r:embed="rId13" cstate="print">
            <a:clrChange>
              <a:clrFrom>
                <a:srgbClr val="F9F7F8"/>
              </a:clrFrom>
              <a:clrTo>
                <a:srgbClr val="F9F7F8">
                  <a:alpha val="0"/>
                </a:srgbClr>
              </a:clrTo>
            </a:clrChange>
            <a:lum contrast="30000"/>
          </a:blip>
          <a:stretch>
            <a:fillRect/>
          </a:stretch>
        </p:blipFill>
        <p:spPr>
          <a:xfrm>
            <a:off x="3923928" y="3356992"/>
            <a:ext cx="1568823" cy="2236408"/>
          </a:xfrm>
          <a:prstGeom prst="rect">
            <a:avLst/>
          </a:prstGeom>
          <a:ln>
            <a:noFill/>
          </a:ln>
          <a:effectLst>
            <a:outerShdw blurRad="292100" dist="139700" dir="2700000" algn="tl" rotWithShape="0">
              <a:srgbClr val="333333">
                <a:alpha val="65000"/>
              </a:srgbClr>
            </a:outerShdw>
          </a:effectLst>
        </p:spPr>
      </p:pic>
      <p:pic>
        <p:nvPicPr>
          <p:cNvPr id="14" name="13 - Εικόνα" descr="97202278.jpg"/>
          <p:cNvPicPr>
            <a:picLocks noChangeAspect="1"/>
          </p:cNvPicPr>
          <p:nvPr/>
        </p:nvPicPr>
        <p:blipFill>
          <a:blip r:embed="rId14" cstate="print">
            <a:clrChange>
              <a:clrFrom>
                <a:srgbClr val="FFFFFF"/>
              </a:clrFrom>
              <a:clrTo>
                <a:srgbClr val="FFFFFF">
                  <a:alpha val="0"/>
                </a:srgbClr>
              </a:clrTo>
            </a:clrChange>
            <a:lum contrast="30000"/>
          </a:blip>
          <a:stretch>
            <a:fillRect/>
          </a:stretch>
        </p:blipFill>
        <p:spPr>
          <a:xfrm>
            <a:off x="4788024" y="4797152"/>
            <a:ext cx="2477604" cy="173432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20000"/>
                                  </p:iterate>
                                  <p:childTnLst>
                                    <p:set>
                                      <p:cBhvr>
                                        <p:cTn id="13" dur="1" fill="hold">
                                          <p:stCondLst>
                                            <p:cond delay="0"/>
                                          </p:stCondLst>
                                        </p:cTn>
                                        <p:tgtEl>
                                          <p:spTgt spid="6"/>
                                        </p:tgtEl>
                                        <p:attrNameLst>
                                          <p:attrName>style.visibility</p:attrName>
                                        </p:attrNameLst>
                                      </p:cBhvr>
                                      <p:to>
                                        <p:strVal val="visible"/>
                                      </p:to>
                                    </p:set>
                                    <p:anim calcmode="discrete" valueType="clr">
                                      <p:cBhvr override="childStyle">
                                        <p:cTn id="14" dur="80"/>
                                        <p:tgtEl>
                                          <p:spTgt spid="6"/>
                                        </p:tgtEl>
                                        <p:attrNameLst>
                                          <p:attrName>style.color</p:attrName>
                                        </p:attrNameLst>
                                      </p:cBhvr>
                                      <p:tavLst>
                                        <p:tav tm="0">
                                          <p:val>
                                            <p:clrVal>
                                              <a:srgbClr val="FF6600"/>
                                            </p:clrVal>
                                          </p:val>
                                        </p:tav>
                                        <p:tav tm="50000">
                                          <p:val>
                                            <p:clrVal>
                                              <a:schemeClr val="hlink"/>
                                            </p:clrVal>
                                          </p:val>
                                        </p:tav>
                                      </p:tavLst>
                                    </p:anim>
                                    <p:anim calcmode="discrete" valueType="clr">
                                      <p:cBhvr>
                                        <p:cTn id="15" dur="80"/>
                                        <p:tgtEl>
                                          <p:spTgt spid="6"/>
                                        </p:tgtEl>
                                        <p:attrNameLst>
                                          <p:attrName>fillcolor</p:attrName>
                                        </p:attrNameLst>
                                      </p:cBhvr>
                                      <p:tavLst>
                                        <p:tav tm="0">
                                          <p:val>
                                            <p:clrVal>
                                              <a:schemeClr val="accent2"/>
                                            </p:clrVal>
                                          </p:val>
                                        </p:tav>
                                        <p:tav tm="50000">
                                          <p:val>
                                            <p:clrVal>
                                              <a:schemeClr val="hlink"/>
                                            </p:clrVal>
                                          </p:val>
                                        </p:tav>
                                      </p:tavLst>
                                    </p:anim>
                                    <p:set>
                                      <p:cBhvr>
                                        <p:cTn id="16" dur="80"/>
                                        <p:tgtEl>
                                          <p:spTgt spid="6"/>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strVal val="#ppt_w+.3"/>
                                          </p:val>
                                        </p:tav>
                                        <p:tav tm="100000">
                                          <p:val>
                                            <p:strVal val="#ppt_w"/>
                                          </p:val>
                                        </p:tav>
                                      </p:tavLst>
                                    </p:anim>
                                    <p:anim calcmode="lin" valueType="num">
                                      <p:cBhvr>
                                        <p:cTn id="22" dur="500" fill="hold"/>
                                        <p:tgtEl>
                                          <p:spTgt spid="9"/>
                                        </p:tgtEl>
                                        <p:attrNameLst>
                                          <p:attrName>ppt_h</p:attrName>
                                        </p:attrNameLst>
                                      </p:cBhvr>
                                      <p:tavLst>
                                        <p:tav tm="0">
                                          <p:val>
                                            <p:strVal val="#ppt_h"/>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strVal val="#ppt_w+.3"/>
                                          </p:val>
                                        </p:tav>
                                        <p:tav tm="100000">
                                          <p:val>
                                            <p:strVal val="#ppt_w"/>
                                          </p:val>
                                        </p:tav>
                                      </p:tavLst>
                                    </p:anim>
                                    <p:anim calcmode="lin" valueType="num">
                                      <p:cBhvr>
                                        <p:cTn id="29" dur="500" fill="hold"/>
                                        <p:tgtEl>
                                          <p:spTgt spid="4"/>
                                        </p:tgtEl>
                                        <p:attrNameLst>
                                          <p:attrName>ppt_h</p:attrName>
                                        </p:attrNameLst>
                                      </p:cBhvr>
                                      <p:tavLst>
                                        <p:tav tm="0">
                                          <p:val>
                                            <p:strVal val="#ppt_h"/>
                                          </p:val>
                                        </p:tav>
                                        <p:tav tm="100000">
                                          <p:val>
                                            <p:strVal val="#ppt_h"/>
                                          </p:val>
                                        </p:tav>
                                      </p:tavLst>
                                    </p:anim>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strVal val="#ppt_w+.3"/>
                                          </p:val>
                                        </p:tav>
                                        <p:tav tm="100000">
                                          <p:val>
                                            <p:strVal val="#ppt_w"/>
                                          </p:val>
                                        </p:tav>
                                      </p:tavLst>
                                    </p:anim>
                                    <p:anim calcmode="lin" valueType="num">
                                      <p:cBhvr>
                                        <p:cTn id="36" dur="500" fill="hold"/>
                                        <p:tgtEl>
                                          <p:spTgt spid="10"/>
                                        </p:tgtEl>
                                        <p:attrNameLst>
                                          <p:attrName>ppt_h</p:attrName>
                                        </p:attrNameLst>
                                      </p:cBhvr>
                                      <p:tavLst>
                                        <p:tav tm="0">
                                          <p:val>
                                            <p:strVal val="#ppt_h"/>
                                          </p:val>
                                        </p:tav>
                                        <p:tav tm="100000">
                                          <p:val>
                                            <p:strVal val="#ppt_h"/>
                                          </p:val>
                                        </p:tav>
                                      </p:tavLst>
                                    </p:anim>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strVal val="#ppt_w+.3"/>
                                          </p:val>
                                        </p:tav>
                                        <p:tav tm="100000">
                                          <p:val>
                                            <p:strVal val="#ppt_w"/>
                                          </p:val>
                                        </p:tav>
                                      </p:tavLst>
                                    </p:anim>
                                    <p:anim calcmode="lin" valueType="num">
                                      <p:cBhvr>
                                        <p:cTn id="43" dur="500" fill="hold"/>
                                        <p:tgtEl>
                                          <p:spTgt spid="11"/>
                                        </p:tgtEl>
                                        <p:attrNameLst>
                                          <p:attrName>ppt_h</p:attrName>
                                        </p:attrNameLst>
                                      </p:cBhvr>
                                      <p:tavLst>
                                        <p:tav tm="0">
                                          <p:val>
                                            <p:strVal val="#ppt_h"/>
                                          </p:val>
                                        </p:tav>
                                        <p:tav tm="100000">
                                          <p:val>
                                            <p:strVal val="#ppt_h"/>
                                          </p:val>
                                        </p:tav>
                                      </p:tavLst>
                                    </p:anim>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strVal val="#ppt_w+.3"/>
                                          </p:val>
                                        </p:tav>
                                        <p:tav tm="100000">
                                          <p:val>
                                            <p:strVal val="#ppt_w"/>
                                          </p:val>
                                        </p:tav>
                                      </p:tavLst>
                                    </p:anim>
                                    <p:anim calcmode="lin" valueType="num">
                                      <p:cBhvr>
                                        <p:cTn id="50" dur="500" fill="hold"/>
                                        <p:tgtEl>
                                          <p:spTgt spid="12"/>
                                        </p:tgtEl>
                                        <p:attrNameLst>
                                          <p:attrName>ppt_h</p:attrName>
                                        </p:attrNameLst>
                                      </p:cBhvr>
                                      <p:tavLst>
                                        <p:tav tm="0">
                                          <p:val>
                                            <p:strVal val="#ppt_h"/>
                                          </p:val>
                                        </p:tav>
                                        <p:tav tm="100000">
                                          <p:val>
                                            <p:strVal val="#ppt_h"/>
                                          </p:val>
                                        </p:tav>
                                      </p:tavLst>
                                    </p:anim>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strVal val="#ppt_w+.3"/>
                                          </p:val>
                                        </p:tav>
                                        <p:tav tm="100000">
                                          <p:val>
                                            <p:strVal val="#ppt_w"/>
                                          </p:val>
                                        </p:tav>
                                      </p:tavLst>
                                    </p:anim>
                                    <p:anim calcmode="lin" valueType="num">
                                      <p:cBhvr>
                                        <p:cTn id="57" dur="500" fill="hold"/>
                                        <p:tgtEl>
                                          <p:spTgt spid="13"/>
                                        </p:tgtEl>
                                        <p:attrNameLst>
                                          <p:attrName>ppt_h</p:attrName>
                                        </p:attrNameLst>
                                      </p:cBhvr>
                                      <p:tavLst>
                                        <p:tav tm="0">
                                          <p:val>
                                            <p:strVal val="#ppt_h"/>
                                          </p:val>
                                        </p:tav>
                                        <p:tav tm="100000">
                                          <p:val>
                                            <p:strVal val="#ppt_h"/>
                                          </p:val>
                                        </p:tav>
                                      </p:tavLst>
                                    </p:anim>
                                    <p:animEffect transition="in" filter="fade">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50" presetClass="entr" presetSubtype="0" decel="10000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strVal val="#ppt_w+.3"/>
                                          </p:val>
                                        </p:tav>
                                        <p:tav tm="100000">
                                          <p:val>
                                            <p:strVal val="#ppt_w"/>
                                          </p:val>
                                        </p:tav>
                                      </p:tavLst>
                                    </p:anim>
                                    <p:anim calcmode="lin" valueType="num">
                                      <p:cBhvr>
                                        <p:cTn id="64" dur="500" fill="hold"/>
                                        <p:tgtEl>
                                          <p:spTgt spid="14"/>
                                        </p:tgtEl>
                                        <p:attrNameLst>
                                          <p:attrName>ppt_h</p:attrName>
                                        </p:attrNameLst>
                                      </p:cBhvr>
                                      <p:tavLst>
                                        <p:tav tm="0">
                                          <p:val>
                                            <p:strVal val="#ppt_h"/>
                                          </p:val>
                                        </p:tav>
                                        <p:tav tm="100000">
                                          <p:val>
                                            <p:strVal val="#ppt_h"/>
                                          </p:val>
                                        </p:tav>
                                      </p:tavLst>
                                    </p:anim>
                                    <p:animEffect transition="in" filter="fade">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50" presetClass="entr" presetSubtype="0" decel="100000" fill="hold"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500" fill="hold"/>
                                        <p:tgtEl>
                                          <p:spTgt spid="15"/>
                                        </p:tgtEl>
                                        <p:attrNameLst>
                                          <p:attrName>ppt_w</p:attrName>
                                        </p:attrNameLst>
                                      </p:cBhvr>
                                      <p:tavLst>
                                        <p:tav tm="0">
                                          <p:val>
                                            <p:strVal val="#ppt_w+.3"/>
                                          </p:val>
                                        </p:tav>
                                        <p:tav tm="100000">
                                          <p:val>
                                            <p:strVal val="#ppt_w"/>
                                          </p:val>
                                        </p:tav>
                                      </p:tavLst>
                                    </p:anim>
                                    <p:anim calcmode="lin" valueType="num">
                                      <p:cBhvr>
                                        <p:cTn id="71" dur="500" fill="hold"/>
                                        <p:tgtEl>
                                          <p:spTgt spid="15"/>
                                        </p:tgtEl>
                                        <p:attrNameLst>
                                          <p:attrName>ppt_h</p:attrName>
                                        </p:attrNameLst>
                                      </p:cBhvr>
                                      <p:tavLst>
                                        <p:tav tm="0">
                                          <p:val>
                                            <p:strVal val="#ppt_h"/>
                                          </p:val>
                                        </p:tav>
                                        <p:tav tm="100000">
                                          <p:val>
                                            <p:strVal val="#ppt_h"/>
                                          </p:val>
                                        </p:tav>
                                      </p:tavLst>
                                    </p:anim>
                                    <p:animEffect transition="in" filter="fade">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50" presetClass="entr" presetSubtype="0" decel="100000" fill="hold" nodeType="click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p:cTn id="77" dur="500" fill="hold"/>
                                        <p:tgtEl>
                                          <p:spTgt spid="16"/>
                                        </p:tgtEl>
                                        <p:attrNameLst>
                                          <p:attrName>ppt_w</p:attrName>
                                        </p:attrNameLst>
                                      </p:cBhvr>
                                      <p:tavLst>
                                        <p:tav tm="0">
                                          <p:val>
                                            <p:strVal val="#ppt_w+.3"/>
                                          </p:val>
                                        </p:tav>
                                        <p:tav tm="100000">
                                          <p:val>
                                            <p:strVal val="#ppt_w"/>
                                          </p:val>
                                        </p:tav>
                                      </p:tavLst>
                                    </p:anim>
                                    <p:anim calcmode="lin" valueType="num">
                                      <p:cBhvr>
                                        <p:cTn id="78" dur="500" fill="hold"/>
                                        <p:tgtEl>
                                          <p:spTgt spid="16"/>
                                        </p:tgtEl>
                                        <p:attrNameLst>
                                          <p:attrName>ppt_h</p:attrName>
                                        </p:attrNameLst>
                                      </p:cBhvr>
                                      <p:tavLst>
                                        <p:tav tm="0">
                                          <p:val>
                                            <p:strVal val="#ppt_h"/>
                                          </p:val>
                                        </p:tav>
                                        <p:tav tm="100000">
                                          <p:val>
                                            <p:strVal val="#ppt_h"/>
                                          </p:val>
                                        </p:tav>
                                      </p:tavLst>
                                    </p:anim>
                                    <p:animEffect transition="in" filter="fade">
                                      <p:cBhvr>
                                        <p:cTn id="79" dur="500"/>
                                        <p:tgtEl>
                                          <p:spTgt spid="16"/>
                                        </p:tgtEl>
                                      </p:cBhvr>
                                    </p:animEffect>
                                  </p:childTnLst>
                                </p:cTn>
                              </p:par>
                            </p:childTnLst>
                          </p:cTn>
                        </p:par>
                      </p:childTnLst>
                    </p:cTn>
                  </p:par>
                  <p:par>
                    <p:cTn id="80" fill="hold">
                      <p:stCondLst>
                        <p:cond delay="indefinite"/>
                      </p:stCondLst>
                      <p:childTnLst>
                        <p:par>
                          <p:cTn id="81" fill="hold">
                            <p:stCondLst>
                              <p:cond delay="0"/>
                            </p:stCondLst>
                            <p:childTnLst>
                              <p:par>
                                <p:cTn id="82" presetID="50" presetClass="entr" presetSubtype="0" decel="100000" fill="hold" nodeType="clickEffect">
                                  <p:stCondLst>
                                    <p:cond delay="0"/>
                                  </p:stCondLst>
                                  <p:childTnLst>
                                    <p:set>
                                      <p:cBhvr>
                                        <p:cTn id="83" dur="1" fill="hold">
                                          <p:stCondLst>
                                            <p:cond delay="0"/>
                                          </p:stCondLst>
                                        </p:cTn>
                                        <p:tgtEl>
                                          <p:spTgt spid="17"/>
                                        </p:tgtEl>
                                        <p:attrNameLst>
                                          <p:attrName>style.visibility</p:attrName>
                                        </p:attrNameLst>
                                      </p:cBhvr>
                                      <p:to>
                                        <p:strVal val="visible"/>
                                      </p:to>
                                    </p:set>
                                    <p:anim calcmode="lin" valueType="num">
                                      <p:cBhvr>
                                        <p:cTn id="84" dur="500" fill="hold"/>
                                        <p:tgtEl>
                                          <p:spTgt spid="17"/>
                                        </p:tgtEl>
                                        <p:attrNameLst>
                                          <p:attrName>ppt_w</p:attrName>
                                        </p:attrNameLst>
                                      </p:cBhvr>
                                      <p:tavLst>
                                        <p:tav tm="0">
                                          <p:val>
                                            <p:strVal val="#ppt_w+.3"/>
                                          </p:val>
                                        </p:tav>
                                        <p:tav tm="100000">
                                          <p:val>
                                            <p:strVal val="#ppt_w"/>
                                          </p:val>
                                        </p:tav>
                                      </p:tavLst>
                                    </p:anim>
                                    <p:anim calcmode="lin" valueType="num">
                                      <p:cBhvr>
                                        <p:cTn id="85" dur="500" fill="hold"/>
                                        <p:tgtEl>
                                          <p:spTgt spid="17"/>
                                        </p:tgtEl>
                                        <p:attrNameLst>
                                          <p:attrName>ppt_h</p:attrName>
                                        </p:attrNameLst>
                                      </p:cBhvr>
                                      <p:tavLst>
                                        <p:tav tm="0">
                                          <p:val>
                                            <p:strVal val="#ppt_h"/>
                                          </p:val>
                                        </p:tav>
                                        <p:tav tm="100000">
                                          <p:val>
                                            <p:strVal val="#ppt_h"/>
                                          </p:val>
                                        </p:tav>
                                      </p:tavLst>
                                    </p:anim>
                                    <p:animEffect transition="in" filter="fade">
                                      <p:cBhvr>
                                        <p:cTn id="86" dur="500"/>
                                        <p:tgtEl>
                                          <p:spTgt spid="17"/>
                                        </p:tgtEl>
                                      </p:cBhvr>
                                    </p:animEffect>
                                  </p:childTnLst>
                                </p:cTn>
                              </p:par>
                            </p:childTnLst>
                          </p:cTn>
                        </p:par>
                      </p:childTnLst>
                    </p:cTn>
                  </p:par>
                  <p:par>
                    <p:cTn id="87" fill="hold">
                      <p:stCondLst>
                        <p:cond delay="indefinite"/>
                      </p:stCondLst>
                      <p:childTnLst>
                        <p:par>
                          <p:cTn id="88" fill="hold">
                            <p:stCondLst>
                              <p:cond delay="0"/>
                            </p:stCondLst>
                            <p:childTnLst>
                              <p:par>
                                <p:cTn id="89" presetID="50" presetClass="entr" presetSubtype="0" decel="100000" fill="hold" nodeType="click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p:cTn id="91" dur="500" fill="hold"/>
                                        <p:tgtEl>
                                          <p:spTgt spid="18"/>
                                        </p:tgtEl>
                                        <p:attrNameLst>
                                          <p:attrName>ppt_w</p:attrName>
                                        </p:attrNameLst>
                                      </p:cBhvr>
                                      <p:tavLst>
                                        <p:tav tm="0">
                                          <p:val>
                                            <p:strVal val="#ppt_w+.3"/>
                                          </p:val>
                                        </p:tav>
                                        <p:tav tm="100000">
                                          <p:val>
                                            <p:strVal val="#ppt_w"/>
                                          </p:val>
                                        </p:tav>
                                      </p:tavLst>
                                    </p:anim>
                                    <p:anim calcmode="lin" valueType="num">
                                      <p:cBhvr>
                                        <p:cTn id="92" dur="500" fill="hold"/>
                                        <p:tgtEl>
                                          <p:spTgt spid="18"/>
                                        </p:tgtEl>
                                        <p:attrNameLst>
                                          <p:attrName>ppt_h</p:attrName>
                                        </p:attrNameLst>
                                      </p:cBhvr>
                                      <p:tavLst>
                                        <p:tav tm="0">
                                          <p:val>
                                            <p:strVal val="#ppt_h"/>
                                          </p:val>
                                        </p:tav>
                                        <p:tav tm="100000">
                                          <p:val>
                                            <p:strVal val="#ppt_h"/>
                                          </p:val>
                                        </p:tav>
                                      </p:tavLst>
                                    </p:anim>
                                    <p:animEffect transition="in" filter="fade">
                                      <p:cBhvr>
                                        <p:cTn id="93" dur="500"/>
                                        <p:tgtEl>
                                          <p:spTgt spid="18"/>
                                        </p:tgtEl>
                                      </p:cBhvr>
                                    </p:animEffect>
                                  </p:childTnLst>
                                </p:cTn>
                              </p:par>
                            </p:childTnLst>
                          </p:cTn>
                        </p:par>
                      </p:childTnLst>
                    </p:cTn>
                  </p:par>
                  <p:par>
                    <p:cTn id="94" fill="hold">
                      <p:stCondLst>
                        <p:cond delay="indefinite"/>
                      </p:stCondLst>
                      <p:childTnLst>
                        <p:par>
                          <p:cTn id="95" fill="hold">
                            <p:stCondLst>
                              <p:cond delay="0"/>
                            </p:stCondLst>
                            <p:childTnLst>
                              <p:par>
                                <p:cTn id="96" presetID="50" presetClass="entr" presetSubtype="0" decel="100000" fill="hold" nodeType="clickEffect">
                                  <p:stCondLst>
                                    <p:cond delay="0"/>
                                  </p:stCondLst>
                                  <p:childTnLst>
                                    <p:set>
                                      <p:cBhvr>
                                        <p:cTn id="97" dur="1" fill="hold">
                                          <p:stCondLst>
                                            <p:cond delay="0"/>
                                          </p:stCondLst>
                                        </p:cTn>
                                        <p:tgtEl>
                                          <p:spTgt spid="19"/>
                                        </p:tgtEl>
                                        <p:attrNameLst>
                                          <p:attrName>style.visibility</p:attrName>
                                        </p:attrNameLst>
                                      </p:cBhvr>
                                      <p:to>
                                        <p:strVal val="visible"/>
                                      </p:to>
                                    </p:set>
                                    <p:anim calcmode="lin" valueType="num">
                                      <p:cBhvr>
                                        <p:cTn id="98" dur="500" fill="hold"/>
                                        <p:tgtEl>
                                          <p:spTgt spid="19"/>
                                        </p:tgtEl>
                                        <p:attrNameLst>
                                          <p:attrName>ppt_w</p:attrName>
                                        </p:attrNameLst>
                                      </p:cBhvr>
                                      <p:tavLst>
                                        <p:tav tm="0">
                                          <p:val>
                                            <p:strVal val="#ppt_w+.3"/>
                                          </p:val>
                                        </p:tav>
                                        <p:tav tm="100000">
                                          <p:val>
                                            <p:strVal val="#ppt_w"/>
                                          </p:val>
                                        </p:tav>
                                      </p:tavLst>
                                    </p:anim>
                                    <p:anim calcmode="lin" valueType="num">
                                      <p:cBhvr>
                                        <p:cTn id="99" dur="500" fill="hold"/>
                                        <p:tgtEl>
                                          <p:spTgt spid="19"/>
                                        </p:tgtEl>
                                        <p:attrNameLst>
                                          <p:attrName>ppt_h</p:attrName>
                                        </p:attrNameLst>
                                      </p:cBhvr>
                                      <p:tavLst>
                                        <p:tav tm="0">
                                          <p:val>
                                            <p:strVal val="#ppt_h"/>
                                          </p:val>
                                        </p:tav>
                                        <p:tav tm="100000">
                                          <p:val>
                                            <p:strVal val="#ppt_h"/>
                                          </p:val>
                                        </p:tav>
                                      </p:tavLst>
                                    </p:anim>
                                    <p:animEffect transition="in" filter="fade">
                                      <p:cBhvr>
                                        <p:cTn id="10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 Εικόνα" descr="97202278.jpg"/>
          <p:cNvPicPr>
            <a:picLocks noChangeAspect="1"/>
          </p:cNvPicPr>
          <p:nvPr/>
        </p:nvPicPr>
        <p:blipFill>
          <a:blip r:embed="rId2" cstate="print">
            <a:lum bright="-30000" contrast="40000"/>
          </a:blip>
          <a:stretch>
            <a:fillRect/>
          </a:stretch>
        </p:blipFill>
        <p:spPr>
          <a:xfrm>
            <a:off x="251520" y="1664600"/>
            <a:ext cx="7308304" cy="5193400"/>
          </a:xfrm>
          <a:prstGeom prst="rect">
            <a:avLst/>
          </a:prstGeom>
          <a:ln>
            <a:noFill/>
          </a:ln>
          <a:effectLst>
            <a:outerShdw blurRad="292100" dist="139700" dir="2700000" algn="tl" rotWithShape="0">
              <a:srgbClr val="333333">
                <a:alpha val="65000"/>
              </a:srgbClr>
            </a:outerShdw>
          </a:effectLst>
        </p:spPr>
      </p:pic>
      <p:pic>
        <p:nvPicPr>
          <p:cNvPr id="5" name="4 - Θέση περιεχομένου" descr="Archive(thumbnail)4974.jpeg"/>
          <p:cNvPicPr>
            <a:picLocks noGrp="1" noChangeAspect="1"/>
          </p:cNvPicPr>
          <p:nvPr>
            <p:ph idx="1"/>
          </p:nvPr>
        </p:nvPicPr>
        <p:blipFill>
          <a:blip r:embed="rId3" cstate="print"/>
          <a:stretch>
            <a:fillRect/>
          </a:stretch>
        </p:blipFill>
        <p:spPr>
          <a:xfrm>
            <a:off x="6516216" y="3789040"/>
            <a:ext cx="2381111" cy="2845718"/>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0" y="188640"/>
            <a:ext cx="9505056" cy="1584176"/>
          </a:xfrm>
          <a:prstGeom prst="wedgeEllipseCallout">
            <a:avLst>
              <a:gd name="adj1" fmla="val 24664"/>
              <a:gd name="adj2" fmla="val 202873"/>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chemeClr val="tx1"/>
                </a:solidFill>
                <a:latin typeface="Comic Sans MS" pitchFamily="66" charset="0"/>
                <a:sym typeface="Wingdings" pitchFamily="2" charset="2"/>
              </a:rPr>
              <a:t>Οι πρώτες </a:t>
            </a:r>
            <a:r>
              <a:rPr lang="el-GR" sz="2500" b="1" dirty="0" smtClean="0">
                <a:solidFill>
                  <a:schemeClr val="tx1"/>
                </a:solidFill>
                <a:effectLst>
                  <a:outerShdw blurRad="38100" dist="38100" dir="2700000" algn="tl">
                    <a:srgbClr val="000000">
                      <a:alpha val="43137"/>
                    </a:srgbClr>
                  </a:outerShdw>
                </a:effectLst>
                <a:latin typeface="Comic Sans MS" pitchFamily="66" charset="0"/>
                <a:sym typeface="Wingdings" pitchFamily="2" charset="2"/>
              </a:rPr>
              <a:t>πνευματικές</a:t>
            </a:r>
            <a:r>
              <a:rPr lang="el-GR" sz="2500" dirty="0" smtClean="0">
                <a:solidFill>
                  <a:schemeClr val="tx1"/>
                </a:solidFill>
                <a:latin typeface="Comic Sans MS" pitchFamily="66" charset="0"/>
                <a:sym typeface="Wingdings" pitchFamily="2" charset="2"/>
              </a:rPr>
              <a:t> και </a:t>
            </a:r>
            <a:r>
              <a:rPr lang="el-GR" sz="2500" b="1" dirty="0" smtClean="0">
                <a:solidFill>
                  <a:schemeClr val="tx1"/>
                </a:solidFill>
                <a:effectLst>
                  <a:outerShdw blurRad="38100" dist="38100" dir="2700000" algn="tl">
                    <a:srgbClr val="000000">
                      <a:alpha val="43137"/>
                    </a:srgbClr>
                  </a:outerShdw>
                </a:effectLst>
                <a:latin typeface="Comic Sans MS" pitchFamily="66" charset="0"/>
                <a:sym typeface="Wingdings" pitchFamily="2" charset="2"/>
              </a:rPr>
              <a:t>καλλιτεχνικές</a:t>
            </a:r>
            <a:r>
              <a:rPr lang="el-GR" sz="2500" dirty="0" smtClean="0">
                <a:solidFill>
                  <a:schemeClr val="tx1"/>
                </a:solidFill>
                <a:latin typeface="Comic Sans MS" pitchFamily="66" charset="0"/>
                <a:sym typeface="Wingdings" pitchFamily="2" charset="2"/>
              </a:rPr>
              <a:t> ανησυχίες εμφανίζονται κυρίως στην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Ιωνία </a:t>
            </a:r>
            <a:r>
              <a:rPr lang="el-GR" sz="2500" dirty="0" smtClean="0">
                <a:solidFill>
                  <a:schemeClr val="tx1"/>
                </a:solidFill>
                <a:latin typeface="Comic Sans MS" pitchFamily="66" charset="0"/>
                <a:sym typeface="Wingdings" pitchFamily="2" charset="2"/>
              </a:rPr>
              <a:t>όπου γεννήθηκε και η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φιλοσοφία </a:t>
            </a:r>
            <a:r>
              <a:rPr lang="el-GR" sz="2500" dirty="0" smtClean="0">
                <a:solidFill>
                  <a:schemeClr val="tx1"/>
                </a:solidFill>
                <a:latin typeface="Comic Sans MS" pitchFamily="66" charset="0"/>
                <a:sym typeface="Wingdings" pitchFamily="2" charset="2"/>
              </a:rPr>
              <a:t>…</a:t>
            </a:r>
            <a:endParaRPr lang="el-GR" sz="2500" b="1" dirty="0">
              <a:solidFill>
                <a:srgbClr val="C00000"/>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strVal val="#ppt_w+.3"/>
                                          </p:val>
                                        </p:tav>
                                        <p:tav tm="100000">
                                          <p:val>
                                            <p:strVal val="#ppt_w"/>
                                          </p:val>
                                        </p:tav>
                                      </p:tavLst>
                                    </p:anim>
                                    <p:anim calcmode="lin" valueType="num">
                                      <p:cBhvr>
                                        <p:cTn id="15" dur="500" fill="hold"/>
                                        <p:tgtEl>
                                          <p:spTgt spid="9"/>
                                        </p:tgtEl>
                                        <p:attrNameLst>
                                          <p:attrName>ppt_h</p:attrName>
                                        </p:attrNameLst>
                                      </p:cBhvr>
                                      <p:tavLst>
                                        <p:tav tm="0">
                                          <p:val>
                                            <p:strVal val="#ppt_h"/>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20000"/>
                                  </p:iterate>
                                  <p:childTnLst>
                                    <p:set>
                                      <p:cBhvr>
                                        <p:cTn id="20" dur="1" fill="hold">
                                          <p:stCondLst>
                                            <p:cond delay="0"/>
                                          </p:stCondLst>
                                        </p:cTn>
                                        <p:tgtEl>
                                          <p:spTgt spid="6"/>
                                        </p:tgtEl>
                                        <p:attrNameLst>
                                          <p:attrName>style.visibility</p:attrName>
                                        </p:attrNameLst>
                                      </p:cBhvr>
                                      <p:to>
                                        <p:strVal val="visible"/>
                                      </p:to>
                                    </p:set>
                                    <p:anim calcmode="discrete" valueType="clr">
                                      <p:cBhvr override="childStyle">
                                        <p:cTn id="21" dur="80"/>
                                        <p:tgtEl>
                                          <p:spTgt spid="6"/>
                                        </p:tgtEl>
                                        <p:attrNameLst>
                                          <p:attrName>style.color</p:attrName>
                                        </p:attrNameLst>
                                      </p:cBhvr>
                                      <p:tavLst>
                                        <p:tav tm="0">
                                          <p:val>
                                            <p:clrVal>
                                              <a:srgbClr val="FF6600"/>
                                            </p:clrVal>
                                          </p:val>
                                        </p:tav>
                                        <p:tav tm="50000">
                                          <p:val>
                                            <p:clrVal>
                                              <a:schemeClr val="hlink"/>
                                            </p:clrVal>
                                          </p:val>
                                        </p:tav>
                                      </p:tavLst>
                                    </p:anim>
                                    <p:anim calcmode="discrete" valueType="clr">
                                      <p:cBhvr>
                                        <p:cTn id="22" dur="80"/>
                                        <p:tgtEl>
                                          <p:spTgt spid="6"/>
                                        </p:tgtEl>
                                        <p:attrNameLst>
                                          <p:attrName>fillcolor</p:attrName>
                                        </p:attrNameLst>
                                      </p:cBhvr>
                                      <p:tavLst>
                                        <p:tav tm="0">
                                          <p:val>
                                            <p:clrVal>
                                              <a:schemeClr val="accent2"/>
                                            </p:clrVal>
                                          </p:val>
                                        </p:tav>
                                        <p:tav tm="50000">
                                          <p:val>
                                            <p:clrVal>
                                              <a:schemeClr val="hlink"/>
                                            </p:clrVal>
                                          </p:val>
                                        </p:tav>
                                      </p:tavLst>
                                    </p:anim>
                                    <p:set>
                                      <p:cBhvr>
                                        <p:cTn id="23"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 Εικόνα" descr="97202278.jpg"/>
          <p:cNvPicPr>
            <a:picLocks noChangeAspect="1"/>
          </p:cNvPicPr>
          <p:nvPr/>
        </p:nvPicPr>
        <p:blipFill>
          <a:blip r:embed="rId2" cstate="print"/>
          <a:stretch>
            <a:fillRect/>
          </a:stretch>
        </p:blipFill>
        <p:spPr>
          <a:xfrm>
            <a:off x="3059832" y="1556792"/>
            <a:ext cx="3408941" cy="1913180"/>
          </a:xfrm>
          <a:prstGeom prst="rect">
            <a:avLst/>
          </a:prstGeom>
          <a:ln>
            <a:noFill/>
          </a:ln>
          <a:effectLst>
            <a:outerShdw blurRad="292100" dist="139700" dir="2700000" algn="tl" rotWithShape="0">
              <a:srgbClr val="333333">
                <a:alpha val="65000"/>
              </a:srgbClr>
            </a:outerShdw>
          </a:effectLst>
        </p:spPr>
      </p:pic>
      <p:pic>
        <p:nvPicPr>
          <p:cNvPr id="9" name="8 - Εικόνα" descr="97202278.jpg"/>
          <p:cNvPicPr>
            <a:picLocks noChangeAspect="1"/>
          </p:cNvPicPr>
          <p:nvPr/>
        </p:nvPicPr>
        <p:blipFill>
          <a:blip r:embed="rId3" cstate="print">
            <a:lum bright="-20000" contrast="20000"/>
          </a:blip>
          <a:stretch>
            <a:fillRect/>
          </a:stretch>
        </p:blipFill>
        <p:spPr>
          <a:xfrm>
            <a:off x="251520" y="1484784"/>
            <a:ext cx="2627784" cy="3503713"/>
          </a:xfrm>
          <a:prstGeom prst="rect">
            <a:avLst/>
          </a:prstGeom>
          <a:ln>
            <a:noFill/>
          </a:ln>
          <a:effectLst>
            <a:outerShdw blurRad="292100" dist="139700" dir="2700000" algn="tl" rotWithShape="0">
              <a:srgbClr val="333333">
                <a:alpha val="65000"/>
              </a:srgbClr>
            </a:outerShdw>
          </a:effectLst>
        </p:spPr>
      </p:pic>
      <p:pic>
        <p:nvPicPr>
          <p:cNvPr id="5" name="4 - Θέση περιεχομένου" descr="Archive(thumbnail)4974.jpeg"/>
          <p:cNvPicPr>
            <a:picLocks noGrp="1" noChangeAspect="1"/>
          </p:cNvPicPr>
          <p:nvPr>
            <p:ph idx="1"/>
          </p:nvPr>
        </p:nvPicPr>
        <p:blipFill>
          <a:blip r:embed="rId4" cstate="print">
            <a:lum bright="-20000" contrast="40000"/>
          </a:blip>
          <a:srcRect r="37421"/>
          <a:stretch>
            <a:fillRect/>
          </a:stretch>
        </p:blipFill>
        <p:spPr>
          <a:xfrm>
            <a:off x="7787463" y="1651031"/>
            <a:ext cx="1393049" cy="5206969"/>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0" y="72008"/>
            <a:ext cx="9144000" cy="1484784"/>
          </a:xfrm>
          <a:prstGeom prst="wedgeEllipseCallout">
            <a:avLst>
              <a:gd name="adj1" fmla="val 37241"/>
              <a:gd name="adj2" fmla="val 91849"/>
            </a:avLst>
          </a:prstGeom>
          <a:solidFill>
            <a:schemeClr val="bg1">
              <a:alpha val="55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500" dirty="0" smtClean="0">
                <a:solidFill>
                  <a:schemeClr val="tx1"/>
                </a:solidFill>
                <a:latin typeface="Comic Sans MS" pitchFamily="66" charset="0"/>
                <a:sym typeface="Wingdings" pitchFamily="2" charset="2"/>
              </a:rPr>
              <a:t>Ορισμένοι τόποι λατρείας εξελίσσονται σε </a:t>
            </a: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πανελλήνια ιερά </a:t>
            </a:r>
            <a:r>
              <a:rPr lang="el-GR" sz="2500" dirty="0" smtClean="0">
                <a:solidFill>
                  <a:schemeClr val="tx1"/>
                </a:solidFill>
                <a:latin typeface="Comic Sans MS" pitchFamily="66" charset="0"/>
                <a:sym typeface="Wingdings" pitchFamily="2" charset="2"/>
              </a:rPr>
              <a:t>με τεράστια φήμη όπως </a:t>
            </a:r>
          </a:p>
          <a:p>
            <a:pPr algn="ctr"/>
            <a:r>
              <a:rPr lang="el-GR" sz="2500" b="1" dirty="0" smtClean="0">
                <a:solidFill>
                  <a:srgbClr val="C00000"/>
                </a:solidFill>
                <a:effectLst>
                  <a:outerShdw blurRad="38100" dist="38100" dir="2700000" algn="tl">
                    <a:srgbClr val="000000">
                      <a:alpha val="43137"/>
                    </a:srgbClr>
                  </a:outerShdw>
                </a:effectLst>
                <a:latin typeface="Comic Sans MS" pitchFamily="66" charset="0"/>
                <a:sym typeface="Wingdings" pitchFamily="2" charset="2"/>
              </a:rPr>
              <a:t>οι Δελφοί, η Ολυμπία, η Δήλος </a:t>
            </a:r>
            <a:r>
              <a:rPr lang="el-GR" sz="2500" dirty="0" smtClean="0">
                <a:solidFill>
                  <a:schemeClr val="tx1"/>
                </a:solidFill>
                <a:latin typeface="Comic Sans MS" pitchFamily="66" charset="0"/>
                <a:sym typeface="Wingdings" pitchFamily="2" charset="2"/>
              </a:rPr>
              <a:t>…</a:t>
            </a:r>
            <a:endParaRPr lang="el-GR" sz="2500" b="1" dirty="0">
              <a:solidFill>
                <a:srgbClr val="C00000"/>
              </a:solidFill>
              <a:effectLst>
                <a:outerShdw blurRad="38100" dist="38100" dir="2700000" algn="tl">
                  <a:srgbClr val="000000">
                    <a:alpha val="43137"/>
                  </a:srgbClr>
                </a:outerShdw>
              </a:effectLst>
              <a:latin typeface="Comic Sans MS" pitchFamily="66" charset="0"/>
            </a:endParaRPr>
          </a:p>
        </p:txBody>
      </p:sp>
      <p:pic>
        <p:nvPicPr>
          <p:cNvPr id="8" name="7 - Εικόνα" descr="97202278.jpg"/>
          <p:cNvPicPr>
            <a:picLocks noChangeAspect="1"/>
          </p:cNvPicPr>
          <p:nvPr/>
        </p:nvPicPr>
        <p:blipFill>
          <a:blip r:embed="rId5" cstate="print"/>
          <a:stretch>
            <a:fillRect/>
          </a:stretch>
        </p:blipFill>
        <p:spPr>
          <a:xfrm>
            <a:off x="3131840" y="4149080"/>
            <a:ext cx="3259491" cy="1913180"/>
          </a:xfrm>
          <a:prstGeom prst="rect">
            <a:avLst/>
          </a:prstGeom>
          <a:ln>
            <a:noFill/>
          </a:ln>
          <a:effectLst>
            <a:outerShdw blurRad="292100" dist="139700" dir="2700000" algn="tl" rotWithShape="0">
              <a:srgbClr val="333333">
                <a:alpha val="65000"/>
              </a:srgbClr>
            </a:outerShdw>
          </a:effectLst>
        </p:spPr>
      </p:pic>
      <p:sp>
        <p:nvSpPr>
          <p:cNvPr id="10" name="9 - TextBox"/>
          <p:cNvSpPr txBox="1"/>
          <p:nvPr/>
        </p:nvSpPr>
        <p:spPr>
          <a:xfrm>
            <a:off x="0" y="5229200"/>
            <a:ext cx="3131840" cy="738664"/>
          </a:xfrm>
          <a:prstGeom prst="rect">
            <a:avLst/>
          </a:prstGeom>
          <a:noFill/>
        </p:spPr>
        <p:txBody>
          <a:bodyPr wrap="square" rtlCol="0">
            <a:spAutoFit/>
          </a:bodyPr>
          <a:lstStyle/>
          <a:p>
            <a:pPr algn="ctr"/>
            <a:r>
              <a:rPr lang="el-GR" sz="2400" b="1" dirty="0" smtClean="0">
                <a:solidFill>
                  <a:srgbClr val="C00000"/>
                </a:solidFill>
                <a:effectLst>
                  <a:outerShdw blurRad="38100" dist="38100" dir="2700000" algn="tl">
                    <a:srgbClr val="000000">
                      <a:alpha val="43137"/>
                    </a:srgbClr>
                  </a:outerShdw>
                </a:effectLst>
                <a:latin typeface="Comic Sans MS" pitchFamily="66" charset="0"/>
              </a:rPr>
              <a:t>Δελφοί</a:t>
            </a:r>
          </a:p>
          <a:p>
            <a:pPr algn="ctr"/>
            <a:r>
              <a:rPr lang="el-GR" dirty="0" smtClean="0">
                <a:latin typeface="Comic Sans MS" pitchFamily="66" charset="0"/>
                <a:sym typeface="Wingdings" pitchFamily="2" charset="2"/>
              </a:rPr>
              <a:t> Το ξακουστό μαντείο</a:t>
            </a:r>
            <a:endParaRPr lang="el-GR" dirty="0">
              <a:latin typeface="Comic Sans MS" pitchFamily="66" charset="0"/>
            </a:endParaRPr>
          </a:p>
        </p:txBody>
      </p:sp>
      <p:sp>
        <p:nvSpPr>
          <p:cNvPr id="11" name="10 - TextBox"/>
          <p:cNvSpPr txBox="1"/>
          <p:nvPr/>
        </p:nvSpPr>
        <p:spPr>
          <a:xfrm>
            <a:off x="2915816" y="3429000"/>
            <a:ext cx="4248472" cy="738664"/>
          </a:xfrm>
          <a:prstGeom prst="rect">
            <a:avLst/>
          </a:prstGeom>
          <a:noFill/>
        </p:spPr>
        <p:txBody>
          <a:bodyPr wrap="square" rtlCol="0">
            <a:spAutoFit/>
          </a:bodyPr>
          <a:lstStyle/>
          <a:p>
            <a:pPr algn="ctr"/>
            <a:r>
              <a:rPr lang="el-GR" sz="2400" b="1" dirty="0" smtClean="0">
                <a:solidFill>
                  <a:srgbClr val="C00000"/>
                </a:solidFill>
                <a:effectLst>
                  <a:outerShdw blurRad="38100" dist="38100" dir="2700000" algn="tl">
                    <a:srgbClr val="000000">
                      <a:alpha val="43137"/>
                    </a:srgbClr>
                  </a:outerShdw>
                </a:effectLst>
                <a:latin typeface="Comic Sans MS" pitchFamily="66" charset="0"/>
              </a:rPr>
              <a:t>Ολυμπία</a:t>
            </a:r>
          </a:p>
          <a:p>
            <a:pPr algn="ctr"/>
            <a:r>
              <a:rPr lang="el-GR" dirty="0" smtClean="0">
                <a:latin typeface="Comic Sans MS" pitchFamily="66" charset="0"/>
                <a:sym typeface="Wingdings" pitchFamily="2" charset="2"/>
              </a:rPr>
              <a:t> Ο χώρος των πανελλήνιων αγώνων</a:t>
            </a:r>
            <a:endParaRPr lang="el-GR" dirty="0">
              <a:latin typeface="Comic Sans MS" pitchFamily="66" charset="0"/>
            </a:endParaRPr>
          </a:p>
        </p:txBody>
      </p:sp>
      <p:sp>
        <p:nvSpPr>
          <p:cNvPr id="12" name="11 - TextBox"/>
          <p:cNvSpPr txBox="1"/>
          <p:nvPr/>
        </p:nvSpPr>
        <p:spPr>
          <a:xfrm>
            <a:off x="3059832" y="6119336"/>
            <a:ext cx="3563888" cy="738664"/>
          </a:xfrm>
          <a:prstGeom prst="rect">
            <a:avLst/>
          </a:prstGeom>
          <a:noFill/>
        </p:spPr>
        <p:txBody>
          <a:bodyPr wrap="square" rtlCol="0">
            <a:spAutoFit/>
          </a:bodyPr>
          <a:lstStyle/>
          <a:p>
            <a:pPr algn="ctr"/>
            <a:r>
              <a:rPr lang="el-GR" sz="2400" b="1" dirty="0" smtClean="0">
                <a:solidFill>
                  <a:srgbClr val="C00000"/>
                </a:solidFill>
                <a:effectLst>
                  <a:outerShdw blurRad="38100" dist="38100" dir="2700000" algn="tl">
                    <a:srgbClr val="000000">
                      <a:alpha val="43137"/>
                    </a:srgbClr>
                  </a:outerShdw>
                </a:effectLst>
                <a:latin typeface="Comic Sans MS" pitchFamily="66" charset="0"/>
              </a:rPr>
              <a:t>Δήλος</a:t>
            </a:r>
          </a:p>
          <a:p>
            <a:pPr algn="ctr"/>
            <a:r>
              <a:rPr lang="el-GR" dirty="0" smtClean="0">
                <a:latin typeface="Comic Sans MS" pitchFamily="66" charset="0"/>
                <a:sym typeface="Wingdings" pitchFamily="2" charset="2"/>
              </a:rPr>
              <a:t> Το ιερό νησί του Απόλλωνα</a:t>
            </a:r>
            <a:endParaRPr lang="el-GR" dirty="0">
              <a:latin typeface="Comic Sans MS" pitchFamily="66" charset="0"/>
            </a:endParaRPr>
          </a:p>
        </p:txBody>
      </p:sp>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strVal val="#ppt_w+.3"/>
                                          </p:val>
                                        </p:tav>
                                        <p:tav tm="100000">
                                          <p:val>
                                            <p:strVal val="#ppt_w"/>
                                          </p:val>
                                        </p:tav>
                                      </p:tavLst>
                                    </p:anim>
                                    <p:anim calcmode="lin" valueType="num">
                                      <p:cBhvr>
                                        <p:cTn id="15" dur="500" fill="hold"/>
                                        <p:tgtEl>
                                          <p:spTgt spid="9"/>
                                        </p:tgtEl>
                                        <p:attrNameLst>
                                          <p:attrName>ppt_h</p:attrName>
                                        </p:attrNameLst>
                                      </p:cBhvr>
                                      <p:tavLst>
                                        <p:tav tm="0">
                                          <p:val>
                                            <p:strVal val="#ppt_h"/>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20000"/>
                                  </p:iterate>
                                  <p:childTnLst>
                                    <p:set>
                                      <p:cBhvr>
                                        <p:cTn id="20" dur="1" fill="hold">
                                          <p:stCondLst>
                                            <p:cond delay="0"/>
                                          </p:stCondLst>
                                        </p:cTn>
                                        <p:tgtEl>
                                          <p:spTgt spid="6"/>
                                        </p:tgtEl>
                                        <p:attrNameLst>
                                          <p:attrName>style.visibility</p:attrName>
                                        </p:attrNameLst>
                                      </p:cBhvr>
                                      <p:to>
                                        <p:strVal val="visible"/>
                                      </p:to>
                                    </p:set>
                                    <p:anim calcmode="discrete" valueType="clr">
                                      <p:cBhvr override="childStyle">
                                        <p:cTn id="21" dur="80"/>
                                        <p:tgtEl>
                                          <p:spTgt spid="6"/>
                                        </p:tgtEl>
                                        <p:attrNameLst>
                                          <p:attrName>style.color</p:attrName>
                                        </p:attrNameLst>
                                      </p:cBhvr>
                                      <p:tavLst>
                                        <p:tav tm="0">
                                          <p:val>
                                            <p:clrVal>
                                              <a:srgbClr val="FF6600"/>
                                            </p:clrVal>
                                          </p:val>
                                        </p:tav>
                                        <p:tav tm="50000">
                                          <p:val>
                                            <p:clrVal>
                                              <a:schemeClr val="hlink"/>
                                            </p:clrVal>
                                          </p:val>
                                        </p:tav>
                                      </p:tavLst>
                                    </p:anim>
                                    <p:anim calcmode="discrete" valueType="clr">
                                      <p:cBhvr>
                                        <p:cTn id="22" dur="80"/>
                                        <p:tgtEl>
                                          <p:spTgt spid="6"/>
                                        </p:tgtEl>
                                        <p:attrNameLst>
                                          <p:attrName>fillcolor</p:attrName>
                                        </p:attrNameLst>
                                      </p:cBhvr>
                                      <p:tavLst>
                                        <p:tav tm="0">
                                          <p:val>
                                            <p:clrVal>
                                              <a:schemeClr val="accent2"/>
                                            </p:clrVal>
                                          </p:val>
                                        </p:tav>
                                        <p:tav tm="50000">
                                          <p:val>
                                            <p:clrVal>
                                              <a:schemeClr val="hlink"/>
                                            </p:clrVal>
                                          </p:val>
                                        </p:tav>
                                      </p:tavLst>
                                    </p:anim>
                                    <p:set>
                                      <p:cBhvr>
                                        <p:cTn id="23" dur="80"/>
                                        <p:tgtEl>
                                          <p:spTgt spid="6"/>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strVal val="#ppt_w+.3"/>
                                          </p:val>
                                        </p:tav>
                                        <p:tav tm="100000">
                                          <p:val>
                                            <p:strVal val="#ppt_w"/>
                                          </p:val>
                                        </p:tav>
                                      </p:tavLst>
                                    </p:anim>
                                    <p:anim calcmode="lin" valueType="num">
                                      <p:cBhvr>
                                        <p:cTn id="29" dur="500" fill="hold"/>
                                        <p:tgtEl>
                                          <p:spTgt spid="7"/>
                                        </p:tgtEl>
                                        <p:attrNameLst>
                                          <p:attrName>ppt_h</p:attrName>
                                        </p:attrNameLst>
                                      </p:cBhvr>
                                      <p:tavLst>
                                        <p:tav tm="0">
                                          <p:val>
                                            <p:strVal val="#ppt_h"/>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strVal val="#ppt_w+.3"/>
                                          </p:val>
                                        </p:tav>
                                        <p:tav tm="100000">
                                          <p:val>
                                            <p:strVal val="#ppt_w"/>
                                          </p:val>
                                        </p:tav>
                                      </p:tavLst>
                                    </p:anim>
                                    <p:anim calcmode="lin" valueType="num">
                                      <p:cBhvr>
                                        <p:cTn id="36" dur="500" fill="hold"/>
                                        <p:tgtEl>
                                          <p:spTgt spid="8"/>
                                        </p:tgtEl>
                                        <p:attrNameLst>
                                          <p:attrName>ppt_h</p:attrName>
                                        </p:attrNameLst>
                                      </p:cBhvr>
                                      <p:tavLst>
                                        <p:tav tm="0">
                                          <p:val>
                                            <p:strVal val="#ppt_h"/>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80">
                                          <p:stCondLst>
                                            <p:cond delay="0"/>
                                          </p:stCondLst>
                                        </p:cTn>
                                        <p:tgtEl>
                                          <p:spTgt spid="10"/>
                                        </p:tgtEl>
                                      </p:cBhvr>
                                    </p:animEffect>
                                    <p:anim calcmode="lin" valueType="num">
                                      <p:cBhvr>
                                        <p:cTn id="4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8" dur="26">
                                          <p:stCondLst>
                                            <p:cond delay="650"/>
                                          </p:stCondLst>
                                        </p:cTn>
                                        <p:tgtEl>
                                          <p:spTgt spid="10"/>
                                        </p:tgtEl>
                                      </p:cBhvr>
                                      <p:to x="100000" y="60000"/>
                                    </p:animScale>
                                    <p:animScale>
                                      <p:cBhvr>
                                        <p:cTn id="49" dur="166" decel="50000">
                                          <p:stCondLst>
                                            <p:cond delay="676"/>
                                          </p:stCondLst>
                                        </p:cTn>
                                        <p:tgtEl>
                                          <p:spTgt spid="10"/>
                                        </p:tgtEl>
                                      </p:cBhvr>
                                      <p:to x="100000" y="100000"/>
                                    </p:animScale>
                                    <p:animScale>
                                      <p:cBhvr>
                                        <p:cTn id="50" dur="26">
                                          <p:stCondLst>
                                            <p:cond delay="1312"/>
                                          </p:stCondLst>
                                        </p:cTn>
                                        <p:tgtEl>
                                          <p:spTgt spid="10"/>
                                        </p:tgtEl>
                                      </p:cBhvr>
                                      <p:to x="100000" y="80000"/>
                                    </p:animScale>
                                    <p:animScale>
                                      <p:cBhvr>
                                        <p:cTn id="51" dur="166" decel="50000">
                                          <p:stCondLst>
                                            <p:cond delay="1338"/>
                                          </p:stCondLst>
                                        </p:cTn>
                                        <p:tgtEl>
                                          <p:spTgt spid="10"/>
                                        </p:tgtEl>
                                      </p:cBhvr>
                                      <p:to x="100000" y="100000"/>
                                    </p:animScale>
                                    <p:animScale>
                                      <p:cBhvr>
                                        <p:cTn id="52" dur="26">
                                          <p:stCondLst>
                                            <p:cond delay="1642"/>
                                          </p:stCondLst>
                                        </p:cTn>
                                        <p:tgtEl>
                                          <p:spTgt spid="10"/>
                                        </p:tgtEl>
                                      </p:cBhvr>
                                      <p:to x="100000" y="90000"/>
                                    </p:animScale>
                                    <p:animScale>
                                      <p:cBhvr>
                                        <p:cTn id="53" dur="166" decel="50000">
                                          <p:stCondLst>
                                            <p:cond delay="1668"/>
                                          </p:stCondLst>
                                        </p:cTn>
                                        <p:tgtEl>
                                          <p:spTgt spid="10"/>
                                        </p:tgtEl>
                                      </p:cBhvr>
                                      <p:to x="100000" y="100000"/>
                                    </p:animScale>
                                    <p:animScale>
                                      <p:cBhvr>
                                        <p:cTn id="54" dur="26">
                                          <p:stCondLst>
                                            <p:cond delay="1808"/>
                                          </p:stCondLst>
                                        </p:cTn>
                                        <p:tgtEl>
                                          <p:spTgt spid="10"/>
                                        </p:tgtEl>
                                      </p:cBhvr>
                                      <p:to x="100000" y="95000"/>
                                    </p:animScale>
                                    <p:animScale>
                                      <p:cBhvr>
                                        <p:cTn id="55" dur="166" decel="50000">
                                          <p:stCondLst>
                                            <p:cond delay="1834"/>
                                          </p:stCondLst>
                                        </p:cTn>
                                        <p:tgtEl>
                                          <p:spTgt spid="10"/>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down)">
                                      <p:cBhvr>
                                        <p:cTn id="60" dur="580">
                                          <p:stCondLst>
                                            <p:cond delay="0"/>
                                          </p:stCondLst>
                                        </p:cTn>
                                        <p:tgtEl>
                                          <p:spTgt spid="11"/>
                                        </p:tgtEl>
                                      </p:cBhvr>
                                    </p:animEffect>
                                    <p:anim calcmode="lin" valueType="num">
                                      <p:cBhvr>
                                        <p:cTn id="6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6" dur="26">
                                          <p:stCondLst>
                                            <p:cond delay="650"/>
                                          </p:stCondLst>
                                        </p:cTn>
                                        <p:tgtEl>
                                          <p:spTgt spid="11"/>
                                        </p:tgtEl>
                                      </p:cBhvr>
                                      <p:to x="100000" y="60000"/>
                                    </p:animScale>
                                    <p:animScale>
                                      <p:cBhvr>
                                        <p:cTn id="67" dur="166" decel="50000">
                                          <p:stCondLst>
                                            <p:cond delay="676"/>
                                          </p:stCondLst>
                                        </p:cTn>
                                        <p:tgtEl>
                                          <p:spTgt spid="11"/>
                                        </p:tgtEl>
                                      </p:cBhvr>
                                      <p:to x="100000" y="100000"/>
                                    </p:animScale>
                                    <p:animScale>
                                      <p:cBhvr>
                                        <p:cTn id="68" dur="26">
                                          <p:stCondLst>
                                            <p:cond delay="1312"/>
                                          </p:stCondLst>
                                        </p:cTn>
                                        <p:tgtEl>
                                          <p:spTgt spid="11"/>
                                        </p:tgtEl>
                                      </p:cBhvr>
                                      <p:to x="100000" y="80000"/>
                                    </p:animScale>
                                    <p:animScale>
                                      <p:cBhvr>
                                        <p:cTn id="69" dur="166" decel="50000">
                                          <p:stCondLst>
                                            <p:cond delay="1338"/>
                                          </p:stCondLst>
                                        </p:cTn>
                                        <p:tgtEl>
                                          <p:spTgt spid="11"/>
                                        </p:tgtEl>
                                      </p:cBhvr>
                                      <p:to x="100000" y="100000"/>
                                    </p:animScale>
                                    <p:animScale>
                                      <p:cBhvr>
                                        <p:cTn id="70" dur="26">
                                          <p:stCondLst>
                                            <p:cond delay="1642"/>
                                          </p:stCondLst>
                                        </p:cTn>
                                        <p:tgtEl>
                                          <p:spTgt spid="11"/>
                                        </p:tgtEl>
                                      </p:cBhvr>
                                      <p:to x="100000" y="90000"/>
                                    </p:animScale>
                                    <p:animScale>
                                      <p:cBhvr>
                                        <p:cTn id="71" dur="166" decel="50000">
                                          <p:stCondLst>
                                            <p:cond delay="1668"/>
                                          </p:stCondLst>
                                        </p:cTn>
                                        <p:tgtEl>
                                          <p:spTgt spid="11"/>
                                        </p:tgtEl>
                                      </p:cBhvr>
                                      <p:to x="100000" y="100000"/>
                                    </p:animScale>
                                    <p:animScale>
                                      <p:cBhvr>
                                        <p:cTn id="72" dur="26">
                                          <p:stCondLst>
                                            <p:cond delay="1808"/>
                                          </p:stCondLst>
                                        </p:cTn>
                                        <p:tgtEl>
                                          <p:spTgt spid="11"/>
                                        </p:tgtEl>
                                      </p:cBhvr>
                                      <p:to x="100000" y="95000"/>
                                    </p:animScale>
                                    <p:animScale>
                                      <p:cBhvr>
                                        <p:cTn id="73" dur="166" decel="50000">
                                          <p:stCondLst>
                                            <p:cond delay="1834"/>
                                          </p:stCondLst>
                                        </p:cTn>
                                        <p:tgtEl>
                                          <p:spTgt spid="11"/>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26" presetClass="entr" presetSubtype="0" fill="hold" grpId="0" nodeType="click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wipe(down)">
                                      <p:cBhvr>
                                        <p:cTn id="78" dur="580">
                                          <p:stCondLst>
                                            <p:cond delay="0"/>
                                          </p:stCondLst>
                                        </p:cTn>
                                        <p:tgtEl>
                                          <p:spTgt spid="12"/>
                                        </p:tgtEl>
                                      </p:cBhvr>
                                    </p:animEffect>
                                    <p:anim calcmode="lin" valueType="num">
                                      <p:cBhvr>
                                        <p:cTn id="7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84" dur="26">
                                          <p:stCondLst>
                                            <p:cond delay="650"/>
                                          </p:stCondLst>
                                        </p:cTn>
                                        <p:tgtEl>
                                          <p:spTgt spid="12"/>
                                        </p:tgtEl>
                                      </p:cBhvr>
                                      <p:to x="100000" y="60000"/>
                                    </p:animScale>
                                    <p:animScale>
                                      <p:cBhvr>
                                        <p:cTn id="85" dur="166" decel="50000">
                                          <p:stCondLst>
                                            <p:cond delay="676"/>
                                          </p:stCondLst>
                                        </p:cTn>
                                        <p:tgtEl>
                                          <p:spTgt spid="12"/>
                                        </p:tgtEl>
                                      </p:cBhvr>
                                      <p:to x="100000" y="100000"/>
                                    </p:animScale>
                                    <p:animScale>
                                      <p:cBhvr>
                                        <p:cTn id="86" dur="26">
                                          <p:stCondLst>
                                            <p:cond delay="1312"/>
                                          </p:stCondLst>
                                        </p:cTn>
                                        <p:tgtEl>
                                          <p:spTgt spid="12"/>
                                        </p:tgtEl>
                                      </p:cBhvr>
                                      <p:to x="100000" y="80000"/>
                                    </p:animScale>
                                    <p:animScale>
                                      <p:cBhvr>
                                        <p:cTn id="87" dur="166" decel="50000">
                                          <p:stCondLst>
                                            <p:cond delay="1338"/>
                                          </p:stCondLst>
                                        </p:cTn>
                                        <p:tgtEl>
                                          <p:spTgt spid="12"/>
                                        </p:tgtEl>
                                      </p:cBhvr>
                                      <p:to x="100000" y="100000"/>
                                    </p:animScale>
                                    <p:animScale>
                                      <p:cBhvr>
                                        <p:cTn id="88" dur="26">
                                          <p:stCondLst>
                                            <p:cond delay="1642"/>
                                          </p:stCondLst>
                                        </p:cTn>
                                        <p:tgtEl>
                                          <p:spTgt spid="12"/>
                                        </p:tgtEl>
                                      </p:cBhvr>
                                      <p:to x="100000" y="90000"/>
                                    </p:animScale>
                                    <p:animScale>
                                      <p:cBhvr>
                                        <p:cTn id="89" dur="166" decel="50000">
                                          <p:stCondLst>
                                            <p:cond delay="1668"/>
                                          </p:stCondLst>
                                        </p:cTn>
                                        <p:tgtEl>
                                          <p:spTgt spid="12"/>
                                        </p:tgtEl>
                                      </p:cBhvr>
                                      <p:to x="100000" y="100000"/>
                                    </p:animScale>
                                    <p:animScale>
                                      <p:cBhvr>
                                        <p:cTn id="90" dur="26">
                                          <p:stCondLst>
                                            <p:cond delay="1808"/>
                                          </p:stCondLst>
                                        </p:cTn>
                                        <p:tgtEl>
                                          <p:spTgt spid="12"/>
                                        </p:tgtEl>
                                      </p:cBhvr>
                                      <p:to x="100000" y="95000"/>
                                    </p:animScale>
                                    <p:animScale>
                                      <p:cBhvr>
                                        <p:cTn id="91"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p:bldP spid="1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 Εικόνα" descr="97202278.jpg"/>
          <p:cNvPicPr>
            <a:picLocks noChangeAspect="1"/>
          </p:cNvPicPr>
          <p:nvPr/>
        </p:nvPicPr>
        <p:blipFill>
          <a:blip r:embed="rId3" cstate="print">
            <a:lum bright="-20000" contrast="40000"/>
          </a:blip>
          <a:stretch>
            <a:fillRect/>
          </a:stretch>
        </p:blipFill>
        <p:spPr>
          <a:xfrm>
            <a:off x="755576" y="-63964"/>
            <a:ext cx="7742650" cy="692196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split orient="vert" dir="in"/>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 Εικόνα" descr="97202278.jpg"/>
          <p:cNvPicPr>
            <a:picLocks noChangeAspect="1"/>
          </p:cNvPicPr>
          <p:nvPr/>
        </p:nvPicPr>
        <p:blipFill>
          <a:blip r:embed="rId2" cstate="print">
            <a:lum bright="-10000"/>
          </a:blip>
          <a:stretch>
            <a:fillRect/>
          </a:stretch>
        </p:blipFill>
        <p:spPr>
          <a:xfrm>
            <a:off x="-1282485" y="1124744"/>
            <a:ext cx="11133621" cy="5733256"/>
          </a:xfrm>
          <a:prstGeom prst="rect">
            <a:avLst/>
          </a:prstGeom>
          <a:ln>
            <a:noFill/>
          </a:ln>
          <a:effectLst>
            <a:outerShdw blurRad="292100" dist="139700" dir="2700000" algn="tl" rotWithShape="0">
              <a:srgbClr val="333333">
                <a:alpha val="65000"/>
              </a:srgbClr>
            </a:outerShdw>
          </a:effectLst>
        </p:spPr>
      </p:pic>
      <p:pic>
        <p:nvPicPr>
          <p:cNvPr id="5" name="4 - Θέση περιεχομένου" descr="Archive(thumbnail)4974.jpeg"/>
          <p:cNvPicPr>
            <a:picLocks noGrp="1" noChangeAspect="1"/>
          </p:cNvPicPr>
          <p:nvPr>
            <p:ph idx="1"/>
          </p:nvPr>
        </p:nvPicPr>
        <p:blipFill>
          <a:blip r:embed="rId3" cstate="print">
            <a:lum bright="-20000" contrast="40000"/>
          </a:blip>
          <a:stretch>
            <a:fillRect/>
          </a:stretch>
        </p:blipFill>
        <p:spPr>
          <a:xfrm>
            <a:off x="6948264" y="1122565"/>
            <a:ext cx="2232249" cy="5823258"/>
          </a:xfrm>
          <a:prstGeom prst="rect">
            <a:avLst/>
          </a:prstGeom>
          <a:ln>
            <a:noFill/>
          </a:ln>
          <a:effectLst>
            <a:outerShdw blurRad="292100" dist="139700" dir="2700000" algn="tl" rotWithShape="0">
              <a:srgbClr val="333333">
                <a:alpha val="65000"/>
              </a:srgbClr>
            </a:outerShdw>
          </a:effectLst>
        </p:spPr>
      </p:pic>
      <p:sp>
        <p:nvSpPr>
          <p:cNvPr id="6" name="5 - Ελλειψοειδής επεξήγηση"/>
          <p:cNvSpPr/>
          <p:nvPr/>
        </p:nvSpPr>
        <p:spPr>
          <a:xfrm>
            <a:off x="0" y="72008"/>
            <a:ext cx="9144000" cy="1484784"/>
          </a:xfrm>
          <a:prstGeom prst="wedgeEllipseCallout">
            <a:avLst>
              <a:gd name="adj1" fmla="val 33395"/>
              <a:gd name="adj2" fmla="val 85217"/>
            </a:avLst>
          </a:prstGeom>
          <a:solidFill>
            <a:schemeClr val="bg1">
              <a:alpha val="88000"/>
            </a:schemeClr>
          </a:solidFill>
          <a:ln w="12700"/>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smtClean="0">
                <a:solidFill>
                  <a:schemeClr val="tx1"/>
                </a:solidFill>
                <a:latin typeface="Comic Sans MS" pitchFamily="66" charset="0"/>
                <a:sym typeface="Wingdings" pitchFamily="2" charset="2"/>
              </a:rPr>
              <a:t>Προσέξτε λίγο και τη θέση των ιερών και των πόλεων στο χάρτη… Μελετημένες αποστάσεις. Δεν σας κάνει εντύπωση;</a:t>
            </a:r>
            <a:endParaRPr lang="el-GR" sz="2400" b="1" dirty="0">
              <a:solidFill>
                <a:srgbClr val="C00000"/>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strVal val="#ppt_w+.3"/>
                                          </p:val>
                                        </p:tav>
                                        <p:tav tm="100000">
                                          <p:val>
                                            <p:strVal val="#ppt_w"/>
                                          </p:val>
                                        </p:tav>
                                      </p:tavLst>
                                    </p:anim>
                                    <p:anim calcmode="lin" valueType="num">
                                      <p:cBhvr>
                                        <p:cTn id="15" dur="500" fill="hold"/>
                                        <p:tgtEl>
                                          <p:spTgt spid="9"/>
                                        </p:tgtEl>
                                        <p:attrNameLst>
                                          <p:attrName>ppt_h</p:attrName>
                                        </p:attrNameLst>
                                      </p:cBhvr>
                                      <p:tavLst>
                                        <p:tav tm="0">
                                          <p:val>
                                            <p:strVal val="#ppt_h"/>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20000"/>
                                  </p:iterate>
                                  <p:childTnLst>
                                    <p:set>
                                      <p:cBhvr>
                                        <p:cTn id="20" dur="1" fill="hold">
                                          <p:stCondLst>
                                            <p:cond delay="0"/>
                                          </p:stCondLst>
                                        </p:cTn>
                                        <p:tgtEl>
                                          <p:spTgt spid="6"/>
                                        </p:tgtEl>
                                        <p:attrNameLst>
                                          <p:attrName>style.visibility</p:attrName>
                                        </p:attrNameLst>
                                      </p:cBhvr>
                                      <p:to>
                                        <p:strVal val="visible"/>
                                      </p:to>
                                    </p:set>
                                    <p:anim calcmode="discrete" valueType="clr">
                                      <p:cBhvr override="childStyle">
                                        <p:cTn id="21" dur="80"/>
                                        <p:tgtEl>
                                          <p:spTgt spid="6"/>
                                        </p:tgtEl>
                                        <p:attrNameLst>
                                          <p:attrName>style.color</p:attrName>
                                        </p:attrNameLst>
                                      </p:cBhvr>
                                      <p:tavLst>
                                        <p:tav tm="0">
                                          <p:val>
                                            <p:clrVal>
                                              <a:srgbClr val="FF6600"/>
                                            </p:clrVal>
                                          </p:val>
                                        </p:tav>
                                        <p:tav tm="50000">
                                          <p:val>
                                            <p:clrVal>
                                              <a:schemeClr val="hlink"/>
                                            </p:clrVal>
                                          </p:val>
                                        </p:tav>
                                      </p:tavLst>
                                    </p:anim>
                                    <p:anim calcmode="discrete" valueType="clr">
                                      <p:cBhvr>
                                        <p:cTn id="22" dur="80"/>
                                        <p:tgtEl>
                                          <p:spTgt spid="6"/>
                                        </p:tgtEl>
                                        <p:attrNameLst>
                                          <p:attrName>fillcolor</p:attrName>
                                        </p:attrNameLst>
                                      </p:cBhvr>
                                      <p:tavLst>
                                        <p:tav tm="0">
                                          <p:val>
                                            <p:clrVal>
                                              <a:schemeClr val="accent2"/>
                                            </p:clrVal>
                                          </p:val>
                                        </p:tav>
                                        <p:tav tm="50000">
                                          <p:val>
                                            <p:clrVal>
                                              <a:schemeClr val="hlink"/>
                                            </p:clrVal>
                                          </p:val>
                                        </p:tav>
                                      </p:tavLst>
                                    </p:anim>
                                    <p:set>
                                      <p:cBhvr>
                                        <p:cTn id="23"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1680</TotalTime>
  <Words>2077</Words>
  <Application>Microsoft Office PowerPoint</Application>
  <PresentationFormat>Προβολή στην οθόνη (4:3)</PresentationFormat>
  <Paragraphs>312</Paragraphs>
  <Slides>100</Slides>
  <Notes>4</Notes>
  <HiddenSlides>0</HiddenSlides>
  <MMClips>0</MMClips>
  <ScaleCrop>false</ScaleCrop>
  <HeadingPairs>
    <vt:vector size="4" baseType="variant">
      <vt:variant>
        <vt:lpstr>Θέμα</vt:lpstr>
      </vt:variant>
      <vt:variant>
        <vt:i4>1</vt:i4>
      </vt:variant>
      <vt:variant>
        <vt:lpstr>Τίτλοι διαφανειών</vt:lpstr>
      </vt:variant>
      <vt:variant>
        <vt:i4>100</vt:i4>
      </vt:variant>
    </vt:vector>
  </HeadingPairs>
  <TitlesOfParts>
    <vt:vector size="101" baseType="lpstr">
      <vt:lpstr>Θέμα του Office</vt:lpstr>
      <vt:lpstr>Αρχαϊκή  εποχή</vt:lpstr>
      <vt:lpstr>Διαφάνεια 2</vt:lpstr>
      <vt:lpstr>Διαφάνεια 3</vt:lpstr>
      <vt:lpstr>Διαφάνεια 4</vt:lpstr>
      <vt:lpstr>Η γένεση της πόλης - κράτους</vt:lpstr>
      <vt:lpstr>Διαφάνεια 6</vt:lpstr>
      <vt:lpstr>Διαφάνεια 7</vt:lpstr>
      <vt:lpstr>Διαφάνεια 8</vt:lpstr>
      <vt:lpstr>Η σημασία της πόλης - κράτους</vt:lpstr>
      <vt:lpstr>Διαφάνεια 10</vt:lpstr>
      <vt:lpstr>Διαφάνεια 11</vt:lpstr>
      <vt:lpstr>Διαφάνεια 12</vt:lpstr>
      <vt:lpstr>Aναπαράσταση πόλης 400 π.Χ.  με τουβλάκια lego</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Ο συνοικισμός στην Αθήνα</vt:lpstr>
      <vt:lpstr>Διαφάνεια 38</vt:lpstr>
      <vt:lpstr>Διαφάνεια 39</vt:lpstr>
      <vt:lpstr>Η κρίση του ομηρικού κόσμου</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Η κοινωνική πυραμίδα  των Αρχαϊκών χρόνων</vt:lpstr>
      <vt:lpstr>Η αντιμετώπιση της κρίσης</vt:lpstr>
      <vt:lpstr>Διαφάνεια 51</vt:lpstr>
      <vt:lpstr>Διαφάνεια 52</vt:lpstr>
      <vt:lpstr>Διαφάνεια 53</vt:lpstr>
      <vt:lpstr>Διαφάνεια 54</vt:lpstr>
      <vt:lpstr>Διαφάνεια 55</vt:lpstr>
      <vt:lpstr>Οι Έλληνες εξαπλώνονται  Εύξεινος Πόντος – Μεσόγειος!</vt:lpstr>
      <vt:lpstr>Αίτια του β΄ ελληνικού αποικισμού</vt:lpstr>
      <vt:lpstr>Διαφάνεια 58</vt:lpstr>
      <vt:lpstr>Διαφάνεια 59</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lpstr>Διαφάνεια 68</vt:lpstr>
      <vt:lpstr>Διαφάνεια 69</vt:lpstr>
      <vt:lpstr>Διαφάνεια 70</vt:lpstr>
      <vt:lpstr>Μεγάλη Ελλάδα</vt:lpstr>
      <vt:lpstr>Διαφάνεια 72</vt:lpstr>
      <vt:lpstr>Η εναλλαγή των πολιτευμάτων</vt:lpstr>
      <vt:lpstr>Διαφάνεια 74</vt:lpstr>
      <vt:lpstr>Διαφάνεια 75</vt:lpstr>
      <vt:lpstr>Διαφάνεια 76</vt:lpstr>
      <vt:lpstr>Διαφάνεια 77</vt:lpstr>
      <vt:lpstr>Διαφάνεια 78</vt:lpstr>
      <vt:lpstr>Διαφάνεια 79</vt:lpstr>
      <vt:lpstr>Διαφάνεια 80</vt:lpstr>
      <vt:lpstr>Διαφάνεια 81</vt:lpstr>
      <vt:lpstr>Διαφάνεια 82</vt:lpstr>
      <vt:lpstr>Διαφάνεια 83</vt:lpstr>
      <vt:lpstr>Διαφάνεια 84</vt:lpstr>
      <vt:lpstr>Διαφάνεια 85</vt:lpstr>
      <vt:lpstr>Διαφάνεια 86</vt:lpstr>
      <vt:lpstr>Διαφάνεια 87</vt:lpstr>
      <vt:lpstr>Διαφάνεια 88</vt:lpstr>
      <vt:lpstr>Ο πολιτισμός</vt:lpstr>
      <vt:lpstr>Διαφάνεια 90</vt:lpstr>
      <vt:lpstr>Διαφάνεια 91</vt:lpstr>
      <vt:lpstr>Διαφάνεια 92</vt:lpstr>
      <vt:lpstr>Διαφάνεια 93</vt:lpstr>
      <vt:lpstr>Διαφάνεια 94</vt:lpstr>
      <vt:lpstr>Διαφάνεια 95</vt:lpstr>
      <vt:lpstr>Διαφάνεια 96</vt:lpstr>
      <vt:lpstr>Διαφάνεια 97</vt:lpstr>
      <vt:lpstr>Διαφάνεια 98</vt:lpstr>
      <vt:lpstr>Διαφάνεια 99</vt:lpstr>
      <vt:lpstr>Διαφάνεια 100</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Αρχαϊκή εποχή</dc:title>
  <dc:creator>Toshiba</dc:creator>
  <cp:lastModifiedBy>Toshiba</cp:lastModifiedBy>
  <cp:revision>285</cp:revision>
  <dcterms:created xsi:type="dcterms:W3CDTF">2015-11-04T17:32:10Z</dcterms:created>
  <dcterms:modified xsi:type="dcterms:W3CDTF">2020-04-14T08:24:33Z</dcterms:modified>
</cp:coreProperties>
</file>