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6"/>
  </p:notesMasterIdLst>
  <p:sldIdLst>
    <p:sldId id="256" r:id="rId2"/>
    <p:sldId id="309" r:id="rId3"/>
    <p:sldId id="305" r:id="rId4"/>
    <p:sldId id="337" r:id="rId5"/>
    <p:sldId id="307" r:id="rId6"/>
    <p:sldId id="306" r:id="rId7"/>
    <p:sldId id="315" r:id="rId8"/>
    <p:sldId id="434" r:id="rId9"/>
    <p:sldId id="336" r:id="rId10"/>
    <p:sldId id="325" r:id="rId11"/>
    <p:sldId id="314" r:id="rId12"/>
    <p:sldId id="362" r:id="rId13"/>
    <p:sldId id="361" r:id="rId14"/>
    <p:sldId id="284" r:id="rId15"/>
    <p:sldId id="266" r:id="rId16"/>
    <p:sldId id="326" r:id="rId17"/>
    <p:sldId id="346" r:id="rId18"/>
    <p:sldId id="345" r:id="rId19"/>
    <p:sldId id="360" r:id="rId20"/>
    <p:sldId id="343" r:id="rId21"/>
    <p:sldId id="341" r:id="rId22"/>
    <p:sldId id="342" r:id="rId23"/>
    <p:sldId id="348" r:id="rId24"/>
    <p:sldId id="347" r:id="rId25"/>
    <p:sldId id="327" r:id="rId26"/>
    <p:sldId id="354" r:id="rId27"/>
    <p:sldId id="424" r:id="rId28"/>
    <p:sldId id="425" r:id="rId29"/>
    <p:sldId id="332" r:id="rId30"/>
    <p:sldId id="334" r:id="rId31"/>
    <p:sldId id="328" r:id="rId32"/>
    <p:sldId id="355" r:id="rId33"/>
    <p:sldId id="338" r:id="rId34"/>
    <p:sldId id="340" r:id="rId35"/>
    <p:sldId id="352" r:id="rId36"/>
    <p:sldId id="351" r:id="rId37"/>
    <p:sldId id="344" r:id="rId38"/>
    <p:sldId id="288" r:id="rId39"/>
    <p:sldId id="289" r:id="rId40"/>
    <p:sldId id="295" r:id="rId41"/>
    <p:sldId id="370" r:id="rId42"/>
    <p:sldId id="329" r:id="rId43"/>
    <p:sldId id="335" r:id="rId44"/>
    <p:sldId id="411" r:id="rId45"/>
    <p:sldId id="357" r:id="rId46"/>
    <p:sldId id="287" r:id="rId47"/>
    <p:sldId id="356" r:id="rId48"/>
    <p:sldId id="403" r:id="rId49"/>
    <p:sldId id="404" r:id="rId50"/>
    <p:sldId id="448" r:id="rId51"/>
    <p:sldId id="358" r:id="rId52"/>
    <p:sldId id="261" r:id="rId53"/>
    <p:sldId id="363" r:id="rId54"/>
    <p:sldId id="373" r:id="rId55"/>
    <p:sldId id="292" r:id="rId56"/>
    <p:sldId id="265" r:id="rId57"/>
    <p:sldId id="294" r:id="rId58"/>
    <p:sldId id="359" r:id="rId59"/>
    <p:sldId id="446" r:id="rId60"/>
    <p:sldId id="372" r:id="rId61"/>
    <p:sldId id="264" r:id="rId62"/>
    <p:sldId id="349" r:id="rId63"/>
    <p:sldId id="350" r:id="rId64"/>
    <p:sldId id="293" r:id="rId65"/>
    <p:sldId id="374" r:id="rId66"/>
    <p:sldId id="375" r:id="rId67"/>
    <p:sldId id="274" r:id="rId68"/>
    <p:sldId id="447" r:id="rId69"/>
    <p:sldId id="450" r:id="rId70"/>
    <p:sldId id="396" r:id="rId71"/>
    <p:sldId id="449" r:id="rId72"/>
    <p:sldId id="378" r:id="rId73"/>
    <p:sldId id="386" r:id="rId74"/>
    <p:sldId id="383" r:id="rId75"/>
    <p:sldId id="381" r:id="rId76"/>
    <p:sldId id="379" r:id="rId77"/>
    <p:sldId id="401" r:id="rId78"/>
    <p:sldId id="402" r:id="rId79"/>
    <p:sldId id="397" r:id="rId80"/>
    <p:sldId id="413" r:id="rId81"/>
    <p:sldId id="405" r:id="rId82"/>
    <p:sldId id="369" r:id="rId83"/>
    <p:sldId id="263" r:id="rId84"/>
    <p:sldId id="299" r:id="rId85"/>
    <p:sldId id="300" r:id="rId86"/>
    <p:sldId id="365" r:id="rId87"/>
    <p:sldId id="364" r:id="rId88"/>
    <p:sldId id="366" r:id="rId89"/>
    <p:sldId id="389" r:id="rId90"/>
    <p:sldId id="415" r:id="rId91"/>
    <p:sldId id="367" r:id="rId92"/>
    <p:sldId id="368" r:id="rId93"/>
    <p:sldId id="384" r:id="rId94"/>
    <p:sldId id="273" r:id="rId95"/>
    <p:sldId id="390" r:id="rId96"/>
    <p:sldId id="387" r:id="rId97"/>
    <p:sldId id="432" r:id="rId98"/>
    <p:sldId id="408" r:id="rId99"/>
    <p:sldId id="409" r:id="rId100"/>
    <p:sldId id="445" r:id="rId101"/>
    <p:sldId id="426" r:id="rId102"/>
    <p:sldId id="444" r:id="rId103"/>
    <p:sldId id="406" r:id="rId104"/>
    <p:sldId id="436" r:id="rId105"/>
    <p:sldId id="437" r:id="rId106"/>
    <p:sldId id="407" r:id="rId107"/>
    <p:sldId id="435" r:id="rId108"/>
    <p:sldId id="439" r:id="rId109"/>
    <p:sldId id="440" r:id="rId110"/>
    <p:sldId id="441" r:id="rId111"/>
    <p:sldId id="427" r:id="rId112"/>
    <p:sldId id="438" r:id="rId113"/>
    <p:sldId id="398" r:id="rId114"/>
    <p:sldId id="442" r:id="rId115"/>
    <p:sldId id="451" r:id="rId116"/>
    <p:sldId id="399" r:id="rId117"/>
    <p:sldId id="431" r:id="rId118"/>
    <p:sldId id="400" r:id="rId119"/>
    <p:sldId id="275" r:id="rId120"/>
    <p:sldId id="308" r:id="rId121"/>
    <p:sldId id="269" r:id="rId122"/>
    <p:sldId id="303" r:id="rId123"/>
    <p:sldId id="304" r:id="rId124"/>
    <p:sldId id="418" r:id="rId125"/>
    <p:sldId id="410" r:id="rId126"/>
    <p:sldId id="419" r:id="rId127"/>
    <p:sldId id="430" r:id="rId128"/>
    <p:sldId id="421" r:id="rId129"/>
    <p:sldId id="429" r:id="rId130"/>
    <p:sldId id="422" r:id="rId131"/>
    <p:sldId id="443" r:id="rId132"/>
    <p:sldId id="423" r:id="rId133"/>
    <p:sldId id="433" r:id="rId134"/>
    <p:sldId id="420" r:id="rId135"/>
    <p:sldId id="417" r:id="rId136"/>
    <p:sldId id="279" r:id="rId137"/>
    <p:sldId id="302" r:id="rId138"/>
    <p:sldId id="270" r:id="rId139"/>
    <p:sldId id="416" r:id="rId140"/>
    <p:sldId id="316" r:id="rId141"/>
    <p:sldId id="317" r:id="rId142"/>
    <p:sldId id="318" r:id="rId143"/>
    <p:sldId id="319" r:id="rId144"/>
    <p:sldId id="281" r:id="rId145"/>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2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9" d="100"/>
          <a:sy n="109" d="100"/>
        </p:scale>
        <p:origin x="1116"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A36818D-53DB-4EC9-A61D-C09A6ED06C1D}" type="datetimeFigureOut">
              <a:rPr lang="el-GR" smtClean="0"/>
              <a:pPr/>
              <a:t>23/2/2023</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CC6F494-8EB9-42AC-B03C-32057D57BC52}"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8CC6F494-8EB9-42AC-B03C-32057D57BC52}" type="slidenum">
              <a:rPr lang="el-GR" smtClean="0"/>
              <a:pPr/>
              <a:t>134</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C0F2E046-959F-48D4-94BB-7AA06CE280E1}" type="datetimeFigureOut">
              <a:rPr lang="el-GR" smtClean="0"/>
              <a:pPr/>
              <a:t>23/2/2023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0D9C9C6F-641F-4103-B3B7-10637F668213}"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C0F2E046-959F-48D4-94BB-7AA06CE280E1}" type="datetimeFigureOut">
              <a:rPr lang="el-GR" smtClean="0"/>
              <a:pPr/>
              <a:t>23/2/2023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0D9C9C6F-641F-4103-B3B7-10637F668213}"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C0F2E046-959F-48D4-94BB-7AA06CE280E1}" type="datetimeFigureOut">
              <a:rPr lang="el-GR" smtClean="0"/>
              <a:pPr/>
              <a:t>23/2/2023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0D9C9C6F-641F-4103-B3B7-10637F668213}"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C0F2E046-959F-48D4-94BB-7AA06CE280E1}" type="datetimeFigureOut">
              <a:rPr lang="el-GR" smtClean="0"/>
              <a:pPr/>
              <a:t>23/2/2023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0D9C9C6F-641F-4103-B3B7-10637F668213}"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C0F2E046-959F-48D4-94BB-7AA06CE280E1}" type="datetimeFigureOut">
              <a:rPr lang="el-GR" smtClean="0"/>
              <a:pPr/>
              <a:t>23/2/2023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0D9C9C6F-641F-4103-B3B7-10637F668213}"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C0F2E046-959F-48D4-94BB-7AA06CE280E1}" type="datetimeFigureOut">
              <a:rPr lang="el-GR" smtClean="0"/>
              <a:pPr/>
              <a:t>23/2/2023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0D9C9C6F-641F-4103-B3B7-10637F668213}"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C0F2E046-959F-48D4-94BB-7AA06CE280E1}" type="datetimeFigureOut">
              <a:rPr lang="el-GR" smtClean="0"/>
              <a:pPr/>
              <a:t>23/2/2023</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0D9C9C6F-641F-4103-B3B7-10637F668213}"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C0F2E046-959F-48D4-94BB-7AA06CE280E1}" type="datetimeFigureOut">
              <a:rPr lang="el-GR" smtClean="0"/>
              <a:pPr/>
              <a:t>23/2/2023</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0D9C9C6F-641F-4103-B3B7-10637F668213}"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C0F2E046-959F-48D4-94BB-7AA06CE280E1}" type="datetimeFigureOut">
              <a:rPr lang="el-GR" smtClean="0"/>
              <a:pPr/>
              <a:t>23/2/2023</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0D9C9C6F-641F-4103-B3B7-10637F668213}"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C0F2E046-959F-48D4-94BB-7AA06CE280E1}" type="datetimeFigureOut">
              <a:rPr lang="el-GR" smtClean="0"/>
              <a:pPr/>
              <a:t>23/2/2023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0D9C9C6F-641F-4103-B3B7-10637F668213}"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C0F2E046-959F-48D4-94BB-7AA06CE280E1}" type="datetimeFigureOut">
              <a:rPr lang="el-GR" smtClean="0"/>
              <a:pPr/>
              <a:t>23/2/2023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0D9C9C6F-641F-4103-B3B7-10637F668213}"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C000">
            <a:alpha val="60000"/>
          </a:srgbClr>
        </a:solidFill>
        <a:effectLst/>
      </p:bgPr>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F2E046-959F-48D4-94BB-7AA06CE280E1}" type="datetimeFigureOut">
              <a:rPr lang="el-GR" smtClean="0"/>
              <a:pPr/>
              <a:t>23/2/2023</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9C9C6F-641F-4103-B3B7-10637F668213}"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 Id="rId4" Type="http://schemas.microsoft.com/office/2007/relationships/hdphoto" Target="../media/hdphoto1.wdp"/></Relationships>
</file>

<file path=ppt/slides/_rels/slide11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113.png"/><Relationship Id="rId1" Type="http://schemas.openxmlformats.org/officeDocument/2006/relationships/slideLayout" Target="../slideLayouts/slideLayout2.xml"/><Relationship Id="rId5" Type="http://schemas.microsoft.com/office/2007/relationships/hdphoto" Target="../media/hdphoto30.wdp"/><Relationship Id="rId4" Type="http://schemas.openxmlformats.org/officeDocument/2006/relationships/image" Target="../media/image114.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microsoft.com/office/2007/relationships/hdphoto" Target="../media/hdphoto31.wdp"/><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microsoft.com/office/2007/relationships/hdphoto" Target="../media/hdphoto32.wdp"/><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microsoft.com/office/2007/relationships/hdphoto" Target="../media/hdphoto33.wdp"/><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8.png"/><Relationship Id="rId5" Type="http://schemas.microsoft.com/office/2007/relationships/hdphoto" Target="../media/hdphoto3.wdp"/><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microsoft.com/office/2007/relationships/hdphoto" Target="../media/hdphoto11.wdp"/><Relationship Id="rId3" Type="http://schemas.microsoft.com/office/2007/relationships/hdphoto" Target="../media/hdphoto9.wdp"/><Relationship Id="rId7" Type="http://schemas.openxmlformats.org/officeDocument/2006/relationships/image" Target="../media/image43.png"/><Relationship Id="rId2" Type="http://schemas.openxmlformats.org/officeDocument/2006/relationships/image" Target="../media/image40.png"/><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42.png"/><Relationship Id="rId4" Type="http://schemas.openxmlformats.org/officeDocument/2006/relationships/image" Target="../media/image41.jpeg"/></Relationships>
</file>

<file path=ppt/slides/_rels/slide4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67.png"/><Relationship Id="rId1" Type="http://schemas.openxmlformats.org/officeDocument/2006/relationships/slideLayout" Target="../slideLayouts/slideLayout2.xml"/><Relationship Id="rId5" Type="http://schemas.microsoft.com/office/2007/relationships/hdphoto" Target="../media/hdphoto18.wdp"/><Relationship Id="rId4" Type="http://schemas.openxmlformats.org/officeDocument/2006/relationships/image" Target="../media/image68.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6.gi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8" Type="http://schemas.openxmlformats.org/officeDocument/2006/relationships/image" Target="../media/image84.emf"/><Relationship Id="rId13" Type="http://schemas.openxmlformats.org/officeDocument/2006/relationships/image" Target="../media/image89.emf"/><Relationship Id="rId3" Type="http://schemas.openxmlformats.org/officeDocument/2006/relationships/image" Target="../media/image79.emf"/><Relationship Id="rId7" Type="http://schemas.openxmlformats.org/officeDocument/2006/relationships/image" Target="../media/image83.emf"/><Relationship Id="rId12" Type="http://schemas.openxmlformats.org/officeDocument/2006/relationships/image" Target="../media/image88.emf"/><Relationship Id="rId2" Type="http://schemas.openxmlformats.org/officeDocument/2006/relationships/image" Target="../media/image78.emf"/><Relationship Id="rId1" Type="http://schemas.openxmlformats.org/officeDocument/2006/relationships/slideLayout" Target="../slideLayouts/slideLayout1.xml"/><Relationship Id="rId6" Type="http://schemas.openxmlformats.org/officeDocument/2006/relationships/image" Target="../media/image82.emf"/><Relationship Id="rId11" Type="http://schemas.openxmlformats.org/officeDocument/2006/relationships/image" Target="../media/image87.emf"/><Relationship Id="rId5" Type="http://schemas.openxmlformats.org/officeDocument/2006/relationships/image" Target="../media/image81.emf"/><Relationship Id="rId15" Type="http://schemas.openxmlformats.org/officeDocument/2006/relationships/image" Target="../media/image91.emf"/><Relationship Id="rId10" Type="http://schemas.openxmlformats.org/officeDocument/2006/relationships/image" Target="../media/image86.emf"/><Relationship Id="rId4" Type="http://schemas.openxmlformats.org/officeDocument/2006/relationships/image" Target="../media/image80.emf"/><Relationship Id="rId9" Type="http://schemas.openxmlformats.org/officeDocument/2006/relationships/image" Target="../media/image85.emf"/><Relationship Id="rId14" Type="http://schemas.openxmlformats.org/officeDocument/2006/relationships/image" Target="../media/image90.emf"/></Relationships>
</file>

<file path=ppt/slides/_rels/slide91.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 Εικόνα" descr="BeautifulSunset.jpg"/>
          <p:cNvPicPr>
            <a:picLocks noChangeAspect="1"/>
          </p:cNvPicPr>
          <p:nvPr/>
        </p:nvPicPr>
        <p:blipFill>
          <a:blip r:embed="rId2" cstate="print"/>
          <a:stretch>
            <a:fillRect/>
          </a:stretch>
        </p:blipFill>
        <p:spPr>
          <a:xfrm>
            <a:off x="0" y="0"/>
            <a:ext cx="9144000" cy="6858000"/>
          </a:xfrm>
          <a:prstGeom prst="rect">
            <a:avLst/>
          </a:prstGeom>
        </p:spPr>
      </p:pic>
      <p:sp>
        <p:nvSpPr>
          <p:cNvPr id="2" name="1 - Τίτλος"/>
          <p:cNvSpPr>
            <a:spLocks noGrp="1"/>
          </p:cNvSpPr>
          <p:nvPr>
            <p:ph type="ctrTitle"/>
          </p:nvPr>
        </p:nvSpPr>
        <p:spPr>
          <a:xfrm>
            <a:off x="827584" y="2708920"/>
            <a:ext cx="7740352" cy="1470025"/>
          </a:xfrm>
        </p:spPr>
        <p:txBody>
          <a:bodyPr>
            <a:normAutofit fontScale="90000"/>
          </a:bodyPr>
          <a:lstStyle/>
          <a:p>
            <a:pPr>
              <a:lnSpc>
                <a:spcPts val="6500"/>
              </a:lnSpc>
            </a:pPr>
            <a:r>
              <a:rPr lang="el-GR" sz="7300" b="1" spc="600" dirty="0" smtClean="0">
                <a:solidFill>
                  <a:srgbClr val="FFD243"/>
                </a:solidFill>
                <a:effectLst>
                  <a:outerShdw blurRad="38100" dist="38100" dir="2700000" algn="tl">
                    <a:srgbClr val="000000">
                      <a:alpha val="43137"/>
                    </a:srgbClr>
                  </a:outerShdw>
                </a:effectLst>
                <a:latin typeface="AG Helvetica P Bold" pitchFamily="2" charset="0"/>
              </a:rPr>
              <a:t>ΑΛΕΞΑΝΔΡΟΣ</a:t>
            </a:r>
            <a:r>
              <a:rPr lang="el-GR" sz="5400" b="1" dirty="0" smtClean="0">
                <a:effectLst>
                  <a:outerShdw blurRad="38100" dist="38100" dir="2700000" algn="tl">
                    <a:srgbClr val="000000">
                      <a:alpha val="43137"/>
                    </a:srgbClr>
                  </a:outerShdw>
                </a:effectLst>
                <a:latin typeface="AG Helvetica P Bold" pitchFamily="2" charset="0"/>
              </a:rPr>
              <a:t/>
            </a:r>
            <a:br>
              <a:rPr lang="el-GR" sz="5400" b="1" dirty="0" smtClean="0">
                <a:effectLst>
                  <a:outerShdw blurRad="38100" dist="38100" dir="2700000" algn="tl">
                    <a:srgbClr val="000000">
                      <a:alpha val="43137"/>
                    </a:srgbClr>
                  </a:outerShdw>
                </a:effectLst>
                <a:latin typeface="AG Helvetica P Bold" pitchFamily="2" charset="0"/>
              </a:rPr>
            </a:br>
            <a:r>
              <a:rPr lang="el-GR" sz="5400" b="1" dirty="0" smtClean="0">
                <a:effectLst>
                  <a:outerShdw blurRad="38100" dist="38100" dir="2700000" algn="tl">
                    <a:srgbClr val="000000">
                      <a:alpha val="43137"/>
                    </a:srgbClr>
                  </a:outerShdw>
                </a:effectLst>
                <a:latin typeface="AG Helvetica P Bold" pitchFamily="2" charset="0"/>
              </a:rPr>
              <a:t>Ο ΜΕΓΑΣ</a:t>
            </a:r>
            <a:endParaRPr lang="el-GR" sz="5400" b="1" dirty="0">
              <a:effectLst>
                <a:outerShdw blurRad="38100" dist="38100" dir="2700000" algn="tl">
                  <a:srgbClr val="000000">
                    <a:alpha val="43137"/>
                  </a:srgbClr>
                </a:outerShdw>
              </a:effectLst>
              <a:latin typeface="AG Helvetica P Bold" pitchFamily="2"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331640" y="620688"/>
            <a:ext cx="7128792" cy="1728192"/>
          </a:xfrm>
        </p:spPr>
        <p:txBody>
          <a:bodyPr>
            <a:normAutofit/>
          </a:bodyPr>
          <a:lstStyle/>
          <a:p>
            <a:pPr indent="342900" algn="just">
              <a:buNone/>
            </a:pPr>
            <a:r>
              <a:rPr lang="el-GR" dirty="0" smtClean="0"/>
              <a:t>Είναι ένας από τους πιο </a:t>
            </a:r>
            <a:r>
              <a:rPr lang="el-GR" b="1" dirty="0" smtClean="0">
                <a:effectLst>
                  <a:outerShdw blurRad="38100" dist="38100" dir="2700000" algn="tl">
                    <a:srgbClr val="000000">
                      <a:alpha val="43137"/>
                    </a:srgbClr>
                  </a:outerShdw>
                </a:effectLst>
              </a:rPr>
              <a:t>λαμπρούς </a:t>
            </a:r>
            <a:r>
              <a:rPr lang="el-GR" b="1" dirty="0" smtClean="0">
                <a:solidFill>
                  <a:srgbClr val="C00000"/>
                </a:solidFill>
                <a:effectLst>
                  <a:outerShdw blurRad="38100" dist="38100" dir="2700000" algn="tl">
                    <a:srgbClr val="000000">
                      <a:alpha val="43137"/>
                    </a:srgbClr>
                  </a:outerShdw>
                </a:effectLst>
              </a:rPr>
              <a:t>στρατηλάτες</a:t>
            </a:r>
            <a:r>
              <a:rPr lang="el-GR" dirty="0" smtClean="0"/>
              <a:t> όλων των εποχών. </a:t>
            </a:r>
          </a:p>
        </p:txBody>
      </p:sp>
      <p:sp>
        <p:nvSpPr>
          <p:cNvPr id="5" name="4 - Δεξιό βέλος"/>
          <p:cNvSpPr/>
          <p:nvPr/>
        </p:nvSpPr>
        <p:spPr>
          <a:xfrm flipV="1">
            <a:off x="0" y="692696"/>
            <a:ext cx="1115616" cy="936104"/>
          </a:xfrm>
          <a:prstGeom prst="rightArrow">
            <a:avLst>
              <a:gd name="adj1" fmla="val 50000"/>
              <a:gd name="adj2" fmla="val 53005"/>
            </a:avLst>
          </a:prstGeom>
          <a:solidFill>
            <a:schemeClr val="accent6">
              <a:lumMod val="75000"/>
              <a:alpha val="93000"/>
            </a:schemeClr>
          </a:solidFill>
          <a:ln w="9525">
            <a:solidFill>
              <a:schemeClr val="tx1"/>
            </a:solidFill>
          </a:ln>
          <a:effectLst>
            <a:outerShdw blurRad="203200" dist="190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5 - Δεξιό βέλος"/>
          <p:cNvSpPr/>
          <p:nvPr/>
        </p:nvSpPr>
        <p:spPr>
          <a:xfrm flipV="1">
            <a:off x="0" y="2564904"/>
            <a:ext cx="1115616" cy="936104"/>
          </a:xfrm>
          <a:prstGeom prst="rightArrow">
            <a:avLst>
              <a:gd name="adj1" fmla="val 50000"/>
              <a:gd name="adj2" fmla="val 53005"/>
            </a:avLst>
          </a:prstGeom>
          <a:solidFill>
            <a:schemeClr val="accent6">
              <a:lumMod val="75000"/>
              <a:alpha val="93000"/>
            </a:schemeClr>
          </a:solidFill>
          <a:ln w="9525">
            <a:solidFill>
              <a:schemeClr val="tx1"/>
            </a:solidFill>
          </a:ln>
          <a:effectLst>
            <a:outerShdw blurRad="203200" dist="190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6 - Δεξιό βέλος"/>
          <p:cNvSpPr/>
          <p:nvPr/>
        </p:nvSpPr>
        <p:spPr>
          <a:xfrm flipV="1">
            <a:off x="0" y="4797152"/>
            <a:ext cx="1115616" cy="936104"/>
          </a:xfrm>
          <a:prstGeom prst="rightArrow">
            <a:avLst>
              <a:gd name="adj1" fmla="val 50000"/>
              <a:gd name="adj2" fmla="val 53005"/>
            </a:avLst>
          </a:prstGeom>
          <a:solidFill>
            <a:schemeClr val="accent6">
              <a:lumMod val="75000"/>
              <a:alpha val="93000"/>
            </a:schemeClr>
          </a:solidFill>
          <a:ln w="9525">
            <a:solidFill>
              <a:schemeClr val="tx1"/>
            </a:solidFill>
          </a:ln>
          <a:effectLst>
            <a:outerShdw blurRad="203200" dist="190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2 - Θέση περιεχομένου"/>
          <p:cNvSpPr txBox="1">
            <a:spLocks/>
          </p:cNvSpPr>
          <p:nvPr/>
        </p:nvSpPr>
        <p:spPr>
          <a:xfrm>
            <a:off x="1403648" y="2420888"/>
            <a:ext cx="7128792" cy="1944216"/>
          </a:xfrm>
          <a:prstGeom prst="rect">
            <a:avLst/>
          </a:prstGeom>
        </p:spPr>
        <p:txBody>
          <a:bodyPr vert="horz" lIns="91440" tIns="45720" rIns="91440" bIns="45720" rtlCol="0">
            <a:normAutofit/>
          </a:bodyPr>
          <a:lstStyle/>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3200" b="0" i="0" u="none" strike="noStrike" kern="1200" cap="none" spc="0" normalizeH="0" baseline="0" noProof="0" dirty="0" smtClean="0">
                <a:ln>
                  <a:noFill/>
                </a:ln>
                <a:solidFill>
                  <a:schemeClr val="tx1"/>
                </a:solidFill>
                <a:effectLst/>
                <a:uLnTx/>
                <a:uFillTx/>
                <a:latin typeface="+mn-lt"/>
                <a:ea typeface="+mn-ea"/>
                <a:cs typeface="+mn-cs"/>
              </a:rPr>
              <a:t>Σε ηλικία </a:t>
            </a:r>
            <a:r>
              <a:rPr kumimoji="0" lang="el-GR" sz="3200" b="1" i="0" u="none" strike="noStrike" kern="1200" cap="none" spc="0" normalizeH="0" baseline="0" noProof="0" dirty="0" smtClean="0">
                <a:ln>
                  <a:noFill/>
                </a:ln>
                <a:solidFill>
                  <a:srgbClr val="C00000"/>
                </a:solidFill>
                <a:effectLst>
                  <a:outerShdw blurRad="38100" dist="38100" dir="2700000" algn="tl">
                    <a:srgbClr val="000000">
                      <a:alpha val="43137"/>
                    </a:srgbClr>
                  </a:outerShdw>
                </a:effectLst>
                <a:uLnTx/>
                <a:uFillTx/>
                <a:latin typeface="+mn-lt"/>
                <a:ea typeface="+mn-ea"/>
                <a:cs typeface="+mn-cs"/>
              </a:rPr>
              <a:t>30 ετών</a:t>
            </a:r>
            <a:r>
              <a:rPr kumimoji="0" lang="el-GR" sz="3200" b="0" i="0" u="none" strike="noStrike" kern="1200" cap="none" spc="0" normalizeH="0" baseline="0" noProof="0" dirty="0" smtClean="0">
                <a:ln>
                  <a:noFill/>
                </a:ln>
                <a:solidFill>
                  <a:schemeClr val="tx1"/>
                </a:solidFill>
                <a:effectLst/>
                <a:uLnTx/>
                <a:uFillTx/>
                <a:latin typeface="+mn-lt"/>
                <a:ea typeface="+mn-ea"/>
                <a:cs typeface="+mn-cs"/>
              </a:rPr>
              <a:t>, κυβερνούσε μια από τις </a:t>
            </a:r>
            <a:r>
              <a:rPr kumimoji="0" lang="el-GR" sz="32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μεγαλύτερες </a:t>
            </a:r>
            <a:r>
              <a:rPr kumimoji="0" lang="el-GR" sz="3200" b="1" i="0" u="none" strike="noStrike" kern="1200" cap="none" spc="0" normalizeH="0" baseline="0" noProof="0" dirty="0" smtClean="0">
                <a:ln>
                  <a:noFill/>
                </a:ln>
                <a:solidFill>
                  <a:srgbClr val="C00000"/>
                </a:solidFill>
                <a:effectLst>
                  <a:outerShdw blurRad="38100" dist="38100" dir="2700000" algn="tl">
                    <a:srgbClr val="000000">
                      <a:alpha val="43137"/>
                    </a:srgbClr>
                  </a:outerShdw>
                </a:effectLst>
                <a:uLnTx/>
                <a:uFillTx/>
                <a:latin typeface="+mn-lt"/>
                <a:ea typeface="+mn-ea"/>
                <a:cs typeface="+mn-cs"/>
              </a:rPr>
              <a:t>αυτοκρατορίες</a:t>
            </a:r>
            <a:r>
              <a:rPr kumimoji="0" lang="el-GR" sz="32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 του κόσμου</a:t>
            </a:r>
            <a:r>
              <a:rPr kumimoji="0" lang="el-GR" sz="3200" b="0" i="0" u="none" strike="noStrike" kern="1200" cap="none" spc="0" normalizeH="0" baseline="0" noProof="0" dirty="0" smtClean="0">
                <a:ln>
                  <a:noFill/>
                </a:ln>
                <a:solidFill>
                  <a:schemeClr val="tx1"/>
                </a:solidFill>
                <a:effectLst/>
                <a:uLnTx/>
                <a:uFillTx/>
                <a:latin typeface="+mn-lt"/>
                <a:ea typeface="+mn-ea"/>
                <a:cs typeface="+mn-cs"/>
              </a:rPr>
              <a:t>.</a:t>
            </a:r>
          </a:p>
        </p:txBody>
      </p:sp>
      <p:sp>
        <p:nvSpPr>
          <p:cNvPr id="9" name="2 - Θέση περιεχομένου"/>
          <p:cNvSpPr txBox="1">
            <a:spLocks/>
          </p:cNvSpPr>
          <p:nvPr/>
        </p:nvSpPr>
        <p:spPr>
          <a:xfrm>
            <a:off x="1043608" y="4293096"/>
            <a:ext cx="7560840" cy="2088232"/>
          </a:xfrm>
          <a:prstGeom prst="rect">
            <a:avLst/>
          </a:prstGeom>
        </p:spPr>
        <p:txBody>
          <a:bodyPr vert="horz" lIns="91440" tIns="45720" rIns="91440" bIns="45720" rtlCol="0">
            <a:normAutofit/>
          </a:bodyPr>
          <a:lstStyle/>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3200" b="0" i="0" u="none" strike="noStrike" kern="1200" cap="none" spc="0" normalizeH="0" baseline="0" noProof="0" dirty="0" smtClean="0">
                <a:ln>
                  <a:noFill/>
                </a:ln>
                <a:solidFill>
                  <a:schemeClr val="tx1"/>
                </a:solidFill>
                <a:effectLst/>
                <a:uLnTx/>
                <a:uFillTx/>
                <a:latin typeface="+mn-lt"/>
                <a:ea typeface="+mn-ea"/>
                <a:cs typeface="+mn-cs"/>
              </a:rPr>
              <a:t>Από τους ελαιώνες της Ελλάδας μέχρι τα παλάτια της Ινδίας, ο Αλέξανδρος ένωσε την </a:t>
            </a:r>
            <a:r>
              <a:rPr kumimoji="0" lang="el-GR" sz="32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Ανατολή</a:t>
            </a:r>
            <a:r>
              <a:rPr kumimoji="0" lang="el-GR" sz="32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 </a:t>
            </a:r>
            <a:r>
              <a:rPr kumimoji="0" lang="el-GR" sz="3200" b="0" i="0" u="none" strike="noStrike" kern="1200" cap="none" spc="0" normalizeH="0" baseline="0" noProof="0" dirty="0" smtClean="0">
                <a:ln>
                  <a:noFill/>
                </a:ln>
                <a:solidFill>
                  <a:schemeClr val="tx1"/>
                </a:solidFill>
                <a:effectLst/>
                <a:uLnTx/>
                <a:uFillTx/>
                <a:latin typeface="+mn-lt"/>
                <a:ea typeface="+mn-ea"/>
                <a:cs typeface="+mn-cs"/>
              </a:rPr>
              <a:t>με τη </a:t>
            </a:r>
            <a:r>
              <a:rPr kumimoji="0" lang="el-GR" sz="32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Δύση</a:t>
            </a:r>
            <a:r>
              <a:rPr kumimoji="0" lang="el-GR" sz="3200" b="0" i="0" u="none" strike="noStrike" kern="1200" cap="none" spc="0" normalizeH="0" baseline="0" noProof="0" dirty="0" smtClean="0">
                <a:ln>
                  <a:noFill/>
                </a:ln>
                <a:solidFill>
                  <a:schemeClr val="tx1"/>
                </a:solidFill>
                <a:effectLst/>
                <a:uLnTx/>
                <a:uFillTx/>
                <a:latin typeface="+mn-lt"/>
                <a:ea typeface="+mn-ea"/>
                <a:cs typeface="+mn-cs"/>
              </a:rPr>
              <a:t> και </a:t>
            </a:r>
            <a:r>
              <a:rPr kumimoji="0" lang="el-GR" sz="3200" b="1" i="0" u="none" strike="noStrike" kern="1200" cap="none" spc="0" normalizeH="0" baseline="0" noProof="0" dirty="0" smtClean="0">
                <a:ln>
                  <a:noFill/>
                </a:ln>
                <a:solidFill>
                  <a:srgbClr val="C00000"/>
                </a:solidFill>
                <a:effectLst>
                  <a:outerShdw blurRad="38100" dist="38100" dir="2700000" algn="tl">
                    <a:srgbClr val="000000">
                      <a:alpha val="43137"/>
                    </a:srgbClr>
                  </a:outerShdw>
                </a:effectLst>
                <a:uLnTx/>
                <a:uFillTx/>
                <a:latin typeface="+mn-lt"/>
                <a:ea typeface="+mn-ea"/>
                <a:cs typeface="+mn-cs"/>
              </a:rPr>
              <a:t>άλλαξε τον κόσμο</a:t>
            </a:r>
            <a:r>
              <a:rPr kumimoji="0" lang="el-GR" sz="3200" b="0" i="0" u="none" strike="noStrike" kern="1200" cap="none" spc="0" normalizeH="0" baseline="0" noProof="0" dirty="0" smtClean="0">
                <a:ln>
                  <a:noFill/>
                </a:ln>
                <a:solidFill>
                  <a:schemeClr val="tx1"/>
                </a:solidFill>
                <a:effectLst/>
                <a:uLnTx/>
                <a:uFillTx/>
                <a:latin typeface="+mn-lt"/>
                <a:ea typeface="+mn-ea"/>
                <a:cs typeface="+mn-cs"/>
              </a:rPr>
              <a:t>.</a:t>
            </a:r>
            <a:endParaRPr kumimoji="0" lang="el-GR"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randombar(horizont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randombar(horizontal)">
                                      <p:cBhvr>
                                        <p:cTn id="3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6" grpId="0" animBg="1"/>
      <p:bldP spid="7" grpId="0" animBg="1"/>
      <p:bldP spid="8" grpId="0" build="p"/>
      <p:bldP spid="9"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descr="Καταδιώκοντας το Δαρείο, καταλαμβάνει όλες τις μεγάλες περσικές πόλεις (Βαβυλώνα, Σούσα, Περσέπολη, Εκβάτανα) "/>
          <p:cNvPicPr>
            <a:picLocks noChangeAspect="1" noChangeArrowheads="1"/>
          </p:cNvPicPr>
          <p:nvPr/>
        </p:nvPicPr>
        <p:blipFill>
          <a:blip r:embed="rId2" cstate="print"/>
          <a:srcRect l="14017" t="31150" r="7268" b="5538"/>
          <a:stretch>
            <a:fillRect/>
          </a:stretch>
        </p:blipFill>
        <p:spPr bwMode="auto">
          <a:xfrm>
            <a:off x="57966" y="332656"/>
            <a:ext cx="9086034" cy="548132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1 - Τίτλος"/>
          <p:cNvSpPr txBox="1">
            <a:spLocks/>
          </p:cNvSpPr>
          <p:nvPr/>
        </p:nvSpPr>
        <p:spPr>
          <a:xfrm>
            <a:off x="2123728" y="2132856"/>
            <a:ext cx="2627784" cy="738336"/>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000" b="1" i="0" u="none" strike="noStrike" kern="1200" cap="none" spc="0" normalizeH="0" baseline="0" noProof="0" dirty="0" smtClean="0">
                <a:ln>
                  <a:noFill/>
                </a:ln>
                <a:solidFill>
                  <a:srgbClr val="C00000"/>
                </a:solidFill>
                <a:effectLst>
                  <a:outerShdw blurRad="38100" dist="38100" dir="2700000" algn="tl">
                    <a:srgbClr val="000000">
                      <a:alpha val="43137"/>
                    </a:srgbClr>
                  </a:outerShdw>
                </a:effectLst>
                <a:uLnTx/>
                <a:uFillTx/>
                <a:latin typeface="+mj-lt"/>
                <a:ea typeface="+mj-ea"/>
                <a:cs typeface="+mj-cs"/>
              </a:rPr>
              <a:t>Εκβάτανα</a:t>
            </a:r>
            <a:endParaRPr kumimoji="0" lang="el-GR"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j-lt"/>
              <a:ea typeface="+mj-ea"/>
              <a:cs typeface="+mj-cs"/>
            </a:endParaRPr>
          </a:p>
        </p:txBody>
      </p:sp>
      <p:sp>
        <p:nvSpPr>
          <p:cNvPr id="6" name="1 - Τίτλος"/>
          <p:cNvSpPr txBox="1">
            <a:spLocks/>
          </p:cNvSpPr>
          <p:nvPr/>
        </p:nvSpPr>
        <p:spPr>
          <a:xfrm>
            <a:off x="2411760" y="4005064"/>
            <a:ext cx="2267744" cy="738336"/>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000" b="1" i="0" u="none" strike="noStrike" kern="1200" cap="none" spc="0" normalizeH="0" baseline="0" noProof="0" dirty="0" smtClean="0">
                <a:ln>
                  <a:noFill/>
                </a:ln>
                <a:solidFill>
                  <a:srgbClr val="C00000"/>
                </a:solidFill>
                <a:effectLst>
                  <a:outerShdw blurRad="38100" dist="38100" dir="2700000" algn="tl">
                    <a:srgbClr val="000000">
                      <a:alpha val="43137"/>
                    </a:srgbClr>
                  </a:outerShdw>
                </a:effectLst>
                <a:uLnTx/>
                <a:uFillTx/>
                <a:latin typeface="+mj-lt"/>
                <a:ea typeface="+mj-ea"/>
                <a:cs typeface="+mj-cs"/>
              </a:rPr>
              <a:t>Σούσα</a:t>
            </a:r>
            <a:endParaRPr kumimoji="0" lang="el-GR"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j-lt"/>
              <a:ea typeface="+mj-ea"/>
              <a:cs typeface="+mj-cs"/>
            </a:endParaRPr>
          </a:p>
        </p:txBody>
      </p:sp>
      <p:sp>
        <p:nvSpPr>
          <p:cNvPr id="7" name="1 - Τίτλος"/>
          <p:cNvSpPr txBox="1">
            <a:spLocks/>
          </p:cNvSpPr>
          <p:nvPr/>
        </p:nvSpPr>
        <p:spPr>
          <a:xfrm>
            <a:off x="0" y="3717032"/>
            <a:ext cx="2267744" cy="738336"/>
          </a:xfrm>
          <a:prstGeom prst="rect">
            <a:avLst/>
          </a:prstGeom>
        </p:spPr>
        <p:txBody>
          <a:bodyPr vert="horz" lIns="91440" tIns="45720" rIns="91440" bIns="45720" rtlCol="0" anchor="ctr">
            <a:normAutofit fontScale="850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000" b="1" i="0" u="none" strike="noStrike" kern="1200" cap="none" spc="0" normalizeH="0" baseline="0" noProof="0" dirty="0" smtClean="0">
                <a:ln>
                  <a:noFill/>
                </a:ln>
                <a:solidFill>
                  <a:srgbClr val="C00000"/>
                </a:solidFill>
                <a:effectLst>
                  <a:outerShdw blurRad="38100" dist="38100" dir="2700000" algn="tl">
                    <a:srgbClr val="000000">
                      <a:alpha val="43137"/>
                    </a:srgbClr>
                  </a:outerShdw>
                </a:effectLst>
                <a:uLnTx/>
                <a:uFillTx/>
                <a:latin typeface="+mj-lt"/>
                <a:ea typeface="+mj-ea"/>
                <a:cs typeface="+mj-cs"/>
              </a:rPr>
              <a:t>Βαβυλώνα</a:t>
            </a:r>
            <a:endParaRPr kumimoji="0" lang="el-GR"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j-lt"/>
              <a:ea typeface="+mj-ea"/>
              <a:cs typeface="+mj-cs"/>
            </a:endParaRPr>
          </a:p>
        </p:txBody>
      </p:sp>
      <p:sp>
        <p:nvSpPr>
          <p:cNvPr id="8" name="1 - Τίτλος"/>
          <p:cNvSpPr txBox="1">
            <a:spLocks/>
          </p:cNvSpPr>
          <p:nvPr/>
        </p:nvSpPr>
        <p:spPr>
          <a:xfrm>
            <a:off x="6588224" y="5661248"/>
            <a:ext cx="2267744" cy="738336"/>
          </a:xfrm>
          <a:prstGeom prst="rect">
            <a:avLst/>
          </a:prstGeom>
        </p:spPr>
        <p:txBody>
          <a:bodyPr vert="horz" lIns="91440" tIns="45720" rIns="91440" bIns="45720" rtlCol="0" anchor="ctr">
            <a:normAutofit fontScale="850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000" b="1" i="0" u="none" strike="noStrike" kern="1200" cap="none" spc="0" normalizeH="0" baseline="0" noProof="0" dirty="0" err="1" smtClean="0">
                <a:ln>
                  <a:noFill/>
                </a:ln>
                <a:solidFill>
                  <a:srgbClr val="C00000"/>
                </a:solidFill>
                <a:effectLst>
                  <a:outerShdw blurRad="38100" dist="38100" dir="2700000" algn="tl">
                    <a:srgbClr val="000000">
                      <a:alpha val="43137"/>
                    </a:srgbClr>
                  </a:outerShdw>
                </a:effectLst>
                <a:uLnTx/>
                <a:uFillTx/>
                <a:latin typeface="+mj-lt"/>
                <a:ea typeface="+mj-ea"/>
                <a:cs typeface="+mj-cs"/>
              </a:rPr>
              <a:t>Περσέπολη</a:t>
            </a:r>
            <a:endParaRPr kumimoji="0" lang="el-GR"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j-lt"/>
              <a:ea typeface="+mj-ea"/>
              <a:cs typeface="+mj-cs"/>
            </a:endParaRPr>
          </a:p>
        </p:txBody>
      </p:sp>
      <p:cxnSp>
        <p:nvCxnSpPr>
          <p:cNvPr id="10" name="9 - Ευθύγραμμο βέλος σύνδεσης"/>
          <p:cNvCxnSpPr/>
          <p:nvPr/>
        </p:nvCxnSpPr>
        <p:spPr>
          <a:xfrm flipV="1">
            <a:off x="1403648" y="3501008"/>
            <a:ext cx="144016" cy="43204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1" name="10 - Ευθύγραμμο βέλος σύνδεσης"/>
          <p:cNvCxnSpPr/>
          <p:nvPr/>
        </p:nvCxnSpPr>
        <p:spPr>
          <a:xfrm flipV="1">
            <a:off x="3635896" y="1916832"/>
            <a:ext cx="144016" cy="43204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2" name="11 - Ευθύγραμμο βέλος σύνδεσης"/>
          <p:cNvCxnSpPr/>
          <p:nvPr/>
        </p:nvCxnSpPr>
        <p:spPr>
          <a:xfrm flipV="1">
            <a:off x="7596336" y="5517232"/>
            <a:ext cx="144016" cy="43204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3" name="12 - Ευθύγραμμο βέλος σύνδεσης"/>
          <p:cNvCxnSpPr/>
          <p:nvPr/>
        </p:nvCxnSpPr>
        <p:spPr>
          <a:xfrm flipV="1">
            <a:off x="3851920" y="3861048"/>
            <a:ext cx="144016" cy="43204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4866"/>
                                        </p:tgtEl>
                                        <p:attrNameLst>
                                          <p:attrName>style.visibility</p:attrName>
                                        </p:attrNameLst>
                                      </p:cBhvr>
                                      <p:to>
                                        <p:strVal val="visible"/>
                                      </p:to>
                                    </p:set>
                                    <p:animEffect transition="in" filter="wipe(left)">
                                      <p:cBhvr>
                                        <p:cTn id="7" dur="500"/>
                                        <p:tgtEl>
                                          <p:spTgt spid="16486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par>
                                <p:cTn id="16" presetID="22" presetClass="entr" presetSubtype="8"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dissolve">
                                      <p:cBhvr>
                                        <p:cTn id="28" dur="500"/>
                                        <p:tgtEl>
                                          <p:spTgt spid="6"/>
                                        </p:tgtEl>
                                      </p:cBhvr>
                                    </p:animEffect>
                                  </p:childTnLst>
                                </p:cTn>
                              </p:par>
                              <p:par>
                                <p:cTn id="29" presetID="9"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dissolve">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left)">
                                      <p:cBhvr>
                                        <p:cTn id="36" dur="500"/>
                                        <p:tgtEl>
                                          <p:spTgt spid="12"/>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188640"/>
            <a:ext cx="8964488" cy="1224136"/>
          </a:xfrm>
        </p:spPr>
        <p:txBody>
          <a:bodyPr>
            <a:normAutofit/>
          </a:bodyPr>
          <a:lstStyle/>
          <a:p>
            <a:pPr algn="ctr">
              <a:buNone/>
            </a:pPr>
            <a:r>
              <a:rPr lang="el-GR" dirty="0" smtClean="0"/>
              <a:t>Ο </a:t>
            </a:r>
            <a:r>
              <a:rPr lang="el-GR" b="1" dirty="0" smtClean="0">
                <a:effectLst>
                  <a:outerShdw blurRad="38100" dist="38100" dir="2700000" algn="tl">
                    <a:srgbClr val="000000">
                      <a:alpha val="43137"/>
                    </a:srgbClr>
                  </a:outerShdw>
                </a:effectLst>
              </a:rPr>
              <a:t>τύμβος </a:t>
            </a:r>
            <a:r>
              <a:rPr lang="el-GR" dirty="0" smtClean="0"/>
              <a:t>του ιδρυτή της Περσικής αυτοκρατορίας </a:t>
            </a:r>
            <a:r>
              <a:rPr lang="el-GR" b="1" dirty="0" smtClean="0">
                <a:effectLst>
                  <a:outerShdw blurRad="38100" dist="38100" dir="2700000" algn="tl">
                    <a:srgbClr val="000000">
                      <a:alpha val="43137"/>
                    </a:srgbClr>
                  </a:outerShdw>
                </a:effectLst>
              </a:rPr>
              <a:t>Μεγάλου </a:t>
            </a:r>
            <a:r>
              <a:rPr lang="el-GR" b="1" dirty="0" err="1" smtClean="0">
                <a:solidFill>
                  <a:srgbClr val="C00000"/>
                </a:solidFill>
                <a:effectLst>
                  <a:outerShdw blurRad="38100" dist="38100" dir="2700000" algn="tl">
                    <a:srgbClr val="000000">
                      <a:alpha val="43137"/>
                    </a:srgbClr>
                  </a:outerShdw>
                </a:effectLst>
              </a:rPr>
              <a:t>Κύρου</a:t>
            </a:r>
            <a:r>
              <a:rPr lang="el-GR" b="1" dirty="0" smtClean="0">
                <a:solidFill>
                  <a:srgbClr val="C00000"/>
                </a:solidFill>
                <a:effectLst>
                  <a:outerShdw blurRad="38100" dist="38100" dir="2700000" algn="tl">
                    <a:srgbClr val="000000">
                      <a:alpha val="43137"/>
                    </a:srgbClr>
                  </a:outerShdw>
                </a:effectLst>
              </a:rPr>
              <a:t> Β΄ </a:t>
            </a:r>
            <a:r>
              <a:rPr lang="el-GR" dirty="0" smtClean="0"/>
              <a:t>στην </a:t>
            </a:r>
            <a:r>
              <a:rPr lang="el-GR" b="1" dirty="0" err="1" smtClean="0">
                <a:effectLst>
                  <a:outerShdw blurRad="38100" dist="38100" dir="2700000" algn="tl">
                    <a:srgbClr val="000000">
                      <a:alpha val="43137"/>
                    </a:srgbClr>
                  </a:outerShdw>
                </a:effectLst>
              </a:rPr>
              <a:t>Περσέπολη</a:t>
            </a:r>
            <a:endParaRPr lang="el-GR" b="1" dirty="0">
              <a:effectLst>
                <a:outerShdw blurRad="38100" dist="38100" dir="2700000" algn="tl">
                  <a:srgbClr val="000000">
                    <a:alpha val="43137"/>
                  </a:srgbClr>
                </a:outerShdw>
              </a:effectLst>
            </a:endParaRPr>
          </a:p>
        </p:txBody>
      </p:sp>
      <p:pic>
        <p:nvPicPr>
          <p:cNvPr id="145410" name="Picture 2" descr="https://2.bp.blogspot.com/-Q7uELABe6D8/VJBmWAzaOTI/AAAAAAAADqc/N48lqP2mge4/s400/cyrus%2Bii.jpg"/>
          <p:cNvPicPr>
            <a:picLocks noChangeAspect="1" noChangeArrowheads="1"/>
          </p:cNvPicPr>
          <p:nvPr/>
        </p:nvPicPr>
        <p:blipFill>
          <a:blip r:embed="rId2" cstate="print">
            <a:lum bright="10000" contrast="20000"/>
          </a:blip>
          <a:srcRect l="2835" t="2520" r="2835" b="2520"/>
          <a:stretch>
            <a:fillRect/>
          </a:stretch>
        </p:blipFill>
        <p:spPr bwMode="auto">
          <a:xfrm>
            <a:off x="1259632" y="1556792"/>
            <a:ext cx="6611483" cy="4991705"/>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descr="https://upload.wikimedia.org/wikipedia/commons/thumb/2/29/Persepolis001.jpg/800px-Persepolis001.jpg"/>
          <p:cNvPicPr>
            <a:picLocks noChangeAspect="1" noChangeArrowheads="1"/>
          </p:cNvPicPr>
          <p:nvPr/>
        </p:nvPicPr>
        <p:blipFill>
          <a:blip r:embed="rId2" cstate="print">
            <a:lum bright="20000"/>
          </a:blip>
          <a:srcRect/>
          <a:stretch>
            <a:fillRect/>
          </a:stretch>
        </p:blipFill>
        <p:spPr bwMode="auto">
          <a:xfrm>
            <a:off x="0" y="0"/>
            <a:ext cx="9144000" cy="6858000"/>
          </a:xfrm>
          <a:prstGeom prst="rect">
            <a:avLst/>
          </a:prstGeom>
          <a:noFill/>
        </p:spPr>
      </p:pic>
      <p:sp>
        <p:nvSpPr>
          <p:cNvPr id="2" name="1 - Τίτλος"/>
          <p:cNvSpPr>
            <a:spLocks noGrp="1"/>
          </p:cNvSpPr>
          <p:nvPr>
            <p:ph type="title"/>
          </p:nvPr>
        </p:nvSpPr>
        <p:spPr>
          <a:xfrm>
            <a:off x="457200" y="274638"/>
            <a:ext cx="8229600" cy="778098"/>
          </a:xfrm>
        </p:spPr>
        <p:txBody>
          <a:bodyPr/>
          <a:lstStyle/>
          <a:p>
            <a:r>
              <a:rPr lang="el-GR" b="1" dirty="0" err="1" smtClean="0">
                <a:effectLst>
                  <a:outerShdw blurRad="38100" dist="38100" dir="2700000" algn="tl">
                    <a:srgbClr val="000000">
                      <a:alpha val="43137"/>
                    </a:srgbClr>
                  </a:outerShdw>
                </a:effectLst>
              </a:rPr>
              <a:t>Περσέπολη</a:t>
            </a:r>
            <a:r>
              <a:rPr lang="el-GR" dirty="0" smtClean="0">
                <a:effectLst>
                  <a:outerShdw blurRad="38100" dist="38100" dir="2700000" algn="tl">
                    <a:srgbClr val="000000">
                      <a:alpha val="43137"/>
                    </a:srgbClr>
                  </a:outerShdw>
                </a:effectLst>
              </a:rPr>
              <a:t> </a:t>
            </a:r>
            <a:r>
              <a:rPr lang="el-GR" dirty="0" smtClean="0"/>
              <a:t>σήμερα</a:t>
            </a:r>
            <a:endParaRPr lang="el-GR"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6250706"/>
          </a:xfrm>
        </p:spPr>
        <p:txBody>
          <a:bodyPr>
            <a:normAutofit/>
          </a:bodyPr>
          <a:lstStyle/>
          <a:p>
            <a:r>
              <a:rPr lang="el-GR" sz="5400" b="1" dirty="0" smtClean="0">
                <a:effectLst>
                  <a:outerShdw blurRad="38100" dist="38100" dir="2700000" algn="tl">
                    <a:srgbClr val="000000">
                      <a:alpha val="43137"/>
                    </a:srgbClr>
                  </a:outerShdw>
                </a:effectLst>
              </a:rPr>
              <a:t>Τρίτη φάση εκστρατείας</a:t>
            </a:r>
            <a:r>
              <a:rPr lang="el-GR" dirty="0" smtClean="0"/>
              <a:t/>
            </a:r>
            <a:br>
              <a:rPr lang="el-GR" dirty="0" smtClean="0"/>
            </a:br>
            <a:r>
              <a:rPr lang="el-GR" sz="7200" b="1" dirty="0" smtClean="0">
                <a:solidFill>
                  <a:srgbClr val="C00000"/>
                </a:solidFill>
                <a:effectLst>
                  <a:outerShdw blurRad="38100" dist="38100" dir="2700000" algn="tl">
                    <a:srgbClr val="000000">
                      <a:alpha val="43137"/>
                    </a:srgbClr>
                  </a:outerShdw>
                </a:effectLst>
              </a:rPr>
              <a:t>327 - 325 </a:t>
            </a:r>
            <a:r>
              <a:rPr lang="el-GR" sz="7200" b="1" dirty="0" err="1" smtClean="0">
                <a:solidFill>
                  <a:srgbClr val="C00000"/>
                </a:solidFill>
                <a:effectLst>
                  <a:outerShdw blurRad="38100" dist="38100" dir="2700000" algn="tl">
                    <a:srgbClr val="000000">
                      <a:alpha val="43137"/>
                    </a:srgbClr>
                  </a:outerShdw>
                </a:effectLst>
              </a:rPr>
              <a:t>π.Χ.</a:t>
            </a:r>
            <a:endParaRPr lang="el-GR" sz="7200" b="1" dirty="0">
              <a:solidFill>
                <a:srgbClr val="C00000"/>
              </a:solidFill>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51520" y="476672"/>
            <a:ext cx="8424936" cy="6912768"/>
          </a:xfrm>
        </p:spPr>
        <p:txBody>
          <a:bodyPr>
            <a:normAutofit/>
          </a:bodyPr>
          <a:lstStyle/>
          <a:p>
            <a:pPr algn="just"/>
            <a:r>
              <a:rPr lang="el-GR" sz="3800" dirty="0" smtClean="0"/>
              <a:t>Ο Αλέξανδρος δεν σταμάτησε στην Περσία. </a:t>
            </a:r>
          </a:p>
          <a:p>
            <a:pPr algn="just"/>
            <a:r>
              <a:rPr lang="el-GR" sz="3800" dirty="0" smtClean="0"/>
              <a:t>Προχώρησε προς τα </a:t>
            </a:r>
            <a:r>
              <a:rPr lang="el-GR" sz="3800" b="1" dirty="0" smtClean="0">
                <a:effectLst>
                  <a:outerShdw blurRad="38100" dist="38100" dir="2700000" algn="tl">
                    <a:srgbClr val="000000">
                      <a:alpha val="43137"/>
                    </a:srgbClr>
                  </a:outerShdw>
                </a:effectLst>
              </a:rPr>
              <a:t>ανατολικά</a:t>
            </a:r>
            <a:r>
              <a:rPr lang="el-GR" sz="3800" dirty="0" smtClean="0">
                <a:effectLst>
                  <a:outerShdw blurRad="38100" dist="38100" dir="2700000" algn="tl">
                    <a:srgbClr val="000000">
                      <a:alpha val="43137"/>
                    </a:srgbClr>
                  </a:outerShdw>
                </a:effectLst>
              </a:rPr>
              <a:t> </a:t>
            </a:r>
            <a:r>
              <a:rPr lang="el-GR" sz="3800" dirty="0" smtClean="0"/>
              <a:t>για να υποτάξει τις φυλές που κατοικούσαν εκεί.</a:t>
            </a:r>
          </a:p>
          <a:p>
            <a:pPr algn="just"/>
            <a:r>
              <a:rPr lang="el-GR" sz="3800" dirty="0" smtClean="0"/>
              <a:t>Πέρασε τη </a:t>
            </a:r>
            <a:r>
              <a:rPr lang="el-GR" sz="3800" b="1" dirty="0" smtClean="0">
                <a:effectLst>
                  <a:outerShdw blurRad="38100" dist="38100" dir="2700000" algn="tl">
                    <a:srgbClr val="000000">
                      <a:alpha val="43137"/>
                    </a:srgbClr>
                  </a:outerShdw>
                </a:effectLst>
              </a:rPr>
              <a:t>Σογδιανή</a:t>
            </a:r>
            <a:r>
              <a:rPr lang="el-GR" sz="3800" dirty="0" smtClean="0">
                <a:effectLst>
                  <a:outerShdw blurRad="38100" dist="38100" dir="2700000" algn="tl">
                    <a:srgbClr val="000000">
                      <a:alpha val="43137"/>
                    </a:srgbClr>
                  </a:outerShdw>
                </a:effectLst>
              </a:rPr>
              <a:t> </a:t>
            </a:r>
            <a:r>
              <a:rPr lang="el-GR" sz="3800" dirty="0" smtClean="0"/>
              <a:t>και τη Βακτριανή και το </a:t>
            </a:r>
            <a:r>
              <a:rPr lang="el-GR" sz="3800" b="1" dirty="0" smtClean="0">
                <a:effectLst>
                  <a:outerShdw blurRad="38100" dist="38100" dir="2700000" algn="tl">
                    <a:srgbClr val="000000">
                      <a:alpha val="43137"/>
                    </a:srgbClr>
                  </a:outerShdw>
                </a:effectLst>
              </a:rPr>
              <a:t>327 </a:t>
            </a:r>
            <a:r>
              <a:rPr lang="el-GR" sz="3800" b="1" dirty="0" err="1" smtClean="0">
                <a:effectLst>
                  <a:outerShdw blurRad="38100" dist="38100" dir="2700000" algn="tl">
                    <a:srgbClr val="000000">
                      <a:alpha val="43137"/>
                    </a:srgbClr>
                  </a:outerShdw>
                </a:effectLst>
              </a:rPr>
              <a:t>π.Χ.</a:t>
            </a:r>
            <a:r>
              <a:rPr lang="el-GR" sz="3800" b="1" dirty="0" smtClean="0">
                <a:effectLst>
                  <a:outerShdw blurRad="38100" dist="38100" dir="2700000" algn="tl">
                    <a:srgbClr val="000000">
                      <a:alpha val="43137"/>
                    </a:srgbClr>
                  </a:outerShdw>
                </a:effectLst>
              </a:rPr>
              <a:t> </a:t>
            </a:r>
            <a:r>
              <a:rPr lang="el-GR" sz="3800" dirty="0" smtClean="0"/>
              <a:t>μπήκε στις </a:t>
            </a:r>
            <a:r>
              <a:rPr lang="el-GR" sz="3800" b="1" dirty="0" smtClean="0">
                <a:effectLst>
                  <a:outerShdw blurRad="38100" dist="38100" dir="2700000" algn="tl">
                    <a:srgbClr val="000000">
                      <a:alpha val="43137"/>
                    </a:srgbClr>
                  </a:outerShdw>
                </a:effectLst>
              </a:rPr>
              <a:t>Ινδίες</a:t>
            </a:r>
            <a:r>
              <a:rPr lang="el-GR" sz="3800" dirty="0" smtClean="0"/>
              <a:t>, όπου νίκησε τον βασιλιά </a:t>
            </a:r>
            <a:r>
              <a:rPr lang="el-GR" sz="3800" b="1" dirty="0" smtClean="0">
                <a:solidFill>
                  <a:srgbClr val="C00000"/>
                </a:solidFill>
                <a:effectLst>
                  <a:outerShdw blurRad="38100" dist="38100" dir="2700000" algn="tl">
                    <a:srgbClr val="000000">
                      <a:alpha val="43137"/>
                    </a:srgbClr>
                  </a:outerShdw>
                </a:effectLst>
              </a:rPr>
              <a:t>Πώρο</a:t>
            </a:r>
            <a:r>
              <a:rPr lang="el-GR" sz="3800" dirty="0" smtClean="0"/>
              <a:t>. </a:t>
            </a:r>
            <a:br>
              <a:rPr lang="el-GR" sz="3800" dirty="0" smtClean="0"/>
            </a:br>
            <a:endParaRPr lang="el-GR" sz="3800" dirty="0"/>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908720"/>
          </a:xfrm>
        </p:spPr>
        <p:txBody>
          <a:bodyPr>
            <a:normAutofit/>
          </a:bodyPr>
          <a:lstStyle/>
          <a:p>
            <a:r>
              <a:rPr lang="el-GR" sz="3600" b="1" dirty="0" smtClean="0">
                <a:solidFill>
                  <a:srgbClr val="C00000"/>
                </a:solidFill>
                <a:effectLst>
                  <a:outerShdw blurRad="38100" dist="38100" dir="2700000" algn="tl">
                    <a:srgbClr val="000000">
                      <a:alpha val="43137"/>
                    </a:srgbClr>
                  </a:outerShdw>
                </a:effectLst>
              </a:rPr>
              <a:t>327 </a:t>
            </a:r>
            <a:r>
              <a:rPr lang="el-GR" sz="3600" b="1" dirty="0" err="1" smtClean="0">
                <a:solidFill>
                  <a:srgbClr val="C00000"/>
                </a:solidFill>
                <a:effectLst>
                  <a:outerShdw blurRad="38100" dist="38100" dir="2700000" algn="tl">
                    <a:srgbClr val="000000">
                      <a:alpha val="43137"/>
                    </a:srgbClr>
                  </a:outerShdw>
                </a:effectLst>
              </a:rPr>
              <a:t>π.Χ.</a:t>
            </a:r>
            <a:r>
              <a:rPr lang="el-GR" sz="3600" b="1" dirty="0" smtClean="0">
                <a:solidFill>
                  <a:srgbClr val="C00000"/>
                </a:solidFill>
                <a:effectLst>
                  <a:outerShdw blurRad="38100" dist="38100" dir="2700000" algn="tl">
                    <a:srgbClr val="000000">
                      <a:alpha val="43137"/>
                    </a:srgbClr>
                  </a:outerShdw>
                </a:effectLst>
              </a:rPr>
              <a:t> </a:t>
            </a:r>
            <a:r>
              <a:rPr lang="el-GR" sz="3600" dirty="0" smtClean="0"/>
              <a:t>Γάμος με την </a:t>
            </a:r>
            <a:r>
              <a:rPr lang="el-GR" sz="3600" b="1" dirty="0" smtClean="0">
                <a:solidFill>
                  <a:srgbClr val="C00000"/>
                </a:solidFill>
                <a:effectLst>
                  <a:outerShdw blurRad="38100" dist="38100" dir="2700000" algn="tl">
                    <a:srgbClr val="000000">
                      <a:alpha val="43137"/>
                    </a:srgbClr>
                  </a:outerShdw>
                </a:effectLst>
              </a:rPr>
              <a:t>Ρωξάνη</a:t>
            </a:r>
            <a:endParaRPr lang="el-GR" sz="3600" b="1" dirty="0">
              <a:solidFill>
                <a:srgbClr val="C00000"/>
              </a:solidFill>
              <a:effectLst>
                <a:outerShdw blurRad="38100" dist="38100" dir="2700000" algn="tl">
                  <a:srgbClr val="000000">
                    <a:alpha val="43137"/>
                  </a:srgbClr>
                </a:outerShdw>
              </a:effectLst>
            </a:endParaRPr>
          </a:p>
        </p:txBody>
      </p:sp>
      <p:pic>
        <p:nvPicPr>
          <p:cNvPr id="4" name="3 - Θέση περιεχομένου" descr="Wedding_of_Alexander_the_Great_and_Roxanne_Boda_de_Alejandro_Magno_y_Roxana_Sodoma_(detail).jpg"/>
          <p:cNvPicPr>
            <a:picLocks noGrp="1" noChangeAspect="1"/>
          </p:cNvPicPr>
          <p:nvPr>
            <p:ph idx="1"/>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Lst>
          </a:blip>
          <a:srcRect t="16329"/>
          <a:stretch>
            <a:fillRect/>
          </a:stretch>
        </p:blipFill>
        <p:spPr>
          <a:xfrm>
            <a:off x="1619672" y="908720"/>
            <a:ext cx="6120680" cy="5743167"/>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95536" y="0"/>
            <a:ext cx="8229600" cy="1143000"/>
          </a:xfrm>
        </p:spPr>
        <p:txBody>
          <a:bodyPr/>
          <a:lstStyle/>
          <a:p>
            <a:r>
              <a:rPr lang="el-GR" dirty="0" smtClean="0"/>
              <a:t>Εκστρατεία στην </a:t>
            </a:r>
            <a:r>
              <a:rPr lang="el-GR" b="1" dirty="0" smtClean="0">
                <a:solidFill>
                  <a:srgbClr val="C00000"/>
                </a:solidFill>
                <a:effectLst>
                  <a:outerShdw blurRad="38100" dist="38100" dir="2700000" algn="tl">
                    <a:srgbClr val="000000">
                      <a:alpha val="43137"/>
                    </a:srgbClr>
                  </a:outerShdw>
                </a:effectLst>
              </a:rPr>
              <a:t>Ινδική</a:t>
            </a:r>
            <a:r>
              <a:rPr lang="el-GR" dirty="0" smtClean="0"/>
              <a:t> Χερσόνησο</a:t>
            </a:r>
            <a:endParaRPr lang="el-GR" dirty="0"/>
          </a:p>
        </p:txBody>
      </p:sp>
      <p:pic>
        <p:nvPicPr>
          <p:cNvPr id="152578" name="Picture 2" descr="https://alchetron.com/cdn/gedrosia-4bf1b541-772f-4397-8222-75df607e2e0-resize-750.jpe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Lst>
          </a:blip>
          <a:srcRect/>
          <a:stretch>
            <a:fillRect/>
          </a:stretch>
        </p:blipFill>
        <p:spPr bwMode="auto">
          <a:xfrm>
            <a:off x="827584" y="1196752"/>
            <a:ext cx="7080498" cy="4493783"/>
          </a:xfrm>
          <a:prstGeom prst="rect">
            <a:avLst/>
          </a:prstGeom>
          <a:ln>
            <a:noFill/>
          </a:ln>
          <a:effectLst>
            <a:outerShdw blurRad="292100" dist="139700" dir="2700000" algn="tl" rotWithShape="0">
              <a:srgbClr val="333333">
                <a:alpha val="65000"/>
              </a:srgbClr>
            </a:outerShdw>
          </a:effectLst>
        </p:spPr>
      </p:pic>
      <p:sp>
        <p:nvSpPr>
          <p:cNvPr id="5" name="1 - Τίτλος"/>
          <p:cNvSpPr txBox="1">
            <a:spLocks/>
          </p:cNvSpPr>
          <p:nvPr/>
        </p:nvSpPr>
        <p:spPr>
          <a:xfrm>
            <a:off x="467544" y="5661248"/>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0" i="0" u="none" strike="noStrike" kern="1200" cap="none" spc="0" normalizeH="0" baseline="0" noProof="0" dirty="0" smtClean="0">
                <a:ln>
                  <a:noFill/>
                </a:ln>
                <a:solidFill>
                  <a:schemeClr val="tx1"/>
                </a:solidFill>
                <a:effectLst/>
                <a:uLnTx/>
                <a:uFillTx/>
                <a:latin typeface="+mj-lt"/>
                <a:ea typeface="+mj-ea"/>
                <a:cs typeface="+mj-cs"/>
              </a:rPr>
              <a:t>Έρημος</a:t>
            </a:r>
            <a:r>
              <a:rPr kumimoji="0" lang="el-GR" sz="4400" b="0" i="0" u="none" strike="noStrike" kern="1200" cap="none" spc="0" normalizeH="0" noProof="0" dirty="0" smtClean="0">
                <a:ln>
                  <a:noFill/>
                </a:ln>
                <a:solidFill>
                  <a:schemeClr val="tx1"/>
                </a:solidFill>
                <a:effectLst/>
                <a:uLnTx/>
                <a:uFillTx/>
                <a:latin typeface="+mj-lt"/>
                <a:ea typeface="+mj-ea"/>
                <a:cs typeface="+mj-cs"/>
              </a:rPr>
              <a:t> </a:t>
            </a:r>
            <a:r>
              <a:rPr kumimoji="0" lang="el-GR" sz="4400" b="1" i="0" u="none" strike="noStrike" kern="1200" cap="none" spc="0" normalizeH="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Γεδρωσίας</a:t>
            </a:r>
            <a:endParaRPr kumimoji="0" lang="el-GR" sz="4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mj-ea"/>
              <a:cs typeface="+mj-cs"/>
            </a:endParaRPr>
          </a:p>
        </p:txBody>
      </p:sp>
      <p:sp>
        <p:nvSpPr>
          <p:cNvPr id="6" name="5 - Δεξιό βέλος"/>
          <p:cNvSpPr/>
          <p:nvPr/>
        </p:nvSpPr>
        <p:spPr>
          <a:xfrm rot="16364605" flipV="1">
            <a:off x="2805040" y="4312376"/>
            <a:ext cx="2374855" cy="484549"/>
          </a:xfrm>
          <a:prstGeom prst="rightArrow">
            <a:avLst>
              <a:gd name="adj1" fmla="val 50000"/>
              <a:gd name="adj2" fmla="val 53005"/>
            </a:avLst>
          </a:prstGeom>
          <a:solidFill>
            <a:schemeClr val="accent6">
              <a:lumMod val="75000"/>
              <a:alpha val="93000"/>
            </a:schemeClr>
          </a:solidFill>
          <a:ln w="9525">
            <a:solidFill>
              <a:schemeClr val="tx1"/>
            </a:solidFill>
          </a:ln>
          <a:effectLst>
            <a:outerShdw blurRad="203200" dist="190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152578"/>
                                        </p:tgtEl>
                                        <p:attrNameLst>
                                          <p:attrName>style.visibility</p:attrName>
                                        </p:attrNameLst>
                                      </p:cBhvr>
                                      <p:to>
                                        <p:strVal val="visible"/>
                                      </p:to>
                                    </p:set>
                                    <p:animEffect transition="in" filter="dissolve">
                                      <p:cBhvr>
                                        <p:cTn id="14" dur="500"/>
                                        <p:tgtEl>
                                          <p:spTgt spid="15257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1"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1"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332656"/>
            <a:ext cx="8892480" cy="6264696"/>
          </a:xfrm>
        </p:spPr>
        <p:txBody>
          <a:bodyPr>
            <a:normAutofit lnSpcReduction="10000"/>
          </a:bodyPr>
          <a:lstStyle/>
          <a:p>
            <a:pPr algn="just"/>
            <a:r>
              <a:rPr lang="el-GR" dirty="0" smtClean="0"/>
              <a:t>Οι </a:t>
            </a:r>
            <a:r>
              <a:rPr lang="el-GR" sz="3600" b="1" dirty="0" smtClean="0">
                <a:effectLst>
                  <a:outerShdw blurRad="38100" dist="38100" dir="2700000" algn="tl">
                    <a:srgbClr val="000000">
                      <a:alpha val="43137"/>
                    </a:srgbClr>
                  </a:outerShdw>
                </a:effectLst>
              </a:rPr>
              <a:t>στρατιώτες</a:t>
            </a:r>
            <a:r>
              <a:rPr lang="el-GR" sz="3600" dirty="0" smtClean="0">
                <a:effectLst>
                  <a:outerShdw blurRad="38100" dist="38100" dir="2700000" algn="tl">
                    <a:srgbClr val="000000">
                      <a:alpha val="43137"/>
                    </a:srgbClr>
                  </a:outerShdw>
                </a:effectLst>
              </a:rPr>
              <a:t> </a:t>
            </a:r>
            <a:r>
              <a:rPr lang="el-GR" sz="3600" dirty="0" smtClean="0"/>
              <a:t>του Αλέξανδρου κουράστηκαν και </a:t>
            </a:r>
            <a:r>
              <a:rPr lang="el-GR" sz="3600" b="1" dirty="0" smtClean="0">
                <a:effectLst>
                  <a:outerShdw blurRad="38100" dist="38100" dir="2700000" algn="tl">
                    <a:srgbClr val="000000">
                      <a:alpha val="43137"/>
                    </a:srgbClr>
                  </a:outerShdw>
                </a:effectLst>
              </a:rPr>
              <a:t>αρνήθηκαν να προχωρήσουν</a:t>
            </a:r>
            <a:r>
              <a:rPr lang="el-GR" sz="3600" dirty="0" smtClean="0"/>
              <a:t> μέχρι τον </a:t>
            </a:r>
            <a:r>
              <a:rPr lang="el-GR" sz="3600" b="1" dirty="0" smtClean="0">
                <a:solidFill>
                  <a:srgbClr val="C00000"/>
                </a:solidFill>
                <a:effectLst>
                  <a:outerShdw blurRad="38100" dist="38100" dir="2700000" algn="tl">
                    <a:srgbClr val="000000">
                      <a:alpha val="43137"/>
                    </a:srgbClr>
                  </a:outerShdw>
                </a:effectLst>
              </a:rPr>
              <a:t>Γάγγη</a:t>
            </a:r>
            <a:r>
              <a:rPr lang="el-GR" sz="3600" dirty="0" smtClean="0"/>
              <a:t> ποταμό. Αναγκάστηκε τότε να σταματήσει. </a:t>
            </a:r>
          </a:p>
          <a:p>
            <a:pPr algn="just"/>
            <a:r>
              <a:rPr lang="el-GR" sz="3600" dirty="0" smtClean="0"/>
              <a:t>Ένα μέρος του στρατού με επικεφαλής τον ναύαρχο </a:t>
            </a:r>
            <a:r>
              <a:rPr lang="el-GR" sz="3600" b="1" dirty="0" smtClean="0">
                <a:solidFill>
                  <a:srgbClr val="C00000"/>
                </a:solidFill>
                <a:effectLst>
                  <a:outerShdw blurRad="38100" dist="38100" dir="2700000" algn="tl">
                    <a:srgbClr val="000000">
                      <a:alpha val="43137"/>
                    </a:srgbClr>
                  </a:outerShdw>
                </a:effectLst>
              </a:rPr>
              <a:t>Νέαρχο</a:t>
            </a:r>
            <a:r>
              <a:rPr lang="el-GR" sz="3600" dirty="0" smtClean="0"/>
              <a:t> παρέπλευσε τις ασιατικές ακτές μέχρι τις εκβολές του Τίγρη και του Ευφράτη.</a:t>
            </a:r>
          </a:p>
          <a:p>
            <a:pPr algn="just"/>
            <a:r>
              <a:rPr lang="el-GR" sz="3600" dirty="0" smtClean="0"/>
              <a:t>Ο Αλέξανδρος με το υπόλοιπο στράτευμα πέρασε </a:t>
            </a:r>
            <a:r>
              <a:rPr lang="el-GR" sz="3600" b="1" dirty="0" smtClean="0">
                <a:solidFill>
                  <a:srgbClr val="C00000"/>
                </a:solidFill>
                <a:effectLst>
                  <a:outerShdw blurRad="38100" dist="38100" dir="2700000" algn="tl">
                    <a:srgbClr val="000000">
                      <a:alpha val="43137"/>
                    </a:srgbClr>
                  </a:outerShdw>
                </a:effectLst>
              </a:rPr>
              <a:t>την έρημο Γεδρωσία</a:t>
            </a:r>
            <a:r>
              <a:rPr lang="el-GR" sz="3600" dirty="0" smtClean="0"/>
              <a:t>, όπου χάθηκαν πολλοί στρατιώτες του από την πείνα και τη δίψα, και επέστρεψε στα </a:t>
            </a:r>
            <a:r>
              <a:rPr lang="el-GR" sz="3600" b="1" dirty="0" smtClean="0">
                <a:solidFill>
                  <a:srgbClr val="C00000"/>
                </a:solidFill>
                <a:effectLst>
                  <a:outerShdw blurRad="38100" dist="38100" dir="2700000" algn="tl">
                    <a:srgbClr val="000000">
                      <a:alpha val="43137"/>
                    </a:srgbClr>
                  </a:outerShdw>
                </a:effectLst>
              </a:rPr>
              <a:t>Σούσα</a:t>
            </a:r>
            <a:r>
              <a:rPr lang="el-GR" sz="3600" dirty="0" smtClean="0"/>
              <a:t>.</a:t>
            </a:r>
          </a:p>
        </p:txBody>
      </p:sp>
    </p:spTree>
  </p:cSld>
  <p:clrMapOvr>
    <a:masterClrMapping/>
  </p:clrMapOvr>
  <p:transition spd="slow">
    <p:push dir="u"/>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143000"/>
          </a:xfrm>
        </p:spPr>
        <p:txBody>
          <a:bodyPr>
            <a:noAutofit/>
          </a:bodyPr>
          <a:lstStyle/>
          <a:p>
            <a:r>
              <a:rPr lang="el-GR" sz="3600" b="1" dirty="0" smtClean="0"/>
              <a:t>Ένα περιστατικό στην έρημο της </a:t>
            </a:r>
            <a:r>
              <a:rPr lang="el-GR" sz="3600" b="1" dirty="0" smtClean="0">
                <a:solidFill>
                  <a:srgbClr val="C00000"/>
                </a:solidFill>
                <a:effectLst>
                  <a:outerShdw blurRad="38100" dist="38100" dir="2700000" algn="tl">
                    <a:srgbClr val="000000">
                      <a:alpha val="43137"/>
                    </a:srgbClr>
                  </a:outerShdw>
                </a:effectLst>
              </a:rPr>
              <a:t>Γεδρωσίας</a:t>
            </a:r>
            <a:r>
              <a:rPr lang="el-GR" sz="3600" b="1" dirty="0" smtClean="0"/>
              <a:t>…</a:t>
            </a:r>
            <a:endParaRPr lang="el-GR" sz="3600" b="1" dirty="0"/>
          </a:p>
        </p:txBody>
      </p:sp>
      <p:sp>
        <p:nvSpPr>
          <p:cNvPr id="3" name="2 - Θέση περιεχομένου"/>
          <p:cNvSpPr>
            <a:spLocks noGrp="1"/>
          </p:cNvSpPr>
          <p:nvPr>
            <p:ph idx="1"/>
          </p:nvPr>
        </p:nvSpPr>
        <p:spPr>
          <a:xfrm>
            <a:off x="0" y="1124744"/>
            <a:ext cx="9144000" cy="5733256"/>
          </a:xfrm>
        </p:spPr>
        <p:txBody>
          <a:bodyPr>
            <a:normAutofit fontScale="92500" lnSpcReduction="10000"/>
          </a:bodyPr>
          <a:lstStyle/>
          <a:p>
            <a:r>
              <a:rPr lang="el-GR" dirty="0" smtClean="0"/>
              <a:t>Κατά τη διάρκεια της πορείας της επιστροφής ο Αλέξανδρος και μέρος του στρατεύματός του τον </a:t>
            </a:r>
            <a:r>
              <a:rPr lang="el-GR" b="1" dirty="0" smtClean="0">
                <a:solidFill>
                  <a:srgbClr val="C00000"/>
                </a:solidFill>
                <a:effectLst>
                  <a:outerShdw blurRad="38100" dist="38100" dir="2700000" algn="tl">
                    <a:srgbClr val="000000">
                      <a:alpha val="43137"/>
                    </a:srgbClr>
                  </a:outerShdw>
                </a:effectLst>
              </a:rPr>
              <a:t>Οκτώβριο του 325 </a:t>
            </a:r>
            <a:r>
              <a:rPr lang="el-GR" b="1" dirty="0" err="1" smtClean="0">
                <a:solidFill>
                  <a:srgbClr val="C00000"/>
                </a:solidFill>
                <a:effectLst>
                  <a:outerShdw blurRad="38100" dist="38100" dir="2700000" algn="tl">
                    <a:srgbClr val="000000">
                      <a:alpha val="43137"/>
                    </a:srgbClr>
                  </a:outerShdw>
                </a:effectLst>
              </a:rPr>
              <a:t>π.Χ.</a:t>
            </a:r>
            <a:r>
              <a:rPr lang="el-GR" b="1" dirty="0" smtClean="0">
                <a:solidFill>
                  <a:srgbClr val="C00000"/>
                </a:solidFill>
                <a:effectLst>
                  <a:outerShdw blurRad="38100" dist="38100" dir="2700000" algn="tl">
                    <a:srgbClr val="000000">
                      <a:alpha val="43137"/>
                    </a:srgbClr>
                  </a:outerShdw>
                </a:effectLst>
              </a:rPr>
              <a:t> </a:t>
            </a:r>
            <a:r>
              <a:rPr lang="el-GR" dirty="0" smtClean="0"/>
              <a:t>μπήκε στην έρημο της Γεδρωσίας· εκεί ίσως βρέθηκε στην πιο δύσκολη στιγμή της εκστρατείας του. </a:t>
            </a:r>
          </a:p>
          <a:p>
            <a:r>
              <a:rPr lang="el-GR" dirty="0" smtClean="0"/>
              <a:t>Η </a:t>
            </a:r>
            <a:r>
              <a:rPr lang="el-GR" b="1" dirty="0" smtClean="0">
                <a:solidFill>
                  <a:srgbClr val="C00000"/>
                </a:solidFill>
                <a:effectLst>
                  <a:outerShdw blurRad="38100" dist="38100" dir="2700000" algn="tl">
                    <a:srgbClr val="000000">
                      <a:alpha val="43137"/>
                    </a:srgbClr>
                  </a:outerShdw>
                </a:effectLst>
              </a:rPr>
              <a:t>ζέστη</a:t>
            </a:r>
            <a:r>
              <a:rPr lang="el-GR" dirty="0" smtClean="0">
                <a:effectLst>
                  <a:outerShdw blurRad="38100" dist="38100" dir="2700000" algn="tl">
                    <a:srgbClr val="000000">
                      <a:alpha val="43137"/>
                    </a:srgbClr>
                  </a:outerShdw>
                </a:effectLst>
              </a:rPr>
              <a:t> </a:t>
            </a:r>
            <a:r>
              <a:rPr lang="el-GR" dirty="0" smtClean="0"/>
              <a:t>και η </a:t>
            </a:r>
            <a:r>
              <a:rPr lang="el-GR" b="1" dirty="0" smtClean="0">
                <a:solidFill>
                  <a:srgbClr val="C00000"/>
                </a:solidFill>
                <a:effectLst>
                  <a:outerShdw blurRad="38100" dist="38100" dir="2700000" algn="tl">
                    <a:srgbClr val="000000">
                      <a:alpha val="43137"/>
                    </a:srgbClr>
                  </a:outerShdw>
                </a:effectLst>
              </a:rPr>
              <a:t>δίψα</a:t>
            </a:r>
            <a:r>
              <a:rPr lang="el-GR" dirty="0" smtClean="0">
                <a:effectLst>
                  <a:outerShdw blurRad="38100" dist="38100" dir="2700000" algn="tl">
                    <a:srgbClr val="000000">
                      <a:alpha val="43137"/>
                    </a:srgbClr>
                  </a:outerShdw>
                </a:effectLst>
              </a:rPr>
              <a:t> </a:t>
            </a:r>
            <a:r>
              <a:rPr lang="el-GR" dirty="0" smtClean="0"/>
              <a:t>ήταν αφόρητες.</a:t>
            </a:r>
            <a:endParaRPr lang="en-US" dirty="0" smtClean="0"/>
          </a:p>
          <a:p>
            <a:r>
              <a:rPr lang="el-GR" dirty="0" smtClean="0"/>
              <a:t>Όπως περιγράφει ο ιστορικός </a:t>
            </a:r>
            <a:r>
              <a:rPr lang="el-GR" b="1" dirty="0" err="1" smtClean="0"/>
              <a:t>Αρριανός</a:t>
            </a:r>
            <a:r>
              <a:rPr lang="el-GR" dirty="0" smtClean="0"/>
              <a:t>, όταν κάποιοι στρατιώτες που έψαχναν για νερό κατάφεραν και βρήκαν μια </a:t>
            </a:r>
            <a:r>
              <a:rPr lang="el-GR" b="1" dirty="0" smtClean="0"/>
              <a:t>ελάχιστη ποσότητα</a:t>
            </a:r>
            <a:r>
              <a:rPr lang="el-GR" dirty="0" smtClean="0"/>
              <a:t>, την οποία έβαλαν μέσα σε ένα </a:t>
            </a:r>
            <a:r>
              <a:rPr lang="el-GR" b="1" dirty="0" smtClean="0"/>
              <a:t>κράνος</a:t>
            </a:r>
            <a:r>
              <a:rPr lang="el-GR" dirty="0" smtClean="0"/>
              <a:t>, αμέσως έτρεξαν να το προσφέρουν στο βασιλιά τους, τον Αλέξανδρο, σαν ένα σπουδαίο λάφυρο.</a:t>
            </a:r>
          </a:p>
          <a:p>
            <a:endParaRPr lang="el-GR" dirty="0" smtClean="0"/>
          </a:p>
          <a:p>
            <a:endParaRPr lang="el-GR" dirty="0"/>
          </a:p>
        </p:txBody>
      </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95536" y="260648"/>
            <a:ext cx="8229600" cy="836712"/>
          </a:xfrm>
        </p:spPr>
        <p:txBody>
          <a:bodyPr>
            <a:normAutofit/>
          </a:bodyPr>
          <a:lstStyle/>
          <a:p>
            <a:r>
              <a:rPr lang="el-GR" sz="3600" dirty="0" smtClean="0"/>
              <a:t>Η </a:t>
            </a:r>
            <a:r>
              <a:rPr lang="el-GR" sz="3600" b="1" dirty="0" smtClean="0">
                <a:solidFill>
                  <a:srgbClr val="C00000"/>
                </a:solidFill>
                <a:effectLst>
                  <a:outerShdw blurRad="38100" dist="38100" dir="2700000" algn="tl">
                    <a:srgbClr val="000000">
                      <a:alpha val="43137"/>
                    </a:srgbClr>
                  </a:outerShdw>
                </a:effectLst>
              </a:rPr>
              <a:t>αντίδραση</a:t>
            </a:r>
            <a:r>
              <a:rPr lang="el-GR" sz="3600" dirty="0" smtClean="0">
                <a:effectLst>
                  <a:outerShdw blurRad="38100" dist="38100" dir="2700000" algn="tl">
                    <a:srgbClr val="000000">
                      <a:alpha val="43137"/>
                    </a:srgbClr>
                  </a:outerShdw>
                </a:effectLst>
              </a:rPr>
              <a:t> </a:t>
            </a:r>
            <a:r>
              <a:rPr lang="el-GR" sz="3600" dirty="0" smtClean="0"/>
              <a:t>του Αλέξανδρου</a:t>
            </a:r>
            <a:endParaRPr lang="el-GR" sz="3600" dirty="0"/>
          </a:p>
        </p:txBody>
      </p:sp>
      <p:sp>
        <p:nvSpPr>
          <p:cNvPr id="3" name="2 - Θέση περιεχομένου"/>
          <p:cNvSpPr>
            <a:spLocks noGrp="1"/>
          </p:cNvSpPr>
          <p:nvPr>
            <p:ph idx="1"/>
          </p:nvPr>
        </p:nvSpPr>
        <p:spPr>
          <a:xfrm>
            <a:off x="0" y="1268760"/>
            <a:ext cx="9144000" cy="5589240"/>
          </a:xfrm>
        </p:spPr>
        <p:txBody>
          <a:bodyPr>
            <a:normAutofit/>
          </a:bodyPr>
          <a:lstStyle/>
          <a:p>
            <a:r>
              <a:rPr lang="el-GR" dirty="0" smtClean="0"/>
              <a:t>Όταν λοιπόν ο Αλέξανδρος πήρε στα χέρια του το κράνος με </a:t>
            </a:r>
            <a:r>
              <a:rPr lang="el-GR" b="1" dirty="0" smtClean="0">
                <a:effectLst>
                  <a:outerShdw blurRad="38100" dist="38100" dir="2700000" algn="tl">
                    <a:srgbClr val="000000">
                      <a:alpha val="43137"/>
                    </a:srgbClr>
                  </a:outerShdw>
                </a:effectLst>
              </a:rPr>
              <a:t>το νερό δεν το ήπιε</a:t>
            </a:r>
            <a:r>
              <a:rPr lang="el-GR" dirty="0" smtClean="0"/>
              <a:t>, όπως θα περίμεναν όλοι! </a:t>
            </a:r>
          </a:p>
          <a:p>
            <a:r>
              <a:rPr lang="el-GR" dirty="0" smtClean="0"/>
              <a:t>Αντίθετα! </a:t>
            </a:r>
          </a:p>
          <a:p>
            <a:r>
              <a:rPr lang="el-GR" b="1" dirty="0" smtClean="0">
                <a:effectLst>
                  <a:outerShdw blurRad="38100" dist="38100" dir="2700000" algn="tl">
                    <a:srgbClr val="000000">
                      <a:alpha val="43137"/>
                    </a:srgbClr>
                  </a:outerShdw>
                </a:effectLst>
              </a:rPr>
              <a:t>Το σήκωσε ψηλά ώστε να το βλέπουν όλοι και το έριξε κάτω!</a:t>
            </a:r>
            <a:r>
              <a:rPr lang="el-GR" dirty="0" smtClean="0"/>
              <a:t> </a:t>
            </a:r>
          </a:p>
          <a:p>
            <a:r>
              <a:rPr lang="en-US" dirty="0" smtClean="0"/>
              <a:t>O </a:t>
            </a:r>
            <a:r>
              <a:rPr lang="el-GR" dirty="0" err="1" smtClean="0"/>
              <a:t>Αρριανός</a:t>
            </a:r>
            <a:r>
              <a:rPr lang="en-US" dirty="0" smtClean="0"/>
              <a:t> </a:t>
            </a:r>
            <a:r>
              <a:rPr lang="el-GR" dirty="0" smtClean="0"/>
              <a:t>σχολιάζει: «ήταν </a:t>
            </a:r>
            <a:r>
              <a:rPr lang="el-GR" b="1" dirty="0" smtClean="0">
                <a:effectLst>
                  <a:outerShdw blurRad="38100" dist="38100" dir="2700000" algn="tl">
                    <a:srgbClr val="000000">
                      <a:alpha val="43137"/>
                    </a:srgbClr>
                  </a:outerShdw>
                </a:effectLst>
              </a:rPr>
              <a:t>σαν να ήπιαν όλοι από εκείνο το κράνος και έτσι να ξεδίψασε το στράτευμα»! </a:t>
            </a:r>
          </a:p>
          <a:p>
            <a:endParaRPr lang="el-GR" dirty="0"/>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323528" y="188640"/>
            <a:ext cx="8686800" cy="4525963"/>
          </a:xfrm>
        </p:spPr>
        <p:txBody>
          <a:bodyPr>
            <a:normAutofit/>
          </a:bodyPr>
          <a:lstStyle/>
          <a:p>
            <a:pPr>
              <a:buNone/>
            </a:pPr>
            <a:r>
              <a:rPr lang="el-GR" dirty="0" smtClean="0"/>
              <a:t>	Υπήρξε όχι μόνο μεγάλη </a:t>
            </a:r>
            <a:r>
              <a:rPr lang="el-GR" b="1" dirty="0" smtClean="0">
                <a:solidFill>
                  <a:srgbClr val="C00000"/>
                </a:solidFill>
                <a:effectLst>
                  <a:outerShdw blurRad="38100" dist="38100" dir="2700000" algn="tl">
                    <a:srgbClr val="000000">
                      <a:alpha val="43137"/>
                    </a:srgbClr>
                  </a:outerShdw>
                </a:effectLst>
              </a:rPr>
              <a:t>στρατιωτική ιδιοφυΐα </a:t>
            </a:r>
            <a:r>
              <a:rPr lang="el-GR" dirty="0" smtClean="0"/>
              <a:t>αλλά και εμπνευστής των στρατιωτών του, πάντα </a:t>
            </a:r>
            <a:r>
              <a:rPr lang="el-GR" b="1" dirty="0" smtClean="0">
                <a:solidFill>
                  <a:srgbClr val="C00000"/>
                </a:solidFill>
                <a:effectLst>
                  <a:outerShdw blurRad="38100" dist="38100" dir="2700000" algn="tl">
                    <a:srgbClr val="000000">
                      <a:alpha val="43137"/>
                    </a:srgbClr>
                  </a:outerShdw>
                </a:effectLst>
              </a:rPr>
              <a:t>στην πρώτη γραμμή της μάχης</a:t>
            </a:r>
            <a:r>
              <a:rPr lang="el-GR" dirty="0" smtClean="0"/>
              <a:t>, μαζί με τους στρατιώτες του στις στερήσεις και τις </a:t>
            </a:r>
            <a:r>
              <a:rPr lang="el-GR" b="1" dirty="0" smtClean="0">
                <a:solidFill>
                  <a:srgbClr val="C00000"/>
                </a:solidFill>
                <a:effectLst>
                  <a:outerShdw blurRad="38100" dist="38100" dir="2700000" algn="tl">
                    <a:srgbClr val="000000">
                      <a:alpha val="43137"/>
                    </a:srgbClr>
                  </a:outerShdw>
                </a:effectLst>
              </a:rPr>
              <a:t>κακουχίες</a:t>
            </a:r>
            <a:r>
              <a:rPr lang="el-GR" dirty="0" smtClean="0"/>
              <a:t>, θεραπεύει ως γιατρός, παράτολμος, γρήγορος και προνοητικός, δυνατός «σκακιστής» στο παιχνίδι των </a:t>
            </a:r>
            <a:r>
              <a:rPr lang="el-GR" b="1" dirty="0" smtClean="0">
                <a:solidFill>
                  <a:srgbClr val="C00000"/>
                </a:solidFill>
                <a:effectLst>
                  <a:outerShdw blurRad="38100" dist="38100" dir="2700000" algn="tl">
                    <a:srgbClr val="000000">
                      <a:alpha val="43137"/>
                    </a:srgbClr>
                  </a:outerShdw>
                </a:effectLst>
              </a:rPr>
              <a:t>μαχών</a:t>
            </a:r>
            <a:r>
              <a:rPr lang="el-GR" dirty="0" smtClean="0">
                <a:effectLst>
                  <a:outerShdw blurRad="38100" dist="38100" dir="2700000" algn="tl">
                    <a:srgbClr val="000000">
                      <a:alpha val="43137"/>
                    </a:srgbClr>
                  </a:outerShdw>
                </a:effectLst>
              </a:rPr>
              <a:t> </a:t>
            </a:r>
            <a:r>
              <a:rPr lang="el-GR" dirty="0" smtClean="0"/>
              <a:t>και της </a:t>
            </a:r>
            <a:r>
              <a:rPr lang="el-GR" b="1" dirty="0" smtClean="0">
                <a:solidFill>
                  <a:srgbClr val="C00000"/>
                </a:solidFill>
                <a:effectLst>
                  <a:outerShdw blurRad="38100" dist="38100" dir="2700000" algn="tl">
                    <a:srgbClr val="000000">
                      <a:alpha val="43137"/>
                    </a:srgbClr>
                  </a:outerShdw>
                </a:effectLst>
              </a:rPr>
              <a:t>πολιτικής</a:t>
            </a:r>
            <a:r>
              <a:rPr lang="el-GR" dirty="0" smtClean="0"/>
              <a:t>.</a:t>
            </a:r>
            <a:endParaRPr lang="el-GR" dirty="0"/>
          </a:p>
        </p:txBody>
      </p:sp>
      <p:pic>
        <p:nvPicPr>
          <p:cNvPr id="4" name="3 - Θέση περιεχομένου" descr="Great Alexander on his horse Voukefalas by Tzouvaras Lampros.jpg"/>
          <p:cNvPicPr>
            <a:picLocks noChangeAspect="1"/>
          </p:cNvPicPr>
          <p:nvPr/>
        </p:nvPicPr>
        <p:blipFill>
          <a:blip r:embed="rId2" cstate="print"/>
          <a:stretch>
            <a:fillRect/>
          </a:stretch>
        </p:blipFill>
        <p:spPr>
          <a:xfrm>
            <a:off x="0" y="3861048"/>
            <a:ext cx="4925148" cy="2780928"/>
          </a:xfrm>
          <a:prstGeom prst="rect">
            <a:avLst/>
          </a:prstGeom>
          <a:ln>
            <a:noFill/>
          </a:ln>
          <a:effectLst>
            <a:outerShdw blurRad="292100" dist="139700" dir="2700000" algn="tl" rotWithShape="0">
              <a:srgbClr val="333333">
                <a:alpha val="65000"/>
              </a:srgbClr>
            </a:outerShdw>
          </a:effectLst>
        </p:spPr>
      </p:pic>
      <p:pic>
        <p:nvPicPr>
          <p:cNvPr id="1026" name="Picture 2" descr="http://wallpapercave.com/wp/JTpSpmb.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40000" contrast="20000"/>
                    </a14:imgEffect>
                  </a14:imgLayer>
                </a14:imgProps>
              </a:ext>
            </a:extLst>
          </a:blip>
          <a:srcRect/>
          <a:stretch>
            <a:fillRect/>
          </a:stretch>
        </p:blipFill>
        <p:spPr bwMode="auto">
          <a:xfrm>
            <a:off x="5148064" y="3861048"/>
            <a:ext cx="3840427" cy="288032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barn(inVertical)">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ttps://qph.fs.quoracdn.net/main-qimg-f058ca1034dc5148e395fcd9fe09c312"/>
          <p:cNvPicPr>
            <a:picLocks noChangeAspect="1" noChangeArrowheads="1"/>
          </p:cNvPicPr>
          <p:nvPr/>
        </p:nvPicPr>
        <p:blipFill>
          <a:blip r:embed="rId2" cstate="print">
            <a:lum contrast="20000"/>
          </a:blip>
          <a:srcRect/>
          <a:stretch>
            <a:fillRect/>
          </a:stretch>
        </p:blipFill>
        <p:spPr bwMode="auto">
          <a:xfrm>
            <a:off x="-352607" y="0"/>
            <a:ext cx="9509433" cy="7029400"/>
          </a:xfrm>
          <a:prstGeom prst="rect">
            <a:avLst/>
          </a:prstGeom>
          <a:noFill/>
        </p:spPr>
      </p:pic>
      <p:sp>
        <p:nvSpPr>
          <p:cNvPr id="4" name="3 - Ορθογώνιο"/>
          <p:cNvSpPr/>
          <p:nvPr/>
        </p:nvSpPr>
        <p:spPr>
          <a:xfrm>
            <a:off x="360040" y="4134559"/>
            <a:ext cx="5724128" cy="2246769"/>
          </a:xfrm>
          <a:prstGeom prst="rect">
            <a:avLst/>
          </a:prstGeom>
          <a:solidFill>
            <a:schemeClr val="bg1">
              <a:alpha val="59000"/>
            </a:schemeClr>
          </a:solidFill>
        </p:spPr>
        <p:txBody>
          <a:bodyPr wrap="square">
            <a:spAutoFit/>
          </a:bodyPr>
          <a:lstStyle/>
          <a:p>
            <a:pPr algn="just"/>
            <a:r>
              <a:rPr lang="el-GR" sz="2800" dirty="0" smtClean="0"/>
              <a:t>Στην πράξη ο Αλέξανδρος με την κίνηση του αυτή είχε </a:t>
            </a:r>
            <a:r>
              <a:rPr lang="el-GR" sz="2800" b="1" dirty="0" smtClean="0">
                <a:effectLst>
                  <a:outerShdw blurRad="38100" dist="38100" dir="2700000" algn="tl">
                    <a:srgbClr val="000000">
                      <a:alpha val="43137"/>
                    </a:srgbClr>
                  </a:outerShdw>
                </a:effectLst>
              </a:rPr>
              <a:t>αναπτερώσει το ηθικό των στρατιωτών του </a:t>
            </a:r>
            <a:r>
              <a:rPr lang="el-GR" sz="2800" dirty="0" smtClean="0"/>
              <a:t>δίνοντάς τους δύναμη και κουράγιο να αντέξουν τις απάνθρωπες κακουχίες.</a:t>
            </a:r>
          </a:p>
        </p:txBody>
      </p:sp>
    </p:spTree>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Ormara_Pakistan.jpg"/>
          <p:cNvPicPr>
            <a:picLocks noGrp="1" noChangeAspect="1"/>
          </p:cNvPicPr>
          <p:nvPr>
            <p:ph idx="1"/>
          </p:nvPr>
        </p:nvPicPr>
        <p:blipFill>
          <a:blip r:embed="rId2" cstate="print"/>
          <a:stretch>
            <a:fillRect/>
          </a:stretch>
        </p:blipFill>
        <p:spPr>
          <a:xfrm>
            <a:off x="-949786" y="1"/>
            <a:ext cx="10297056" cy="6858000"/>
          </a:xfrm>
        </p:spPr>
      </p:pic>
      <p:pic>
        <p:nvPicPr>
          <p:cNvPr id="5" name="3 - Θέση περιεχομένου" descr="Ormara_Pakistan.jpg"/>
          <p:cNvPicPr>
            <a:picLocks noChangeAspect="1"/>
          </p:cNvPicPr>
          <p:nvPr/>
        </p:nvPicPr>
        <p:blipFill>
          <a:blip r:embed="rId2" cstate="print"/>
          <a:stretch>
            <a:fillRect/>
          </a:stretch>
        </p:blipFill>
        <p:spPr>
          <a:xfrm>
            <a:off x="-1153056" y="0"/>
            <a:ext cx="10297056" cy="6858000"/>
          </a:xfrm>
          <a:prstGeom prst="rect">
            <a:avLst/>
          </a:prstGeom>
        </p:spPr>
      </p:pic>
      <p:sp>
        <p:nvSpPr>
          <p:cNvPr id="6" name="1 - Τίτλος"/>
          <p:cNvSpPr txBox="1">
            <a:spLocks/>
          </p:cNvSpPr>
          <p:nvPr/>
        </p:nvSpPr>
        <p:spPr>
          <a:xfrm>
            <a:off x="4283968" y="5373216"/>
            <a:ext cx="4680520" cy="792088"/>
          </a:xfrm>
          <a:prstGeom prst="rect">
            <a:avLst/>
          </a:prstGeom>
          <a:solidFill>
            <a:schemeClr val="bg1">
              <a:alpha val="65000"/>
            </a:schemeClr>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0" i="0" u="none" strike="noStrike" kern="1200" cap="none" spc="0" normalizeH="0" baseline="0" noProof="0" dirty="0" smtClean="0">
                <a:ln>
                  <a:noFill/>
                </a:ln>
                <a:solidFill>
                  <a:schemeClr val="tx1"/>
                </a:solidFill>
                <a:effectLst/>
                <a:uLnTx/>
                <a:uFillTx/>
                <a:latin typeface="+mj-lt"/>
                <a:ea typeface="+mj-ea"/>
                <a:cs typeface="+mj-cs"/>
              </a:rPr>
              <a:t>Έρημος</a:t>
            </a:r>
            <a:r>
              <a:rPr kumimoji="0" lang="el-GR" sz="4400" b="0" i="0" u="none" strike="noStrike" kern="1200" cap="none" spc="0" normalizeH="0" noProof="0" dirty="0" smtClean="0">
                <a:ln>
                  <a:noFill/>
                </a:ln>
                <a:solidFill>
                  <a:schemeClr val="tx1"/>
                </a:solidFill>
                <a:effectLst/>
                <a:uLnTx/>
                <a:uFillTx/>
                <a:latin typeface="+mj-lt"/>
                <a:ea typeface="+mj-ea"/>
                <a:cs typeface="+mj-cs"/>
              </a:rPr>
              <a:t> </a:t>
            </a:r>
            <a:r>
              <a:rPr kumimoji="0" lang="el-GR" sz="4400" b="1" i="0" u="none" strike="noStrike" kern="1200" cap="none" spc="0" normalizeH="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Γεδρωσίας</a:t>
            </a:r>
            <a:endParaRPr kumimoji="0" lang="el-GR" sz="4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mj-ea"/>
              <a:cs typeface="+mj-cs"/>
            </a:endParaRPr>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332656"/>
            <a:ext cx="8892480" cy="6264696"/>
          </a:xfrm>
        </p:spPr>
        <p:txBody>
          <a:bodyPr>
            <a:normAutofit lnSpcReduction="10000"/>
          </a:bodyPr>
          <a:lstStyle/>
          <a:p>
            <a:pPr algn="just"/>
            <a:r>
              <a:rPr lang="el-GR" dirty="0" smtClean="0"/>
              <a:t>Άρχισε λοιπόν να σκέφτεται την οργάνωση της αυτοκρατορίας του. Μελετώντας τον τρόπο της ζωής των Περσών και τον τρόπο της διοικήσεώς τους, έβγαλε το συμπέρασμα πως για να διατηρηθεί το αχανές κράτος που δημιούργησε έπρεπε να </a:t>
            </a:r>
            <a:r>
              <a:rPr lang="el-GR" b="1" dirty="0" smtClean="0"/>
              <a:t>συμφιλιώσει τους Πέρσες ευγενείς με τους Έλληνες</a:t>
            </a:r>
            <a:r>
              <a:rPr lang="el-GR" dirty="0" smtClean="0"/>
              <a:t>. Φαντάστηκε τον εαυτό του σαν </a:t>
            </a:r>
            <a:r>
              <a:rPr lang="el-GR" dirty="0" err="1" smtClean="0"/>
              <a:t>Ελληνοπέρση</a:t>
            </a:r>
            <a:r>
              <a:rPr lang="el-GR" dirty="0" smtClean="0"/>
              <a:t> βασιλιά και </a:t>
            </a:r>
            <a:r>
              <a:rPr lang="el-GR" b="1" dirty="0" smtClean="0"/>
              <a:t>μιμήθηκε την ενδυμασία και γενικά τον τρόπο ζωής τους</a:t>
            </a:r>
            <a:r>
              <a:rPr lang="el-GR" dirty="0" smtClean="0"/>
              <a:t>. Παντρεύτηκε την </a:t>
            </a:r>
            <a:r>
              <a:rPr lang="el-GR" b="1" dirty="0" err="1" smtClean="0">
                <a:solidFill>
                  <a:srgbClr val="C00000"/>
                </a:solidFill>
                <a:effectLst>
                  <a:outerShdw blurRad="38100" dist="38100" dir="2700000" algn="tl">
                    <a:srgbClr val="000000">
                      <a:alpha val="43137"/>
                    </a:srgbClr>
                  </a:outerShdw>
                </a:effectLst>
              </a:rPr>
              <a:t>Παρυσάτιδα</a:t>
            </a:r>
            <a:r>
              <a:rPr lang="el-GR" dirty="0" smtClean="0">
                <a:effectLst>
                  <a:outerShdw blurRad="38100" dist="38100" dir="2700000" algn="tl">
                    <a:srgbClr val="000000">
                      <a:alpha val="43137"/>
                    </a:srgbClr>
                  </a:outerShdw>
                </a:effectLst>
              </a:rPr>
              <a:t> </a:t>
            </a:r>
            <a:r>
              <a:rPr lang="el-GR" dirty="0" smtClean="0"/>
              <a:t>κόρη του Δαρείου </a:t>
            </a:r>
            <a:r>
              <a:rPr lang="el-GR" b="1" dirty="0" err="1" smtClean="0">
                <a:solidFill>
                  <a:srgbClr val="C00000"/>
                </a:solidFill>
                <a:effectLst>
                  <a:outerShdw blurRad="38100" dist="38100" dir="2700000" algn="tl">
                    <a:srgbClr val="000000">
                      <a:alpha val="43137"/>
                    </a:srgbClr>
                  </a:outerShdw>
                </a:effectLst>
              </a:rPr>
              <a:t>Στάτειρα</a:t>
            </a:r>
            <a:r>
              <a:rPr lang="el-GR" dirty="0" smtClean="0">
                <a:effectLst>
                  <a:outerShdw blurRad="38100" dist="38100" dir="2700000" algn="tl">
                    <a:srgbClr val="000000">
                      <a:alpha val="43137"/>
                    </a:srgbClr>
                  </a:outerShdw>
                </a:effectLst>
              </a:rPr>
              <a:t> </a:t>
            </a:r>
            <a:r>
              <a:rPr lang="el-GR" dirty="0" smtClean="0"/>
              <a:t>και την ανιψιά της (</a:t>
            </a:r>
            <a:r>
              <a:rPr lang="el-GR" b="1" dirty="0" smtClean="0">
                <a:solidFill>
                  <a:srgbClr val="C00000"/>
                </a:solidFill>
                <a:effectLst>
                  <a:outerShdw blurRad="38100" dist="38100" dir="2700000" algn="tl">
                    <a:srgbClr val="000000">
                      <a:alpha val="43137"/>
                    </a:srgbClr>
                  </a:outerShdw>
                </a:effectLst>
              </a:rPr>
              <a:t>324</a:t>
            </a:r>
            <a:r>
              <a:rPr lang="el-GR" b="1" dirty="0" smtClean="0">
                <a:effectLst>
                  <a:outerShdw blurRad="38100" dist="38100" dir="2700000" algn="tl">
                    <a:srgbClr val="000000">
                      <a:alpha val="43137"/>
                    </a:srgbClr>
                  </a:outerShdw>
                </a:effectLst>
              </a:rPr>
              <a:t> </a:t>
            </a:r>
            <a:r>
              <a:rPr lang="el-GR" dirty="0" err="1" smtClean="0"/>
              <a:t>π.Χ.</a:t>
            </a:r>
            <a:r>
              <a:rPr lang="el-GR" dirty="0" smtClean="0"/>
              <a:t>), ενώ </a:t>
            </a:r>
            <a:r>
              <a:rPr lang="el-GR" b="1" dirty="0" smtClean="0"/>
              <a:t>παρακίνησε τους αξιωματικούς και τους στρατιώτες του να παντρευτούν κι αυτοί Περσίδες</a:t>
            </a:r>
            <a:r>
              <a:rPr lang="el-GR" dirty="0" smtClean="0"/>
              <a:t>.</a:t>
            </a:r>
            <a:endParaRPr lang="el-GR" dirty="0"/>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https://www.clickatlife.gr/fu/p/61958/1200/10000/00000000005339d6/1/sousa-iran.jpg"/>
          <p:cNvPicPr>
            <a:picLocks noChangeAspect="1" noChangeArrowheads="1"/>
          </p:cNvPicPr>
          <p:nvPr/>
        </p:nvPicPr>
        <p:blipFill>
          <a:blip r:embed="rId2" cstate="print">
            <a:lum bright="20000"/>
          </a:blip>
          <a:srcRect/>
          <a:stretch>
            <a:fillRect/>
          </a:stretch>
        </p:blipFill>
        <p:spPr bwMode="auto">
          <a:xfrm>
            <a:off x="827584" y="0"/>
            <a:ext cx="6840760" cy="4275475"/>
          </a:xfrm>
          <a:prstGeom prst="rect">
            <a:avLst/>
          </a:prstGeom>
          <a:ln>
            <a:noFill/>
          </a:ln>
          <a:effectLst>
            <a:outerShdw blurRad="292100" dist="139700" dir="2700000" algn="tl" rotWithShape="0">
              <a:srgbClr val="333333">
                <a:alpha val="65000"/>
              </a:srgbClr>
            </a:outerShdw>
          </a:effectLst>
        </p:spPr>
      </p:pic>
      <p:sp>
        <p:nvSpPr>
          <p:cNvPr id="3" name="2 - Θέση περιεχομένου"/>
          <p:cNvSpPr>
            <a:spLocks noGrp="1"/>
          </p:cNvSpPr>
          <p:nvPr>
            <p:ph idx="1"/>
          </p:nvPr>
        </p:nvSpPr>
        <p:spPr>
          <a:xfrm>
            <a:off x="1094928" y="44624"/>
            <a:ext cx="6645424" cy="648072"/>
          </a:xfrm>
        </p:spPr>
        <p:txBody>
          <a:bodyPr>
            <a:normAutofit/>
          </a:bodyPr>
          <a:lstStyle/>
          <a:p>
            <a:pPr algn="ctr">
              <a:buNone/>
            </a:pPr>
            <a:r>
              <a:rPr lang="el-GR" dirty="0" smtClean="0"/>
              <a:t>Φτάνει στα </a:t>
            </a:r>
            <a:r>
              <a:rPr lang="el-GR" b="1" dirty="0" smtClean="0">
                <a:effectLst>
                  <a:outerShdw blurRad="38100" dist="38100" dir="2700000" algn="tl">
                    <a:srgbClr val="000000">
                      <a:alpha val="43137"/>
                    </a:srgbClr>
                  </a:outerShdw>
                </a:effectLst>
              </a:rPr>
              <a:t>Σούσα</a:t>
            </a:r>
            <a:r>
              <a:rPr lang="el-GR" dirty="0" smtClean="0"/>
              <a:t> το </a:t>
            </a:r>
            <a:r>
              <a:rPr lang="el-GR" b="1" dirty="0" smtClean="0">
                <a:solidFill>
                  <a:srgbClr val="C00000"/>
                </a:solidFill>
                <a:effectLst>
                  <a:outerShdw blurRad="38100" dist="38100" dir="2700000" algn="tl">
                    <a:srgbClr val="000000">
                      <a:alpha val="43137"/>
                    </a:srgbClr>
                  </a:outerShdw>
                </a:effectLst>
              </a:rPr>
              <a:t>324 </a:t>
            </a:r>
            <a:r>
              <a:rPr lang="el-GR" b="1" dirty="0" err="1" smtClean="0">
                <a:solidFill>
                  <a:srgbClr val="C00000"/>
                </a:solidFill>
                <a:effectLst>
                  <a:outerShdw blurRad="38100" dist="38100" dir="2700000" algn="tl">
                    <a:srgbClr val="000000">
                      <a:alpha val="43137"/>
                    </a:srgbClr>
                  </a:outerShdw>
                </a:effectLst>
              </a:rPr>
              <a:t>π.Χ.</a:t>
            </a:r>
            <a:endParaRPr lang="el-GR" b="1" dirty="0">
              <a:solidFill>
                <a:srgbClr val="C00000"/>
              </a:solidFill>
              <a:effectLst>
                <a:outerShdw blurRad="38100" dist="38100" dir="2700000" algn="tl">
                  <a:srgbClr val="000000">
                    <a:alpha val="43137"/>
                  </a:srgbClr>
                </a:outerShdw>
              </a:effectLst>
            </a:endParaRPr>
          </a:p>
        </p:txBody>
      </p:sp>
      <p:sp>
        <p:nvSpPr>
          <p:cNvPr id="6" name="2 - Θέση περιεχομένου"/>
          <p:cNvSpPr txBox="1">
            <a:spLocks/>
          </p:cNvSpPr>
          <p:nvPr/>
        </p:nvSpPr>
        <p:spPr>
          <a:xfrm>
            <a:off x="-108520" y="4437112"/>
            <a:ext cx="9217024" cy="2420888"/>
          </a:xfrm>
          <a:prstGeom prst="rect">
            <a:avLst/>
          </a:prstGeom>
        </p:spPr>
        <p:txBody>
          <a:bodyPr vert="horz" lIns="91440" tIns="45720" rIns="91440" bIns="45720" rtlCol="0">
            <a:noAutofit/>
          </a:bodyPr>
          <a:lstStyle/>
          <a:p>
            <a:pPr marL="342900" lvl="0" indent="-342900" algn="just">
              <a:spcBef>
                <a:spcPct val="20000"/>
              </a:spcBef>
              <a:buFont typeface="Arial" pitchFamily="34" charset="0"/>
              <a:buChar char="•"/>
            </a:pPr>
            <a:r>
              <a:rPr lang="el-GR" sz="2500" dirty="0" smtClean="0"/>
              <a:t>Τα Σούσα ήταν </a:t>
            </a:r>
            <a:r>
              <a:rPr lang="el-GR" sz="2500" b="1" dirty="0" smtClean="0"/>
              <a:t>αρχαία πόλη του </a:t>
            </a:r>
            <a:r>
              <a:rPr lang="el-GR" sz="2500" b="1" dirty="0" err="1" smtClean="0"/>
              <a:t>Ελάμ</a:t>
            </a:r>
            <a:r>
              <a:rPr lang="el-GR" sz="2500" b="1" dirty="0" smtClean="0"/>
              <a:t> </a:t>
            </a:r>
            <a:r>
              <a:rPr lang="el-GR" sz="2500" dirty="0" smtClean="0"/>
              <a:t>και μία από τις τέσσερις πρωτεύουσες της αρχαίας Περσικής Αυτοκρατορίας, στη σημερινή περιοχή του </a:t>
            </a:r>
            <a:r>
              <a:rPr lang="el-GR" sz="2500" b="1" dirty="0" smtClean="0">
                <a:effectLst>
                  <a:outerShdw blurRad="38100" dist="38100" dir="2700000" algn="tl">
                    <a:srgbClr val="000000">
                      <a:alpha val="43137"/>
                    </a:srgbClr>
                  </a:outerShdw>
                </a:effectLst>
              </a:rPr>
              <a:t>Ιράν</a:t>
            </a:r>
            <a:r>
              <a:rPr lang="el-GR" sz="2500" dirty="0" smtClean="0"/>
              <a:t>. Η UNESCO ανακήρυξε τον αρχαιολογικό χώρο των </a:t>
            </a:r>
            <a:r>
              <a:rPr lang="el-GR" sz="2500" dirty="0" err="1" smtClean="0"/>
              <a:t>Σουσών</a:t>
            </a:r>
            <a:r>
              <a:rPr lang="el-GR" sz="2500" dirty="0" smtClean="0"/>
              <a:t> </a:t>
            </a:r>
            <a:r>
              <a:rPr lang="el-GR" sz="2500" b="1" dirty="0" smtClean="0">
                <a:solidFill>
                  <a:srgbClr val="C00000"/>
                </a:solidFill>
                <a:effectLst>
                  <a:outerShdw blurRad="38100" dist="38100" dir="2700000" algn="tl">
                    <a:srgbClr val="000000">
                      <a:alpha val="43137"/>
                    </a:srgbClr>
                  </a:outerShdw>
                </a:effectLst>
              </a:rPr>
              <a:t>μνημείο παγκόσμιας κληρονομιάς,</a:t>
            </a:r>
            <a:r>
              <a:rPr lang="el-GR" sz="2500" dirty="0" smtClean="0"/>
              <a:t> ενώ τα πρώτα είδη οικισμού φανερώνονται γύρω στο </a:t>
            </a:r>
            <a:r>
              <a:rPr lang="el-GR" sz="2500" b="1" dirty="0" smtClean="0">
                <a:solidFill>
                  <a:srgbClr val="C00000"/>
                </a:solidFill>
                <a:effectLst>
                  <a:outerShdw blurRad="38100" dist="38100" dir="2700000" algn="tl">
                    <a:srgbClr val="000000">
                      <a:alpha val="43137"/>
                    </a:srgbClr>
                  </a:outerShdw>
                </a:effectLst>
              </a:rPr>
              <a:t>7.000 </a:t>
            </a:r>
            <a:r>
              <a:rPr lang="el-GR" sz="2500" b="1" dirty="0" err="1" smtClean="0">
                <a:solidFill>
                  <a:srgbClr val="C00000"/>
                </a:solidFill>
                <a:effectLst>
                  <a:outerShdw blurRad="38100" dist="38100" dir="2700000" algn="tl">
                    <a:srgbClr val="000000">
                      <a:alpha val="43137"/>
                    </a:srgbClr>
                  </a:outerShdw>
                </a:effectLst>
              </a:rPr>
              <a:t>π.Χ.</a:t>
            </a:r>
            <a:r>
              <a:rPr lang="el-GR" sz="2500" dirty="0" smtClean="0"/>
              <a:t> και η ίδρυση της πόλης φτάνει πίσω στο </a:t>
            </a:r>
            <a:r>
              <a:rPr lang="el-GR" sz="2500" b="1" dirty="0" smtClean="0">
                <a:solidFill>
                  <a:srgbClr val="C00000"/>
                </a:solidFill>
                <a:effectLst>
                  <a:outerShdw blurRad="38100" dist="38100" dir="2700000" algn="tl">
                    <a:srgbClr val="000000">
                      <a:alpha val="43137"/>
                    </a:srgbClr>
                  </a:outerShdw>
                </a:effectLst>
              </a:rPr>
              <a:t>4.000 </a:t>
            </a:r>
            <a:r>
              <a:rPr lang="el-GR" sz="2500" b="1" dirty="0" err="1" smtClean="0">
                <a:solidFill>
                  <a:srgbClr val="C00000"/>
                </a:solidFill>
                <a:effectLst>
                  <a:outerShdw blurRad="38100" dist="38100" dir="2700000" algn="tl">
                    <a:srgbClr val="000000">
                      <a:alpha val="43137"/>
                    </a:srgbClr>
                  </a:outerShdw>
                </a:effectLst>
              </a:rPr>
              <a:t>π.Χ.</a:t>
            </a:r>
            <a:endParaRPr kumimoji="0" lang="el-GR" sz="25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413792"/>
            <a:ext cx="8229600" cy="1431032"/>
          </a:xfrm>
        </p:spPr>
        <p:txBody>
          <a:bodyPr>
            <a:normAutofit fontScale="90000"/>
          </a:bodyPr>
          <a:lstStyle/>
          <a:p>
            <a:r>
              <a:rPr lang="el-GR" dirty="0" smtClean="0"/>
              <a:t>Ο </a:t>
            </a:r>
            <a:r>
              <a:rPr lang="el-GR" b="1" dirty="0" smtClean="0"/>
              <a:t>θάνατος</a:t>
            </a:r>
            <a:r>
              <a:rPr lang="el-GR" dirty="0" smtClean="0"/>
              <a:t> του </a:t>
            </a:r>
            <a:r>
              <a:rPr lang="el-GR" b="1" dirty="0" smtClean="0">
                <a:solidFill>
                  <a:srgbClr val="C00000"/>
                </a:solidFill>
                <a:effectLst>
                  <a:outerShdw blurRad="38100" dist="38100" dir="2700000" algn="tl">
                    <a:srgbClr val="000000">
                      <a:alpha val="43137"/>
                    </a:srgbClr>
                  </a:outerShdw>
                </a:effectLst>
              </a:rPr>
              <a:t>Μ. ΑΛΕΞΑΝΔΡΟΥ</a:t>
            </a:r>
            <a:br>
              <a:rPr lang="el-GR" b="1" dirty="0" smtClean="0">
                <a:solidFill>
                  <a:srgbClr val="C00000"/>
                </a:solidFill>
                <a:effectLst>
                  <a:outerShdw blurRad="38100" dist="38100" dir="2700000" algn="tl">
                    <a:srgbClr val="000000">
                      <a:alpha val="43137"/>
                    </a:srgbClr>
                  </a:outerShdw>
                </a:effectLst>
              </a:rPr>
            </a:br>
            <a:r>
              <a:rPr lang="el-GR" b="1" dirty="0" smtClean="0">
                <a:solidFill>
                  <a:srgbClr val="C00000"/>
                </a:solidFill>
                <a:effectLst>
                  <a:outerShdw blurRad="38100" dist="38100" dir="2700000" algn="tl">
                    <a:srgbClr val="000000">
                      <a:alpha val="43137"/>
                    </a:srgbClr>
                  </a:outerShdw>
                </a:effectLst>
              </a:rPr>
              <a:t> 13 ΙΟΥΝΙΟΥ 323 </a:t>
            </a:r>
            <a:r>
              <a:rPr lang="el-GR" b="1" dirty="0" err="1" smtClean="0">
                <a:solidFill>
                  <a:srgbClr val="C00000"/>
                </a:solidFill>
                <a:effectLst>
                  <a:outerShdw blurRad="38100" dist="38100" dir="2700000" algn="tl">
                    <a:srgbClr val="000000">
                      <a:alpha val="43137"/>
                    </a:srgbClr>
                  </a:outerShdw>
                </a:effectLst>
              </a:rPr>
              <a:t>π.Χ.</a:t>
            </a:r>
            <a:r>
              <a:rPr lang="el-GR" b="1" dirty="0" smtClean="0">
                <a:solidFill>
                  <a:srgbClr val="C00000"/>
                </a:solidFill>
                <a:effectLst>
                  <a:outerShdw blurRad="38100" dist="38100" dir="2700000" algn="tl">
                    <a:srgbClr val="000000">
                      <a:alpha val="43137"/>
                    </a:srgbClr>
                  </a:outerShdw>
                </a:effectLst>
              </a:rPr>
              <a:t> γύρω στις 12 το  μεσημέρι, στη Βαβυλώνα</a:t>
            </a:r>
            <a:endParaRPr lang="el-GR" b="1" dirty="0">
              <a:solidFill>
                <a:srgbClr val="C00000"/>
              </a:solidFill>
              <a:effectLst>
                <a:outerShdw blurRad="38100" dist="38100" dir="2700000" algn="tl">
                  <a:srgbClr val="000000">
                    <a:alpha val="43137"/>
                  </a:srgbClr>
                </a:outerShdw>
              </a:effectLst>
            </a:endParaRPr>
          </a:p>
        </p:txBody>
      </p:sp>
      <p:sp>
        <p:nvSpPr>
          <p:cNvPr id="3" name="2 - Θέση περιεχομένου"/>
          <p:cNvSpPr>
            <a:spLocks noGrp="1"/>
          </p:cNvSpPr>
          <p:nvPr>
            <p:ph idx="1"/>
          </p:nvPr>
        </p:nvSpPr>
        <p:spPr>
          <a:xfrm>
            <a:off x="457200" y="2348880"/>
            <a:ext cx="8229600" cy="4509120"/>
          </a:xfrm>
        </p:spPr>
        <p:txBody>
          <a:bodyPr>
            <a:normAutofit fontScale="77500" lnSpcReduction="20000"/>
          </a:bodyPr>
          <a:lstStyle/>
          <a:p>
            <a:r>
              <a:rPr lang="el-GR" dirty="0" smtClean="0"/>
              <a:t>Μετά από ένα συμπόσιο κοιμάται και ξυπνά με πυρετό.</a:t>
            </a:r>
          </a:p>
          <a:p>
            <a:r>
              <a:rPr lang="el-GR" dirty="0" smtClean="0"/>
              <a:t>Την 6</a:t>
            </a:r>
            <a:r>
              <a:rPr lang="el-GR" baseline="30000" dirty="0" smtClean="0"/>
              <a:t>η</a:t>
            </a:r>
            <a:r>
              <a:rPr lang="el-GR" dirty="0" smtClean="0"/>
              <a:t> μέρα ο πυρετός πολύ μεγάλος, ζητούν χρησμό, τον βουτάνε σε δεξαμενές με κρύο νερό, μετά πέφτει σε παραλήρημα, μεγάλωνε καθημερινά ο πυρετός. </a:t>
            </a:r>
          </a:p>
          <a:p>
            <a:r>
              <a:rPr lang="el-GR" dirty="0" smtClean="0"/>
              <a:t>Την 16</a:t>
            </a:r>
            <a:r>
              <a:rPr lang="el-GR" baseline="30000" dirty="0" smtClean="0"/>
              <a:t>η</a:t>
            </a:r>
            <a:r>
              <a:rPr lang="el-GR" dirty="0" smtClean="0"/>
              <a:t> μέρα είναι πολύ αδύναμος. </a:t>
            </a:r>
            <a:r>
              <a:rPr lang="el-GR" b="1" dirty="0" smtClean="0"/>
              <a:t>Όλος ο στρατός ζητάει να τον δει. </a:t>
            </a:r>
            <a:r>
              <a:rPr lang="el-GR" dirty="0" smtClean="0"/>
              <a:t>Ο Αλέξανδρος δέχεται να τον χαιρετίσουν όλοι οι στρατιώτες.</a:t>
            </a:r>
          </a:p>
          <a:p>
            <a:r>
              <a:rPr lang="el-GR" b="1" dirty="0" smtClean="0"/>
              <a:t>10.000 στρατιώτες στέκονται στην ουρά</a:t>
            </a:r>
            <a:r>
              <a:rPr lang="el-GR" dirty="0" smtClean="0"/>
              <a:t>, περνούν μπροστά από το κρεβάτι και τον αποχαιρετούν. Κλαίνε, κουρεύουν τα μαλλιά τους, μερικοί αυτοκτονούν. </a:t>
            </a:r>
          </a:p>
          <a:p>
            <a:r>
              <a:rPr lang="el-GR" dirty="0" smtClean="0"/>
              <a:t>Φτάνει η είδηση στη μητέρα του Δαρείου, η </a:t>
            </a:r>
            <a:r>
              <a:rPr lang="el-GR" dirty="0" err="1" smtClean="0"/>
              <a:t>Συσίγαμβρις</a:t>
            </a:r>
            <a:r>
              <a:rPr lang="el-GR" dirty="0" smtClean="0"/>
              <a:t> αυτοκτονεί.  Δεν </a:t>
            </a:r>
            <a:r>
              <a:rPr lang="el-GR" dirty="0" err="1" smtClean="0"/>
              <a:t>ξανατρώει</a:t>
            </a:r>
            <a:r>
              <a:rPr lang="el-GR" dirty="0" smtClean="0"/>
              <a:t>. Σε 5 μέρες πεθαίνει.</a:t>
            </a:r>
            <a:br>
              <a:rPr lang="el-GR" dirty="0" smtClean="0"/>
            </a:br>
            <a:endParaRPr lang="el-GR"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https://www.tovima.gr/files/1/migratedData/D2004/D1017/1reh7b.jpg"/>
          <p:cNvPicPr>
            <a:picLocks noChangeAspect="1" noChangeArrowheads="1"/>
          </p:cNvPicPr>
          <p:nvPr/>
        </p:nvPicPr>
        <p:blipFill>
          <a:blip r:embed="rId2" cstate="print"/>
          <a:srcRect/>
          <a:stretch>
            <a:fillRect/>
          </a:stretch>
        </p:blipFill>
        <p:spPr bwMode="auto">
          <a:xfrm>
            <a:off x="-1" y="0"/>
            <a:ext cx="10077059" cy="6858000"/>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778098"/>
          </a:xfrm>
        </p:spPr>
        <p:txBody>
          <a:bodyPr>
            <a:normAutofit/>
          </a:bodyPr>
          <a:lstStyle/>
          <a:p>
            <a:r>
              <a:rPr lang="el-GR" b="1" dirty="0" smtClean="0">
                <a:solidFill>
                  <a:srgbClr val="C00000"/>
                </a:solidFill>
                <a:effectLst>
                  <a:outerShdw blurRad="38100" dist="38100" dir="2700000" algn="tl">
                    <a:srgbClr val="000000">
                      <a:alpha val="43137"/>
                    </a:srgbClr>
                  </a:outerShdw>
                </a:effectLst>
              </a:rPr>
              <a:t>Τα τελευταία του λόγια</a:t>
            </a:r>
            <a:endParaRPr lang="el-GR" b="1" dirty="0">
              <a:solidFill>
                <a:srgbClr val="C00000"/>
              </a:solidFill>
              <a:effectLst>
                <a:outerShdw blurRad="38100" dist="38100" dir="2700000" algn="tl">
                  <a:srgbClr val="000000">
                    <a:alpha val="43137"/>
                  </a:srgbClr>
                </a:outerShdw>
              </a:effectLst>
            </a:endParaRPr>
          </a:p>
        </p:txBody>
      </p:sp>
      <p:sp>
        <p:nvSpPr>
          <p:cNvPr id="3" name="2 - Θέση περιεχομένου"/>
          <p:cNvSpPr>
            <a:spLocks noGrp="1"/>
          </p:cNvSpPr>
          <p:nvPr>
            <p:ph idx="1"/>
          </p:nvPr>
        </p:nvSpPr>
        <p:spPr>
          <a:xfrm>
            <a:off x="457200" y="1268760"/>
            <a:ext cx="8229600" cy="5544616"/>
          </a:xfrm>
        </p:spPr>
        <p:txBody>
          <a:bodyPr>
            <a:normAutofit fontScale="92500" lnSpcReduction="20000"/>
          </a:bodyPr>
          <a:lstStyle/>
          <a:p>
            <a:r>
              <a:rPr lang="el-GR" dirty="0" smtClean="0"/>
              <a:t>Η γυναίκα του η Ρωξάνη ήταν έγκυος ακόμη. Δεν έχει γεννημένο γιο.</a:t>
            </a:r>
          </a:p>
          <a:p>
            <a:r>
              <a:rPr lang="el-GR" dirty="0" smtClean="0"/>
              <a:t>Παίρνει, λοιπόν, τη σφραγίδα της εξουσίας στο χέρι και λέει πως την παραδίδει:</a:t>
            </a:r>
          </a:p>
          <a:p>
            <a:pPr algn="ctr">
              <a:buNone/>
            </a:pPr>
            <a:r>
              <a:rPr lang="el-GR" sz="6400" b="1" dirty="0" smtClean="0">
                <a:solidFill>
                  <a:srgbClr val="C00000"/>
                </a:solidFill>
                <a:effectLst>
                  <a:outerShdw blurRad="38100" dist="38100" dir="2700000" algn="tl">
                    <a:srgbClr val="000000">
                      <a:alpha val="43137"/>
                    </a:srgbClr>
                  </a:outerShdw>
                </a:effectLst>
              </a:rPr>
              <a:t>«</a:t>
            </a:r>
            <a:r>
              <a:rPr lang="el-GR" sz="6400" b="1" dirty="0" err="1" smtClean="0">
                <a:solidFill>
                  <a:srgbClr val="C00000"/>
                </a:solidFill>
                <a:effectLst>
                  <a:outerShdw blurRad="38100" dist="38100" dir="2700000" algn="tl">
                    <a:srgbClr val="000000">
                      <a:alpha val="43137"/>
                    </a:srgbClr>
                  </a:outerShdw>
                </a:effectLst>
              </a:rPr>
              <a:t>τῷ</a:t>
            </a:r>
            <a:r>
              <a:rPr lang="el-GR" sz="6400" b="1" dirty="0" smtClean="0">
                <a:solidFill>
                  <a:srgbClr val="C00000"/>
                </a:solidFill>
                <a:effectLst>
                  <a:outerShdw blurRad="38100" dist="38100" dir="2700000" algn="tl">
                    <a:srgbClr val="000000">
                      <a:alpha val="43137"/>
                    </a:srgbClr>
                  </a:outerShdw>
                </a:effectLst>
              </a:rPr>
              <a:t> </a:t>
            </a:r>
            <a:r>
              <a:rPr lang="el-GR" sz="6400" b="1" dirty="0" err="1" smtClean="0">
                <a:solidFill>
                  <a:srgbClr val="C00000"/>
                </a:solidFill>
                <a:effectLst>
                  <a:outerShdw blurRad="38100" dist="38100" dir="2700000" algn="tl">
                    <a:srgbClr val="000000">
                      <a:alpha val="43137"/>
                    </a:srgbClr>
                  </a:outerShdw>
                </a:effectLst>
              </a:rPr>
              <a:t>κρατίστῳ</a:t>
            </a:r>
            <a:r>
              <a:rPr lang="el-GR" sz="6400" b="1" dirty="0" smtClean="0">
                <a:solidFill>
                  <a:srgbClr val="C00000"/>
                </a:solidFill>
                <a:effectLst>
                  <a:outerShdw blurRad="38100" dist="38100" dir="2700000" algn="tl">
                    <a:srgbClr val="000000">
                      <a:alpha val="43137"/>
                    </a:srgbClr>
                  </a:outerShdw>
                </a:effectLst>
              </a:rPr>
              <a:t>»</a:t>
            </a:r>
          </a:p>
          <a:p>
            <a:r>
              <a:rPr lang="el-GR" dirty="0" smtClean="0"/>
              <a:t>Πέφτει η σφραγίδα κάτω και ο Αλέξανδρος πεθαίνει.</a:t>
            </a:r>
          </a:p>
          <a:p>
            <a:r>
              <a:rPr lang="el-GR" dirty="0" smtClean="0"/>
              <a:t>Είναι </a:t>
            </a:r>
            <a:r>
              <a:rPr lang="el-GR" b="1" dirty="0" smtClean="0">
                <a:effectLst>
                  <a:outerShdw blurRad="38100" dist="38100" dir="2700000" algn="tl">
                    <a:srgbClr val="000000">
                      <a:alpha val="43137"/>
                    </a:srgbClr>
                  </a:outerShdw>
                </a:effectLst>
              </a:rPr>
              <a:t>παράδοση στη Μακεδονία </a:t>
            </a:r>
            <a:r>
              <a:rPr lang="el-GR" dirty="0" smtClean="0"/>
              <a:t>να παίρνει το θρόνο </a:t>
            </a:r>
            <a:r>
              <a:rPr lang="el-GR" b="1" dirty="0" smtClean="0">
                <a:effectLst>
                  <a:outerShdw blurRad="38100" dist="38100" dir="2700000" algn="tl">
                    <a:srgbClr val="000000">
                      <a:alpha val="43137"/>
                    </a:srgbClr>
                  </a:outerShdw>
                </a:effectLst>
              </a:rPr>
              <a:t>ο πιο ισχυρός</a:t>
            </a:r>
            <a:r>
              <a:rPr lang="el-GR" dirty="0" smtClean="0"/>
              <a:t>. Δεν εκφράζει την επιθυμία του. Ξέρει τι θα γίνει στη συνέχεια. </a:t>
            </a:r>
          </a:p>
          <a:p>
            <a:r>
              <a:rPr lang="el-GR" b="1" dirty="0" smtClean="0">
                <a:effectLst>
                  <a:outerShdw blurRad="38100" dist="38100" dir="2700000" algn="tl">
                    <a:srgbClr val="000000">
                      <a:alpha val="43137"/>
                    </a:srgbClr>
                  </a:outerShdw>
                </a:effectLst>
              </a:rPr>
              <a:t>Σφαγή για τη διαδοχή</a:t>
            </a:r>
            <a:r>
              <a:rPr lang="el-GR" dirty="0" smtClean="0"/>
              <a:t>!</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39552" y="4590256"/>
            <a:ext cx="8229600" cy="1935088"/>
          </a:xfrm>
        </p:spPr>
        <p:txBody>
          <a:bodyPr>
            <a:noAutofit/>
          </a:bodyPr>
          <a:lstStyle/>
          <a:p>
            <a:r>
              <a:rPr lang="el-GR" sz="3200" dirty="0" smtClean="0"/>
              <a:t>Η </a:t>
            </a:r>
            <a:r>
              <a:rPr lang="el-GR" sz="3200" b="1" dirty="0" smtClean="0">
                <a:solidFill>
                  <a:srgbClr val="C00000"/>
                </a:solidFill>
                <a:effectLst>
                  <a:outerShdw blurRad="38100" dist="38100" dir="2700000" algn="tl">
                    <a:srgbClr val="000000">
                      <a:alpha val="43137"/>
                    </a:srgbClr>
                  </a:outerShdw>
                </a:effectLst>
              </a:rPr>
              <a:t>νεκρική άμαξα του Αλεξάνδρου</a:t>
            </a:r>
            <a:r>
              <a:rPr lang="el-GR" sz="3200" dirty="0" smtClean="0"/>
              <a:t>, αναπαράσταση του 19ου αιώνα σύμφωνα </a:t>
            </a:r>
            <a:br>
              <a:rPr lang="el-GR" sz="3200" dirty="0" smtClean="0"/>
            </a:br>
            <a:r>
              <a:rPr lang="el-GR" sz="3200" dirty="0" smtClean="0"/>
              <a:t>με την περιγραφή του </a:t>
            </a:r>
            <a:r>
              <a:rPr lang="el-GR" sz="3200" b="1" dirty="0" smtClean="0">
                <a:effectLst>
                  <a:outerShdw blurRad="38100" dist="38100" dir="2700000" algn="tl">
                    <a:srgbClr val="000000">
                      <a:alpha val="43137"/>
                    </a:srgbClr>
                  </a:outerShdw>
                </a:effectLst>
              </a:rPr>
              <a:t>Διόδωρου του Σικελιώτη</a:t>
            </a:r>
            <a:endParaRPr lang="el-GR" sz="3200" b="1" dirty="0">
              <a:effectLst>
                <a:outerShdw blurRad="38100" dist="38100" dir="2700000" algn="tl">
                  <a:srgbClr val="000000">
                    <a:alpha val="43137"/>
                  </a:srgbClr>
                </a:outerShdw>
              </a:effectLst>
            </a:endParaRPr>
          </a:p>
        </p:txBody>
      </p:sp>
      <p:pic>
        <p:nvPicPr>
          <p:cNvPr id="4" name="3 - Θέση περιεχομένου" descr="1920px-Mid-nineteenth_century_reconstruction_of_Alexander's_catafalque_based_on_the_description_by_Diodorus.jpg"/>
          <p:cNvPicPr>
            <a:picLocks noGrp="1" noChangeAspect="1"/>
          </p:cNvPicPr>
          <p:nvPr>
            <p:ph idx="1"/>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0" y="332656"/>
            <a:ext cx="10409546" cy="4077072"/>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116632"/>
            <a:ext cx="8229600" cy="778098"/>
          </a:xfrm>
        </p:spPr>
        <p:txBody>
          <a:bodyPr>
            <a:normAutofit/>
          </a:bodyPr>
          <a:lstStyle/>
          <a:p>
            <a:r>
              <a:rPr lang="el-GR" b="1" dirty="0" smtClean="0">
                <a:solidFill>
                  <a:srgbClr val="C00000"/>
                </a:solidFill>
                <a:effectLst>
                  <a:outerShdw blurRad="38100" dist="38100" dir="2700000" algn="tl">
                    <a:srgbClr val="000000">
                      <a:alpha val="43137"/>
                    </a:srgbClr>
                  </a:outerShdw>
                </a:effectLst>
              </a:rPr>
              <a:t>Οι πόλεμοι των διαδόχων</a:t>
            </a:r>
            <a:endParaRPr lang="el-GR" b="1" dirty="0">
              <a:solidFill>
                <a:srgbClr val="C00000"/>
              </a:solidFill>
              <a:effectLst>
                <a:outerShdw blurRad="38100" dist="38100" dir="2700000" algn="tl">
                  <a:srgbClr val="000000">
                    <a:alpha val="43137"/>
                  </a:srgbClr>
                </a:outerShdw>
              </a:effectLst>
            </a:endParaRPr>
          </a:p>
        </p:txBody>
      </p:sp>
      <p:sp>
        <p:nvSpPr>
          <p:cNvPr id="3" name="2 - Θέση περιεχομένου"/>
          <p:cNvSpPr>
            <a:spLocks noGrp="1"/>
          </p:cNvSpPr>
          <p:nvPr>
            <p:ph idx="1"/>
          </p:nvPr>
        </p:nvSpPr>
        <p:spPr>
          <a:xfrm>
            <a:off x="457200" y="980728"/>
            <a:ext cx="8229600" cy="5904656"/>
          </a:xfrm>
        </p:spPr>
        <p:txBody>
          <a:bodyPr>
            <a:normAutofit fontScale="85000" lnSpcReduction="20000"/>
          </a:bodyPr>
          <a:lstStyle/>
          <a:p>
            <a:r>
              <a:rPr lang="el-GR" sz="5200" b="1" dirty="0" smtClean="0">
                <a:solidFill>
                  <a:srgbClr val="C00000"/>
                </a:solidFill>
                <a:effectLst>
                  <a:outerShdw blurRad="38100" dist="38100" dir="2700000" algn="tl">
                    <a:srgbClr val="000000">
                      <a:alpha val="43137"/>
                    </a:srgbClr>
                  </a:outerShdw>
                </a:effectLst>
              </a:rPr>
              <a:t>323 -301: </a:t>
            </a:r>
            <a:r>
              <a:rPr lang="el-GR" dirty="0" smtClean="0"/>
              <a:t>για </a:t>
            </a:r>
            <a:r>
              <a:rPr lang="el-GR" b="1" dirty="0" smtClean="0">
                <a:effectLst>
                  <a:outerShdw blurRad="38100" dist="38100" dir="2700000" algn="tl">
                    <a:srgbClr val="000000">
                      <a:alpha val="43137"/>
                    </a:srgbClr>
                  </a:outerShdw>
                </a:effectLst>
              </a:rPr>
              <a:t>22 χρόνια </a:t>
            </a:r>
            <a:r>
              <a:rPr lang="el-GR" dirty="0" smtClean="0"/>
              <a:t>διεξάγεται η μάχη των διαδόχων! Τελειώνουν με τη μάχη στην </a:t>
            </a:r>
            <a:r>
              <a:rPr lang="el-GR" dirty="0" err="1" smtClean="0"/>
              <a:t>Ιψό</a:t>
            </a:r>
            <a:r>
              <a:rPr lang="el-GR" dirty="0" smtClean="0"/>
              <a:t> της Φρυγίας (βασιλεύς Αντίγονος με το γιο του τον Δημήτριο Πολιορκητή εναντίον όλων των άλλων. Εάν κέρδιζε θα είχαμε νέα δυναστεία. Έχασε ο Αντίγονος και το κράτος διασπάστηκε. Γεννήθηκαν τα ελληνιστικά βασίλεια.</a:t>
            </a:r>
          </a:p>
          <a:p>
            <a:r>
              <a:rPr lang="el-GR" dirty="0" smtClean="0"/>
              <a:t>Το </a:t>
            </a:r>
            <a:r>
              <a:rPr lang="el-GR" b="1" dirty="0" smtClean="0">
                <a:effectLst>
                  <a:outerShdw blurRad="38100" dist="38100" dir="2700000" algn="tl">
                    <a:srgbClr val="000000">
                      <a:alpha val="43137"/>
                    </a:srgbClr>
                  </a:outerShdw>
                </a:effectLst>
              </a:rPr>
              <a:t>ενιαίο κράτος </a:t>
            </a:r>
            <a:r>
              <a:rPr lang="el-GR" dirty="0" smtClean="0"/>
              <a:t>που ονειρεύτηκε ο Αλέξανδρος </a:t>
            </a:r>
            <a:r>
              <a:rPr lang="el-GR" b="1" dirty="0" smtClean="0">
                <a:effectLst>
                  <a:outerShdw blurRad="38100" dist="38100" dir="2700000" algn="tl">
                    <a:srgbClr val="000000">
                      <a:alpha val="43137"/>
                    </a:srgbClr>
                  </a:outerShdw>
                </a:effectLst>
              </a:rPr>
              <a:t>διαλύθηκε</a:t>
            </a:r>
            <a:r>
              <a:rPr lang="el-GR" dirty="0" smtClean="0"/>
              <a:t>.</a:t>
            </a:r>
          </a:p>
          <a:p>
            <a:r>
              <a:rPr lang="el-GR" dirty="0" smtClean="0"/>
              <a:t>Ο κόσμος όμως που ονειρεύτηκε είχε ήδη γεννηθεί. Οι βάρβαροι έπαψαν να τους βλέπουν ως κατακτητές, αποδέχτηκαν την ηγεσία των διαδόχων του Αλέξανδρου. Κυβερνούν για τους επόμενους 3 αιώνες.</a:t>
            </a:r>
          </a:p>
          <a:p>
            <a:r>
              <a:rPr lang="el-GR" dirty="0" smtClean="0"/>
              <a:t>Ο Αλέξανδρος γεννιέται στον αρχαίο κόσμο και πεθαίνοντας έχει γεννήσει τον ελληνιστικό κόσμο. </a:t>
            </a:r>
            <a:r>
              <a:rPr lang="el-GR" b="1" dirty="0" smtClean="0">
                <a:effectLst>
                  <a:outerShdw blurRad="38100" dist="38100" dir="2700000" algn="tl">
                    <a:srgbClr val="000000">
                      <a:alpha val="43137"/>
                    </a:srgbClr>
                  </a:outerShdw>
                </a:effectLst>
              </a:rPr>
              <a:t>Άλλαξε την πορεία της ιστορίας!</a:t>
            </a:r>
            <a:endParaRPr lang="el-GR" b="1" dirty="0">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2018-10-04_105425.png"/>
          <p:cNvPicPr>
            <a:picLocks noGrp="1" noChangeAspect="1"/>
          </p:cNvPicPr>
          <p:nvPr>
            <p:ph idx="1"/>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1331640" y="0"/>
            <a:ext cx="6815137" cy="6858000"/>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354162"/>
          </a:xfrm>
        </p:spPr>
        <p:txBody>
          <a:bodyPr>
            <a:normAutofit fontScale="90000"/>
          </a:bodyPr>
          <a:lstStyle/>
          <a:p>
            <a:r>
              <a:rPr lang="el-GR" dirty="0" smtClean="0"/>
              <a:t>Ποιοι απεικόνισαν </a:t>
            </a:r>
            <a:br>
              <a:rPr lang="el-GR" dirty="0" smtClean="0"/>
            </a:br>
            <a:r>
              <a:rPr lang="el-GR" dirty="0" smtClean="0"/>
              <a:t>τον Αλέξανδρο;</a:t>
            </a:r>
            <a:endParaRPr lang="el-GR" dirty="0"/>
          </a:p>
        </p:txBody>
      </p:sp>
      <p:sp>
        <p:nvSpPr>
          <p:cNvPr id="7" name="1 - Τίτλος"/>
          <p:cNvSpPr txBox="1">
            <a:spLocks/>
          </p:cNvSpPr>
          <p:nvPr/>
        </p:nvSpPr>
        <p:spPr>
          <a:xfrm>
            <a:off x="395536" y="4581128"/>
            <a:ext cx="3059832" cy="1628800"/>
          </a:xfrm>
          <a:prstGeom prst="rect">
            <a:avLst/>
          </a:prstGeom>
        </p:spPr>
        <p:txBody>
          <a:bodyPr vert="horz" lIns="91440" tIns="45720" rIns="91440" bIns="45720" rtlCol="0" anchor="ctr">
            <a:normAutofit fontScale="900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800" b="1" i="0" u="none" strike="noStrike" kern="1200" cap="none" spc="0" normalizeH="0" baseline="0" noProof="0" dirty="0" smtClean="0">
                <a:ln>
                  <a:noFill/>
                </a:ln>
                <a:solidFill>
                  <a:srgbClr val="C00000"/>
                </a:solidFill>
                <a:effectLst>
                  <a:outerShdw blurRad="38100" dist="38100" dir="2700000" algn="tl">
                    <a:srgbClr val="000000">
                      <a:alpha val="43137"/>
                    </a:srgbClr>
                  </a:outerShdw>
                </a:effectLst>
                <a:uLnTx/>
                <a:uFillTx/>
                <a:latin typeface="+mj-lt"/>
                <a:ea typeface="+mj-ea"/>
                <a:cs typeface="+mj-cs"/>
              </a:rPr>
              <a:t>Ο ζωγράφος Απελλής</a:t>
            </a:r>
          </a:p>
          <a:p>
            <a:pPr marL="0" marR="0" lvl="0" indent="0" algn="ctr" defTabSz="914400" rtl="0" eaLnBrk="1" fontAlgn="auto" latinLnBrk="0" hangingPunct="1">
              <a:lnSpc>
                <a:spcPct val="100000"/>
              </a:lnSpc>
              <a:spcBef>
                <a:spcPct val="0"/>
              </a:spcBef>
              <a:spcAft>
                <a:spcPts val="0"/>
              </a:spcAft>
              <a:buClrTx/>
              <a:buSzTx/>
              <a:buFontTx/>
              <a:buNone/>
              <a:tabLst/>
              <a:defRPr/>
            </a:pPr>
            <a:r>
              <a:rPr lang="el-GR" sz="3800" dirty="0" smtClean="0">
                <a:latin typeface="+mj-lt"/>
                <a:ea typeface="+mj-ea"/>
                <a:cs typeface="+mj-cs"/>
              </a:rPr>
              <a:t> </a:t>
            </a:r>
            <a:endParaRPr kumimoji="0" lang="el-GR" sz="3800" i="0" u="none" strike="noStrike" kern="1200" cap="none" spc="0" normalizeH="0" baseline="0" noProof="0" dirty="0">
              <a:ln>
                <a:noFill/>
              </a:ln>
              <a:uLnTx/>
              <a:uFillTx/>
              <a:latin typeface="+mj-lt"/>
              <a:ea typeface="+mj-ea"/>
              <a:cs typeface="+mj-cs"/>
            </a:endParaRPr>
          </a:p>
        </p:txBody>
      </p:sp>
      <p:sp>
        <p:nvSpPr>
          <p:cNvPr id="9" name="1 - Τίτλος"/>
          <p:cNvSpPr txBox="1">
            <a:spLocks/>
          </p:cNvSpPr>
          <p:nvPr/>
        </p:nvSpPr>
        <p:spPr>
          <a:xfrm>
            <a:off x="5220072" y="4608512"/>
            <a:ext cx="3456384" cy="1628800"/>
          </a:xfrm>
          <a:prstGeom prst="rect">
            <a:avLst/>
          </a:prstGeom>
        </p:spPr>
        <p:txBody>
          <a:bodyPr vert="horz" lIns="91440" tIns="45720" rIns="91440" bIns="45720" rtlCol="0" anchor="ctr">
            <a:normAutofit fontScale="900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800" b="1" i="0" u="none" strike="noStrike" kern="1200" cap="none" spc="0" normalizeH="0" baseline="0" noProof="0" dirty="0" smtClean="0">
                <a:ln>
                  <a:noFill/>
                </a:ln>
                <a:solidFill>
                  <a:srgbClr val="C00000"/>
                </a:solidFill>
                <a:effectLst>
                  <a:outerShdw blurRad="38100" dist="38100" dir="2700000" algn="tl">
                    <a:srgbClr val="000000">
                      <a:alpha val="43137"/>
                    </a:srgbClr>
                  </a:outerShdw>
                </a:effectLst>
                <a:uLnTx/>
                <a:uFillTx/>
                <a:latin typeface="+mj-lt"/>
                <a:ea typeface="+mj-ea"/>
                <a:cs typeface="+mj-cs"/>
              </a:rPr>
              <a:t>Ο γλύπτης Λύσιππος</a:t>
            </a:r>
            <a:endParaRPr kumimoji="0" lang="el-GR" sz="3800" b="1" i="0" u="none" strike="noStrike" kern="1200" cap="none" spc="0" normalizeH="0" noProof="0" dirty="0" smtClean="0">
              <a:ln>
                <a:noFill/>
              </a:ln>
              <a:solidFill>
                <a:srgbClr val="C00000"/>
              </a:solidFill>
              <a:effectLst>
                <a:outerShdw blurRad="38100" dist="38100" dir="2700000" algn="tl">
                  <a:srgbClr val="000000">
                    <a:alpha val="43137"/>
                  </a:srgbClr>
                </a:outerShdw>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800" i="0" u="none" strike="noStrike" kern="1200" cap="none" spc="0" normalizeH="0" noProof="0" dirty="0" smtClean="0">
                <a:ln>
                  <a:noFill/>
                </a:ln>
                <a:uLnTx/>
                <a:uFillTx/>
                <a:latin typeface="+mj-lt"/>
                <a:ea typeface="+mj-ea"/>
                <a:cs typeface="+mj-cs"/>
              </a:rPr>
              <a:t> </a:t>
            </a:r>
            <a:endParaRPr kumimoji="0" lang="el-GR" sz="3800" i="0" u="none" strike="noStrike" kern="1200" cap="none" spc="0" normalizeH="0" baseline="0" noProof="0" dirty="0">
              <a:ln>
                <a:noFill/>
              </a:ln>
              <a:uLnTx/>
              <a:uFillTx/>
              <a:latin typeface="+mj-lt"/>
              <a:ea typeface="+mj-ea"/>
              <a:cs typeface="+mj-cs"/>
            </a:endParaRPr>
          </a:p>
        </p:txBody>
      </p:sp>
      <p:sp>
        <p:nvSpPr>
          <p:cNvPr id="10" name="9 - Δεξιό βέλος"/>
          <p:cNvSpPr/>
          <p:nvPr/>
        </p:nvSpPr>
        <p:spPr>
          <a:xfrm rot="8457431" flipV="1">
            <a:off x="1725793" y="2974894"/>
            <a:ext cx="1794336" cy="744476"/>
          </a:xfrm>
          <a:prstGeom prst="rightArrow">
            <a:avLst>
              <a:gd name="adj1" fmla="val 50000"/>
              <a:gd name="adj2" fmla="val 53005"/>
            </a:avLst>
          </a:prstGeom>
          <a:solidFill>
            <a:schemeClr val="accent6">
              <a:lumMod val="75000"/>
              <a:alpha val="93000"/>
            </a:schemeClr>
          </a:solidFill>
          <a:ln w="9525">
            <a:solidFill>
              <a:schemeClr val="tx1"/>
            </a:solidFill>
          </a:ln>
          <a:effectLst>
            <a:outerShdw blurRad="203200" dist="190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13 - Δεξιό βέλος"/>
          <p:cNvSpPr/>
          <p:nvPr/>
        </p:nvSpPr>
        <p:spPr>
          <a:xfrm rot="3214776" flipV="1">
            <a:off x="5371115" y="3063593"/>
            <a:ext cx="1794336" cy="744476"/>
          </a:xfrm>
          <a:prstGeom prst="rightArrow">
            <a:avLst>
              <a:gd name="adj1" fmla="val 50000"/>
              <a:gd name="adj2" fmla="val 53005"/>
            </a:avLst>
          </a:prstGeom>
          <a:solidFill>
            <a:schemeClr val="accent6">
              <a:lumMod val="75000"/>
              <a:alpha val="93000"/>
            </a:schemeClr>
          </a:solidFill>
          <a:ln w="9525">
            <a:solidFill>
              <a:schemeClr val="tx1"/>
            </a:solidFill>
          </a:ln>
          <a:effectLst>
            <a:outerShdw blurRad="203200" dist="190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9" grpId="0"/>
      <p:bldP spid="10" grpId="0" animBg="1"/>
      <p:bldP spid="14"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116632"/>
            <a:ext cx="8229600" cy="778098"/>
          </a:xfrm>
        </p:spPr>
        <p:txBody>
          <a:bodyPr>
            <a:normAutofit/>
          </a:bodyPr>
          <a:lstStyle/>
          <a:p>
            <a:r>
              <a:rPr lang="el-GR" b="1" dirty="0" smtClean="0">
                <a:solidFill>
                  <a:srgbClr val="C00000"/>
                </a:solidFill>
                <a:effectLst>
                  <a:outerShdw blurRad="38100" dist="38100" dir="2700000" algn="tl">
                    <a:srgbClr val="000000">
                      <a:alpha val="43137"/>
                    </a:srgbClr>
                  </a:outerShdw>
                </a:effectLst>
              </a:rPr>
              <a:t>Ο τάφος του Αλέξανδρου</a:t>
            </a:r>
            <a:endParaRPr lang="el-GR" b="1" dirty="0">
              <a:solidFill>
                <a:srgbClr val="C00000"/>
              </a:solidFill>
              <a:effectLst>
                <a:outerShdw blurRad="38100" dist="38100" dir="2700000" algn="tl">
                  <a:srgbClr val="000000">
                    <a:alpha val="43137"/>
                  </a:srgbClr>
                </a:outerShdw>
              </a:effectLst>
            </a:endParaRPr>
          </a:p>
        </p:txBody>
      </p:sp>
      <p:sp>
        <p:nvSpPr>
          <p:cNvPr id="3" name="2 - Θέση περιεχομένου"/>
          <p:cNvSpPr>
            <a:spLocks noGrp="1"/>
          </p:cNvSpPr>
          <p:nvPr>
            <p:ph idx="1"/>
          </p:nvPr>
        </p:nvSpPr>
        <p:spPr>
          <a:xfrm>
            <a:off x="457200" y="980728"/>
            <a:ext cx="8229600" cy="5904656"/>
          </a:xfrm>
        </p:spPr>
        <p:txBody>
          <a:bodyPr>
            <a:normAutofit/>
          </a:bodyPr>
          <a:lstStyle/>
          <a:p>
            <a:pPr>
              <a:buNone/>
            </a:pPr>
            <a:r>
              <a:rPr lang="el-GR" sz="5200" b="1" dirty="0" smtClean="0">
                <a:solidFill>
                  <a:srgbClr val="C00000"/>
                </a:solidFill>
                <a:effectLst>
                  <a:outerShdw blurRad="38100" dist="38100" dir="2700000" algn="tl">
                    <a:srgbClr val="000000">
                      <a:alpha val="43137"/>
                    </a:srgbClr>
                  </a:outerShdw>
                </a:effectLst>
              </a:rPr>
              <a:t>323: </a:t>
            </a:r>
            <a:r>
              <a:rPr lang="el-GR" dirty="0" smtClean="0"/>
              <a:t>Μετά τον θάνατό του το σώμα του μεταφέρεται στην </a:t>
            </a:r>
            <a:r>
              <a:rPr lang="el-GR" b="1" dirty="0" smtClean="0">
                <a:effectLst>
                  <a:outerShdw blurRad="38100" dist="38100" dir="2700000" algn="tl">
                    <a:srgbClr val="000000">
                      <a:alpha val="43137"/>
                    </a:srgbClr>
                  </a:outerShdw>
                </a:effectLst>
              </a:rPr>
              <a:t>Αλεξάνδρεια</a:t>
            </a:r>
            <a:r>
              <a:rPr lang="el-GR" dirty="0" smtClean="0"/>
              <a:t>. </a:t>
            </a:r>
          </a:p>
          <a:p>
            <a:r>
              <a:rPr lang="el-GR" dirty="0" smtClean="0"/>
              <a:t>Δεν έχει βρεθεί ο τάφος.</a:t>
            </a:r>
          </a:p>
          <a:p>
            <a:r>
              <a:rPr lang="el-GR" dirty="0" smtClean="0"/>
              <a:t>Ίσως να βρίσκεται στη </a:t>
            </a:r>
            <a:r>
              <a:rPr lang="el-GR" b="1" dirty="0" smtClean="0"/>
              <a:t>θάλασσα</a:t>
            </a:r>
            <a:r>
              <a:rPr lang="el-GR" dirty="0" smtClean="0"/>
              <a:t> ή κάτω από το </a:t>
            </a:r>
            <a:r>
              <a:rPr lang="el-GR" b="1" dirty="0" smtClean="0"/>
              <a:t>έδαφος</a:t>
            </a:r>
            <a:r>
              <a:rPr lang="el-GR" dirty="0" smtClean="0"/>
              <a:t> της Αλεξάνδρειας.</a:t>
            </a:r>
          </a:p>
          <a:p>
            <a:r>
              <a:rPr lang="el-GR" dirty="0" smtClean="0"/>
              <a:t>Οι αρχαιολόγοι σκάβουν διαρκώς την περιοχή.</a:t>
            </a:r>
          </a:p>
          <a:p>
            <a:r>
              <a:rPr lang="el-GR" dirty="0" smtClean="0"/>
              <a:t>Κανείς δεν μπορεί να πει με ακρίβεια πού βρίσκεται. Είναι ένα στοίχημα, ένας γρίφος που θα λυθεί (αν λυθεί ποτέ) στο μέλλον…</a:t>
            </a:r>
          </a:p>
        </p:txBody>
      </p:sp>
    </p:spTree>
  </p:cSld>
  <p:clrMapOvr>
    <a:masterClrMapping/>
  </p:clrMapOvr>
  <p:transition spd="slow">
    <p:randomBar dir="vert"/>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130622"/>
            <a:ext cx="8229600" cy="778098"/>
          </a:xfrm>
        </p:spPr>
        <p:txBody>
          <a:bodyPr>
            <a:normAutofit/>
          </a:bodyPr>
          <a:lstStyle/>
          <a:p>
            <a:r>
              <a:rPr lang="el-GR" b="1" dirty="0" smtClean="0">
                <a:solidFill>
                  <a:srgbClr val="C00000"/>
                </a:solidFill>
                <a:effectLst>
                  <a:outerShdw blurRad="38100" dist="38100" dir="2700000" algn="tl">
                    <a:srgbClr val="000000">
                      <a:alpha val="43137"/>
                    </a:srgbClr>
                  </a:outerShdw>
                </a:effectLst>
              </a:rPr>
              <a:t>Τι άφησε πίσω του ο Αλέξανδρος;</a:t>
            </a:r>
            <a:endParaRPr lang="el-GR" b="1" dirty="0">
              <a:solidFill>
                <a:srgbClr val="C00000"/>
              </a:solidFill>
              <a:effectLst>
                <a:outerShdw blurRad="38100" dist="38100" dir="2700000" algn="tl">
                  <a:srgbClr val="000000">
                    <a:alpha val="43137"/>
                  </a:srgbClr>
                </a:outerShdw>
              </a:effectLst>
            </a:endParaRPr>
          </a:p>
        </p:txBody>
      </p:sp>
      <p:pic>
        <p:nvPicPr>
          <p:cNvPr id="5" name="4 - Θέση περιεχομένου" descr="alexander.jpg"/>
          <p:cNvPicPr>
            <a:picLocks noGrp="1" noChangeAspect="1"/>
          </p:cNvPicPr>
          <p:nvPr>
            <p:ph idx="1"/>
          </p:nvPr>
        </p:nvPicPr>
        <p:blipFill>
          <a:blip r:embed="rId2" cstate="print"/>
          <a:stretch>
            <a:fillRect/>
          </a:stretch>
        </p:blipFill>
        <p:spPr>
          <a:xfrm>
            <a:off x="2220491" y="980728"/>
            <a:ext cx="4470374" cy="5616624"/>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push dir="u"/>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395536" y="332656"/>
            <a:ext cx="8136904" cy="6381328"/>
          </a:xfrm>
        </p:spPr>
        <p:txBody>
          <a:bodyPr>
            <a:normAutofit fontScale="92500"/>
          </a:bodyPr>
          <a:lstStyle/>
          <a:p>
            <a:pPr algn="just"/>
            <a:r>
              <a:rPr lang="el-GR" dirty="0" smtClean="0"/>
              <a:t>Άφησε </a:t>
            </a:r>
            <a:r>
              <a:rPr lang="el-GR" b="1" dirty="0" smtClean="0">
                <a:solidFill>
                  <a:srgbClr val="C00000"/>
                </a:solidFill>
                <a:effectLst>
                  <a:outerShdw blurRad="38100" dist="38100" dir="2700000" algn="tl">
                    <a:srgbClr val="000000">
                      <a:alpha val="43137"/>
                    </a:srgbClr>
                  </a:outerShdw>
                </a:effectLst>
              </a:rPr>
              <a:t>διαθήκη</a:t>
            </a:r>
            <a:r>
              <a:rPr lang="el-GR" dirty="0" smtClean="0"/>
              <a:t>. Τι έγραφε εκεί; Ανοίγουν οι διάδοχοι και διαβάζουν:</a:t>
            </a:r>
          </a:p>
          <a:p>
            <a:pPr algn="just"/>
            <a:r>
              <a:rPr lang="el-GR" dirty="0" smtClean="0"/>
              <a:t>«Να </a:t>
            </a:r>
            <a:r>
              <a:rPr lang="el-GR" b="1" dirty="0" smtClean="0">
                <a:effectLst>
                  <a:outerShdw blurRad="38100" dist="38100" dir="2700000" algn="tl">
                    <a:srgbClr val="000000">
                      <a:alpha val="43137"/>
                    </a:srgbClr>
                  </a:outerShdw>
                </a:effectLst>
              </a:rPr>
              <a:t>συνεχίσετε την εκστρατεία </a:t>
            </a:r>
            <a:r>
              <a:rPr lang="el-GR" dirty="0" smtClean="0"/>
              <a:t>στην </a:t>
            </a:r>
            <a:r>
              <a:rPr lang="el-GR" b="1" dirty="0" smtClean="0">
                <a:solidFill>
                  <a:srgbClr val="C00000"/>
                </a:solidFill>
                <a:effectLst>
                  <a:outerShdw blurRad="38100" dist="38100" dir="2700000" algn="tl">
                    <a:srgbClr val="000000">
                      <a:alpha val="43137"/>
                    </a:srgbClr>
                  </a:outerShdw>
                </a:effectLst>
              </a:rPr>
              <a:t>Αραβία</a:t>
            </a:r>
            <a:r>
              <a:rPr lang="el-GR" dirty="0" smtClean="0"/>
              <a:t>. Αφού πάρετε την Αραβία, θα πάτε στη Δύση.</a:t>
            </a:r>
          </a:p>
          <a:p>
            <a:pPr algn="just"/>
            <a:r>
              <a:rPr lang="el-GR" dirty="0" smtClean="0"/>
              <a:t>Θα κατακτήσετε </a:t>
            </a:r>
            <a:r>
              <a:rPr lang="el-GR" dirty="0" smtClean="0"/>
              <a:t>η </a:t>
            </a:r>
            <a:r>
              <a:rPr lang="el-GR" b="1" dirty="0" smtClean="0">
                <a:solidFill>
                  <a:srgbClr val="C00000"/>
                </a:solidFill>
                <a:effectLst>
                  <a:outerShdw blurRad="38100" dist="38100" dir="2700000" algn="tl">
                    <a:srgbClr val="000000">
                      <a:alpha val="43137"/>
                    </a:srgbClr>
                  </a:outerShdw>
                </a:effectLst>
              </a:rPr>
              <a:t>Βόρεια Αφρική</a:t>
            </a:r>
            <a:r>
              <a:rPr lang="el-GR" dirty="0" smtClean="0"/>
              <a:t>. </a:t>
            </a:r>
            <a:r>
              <a:rPr lang="el-GR" i="1" dirty="0" smtClean="0"/>
              <a:t>(Είχε κατακτήσει μέχρι την </a:t>
            </a:r>
            <a:r>
              <a:rPr lang="el-GR" b="1" i="1" dirty="0" err="1" smtClean="0">
                <a:effectLst>
                  <a:outerShdw blurRad="38100" dist="38100" dir="2700000" algn="tl">
                    <a:srgbClr val="000000">
                      <a:alpha val="43137"/>
                    </a:srgbClr>
                  </a:outerShdw>
                </a:effectLst>
              </a:rPr>
              <a:t>Κυρρηναϊκή</a:t>
            </a:r>
            <a:r>
              <a:rPr lang="el-GR" i="1" dirty="0" smtClean="0"/>
              <a:t>, τη σημερινή Λιβύη). </a:t>
            </a:r>
            <a:r>
              <a:rPr lang="el-GR" dirty="0" smtClean="0"/>
              <a:t>Θα περάσετε τις στήλες του Ηρακλέους, θα κατακτήσετε την </a:t>
            </a:r>
            <a:r>
              <a:rPr lang="el-GR" b="1" dirty="0" smtClean="0">
                <a:solidFill>
                  <a:srgbClr val="C00000"/>
                </a:solidFill>
                <a:effectLst>
                  <a:outerShdw blurRad="38100" dist="38100" dir="2700000" algn="tl">
                    <a:srgbClr val="000000">
                      <a:alpha val="43137"/>
                    </a:srgbClr>
                  </a:outerShdw>
                </a:effectLst>
              </a:rPr>
              <a:t>Ιβηρική Χερσόνησο</a:t>
            </a:r>
            <a:r>
              <a:rPr lang="el-GR" dirty="0" smtClean="0"/>
              <a:t>, τη </a:t>
            </a:r>
            <a:r>
              <a:rPr lang="el-GR" b="1" dirty="0" smtClean="0">
                <a:solidFill>
                  <a:srgbClr val="C00000"/>
                </a:solidFill>
                <a:effectLst>
                  <a:outerShdw blurRad="38100" dist="38100" dir="2700000" algn="tl">
                    <a:srgbClr val="000000">
                      <a:alpha val="43137"/>
                    </a:srgbClr>
                  </a:outerShdw>
                </a:effectLst>
              </a:rPr>
              <a:t>Γαλατία</a:t>
            </a:r>
            <a:r>
              <a:rPr lang="el-GR" dirty="0" smtClean="0">
                <a:effectLst>
                  <a:outerShdw blurRad="38100" dist="38100" dir="2700000" algn="tl">
                    <a:srgbClr val="000000">
                      <a:alpha val="43137"/>
                    </a:srgbClr>
                  </a:outerShdw>
                </a:effectLst>
              </a:rPr>
              <a:t> </a:t>
            </a:r>
            <a:r>
              <a:rPr lang="el-GR" dirty="0" smtClean="0"/>
              <a:t>και θα φτάσετε στην </a:t>
            </a:r>
            <a:r>
              <a:rPr lang="el-GR" b="1" dirty="0" smtClean="0">
                <a:solidFill>
                  <a:srgbClr val="C00000"/>
                </a:solidFill>
                <a:effectLst>
                  <a:outerShdw blurRad="38100" dist="38100" dir="2700000" algn="tl">
                    <a:srgbClr val="000000">
                      <a:alpha val="43137"/>
                    </a:srgbClr>
                  </a:outerShdw>
                </a:effectLst>
              </a:rPr>
              <a:t>Ιταλική Χερσόνησο</a:t>
            </a:r>
            <a:r>
              <a:rPr lang="el-GR" dirty="0" smtClean="0"/>
              <a:t>».</a:t>
            </a:r>
          </a:p>
          <a:p>
            <a:pPr algn="just"/>
            <a:r>
              <a:rPr lang="el-GR" dirty="0" smtClean="0"/>
              <a:t>Το κράτος που ονειρευόταν </a:t>
            </a:r>
            <a:r>
              <a:rPr lang="el-GR" b="1" dirty="0" smtClean="0">
                <a:effectLst>
                  <a:outerShdw blurRad="38100" dist="38100" dir="2700000" algn="tl">
                    <a:srgbClr val="000000">
                      <a:alpha val="43137"/>
                    </a:srgbClr>
                  </a:outerShdw>
                </a:effectLst>
              </a:rPr>
              <a:t>ξεκίναγε από τις </a:t>
            </a:r>
            <a:r>
              <a:rPr lang="el-GR" b="1" dirty="0" smtClean="0">
                <a:solidFill>
                  <a:srgbClr val="C00000"/>
                </a:solidFill>
                <a:effectLst>
                  <a:outerShdw blurRad="38100" dist="38100" dir="2700000" algn="tl">
                    <a:srgbClr val="000000">
                      <a:alpha val="43137"/>
                    </a:srgbClr>
                  </a:outerShdw>
                </a:effectLst>
              </a:rPr>
              <a:t>στήλες του Ηρακλέους </a:t>
            </a:r>
            <a:r>
              <a:rPr lang="el-GR" dirty="0" smtClean="0"/>
              <a:t>και </a:t>
            </a:r>
            <a:r>
              <a:rPr lang="el-GR" b="1" dirty="0" smtClean="0">
                <a:effectLst>
                  <a:outerShdw blurRad="38100" dist="38100" dir="2700000" algn="tl">
                    <a:srgbClr val="000000">
                      <a:alpha val="43137"/>
                    </a:srgbClr>
                  </a:outerShdw>
                </a:effectLst>
              </a:rPr>
              <a:t>έφτανε μέχρι την </a:t>
            </a:r>
            <a:r>
              <a:rPr lang="el-GR" b="1" dirty="0" smtClean="0">
                <a:solidFill>
                  <a:srgbClr val="C00000"/>
                </a:solidFill>
                <a:effectLst>
                  <a:outerShdw blurRad="38100" dist="38100" dir="2700000" algn="tl">
                    <a:srgbClr val="000000">
                      <a:alpha val="43137"/>
                    </a:srgbClr>
                  </a:outerShdw>
                </a:effectLst>
              </a:rPr>
              <a:t>Ινδία</a:t>
            </a:r>
            <a:r>
              <a:rPr lang="el-GR" dirty="0" smtClean="0"/>
              <a:t>»!</a:t>
            </a:r>
            <a:endParaRPr lang="el-GR" dirty="0"/>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827584" y="476672"/>
            <a:ext cx="7344816" cy="6381328"/>
          </a:xfrm>
        </p:spPr>
        <p:txBody>
          <a:bodyPr>
            <a:normAutofit/>
          </a:bodyPr>
          <a:lstStyle/>
          <a:p>
            <a:pPr algn="just"/>
            <a:r>
              <a:rPr lang="el-GR" dirty="0" smtClean="0"/>
              <a:t>Όλοι  οι διάδοχοι ψηφίσανε ομόφωνα πως αυτά «</a:t>
            </a:r>
            <a:r>
              <a:rPr lang="el-GR" b="1" dirty="0" smtClean="0">
                <a:effectLst>
                  <a:outerShdw blurRad="38100" dist="38100" dir="2700000" algn="tl">
                    <a:srgbClr val="000000">
                      <a:alpha val="43137"/>
                    </a:srgbClr>
                  </a:outerShdw>
                </a:effectLst>
              </a:rPr>
              <a:t>δεν γίνονται από ανθρώπους αλλά μόνο από θεούς</a:t>
            </a:r>
            <a:r>
              <a:rPr lang="el-GR" dirty="0" smtClean="0"/>
              <a:t>» (όπως αυτός). </a:t>
            </a:r>
          </a:p>
          <a:p>
            <a:pPr algn="just"/>
            <a:r>
              <a:rPr lang="el-GR" dirty="0" smtClean="0"/>
              <a:t>Αφού πέθανε αυτός, κανείς δεν μπορεί να τα πραγματοποιήσει!</a:t>
            </a:r>
          </a:p>
          <a:p>
            <a:pPr algn="just"/>
            <a:r>
              <a:rPr lang="el-GR" dirty="0" smtClean="0"/>
              <a:t>Αυτοί αντί να ενώσουν το κράτος όπως τους είπε ο Αλέξανδρος, ξόδεψαν όλες τους τις δυνάμεις να πολεμούν μεταξύ τους και τελικά </a:t>
            </a:r>
            <a:r>
              <a:rPr lang="el-GR" b="1" dirty="0" smtClean="0">
                <a:effectLst>
                  <a:outerShdw blurRad="38100" dist="38100" dir="2700000" algn="tl">
                    <a:srgbClr val="000000">
                      <a:alpha val="43137"/>
                    </a:srgbClr>
                  </a:outerShdw>
                </a:effectLst>
              </a:rPr>
              <a:t>διασπάστηκε</a:t>
            </a:r>
            <a:r>
              <a:rPr lang="el-GR" dirty="0" smtClean="0"/>
              <a:t> η τεράστια αυτοκρατορία του στα λεγόμενα </a:t>
            </a:r>
            <a:r>
              <a:rPr lang="el-GR" b="1" dirty="0" smtClean="0">
                <a:solidFill>
                  <a:srgbClr val="C00000"/>
                </a:solidFill>
                <a:effectLst>
                  <a:outerShdw blurRad="38100" dist="38100" dir="2700000" algn="tl">
                    <a:srgbClr val="000000">
                      <a:alpha val="43137"/>
                    </a:srgbClr>
                  </a:outerShdw>
                </a:effectLst>
              </a:rPr>
              <a:t>ελληνιστικά βασίλεια</a:t>
            </a:r>
            <a:r>
              <a:rPr lang="el-GR" dirty="0" smtClean="0"/>
              <a:t>.</a:t>
            </a:r>
            <a:endParaRPr lang="el-GR" dirty="0"/>
          </a:p>
        </p:txBody>
      </p:sp>
    </p:spTree>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2141984"/>
            <a:ext cx="8229600" cy="1143000"/>
          </a:xfrm>
        </p:spPr>
        <p:txBody>
          <a:bodyPr>
            <a:normAutofit fontScale="90000"/>
          </a:bodyPr>
          <a:lstStyle/>
          <a:p>
            <a:r>
              <a:rPr lang="el-GR" dirty="0" err="1" smtClean="0"/>
              <a:t>Ό,τι</a:t>
            </a:r>
            <a:r>
              <a:rPr lang="el-GR" dirty="0" smtClean="0"/>
              <a:t> πέτυχε, λοιπόν, </a:t>
            </a:r>
            <a:br>
              <a:rPr lang="el-GR" dirty="0" smtClean="0"/>
            </a:br>
            <a:r>
              <a:rPr lang="el-GR" dirty="0" smtClean="0"/>
              <a:t>το κατάφερε </a:t>
            </a:r>
            <a:r>
              <a:rPr lang="el-GR" b="1" dirty="0" smtClean="0">
                <a:solidFill>
                  <a:srgbClr val="C00000"/>
                </a:solidFill>
                <a:effectLst>
                  <a:outerShdw blurRad="38100" dist="38100" dir="2700000" algn="tl">
                    <a:srgbClr val="000000">
                      <a:alpha val="43137"/>
                    </a:srgbClr>
                  </a:outerShdw>
                </a:effectLst>
              </a:rPr>
              <a:t>λόγω τύχης</a:t>
            </a:r>
            <a:r>
              <a:rPr lang="el-GR" dirty="0" smtClean="0"/>
              <a:t>;</a:t>
            </a:r>
            <a:endParaRPr lang="el-GR" dirty="0"/>
          </a:p>
        </p:txBody>
      </p:sp>
      <p:sp>
        <p:nvSpPr>
          <p:cNvPr id="3" name="2 - Θέση περιεχομένου"/>
          <p:cNvSpPr>
            <a:spLocks noGrp="1"/>
          </p:cNvSpPr>
          <p:nvPr>
            <p:ph idx="1"/>
          </p:nvPr>
        </p:nvSpPr>
        <p:spPr>
          <a:xfrm>
            <a:off x="251520" y="3861048"/>
            <a:ext cx="8435280" cy="2952328"/>
          </a:xfrm>
        </p:spPr>
        <p:txBody>
          <a:bodyPr>
            <a:normAutofit/>
          </a:bodyPr>
          <a:lstStyle/>
          <a:p>
            <a:pPr algn="just"/>
            <a:r>
              <a:rPr lang="el-GR" dirty="0" smtClean="0"/>
              <a:t>Ο Πλούταρχος γράφει πως ήταν </a:t>
            </a:r>
            <a:r>
              <a:rPr lang="el-GR" sz="3600" b="1" dirty="0" smtClean="0">
                <a:solidFill>
                  <a:srgbClr val="C00000"/>
                </a:solidFill>
                <a:effectLst>
                  <a:outerShdw blurRad="38100" dist="38100" dir="2700000" algn="tl">
                    <a:srgbClr val="000000">
                      <a:alpha val="43137"/>
                    </a:srgbClr>
                  </a:outerShdw>
                </a:effectLst>
              </a:rPr>
              <a:t>καρπός της δικής του αρετής και ικανότητας </a:t>
            </a:r>
            <a:r>
              <a:rPr lang="el-GR" dirty="0" smtClean="0"/>
              <a:t>και όχι της τύχης. </a:t>
            </a:r>
          </a:p>
          <a:p>
            <a:pPr algn="just"/>
            <a:r>
              <a:rPr lang="el-GR" dirty="0" smtClean="0"/>
              <a:t>Αντίθετα, θεωρεί ότι κάθε άλλο παρά τυχερός ήταν.</a:t>
            </a:r>
          </a:p>
          <a:p>
            <a:endParaRPr lang="el-GR" dirty="0"/>
          </a:p>
        </p:txBody>
      </p:sp>
      <p:sp>
        <p:nvSpPr>
          <p:cNvPr id="4" name="1 - Τίτλος"/>
          <p:cNvSpPr txBox="1">
            <a:spLocks/>
          </p:cNvSpPr>
          <p:nvPr/>
        </p:nvSpPr>
        <p:spPr>
          <a:xfrm>
            <a:off x="467544" y="476672"/>
            <a:ext cx="8229600" cy="1143000"/>
          </a:xfrm>
          <a:prstGeom prst="rect">
            <a:avLst/>
          </a:prstGeom>
        </p:spPr>
        <p:txBody>
          <a:bodyPr vert="horz" lIns="91440" tIns="45720" rIns="91440" bIns="45720" rtlCol="0" anchor="ctr">
            <a:normAutofit fontScale="9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0" i="0" u="none" strike="noStrike" kern="1200" cap="none" spc="0" normalizeH="0" baseline="0" noProof="0" dirty="0" smtClean="0">
                <a:ln>
                  <a:noFill/>
                </a:ln>
                <a:solidFill>
                  <a:schemeClr val="tx1"/>
                </a:solidFill>
                <a:effectLst/>
                <a:uLnTx/>
                <a:uFillTx/>
                <a:latin typeface="+mj-lt"/>
                <a:ea typeface="+mj-ea"/>
                <a:cs typeface="+mj-cs"/>
              </a:rPr>
              <a:t>Οι αρχαίοι συνήθιζαν να εύχονται:</a:t>
            </a:r>
            <a:r>
              <a:rPr kumimoji="0" lang="el-GR" sz="4400" b="0" i="0" u="none" strike="noStrike" kern="1200" cap="none" spc="0" normalizeH="0" noProof="0" dirty="0" smtClean="0">
                <a:ln>
                  <a:noFill/>
                </a:ln>
                <a:solidFill>
                  <a:schemeClr val="tx1"/>
                </a:solidFill>
                <a:effectLst/>
                <a:uLnTx/>
                <a:uFillTx/>
                <a:latin typeface="+mj-lt"/>
                <a:ea typeface="+mj-ea"/>
                <a:cs typeface="+mj-cs"/>
              </a:rPr>
              <a:t>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0" i="1" u="none" strike="noStrike" kern="1200" cap="none" spc="0" normalizeH="0" noProof="0" dirty="0" smtClean="0">
                <a:ln>
                  <a:noFill/>
                </a:ln>
                <a:solidFill>
                  <a:schemeClr val="tx1"/>
                </a:solidFill>
                <a:effectLst/>
                <a:uLnTx/>
                <a:uFillTx/>
                <a:latin typeface="+mj-lt"/>
                <a:ea typeface="+mj-ea"/>
                <a:cs typeface="+mj-cs"/>
              </a:rPr>
              <a:t>«</a:t>
            </a:r>
            <a:r>
              <a:rPr kumimoji="0" lang="el-GR" sz="4400" b="1" i="1" u="none" strike="noStrike" kern="1200" cap="none" spc="0" normalizeH="0" noProof="0" dirty="0" smtClean="0">
                <a:ln>
                  <a:noFill/>
                </a:ln>
                <a:solidFill>
                  <a:srgbClr val="C00000"/>
                </a:solidFill>
                <a:effectLst>
                  <a:outerShdw blurRad="38100" dist="38100" dir="2700000" algn="tl">
                    <a:srgbClr val="000000">
                      <a:alpha val="43137"/>
                    </a:srgbClr>
                  </a:outerShdw>
                </a:effectLst>
                <a:uLnTx/>
                <a:uFillTx/>
                <a:latin typeface="+mj-lt"/>
                <a:ea typeface="+mj-ea"/>
                <a:cs typeface="+mj-cs"/>
              </a:rPr>
              <a:t>να έχεις την τύχη του Αλέξανδρου</a:t>
            </a:r>
            <a:r>
              <a:rPr kumimoji="0" lang="el-GR" sz="4400" b="0" i="1" u="none" strike="noStrike" kern="1200" cap="none" spc="0" normalizeH="0" noProof="0" dirty="0" smtClean="0">
                <a:ln>
                  <a:noFill/>
                </a:ln>
                <a:solidFill>
                  <a:schemeClr val="tx1"/>
                </a:solidFill>
                <a:effectLst/>
                <a:uLnTx/>
                <a:uFillTx/>
                <a:latin typeface="+mj-lt"/>
                <a:ea typeface="+mj-ea"/>
                <a:cs typeface="+mj-cs"/>
              </a:rPr>
              <a:t>»</a:t>
            </a:r>
            <a:endParaRPr kumimoji="0" lang="el-GR" sz="4400" b="0" i="1"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0"/>
            <a:ext cx="8229600" cy="1143000"/>
          </a:xfrm>
        </p:spPr>
        <p:txBody>
          <a:bodyPr/>
          <a:lstStyle/>
          <a:p>
            <a:r>
              <a:rPr lang="en-US" b="1" dirty="0" smtClean="0">
                <a:solidFill>
                  <a:srgbClr val="C00000"/>
                </a:solidFill>
                <a:effectLst>
                  <a:outerShdw blurRad="38100" dist="38100" dir="2700000" algn="tl">
                    <a:srgbClr val="000000">
                      <a:alpha val="43137"/>
                    </a:srgbClr>
                  </a:outerShdw>
                </a:effectLst>
              </a:rPr>
              <a:t>TO </a:t>
            </a:r>
            <a:r>
              <a:rPr lang="el-GR" b="1" dirty="0" smtClean="0">
                <a:solidFill>
                  <a:srgbClr val="C00000"/>
                </a:solidFill>
                <a:effectLst>
                  <a:outerShdw blurRad="38100" dist="38100" dir="2700000" algn="tl">
                    <a:srgbClr val="000000">
                      <a:alpha val="43137"/>
                    </a:srgbClr>
                  </a:outerShdw>
                </a:effectLst>
              </a:rPr>
              <a:t>ΕΡΓΟ ΤΟΥ ΑΛΕΞΑΝΔΡΟΥ</a:t>
            </a:r>
            <a:endParaRPr lang="el-GR" b="1" dirty="0">
              <a:solidFill>
                <a:srgbClr val="C00000"/>
              </a:solidFill>
              <a:effectLst>
                <a:outerShdw blurRad="38100" dist="38100" dir="2700000" algn="tl">
                  <a:srgbClr val="000000">
                    <a:alpha val="43137"/>
                  </a:srgbClr>
                </a:outerShdw>
              </a:effectLst>
            </a:endParaRPr>
          </a:p>
        </p:txBody>
      </p:sp>
      <p:pic>
        <p:nvPicPr>
          <p:cNvPr id="6" name="5 - Θέση περιεχομένου" descr="AlexandreLouvre.jpg"/>
          <p:cNvPicPr>
            <a:picLocks noGrp="1" noChangeAspect="1"/>
          </p:cNvPicPr>
          <p:nvPr>
            <p:ph idx="1"/>
          </p:nvPr>
        </p:nvPicPr>
        <p:blipFill>
          <a:blip r:embed="rId2" cstate="print">
            <a:lum bright="10000"/>
          </a:blip>
          <a:srcRect t="4798"/>
          <a:stretch>
            <a:fillRect/>
          </a:stretch>
        </p:blipFill>
        <p:spPr>
          <a:xfrm>
            <a:off x="2267744" y="1052736"/>
            <a:ext cx="4320480" cy="5484134"/>
          </a:xfrm>
          <a:prstGeom prst="rect">
            <a:avLst/>
          </a:prstGeom>
          <a:ln>
            <a:noFill/>
          </a:ln>
          <a:effectLst>
            <a:outerShdw blurRad="292100" dist="139700" dir="2700000" algn="tl" rotWithShape="0">
              <a:srgbClr val="333333">
                <a:alpha val="65000"/>
              </a:srgbClr>
            </a:outerShdw>
          </a:effectLst>
        </p:spPr>
      </p:pic>
      <p:sp>
        <p:nvSpPr>
          <p:cNvPr id="4" name="3 - TextBox"/>
          <p:cNvSpPr txBox="1"/>
          <p:nvPr/>
        </p:nvSpPr>
        <p:spPr>
          <a:xfrm>
            <a:off x="6695728" y="5589240"/>
            <a:ext cx="2124744" cy="923330"/>
          </a:xfrm>
          <a:prstGeom prst="rect">
            <a:avLst/>
          </a:prstGeom>
          <a:noFill/>
        </p:spPr>
        <p:txBody>
          <a:bodyPr wrap="square" rtlCol="0">
            <a:spAutoFit/>
          </a:bodyPr>
          <a:lstStyle/>
          <a:p>
            <a:pPr algn="ctr"/>
            <a:r>
              <a:rPr lang="el-GR" i="1" dirty="0" smtClean="0"/>
              <a:t>Προτομή του Αλέξανδρου</a:t>
            </a:r>
          </a:p>
          <a:p>
            <a:pPr algn="ctr"/>
            <a:r>
              <a:rPr lang="el-GR" i="1" dirty="0" smtClean="0"/>
              <a:t>Έργο του </a:t>
            </a:r>
            <a:r>
              <a:rPr lang="el-GR" b="1" i="1" dirty="0" smtClean="0">
                <a:effectLst>
                  <a:outerShdw blurRad="38100" dist="38100" dir="2700000" algn="tl">
                    <a:srgbClr val="000000">
                      <a:alpha val="43137"/>
                    </a:srgbClr>
                  </a:outerShdw>
                </a:effectLst>
              </a:rPr>
              <a:t>Λύσιππου</a:t>
            </a:r>
            <a:endParaRPr lang="el-GR" b="1" i="1" dirty="0">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778098"/>
          </a:xfrm>
        </p:spPr>
        <p:txBody>
          <a:bodyPr>
            <a:normAutofit/>
          </a:bodyPr>
          <a:lstStyle/>
          <a:p>
            <a:r>
              <a:rPr lang="el-GR" b="1" dirty="0" smtClean="0">
                <a:solidFill>
                  <a:srgbClr val="C00000"/>
                </a:solidFill>
                <a:effectLst>
                  <a:outerShdw blurRad="38100" dist="38100" dir="2700000" algn="tl">
                    <a:srgbClr val="000000">
                      <a:alpha val="43137"/>
                    </a:srgbClr>
                  </a:outerShdw>
                </a:effectLst>
              </a:rPr>
              <a:t>Στρατιωτικός </a:t>
            </a:r>
            <a:r>
              <a:rPr lang="el-GR" b="1" dirty="0" smtClean="0">
                <a:effectLst>
                  <a:outerShdw blurRad="38100" dist="38100" dir="2700000" algn="tl">
                    <a:srgbClr val="000000">
                      <a:alpha val="43137"/>
                    </a:srgbClr>
                  </a:outerShdw>
                </a:effectLst>
              </a:rPr>
              <a:t>τομέας</a:t>
            </a:r>
            <a:endParaRPr lang="el-GR" b="1" dirty="0">
              <a:effectLst>
                <a:outerShdw blurRad="38100" dist="38100" dir="2700000" algn="tl">
                  <a:srgbClr val="000000">
                    <a:alpha val="43137"/>
                  </a:srgbClr>
                </a:outerShdw>
              </a:effectLst>
            </a:endParaRPr>
          </a:p>
        </p:txBody>
      </p:sp>
      <p:sp>
        <p:nvSpPr>
          <p:cNvPr id="3" name="2 - Θέση περιεχομένου"/>
          <p:cNvSpPr>
            <a:spLocks noGrp="1"/>
          </p:cNvSpPr>
          <p:nvPr>
            <p:ph idx="1"/>
          </p:nvPr>
        </p:nvSpPr>
        <p:spPr>
          <a:xfrm>
            <a:off x="467544" y="1313384"/>
            <a:ext cx="8352928" cy="5544616"/>
          </a:xfrm>
        </p:spPr>
        <p:txBody>
          <a:bodyPr>
            <a:normAutofit/>
          </a:bodyPr>
          <a:lstStyle/>
          <a:p>
            <a:pPr algn="just"/>
            <a:r>
              <a:rPr lang="el-GR" dirty="0" smtClean="0"/>
              <a:t>Μέγας στρατηλάτης, τολμηρός μαχητής, καθιερώνει τον τύπο του «</a:t>
            </a:r>
            <a:r>
              <a:rPr lang="el-GR" b="1" dirty="0" smtClean="0">
                <a:solidFill>
                  <a:srgbClr val="C00000"/>
                </a:solidFill>
                <a:effectLst>
                  <a:outerShdw blurRad="38100" dist="38100" dir="2700000" algn="tl">
                    <a:srgbClr val="000000">
                      <a:alpha val="43137"/>
                    </a:srgbClr>
                  </a:outerShdw>
                </a:effectLst>
              </a:rPr>
              <a:t>στρατηγού </a:t>
            </a:r>
            <a:r>
              <a:rPr lang="el-GR" b="1" dirty="0" err="1" smtClean="0">
                <a:solidFill>
                  <a:srgbClr val="C00000"/>
                </a:solidFill>
                <a:effectLst>
                  <a:outerShdw blurRad="38100" dist="38100" dir="2700000" algn="tl">
                    <a:srgbClr val="000000">
                      <a:alpha val="43137"/>
                    </a:srgbClr>
                  </a:outerShdw>
                </a:effectLst>
              </a:rPr>
              <a:t>αυτοκράτορος</a:t>
            </a:r>
            <a:r>
              <a:rPr lang="el-GR" dirty="0" smtClean="0"/>
              <a:t>»</a:t>
            </a:r>
          </a:p>
          <a:p>
            <a:pPr algn="just"/>
            <a:r>
              <a:rPr lang="el-GR" b="1" dirty="0" smtClean="0">
                <a:solidFill>
                  <a:srgbClr val="C00000"/>
                </a:solidFill>
                <a:effectLst>
                  <a:outerShdw blurRad="38100" dist="38100" dir="2700000" algn="tl">
                    <a:srgbClr val="000000">
                      <a:alpha val="43137"/>
                    </a:srgbClr>
                  </a:outerShdw>
                </a:effectLst>
              </a:rPr>
              <a:t>Προσωπικό ενδιαφέρον </a:t>
            </a:r>
            <a:r>
              <a:rPr lang="el-GR" dirty="0" smtClean="0"/>
              <a:t>για κάθε στρατιώτη, συμμετοχή στις κακουχίες και τους κινδύνους</a:t>
            </a:r>
          </a:p>
          <a:p>
            <a:pPr algn="just"/>
            <a:r>
              <a:rPr lang="el-GR" b="1" dirty="0" smtClean="0">
                <a:solidFill>
                  <a:srgbClr val="C00000"/>
                </a:solidFill>
                <a:effectLst>
                  <a:outerShdw blurRad="38100" dist="38100" dir="2700000" algn="tl">
                    <a:srgbClr val="000000">
                      <a:alpha val="43137"/>
                    </a:srgbClr>
                  </a:outerShdw>
                </a:effectLst>
              </a:rPr>
              <a:t>Ταχύτητα</a:t>
            </a:r>
            <a:r>
              <a:rPr lang="el-GR" dirty="0" smtClean="0"/>
              <a:t> στις μετακινήσεις του στρατού, </a:t>
            </a:r>
            <a:r>
              <a:rPr lang="el-GR" b="1" dirty="0" smtClean="0">
                <a:solidFill>
                  <a:srgbClr val="C00000"/>
                </a:solidFill>
                <a:effectLst>
                  <a:outerShdw blurRad="38100" dist="38100" dir="2700000" algn="tl">
                    <a:srgbClr val="000000">
                      <a:alpha val="43137"/>
                    </a:srgbClr>
                  </a:outerShdw>
                </a:effectLst>
              </a:rPr>
              <a:t>ελιγμοί</a:t>
            </a:r>
            <a:r>
              <a:rPr lang="el-GR" dirty="0" smtClean="0"/>
              <a:t>, </a:t>
            </a:r>
            <a:r>
              <a:rPr lang="el-GR" b="1" dirty="0" smtClean="0">
                <a:solidFill>
                  <a:srgbClr val="C00000"/>
                </a:solidFill>
                <a:effectLst>
                  <a:outerShdw blurRad="38100" dist="38100" dir="2700000" algn="tl">
                    <a:srgbClr val="000000">
                      <a:alpha val="43137"/>
                    </a:srgbClr>
                  </a:outerShdw>
                </a:effectLst>
              </a:rPr>
              <a:t>διορατικότητα</a:t>
            </a:r>
            <a:r>
              <a:rPr lang="el-GR" dirty="0" smtClean="0"/>
              <a:t>, μεγαλοφυής σκέψη</a:t>
            </a:r>
          </a:p>
          <a:p>
            <a:pPr algn="just"/>
            <a:r>
              <a:rPr lang="el-GR" dirty="0" smtClean="0"/>
              <a:t>Εφαρμογή </a:t>
            </a:r>
            <a:r>
              <a:rPr lang="el-GR" b="1" dirty="0" smtClean="0">
                <a:solidFill>
                  <a:srgbClr val="C00000"/>
                </a:solidFill>
                <a:effectLst>
                  <a:outerShdw blurRad="38100" dist="38100" dir="2700000" algn="tl">
                    <a:srgbClr val="000000">
                      <a:alpha val="43137"/>
                    </a:srgbClr>
                  </a:outerShdw>
                </a:effectLst>
              </a:rPr>
              <a:t>κατάλληλου σχεδιασμού </a:t>
            </a:r>
            <a:r>
              <a:rPr lang="el-GR" dirty="0" smtClean="0"/>
              <a:t>για κάθε μάχη, τόσο στις κατά μέτωπο συγκρούσεις, όσο και στις πολιορκίες πόλεων</a:t>
            </a:r>
          </a:p>
          <a:p>
            <a:pPr algn="just"/>
            <a:endParaRPr lang="el-GR" dirty="0"/>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800px-The_phalanx_attacking_the_centre_in_the_battle_of_the_Hydaspes_by_Andre_Castaigne_(1898-1899).jpg"/>
          <p:cNvPicPr>
            <a:picLocks noGrp="1" noChangeAspect="1"/>
          </p:cNvPicPr>
          <p:nvPr>
            <p:ph idx="1"/>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4454769" y="0"/>
            <a:ext cx="4689231" cy="6858000"/>
          </a:xfrm>
          <a:prstGeom prst="rect">
            <a:avLst/>
          </a:prstGeom>
          <a:ln>
            <a:noFill/>
          </a:ln>
          <a:effectLst>
            <a:outerShdw blurRad="292100" dist="139700" dir="2700000" algn="tl" rotWithShape="0">
              <a:srgbClr val="333333">
                <a:alpha val="65000"/>
              </a:srgbClr>
            </a:outerShdw>
          </a:effectLst>
        </p:spPr>
      </p:pic>
      <p:pic>
        <p:nvPicPr>
          <p:cNvPr id="6" name="3 - Θέση περιεχομένου" descr="alexander-the-great.jpg"/>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0" y="692696"/>
            <a:ext cx="4267547" cy="502721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wipe/>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778098"/>
          </a:xfrm>
        </p:spPr>
        <p:txBody>
          <a:bodyPr>
            <a:normAutofit/>
          </a:bodyPr>
          <a:lstStyle/>
          <a:p>
            <a:r>
              <a:rPr lang="el-GR" b="1" dirty="0" smtClean="0">
                <a:solidFill>
                  <a:srgbClr val="C00000"/>
                </a:solidFill>
                <a:effectLst>
                  <a:outerShdw blurRad="38100" dist="38100" dir="2700000" algn="tl">
                    <a:srgbClr val="000000">
                      <a:alpha val="43137"/>
                    </a:srgbClr>
                  </a:outerShdw>
                </a:effectLst>
              </a:rPr>
              <a:t>Πολιτικός </a:t>
            </a:r>
            <a:r>
              <a:rPr lang="el-GR" b="1" dirty="0" smtClean="0">
                <a:effectLst>
                  <a:outerShdw blurRad="38100" dist="38100" dir="2700000" algn="tl">
                    <a:srgbClr val="000000">
                      <a:alpha val="43137"/>
                    </a:srgbClr>
                  </a:outerShdw>
                </a:effectLst>
              </a:rPr>
              <a:t>τομέας</a:t>
            </a:r>
            <a:endParaRPr lang="el-GR" b="1" dirty="0">
              <a:effectLst>
                <a:outerShdw blurRad="38100" dist="38100" dir="2700000" algn="tl">
                  <a:srgbClr val="000000">
                    <a:alpha val="43137"/>
                  </a:srgbClr>
                </a:outerShdw>
              </a:effectLst>
            </a:endParaRPr>
          </a:p>
        </p:txBody>
      </p:sp>
      <p:sp>
        <p:nvSpPr>
          <p:cNvPr id="3" name="2 - Θέση περιεχομένου"/>
          <p:cNvSpPr>
            <a:spLocks noGrp="1"/>
          </p:cNvSpPr>
          <p:nvPr>
            <p:ph idx="1"/>
          </p:nvPr>
        </p:nvSpPr>
        <p:spPr>
          <a:xfrm>
            <a:off x="827584" y="1313384"/>
            <a:ext cx="7560840" cy="5544616"/>
          </a:xfrm>
        </p:spPr>
        <p:txBody>
          <a:bodyPr>
            <a:normAutofit/>
          </a:bodyPr>
          <a:lstStyle/>
          <a:p>
            <a:pPr algn="just"/>
            <a:r>
              <a:rPr lang="el-GR" dirty="0" smtClean="0"/>
              <a:t>Ανάμειξη του </a:t>
            </a:r>
            <a:r>
              <a:rPr lang="el-GR" b="1" dirty="0" smtClean="0">
                <a:solidFill>
                  <a:srgbClr val="C00000"/>
                </a:solidFill>
                <a:effectLst>
                  <a:outerShdw blurRad="38100" dist="38100" dir="2700000" algn="tl">
                    <a:srgbClr val="000000">
                      <a:alpha val="43137"/>
                    </a:srgbClr>
                  </a:outerShdw>
                </a:effectLst>
              </a:rPr>
              <a:t>ελληνικού</a:t>
            </a:r>
            <a:r>
              <a:rPr lang="el-GR" dirty="0" smtClean="0">
                <a:effectLst>
                  <a:outerShdw blurRad="38100" dist="38100" dir="2700000" algn="tl">
                    <a:srgbClr val="000000">
                      <a:alpha val="43137"/>
                    </a:srgbClr>
                  </a:outerShdw>
                </a:effectLst>
              </a:rPr>
              <a:t> </a:t>
            </a:r>
            <a:r>
              <a:rPr lang="el-GR" dirty="0" smtClean="0"/>
              <a:t>με τον </a:t>
            </a:r>
            <a:r>
              <a:rPr lang="el-GR" b="1" dirty="0" smtClean="0">
                <a:solidFill>
                  <a:srgbClr val="C00000"/>
                </a:solidFill>
                <a:effectLst>
                  <a:outerShdw blurRad="38100" dist="38100" dir="2700000" algn="tl">
                    <a:srgbClr val="000000">
                      <a:alpha val="43137"/>
                    </a:srgbClr>
                  </a:outerShdw>
                </a:effectLst>
              </a:rPr>
              <a:t>ασιατικό </a:t>
            </a:r>
            <a:r>
              <a:rPr lang="el-GR" dirty="0" smtClean="0"/>
              <a:t>κόσμο κάτω από μία ισχυρή διοίκηση</a:t>
            </a:r>
          </a:p>
          <a:p>
            <a:pPr algn="just"/>
            <a:r>
              <a:rPr lang="el-GR" dirty="0" smtClean="0"/>
              <a:t>Έκανε αποδεκτές τις </a:t>
            </a:r>
            <a:r>
              <a:rPr lang="el-GR" b="1" dirty="0" smtClean="0">
                <a:solidFill>
                  <a:srgbClr val="C00000"/>
                </a:solidFill>
                <a:effectLst>
                  <a:outerShdw blurRad="38100" dist="38100" dir="2700000" algn="tl">
                    <a:srgbClr val="000000">
                      <a:alpha val="43137"/>
                    </a:srgbClr>
                  </a:outerShdw>
                </a:effectLst>
              </a:rPr>
              <a:t>τοπικές συνήθειες</a:t>
            </a:r>
            <a:r>
              <a:rPr lang="el-GR" dirty="0" smtClean="0"/>
              <a:t>, τις </a:t>
            </a:r>
            <a:r>
              <a:rPr lang="el-GR" b="1" dirty="0" smtClean="0">
                <a:solidFill>
                  <a:srgbClr val="C00000"/>
                </a:solidFill>
                <a:effectLst>
                  <a:outerShdw blurRad="38100" dist="38100" dir="2700000" algn="tl">
                    <a:srgbClr val="000000">
                      <a:alpha val="43137"/>
                    </a:srgbClr>
                  </a:outerShdw>
                </a:effectLst>
              </a:rPr>
              <a:t>παραδόσεις</a:t>
            </a:r>
            <a:r>
              <a:rPr lang="el-GR" dirty="0" smtClean="0"/>
              <a:t>, τον διαφορετικό τρόπο άσκησης εξουσίας για κάθε λαό</a:t>
            </a:r>
          </a:p>
          <a:p>
            <a:pPr algn="just"/>
            <a:r>
              <a:rPr lang="el-GR" dirty="0" smtClean="0"/>
              <a:t>Διατήρηση </a:t>
            </a:r>
            <a:r>
              <a:rPr lang="el-GR" b="1" dirty="0" smtClean="0">
                <a:solidFill>
                  <a:srgbClr val="C00000"/>
                </a:solidFill>
                <a:effectLst>
                  <a:outerShdw blurRad="38100" dist="38100" dir="2700000" algn="tl">
                    <a:srgbClr val="000000">
                      <a:alpha val="43137"/>
                    </a:srgbClr>
                  </a:outerShdw>
                </a:effectLst>
              </a:rPr>
              <a:t>θεσμού των σατραπειών </a:t>
            </a:r>
            <a:r>
              <a:rPr lang="el-GR" dirty="0" smtClean="0"/>
              <a:t>με ανάθεση σε Έλληνες ή Πέρσες ηγεμόνες</a:t>
            </a:r>
          </a:p>
          <a:p>
            <a:pPr algn="just"/>
            <a:r>
              <a:rPr lang="el-GR" dirty="0" smtClean="0"/>
              <a:t>Έτσι, δημιούργησε μια </a:t>
            </a:r>
            <a:r>
              <a:rPr lang="el-GR" b="1" dirty="0" smtClean="0">
                <a:solidFill>
                  <a:srgbClr val="C00000"/>
                </a:solidFill>
                <a:effectLst>
                  <a:outerShdw blurRad="38100" dist="38100" dir="2700000" algn="tl">
                    <a:srgbClr val="000000">
                      <a:alpha val="43137"/>
                    </a:srgbClr>
                  </a:outerShdw>
                </a:effectLst>
              </a:rPr>
              <a:t>καινούργια διοικητική παράδοση</a:t>
            </a:r>
            <a:r>
              <a:rPr lang="el-GR" dirty="0" smtClean="0"/>
              <a:t>.</a:t>
            </a:r>
            <a:endParaRPr lang="el-GR" dirty="0"/>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Οι </a:t>
            </a:r>
            <a:r>
              <a:rPr lang="el-GR" b="1" dirty="0" smtClean="0">
                <a:solidFill>
                  <a:srgbClr val="C00000"/>
                </a:solidFill>
                <a:effectLst>
                  <a:outerShdw blurRad="38100" dist="38100" dir="2700000" algn="tl">
                    <a:srgbClr val="000000">
                      <a:alpha val="43137"/>
                    </a:srgbClr>
                  </a:outerShdw>
                </a:effectLst>
              </a:rPr>
              <a:t>επαρχίες - σατραπείες </a:t>
            </a:r>
            <a:r>
              <a:rPr lang="el-GR" dirty="0" smtClean="0"/>
              <a:t>της αυτοκρατορίας του Μ. Αλεξάνδρου</a:t>
            </a:r>
            <a:endParaRPr lang="el-GR" dirty="0"/>
          </a:p>
        </p:txBody>
      </p:sp>
      <p:pic>
        <p:nvPicPr>
          <p:cNvPr id="4" name="3 - Θέση περιεχομένου" descr="1280px-Επαρχίες_της_Μακεδονικής_αυτοκρατορίας.svg.png"/>
          <p:cNvPicPr>
            <a:picLocks noGrp="1" noChangeAspect="1"/>
          </p:cNvPicPr>
          <p:nvPr>
            <p:ph idx="1"/>
          </p:nvPr>
        </p:nvPicPr>
        <p:blipFill>
          <a:blip r:embed="rId2" cstate="print">
            <a:lum/>
          </a:blip>
          <a:stretch>
            <a:fillRect/>
          </a:stretch>
        </p:blipFill>
        <p:spPr>
          <a:xfrm>
            <a:off x="-657980" y="1772816"/>
            <a:ext cx="9801980" cy="4464496"/>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 Εικόνα" descr="Alexander_the_great_louvrezoom.jpg"/>
          <p:cNvPicPr>
            <a:picLocks noChangeAspect="1"/>
          </p:cNvPicPr>
          <p:nvPr/>
        </p:nvPicPr>
        <p:blipFill>
          <a:blip r:embed="rId2" cstate="print">
            <a:clrChange>
              <a:clrFrom>
                <a:srgbClr val="FFFFFF"/>
              </a:clrFrom>
              <a:clrTo>
                <a:srgbClr val="FFFFFF">
                  <a:alpha val="0"/>
                </a:srgbClr>
              </a:clrTo>
            </a:clrChange>
            <a:lum bright="-20000" contrast="40000"/>
          </a:blip>
          <a:stretch>
            <a:fillRect/>
          </a:stretch>
        </p:blipFill>
        <p:spPr>
          <a:xfrm>
            <a:off x="2957885" y="1800970"/>
            <a:ext cx="6186115" cy="5057030"/>
          </a:xfrm>
          <a:prstGeom prst="rect">
            <a:avLst/>
          </a:prstGeom>
          <a:ln>
            <a:noFill/>
          </a:ln>
          <a:effectLst>
            <a:outerShdw blurRad="292100" dist="139700" dir="2700000" algn="tl" rotWithShape="0">
              <a:srgbClr val="333333">
                <a:alpha val="65000"/>
              </a:srgbClr>
            </a:outerShdw>
          </a:effectLst>
        </p:spPr>
      </p:pic>
      <p:sp>
        <p:nvSpPr>
          <p:cNvPr id="4" name="3 - Ορθογώνιο"/>
          <p:cNvSpPr/>
          <p:nvPr/>
        </p:nvSpPr>
        <p:spPr>
          <a:xfrm>
            <a:off x="323528" y="332656"/>
            <a:ext cx="4896544" cy="5693866"/>
          </a:xfrm>
          <a:prstGeom prst="rect">
            <a:avLst/>
          </a:prstGeom>
        </p:spPr>
        <p:txBody>
          <a:bodyPr wrap="square">
            <a:spAutoFit/>
          </a:bodyPr>
          <a:lstStyle/>
          <a:p>
            <a:r>
              <a:rPr lang="el-GR" sz="2800" dirty="0" smtClean="0"/>
              <a:t>Ο </a:t>
            </a:r>
            <a:r>
              <a:rPr lang="el-GR" sz="2800" b="1" dirty="0" smtClean="0"/>
              <a:t>Απελλής</a:t>
            </a:r>
            <a:r>
              <a:rPr lang="el-GR" sz="2800" dirty="0" smtClean="0"/>
              <a:t> ζωγράφισε έναν πίνακα που τον έδειχνε να μπαίνει </a:t>
            </a:r>
            <a:r>
              <a:rPr lang="el-GR" sz="2800" b="1" dirty="0" smtClean="0"/>
              <a:t>έφιππος</a:t>
            </a:r>
            <a:r>
              <a:rPr lang="el-GR" sz="2800" dirty="0" smtClean="0"/>
              <a:t> στην </a:t>
            </a:r>
            <a:r>
              <a:rPr lang="el-GR" sz="2800" dirty="0" err="1" smtClean="0"/>
              <a:t>Έφεσσο</a:t>
            </a:r>
            <a:r>
              <a:rPr lang="el-GR" sz="2800" dirty="0" smtClean="0"/>
              <a:t>. Ο Αλέξανδρος τον διέταξε να κάψει τον πίνακα και να τον ξαναφτιάξει με τον ίδιο </a:t>
            </a:r>
          </a:p>
          <a:p>
            <a:r>
              <a:rPr lang="el-GR" sz="2800" dirty="0" smtClean="0"/>
              <a:t>να περπατάει και έφιπποι </a:t>
            </a:r>
          </a:p>
          <a:p>
            <a:r>
              <a:rPr lang="el-GR" sz="2800" dirty="0" smtClean="0"/>
              <a:t>να είναι μόνο οι εταίροι </a:t>
            </a:r>
          </a:p>
          <a:p>
            <a:r>
              <a:rPr lang="el-GR" sz="2800" dirty="0" smtClean="0"/>
              <a:t>– για να μην εκληφθεί ως ένδειξη υπερηφάνειας.</a:t>
            </a:r>
          </a:p>
          <a:p>
            <a:r>
              <a:rPr lang="el-GR" sz="2800" dirty="0" smtClean="0"/>
              <a:t> Ήθελε </a:t>
            </a:r>
            <a:r>
              <a:rPr lang="el-GR" sz="2800" b="1" dirty="0" smtClean="0"/>
              <a:t>να είναι </a:t>
            </a:r>
          </a:p>
          <a:p>
            <a:r>
              <a:rPr lang="el-GR" sz="2800" b="1" dirty="0" smtClean="0"/>
              <a:t>ένα με </a:t>
            </a:r>
          </a:p>
          <a:p>
            <a:r>
              <a:rPr lang="el-GR" sz="2800" b="1" dirty="0" smtClean="0"/>
              <a:t>τον στρατό του</a:t>
            </a:r>
            <a:r>
              <a:rPr lang="el-GR" sz="2800" dirty="0" smtClean="0"/>
              <a:t>!</a:t>
            </a:r>
            <a:endParaRPr lang="el-GR"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778098"/>
          </a:xfrm>
        </p:spPr>
        <p:txBody>
          <a:bodyPr>
            <a:normAutofit/>
          </a:bodyPr>
          <a:lstStyle/>
          <a:p>
            <a:r>
              <a:rPr lang="el-GR" b="1" dirty="0" smtClean="0">
                <a:solidFill>
                  <a:srgbClr val="C00000"/>
                </a:solidFill>
                <a:effectLst>
                  <a:outerShdw blurRad="38100" dist="38100" dir="2700000" algn="tl">
                    <a:srgbClr val="000000">
                      <a:alpha val="43137"/>
                    </a:srgbClr>
                  </a:outerShdw>
                </a:effectLst>
              </a:rPr>
              <a:t>Οικονομικός </a:t>
            </a:r>
            <a:r>
              <a:rPr lang="el-GR" b="1" dirty="0" smtClean="0">
                <a:effectLst>
                  <a:outerShdw blurRad="38100" dist="38100" dir="2700000" algn="tl">
                    <a:srgbClr val="000000">
                      <a:alpha val="43137"/>
                    </a:srgbClr>
                  </a:outerShdw>
                </a:effectLst>
              </a:rPr>
              <a:t>τομέας</a:t>
            </a:r>
            <a:endParaRPr lang="el-GR" b="1" dirty="0">
              <a:effectLst>
                <a:outerShdw blurRad="38100" dist="38100" dir="2700000" algn="tl">
                  <a:srgbClr val="000000">
                    <a:alpha val="43137"/>
                  </a:srgbClr>
                </a:outerShdw>
              </a:effectLst>
            </a:endParaRPr>
          </a:p>
        </p:txBody>
      </p:sp>
      <p:sp>
        <p:nvSpPr>
          <p:cNvPr id="3" name="2 - Θέση περιεχομένου"/>
          <p:cNvSpPr>
            <a:spLocks noGrp="1"/>
          </p:cNvSpPr>
          <p:nvPr>
            <p:ph idx="1"/>
          </p:nvPr>
        </p:nvSpPr>
        <p:spPr>
          <a:xfrm>
            <a:off x="467544" y="1313384"/>
            <a:ext cx="8352928" cy="5544616"/>
          </a:xfrm>
        </p:spPr>
        <p:txBody>
          <a:bodyPr>
            <a:normAutofit lnSpcReduction="10000"/>
          </a:bodyPr>
          <a:lstStyle/>
          <a:p>
            <a:pPr algn="just"/>
            <a:r>
              <a:rPr lang="el-GR" dirty="0" smtClean="0"/>
              <a:t>Προώθηση </a:t>
            </a:r>
            <a:r>
              <a:rPr lang="el-GR" b="1" dirty="0" smtClean="0">
                <a:solidFill>
                  <a:srgbClr val="C00000"/>
                </a:solidFill>
                <a:effectLst>
                  <a:outerShdw blurRad="38100" dist="38100" dir="2700000" algn="tl">
                    <a:srgbClr val="000000">
                      <a:alpha val="43137"/>
                    </a:srgbClr>
                  </a:outerShdw>
                </a:effectLst>
              </a:rPr>
              <a:t>συστήματος νομισματικής οικονομίας </a:t>
            </a:r>
            <a:r>
              <a:rPr lang="el-GR" dirty="0" smtClean="0"/>
              <a:t>– </a:t>
            </a:r>
            <a:r>
              <a:rPr lang="el-GR" b="1" dirty="0" smtClean="0"/>
              <a:t>εγκατάλειψη ιδέας αυτοκρατορικού θησαυροφυλακίου</a:t>
            </a:r>
          </a:p>
          <a:p>
            <a:pPr algn="just"/>
            <a:r>
              <a:rPr lang="el-GR" dirty="0" smtClean="0"/>
              <a:t>Οι σατράπες δεν ασχολούνταν πια με τη συγκέντρωση των φόρων και τη διαχείριση του δημόσιου πλούτου.</a:t>
            </a:r>
          </a:p>
          <a:p>
            <a:pPr algn="just"/>
            <a:r>
              <a:rPr lang="el-GR" dirty="0" smtClean="0"/>
              <a:t>Στη θέση της </a:t>
            </a:r>
            <a:r>
              <a:rPr lang="el-GR" b="1" dirty="0" smtClean="0"/>
              <a:t>σατραπείας</a:t>
            </a:r>
            <a:r>
              <a:rPr lang="el-GR" dirty="0" smtClean="0"/>
              <a:t> </a:t>
            </a:r>
            <a:r>
              <a:rPr lang="el-GR" dirty="0" smtClean="0">
                <a:sym typeface="Wingdings" pitchFamily="2" charset="2"/>
              </a:rPr>
              <a:t> </a:t>
            </a:r>
            <a:r>
              <a:rPr lang="el-GR" b="1" dirty="0" smtClean="0">
                <a:solidFill>
                  <a:srgbClr val="C00000"/>
                </a:solidFill>
                <a:effectLst>
                  <a:outerShdw blurRad="38100" dist="38100" dir="2700000" algn="tl">
                    <a:srgbClr val="000000">
                      <a:alpha val="43137"/>
                    </a:srgbClr>
                  </a:outerShdw>
                </a:effectLst>
                <a:sym typeface="Wingdings" pitchFamily="2" charset="2"/>
              </a:rPr>
              <a:t>φορολογική περιφέρεια </a:t>
            </a:r>
            <a:r>
              <a:rPr lang="el-GR" dirty="0" smtClean="0">
                <a:sym typeface="Wingdings" pitchFamily="2" charset="2"/>
              </a:rPr>
              <a:t>(περισσότερες από 1 σατραπείες)</a:t>
            </a:r>
          </a:p>
          <a:p>
            <a:pPr algn="just"/>
            <a:r>
              <a:rPr lang="el-GR" dirty="0" smtClean="0">
                <a:sym typeface="Wingdings" pitchFamily="2" charset="2"/>
              </a:rPr>
              <a:t>Θησαυροί  </a:t>
            </a:r>
            <a:r>
              <a:rPr lang="el-GR" b="1" dirty="0" smtClean="0">
                <a:sym typeface="Wingdings" pitchFamily="2" charset="2"/>
              </a:rPr>
              <a:t>χρυσό νόμισμα </a:t>
            </a:r>
            <a:r>
              <a:rPr lang="el-GR" dirty="0" smtClean="0">
                <a:sym typeface="Wingdings" pitchFamily="2" charset="2"/>
              </a:rPr>
              <a:t> </a:t>
            </a:r>
            <a:r>
              <a:rPr lang="el-GR" b="1" dirty="0" smtClean="0">
                <a:solidFill>
                  <a:srgbClr val="C00000"/>
                </a:solidFill>
                <a:effectLst>
                  <a:outerShdw blurRad="38100" dist="38100" dir="2700000" algn="tl">
                    <a:srgbClr val="000000">
                      <a:alpha val="43137"/>
                    </a:srgbClr>
                  </a:outerShdw>
                </a:effectLst>
                <a:sym typeface="Wingdings" pitchFamily="2" charset="2"/>
              </a:rPr>
              <a:t>ενιαίο νομισματικό σύστημα </a:t>
            </a:r>
            <a:r>
              <a:rPr lang="el-GR" dirty="0" smtClean="0">
                <a:sym typeface="Wingdings" pitchFamily="2" charset="2"/>
              </a:rPr>
              <a:t>στην απέραντη αυτοκρατορία</a:t>
            </a:r>
            <a:endParaRPr lang="el-GR" dirty="0" smtClean="0"/>
          </a:p>
          <a:p>
            <a:pPr algn="just"/>
            <a:endParaRPr lang="el-GR" dirty="0"/>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4.bp.blogspot.com/-jrbLDB73AU0/T1imDUYHUuI/AAAAAAAACPQ/zOY-9BqnJZo/s1600/statires.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Lst>
          </a:blip>
          <a:srcRect/>
          <a:stretch>
            <a:fillRect/>
          </a:stretch>
        </p:blipFill>
        <p:spPr bwMode="auto">
          <a:xfrm>
            <a:off x="899591" y="0"/>
            <a:ext cx="7299355" cy="6858000"/>
          </a:xfrm>
          <a:prstGeom prst="rect">
            <a:avLst/>
          </a:prstGeom>
          <a:noFill/>
        </p:spPr>
      </p:pic>
      <p:sp>
        <p:nvSpPr>
          <p:cNvPr id="2" name="1 - Τίτλος"/>
          <p:cNvSpPr>
            <a:spLocks noGrp="1"/>
          </p:cNvSpPr>
          <p:nvPr>
            <p:ph type="title"/>
          </p:nvPr>
        </p:nvSpPr>
        <p:spPr>
          <a:xfrm>
            <a:off x="2411760" y="4941168"/>
            <a:ext cx="4608512" cy="926976"/>
          </a:xfrm>
          <a:solidFill>
            <a:schemeClr val="bg1">
              <a:alpha val="72000"/>
            </a:schemeClr>
          </a:solidFill>
        </p:spPr>
        <p:txBody>
          <a:bodyPr/>
          <a:lstStyle/>
          <a:p>
            <a:r>
              <a:rPr lang="el-GR" b="1" dirty="0" smtClean="0">
                <a:effectLst>
                  <a:outerShdw blurRad="38100" dist="38100" dir="2700000" algn="tl">
                    <a:srgbClr val="000000">
                      <a:alpha val="43137"/>
                    </a:srgbClr>
                  </a:outerShdw>
                </a:effectLst>
              </a:rPr>
              <a:t>Χρυσοί στατήρες</a:t>
            </a:r>
            <a:endParaRPr lang="el-GR" b="1" dirty="0">
              <a:effectLst>
                <a:outerShdw blurRad="38100" dist="38100" dir="2700000" algn="tl">
                  <a:srgbClr val="000000">
                    <a:alpha val="43137"/>
                  </a:srgbClr>
                </a:outerShdw>
              </a:effectLst>
            </a:endParaRPr>
          </a:p>
        </p:txBody>
      </p:sp>
    </p:spTree>
  </p:cSld>
  <p:clrMapOvr>
    <a:masterClrMapping/>
  </p:clrMapOvr>
  <p:transition spd="slow">
    <p:comb/>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778098"/>
          </a:xfrm>
        </p:spPr>
        <p:txBody>
          <a:bodyPr>
            <a:normAutofit/>
          </a:bodyPr>
          <a:lstStyle/>
          <a:p>
            <a:r>
              <a:rPr lang="el-GR" b="1" dirty="0" smtClean="0">
                <a:solidFill>
                  <a:srgbClr val="C00000"/>
                </a:solidFill>
                <a:effectLst>
                  <a:outerShdw blurRad="38100" dist="38100" dir="2700000" algn="tl">
                    <a:srgbClr val="000000">
                      <a:alpha val="43137"/>
                    </a:srgbClr>
                  </a:outerShdw>
                </a:effectLst>
              </a:rPr>
              <a:t>Πολιτιστικός </a:t>
            </a:r>
            <a:r>
              <a:rPr lang="el-GR" b="1" dirty="0" smtClean="0">
                <a:effectLst>
                  <a:outerShdw blurRad="38100" dist="38100" dir="2700000" algn="tl">
                    <a:srgbClr val="000000">
                      <a:alpha val="43137"/>
                    </a:srgbClr>
                  </a:outerShdw>
                </a:effectLst>
              </a:rPr>
              <a:t>τομέας</a:t>
            </a:r>
            <a:endParaRPr lang="el-GR" b="1" dirty="0">
              <a:effectLst>
                <a:outerShdw blurRad="38100" dist="38100" dir="2700000" algn="tl">
                  <a:srgbClr val="000000">
                    <a:alpha val="43137"/>
                  </a:srgbClr>
                </a:outerShdw>
              </a:effectLst>
            </a:endParaRPr>
          </a:p>
        </p:txBody>
      </p:sp>
      <p:sp>
        <p:nvSpPr>
          <p:cNvPr id="3" name="2 - Θέση περιεχομένου"/>
          <p:cNvSpPr>
            <a:spLocks noGrp="1"/>
          </p:cNvSpPr>
          <p:nvPr>
            <p:ph idx="1"/>
          </p:nvPr>
        </p:nvSpPr>
        <p:spPr>
          <a:xfrm>
            <a:off x="467544" y="1313384"/>
            <a:ext cx="8352928" cy="5544616"/>
          </a:xfrm>
        </p:spPr>
        <p:txBody>
          <a:bodyPr>
            <a:normAutofit/>
          </a:bodyPr>
          <a:lstStyle/>
          <a:p>
            <a:pPr algn="just"/>
            <a:r>
              <a:rPr lang="el-GR" dirty="0" smtClean="0"/>
              <a:t>Διάδοση </a:t>
            </a:r>
            <a:r>
              <a:rPr lang="el-GR" b="1" dirty="0" smtClean="0">
                <a:solidFill>
                  <a:srgbClr val="C00000"/>
                </a:solidFill>
                <a:effectLst>
                  <a:outerShdw blurRad="38100" dist="38100" dir="2700000" algn="tl">
                    <a:srgbClr val="000000">
                      <a:alpha val="43137"/>
                    </a:srgbClr>
                  </a:outerShdw>
                </a:effectLst>
              </a:rPr>
              <a:t>ελληνικής γλώσσας </a:t>
            </a:r>
            <a:r>
              <a:rPr lang="el-GR" dirty="0" smtClean="0"/>
              <a:t>και </a:t>
            </a:r>
            <a:r>
              <a:rPr lang="el-GR" b="1" dirty="0" smtClean="0">
                <a:solidFill>
                  <a:srgbClr val="C00000"/>
                </a:solidFill>
                <a:effectLst>
                  <a:outerShdw blurRad="38100" dist="38100" dir="2700000" algn="tl">
                    <a:srgbClr val="000000">
                      <a:alpha val="43137"/>
                    </a:srgbClr>
                  </a:outerShdw>
                </a:effectLst>
              </a:rPr>
              <a:t>ελληνικού πολιτισμού</a:t>
            </a:r>
          </a:p>
          <a:p>
            <a:pPr algn="just"/>
            <a:r>
              <a:rPr lang="el-GR" dirty="0" smtClean="0"/>
              <a:t>Υιοθέτηση </a:t>
            </a:r>
            <a:r>
              <a:rPr lang="el-GR" b="1" dirty="0" smtClean="0">
                <a:solidFill>
                  <a:srgbClr val="C00000"/>
                </a:solidFill>
                <a:effectLst>
                  <a:outerShdw blurRad="38100" dist="38100" dir="2700000" algn="tl">
                    <a:srgbClr val="000000">
                      <a:alpha val="43137"/>
                    </a:srgbClr>
                  </a:outerShdw>
                </a:effectLst>
              </a:rPr>
              <a:t>πολιτιστικών στοιχείων </a:t>
            </a:r>
            <a:r>
              <a:rPr lang="el-GR" dirty="0" smtClean="0"/>
              <a:t>από την παράδοση των λαών της </a:t>
            </a:r>
            <a:r>
              <a:rPr lang="el-GR" b="1" dirty="0" smtClean="0">
                <a:solidFill>
                  <a:srgbClr val="C00000"/>
                </a:solidFill>
                <a:effectLst>
                  <a:outerShdw blurRad="38100" dist="38100" dir="2700000" algn="tl">
                    <a:srgbClr val="000000">
                      <a:alpha val="43137"/>
                    </a:srgbClr>
                  </a:outerShdw>
                </a:effectLst>
              </a:rPr>
              <a:t>Ανατολής</a:t>
            </a:r>
          </a:p>
          <a:p>
            <a:pPr algn="just"/>
            <a:r>
              <a:rPr lang="el-GR" b="1" dirty="0" smtClean="0">
                <a:solidFill>
                  <a:srgbClr val="C00000"/>
                </a:solidFill>
                <a:effectLst>
                  <a:outerShdw blurRad="38100" dist="38100" dir="2700000" algn="tl">
                    <a:srgbClr val="000000">
                      <a:alpha val="43137"/>
                    </a:srgbClr>
                  </a:outerShdw>
                </a:effectLst>
              </a:rPr>
              <a:t>Ίδρυση νέων πόλεων </a:t>
            </a:r>
            <a:r>
              <a:rPr lang="el-GR" dirty="0" smtClean="0">
                <a:sym typeface="Wingdings" pitchFamily="2" charset="2"/>
              </a:rPr>
              <a:t> εξελίχθηκαν σε μεγάλα εμπορικά και πνευματικά κέντρα</a:t>
            </a:r>
          </a:p>
          <a:p>
            <a:pPr algn="just"/>
            <a:r>
              <a:rPr lang="el-GR" b="1" dirty="0" smtClean="0">
                <a:solidFill>
                  <a:srgbClr val="C00000"/>
                </a:solidFill>
                <a:effectLst>
                  <a:outerShdw blurRad="38100" dist="38100" dir="2700000" algn="tl">
                    <a:srgbClr val="000000">
                      <a:alpha val="43137"/>
                    </a:srgbClr>
                  </a:outerShdw>
                </a:effectLst>
                <a:sym typeface="Wingdings" pitchFamily="2" charset="2"/>
              </a:rPr>
              <a:t>Επιθυμία για έρευνα </a:t>
            </a:r>
            <a:r>
              <a:rPr lang="el-GR" dirty="0" smtClean="0">
                <a:sym typeface="Wingdings" pitchFamily="2" charset="2"/>
              </a:rPr>
              <a:t> στην εκστρατεία συμμετείχαν φιλόσοφοι, ερευνητές  παίρνει τη διάσταση της </a:t>
            </a:r>
            <a:r>
              <a:rPr lang="el-GR" b="1" dirty="0" smtClean="0">
                <a:solidFill>
                  <a:srgbClr val="C00000"/>
                </a:solidFill>
                <a:effectLst>
                  <a:outerShdw blurRad="38100" dist="38100" dir="2700000" algn="tl">
                    <a:srgbClr val="000000">
                      <a:alpha val="43137"/>
                    </a:srgbClr>
                  </a:outerShdw>
                </a:effectLst>
                <a:sym typeface="Wingdings" pitchFamily="2" charset="2"/>
              </a:rPr>
              <a:t>ένοπλης εξερεύνησης</a:t>
            </a:r>
            <a:endParaRPr lang="el-GR" b="1" dirty="0" smtClean="0">
              <a:solidFill>
                <a:srgbClr val="C00000"/>
              </a:solidFill>
              <a:effectLst>
                <a:outerShdw blurRad="38100" dist="38100" dir="2700000" algn="tl">
                  <a:srgbClr val="000000">
                    <a:alpha val="43137"/>
                  </a:srgbClr>
                </a:outerShdw>
              </a:effectLst>
            </a:endParaRPr>
          </a:p>
          <a:p>
            <a:pPr algn="just"/>
            <a:endParaRPr lang="el-GR"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6f123c81ec7c21bc8f11151e412b5fe5_xl.jpg"/>
          <p:cNvPicPr>
            <a:picLocks noGrp="1" noChangeAspect="1"/>
          </p:cNvPicPr>
          <p:nvPr>
            <p:ph idx="1"/>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a:off x="-23127" y="1844824"/>
            <a:ext cx="9167127" cy="4026556"/>
          </a:xfrm>
          <a:prstGeom prst="rect">
            <a:avLst/>
          </a:prstGeom>
          <a:ln>
            <a:noFill/>
          </a:ln>
          <a:effectLst>
            <a:outerShdw blurRad="292100" dist="139700" dir="2700000" algn="tl" rotWithShape="0">
              <a:srgbClr val="333333">
                <a:alpha val="65000"/>
              </a:srgbClr>
            </a:outerShdw>
          </a:effectLst>
        </p:spPr>
      </p:pic>
      <p:sp>
        <p:nvSpPr>
          <p:cNvPr id="5" name="1 - Τίτλος"/>
          <p:cNvSpPr>
            <a:spLocks noGrp="1"/>
          </p:cNvSpPr>
          <p:nvPr>
            <p:ph type="title"/>
          </p:nvPr>
        </p:nvSpPr>
        <p:spPr>
          <a:xfrm>
            <a:off x="457200" y="274638"/>
            <a:ext cx="8229600" cy="778098"/>
          </a:xfrm>
        </p:spPr>
        <p:txBody>
          <a:bodyPr>
            <a:normAutofit/>
          </a:bodyPr>
          <a:lstStyle/>
          <a:p>
            <a:r>
              <a:rPr lang="el-GR" b="1" dirty="0" smtClean="0">
                <a:solidFill>
                  <a:srgbClr val="C00000"/>
                </a:solidFill>
                <a:effectLst>
                  <a:outerShdw blurRad="38100" dist="38100" dir="2700000" algn="tl">
                    <a:srgbClr val="000000">
                      <a:alpha val="43137"/>
                    </a:srgbClr>
                  </a:outerShdw>
                </a:effectLst>
              </a:rPr>
              <a:t>Η ελληνική: </a:t>
            </a:r>
            <a:r>
              <a:rPr lang="el-GR" b="1" dirty="0" smtClean="0">
                <a:effectLst>
                  <a:outerShdw blurRad="38100" dist="38100" dir="2700000" algn="tl">
                    <a:srgbClr val="000000">
                      <a:alpha val="43137"/>
                    </a:srgbClr>
                  </a:outerShdw>
                </a:effectLst>
              </a:rPr>
              <a:t>διεθνής γλώσσα</a:t>
            </a:r>
            <a:endParaRPr lang="el-GR" b="1" dirty="0">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67544" y="260648"/>
            <a:ext cx="8208912" cy="6525344"/>
          </a:xfrm>
        </p:spPr>
        <p:txBody>
          <a:bodyPr>
            <a:normAutofit lnSpcReduction="10000"/>
          </a:bodyPr>
          <a:lstStyle/>
          <a:p>
            <a:pPr algn="just"/>
            <a:r>
              <a:rPr lang="el-GR" sz="3600" dirty="0" smtClean="0"/>
              <a:t>Η ελληνική γλώσσα γίνεται η </a:t>
            </a:r>
            <a:r>
              <a:rPr lang="el-GR" sz="3600" b="1" dirty="0" smtClean="0">
                <a:solidFill>
                  <a:srgbClr val="C00000"/>
                </a:solidFill>
                <a:effectLst>
                  <a:outerShdw blurRad="38100" dist="38100" dir="2700000" algn="tl">
                    <a:srgbClr val="000000">
                      <a:alpha val="43137"/>
                    </a:srgbClr>
                  </a:outerShdw>
                </a:effectLst>
              </a:rPr>
              <a:t>παγκόσμια γλώσσα </a:t>
            </a:r>
            <a:r>
              <a:rPr lang="el-GR" sz="3600" dirty="0" smtClean="0"/>
              <a:t>για πάνω από </a:t>
            </a:r>
            <a:r>
              <a:rPr lang="el-GR" sz="3600" b="1" dirty="0" smtClean="0">
                <a:solidFill>
                  <a:srgbClr val="C00000"/>
                </a:solidFill>
                <a:effectLst>
                  <a:outerShdw blurRad="38100" dist="38100" dir="2700000" algn="tl">
                    <a:srgbClr val="000000">
                      <a:alpha val="43137"/>
                    </a:srgbClr>
                  </a:outerShdw>
                </a:effectLst>
              </a:rPr>
              <a:t>14 αιώνες</a:t>
            </a:r>
            <a:r>
              <a:rPr lang="el-GR" sz="3600" dirty="0" smtClean="0"/>
              <a:t>! </a:t>
            </a:r>
          </a:p>
          <a:p>
            <a:pPr algn="just"/>
            <a:r>
              <a:rPr lang="el-GR" sz="3600" dirty="0" smtClean="0"/>
              <a:t>Είναι δηλαδή καθομιλουμένη γλώσσα της εποχής, όπως είναι σήμερα τα αγγλικά.</a:t>
            </a:r>
          </a:p>
          <a:p>
            <a:pPr algn="just"/>
            <a:r>
              <a:rPr lang="el-GR" sz="3600" dirty="0" smtClean="0"/>
              <a:t>Λέγεται «</a:t>
            </a:r>
            <a:r>
              <a:rPr lang="el-GR" sz="3600" b="1" dirty="0" smtClean="0">
                <a:solidFill>
                  <a:srgbClr val="C00000"/>
                </a:solidFill>
                <a:effectLst>
                  <a:outerShdw blurRad="38100" dist="38100" dir="2700000" algn="tl">
                    <a:srgbClr val="000000">
                      <a:alpha val="43137"/>
                    </a:srgbClr>
                  </a:outerShdw>
                </a:effectLst>
              </a:rPr>
              <a:t>Ελληνική κοινή</a:t>
            </a:r>
            <a:r>
              <a:rPr lang="el-GR" sz="3600" dirty="0" smtClean="0"/>
              <a:t>» ή απλώς «</a:t>
            </a:r>
            <a:r>
              <a:rPr lang="el-GR" sz="3600" b="1" dirty="0" smtClean="0">
                <a:solidFill>
                  <a:srgbClr val="C00000"/>
                </a:solidFill>
                <a:effectLst>
                  <a:outerShdw blurRad="38100" dist="38100" dir="2700000" algn="tl">
                    <a:srgbClr val="000000">
                      <a:alpha val="43137"/>
                    </a:srgbClr>
                  </a:outerShdw>
                </a:effectLst>
              </a:rPr>
              <a:t>κοινή</a:t>
            </a:r>
            <a:r>
              <a:rPr lang="el-GR" sz="3600" dirty="0" smtClean="0"/>
              <a:t>».</a:t>
            </a:r>
          </a:p>
          <a:p>
            <a:pPr algn="just"/>
            <a:r>
              <a:rPr lang="el-GR" sz="3600" dirty="0" smtClean="0"/>
              <a:t>Όποιος ήξερε ελληνικά μπορούσε να συνεννοηθεί παντού!</a:t>
            </a:r>
          </a:p>
          <a:p>
            <a:pPr algn="just"/>
            <a:r>
              <a:rPr lang="el-GR" sz="3600" dirty="0" smtClean="0"/>
              <a:t>Το </a:t>
            </a:r>
            <a:r>
              <a:rPr lang="el-GR" sz="3600" b="1" dirty="0" smtClean="0">
                <a:solidFill>
                  <a:srgbClr val="C00000"/>
                </a:solidFill>
                <a:effectLst>
                  <a:outerShdw blurRad="38100" dist="38100" dir="2700000" algn="tl">
                    <a:srgbClr val="000000">
                      <a:alpha val="43137"/>
                    </a:srgbClr>
                  </a:outerShdw>
                </a:effectLst>
              </a:rPr>
              <a:t>Ευαγγέλιο</a:t>
            </a:r>
            <a:r>
              <a:rPr lang="el-GR" sz="3600" dirty="0" smtClean="0">
                <a:effectLst>
                  <a:outerShdw blurRad="38100" dist="38100" dir="2700000" algn="tl">
                    <a:srgbClr val="000000">
                      <a:alpha val="43137"/>
                    </a:srgbClr>
                  </a:outerShdw>
                </a:effectLst>
              </a:rPr>
              <a:t> </a:t>
            </a:r>
            <a:r>
              <a:rPr lang="el-GR" sz="3600" dirty="0" smtClean="0"/>
              <a:t>γράφεται στα ελληνικά και γίνεται εφικτή η διάδοσή του λόγω της παγκόσμιας απήχησης των ελληνικών.</a:t>
            </a:r>
          </a:p>
          <a:p>
            <a:endParaRPr lang="el-GR" dirty="0"/>
          </a:p>
        </p:txBody>
      </p:sp>
    </p:spTree>
  </p:cSld>
  <p:clrMapOvr>
    <a:masterClrMapping/>
  </p:clrMapOvr>
  <p:transition spd="slow">
    <p:randomBar dir="vert"/>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 Θέση περιεχομένου" descr="1.png"/>
          <p:cNvPicPr>
            <a:picLocks noGrp="1" noChangeAspect="1"/>
          </p:cNvPicPr>
          <p:nvPr>
            <p:ph idx="1"/>
          </p:nvPr>
        </p:nvPicPr>
        <p:blipFill>
          <a:blip r:embed="rId2" cstate="print"/>
          <a:stretch>
            <a:fillRect/>
          </a:stretch>
        </p:blipFill>
        <p:spPr>
          <a:xfrm>
            <a:off x="611560" y="1844824"/>
            <a:ext cx="7929995" cy="4176464"/>
          </a:xfrm>
          <a:prstGeom prst="rect">
            <a:avLst/>
          </a:prstGeom>
          <a:ln>
            <a:noFill/>
          </a:ln>
          <a:effectLst>
            <a:outerShdw blurRad="292100" dist="139700" dir="2700000" algn="tl" rotWithShape="0">
              <a:srgbClr val="333333">
                <a:alpha val="65000"/>
              </a:srgbClr>
            </a:outerShdw>
          </a:effectLst>
        </p:spPr>
      </p:pic>
      <p:sp>
        <p:nvSpPr>
          <p:cNvPr id="4" name="1 - Τίτλος"/>
          <p:cNvSpPr>
            <a:spLocks noGrp="1"/>
          </p:cNvSpPr>
          <p:nvPr>
            <p:ph type="title"/>
          </p:nvPr>
        </p:nvSpPr>
        <p:spPr>
          <a:xfrm>
            <a:off x="467544" y="490662"/>
            <a:ext cx="8229600" cy="778098"/>
          </a:xfrm>
        </p:spPr>
        <p:txBody>
          <a:bodyPr>
            <a:normAutofit/>
          </a:bodyPr>
          <a:lstStyle/>
          <a:p>
            <a:r>
              <a:rPr lang="el-GR" b="1" dirty="0" smtClean="0">
                <a:solidFill>
                  <a:srgbClr val="C00000"/>
                </a:solidFill>
                <a:effectLst>
                  <a:outerShdw blurRad="38100" dist="38100" dir="2700000" algn="tl">
                    <a:srgbClr val="000000">
                      <a:alpha val="43137"/>
                    </a:srgbClr>
                  </a:outerShdw>
                </a:effectLst>
              </a:rPr>
              <a:t>Του αξίζει τελικά το «Μέγας»;</a:t>
            </a:r>
            <a:endParaRPr lang="el-GR" b="1" dirty="0">
              <a:solidFill>
                <a:srgbClr val="C00000"/>
              </a:solidFill>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2018-10-04_105425.png"/>
          <p:cNvPicPr>
            <a:picLocks noGrp="1" noChangeAspect="1"/>
          </p:cNvPicPr>
          <p:nvPr>
            <p:ph idx="1"/>
          </p:nvPr>
        </p:nvPicPr>
        <p:blipFill>
          <a:blip r:embed="rId2" cstate="print"/>
          <a:stretch>
            <a:fillRect/>
          </a:stretch>
        </p:blipFill>
        <p:spPr>
          <a:xfrm>
            <a:off x="-900608" y="0"/>
            <a:ext cx="10503024" cy="7002016"/>
          </a:xfrm>
        </p:spPr>
      </p:pic>
      <p:sp>
        <p:nvSpPr>
          <p:cNvPr id="3" name="2 - Επεξήγηση με σύννεφο"/>
          <p:cNvSpPr/>
          <p:nvPr/>
        </p:nvSpPr>
        <p:spPr>
          <a:xfrm>
            <a:off x="1259632" y="3429000"/>
            <a:ext cx="5832648" cy="2160240"/>
          </a:xfrm>
          <a:prstGeom prst="cloudCallout">
            <a:avLst>
              <a:gd name="adj1" fmla="val 39724"/>
              <a:gd name="adj2" fmla="val 6376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smtClean="0">
                <a:solidFill>
                  <a:schemeClr val="tx1"/>
                </a:solidFill>
                <a:effectLst>
                  <a:outerShdw blurRad="38100" dist="38100" dir="2700000" algn="tl">
                    <a:srgbClr val="000000">
                      <a:alpha val="43137"/>
                    </a:srgbClr>
                  </a:outerShdw>
                </a:effectLst>
              </a:rPr>
              <a:t>Κάποιοι τον λένε φονιά των λαών και </a:t>
            </a:r>
            <a:r>
              <a:rPr lang="el-GR" sz="2400" b="1" dirty="0" err="1" smtClean="0">
                <a:solidFill>
                  <a:schemeClr val="tx1"/>
                </a:solidFill>
                <a:effectLst>
                  <a:outerShdw blurRad="38100" dist="38100" dir="2700000" algn="tl">
                    <a:srgbClr val="000000">
                      <a:alpha val="43137"/>
                    </a:srgbClr>
                  </a:outerShdw>
                </a:effectLst>
              </a:rPr>
              <a:t>βανδαλίζουν</a:t>
            </a:r>
            <a:r>
              <a:rPr lang="el-GR" sz="2400" b="1" dirty="0" smtClean="0">
                <a:solidFill>
                  <a:schemeClr val="tx1"/>
                </a:solidFill>
                <a:effectLst>
                  <a:outerShdw blurRad="38100" dist="38100" dir="2700000" algn="tl">
                    <a:srgbClr val="000000">
                      <a:alpha val="43137"/>
                    </a:srgbClr>
                  </a:outerShdw>
                </a:effectLst>
              </a:rPr>
              <a:t> τα </a:t>
            </a:r>
            <a:r>
              <a:rPr lang="el-GR" sz="2400" b="1" dirty="0" err="1" smtClean="0">
                <a:solidFill>
                  <a:schemeClr val="tx1"/>
                </a:solidFill>
                <a:effectLst>
                  <a:outerShdw blurRad="38100" dist="38100" dir="2700000" algn="tl">
                    <a:srgbClr val="000000">
                      <a:alpha val="43137"/>
                    </a:srgbClr>
                  </a:outerShdw>
                </a:effectLst>
              </a:rPr>
              <a:t>αγάλματατά</a:t>
            </a:r>
            <a:r>
              <a:rPr lang="el-GR" sz="2400" b="1" dirty="0" smtClean="0">
                <a:solidFill>
                  <a:schemeClr val="tx1"/>
                </a:solidFill>
                <a:effectLst>
                  <a:outerShdw blurRad="38100" dist="38100" dir="2700000" algn="tl">
                    <a:srgbClr val="000000">
                      <a:alpha val="43137"/>
                    </a:srgbClr>
                  </a:outerShdw>
                </a:effectLst>
              </a:rPr>
              <a:t> του…</a:t>
            </a:r>
            <a:endParaRPr lang="el-GR" sz="2400" b="1" dirty="0">
              <a:solidFill>
                <a:schemeClr val="tx1"/>
              </a:solidFill>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79512" y="332656"/>
            <a:ext cx="8640960" cy="6525344"/>
          </a:xfrm>
        </p:spPr>
        <p:txBody>
          <a:bodyPr>
            <a:normAutofit fontScale="85000" lnSpcReduction="10000"/>
          </a:bodyPr>
          <a:lstStyle/>
          <a:p>
            <a:pPr algn="just"/>
            <a:r>
              <a:rPr lang="el-GR" dirty="0" smtClean="0"/>
              <a:t>Γιατί, όμως, </a:t>
            </a:r>
            <a:r>
              <a:rPr lang="el-GR" b="1" dirty="0" smtClean="0">
                <a:effectLst>
                  <a:outerShdw blurRad="38100" dist="38100" dir="2700000" algn="tl">
                    <a:srgbClr val="000000">
                      <a:alpha val="43137"/>
                    </a:srgbClr>
                  </a:outerShdw>
                </a:effectLst>
              </a:rPr>
              <a:t>δεν έχει μείνει στην παγκόσμια μνήμη </a:t>
            </a:r>
            <a:r>
              <a:rPr lang="el-GR" dirty="0" smtClean="0"/>
              <a:t>ως «</a:t>
            </a:r>
            <a:r>
              <a:rPr lang="el-GR" b="1" dirty="0" smtClean="0">
                <a:solidFill>
                  <a:srgbClr val="C00000"/>
                </a:solidFill>
                <a:effectLst>
                  <a:outerShdw blurRad="38100" dist="38100" dir="2700000" algn="tl">
                    <a:srgbClr val="000000">
                      <a:alpha val="43137"/>
                    </a:srgbClr>
                  </a:outerShdw>
                </a:effectLst>
              </a:rPr>
              <a:t>φονιάς των λαών</a:t>
            </a:r>
            <a:r>
              <a:rPr lang="el-GR" dirty="0" smtClean="0"/>
              <a:t>» και </a:t>
            </a:r>
            <a:r>
              <a:rPr lang="el-GR" b="1" dirty="0" smtClean="0">
                <a:solidFill>
                  <a:srgbClr val="C00000"/>
                </a:solidFill>
                <a:effectLst>
                  <a:outerShdw blurRad="38100" dist="38100" dir="2700000" algn="tl">
                    <a:srgbClr val="000000">
                      <a:alpha val="43137"/>
                    </a:srgbClr>
                  </a:outerShdw>
                </a:effectLst>
              </a:rPr>
              <a:t>ωμός κατακτητής</a:t>
            </a:r>
            <a:r>
              <a:rPr lang="el-GR" dirty="0" smtClean="0"/>
              <a:t>;</a:t>
            </a:r>
          </a:p>
          <a:p>
            <a:pPr algn="just"/>
            <a:r>
              <a:rPr lang="el-GR" dirty="0" smtClean="0"/>
              <a:t>Γιατί στα βιβλία της </a:t>
            </a:r>
            <a:r>
              <a:rPr lang="el-GR" b="1" dirty="0" smtClean="0">
                <a:solidFill>
                  <a:srgbClr val="C00000"/>
                </a:solidFill>
                <a:effectLst>
                  <a:outerShdw blurRad="38100" dist="38100" dir="2700000" algn="tl">
                    <a:srgbClr val="000000">
                      <a:alpha val="43137"/>
                    </a:srgbClr>
                  </a:outerShdw>
                </a:effectLst>
              </a:rPr>
              <a:t>παγκόσμιας</a:t>
            </a:r>
            <a:r>
              <a:rPr lang="el-GR" dirty="0" smtClean="0"/>
              <a:t> </a:t>
            </a:r>
            <a:r>
              <a:rPr lang="el-GR" i="1" dirty="0" smtClean="0"/>
              <a:t>(και όχι μόνο της ελληνικής «εθνικής»)</a:t>
            </a:r>
            <a:r>
              <a:rPr lang="el-GR" dirty="0" smtClean="0"/>
              <a:t> </a:t>
            </a:r>
            <a:r>
              <a:rPr lang="el-GR" b="1" dirty="0" smtClean="0">
                <a:solidFill>
                  <a:srgbClr val="C00000"/>
                </a:solidFill>
                <a:effectLst>
                  <a:outerShdw blurRad="38100" dist="38100" dir="2700000" algn="tl">
                    <a:srgbClr val="000000">
                      <a:alpha val="43137"/>
                    </a:srgbClr>
                  </a:outerShdw>
                </a:effectLst>
              </a:rPr>
              <a:t>ιστορίας</a:t>
            </a:r>
            <a:r>
              <a:rPr lang="el-GR" dirty="0" smtClean="0"/>
              <a:t> αναφέρεται ως «</a:t>
            </a:r>
            <a:r>
              <a:rPr lang="el-GR" b="1" dirty="0" smtClean="0">
                <a:solidFill>
                  <a:srgbClr val="C00000"/>
                </a:solidFill>
                <a:effectLst>
                  <a:outerShdw blurRad="38100" dist="38100" dir="2700000" algn="tl">
                    <a:srgbClr val="000000">
                      <a:alpha val="43137"/>
                    </a:srgbClr>
                  </a:outerShdw>
                </a:effectLst>
              </a:rPr>
              <a:t>μέγας</a:t>
            </a:r>
            <a:r>
              <a:rPr lang="el-GR" dirty="0" smtClean="0"/>
              <a:t>» όπως ο Κωνσταντίνος ή ο Ναπολέων;</a:t>
            </a:r>
          </a:p>
          <a:p>
            <a:pPr algn="just"/>
            <a:r>
              <a:rPr lang="el-GR" dirty="0" smtClean="0"/>
              <a:t>Διότι αυτός που είναι </a:t>
            </a:r>
            <a:r>
              <a:rPr lang="el-GR" b="1" dirty="0" smtClean="0">
                <a:solidFill>
                  <a:srgbClr val="C00000"/>
                </a:solidFill>
                <a:effectLst>
                  <a:outerShdw blurRad="38100" dist="38100" dir="2700000" algn="tl">
                    <a:srgbClr val="000000">
                      <a:alpha val="43137"/>
                    </a:srgbClr>
                  </a:outerShdw>
                </a:effectLst>
              </a:rPr>
              <a:t>«μέγας» για τους ιστορικούς </a:t>
            </a:r>
            <a:r>
              <a:rPr lang="el-GR" b="1" dirty="0" smtClean="0">
                <a:effectLst>
                  <a:outerShdw blurRad="38100" dist="38100" dir="2700000" algn="tl">
                    <a:srgbClr val="000000">
                      <a:alpha val="43137"/>
                    </a:srgbClr>
                  </a:outerShdw>
                </a:effectLst>
              </a:rPr>
              <a:t>δεν σημαίνει ότι είναι </a:t>
            </a:r>
            <a:r>
              <a:rPr lang="el-GR" b="1" dirty="0" smtClean="0">
                <a:solidFill>
                  <a:srgbClr val="C00000"/>
                </a:solidFill>
                <a:effectLst>
                  <a:outerShdw blurRad="38100" dist="38100" dir="2700000" algn="tl">
                    <a:srgbClr val="000000">
                      <a:alpha val="43137"/>
                    </a:srgbClr>
                  </a:outerShdw>
                </a:effectLst>
              </a:rPr>
              <a:t>άγιος</a:t>
            </a:r>
            <a:r>
              <a:rPr lang="el-GR" b="1" dirty="0" smtClean="0">
                <a:effectLst>
                  <a:outerShdw blurRad="38100" dist="38100" dir="2700000" algn="tl">
                    <a:srgbClr val="000000">
                      <a:alpha val="43137"/>
                    </a:srgbClr>
                  </a:outerShdw>
                </a:effectLst>
              </a:rPr>
              <a:t>, αλάνθαστος, χωρίς σκιές και κάποτε φρικτές πράξεις</a:t>
            </a:r>
            <a:r>
              <a:rPr lang="el-GR" dirty="0" smtClean="0"/>
              <a:t>. Δεν πρέπει να κρίνουμε ένα ιστορικό πρόσωπο που έζησε σε μία εντελώς διαφορετική εποχή από τη δική μας με τα δικά μας μέτρα και κοσμοθεωρία. </a:t>
            </a:r>
          </a:p>
          <a:p>
            <a:pPr algn="just"/>
            <a:r>
              <a:rPr lang="el-GR" dirty="0" smtClean="0"/>
              <a:t>«</a:t>
            </a:r>
            <a:r>
              <a:rPr lang="el-GR" b="1" dirty="0" smtClean="0">
                <a:solidFill>
                  <a:srgbClr val="C00000"/>
                </a:solidFill>
                <a:effectLst>
                  <a:outerShdw blurRad="38100" dist="38100" dir="2700000" algn="tl">
                    <a:srgbClr val="000000">
                      <a:alpha val="43137"/>
                    </a:srgbClr>
                  </a:outerShdw>
                </a:effectLst>
              </a:rPr>
              <a:t>Μέγας</a:t>
            </a:r>
            <a:r>
              <a:rPr lang="el-GR" dirty="0" smtClean="0"/>
              <a:t>» είναι αυτός που </a:t>
            </a:r>
            <a:r>
              <a:rPr lang="el-GR" b="1" dirty="0" smtClean="0">
                <a:effectLst>
                  <a:outerShdw blurRad="38100" dist="38100" dir="2700000" algn="tl">
                    <a:srgbClr val="000000">
                      <a:alpha val="43137"/>
                    </a:srgbClr>
                  </a:outerShdw>
                </a:effectLst>
              </a:rPr>
              <a:t>αλλάζει τη ροή του ποταμού της ιστορίας</a:t>
            </a:r>
            <a:r>
              <a:rPr lang="el-GR" dirty="0" smtClean="0"/>
              <a:t>, κάνοντας τη διαφορά από τα μέτρια, συνηθισμένα ιστορικά πρόσωπα. </a:t>
            </a:r>
          </a:p>
          <a:p>
            <a:pPr algn="just"/>
            <a:r>
              <a:rPr lang="el-GR" b="1" dirty="0" smtClean="0">
                <a:effectLst>
                  <a:outerShdw blurRad="38100" dist="38100" dir="2700000" algn="tl">
                    <a:srgbClr val="000000">
                      <a:alpha val="43137"/>
                    </a:srgbClr>
                  </a:outerShdw>
                </a:effectLst>
              </a:rPr>
              <a:t>Μέγας</a:t>
            </a:r>
            <a:r>
              <a:rPr lang="el-GR" dirty="0" smtClean="0">
                <a:effectLst>
                  <a:outerShdw blurRad="38100" dist="38100" dir="2700000" algn="tl">
                    <a:srgbClr val="000000">
                      <a:alpha val="43137"/>
                    </a:srgbClr>
                  </a:outerShdw>
                </a:effectLst>
              </a:rPr>
              <a:t> </a:t>
            </a:r>
            <a:r>
              <a:rPr lang="el-GR" b="1" dirty="0" smtClean="0">
                <a:solidFill>
                  <a:srgbClr val="C00000"/>
                </a:solidFill>
                <a:effectLst>
                  <a:outerShdw blurRad="38100" dist="38100" dir="2700000" algn="tl">
                    <a:srgbClr val="000000">
                      <a:alpha val="43137"/>
                    </a:srgbClr>
                  </a:outerShdw>
                </a:effectLst>
              </a:rPr>
              <a:t>στρατηλάτης</a:t>
            </a:r>
            <a:r>
              <a:rPr lang="el-GR" dirty="0" smtClean="0"/>
              <a:t> ήταν αλλά και </a:t>
            </a:r>
            <a:r>
              <a:rPr lang="el-GR" b="1" dirty="0" smtClean="0">
                <a:effectLst>
                  <a:outerShdw blurRad="38100" dist="38100" dir="2700000" algn="tl">
                    <a:srgbClr val="000000">
                      <a:alpha val="43137"/>
                    </a:srgbClr>
                  </a:outerShdw>
                </a:effectLst>
              </a:rPr>
              <a:t>μέγας</a:t>
            </a:r>
            <a:r>
              <a:rPr lang="el-GR" dirty="0" smtClean="0">
                <a:effectLst>
                  <a:outerShdw blurRad="38100" dist="38100" dir="2700000" algn="tl">
                    <a:srgbClr val="000000">
                      <a:alpha val="43137"/>
                    </a:srgbClr>
                  </a:outerShdw>
                </a:effectLst>
              </a:rPr>
              <a:t> </a:t>
            </a:r>
            <a:r>
              <a:rPr lang="el-GR" b="1" dirty="0" err="1" smtClean="0">
                <a:solidFill>
                  <a:srgbClr val="C00000"/>
                </a:solidFill>
                <a:effectLst>
                  <a:outerShdw blurRad="38100" dist="38100" dir="2700000" algn="tl">
                    <a:srgbClr val="000000">
                      <a:alpha val="43137"/>
                    </a:srgbClr>
                  </a:outerShdw>
                </a:effectLst>
              </a:rPr>
              <a:t>εκπολιτιστής</a:t>
            </a:r>
            <a:r>
              <a:rPr lang="el-GR" dirty="0" smtClean="0">
                <a:effectLst>
                  <a:outerShdw blurRad="38100" dist="38100" dir="2700000" algn="tl">
                    <a:srgbClr val="000000">
                      <a:alpha val="43137"/>
                    </a:srgbClr>
                  </a:outerShdw>
                </a:effectLst>
              </a:rPr>
              <a:t> </a:t>
            </a:r>
            <a:r>
              <a:rPr lang="el-GR" dirty="0" smtClean="0"/>
              <a:t>ήταν. Αυτό δεν μπορούμε να μην το παραδεχτούμε.</a:t>
            </a: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144016"/>
            <a:ext cx="8964488" cy="7101408"/>
          </a:xfrm>
        </p:spPr>
        <p:txBody>
          <a:bodyPr>
            <a:normAutofit fontScale="85000" lnSpcReduction="10000"/>
          </a:bodyPr>
          <a:lstStyle/>
          <a:p>
            <a:pPr algn="just"/>
            <a:r>
              <a:rPr lang="el-GR" dirty="0" smtClean="0"/>
              <a:t>Όλες αυτές οι </a:t>
            </a:r>
            <a:r>
              <a:rPr lang="el-GR" b="1" dirty="0" err="1" smtClean="0">
                <a:effectLst>
                  <a:outerShdw blurRad="38100" dist="38100" dir="2700000" algn="tl">
                    <a:srgbClr val="000000">
                      <a:alpha val="43137"/>
                    </a:srgbClr>
                  </a:outerShdw>
                </a:effectLst>
              </a:rPr>
              <a:t>Αλεξάνδρειες</a:t>
            </a:r>
            <a:r>
              <a:rPr lang="el-GR" b="1" dirty="0" smtClean="0">
                <a:effectLst>
                  <a:outerShdw blurRad="38100" dist="38100" dir="2700000" algn="tl">
                    <a:srgbClr val="000000">
                      <a:alpha val="43137"/>
                    </a:srgbClr>
                  </a:outerShdw>
                </a:effectLst>
              </a:rPr>
              <a:t> </a:t>
            </a:r>
            <a:r>
              <a:rPr lang="el-GR" dirty="0" smtClean="0"/>
              <a:t>και οι άλλες υπάρχουσες </a:t>
            </a:r>
            <a:r>
              <a:rPr lang="el-GR" b="1" dirty="0" smtClean="0">
                <a:effectLst>
                  <a:outerShdw blurRad="38100" dist="38100" dir="2700000" algn="tl">
                    <a:srgbClr val="000000">
                      <a:alpha val="43137"/>
                    </a:srgbClr>
                  </a:outerShdw>
                </a:effectLst>
              </a:rPr>
              <a:t>μεγάλες πόλεις</a:t>
            </a:r>
            <a:r>
              <a:rPr lang="el-GR" b="1" i="1" dirty="0" smtClean="0">
                <a:effectLst>
                  <a:outerShdw blurRad="38100" dist="38100" dir="2700000" algn="tl">
                    <a:srgbClr val="000000">
                      <a:alpha val="43137"/>
                    </a:srgbClr>
                  </a:outerShdw>
                </a:effectLst>
              </a:rPr>
              <a:t> </a:t>
            </a:r>
            <a:r>
              <a:rPr lang="el-GR" dirty="0" smtClean="0"/>
              <a:t>της Ασίας </a:t>
            </a:r>
            <a:r>
              <a:rPr lang="el-GR" b="1" dirty="0" smtClean="0">
                <a:effectLst>
                  <a:outerShdw blurRad="38100" dist="38100" dir="2700000" algn="tl">
                    <a:srgbClr val="000000">
                      <a:alpha val="43137"/>
                    </a:srgbClr>
                  </a:outerShdw>
                </a:effectLst>
              </a:rPr>
              <a:t>γέμισαν Έλληνες</a:t>
            </a:r>
            <a:r>
              <a:rPr lang="el-GR" dirty="0" smtClean="0"/>
              <a:t>, εμπόρους, διανοούμενους, αξιωματούχους.</a:t>
            </a:r>
          </a:p>
          <a:p>
            <a:pPr algn="just"/>
            <a:r>
              <a:rPr lang="el-GR" dirty="0" smtClean="0"/>
              <a:t>Αυξάνουν οι </a:t>
            </a:r>
            <a:r>
              <a:rPr lang="el-GR" b="1" dirty="0" smtClean="0">
                <a:effectLst>
                  <a:outerShdw blurRad="38100" dist="38100" dir="2700000" algn="tl">
                    <a:srgbClr val="000000">
                      <a:alpha val="43137"/>
                    </a:srgbClr>
                  </a:outerShdw>
                </a:effectLst>
              </a:rPr>
              <a:t>εμπορικές </a:t>
            </a:r>
            <a:r>
              <a:rPr lang="el-GR" b="1" dirty="0" smtClean="0">
                <a:solidFill>
                  <a:srgbClr val="C00000"/>
                </a:solidFill>
                <a:effectLst>
                  <a:outerShdw blurRad="38100" dist="38100" dir="2700000" algn="tl">
                    <a:srgbClr val="000000">
                      <a:alpha val="43137"/>
                    </a:srgbClr>
                  </a:outerShdw>
                </a:effectLst>
              </a:rPr>
              <a:t>σχέσεις Ανατολής – Δύσης</a:t>
            </a:r>
            <a:r>
              <a:rPr lang="el-GR" b="1" dirty="0" smtClean="0">
                <a:effectLst>
                  <a:outerShdw blurRad="38100" dist="38100" dir="2700000" algn="tl">
                    <a:srgbClr val="000000">
                      <a:alpha val="43137"/>
                    </a:srgbClr>
                  </a:outerShdw>
                </a:effectLst>
              </a:rPr>
              <a:t>.</a:t>
            </a:r>
          </a:p>
          <a:p>
            <a:pPr algn="just"/>
            <a:r>
              <a:rPr lang="el-GR" b="1" dirty="0" smtClean="0">
                <a:effectLst>
                  <a:outerShdw blurRad="38100" dist="38100" dir="2700000" algn="tl">
                    <a:srgbClr val="000000">
                      <a:alpha val="43137"/>
                    </a:srgbClr>
                  </a:outerShdw>
                </a:effectLst>
              </a:rPr>
              <a:t>Δεν επέβαλε «βίαια» τον εξελληνισμό </a:t>
            </a:r>
            <a:r>
              <a:rPr lang="el-GR" dirty="0" smtClean="0"/>
              <a:t>στους κατοίκους της Ασίας. Ήταν μία </a:t>
            </a:r>
            <a:r>
              <a:rPr lang="el-GR" b="1" dirty="0" smtClean="0">
                <a:solidFill>
                  <a:srgbClr val="C00000"/>
                </a:solidFill>
                <a:effectLst>
                  <a:outerShdw blurRad="38100" dist="38100" dir="2700000" algn="tl">
                    <a:srgbClr val="000000">
                      <a:alpha val="43137"/>
                    </a:srgbClr>
                  </a:outerShdw>
                </a:effectLst>
              </a:rPr>
              <a:t>επιλογή</a:t>
            </a:r>
            <a:r>
              <a:rPr lang="el-GR" dirty="0" smtClean="0"/>
              <a:t> των κατοίκων. Αν ήταν ένας «φονιάς» του λαού τους δεν θα έπρεπε να κάνουν τα πάντα για τον ξεχάσουν; </a:t>
            </a:r>
            <a:r>
              <a:rPr lang="el-GR" b="1" dirty="0" smtClean="0">
                <a:effectLst>
                  <a:outerShdw blurRad="38100" dist="38100" dir="2700000" algn="tl">
                    <a:srgbClr val="000000">
                      <a:alpha val="43137"/>
                    </a:srgbClr>
                  </a:outerShdw>
                </a:effectLst>
              </a:rPr>
              <a:t>Γιατί τον θυμούνται; </a:t>
            </a:r>
            <a:r>
              <a:rPr lang="el-GR" dirty="0" smtClean="0"/>
              <a:t>Γιατί κράτησαν τις ελληνικές συνήθειες; </a:t>
            </a:r>
            <a:r>
              <a:rPr lang="el-GR" b="1" dirty="0" smtClean="0">
                <a:effectLst>
                  <a:outerShdw blurRad="38100" dist="38100" dir="2700000" algn="tl">
                    <a:srgbClr val="000000">
                      <a:alpha val="43137"/>
                    </a:srgbClr>
                  </a:outerShdw>
                </a:effectLst>
              </a:rPr>
              <a:t>Γιατί δεν ξερίζωσαν κάθε τι ελληνικό; </a:t>
            </a:r>
            <a:r>
              <a:rPr lang="el-GR" dirty="0" smtClean="0"/>
              <a:t>Γιατί εκτίμησαν οι πολίτες αυτοί την ελληνική παιδεία. </a:t>
            </a:r>
          </a:p>
          <a:p>
            <a:pPr algn="just"/>
            <a:r>
              <a:rPr lang="el-GR" dirty="0" smtClean="0"/>
              <a:t>Έτσι, </a:t>
            </a:r>
            <a:r>
              <a:rPr lang="el-GR" b="1" dirty="0" smtClean="0">
                <a:solidFill>
                  <a:srgbClr val="C00000"/>
                </a:solidFill>
                <a:effectLst>
                  <a:outerShdw blurRad="38100" dist="38100" dir="2700000" algn="tl">
                    <a:srgbClr val="000000">
                      <a:alpha val="43137"/>
                    </a:srgbClr>
                  </a:outerShdw>
                </a:effectLst>
              </a:rPr>
              <a:t>όσοι αποτελούν την «ελίτ»  της Ασίας θα είναι πια οι Έλληνες </a:t>
            </a:r>
            <a:r>
              <a:rPr lang="el-GR" dirty="0" smtClean="0"/>
              <a:t>και οι «</a:t>
            </a:r>
            <a:r>
              <a:rPr lang="el-GR" b="1" dirty="0" smtClean="0">
                <a:solidFill>
                  <a:srgbClr val="C00000"/>
                </a:solidFill>
                <a:effectLst>
                  <a:outerShdw blurRad="38100" dist="38100" dir="2700000" algn="tl">
                    <a:srgbClr val="000000">
                      <a:alpha val="43137"/>
                    </a:srgbClr>
                  </a:outerShdw>
                </a:effectLst>
              </a:rPr>
              <a:t>εξελληνισμένοι</a:t>
            </a:r>
            <a:r>
              <a:rPr lang="el-GR" dirty="0" smtClean="0"/>
              <a:t>». Όποιος δεν μιλούσε ελληνικά, όποιος δεν έβλεπε ελληνικό θέατρο κλπ… ήταν στο περιθώριο. Στην ενεργό δράση ήταν μόνο όσοι είχαν δεχτεί την ελληνική κουλτούρα. </a:t>
            </a:r>
          </a:p>
          <a:p>
            <a:pPr algn="ctr">
              <a:buNone/>
            </a:pPr>
            <a:r>
              <a:rPr lang="el-GR" dirty="0" smtClean="0"/>
              <a:t>Αυτό λέγεται </a:t>
            </a:r>
            <a:r>
              <a:rPr lang="el-GR" sz="4200" b="1" dirty="0" smtClean="0">
                <a:solidFill>
                  <a:srgbClr val="C00000"/>
                </a:solidFill>
                <a:effectLst>
                  <a:outerShdw blurRad="38100" dist="38100" dir="2700000" algn="tl">
                    <a:srgbClr val="000000">
                      <a:alpha val="43137"/>
                    </a:srgbClr>
                  </a:outerShdw>
                </a:effectLst>
              </a:rPr>
              <a:t>διάδοση πολιτισμού</a:t>
            </a:r>
            <a:r>
              <a:rPr lang="el-GR" dirty="0" smtClean="0"/>
              <a:t>. </a:t>
            </a:r>
            <a:br>
              <a:rPr lang="el-GR" dirty="0" smtClean="0"/>
            </a:br>
            <a:endParaRPr lang="el-GR"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188640"/>
            <a:ext cx="8892480" cy="6840760"/>
          </a:xfrm>
        </p:spPr>
        <p:txBody>
          <a:bodyPr>
            <a:normAutofit fontScale="92500"/>
          </a:bodyPr>
          <a:lstStyle/>
          <a:p>
            <a:pPr algn="just"/>
            <a:r>
              <a:rPr lang="el-GR" dirty="0" smtClean="0"/>
              <a:t>Ο Αλέξανδρος </a:t>
            </a:r>
            <a:r>
              <a:rPr lang="el-GR" b="1" dirty="0" smtClean="0">
                <a:effectLst>
                  <a:outerShdw blurRad="38100" dist="38100" dir="2700000" algn="tl">
                    <a:srgbClr val="000000">
                      <a:alpha val="43137"/>
                    </a:srgbClr>
                  </a:outerShdw>
                </a:effectLst>
              </a:rPr>
              <a:t>δεν ήταν μόνο κατακτητής</a:t>
            </a:r>
            <a:r>
              <a:rPr lang="el-GR" dirty="0" smtClean="0"/>
              <a:t>. Αν ήταν έτσι, μετά τον θάνατό του θα ξεχνιόταν. </a:t>
            </a:r>
          </a:p>
          <a:p>
            <a:pPr algn="just"/>
            <a:r>
              <a:rPr lang="el-GR" dirty="0" smtClean="0"/>
              <a:t>Έχει αφήσει όμως ανεξίτηλη τη σφραγίδα του. Γιατί; Διότι χάρη σ’ αυτόν </a:t>
            </a:r>
            <a:r>
              <a:rPr lang="el-GR" b="1" dirty="0" smtClean="0">
                <a:solidFill>
                  <a:srgbClr val="C00000"/>
                </a:solidFill>
                <a:effectLst>
                  <a:outerShdw blurRad="38100" dist="38100" dir="2700000" algn="tl">
                    <a:srgbClr val="000000">
                      <a:alpha val="43137"/>
                    </a:srgbClr>
                  </a:outerShdw>
                </a:effectLst>
              </a:rPr>
              <a:t>γεννήθηκε  ένας καινούργιος κόσμος</a:t>
            </a:r>
            <a:r>
              <a:rPr lang="el-GR" dirty="0" smtClean="0">
                <a:solidFill>
                  <a:srgbClr val="C00000"/>
                </a:solidFill>
              </a:rPr>
              <a:t>! </a:t>
            </a:r>
            <a:r>
              <a:rPr lang="el-GR" b="1" dirty="0" smtClean="0">
                <a:effectLst>
                  <a:outerShdw blurRad="38100" dist="38100" dir="2700000" algn="tl">
                    <a:srgbClr val="000000">
                      <a:alpha val="43137"/>
                    </a:srgbClr>
                  </a:outerShdw>
                </a:effectLst>
              </a:rPr>
              <a:t>Δεν θα υπήρχε χωρίς τον Αλέξανδρο… </a:t>
            </a:r>
          </a:p>
          <a:p>
            <a:pPr algn="just"/>
            <a:r>
              <a:rPr lang="el-GR" dirty="0" smtClean="0"/>
              <a:t>Αυτά που βλέπουμε σήμερα δεν θα ήταν ίδια αν δεν είχε περάσει από τη γη εκείνος. </a:t>
            </a:r>
          </a:p>
          <a:p>
            <a:pPr algn="just"/>
            <a:r>
              <a:rPr lang="el-GR" dirty="0" smtClean="0"/>
              <a:t>Το έργο του αποτελεί </a:t>
            </a:r>
            <a:r>
              <a:rPr lang="el-GR" b="1" dirty="0" smtClean="0">
                <a:solidFill>
                  <a:srgbClr val="C00000"/>
                </a:solidFill>
                <a:effectLst>
                  <a:outerShdw blurRad="38100" dist="38100" dir="2700000" algn="tl">
                    <a:srgbClr val="000000">
                      <a:alpha val="43137"/>
                    </a:srgbClr>
                  </a:outerShdw>
                </a:effectLst>
              </a:rPr>
              <a:t>τομή για μια διαφορετική πορεία των λαών της Ανατολής και της Μεσογείου.</a:t>
            </a:r>
          </a:p>
          <a:p>
            <a:pPr algn="just"/>
            <a:r>
              <a:rPr lang="el-GR" dirty="0" smtClean="0"/>
              <a:t>Είναι ο </a:t>
            </a:r>
            <a:r>
              <a:rPr lang="el-GR" b="1" dirty="0" smtClean="0">
                <a:solidFill>
                  <a:srgbClr val="C00000"/>
                </a:solidFill>
                <a:effectLst>
                  <a:outerShdw blurRad="38100" dist="38100" dir="2700000" algn="tl">
                    <a:srgbClr val="000000">
                      <a:alpha val="43137"/>
                    </a:srgbClr>
                  </a:outerShdw>
                </a:effectLst>
              </a:rPr>
              <a:t>πρόδρομος της Ρωμαϊκής αυτοκρατορίας</a:t>
            </a:r>
            <a:r>
              <a:rPr lang="el-GR" dirty="0" smtClean="0"/>
              <a:t>. Όλοι οι Ρωμαίοι θεωρούν ως πρόγονό τους πολιτικό τον Μ. Αλέξανδρο. Λένε πως συνεχίζουν το έργο του.</a:t>
            </a:r>
            <a:endParaRPr lang="el-GR" b="1" dirty="0" smtClean="0">
              <a:solidFill>
                <a:srgbClr val="C00000"/>
              </a:solidFill>
              <a:effectLst>
                <a:outerShdw blurRad="38100" dist="38100" dir="2700000" algn="tl">
                  <a:srgbClr val="000000">
                    <a:alpha val="43137"/>
                  </a:srgbClr>
                </a:outerShdw>
              </a:effectLst>
            </a:endParaRPr>
          </a:p>
          <a:p>
            <a:pPr algn="just"/>
            <a:r>
              <a:rPr lang="el-GR" dirty="0" smtClean="0"/>
              <a:t>Γι’ αυτά </a:t>
            </a:r>
            <a:r>
              <a:rPr lang="el-GR" b="1" dirty="0" smtClean="0">
                <a:effectLst>
                  <a:outerShdw blurRad="38100" dist="38100" dir="2700000" algn="tl">
                    <a:srgbClr val="000000">
                      <a:alpha val="43137"/>
                    </a:srgbClr>
                  </a:outerShdw>
                </a:effectLst>
              </a:rPr>
              <a:t>είναι </a:t>
            </a:r>
            <a:r>
              <a:rPr lang="el-GR" b="1" dirty="0" smtClean="0">
                <a:solidFill>
                  <a:srgbClr val="C00000"/>
                </a:solidFill>
                <a:effectLst>
                  <a:outerShdw blurRad="38100" dist="38100" dir="2700000" algn="tl">
                    <a:srgbClr val="000000">
                      <a:alpha val="43137"/>
                    </a:srgbClr>
                  </a:outerShdw>
                </a:effectLst>
              </a:rPr>
              <a:t>ΜΕΓΑΣ</a:t>
            </a:r>
            <a:r>
              <a:rPr lang="el-GR" dirty="0" smtClean="0"/>
              <a:t>, όχι για τις κατακτήσεις του.</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 Τίτλος"/>
          <p:cNvSpPr>
            <a:spLocks noGrp="1"/>
          </p:cNvSpPr>
          <p:nvPr>
            <p:ph type="title"/>
          </p:nvPr>
        </p:nvSpPr>
        <p:spPr>
          <a:xfrm>
            <a:off x="457200" y="274638"/>
            <a:ext cx="8229600" cy="1143000"/>
          </a:xfrm>
        </p:spPr>
        <p:txBody>
          <a:bodyPr/>
          <a:lstStyle/>
          <a:p>
            <a:r>
              <a:rPr lang="el-GR" b="1" dirty="0" smtClean="0">
                <a:solidFill>
                  <a:srgbClr val="C00000"/>
                </a:solidFill>
                <a:effectLst>
                  <a:outerShdw blurRad="38100" dist="38100" dir="2700000" algn="tl">
                    <a:srgbClr val="000000">
                      <a:alpha val="43137"/>
                    </a:srgbClr>
                  </a:outerShdw>
                </a:effectLst>
              </a:rPr>
              <a:t>Η αυτοκρατορία του</a:t>
            </a:r>
            <a:endParaRPr lang="el-GR" b="1" dirty="0">
              <a:solidFill>
                <a:srgbClr val="C00000"/>
              </a:solidFill>
              <a:effectLst>
                <a:outerShdw blurRad="38100" dist="38100" dir="2700000" algn="tl">
                  <a:srgbClr val="000000">
                    <a:alpha val="43137"/>
                  </a:srgbClr>
                </a:outerShdw>
              </a:effectLst>
            </a:endParaRPr>
          </a:p>
        </p:txBody>
      </p:sp>
      <p:pic>
        <p:nvPicPr>
          <p:cNvPr id="60418" name="Picture 2" descr="https://1.bp.blogspot.com/-prCAe8u1Kvc/UusauHWVhQI/AAAAAAAABsE/cjrwSU7rfgA/s1600/img2_60.jpg"/>
          <p:cNvPicPr>
            <a:picLocks noGrp="1" noChangeAspect="1" noChangeArrowheads="1"/>
          </p:cNvPicPr>
          <p:nvPr>
            <p:ph idx="1"/>
          </p:nvPr>
        </p:nvPicPr>
        <p:blipFill>
          <a:blip r:embed="rId2" cstate="print"/>
          <a:srcRect l="716"/>
          <a:stretch>
            <a:fillRect/>
          </a:stretch>
        </p:blipFill>
        <p:spPr bwMode="auto">
          <a:xfrm>
            <a:off x="-38569" y="1772816"/>
            <a:ext cx="9182569" cy="4601032"/>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
                                        </p:tgtEl>
                                        <p:attrNameLst>
                                          <p:attrName>style.visibility</p:attrName>
                                        </p:attrNameLst>
                                      </p:cBhvr>
                                      <p:to>
                                        <p:strVal val="visible"/>
                                      </p:to>
                                    </p:set>
                                    <p:anim calcmode="discrete" valueType="clr">
                                      <p:cBhvr override="childStyle">
                                        <p:cTn id="7"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gtEl>
                                        <p:attrNameLst>
                                          <p:attrName>fillcolor</p:attrName>
                                        </p:attrNameLst>
                                      </p:cBhvr>
                                      <p:tavLst>
                                        <p:tav tm="0">
                                          <p:val>
                                            <p:clrVal>
                                              <a:schemeClr val="accent2"/>
                                            </p:clrVal>
                                          </p:val>
                                        </p:tav>
                                        <p:tav tm="50000">
                                          <p:val>
                                            <p:clrVal>
                                              <a:schemeClr val="hlink"/>
                                            </p:clrVal>
                                          </p:val>
                                        </p:tav>
                                      </p:tavLst>
                                    </p:anim>
                                    <p:set>
                                      <p:cBhvr>
                                        <p:cTn id="9" dur="80"/>
                                        <p:tgtEl>
                                          <p:spTgt spid="3"/>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60418"/>
                                        </p:tgtEl>
                                        <p:attrNameLst>
                                          <p:attrName>style.visibility</p:attrName>
                                        </p:attrNameLst>
                                      </p:cBhvr>
                                      <p:to>
                                        <p:strVal val="visible"/>
                                      </p:to>
                                    </p:set>
                                    <p:animEffect transition="in" filter="wipe(left)">
                                      <p:cBhvr>
                                        <p:cTn id="14" dur="500"/>
                                        <p:tgtEl>
                                          <p:spTgt spid="604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2650306"/>
          </a:xfrm>
        </p:spPr>
        <p:txBody>
          <a:bodyPr>
            <a:noAutofit/>
          </a:bodyPr>
          <a:lstStyle/>
          <a:p>
            <a:r>
              <a:rPr lang="el-GR" sz="5400" b="1" dirty="0" smtClean="0">
                <a:solidFill>
                  <a:srgbClr val="C00000"/>
                </a:solidFill>
                <a:effectLst>
                  <a:outerShdw blurRad="38100" dist="38100" dir="2700000" algn="tl">
                    <a:srgbClr val="000000">
                      <a:alpha val="43137"/>
                    </a:srgbClr>
                  </a:outerShdw>
                </a:effectLst>
              </a:rPr>
              <a:t>Στα 200 </a:t>
            </a:r>
            <a:r>
              <a:rPr lang="el-GR" sz="5400" b="1" dirty="0" err="1" smtClean="0">
                <a:solidFill>
                  <a:srgbClr val="C00000"/>
                </a:solidFill>
                <a:effectLst>
                  <a:outerShdw blurRad="38100" dist="38100" dir="2700000" algn="tl">
                    <a:srgbClr val="000000">
                      <a:alpha val="43137"/>
                    </a:srgbClr>
                  </a:outerShdw>
                </a:effectLst>
              </a:rPr>
              <a:t>π.Χ.</a:t>
            </a:r>
            <a:r>
              <a:rPr lang="el-GR" sz="3600" b="1" dirty="0" smtClean="0">
                <a:effectLst>
                  <a:outerShdw blurRad="38100" dist="38100" dir="2700000" algn="tl">
                    <a:srgbClr val="000000">
                      <a:alpha val="43137"/>
                    </a:srgbClr>
                  </a:outerShdw>
                </a:effectLst>
              </a:rPr>
              <a:t/>
            </a:r>
            <a:br>
              <a:rPr lang="el-GR" sz="3600" b="1" dirty="0" smtClean="0">
                <a:effectLst>
                  <a:outerShdw blurRad="38100" dist="38100" dir="2700000" algn="tl">
                    <a:srgbClr val="000000">
                      <a:alpha val="43137"/>
                    </a:srgbClr>
                  </a:outerShdw>
                </a:effectLst>
              </a:rPr>
            </a:br>
            <a:r>
              <a:rPr lang="el-GR" sz="3600" b="1" dirty="0" smtClean="0">
                <a:effectLst>
                  <a:outerShdw blurRad="38100" dist="38100" dir="2700000" algn="tl">
                    <a:srgbClr val="000000">
                      <a:alpha val="43137"/>
                    </a:srgbClr>
                  </a:outerShdw>
                </a:effectLst>
              </a:rPr>
              <a:t> </a:t>
            </a:r>
            <a:r>
              <a:rPr lang="el-GR" sz="2800" b="1" i="1" dirty="0" smtClean="0">
                <a:effectLst>
                  <a:outerShdw blurRad="38100" dist="38100" dir="2700000" algn="tl">
                    <a:srgbClr val="000000">
                      <a:alpha val="43137"/>
                    </a:srgbClr>
                  </a:outerShdw>
                </a:effectLst>
              </a:rPr>
              <a:t>«</a:t>
            </a:r>
            <a:r>
              <a:rPr lang="el-GR" sz="2800" b="1" i="1" dirty="0" err="1" smtClean="0">
                <a:effectLst>
                  <a:outerShdw blurRad="38100" dist="38100" dir="2700000" algn="tl">
                    <a:srgbClr val="000000">
                      <a:alpha val="43137"/>
                    </a:srgbClr>
                  </a:outerShdw>
                </a:effectLst>
              </a:rPr>
              <a:t>Aλέξανδρος</a:t>
            </a:r>
            <a:r>
              <a:rPr lang="el-GR" sz="2800" b="1" i="1" dirty="0" smtClean="0">
                <a:effectLst>
                  <a:outerShdw blurRad="38100" dist="38100" dir="2700000" algn="tl">
                    <a:srgbClr val="000000">
                      <a:alpha val="43137"/>
                    </a:srgbClr>
                  </a:outerShdw>
                </a:effectLst>
              </a:rPr>
              <a:t> Φιλίππου και οι Έλληνες πλην Λακεδαιμονίων—»</a:t>
            </a:r>
            <a:r>
              <a:rPr lang="el-GR" sz="3600" b="1" dirty="0" smtClean="0">
                <a:effectLst>
                  <a:outerShdw blurRad="38100" dist="38100" dir="2700000" algn="tl">
                    <a:srgbClr val="000000">
                      <a:alpha val="43137"/>
                    </a:srgbClr>
                  </a:outerShdw>
                </a:effectLst>
              </a:rPr>
              <a:t/>
            </a:r>
            <a:br>
              <a:rPr lang="el-GR" sz="3600" b="1" dirty="0" smtClean="0">
                <a:effectLst>
                  <a:outerShdw blurRad="38100" dist="38100" dir="2700000" algn="tl">
                    <a:srgbClr val="000000">
                      <a:alpha val="43137"/>
                    </a:srgbClr>
                  </a:outerShdw>
                </a:effectLst>
              </a:rPr>
            </a:br>
            <a:r>
              <a:rPr lang="el-GR" sz="3600" b="1" dirty="0" smtClean="0">
                <a:effectLst>
                  <a:outerShdw blurRad="38100" dist="38100" dir="2700000" algn="tl">
                    <a:srgbClr val="000000">
                      <a:alpha val="43137"/>
                    </a:srgbClr>
                  </a:outerShdw>
                </a:effectLst>
              </a:rPr>
              <a:t> </a:t>
            </a:r>
            <a:br>
              <a:rPr lang="el-GR" sz="3600" b="1" dirty="0" smtClean="0">
                <a:effectLst>
                  <a:outerShdw blurRad="38100" dist="38100" dir="2700000" algn="tl">
                    <a:srgbClr val="000000">
                      <a:alpha val="43137"/>
                    </a:srgbClr>
                  </a:outerShdw>
                </a:effectLst>
              </a:rPr>
            </a:br>
            <a:endParaRPr lang="el-GR" sz="3600" b="1" dirty="0">
              <a:effectLst>
                <a:outerShdw blurRad="38100" dist="38100" dir="2700000" algn="tl">
                  <a:srgbClr val="000000">
                    <a:alpha val="43137"/>
                  </a:srgbClr>
                </a:outerShdw>
              </a:effectLst>
            </a:endParaRPr>
          </a:p>
        </p:txBody>
      </p:sp>
      <p:pic>
        <p:nvPicPr>
          <p:cNvPr id="4" name="3 - Εικόνα" descr="ÎÏÎ¿ÏÎ­Î»ÎµÏÎ¼Î± ÎµÎ¹ÎºÏÎ½Î±Ï Î³Î¹Î± ÎºÎ±Î²Î¬ÏÎ·Ï ÏÏÎ± 200 Ï.Ï."/>
          <p:cNvPicPr/>
          <p:nvPr/>
        </p:nvPicPr>
        <p:blipFill>
          <a:blip r:embed="rId2" cstate="print"/>
          <a:srcRect/>
          <a:stretch>
            <a:fillRect/>
          </a:stretch>
        </p:blipFill>
        <p:spPr bwMode="auto">
          <a:xfrm>
            <a:off x="1331640" y="2060848"/>
            <a:ext cx="6192688" cy="3888432"/>
          </a:xfrm>
          <a:prstGeom prst="rect">
            <a:avLst/>
          </a:prstGeom>
          <a:ln>
            <a:noFill/>
          </a:ln>
          <a:effectLst>
            <a:outerShdw blurRad="292100" dist="139700" dir="2700000" algn="tl" rotWithShape="0">
              <a:srgbClr val="333333">
                <a:alpha val="65000"/>
              </a:srgbClr>
            </a:outerShdw>
          </a:effectLst>
        </p:spPr>
      </p:pic>
      <p:sp>
        <p:nvSpPr>
          <p:cNvPr id="5" name="1 - Τίτλος"/>
          <p:cNvSpPr txBox="1">
            <a:spLocks/>
          </p:cNvSpPr>
          <p:nvPr/>
        </p:nvSpPr>
        <p:spPr>
          <a:xfrm>
            <a:off x="0" y="6057528"/>
            <a:ext cx="9144000" cy="80047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6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Κ.Π. </a:t>
            </a:r>
            <a:r>
              <a:rPr lang="el-GR" sz="3600" b="1" dirty="0" smtClean="0">
                <a:effectLst>
                  <a:outerShdw blurRad="38100" dist="38100" dir="2700000" algn="tl">
                    <a:srgbClr val="000000">
                      <a:alpha val="43137"/>
                    </a:srgbClr>
                  </a:outerShdw>
                </a:effectLst>
                <a:latin typeface="+mj-lt"/>
                <a:ea typeface="+mj-ea"/>
                <a:cs typeface="+mj-cs"/>
              </a:rPr>
              <a:t>ΚΑΒΑΦΗΣ</a:t>
            </a:r>
            <a:endParaRPr kumimoji="0" lang="el-GR" sz="36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mj-ea"/>
              <a:cs typeface="+mj-cs"/>
            </a:endParaRPr>
          </a:p>
        </p:txBody>
      </p:sp>
    </p:spTree>
  </p:cSld>
  <p:clrMapOvr>
    <a:masterClrMapping/>
  </p:clrMapOvr>
  <p:transition spd="slow">
    <p:push dir="u"/>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476672"/>
            <a:ext cx="8229600" cy="6192688"/>
          </a:xfrm>
        </p:spPr>
        <p:txBody>
          <a:bodyPr>
            <a:normAutofit fontScale="92500" lnSpcReduction="10000"/>
          </a:bodyPr>
          <a:lstStyle/>
          <a:p>
            <a:pPr>
              <a:buNone/>
            </a:pPr>
            <a:r>
              <a:rPr lang="el-GR" dirty="0" smtClean="0"/>
              <a:t>Μπορούμε κάλλιστα να φαντασθούμε</a:t>
            </a:r>
          </a:p>
          <a:p>
            <a:pPr>
              <a:buNone/>
            </a:pPr>
            <a:r>
              <a:rPr lang="el-GR" dirty="0" smtClean="0"/>
              <a:t>πως θ’ αδιαφόρησαν παντάπασι στην Σπάρτη</a:t>
            </a:r>
          </a:p>
          <a:p>
            <a:pPr>
              <a:buNone/>
            </a:pPr>
            <a:r>
              <a:rPr lang="el-GR" dirty="0" smtClean="0"/>
              <a:t>για την </a:t>
            </a:r>
            <a:r>
              <a:rPr lang="el-GR" dirty="0" err="1" smtClean="0"/>
              <a:t>επιγραφήν</a:t>
            </a:r>
            <a:r>
              <a:rPr lang="el-GR" dirty="0" smtClean="0"/>
              <a:t> αυτή. «Πλην Λακεδαιμονίων»,</a:t>
            </a:r>
          </a:p>
          <a:p>
            <a:pPr>
              <a:buNone/>
            </a:pPr>
            <a:r>
              <a:rPr lang="el-GR" dirty="0" smtClean="0"/>
              <a:t>μα φυσικά. Δεν ήσαν οι </a:t>
            </a:r>
            <a:r>
              <a:rPr lang="el-GR" dirty="0" err="1" smtClean="0"/>
              <a:t>Σπαρτιάται</a:t>
            </a:r>
            <a:endParaRPr lang="el-GR" dirty="0" smtClean="0"/>
          </a:p>
          <a:p>
            <a:pPr>
              <a:buNone/>
            </a:pPr>
            <a:r>
              <a:rPr lang="el-GR" dirty="0" smtClean="0"/>
              <a:t>για να τους οδηγούν και για να τους προστάζουν</a:t>
            </a:r>
          </a:p>
          <a:p>
            <a:pPr>
              <a:buNone/>
            </a:pPr>
            <a:r>
              <a:rPr lang="el-GR" dirty="0" smtClean="0"/>
              <a:t>σαν </a:t>
            </a:r>
            <a:r>
              <a:rPr lang="el-GR" dirty="0" err="1" smtClean="0"/>
              <a:t>πολυτίμους</a:t>
            </a:r>
            <a:r>
              <a:rPr lang="el-GR" dirty="0" smtClean="0"/>
              <a:t> </a:t>
            </a:r>
            <a:r>
              <a:rPr lang="el-GR" dirty="0" err="1" smtClean="0"/>
              <a:t>υπηρέτας</a:t>
            </a:r>
            <a:r>
              <a:rPr lang="el-GR" dirty="0" smtClean="0"/>
              <a:t>. Άλλωστε</a:t>
            </a:r>
          </a:p>
          <a:p>
            <a:pPr>
              <a:buNone/>
            </a:pPr>
            <a:r>
              <a:rPr lang="el-GR" dirty="0" smtClean="0"/>
              <a:t>μια πανελλήνια εκστρατεία χωρίς</a:t>
            </a:r>
          </a:p>
          <a:p>
            <a:pPr>
              <a:buNone/>
            </a:pPr>
            <a:r>
              <a:rPr lang="el-GR" dirty="0" smtClean="0"/>
              <a:t>Σπαρτιάτη βασιλέα γι’ αρχηγό</a:t>
            </a:r>
          </a:p>
          <a:p>
            <a:pPr>
              <a:buNone/>
            </a:pPr>
            <a:r>
              <a:rPr lang="el-GR" dirty="0" smtClean="0"/>
              <a:t>δεν θα τους φαίνονταν πολλής περιωπής.</a:t>
            </a:r>
          </a:p>
          <a:p>
            <a:pPr>
              <a:buNone/>
            </a:pPr>
            <a:r>
              <a:rPr lang="el-GR" dirty="0" smtClean="0"/>
              <a:t>A βεβαιότατα «πλην Λακεδαιμονίων».</a:t>
            </a:r>
          </a:p>
          <a:p>
            <a:pPr>
              <a:buNone/>
            </a:pPr>
            <a:r>
              <a:rPr lang="el-GR" dirty="0" smtClean="0"/>
              <a:t> </a:t>
            </a:r>
          </a:p>
          <a:p>
            <a:pPr>
              <a:buNone/>
            </a:pPr>
            <a:r>
              <a:rPr lang="el-GR" dirty="0" smtClean="0"/>
              <a:t>Είναι κι αυτή μια </a:t>
            </a:r>
            <a:r>
              <a:rPr lang="el-GR" dirty="0" err="1" smtClean="0"/>
              <a:t>στάσις</a:t>
            </a:r>
            <a:r>
              <a:rPr lang="el-GR" dirty="0" smtClean="0"/>
              <a:t>. </a:t>
            </a:r>
            <a:r>
              <a:rPr lang="el-GR" dirty="0" err="1" smtClean="0"/>
              <a:t>Νοιώθεται</a:t>
            </a:r>
            <a:r>
              <a:rPr lang="el-GR" dirty="0" smtClean="0"/>
              <a:t>.</a:t>
            </a:r>
          </a:p>
          <a:p>
            <a:endParaRPr lang="el-GR" dirty="0"/>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260648"/>
            <a:ext cx="8229600" cy="6597352"/>
          </a:xfrm>
        </p:spPr>
        <p:txBody>
          <a:bodyPr>
            <a:normAutofit fontScale="92500"/>
          </a:bodyPr>
          <a:lstStyle/>
          <a:p>
            <a:pPr>
              <a:buNone/>
            </a:pPr>
            <a:r>
              <a:rPr lang="el-GR" dirty="0" smtClean="0"/>
              <a:t>Έτσι, πλην Λακεδαιμονίων στον </a:t>
            </a:r>
            <a:r>
              <a:rPr lang="el-GR" dirty="0" err="1" smtClean="0"/>
              <a:t>Γρανικό</a:t>
            </a:r>
            <a:r>
              <a:rPr lang="el-GR" dirty="0" smtClean="0"/>
              <a:t>·</a:t>
            </a:r>
          </a:p>
          <a:p>
            <a:pPr>
              <a:buNone/>
            </a:pPr>
            <a:r>
              <a:rPr lang="el-GR" dirty="0" smtClean="0"/>
              <a:t>και στην Ισσό μετά· και στην τελειωτική</a:t>
            </a:r>
          </a:p>
          <a:p>
            <a:pPr>
              <a:buNone/>
            </a:pPr>
            <a:r>
              <a:rPr lang="el-GR" dirty="0" smtClean="0"/>
              <a:t>την μάχη, όπου </a:t>
            </a:r>
            <a:r>
              <a:rPr lang="el-GR" dirty="0" err="1" smtClean="0"/>
              <a:t>εσαρώθη</a:t>
            </a:r>
            <a:r>
              <a:rPr lang="el-GR" dirty="0" smtClean="0"/>
              <a:t> ο φοβερός στρατός</a:t>
            </a:r>
          </a:p>
          <a:p>
            <a:pPr>
              <a:buNone/>
            </a:pPr>
            <a:r>
              <a:rPr lang="el-GR" dirty="0" smtClean="0"/>
              <a:t>που στ’ </a:t>
            </a:r>
            <a:r>
              <a:rPr lang="el-GR" dirty="0" err="1" smtClean="0"/>
              <a:t>Άρβηλα</a:t>
            </a:r>
            <a:r>
              <a:rPr lang="el-GR" dirty="0" smtClean="0"/>
              <a:t> συγκέντρωσαν οι </a:t>
            </a:r>
            <a:r>
              <a:rPr lang="el-GR" dirty="0" err="1" smtClean="0"/>
              <a:t>Πέρσαι</a:t>
            </a:r>
            <a:r>
              <a:rPr lang="el-GR" dirty="0" smtClean="0"/>
              <a:t>:</a:t>
            </a:r>
          </a:p>
          <a:p>
            <a:pPr>
              <a:buNone/>
            </a:pPr>
            <a:r>
              <a:rPr lang="el-GR" dirty="0" smtClean="0"/>
              <a:t>που απ’ τ’ </a:t>
            </a:r>
            <a:r>
              <a:rPr lang="el-GR" dirty="0" err="1" smtClean="0"/>
              <a:t>Άρβηλα</a:t>
            </a:r>
            <a:r>
              <a:rPr lang="el-GR" dirty="0" smtClean="0"/>
              <a:t> ξεκίνησε για </a:t>
            </a:r>
            <a:r>
              <a:rPr lang="el-GR" dirty="0" err="1" smtClean="0"/>
              <a:t>νίκην</a:t>
            </a:r>
            <a:r>
              <a:rPr lang="el-GR" dirty="0" smtClean="0"/>
              <a:t>, κ’ </a:t>
            </a:r>
            <a:r>
              <a:rPr lang="el-GR" dirty="0" err="1" smtClean="0"/>
              <a:t>εσαρώθη</a:t>
            </a:r>
            <a:r>
              <a:rPr lang="el-GR" dirty="0" smtClean="0"/>
              <a:t>.</a:t>
            </a:r>
          </a:p>
          <a:p>
            <a:pPr>
              <a:spcBef>
                <a:spcPts val="0"/>
              </a:spcBef>
              <a:buNone/>
            </a:pPr>
            <a:r>
              <a:rPr lang="el-GR" dirty="0" smtClean="0"/>
              <a:t> </a:t>
            </a:r>
            <a:endParaRPr lang="el-GR" sz="900" dirty="0" smtClean="0"/>
          </a:p>
          <a:p>
            <a:pPr>
              <a:spcBef>
                <a:spcPts val="0"/>
              </a:spcBef>
              <a:buNone/>
            </a:pPr>
            <a:r>
              <a:rPr lang="el-GR" dirty="0" smtClean="0"/>
              <a:t>Κι απ’ την θαυμάσια </a:t>
            </a:r>
            <a:r>
              <a:rPr lang="el-GR" dirty="0" err="1" smtClean="0"/>
              <a:t>πανελλήνιαν</a:t>
            </a:r>
            <a:r>
              <a:rPr lang="el-GR" dirty="0" smtClean="0"/>
              <a:t> εκστρατεία,</a:t>
            </a:r>
          </a:p>
          <a:p>
            <a:pPr>
              <a:buNone/>
            </a:pPr>
            <a:r>
              <a:rPr lang="el-GR" dirty="0" smtClean="0"/>
              <a:t>την νικηφόρα, την περίλαμπρη,</a:t>
            </a:r>
          </a:p>
          <a:p>
            <a:pPr>
              <a:buNone/>
            </a:pPr>
            <a:r>
              <a:rPr lang="el-GR" dirty="0" smtClean="0"/>
              <a:t>την περιλάλητη, την δοξασμένη</a:t>
            </a:r>
          </a:p>
          <a:p>
            <a:pPr>
              <a:buNone/>
            </a:pPr>
            <a:r>
              <a:rPr lang="el-GR" dirty="0" smtClean="0"/>
              <a:t>ως άλλη δεν δοξάσθηκε καμιά,</a:t>
            </a:r>
          </a:p>
          <a:p>
            <a:pPr>
              <a:buNone/>
            </a:pPr>
            <a:r>
              <a:rPr lang="el-GR" dirty="0" smtClean="0"/>
              <a:t>την απαράμιλλη: </a:t>
            </a:r>
            <a:r>
              <a:rPr lang="el-GR" b="1" dirty="0" err="1" smtClean="0">
                <a:effectLst>
                  <a:outerShdw blurRad="38100" dist="38100" dir="2700000" algn="tl">
                    <a:srgbClr val="000000">
                      <a:alpha val="43137"/>
                    </a:srgbClr>
                  </a:outerShdw>
                </a:effectLst>
              </a:rPr>
              <a:t>βγήκαμ</a:t>
            </a:r>
            <a:r>
              <a:rPr lang="el-GR" b="1" dirty="0" smtClean="0">
                <a:effectLst>
                  <a:outerShdw blurRad="38100" dist="38100" dir="2700000" algn="tl">
                    <a:srgbClr val="000000">
                      <a:alpha val="43137"/>
                    </a:srgbClr>
                  </a:outerShdw>
                </a:effectLst>
              </a:rPr>
              <a:t>’ εμείς·</a:t>
            </a:r>
          </a:p>
          <a:p>
            <a:pPr>
              <a:buNone/>
            </a:pPr>
            <a:r>
              <a:rPr lang="el-GR" b="1" dirty="0" smtClean="0">
                <a:effectLst>
                  <a:outerShdw blurRad="38100" dist="38100" dir="2700000" algn="tl">
                    <a:srgbClr val="000000">
                      <a:alpha val="43137"/>
                    </a:srgbClr>
                  </a:outerShdw>
                </a:effectLst>
              </a:rPr>
              <a:t>ελληνικός καινούριος κόσμος, μέγας.</a:t>
            </a:r>
          </a:p>
          <a:p>
            <a:endParaRPr lang="el-GR" dirty="0"/>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188640"/>
            <a:ext cx="8686800" cy="6669360"/>
          </a:xfrm>
        </p:spPr>
        <p:txBody>
          <a:bodyPr>
            <a:normAutofit lnSpcReduction="10000"/>
          </a:bodyPr>
          <a:lstStyle/>
          <a:p>
            <a:pPr>
              <a:buNone/>
            </a:pPr>
            <a:r>
              <a:rPr lang="el-GR" dirty="0" smtClean="0"/>
              <a:t>Εμείς· οι </a:t>
            </a:r>
            <a:r>
              <a:rPr lang="el-GR" dirty="0" err="1" smtClean="0"/>
              <a:t>Aλεξανδρείς</a:t>
            </a:r>
            <a:r>
              <a:rPr lang="el-GR" dirty="0" smtClean="0"/>
              <a:t>, οι </a:t>
            </a:r>
            <a:r>
              <a:rPr lang="el-GR" dirty="0" err="1" smtClean="0"/>
              <a:t>Aντιοχείς</a:t>
            </a:r>
            <a:r>
              <a:rPr lang="el-GR" dirty="0" smtClean="0"/>
              <a:t>,</a:t>
            </a:r>
          </a:p>
          <a:p>
            <a:pPr>
              <a:buNone/>
            </a:pPr>
            <a:r>
              <a:rPr lang="el-GR" dirty="0" smtClean="0"/>
              <a:t>οι </a:t>
            </a:r>
            <a:r>
              <a:rPr lang="el-GR" dirty="0" err="1" smtClean="0"/>
              <a:t>Σελευκείς</a:t>
            </a:r>
            <a:r>
              <a:rPr lang="el-GR" dirty="0" smtClean="0"/>
              <a:t>, κ’ οι πολυάριθμοι</a:t>
            </a:r>
          </a:p>
          <a:p>
            <a:pPr>
              <a:buNone/>
            </a:pPr>
            <a:r>
              <a:rPr lang="el-GR" dirty="0" smtClean="0"/>
              <a:t>επίλοιποι Έλληνες </a:t>
            </a:r>
            <a:r>
              <a:rPr lang="el-GR" dirty="0" err="1" smtClean="0"/>
              <a:t>Aιγύπτου</a:t>
            </a:r>
            <a:r>
              <a:rPr lang="el-GR" dirty="0" smtClean="0"/>
              <a:t> και Συρίας,</a:t>
            </a:r>
          </a:p>
          <a:p>
            <a:pPr>
              <a:buNone/>
            </a:pPr>
            <a:r>
              <a:rPr lang="el-GR" dirty="0" smtClean="0"/>
              <a:t>κ’ οι εν </a:t>
            </a:r>
            <a:r>
              <a:rPr lang="el-GR" dirty="0" err="1" smtClean="0"/>
              <a:t>Μηδία</a:t>
            </a:r>
            <a:r>
              <a:rPr lang="el-GR" dirty="0" smtClean="0"/>
              <a:t>, κ’ οι εν </a:t>
            </a:r>
            <a:r>
              <a:rPr lang="el-GR" dirty="0" err="1" smtClean="0"/>
              <a:t>Περσίδι</a:t>
            </a:r>
            <a:r>
              <a:rPr lang="el-GR" dirty="0" smtClean="0"/>
              <a:t>, κι όσοι άλλοι.</a:t>
            </a:r>
          </a:p>
          <a:p>
            <a:pPr>
              <a:buNone/>
            </a:pPr>
            <a:r>
              <a:rPr lang="el-GR" dirty="0" smtClean="0"/>
              <a:t>Με τες εκτεταμένες επικράτειες,</a:t>
            </a:r>
          </a:p>
          <a:p>
            <a:pPr>
              <a:buNone/>
            </a:pPr>
            <a:r>
              <a:rPr lang="el-GR" dirty="0" smtClean="0"/>
              <a:t>με την ποικίλη δράσι των στοχαστικών προσαρμογών.</a:t>
            </a:r>
          </a:p>
          <a:p>
            <a:pPr>
              <a:buNone/>
            </a:pPr>
            <a:r>
              <a:rPr lang="el-GR" b="1" dirty="0" smtClean="0">
                <a:effectLst>
                  <a:outerShdw blurRad="38100" dist="38100" dir="2700000" algn="tl">
                    <a:srgbClr val="000000">
                      <a:alpha val="43137"/>
                    </a:srgbClr>
                  </a:outerShdw>
                </a:effectLst>
              </a:rPr>
              <a:t>Και την </a:t>
            </a:r>
            <a:r>
              <a:rPr lang="el-GR" b="1" dirty="0" err="1" smtClean="0">
                <a:effectLst>
                  <a:outerShdw blurRad="38100" dist="38100" dir="2700000" algn="tl">
                    <a:srgbClr val="000000">
                      <a:alpha val="43137"/>
                    </a:srgbClr>
                  </a:outerShdw>
                </a:effectLst>
              </a:rPr>
              <a:t>Κοινήν</a:t>
            </a:r>
            <a:r>
              <a:rPr lang="el-GR" b="1" dirty="0" smtClean="0">
                <a:effectLst>
                  <a:outerShdw blurRad="38100" dist="38100" dir="2700000" algn="tl">
                    <a:srgbClr val="000000">
                      <a:alpha val="43137"/>
                    </a:srgbClr>
                  </a:outerShdw>
                </a:effectLst>
              </a:rPr>
              <a:t> Ελληνική Λαλιά</a:t>
            </a:r>
          </a:p>
          <a:p>
            <a:pPr>
              <a:buNone/>
            </a:pPr>
            <a:r>
              <a:rPr lang="el-GR" b="1" dirty="0" smtClean="0">
                <a:effectLst>
                  <a:outerShdw blurRad="38100" dist="38100" dir="2700000" algn="tl">
                    <a:srgbClr val="000000">
                      <a:alpha val="43137"/>
                    </a:srgbClr>
                  </a:outerShdw>
                </a:effectLst>
              </a:rPr>
              <a:t>ως μέσα στην Βακτριανή την </a:t>
            </a:r>
            <a:r>
              <a:rPr lang="el-GR" b="1" dirty="0" err="1" smtClean="0">
                <a:effectLst>
                  <a:outerShdw blurRad="38100" dist="38100" dir="2700000" algn="tl">
                    <a:srgbClr val="000000">
                      <a:alpha val="43137"/>
                    </a:srgbClr>
                  </a:outerShdw>
                </a:effectLst>
              </a:rPr>
              <a:t>πήγαμεν</a:t>
            </a:r>
            <a:r>
              <a:rPr lang="el-GR" b="1" dirty="0" smtClean="0">
                <a:effectLst>
                  <a:outerShdw blurRad="38100" dist="38100" dir="2700000" algn="tl">
                    <a:srgbClr val="000000">
                      <a:alpha val="43137"/>
                    </a:srgbClr>
                  </a:outerShdw>
                </a:effectLst>
              </a:rPr>
              <a:t>, ως τους Ινδούς</a:t>
            </a:r>
            <a:r>
              <a:rPr lang="el-GR" dirty="0" smtClean="0"/>
              <a:t>.</a:t>
            </a:r>
          </a:p>
          <a:p>
            <a:pPr>
              <a:buNone/>
            </a:pPr>
            <a:endParaRPr lang="el-GR" dirty="0" smtClean="0"/>
          </a:p>
          <a:p>
            <a:pPr>
              <a:buNone/>
            </a:pPr>
            <a:r>
              <a:rPr lang="el-GR" dirty="0" smtClean="0"/>
              <a:t>Για Λακεδαιμονίους να μιλούμε τώρα! </a:t>
            </a:r>
          </a:p>
          <a:p>
            <a:endParaRPr lang="el-GR"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2018-10-04_105425.png"/>
          <p:cNvPicPr>
            <a:picLocks noGrp="1" noChangeAspect="1"/>
          </p:cNvPicPr>
          <p:nvPr>
            <p:ph idx="1"/>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0" y="0"/>
            <a:ext cx="9254115" cy="5205439"/>
          </a:xfrm>
          <a:prstGeom prst="rect">
            <a:avLst/>
          </a:prstGeom>
          <a:ln>
            <a:noFill/>
          </a:ln>
          <a:effectLst>
            <a:outerShdw blurRad="292100" dist="139700" dir="2700000" algn="tl" rotWithShape="0">
              <a:srgbClr val="333333">
                <a:alpha val="65000"/>
              </a:srgbClr>
            </a:outerShdw>
          </a:effectLst>
        </p:spPr>
      </p:pic>
      <p:sp>
        <p:nvSpPr>
          <p:cNvPr id="3" name="2 - Θέση περιεχομένου"/>
          <p:cNvSpPr txBox="1">
            <a:spLocks/>
          </p:cNvSpPr>
          <p:nvPr/>
        </p:nvSpPr>
        <p:spPr>
          <a:xfrm>
            <a:off x="467544" y="5400600"/>
            <a:ext cx="8229600" cy="1556792"/>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el-GR" sz="3200" b="1" i="0" u="none" strike="noStrike" kern="1200" cap="none" spc="0" normalizeH="0" baseline="0" noProof="0" dirty="0" smtClean="0">
                <a:ln>
                  <a:noFill/>
                </a:ln>
                <a:solidFill>
                  <a:schemeClr val="tx1"/>
                </a:solidFill>
                <a:effectLst/>
                <a:uLnTx/>
                <a:uFillTx/>
                <a:latin typeface="+mn-lt"/>
                <a:ea typeface="+mn-ea"/>
                <a:cs typeface="+mn-cs"/>
              </a:rPr>
              <a:t>Ο Αλέξανδρος </a:t>
            </a:r>
            <a:r>
              <a:rPr kumimoji="0" lang="el-GR" sz="4000" b="1" i="0" u="none" strike="noStrike" kern="1200" cap="none" spc="0" normalizeH="0" baseline="0" noProof="0" dirty="0" smtClean="0">
                <a:ln>
                  <a:noFill/>
                </a:ln>
                <a:solidFill>
                  <a:srgbClr val="C00000"/>
                </a:solidFill>
                <a:effectLst>
                  <a:outerShdw blurRad="38100" dist="38100" dir="2700000" algn="tl">
                    <a:srgbClr val="000000">
                      <a:alpha val="43137"/>
                    </a:srgbClr>
                  </a:outerShdw>
                </a:effectLst>
                <a:uLnTx/>
                <a:uFillTx/>
                <a:latin typeface="+mn-lt"/>
                <a:ea typeface="+mn-ea"/>
                <a:cs typeface="+mn-cs"/>
              </a:rPr>
              <a:t>άλλαξε την ΙΣΤΟΡΙΑ</a:t>
            </a:r>
            <a:endParaRPr kumimoji="0" lang="el-GR" sz="4000"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ctr" defTabSz="914400" rtl="0" eaLnBrk="1" fontAlgn="auto" latinLnBrk="0" hangingPunct="1">
              <a:lnSpc>
                <a:spcPct val="100000"/>
              </a:lnSpc>
              <a:spcAft>
                <a:spcPts val="0"/>
              </a:spcAft>
              <a:buClrTx/>
              <a:buSzTx/>
              <a:tabLst/>
              <a:defRPr/>
            </a:pPr>
            <a:r>
              <a:rPr lang="el-GR" sz="3200" b="1" dirty="0" smtClean="0"/>
              <a:t>Γι’ αυτό αποκαλείται </a:t>
            </a:r>
            <a:r>
              <a:rPr lang="el-GR" sz="4000" b="1" dirty="0" smtClean="0">
                <a:solidFill>
                  <a:srgbClr val="C00000"/>
                </a:solidFill>
                <a:effectLst>
                  <a:outerShdw blurRad="38100" dist="38100" dir="2700000" algn="tl">
                    <a:srgbClr val="000000">
                      <a:alpha val="43137"/>
                    </a:srgbClr>
                  </a:outerShdw>
                </a:effectLst>
              </a:rPr>
              <a:t>ΜΕΓΑΣ</a:t>
            </a:r>
            <a:endParaRPr kumimoji="0" lang="el-GR" sz="4000"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l-GR"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Alexander-Empire.jpg"/>
          <p:cNvPicPr>
            <a:picLocks noGrp="1" noChangeAspect="1"/>
          </p:cNvPicPr>
          <p:nvPr>
            <p:ph idx="1"/>
          </p:nvPr>
        </p:nvPicPr>
        <p:blipFill>
          <a:blip r:embed="rId2" cstate="print"/>
          <a:stretch>
            <a:fillRect/>
          </a:stretch>
        </p:blipFill>
        <p:spPr>
          <a:xfrm>
            <a:off x="-756592" y="-131949"/>
            <a:ext cx="11515855" cy="7033931"/>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1052736"/>
            <a:ext cx="9144000" cy="5805264"/>
          </a:xfrm>
        </p:spPr>
        <p:txBody>
          <a:bodyPr>
            <a:normAutofit fontScale="92500" lnSpcReduction="10000"/>
          </a:bodyPr>
          <a:lstStyle/>
          <a:p>
            <a:pPr indent="0">
              <a:spcBef>
                <a:spcPts val="0"/>
              </a:spcBef>
              <a:buNone/>
            </a:pPr>
            <a:r>
              <a:rPr lang="el-GR" dirty="0" smtClean="0"/>
              <a:t>Ο Αλέξανδρος γεννήθηκε στην </a:t>
            </a:r>
            <a:r>
              <a:rPr lang="el-GR" sz="4000" b="1" dirty="0" smtClean="0">
                <a:solidFill>
                  <a:srgbClr val="C00000"/>
                </a:solidFill>
                <a:effectLst>
                  <a:outerShdw blurRad="38100" dist="38100" dir="2700000" algn="tl">
                    <a:srgbClr val="000000">
                      <a:alpha val="43137"/>
                    </a:srgbClr>
                  </a:outerShdw>
                </a:effectLst>
              </a:rPr>
              <a:t>Πέλλα</a:t>
            </a:r>
            <a:r>
              <a:rPr lang="el-GR" dirty="0" smtClean="0"/>
              <a:t> </a:t>
            </a:r>
          </a:p>
          <a:p>
            <a:pPr indent="0">
              <a:spcBef>
                <a:spcPts val="0"/>
              </a:spcBef>
              <a:buNone/>
            </a:pPr>
            <a:r>
              <a:rPr lang="el-GR" dirty="0" smtClean="0"/>
              <a:t>στις </a:t>
            </a:r>
            <a:r>
              <a:rPr lang="el-GR" b="1" dirty="0" smtClean="0">
                <a:solidFill>
                  <a:srgbClr val="C00000"/>
                </a:solidFill>
                <a:effectLst>
                  <a:outerShdw blurRad="38100" dist="38100" dir="2700000" algn="tl">
                    <a:srgbClr val="000000">
                      <a:alpha val="43137"/>
                    </a:srgbClr>
                  </a:outerShdw>
                </a:effectLst>
              </a:rPr>
              <a:t>20 ή 21 Ιουλίου </a:t>
            </a:r>
            <a:r>
              <a:rPr lang="el-GR" dirty="0" smtClean="0"/>
              <a:t>του </a:t>
            </a:r>
            <a:r>
              <a:rPr lang="el-GR" sz="4300" b="1" dirty="0" smtClean="0">
                <a:solidFill>
                  <a:srgbClr val="C00000"/>
                </a:solidFill>
                <a:effectLst>
                  <a:outerShdw blurRad="38100" dist="38100" dir="2700000" algn="tl">
                    <a:srgbClr val="000000">
                      <a:alpha val="43137"/>
                    </a:srgbClr>
                  </a:outerShdw>
                </a:effectLst>
              </a:rPr>
              <a:t>356 </a:t>
            </a:r>
            <a:r>
              <a:rPr lang="el-GR" sz="4300" b="1" dirty="0" err="1" smtClean="0">
                <a:solidFill>
                  <a:srgbClr val="C00000"/>
                </a:solidFill>
                <a:effectLst>
                  <a:outerShdw blurRad="38100" dist="38100" dir="2700000" algn="tl">
                    <a:srgbClr val="000000">
                      <a:alpha val="43137"/>
                    </a:srgbClr>
                  </a:outerShdw>
                </a:effectLst>
              </a:rPr>
              <a:t>π.Χ.</a:t>
            </a:r>
            <a:r>
              <a:rPr lang="el-GR" dirty="0" smtClean="0"/>
              <a:t> </a:t>
            </a:r>
          </a:p>
          <a:p>
            <a:pPr indent="0">
              <a:spcBef>
                <a:spcPts val="0"/>
              </a:spcBef>
              <a:buNone/>
            </a:pPr>
            <a:r>
              <a:rPr lang="el-GR" dirty="0" smtClean="0"/>
              <a:t>Την ίδια μέρα μαθαίνει ο Φίλιππος </a:t>
            </a:r>
            <a:r>
              <a:rPr lang="el-GR" b="1" dirty="0" smtClean="0">
                <a:solidFill>
                  <a:srgbClr val="C00000"/>
                </a:solidFill>
                <a:effectLst>
                  <a:outerShdw blurRad="38100" dist="38100" dir="2700000" algn="tl">
                    <a:srgbClr val="000000">
                      <a:alpha val="43137"/>
                    </a:srgbClr>
                  </a:outerShdw>
                </a:effectLst>
              </a:rPr>
              <a:t>2 νίκες</a:t>
            </a:r>
            <a:r>
              <a:rPr lang="el-GR" dirty="0" smtClean="0"/>
              <a:t>:</a:t>
            </a:r>
          </a:p>
          <a:p>
            <a:pPr indent="0">
              <a:spcBef>
                <a:spcPts val="0"/>
              </a:spcBef>
              <a:buNone/>
            </a:pPr>
            <a:r>
              <a:rPr lang="el-GR" b="1" dirty="0" smtClean="0">
                <a:solidFill>
                  <a:srgbClr val="C00000"/>
                </a:solidFill>
                <a:effectLst>
                  <a:outerShdw blurRad="38100" dist="38100" dir="2700000" algn="tl">
                    <a:srgbClr val="000000">
                      <a:alpha val="43137"/>
                    </a:srgbClr>
                  </a:outerShdw>
                </a:effectLst>
              </a:rPr>
              <a:t>α) </a:t>
            </a:r>
            <a:r>
              <a:rPr lang="el-GR" dirty="0" smtClean="0"/>
              <a:t>ότι νίκησε ο Παρμενίων τους Παίονες και πήρε την Πύδνα </a:t>
            </a:r>
          </a:p>
          <a:p>
            <a:pPr indent="0">
              <a:spcBef>
                <a:spcPts val="0"/>
              </a:spcBef>
              <a:buNone/>
            </a:pPr>
            <a:r>
              <a:rPr lang="el-GR" b="1" dirty="0" smtClean="0">
                <a:solidFill>
                  <a:srgbClr val="C00000"/>
                </a:solidFill>
                <a:effectLst>
                  <a:outerShdw blurRad="38100" dist="38100" dir="2700000" algn="tl">
                    <a:srgbClr val="000000">
                      <a:alpha val="43137"/>
                    </a:srgbClr>
                  </a:outerShdw>
                </a:effectLst>
              </a:rPr>
              <a:t>β) </a:t>
            </a:r>
            <a:r>
              <a:rPr lang="el-GR" dirty="0" smtClean="0"/>
              <a:t>ότι κέρδισε το άρμα του στους Ολυμπιακούς αγώνες.</a:t>
            </a:r>
          </a:p>
          <a:p>
            <a:pPr indent="0">
              <a:spcBef>
                <a:spcPts val="0"/>
              </a:spcBef>
              <a:buNone/>
            </a:pPr>
            <a:r>
              <a:rPr lang="el-GR" b="1" dirty="0" smtClean="0">
                <a:solidFill>
                  <a:srgbClr val="C00000"/>
                </a:solidFill>
                <a:effectLst>
                  <a:outerShdw blurRad="38100" dist="38100" dir="2700000" algn="tl">
                    <a:srgbClr val="000000">
                      <a:alpha val="43137"/>
                    </a:srgbClr>
                  </a:outerShdw>
                </a:effectLst>
              </a:rPr>
              <a:t>Καίγεται</a:t>
            </a:r>
            <a:r>
              <a:rPr lang="el-GR" dirty="0" smtClean="0">
                <a:effectLst>
                  <a:outerShdw blurRad="38100" dist="38100" dir="2700000" algn="tl">
                    <a:srgbClr val="000000">
                      <a:alpha val="43137"/>
                    </a:srgbClr>
                  </a:outerShdw>
                </a:effectLst>
              </a:rPr>
              <a:t> </a:t>
            </a:r>
            <a:r>
              <a:rPr lang="el-GR" dirty="0" smtClean="0"/>
              <a:t>ο ναός της </a:t>
            </a:r>
            <a:r>
              <a:rPr lang="el-GR" b="1" dirty="0" smtClean="0">
                <a:solidFill>
                  <a:srgbClr val="C00000"/>
                </a:solidFill>
                <a:effectLst>
                  <a:outerShdw blurRad="38100" dist="38100" dir="2700000" algn="tl">
                    <a:srgbClr val="000000">
                      <a:alpha val="43137"/>
                    </a:srgbClr>
                  </a:outerShdw>
                </a:effectLst>
              </a:rPr>
              <a:t>Αρτέμιδος</a:t>
            </a:r>
            <a:r>
              <a:rPr lang="el-GR" dirty="0" smtClean="0">
                <a:effectLst>
                  <a:outerShdw blurRad="38100" dist="38100" dir="2700000" algn="tl">
                    <a:srgbClr val="000000">
                      <a:alpha val="43137"/>
                    </a:srgbClr>
                  </a:outerShdw>
                </a:effectLst>
              </a:rPr>
              <a:t> </a:t>
            </a:r>
            <a:r>
              <a:rPr lang="el-GR" dirty="0" smtClean="0"/>
              <a:t>στην </a:t>
            </a:r>
            <a:r>
              <a:rPr lang="el-GR" dirty="0" smtClean="0"/>
              <a:t>Έφεσο</a:t>
            </a:r>
            <a:r>
              <a:rPr lang="el-GR" dirty="0" smtClean="0"/>
              <a:t>.</a:t>
            </a:r>
          </a:p>
          <a:p>
            <a:pPr indent="0">
              <a:spcBef>
                <a:spcPts val="0"/>
              </a:spcBef>
              <a:buNone/>
            </a:pPr>
            <a:r>
              <a:rPr lang="el-GR" dirty="0" smtClean="0"/>
              <a:t>Οι μάντεις θεωρούν ότι τα θεόσταλτα </a:t>
            </a:r>
            <a:r>
              <a:rPr lang="el-GR" b="1" dirty="0" smtClean="0">
                <a:effectLst>
                  <a:outerShdw blurRad="38100" dist="38100" dir="2700000" algn="tl">
                    <a:srgbClr val="000000">
                      <a:alpha val="43137"/>
                    </a:srgbClr>
                  </a:outerShdw>
                </a:effectLst>
              </a:rPr>
              <a:t>σημάδια</a:t>
            </a:r>
            <a:r>
              <a:rPr lang="el-GR" dirty="0" smtClean="0"/>
              <a:t> προοιωνίζουν λαμπρό και νικηφόρο μέλλον για το νεογέννητο. </a:t>
            </a:r>
          </a:p>
          <a:p>
            <a:pPr indent="0">
              <a:spcBef>
                <a:spcPts val="0"/>
              </a:spcBef>
              <a:buNone/>
            </a:pPr>
            <a:r>
              <a:rPr lang="el-GR" dirty="0" smtClean="0"/>
              <a:t>Γεννήθηκε με το «</a:t>
            </a:r>
            <a:r>
              <a:rPr lang="el-GR" b="1" dirty="0" smtClean="0">
                <a:solidFill>
                  <a:srgbClr val="C00000"/>
                </a:solidFill>
                <a:effectLst>
                  <a:outerShdw blurRad="38100" dist="38100" dir="2700000" algn="tl">
                    <a:srgbClr val="000000">
                      <a:alpha val="43137"/>
                    </a:srgbClr>
                  </a:outerShdw>
                </a:effectLst>
              </a:rPr>
              <a:t>σημάδι της νίκης</a:t>
            </a:r>
            <a:r>
              <a:rPr lang="el-GR" dirty="0" smtClean="0"/>
              <a:t>» λένε.</a:t>
            </a:r>
          </a:p>
        </p:txBody>
      </p:sp>
      <p:sp>
        <p:nvSpPr>
          <p:cNvPr id="5" name="1 - Τίτλος"/>
          <p:cNvSpPr txBox="1">
            <a:spLocks/>
          </p:cNvSpPr>
          <p:nvPr/>
        </p:nvSpPr>
        <p:spPr>
          <a:xfrm>
            <a:off x="457200" y="44624"/>
            <a:ext cx="8229600" cy="850106"/>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0" i="0" u="none" strike="noStrike" kern="1200" cap="none" spc="0" normalizeH="0" baseline="0" noProof="0" dirty="0" smtClean="0">
                <a:ln>
                  <a:noFill/>
                </a:ln>
                <a:solidFill>
                  <a:schemeClr val="tx1"/>
                </a:solidFill>
                <a:effectLst/>
                <a:uLnTx/>
                <a:uFillTx/>
                <a:latin typeface="+mj-lt"/>
                <a:ea typeface="+mj-ea"/>
                <a:cs typeface="+mj-cs"/>
              </a:rPr>
              <a:t>Η </a:t>
            </a:r>
            <a:r>
              <a:rPr kumimoji="0" lang="el-GR" sz="4400" b="1" i="0" u="none" strike="noStrike" kern="1200" cap="none" spc="0" normalizeH="0" baseline="0" noProof="0" dirty="0" smtClean="0">
                <a:ln>
                  <a:noFill/>
                </a:ln>
                <a:solidFill>
                  <a:srgbClr val="C00000"/>
                </a:solidFill>
                <a:effectLst>
                  <a:outerShdw blurRad="38100" dist="38100" dir="2700000" algn="tl">
                    <a:srgbClr val="000000">
                      <a:alpha val="43137"/>
                    </a:srgbClr>
                  </a:outerShdw>
                </a:effectLst>
                <a:uLnTx/>
                <a:uFillTx/>
                <a:latin typeface="+mj-lt"/>
                <a:ea typeface="+mj-ea"/>
                <a:cs typeface="+mj-cs"/>
              </a:rPr>
              <a:t>γέννηση </a:t>
            </a:r>
            <a:r>
              <a:rPr kumimoji="0" lang="el-GR" sz="4400" b="0" i="0" u="none" strike="noStrike" kern="1200" cap="none" spc="0" normalizeH="0" baseline="0" noProof="0" dirty="0" smtClean="0">
                <a:ln>
                  <a:noFill/>
                </a:ln>
                <a:solidFill>
                  <a:schemeClr val="tx1"/>
                </a:solidFill>
                <a:effectLst/>
                <a:uLnTx/>
                <a:uFillTx/>
                <a:latin typeface="+mj-lt"/>
                <a:ea typeface="+mj-ea"/>
                <a:cs typeface="+mj-cs"/>
              </a:rPr>
              <a:t>του Αλέξανδρου</a:t>
            </a:r>
            <a:endParaRPr kumimoji="0" lang="el-GR"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gtEl>
                                        <p:attrNameLst>
                                          <p:attrName>fillcolor</p:attrName>
                                        </p:attrNameLst>
                                      </p:cBhvr>
                                      <p:tavLst>
                                        <p:tav tm="0">
                                          <p:val>
                                            <p:clrVal>
                                              <a:schemeClr val="accent2"/>
                                            </p:clrVal>
                                          </p:val>
                                        </p:tav>
                                        <p:tav tm="50000">
                                          <p:val>
                                            <p:clrVal>
                                              <a:schemeClr val="hlink"/>
                                            </p:clrVal>
                                          </p:val>
                                        </p:tav>
                                      </p:tavLst>
                                    </p:anim>
                                    <p:set>
                                      <p:cBhvr>
                                        <p:cTn id="9" dur="80"/>
                                        <p:tgtEl>
                                          <p:spTgt spid="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9" dur="500"/>
                                        <p:tgtEl>
                                          <p:spTgt spid="3">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randombar(horizontal)">
                                      <p:cBhvr>
                                        <p:cTn id="44" dur="500"/>
                                        <p:tgtEl>
                                          <p:spTgt spid="3">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randombar(horizontal)">
                                      <p:cBhvr>
                                        <p:cTn id="49"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http://mathitoxwra.weebly.com/uploads/2/1/8/9/21895208/3487296_orig.png"/>
          <p:cNvPicPr>
            <a:picLocks noChangeAspect="1" noChangeArrowheads="1"/>
          </p:cNvPicPr>
          <p:nvPr/>
        </p:nvPicPr>
        <p:blipFill>
          <a:blip r:embed="rId2" cstate="print"/>
          <a:srcRect/>
          <a:stretch>
            <a:fillRect/>
          </a:stretch>
        </p:blipFill>
        <p:spPr bwMode="auto">
          <a:xfrm>
            <a:off x="-213955" y="1556792"/>
            <a:ext cx="9357955" cy="5365694"/>
          </a:xfrm>
          <a:prstGeom prst="rect">
            <a:avLst/>
          </a:prstGeom>
          <a:noFill/>
        </p:spPr>
      </p:pic>
      <p:sp>
        <p:nvSpPr>
          <p:cNvPr id="5" name="4 - Δεξιό βέλος"/>
          <p:cNvSpPr/>
          <p:nvPr/>
        </p:nvSpPr>
        <p:spPr>
          <a:xfrm rot="11023506">
            <a:off x="2774122" y="2768398"/>
            <a:ext cx="4054250" cy="203316"/>
          </a:xfrm>
          <a:prstGeom prst="rightArrow">
            <a:avLst>
              <a:gd name="adj1" fmla="val 50000"/>
              <a:gd name="adj2" fmla="val 53005"/>
            </a:avLst>
          </a:prstGeom>
          <a:solidFill>
            <a:schemeClr val="accent6">
              <a:lumMod val="75000"/>
              <a:alpha val="93000"/>
            </a:schemeClr>
          </a:solidFill>
          <a:ln w="9525">
            <a:solidFill>
              <a:schemeClr val="tx1"/>
            </a:solidFill>
          </a:ln>
          <a:effectLst>
            <a:outerShdw blurRad="203200" dist="190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1 - Τίτλος"/>
          <p:cNvSpPr txBox="1">
            <a:spLocks/>
          </p:cNvSpPr>
          <p:nvPr/>
        </p:nvSpPr>
        <p:spPr>
          <a:xfrm>
            <a:off x="467544" y="634678"/>
            <a:ext cx="8229600" cy="850106"/>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0" i="0" u="none" strike="noStrike" kern="1200" cap="none" spc="0" normalizeH="0" baseline="0" noProof="0" dirty="0" smtClean="0">
                <a:ln>
                  <a:noFill/>
                </a:ln>
                <a:solidFill>
                  <a:schemeClr val="tx1"/>
                </a:solidFill>
                <a:effectLst/>
                <a:uLnTx/>
                <a:uFillTx/>
                <a:latin typeface="+mj-lt"/>
                <a:ea typeface="+mj-ea"/>
                <a:cs typeface="+mj-cs"/>
              </a:rPr>
              <a:t>Βρίσκεται στη </a:t>
            </a:r>
            <a:r>
              <a:rPr kumimoji="0" lang="el-GR" sz="4400" b="1" i="0" u="none" strike="noStrike" kern="1200" cap="none" spc="0" normalizeH="0" baseline="0" noProof="0" dirty="0" smtClean="0">
                <a:ln>
                  <a:noFill/>
                </a:ln>
                <a:solidFill>
                  <a:srgbClr val="C00000"/>
                </a:solidFill>
                <a:effectLst>
                  <a:outerShdw blurRad="38100" dist="38100" dir="2700000" algn="tl">
                    <a:srgbClr val="000000">
                      <a:alpha val="43137"/>
                    </a:srgbClr>
                  </a:outerShdw>
                </a:effectLst>
                <a:uLnTx/>
                <a:uFillTx/>
                <a:latin typeface="+mj-lt"/>
                <a:ea typeface="+mj-ea"/>
                <a:cs typeface="+mj-cs"/>
              </a:rPr>
              <a:t>Βόρεια</a:t>
            </a:r>
            <a:r>
              <a:rPr kumimoji="0" lang="el-GR" sz="4400" b="1" i="0" u="none" strike="noStrike" kern="1200" cap="none" spc="0" normalizeH="0" noProof="0" dirty="0" smtClean="0">
                <a:ln>
                  <a:noFill/>
                </a:ln>
                <a:solidFill>
                  <a:srgbClr val="C00000"/>
                </a:solidFill>
                <a:effectLst>
                  <a:outerShdw blurRad="38100" dist="38100" dir="2700000" algn="tl">
                    <a:srgbClr val="000000">
                      <a:alpha val="43137"/>
                    </a:srgbClr>
                  </a:outerShdw>
                </a:effectLst>
                <a:uLnTx/>
                <a:uFillTx/>
                <a:latin typeface="+mj-lt"/>
                <a:ea typeface="+mj-ea"/>
                <a:cs typeface="+mj-cs"/>
              </a:rPr>
              <a:t> </a:t>
            </a:r>
            <a:r>
              <a:rPr kumimoji="0" lang="el-GR" sz="4400" b="1" i="0" u="none" strike="noStrike" kern="1200" cap="none" spc="0" normalizeH="0" noProof="0" dirty="0" err="1" smtClean="0">
                <a:ln>
                  <a:noFill/>
                </a:ln>
                <a:solidFill>
                  <a:srgbClr val="C00000"/>
                </a:solidFill>
                <a:effectLst>
                  <a:outerShdw blurRad="38100" dist="38100" dir="2700000" algn="tl">
                    <a:srgbClr val="000000">
                      <a:alpha val="43137"/>
                    </a:srgbClr>
                  </a:outerShdw>
                </a:effectLst>
                <a:uLnTx/>
                <a:uFillTx/>
                <a:latin typeface="+mj-lt"/>
                <a:ea typeface="+mj-ea"/>
                <a:cs typeface="+mj-cs"/>
              </a:rPr>
              <a:t>Ελλλάδα</a:t>
            </a:r>
            <a:endParaRPr kumimoji="0" lang="el-GR" sz="4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j-lt"/>
              <a:ea typeface="+mj-ea"/>
              <a:cs typeface="+mj-cs"/>
            </a:endParaRPr>
          </a:p>
        </p:txBody>
      </p:sp>
      <p:sp>
        <p:nvSpPr>
          <p:cNvPr id="7" name="1 - Τίτλος"/>
          <p:cNvSpPr txBox="1">
            <a:spLocks/>
          </p:cNvSpPr>
          <p:nvPr/>
        </p:nvSpPr>
        <p:spPr>
          <a:xfrm>
            <a:off x="1331640" y="2362870"/>
            <a:ext cx="1763688" cy="706090"/>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200" b="1" i="0" u="none" strike="noStrike" kern="1200" cap="none" spc="0" normalizeH="0" baseline="0" noProof="0" dirty="0" smtClean="0">
                <a:ln>
                  <a:noFill/>
                </a:ln>
                <a:solidFill>
                  <a:srgbClr val="C00000"/>
                </a:solidFill>
                <a:effectLst>
                  <a:outerShdw blurRad="38100" dist="38100" dir="2700000" algn="tl">
                    <a:srgbClr val="000000">
                      <a:alpha val="43137"/>
                    </a:srgbClr>
                  </a:outerShdw>
                </a:effectLst>
                <a:uLnTx/>
                <a:uFillTx/>
                <a:latin typeface="+mj-lt"/>
                <a:ea typeface="+mj-ea"/>
                <a:cs typeface="+mj-cs"/>
              </a:rPr>
              <a:t>Πέλλα</a:t>
            </a:r>
            <a:endParaRPr kumimoji="0" lang="el-GR" sz="3200" b="0" i="0" u="none" strike="noStrike" kern="1200" cap="none" spc="0" normalizeH="0" baseline="0" noProof="0" dirty="0">
              <a:ln>
                <a:noFill/>
              </a:ln>
              <a:solidFill>
                <a:schemeClr val="tx1"/>
              </a:solidFill>
              <a:effectLst/>
              <a:uLnTx/>
              <a:uFillTx/>
              <a:latin typeface="+mj-lt"/>
              <a:ea typeface="+mj-ea"/>
              <a:cs typeface="+mj-cs"/>
            </a:endParaRPr>
          </a:p>
        </p:txBody>
      </p:sp>
      <p:sp>
        <p:nvSpPr>
          <p:cNvPr id="8" name="1 - Τίτλος"/>
          <p:cNvSpPr>
            <a:spLocks noGrp="1"/>
          </p:cNvSpPr>
          <p:nvPr>
            <p:ph type="title"/>
          </p:nvPr>
        </p:nvSpPr>
        <p:spPr>
          <a:xfrm>
            <a:off x="467544" y="0"/>
            <a:ext cx="8229600" cy="850106"/>
          </a:xfrm>
        </p:spPr>
        <p:txBody>
          <a:bodyPr>
            <a:normAutofit/>
          </a:bodyPr>
          <a:lstStyle/>
          <a:p>
            <a:r>
              <a:rPr lang="el-GR" sz="3600" dirty="0" smtClean="0"/>
              <a:t>Πού βρίσκεται η </a:t>
            </a:r>
            <a:r>
              <a:rPr lang="el-GR" sz="3600" b="1" dirty="0" smtClean="0">
                <a:solidFill>
                  <a:srgbClr val="C00000"/>
                </a:solidFill>
                <a:effectLst>
                  <a:outerShdw blurRad="38100" dist="38100" dir="2700000" algn="tl">
                    <a:srgbClr val="000000">
                      <a:alpha val="43137"/>
                    </a:srgbClr>
                  </a:outerShdw>
                </a:effectLst>
              </a:rPr>
              <a:t>Πέλλα;</a:t>
            </a:r>
            <a:endParaRPr lang="el-GR"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8"/>
                                        </p:tgtEl>
                                        <p:attrNameLst>
                                          <p:attrName>style.visibility</p:attrName>
                                        </p:attrNameLst>
                                      </p:cBhvr>
                                      <p:to>
                                        <p:strVal val="visible"/>
                                      </p:to>
                                    </p:set>
                                    <p:anim calcmode="discrete" valueType="clr">
                                      <p:cBhvr override="childStyle">
                                        <p:cTn id="7"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
                                        </p:tgtEl>
                                        <p:attrNameLst>
                                          <p:attrName>fillcolor</p:attrName>
                                        </p:attrNameLst>
                                      </p:cBhvr>
                                      <p:tavLst>
                                        <p:tav tm="0">
                                          <p:val>
                                            <p:clrVal>
                                              <a:schemeClr val="accent2"/>
                                            </p:clrVal>
                                          </p:val>
                                        </p:tav>
                                        <p:tav tm="50000">
                                          <p:val>
                                            <p:clrVal>
                                              <a:schemeClr val="hlink"/>
                                            </p:clrVal>
                                          </p:val>
                                        </p:tav>
                                      </p:tavLst>
                                    </p:anim>
                                    <p:set>
                                      <p:cBhvr>
                                        <p:cTn id="9" dur="80"/>
                                        <p:tgtEl>
                                          <p:spTgt spid="8"/>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6"/>
                                        </p:tgtEl>
                                        <p:attrNameLst>
                                          <p:attrName>style.visibility</p:attrName>
                                        </p:attrNameLst>
                                      </p:cBhvr>
                                      <p:to>
                                        <p:strVal val="visible"/>
                                      </p:to>
                                    </p:set>
                                    <p:anim calcmode="discrete" valueType="clr">
                                      <p:cBhvr override="childStyle">
                                        <p:cTn id="14"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6"/>
                                        </p:tgtEl>
                                        <p:attrNameLst>
                                          <p:attrName>fillcolor</p:attrName>
                                        </p:attrNameLst>
                                      </p:cBhvr>
                                      <p:tavLst>
                                        <p:tav tm="0">
                                          <p:val>
                                            <p:clrVal>
                                              <a:schemeClr val="accent2"/>
                                            </p:clrVal>
                                          </p:val>
                                        </p:tav>
                                        <p:tav tm="50000">
                                          <p:val>
                                            <p:clrVal>
                                              <a:schemeClr val="hlink"/>
                                            </p:clrVal>
                                          </p:val>
                                        </p:tav>
                                      </p:tavLst>
                                    </p:anim>
                                    <p:set>
                                      <p:cBhvr>
                                        <p:cTn id="16" dur="80"/>
                                        <p:tgtEl>
                                          <p:spTgt spid="6"/>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90114"/>
                                        </p:tgtEl>
                                        <p:attrNameLst>
                                          <p:attrName>style.visibility</p:attrName>
                                        </p:attrNameLst>
                                      </p:cBhvr>
                                      <p:to>
                                        <p:strVal val="visible"/>
                                      </p:to>
                                    </p:set>
                                    <p:animEffect transition="in" filter="dissolve">
                                      <p:cBhvr>
                                        <p:cTn id="21" dur="500"/>
                                        <p:tgtEl>
                                          <p:spTgt spid="90114"/>
                                        </p:tgtEl>
                                      </p:cBhvr>
                                    </p:animEffect>
                                  </p:childTnLst>
                                </p:cTn>
                              </p:par>
                            </p:childTnLst>
                          </p:cTn>
                        </p:par>
                      </p:childTnLst>
                    </p:cTn>
                  </p:par>
                  <p:par>
                    <p:cTn id="22" fill="hold">
                      <p:stCondLst>
                        <p:cond delay="indefinite"/>
                      </p:stCondLst>
                      <p:childTnLst>
                        <p:par>
                          <p:cTn id="23" fill="hold">
                            <p:stCondLst>
                              <p:cond delay="0"/>
                            </p:stCondLst>
                            <p:childTnLst>
                              <p:par>
                                <p:cTn id="24" presetID="27" presetClass="entr" presetSubtype="0" fill="hold" grpId="0" nodeType="clickEffect">
                                  <p:stCondLst>
                                    <p:cond delay="0"/>
                                  </p:stCondLst>
                                  <p:iterate type="lt">
                                    <p:tmPct val="50000"/>
                                  </p:iterate>
                                  <p:childTnLst>
                                    <p:set>
                                      <p:cBhvr>
                                        <p:cTn id="25" dur="1" fill="hold">
                                          <p:stCondLst>
                                            <p:cond delay="0"/>
                                          </p:stCondLst>
                                        </p:cTn>
                                        <p:tgtEl>
                                          <p:spTgt spid="7"/>
                                        </p:tgtEl>
                                        <p:attrNameLst>
                                          <p:attrName>style.visibility</p:attrName>
                                        </p:attrNameLst>
                                      </p:cBhvr>
                                      <p:to>
                                        <p:strVal val="visible"/>
                                      </p:to>
                                    </p:set>
                                    <p:anim calcmode="discrete" valueType="clr">
                                      <p:cBhvr override="childStyle">
                                        <p:cTn id="26"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7"/>
                                        </p:tgtEl>
                                        <p:attrNameLst>
                                          <p:attrName>fillcolor</p:attrName>
                                        </p:attrNameLst>
                                      </p:cBhvr>
                                      <p:tavLst>
                                        <p:tav tm="0">
                                          <p:val>
                                            <p:clrVal>
                                              <a:schemeClr val="accent2"/>
                                            </p:clrVal>
                                          </p:val>
                                        </p:tav>
                                        <p:tav tm="50000">
                                          <p:val>
                                            <p:clrVal>
                                              <a:schemeClr val="hlink"/>
                                            </p:clrVal>
                                          </p:val>
                                        </p:tav>
                                      </p:tavLst>
                                    </p:anim>
                                    <p:set>
                                      <p:cBhvr>
                                        <p:cTn id="28" dur="80"/>
                                        <p:tgtEl>
                                          <p:spTgt spid="7"/>
                                        </p:tgtEl>
                                        <p:attrNameLst>
                                          <p:attrName>fill.type</p:attrName>
                                        </p:attrNameLst>
                                      </p:cBhvr>
                                      <p:to>
                                        <p:strVal val="solid"/>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1+#ppt_w/2"/>
                                          </p:val>
                                        </p:tav>
                                        <p:tav tm="100000">
                                          <p:val>
                                            <p:strVal val="#ppt_x"/>
                                          </p:val>
                                        </p:tav>
                                      </p:tavLst>
                                    </p:anim>
                                    <p:anim calcmode="lin" valueType="num">
                                      <p:cBhvr additive="base">
                                        <p:cTn id="3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http://www.komvos.edu.gr/mythology/images/maps/2_maps_pella.jpg"/>
          <p:cNvPicPr>
            <a:picLocks noChangeAspect="1" noChangeArrowheads="1"/>
          </p:cNvPicPr>
          <p:nvPr/>
        </p:nvPicPr>
        <p:blipFill>
          <a:blip r:embed="rId2" cstate="print"/>
          <a:srcRect/>
          <a:stretch>
            <a:fillRect/>
          </a:stretch>
        </p:blipFill>
        <p:spPr bwMode="auto">
          <a:xfrm>
            <a:off x="0" y="946081"/>
            <a:ext cx="9328470" cy="5911919"/>
          </a:xfrm>
          <a:prstGeom prst="rect">
            <a:avLst/>
          </a:prstGeom>
          <a:noFill/>
        </p:spPr>
      </p:pic>
      <p:sp>
        <p:nvSpPr>
          <p:cNvPr id="3" name="1 - Τίτλος"/>
          <p:cNvSpPr>
            <a:spLocks noGrp="1"/>
          </p:cNvSpPr>
          <p:nvPr>
            <p:ph type="title"/>
          </p:nvPr>
        </p:nvSpPr>
        <p:spPr>
          <a:xfrm>
            <a:off x="467544" y="0"/>
            <a:ext cx="8229600" cy="850106"/>
          </a:xfrm>
        </p:spPr>
        <p:txBody>
          <a:bodyPr>
            <a:normAutofit/>
          </a:bodyPr>
          <a:lstStyle/>
          <a:p>
            <a:r>
              <a:rPr lang="el-GR" sz="3600" dirty="0" smtClean="0"/>
              <a:t>Χάρτης αρχαίας Μακεδονίας</a:t>
            </a:r>
            <a:endParaRPr lang="el-GR" sz="3600" dirty="0"/>
          </a:p>
        </p:txBody>
      </p:sp>
      <p:sp>
        <p:nvSpPr>
          <p:cNvPr id="5" name="4 - Δεξιό βέλος"/>
          <p:cNvSpPr/>
          <p:nvPr/>
        </p:nvSpPr>
        <p:spPr>
          <a:xfrm rot="7933815" flipV="1">
            <a:off x="3903445" y="2453048"/>
            <a:ext cx="3682555" cy="213911"/>
          </a:xfrm>
          <a:prstGeom prst="rightArrow">
            <a:avLst>
              <a:gd name="adj1" fmla="val 50000"/>
              <a:gd name="adj2" fmla="val 53005"/>
            </a:avLst>
          </a:prstGeom>
          <a:solidFill>
            <a:schemeClr val="accent6">
              <a:lumMod val="75000"/>
              <a:alpha val="93000"/>
            </a:schemeClr>
          </a:solidFill>
          <a:ln w="9525">
            <a:solidFill>
              <a:schemeClr val="tx1"/>
            </a:solidFill>
          </a:ln>
          <a:effectLst>
            <a:outerShdw blurRad="203200" dist="190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
                                        </p:tgtEl>
                                        <p:attrNameLst>
                                          <p:attrName>style.visibility</p:attrName>
                                        </p:attrNameLst>
                                      </p:cBhvr>
                                      <p:to>
                                        <p:strVal val="visible"/>
                                      </p:to>
                                    </p:set>
                                    <p:anim calcmode="discrete" valueType="clr">
                                      <p:cBhvr override="childStyle">
                                        <p:cTn id="7"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gtEl>
                                        <p:attrNameLst>
                                          <p:attrName>fillcolor</p:attrName>
                                        </p:attrNameLst>
                                      </p:cBhvr>
                                      <p:tavLst>
                                        <p:tav tm="0">
                                          <p:val>
                                            <p:clrVal>
                                              <a:schemeClr val="accent2"/>
                                            </p:clrVal>
                                          </p:val>
                                        </p:tav>
                                        <p:tav tm="50000">
                                          <p:val>
                                            <p:clrVal>
                                              <a:schemeClr val="hlink"/>
                                            </p:clrVal>
                                          </p:val>
                                        </p:tav>
                                      </p:tavLst>
                                    </p:anim>
                                    <p:set>
                                      <p:cBhvr>
                                        <p:cTn id="9" dur="80"/>
                                        <p:tgtEl>
                                          <p:spTgt spid="3"/>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nodeType="clickEffect">
                                  <p:stCondLst>
                                    <p:cond delay="0"/>
                                  </p:stCondLst>
                                  <p:childTnLst>
                                    <p:set>
                                      <p:cBhvr>
                                        <p:cTn id="13" dur="1" fill="hold">
                                          <p:stCondLst>
                                            <p:cond delay="0"/>
                                          </p:stCondLst>
                                        </p:cTn>
                                        <p:tgtEl>
                                          <p:spTgt spid="88066"/>
                                        </p:tgtEl>
                                        <p:attrNameLst>
                                          <p:attrName>style.visibility</p:attrName>
                                        </p:attrNameLst>
                                      </p:cBhvr>
                                      <p:to>
                                        <p:strVal val="visible"/>
                                      </p:to>
                                    </p:set>
                                    <p:animEffect transition="in" filter="barn(outVertical)">
                                      <p:cBhvr>
                                        <p:cTn id="14" dur="500"/>
                                        <p:tgtEl>
                                          <p:spTgt spid="88066"/>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http://www.komvos.edu.gr/mythology/images/maps/2_maps_pella.jpg"/>
          <p:cNvPicPr>
            <a:picLocks noChangeAspect="1" noChangeArrowheads="1"/>
          </p:cNvPicPr>
          <p:nvPr/>
        </p:nvPicPr>
        <p:blipFill>
          <a:blip r:embed="rId2" cstate="print"/>
          <a:srcRect b="2367"/>
          <a:stretch>
            <a:fillRect/>
          </a:stretch>
        </p:blipFill>
        <p:spPr bwMode="auto">
          <a:xfrm>
            <a:off x="727070" y="946081"/>
            <a:ext cx="7874330" cy="5771963"/>
          </a:xfrm>
          <a:prstGeom prst="rect">
            <a:avLst/>
          </a:prstGeom>
          <a:ln>
            <a:noFill/>
          </a:ln>
          <a:effectLst>
            <a:outerShdw blurRad="292100" dist="139700" dir="2700000" algn="tl" rotWithShape="0">
              <a:srgbClr val="333333">
                <a:alpha val="65000"/>
              </a:srgbClr>
            </a:outerShdw>
          </a:effectLst>
        </p:spPr>
      </p:pic>
      <p:sp>
        <p:nvSpPr>
          <p:cNvPr id="5" name="4 - Δεξιό βέλος"/>
          <p:cNvSpPr/>
          <p:nvPr/>
        </p:nvSpPr>
        <p:spPr>
          <a:xfrm rot="9318811" flipV="1">
            <a:off x="3759340" y="985854"/>
            <a:ext cx="1813965" cy="298431"/>
          </a:xfrm>
          <a:prstGeom prst="rightArrow">
            <a:avLst>
              <a:gd name="adj1" fmla="val 50000"/>
              <a:gd name="adj2" fmla="val 53005"/>
            </a:avLst>
          </a:prstGeom>
          <a:solidFill>
            <a:schemeClr val="accent6">
              <a:lumMod val="75000"/>
              <a:alpha val="93000"/>
            </a:schemeClr>
          </a:solidFill>
          <a:ln w="9525">
            <a:solidFill>
              <a:schemeClr val="tx1"/>
            </a:solidFill>
          </a:ln>
          <a:effectLst>
            <a:outerShdw blurRad="203200" dist="190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88066"/>
                                        </p:tgtEl>
                                        <p:attrNameLst>
                                          <p:attrName>style.visibility</p:attrName>
                                        </p:attrNameLst>
                                      </p:cBhvr>
                                      <p:to>
                                        <p:strVal val="visible"/>
                                      </p:to>
                                    </p:set>
                                    <p:animEffect transition="in" filter="barn(outVertical)">
                                      <p:cBhvr>
                                        <p:cTn id="7" dur="500"/>
                                        <p:tgtEl>
                                          <p:spTgt spid="8806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2018-10-04_105425.png"/>
          <p:cNvPicPr>
            <a:picLocks noGrp="1" noChangeAspect="1"/>
          </p:cNvPicPr>
          <p:nvPr>
            <p:ph idx="1"/>
          </p:nvPr>
        </p:nvPicPr>
        <p:blipFill>
          <a:blip r:embed="rId2" cstate="print"/>
          <a:stretch>
            <a:fillRect/>
          </a:stretch>
        </p:blipFill>
        <p:spPr>
          <a:xfrm>
            <a:off x="0" y="0"/>
            <a:ext cx="12144375" cy="68580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20" name="Picture 4" descr="http://www.komvos.edu.gr/mythology/images/maps/1_maps_pella.jpg"/>
          <p:cNvPicPr>
            <a:picLocks noChangeAspect="1" noChangeArrowheads="1"/>
          </p:cNvPicPr>
          <p:nvPr/>
        </p:nvPicPr>
        <p:blipFill>
          <a:blip r:embed="rId2" cstate="print"/>
          <a:srcRect/>
          <a:stretch>
            <a:fillRect/>
          </a:stretch>
        </p:blipFill>
        <p:spPr bwMode="auto">
          <a:xfrm>
            <a:off x="-654814" y="908720"/>
            <a:ext cx="9798814" cy="5949280"/>
          </a:xfrm>
          <a:prstGeom prst="rect">
            <a:avLst/>
          </a:prstGeom>
          <a:noFill/>
        </p:spPr>
      </p:pic>
      <p:sp>
        <p:nvSpPr>
          <p:cNvPr id="6" name="5 - Δεξιό βέλος"/>
          <p:cNvSpPr/>
          <p:nvPr/>
        </p:nvSpPr>
        <p:spPr>
          <a:xfrm rot="7933815" flipV="1">
            <a:off x="3020631" y="946861"/>
            <a:ext cx="2033018" cy="405389"/>
          </a:xfrm>
          <a:prstGeom prst="rightArrow">
            <a:avLst>
              <a:gd name="adj1" fmla="val 50000"/>
              <a:gd name="adj2" fmla="val 53005"/>
            </a:avLst>
          </a:prstGeom>
          <a:solidFill>
            <a:schemeClr val="accent6">
              <a:lumMod val="75000"/>
              <a:alpha val="93000"/>
            </a:schemeClr>
          </a:solidFill>
          <a:ln w="9525">
            <a:solidFill>
              <a:schemeClr val="tx1"/>
            </a:solidFill>
          </a:ln>
          <a:effectLst>
            <a:outerShdw blurRad="203200" dist="190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6020"/>
                                        </p:tgtEl>
                                        <p:attrNameLst>
                                          <p:attrName>style.visibility</p:attrName>
                                        </p:attrNameLst>
                                      </p:cBhvr>
                                      <p:to>
                                        <p:strVal val="visible"/>
                                      </p:to>
                                    </p:set>
                                    <p:animEffect transition="in" filter="randombar(horizontal)">
                                      <p:cBhvr>
                                        <p:cTn id="7" dur="500"/>
                                        <p:tgtEl>
                                          <p:spTgt spid="8602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https://i.ytimg.com/vi/zNclFKnuJAE/hqdefault.jpg"/>
          <p:cNvPicPr>
            <a:picLocks noChangeAspect="1" noChangeArrowheads="1"/>
          </p:cNvPicPr>
          <p:nvPr/>
        </p:nvPicPr>
        <p:blipFill>
          <a:blip r:embed="rId2" cstate="print"/>
          <a:srcRect t="8399" b="7349"/>
          <a:stretch>
            <a:fillRect/>
          </a:stretch>
        </p:blipFill>
        <p:spPr bwMode="auto">
          <a:xfrm>
            <a:off x="0" y="0"/>
            <a:ext cx="9144000" cy="5777936"/>
          </a:xfrm>
          <a:prstGeom prst="rect">
            <a:avLst/>
          </a:prstGeom>
          <a:ln>
            <a:noFill/>
          </a:ln>
          <a:effectLst>
            <a:outerShdw blurRad="292100" dist="139700" dir="2700000" algn="tl" rotWithShape="0">
              <a:srgbClr val="333333">
                <a:alpha val="65000"/>
              </a:srgbClr>
            </a:outerShdw>
          </a:effectLst>
        </p:spPr>
      </p:pic>
      <p:sp>
        <p:nvSpPr>
          <p:cNvPr id="2" name="1 - Τίτλος"/>
          <p:cNvSpPr>
            <a:spLocks noGrp="1"/>
          </p:cNvSpPr>
          <p:nvPr>
            <p:ph type="title"/>
          </p:nvPr>
        </p:nvSpPr>
        <p:spPr>
          <a:xfrm>
            <a:off x="467544" y="5715000"/>
            <a:ext cx="8229600" cy="1143000"/>
          </a:xfrm>
        </p:spPr>
        <p:txBody>
          <a:bodyPr>
            <a:normAutofit/>
          </a:bodyPr>
          <a:lstStyle/>
          <a:p>
            <a:r>
              <a:rPr lang="el-GR" sz="2800" dirty="0" smtClean="0"/>
              <a:t>Ερείπια από την αρχαία </a:t>
            </a:r>
            <a:r>
              <a:rPr lang="el-GR" sz="2800" b="1" dirty="0" smtClean="0">
                <a:solidFill>
                  <a:srgbClr val="C00000"/>
                </a:solidFill>
                <a:effectLst>
                  <a:outerShdw blurRad="38100" dist="38100" dir="2700000" algn="tl">
                    <a:srgbClr val="000000">
                      <a:alpha val="43137"/>
                    </a:srgbClr>
                  </a:outerShdw>
                </a:effectLst>
              </a:rPr>
              <a:t>Πέλλα</a:t>
            </a:r>
            <a:endParaRPr lang="el-GR"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4994"/>
                                        </p:tgtEl>
                                        <p:attrNameLst>
                                          <p:attrName>style.visibility</p:attrName>
                                        </p:attrNameLst>
                                      </p:cBhvr>
                                      <p:to>
                                        <p:strVal val="visible"/>
                                      </p:to>
                                    </p:set>
                                    <p:animEffect transition="in" filter="wipe(up)">
                                      <p:cBhvr>
                                        <p:cTn id="7" dur="500"/>
                                        <p:tgtEl>
                                          <p:spTgt spid="8499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
                                        </p:tgtEl>
                                        <p:attrNameLst>
                                          <p:attrName>style.visibility</p:attrName>
                                        </p:attrNameLst>
                                      </p:cBhvr>
                                      <p:to>
                                        <p:strVal val="visible"/>
                                      </p:to>
                                    </p:set>
                                    <p:anim calcmode="discrete" valueType="clr">
                                      <p:cBhvr override="childStyle">
                                        <p:cTn id="12"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
                                        </p:tgtEl>
                                        <p:attrNameLst>
                                          <p:attrName>fillcolor</p:attrName>
                                        </p:attrNameLst>
                                      </p:cBhvr>
                                      <p:tavLst>
                                        <p:tav tm="0">
                                          <p:val>
                                            <p:clrVal>
                                              <a:schemeClr val="accent2"/>
                                            </p:clrVal>
                                          </p:val>
                                        </p:tav>
                                        <p:tav tm="50000">
                                          <p:val>
                                            <p:clrVal>
                                              <a:schemeClr val="hlink"/>
                                            </p:clrVal>
                                          </p:val>
                                        </p:tav>
                                      </p:tavLst>
                                    </p:anim>
                                    <p:set>
                                      <p:cBhvr>
                                        <p:cTn id="14" dur="80"/>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675456"/>
            <a:ext cx="5436096" cy="8640960"/>
          </a:xfrm>
        </p:spPr>
        <p:txBody>
          <a:bodyPr>
            <a:normAutofit/>
          </a:bodyPr>
          <a:lstStyle/>
          <a:p>
            <a:r>
              <a:rPr lang="el-GR" sz="3200" dirty="0" smtClean="0"/>
              <a:t>Πατέρας του ο </a:t>
            </a:r>
            <a:r>
              <a:rPr lang="el-GR" sz="3200" b="1" dirty="0" smtClean="0">
                <a:solidFill>
                  <a:srgbClr val="C00000"/>
                </a:solidFill>
                <a:effectLst>
                  <a:outerShdw blurRad="38100" dist="38100" dir="2700000" algn="tl">
                    <a:srgbClr val="000000">
                      <a:alpha val="43137"/>
                    </a:srgbClr>
                  </a:outerShdw>
                </a:effectLst>
              </a:rPr>
              <a:t>ΦΙΛΙΠΠΟΣ Β΄</a:t>
            </a:r>
            <a:r>
              <a:rPr lang="el-GR" sz="3200" dirty="0" smtClean="0"/>
              <a:t>. </a:t>
            </a:r>
            <a:br>
              <a:rPr lang="el-GR" sz="3200" dirty="0" smtClean="0"/>
            </a:br>
            <a:r>
              <a:rPr lang="el-GR" sz="3200" dirty="0" smtClean="0"/>
              <a:t>Ο Μακεδόνας βασιλιάς ήταν ένας </a:t>
            </a:r>
            <a:r>
              <a:rPr lang="el-GR" sz="3200" b="1" dirty="0" smtClean="0">
                <a:effectLst>
                  <a:outerShdw blurRad="38100" dist="38100" dir="2700000" algn="tl">
                    <a:srgbClr val="000000">
                      <a:alpha val="43137"/>
                    </a:srgbClr>
                  </a:outerShdw>
                </a:effectLst>
              </a:rPr>
              <a:t>σκληροτράχηλος στρατιώτης</a:t>
            </a:r>
            <a:r>
              <a:rPr lang="el-GR" sz="3200" dirty="0" smtClean="0"/>
              <a:t>, αμόρφωτος, </a:t>
            </a:r>
            <a:r>
              <a:rPr lang="en-US" sz="3200" dirty="0" smtClean="0"/>
              <a:t/>
            </a:r>
            <a:br>
              <a:rPr lang="en-US" sz="3200" dirty="0" smtClean="0"/>
            </a:br>
            <a:r>
              <a:rPr lang="el-GR" sz="3200" dirty="0" smtClean="0"/>
              <a:t>γερό </a:t>
            </a:r>
            <a:r>
              <a:rPr lang="el-GR" sz="3200" dirty="0" smtClean="0"/>
              <a:t>ποτήρι, </a:t>
            </a:r>
            <a:r>
              <a:rPr lang="en-US" sz="3200" dirty="0" smtClean="0"/>
              <a:t/>
            </a:r>
            <a:br>
              <a:rPr lang="en-US" sz="3200" dirty="0" smtClean="0"/>
            </a:br>
            <a:r>
              <a:rPr lang="el-GR" sz="3200" dirty="0" smtClean="0"/>
              <a:t>με </a:t>
            </a:r>
            <a:r>
              <a:rPr lang="el-GR" sz="3200" dirty="0" smtClean="0"/>
              <a:t>αδυναμία στις γυναίκες. </a:t>
            </a:r>
            <a:br>
              <a:rPr lang="el-GR" sz="3200" dirty="0" smtClean="0"/>
            </a:br>
            <a:r>
              <a:rPr lang="el-GR" sz="3200" dirty="0" smtClean="0"/>
              <a:t>Ήταν όμως </a:t>
            </a:r>
            <a:r>
              <a:rPr lang="el-GR" sz="3200" b="1" dirty="0" smtClean="0">
                <a:effectLst>
                  <a:outerShdw blurRad="38100" dist="38100" dir="2700000" algn="tl">
                    <a:srgbClr val="000000">
                      <a:alpha val="43137"/>
                    </a:srgbClr>
                  </a:outerShdw>
                </a:effectLst>
              </a:rPr>
              <a:t>σκληρός πολεμιστής,</a:t>
            </a:r>
            <a:r>
              <a:rPr lang="el-GR" sz="3200" dirty="0" smtClean="0"/>
              <a:t> είχε </a:t>
            </a:r>
            <a:r>
              <a:rPr lang="el-GR" sz="3200" b="1" dirty="0" smtClean="0">
                <a:effectLst>
                  <a:outerShdw blurRad="38100" dist="38100" dir="2700000" algn="tl">
                    <a:srgbClr val="000000">
                      <a:alpha val="43137"/>
                    </a:srgbClr>
                  </a:outerShdw>
                </a:effectLst>
              </a:rPr>
              <a:t>οργανωτικές ικανότητες, οξεία αντίληψη, ταχύτητα δράσης.</a:t>
            </a:r>
            <a:br>
              <a:rPr lang="el-GR" sz="3200" b="1" dirty="0" smtClean="0">
                <a:effectLst>
                  <a:outerShdw blurRad="38100" dist="38100" dir="2700000" algn="tl">
                    <a:srgbClr val="000000">
                      <a:alpha val="43137"/>
                    </a:srgbClr>
                  </a:outerShdw>
                </a:effectLst>
              </a:rPr>
            </a:br>
            <a:r>
              <a:rPr lang="el-GR" sz="3200" dirty="0" smtClean="0"/>
              <a:t>Έκανε τη </a:t>
            </a:r>
            <a:r>
              <a:rPr lang="el-GR" sz="3200" b="1" dirty="0" smtClean="0">
                <a:effectLst>
                  <a:outerShdw blurRad="38100" dist="38100" dir="2700000" algn="tl">
                    <a:srgbClr val="000000">
                      <a:alpha val="43137"/>
                    </a:srgbClr>
                  </a:outerShdw>
                </a:effectLst>
              </a:rPr>
              <a:t>Μακεδονία ισχυρό βασίλειο </a:t>
            </a:r>
            <a:r>
              <a:rPr lang="el-GR" sz="3200" dirty="0" smtClean="0"/>
              <a:t>και</a:t>
            </a:r>
            <a:r>
              <a:rPr lang="el-GR" sz="3200" b="1" dirty="0" smtClean="0">
                <a:effectLst>
                  <a:outerShdw blurRad="38100" dist="38100" dir="2700000" algn="tl">
                    <a:srgbClr val="000000">
                      <a:alpha val="43137"/>
                    </a:srgbClr>
                  </a:outerShdw>
                </a:effectLst>
              </a:rPr>
              <a:t> ένωσε τους Έλληνες </a:t>
            </a:r>
            <a:r>
              <a:rPr lang="el-GR" sz="3200" dirty="0" smtClean="0"/>
              <a:t>υπό την ηγεμονία του.</a:t>
            </a:r>
            <a:r>
              <a:rPr lang="el-GR" sz="2800" dirty="0" smtClean="0"/>
              <a:t/>
            </a:r>
            <a:br>
              <a:rPr lang="el-GR" sz="2800" dirty="0" smtClean="0"/>
            </a:br>
            <a:endParaRPr lang="el-GR" sz="2800" dirty="0"/>
          </a:p>
        </p:txBody>
      </p:sp>
      <p:pic>
        <p:nvPicPr>
          <p:cNvPr id="5" name="3 - Θέση περιεχομένου" descr="bergina-ena-prwto-telos-sta-senaria-tou-1977_8.w_hr.jpg"/>
          <p:cNvPicPr>
            <a:picLocks noChangeAspect="1"/>
          </p:cNvPicPr>
          <p:nvPr/>
        </p:nvPicPr>
        <p:blipFill>
          <a:blip r:embed="rId2" cstate="print"/>
          <a:stretch>
            <a:fillRect/>
          </a:stretch>
        </p:blipFill>
        <p:spPr>
          <a:xfrm>
            <a:off x="5436096" y="1052736"/>
            <a:ext cx="3508239" cy="4537323"/>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412776"/>
          </a:xfrm>
        </p:spPr>
        <p:txBody>
          <a:bodyPr>
            <a:normAutofit/>
          </a:bodyPr>
          <a:lstStyle/>
          <a:p>
            <a:r>
              <a:rPr lang="el-GR" sz="3200" dirty="0" smtClean="0"/>
              <a:t>Μητέρα του η </a:t>
            </a:r>
            <a:r>
              <a:rPr lang="el-GR" sz="3200" b="1" dirty="0" smtClean="0">
                <a:solidFill>
                  <a:srgbClr val="C00000"/>
                </a:solidFill>
                <a:effectLst>
                  <a:outerShdw blurRad="38100" dist="38100" dir="2700000" algn="tl">
                    <a:srgbClr val="000000">
                      <a:alpha val="43137"/>
                    </a:srgbClr>
                  </a:outerShdw>
                </a:effectLst>
              </a:rPr>
              <a:t>ΟΛΥΜΠΙΑΔΑ</a:t>
            </a:r>
            <a:r>
              <a:rPr lang="el-GR" sz="3200" dirty="0" smtClean="0"/>
              <a:t>. </a:t>
            </a:r>
            <a:br>
              <a:rPr lang="el-GR" sz="3200" dirty="0" smtClean="0"/>
            </a:br>
            <a:r>
              <a:rPr lang="el-GR" sz="3200" dirty="0" smtClean="0"/>
              <a:t>Φιλόδοξη, υπερήφανη, με ισχυρή θέληση.</a:t>
            </a:r>
            <a:endParaRPr lang="el-GR" sz="2800" dirty="0"/>
          </a:p>
        </p:txBody>
      </p:sp>
      <p:pic>
        <p:nvPicPr>
          <p:cNvPr id="5" name="3 - Θέση περιεχομένου" descr="bergina-ena-prwto-telos-sta-senaria-tou-1977_8.w_hr.jpg"/>
          <p:cNvPicPr>
            <a:picLocks noChangeAspect="1"/>
          </p:cNvPicPr>
          <p:nvPr/>
        </p:nvPicPr>
        <p:blipFill>
          <a:blip r:embed="rId2" cstate="print"/>
          <a:stretch>
            <a:fillRect/>
          </a:stretch>
        </p:blipFill>
        <p:spPr>
          <a:xfrm>
            <a:off x="683568" y="1484784"/>
            <a:ext cx="7972735" cy="5077448"/>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484784"/>
            <a:ext cx="9144000" cy="1143000"/>
          </a:xfrm>
        </p:spPr>
        <p:txBody>
          <a:bodyPr>
            <a:normAutofit/>
          </a:bodyPr>
          <a:lstStyle/>
          <a:p>
            <a:r>
              <a:rPr lang="el-GR" sz="3200" b="1" dirty="0" smtClean="0">
                <a:effectLst>
                  <a:outerShdw blurRad="38100" dist="38100" dir="2700000" algn="tl">
                    <a:srgbClr val="000000">
                      <a:alpha val="43137"/>
                    </a:srgbClr>
                  </a:outerShdw>
                </a:effectLst>
              </a:rPr>
              <a:t>Δύο παιδαγωγούς </a:t>
            </a:r>
            <a:r>
              <a:rPr lang="el-GR" sz="3200" dirty="0" smtClean="0"/>
              <a:t>είχε </a:t>
            </a:r>
            <a:br>
              <a:rPr lang="el-GR" sz="3200" dirty="0" smtClean="0"/>
            </a:br>
            <a:r>
              <a:rPr lang="el-GR" sz="3200" dirty="0" smtClean="0"/>
              <a:t>μέχρι τα 10 του χρόνια.</a:t>
            </a:r>
            <a:endParaRPr lang="el-GR" sz="3200" dirty="0"/>
          </a:p>
        </p:txBody>
      </p:sp>
      <p:sp>
        <p:nvSpPr>
          <p:cNvPr id="3" name="2 - Θέση περιεχομένου"/>
          <p:cNvSpPr>
            <a:spLocks noGrp="1"/>
          </p:cNvSpPr>
          <p:nvPr>
            <p:ph idx="1"/>
          </p:nvPr>
        </p:nvSpPr>
        <p:spPr>
          <a:xfrm>
            <a:off x="323528" y="4437112"/>
            <a:ext cx="3888432" cy="1844824"/>
          </a:xfrm>
        </p:spPr>
        <p:txBody>
          <a:bodyPr>
            <a:normAutofit lnSpcReduction="10000"/>
          </a:bodyPr>
          <a:lstStyle/>
          <a:p>
            <a:pPr indent="0">
              <a:buNone/>
            </a:pPr>
            <a:r>
              <a:rPr lang="el-GR" dirty="0" smtClean="0"/>
              <a:t>Τον </a:t>
            </a:r>
            <a:r>
              <a:rPr lang="el-GR" sz="4000" b="1" dirty="0" smtClean="0">
                <a:solidFill>
                  <a:srgbClr val="C00000"/>
                </a:solidFill>
                <a:effectLst>
                  <a:outerShdw blurRad="38100" dist="38100" dir="2700000" algn="tl">
                    <a:srgbClr val="000000">
                      <a:alpha val="43137"/>
                    </a:srgbClr>
                  </a:outerShdw>
                </a:effectLst>
              </a:rPr>
              <a:t>Λεωνίδα</a:t>
            </a:r>
            <a:r>
              <a:rPr lang="el-GR" dirty="0" smtClean="0">
                <a:effectLst>
                  <a:outerShdw blurRad="38100" dist="38100" dir="2700000" algn="tl">
                    <a:srgbClr val="000000">
                      <a:alpha val="43137"/>
                    </a:srgbClr>
                  </a:outerShdw>
                </a:effectLst>
              </a:rPr>
              <a:t> </a:t>
            </a:r>
          </a:p>
          <a:p>
            <a:pPr indent="0">
              <a:buNone/>
            </a:pPr>
            <a:r>
              <a:rPr lang="el-GR" dirty="0" smtClean="0">
                <a:effectLst>
                  <a:outerShdw blurRad="38100" dist="38100" dir="2700000" algn="tl">
                    <a:srgbClr val="000000">
                      <a:alpha val="43137"/>
                    </a:srgbClr>
                  </a:outerShdw>
                </a:effectLst>
              </a:rPr>
              <a:t>τον Μολοσσό, </a:t>
            </a:r>
          </a:p>
          <a:p>
            <a:pPr indent="0">
              <a:buNone/>
            </a:pPr>
            <a:r>
              <a:rPr lang="el-GR" dirty="0" smtClean="0"/>
              <a:t>από την Ήπειρο</a:t>
            </a:r>
          </a:p>
          <a:p>
            <a:pPr indent="0">
              <a:buNone/>
            </a:pPr>
            <a:endParaRPr lang="el-GR" dirty="0" smtClean="0"/>
          </a:p>
        </p:txBody>
      </p:sp>
      <p:sp>
        <p:nvSpPr>
          <p:cNvPr id="4" name="1 - Τίτλος"/>
          <p:cNvSpPr txBox="1">
            <a:spLocks/>
          </p:cNvSpPr>
          <p:nvPr/>
        </p:nvSpPr>
        <p:spPr>
          <a:xfrm>
            <a:off x="457200" y="274638"/>
            <a:ext cx="8229600" cy="850106"/>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0" i="0" u="none" strike="noStrike" kern="1200" cap="none" spc="0" normalizeH="0" baseline="0" noProof="0" dirty="0" smtClean="0">
                <a:ln>
                  <a:noFill/>
                </a:ln>
                <a:solidFill>
                  <a:schemeClr val="tx1"/>
                </a:solidFill>
                <a:effectLst/>
                <a:uLnTx/>
                <a:uFillTx/>
                <a:latin typeface="+mj-lt"/>
                <a:ea typeface="+mj-ea"/>
                <a:cs typeface="+mj-cs"/>
              </a:rPr>
              <a:t>Τα </a:t>
            </a:r>
            <a:r>
              <a:rPr kumimoji="0" lang="el-GR" sz="4400" b="1" i="0" u="none" strike="noStrike" kern="1200" cap="none" spc="0" normalizeH="0" baseline="0" noProof="0" dirty="0" smtClean="0">
                <a:ln>
                  <a:noFill/>
                </a:ln>
                <a:solidFill>
                  <a:srgbClr val="C00000"/>
                </a:solidFill>
                <a:effectLst>
                  <a:outerShdw blurRad="38100" dist="38100" dir="2700000" algn="tl">
                    <a:srgbClr val="000000">
                      <a:alpha val="43137"/>
                    </a:srgbClr>
                  </a:outerShdw>
                </a:effectLst>
                <a:uLnTx/>
                <a:uFillTx/>
                <a:latin typeface="+mj-lt"/>
                <a:ea typeface="+mj-ea"/>
                <a:cs typeface="+mj-cs"/>
              </a:rPr>
              <a:t>παιδικά χρόνια </a:t>
            </a:r>
            <a:r>
              <a:rPr kumimoji="0" lang="el-GR" sz="4400" b="0" i="0" u="none" strike="noStrike" kern="1200" cap="none" spc="0" normalizeH="0" baseline="0" noProof="0" dirty="0" smtClean="0">
                <a:ln>
                  <a:noFill/>
                </a:ln>
                <a:solidFill>
                  <a:schemeClr val="tx1"/>
                </a:solidFill>
                <a:effectLst/>
                <a:uLnTx/>
                <a:uFillTx/>
                <a:latin typeface="+mj-lt"/>
                <a:ea typeface="+mj-ea"/>
                <a:cs typeface="+mj-cs"/>
              </a:rPr>
              <a:t>του Αλέξανδρου</a:t>
            </a:r>
            <a:endParaRPr kumimoji="0" lang="el-GR"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4 - Δεξιό βέλος"/>
          <p:cNvSpPr/>
          <p:nvPr/>
        </p:nvSpPr>
        <p:spPr>
          <a:xfrm rot="8457431" flipV="1">
            <a:off x="2301857" y="3190918"/>
            <a:ext cx="1794336" cy="744476"/>
          </a:xfrm>
          <a:prstGeom prst="rightArrow">
            <a:avLst>
              <a:gd name="adj1" fmla="val 50000"/>
              <a:gd name="adj2" fmla="val 53005"/>
            </a:avLst>
          </a:prstGeom>
          <a:solidFill>
            <a:schemeClr val="accent6">
              <a:lumMod val="75000"/>
              <a:alpha val="93000"/>
            </a:schemeClr>
          </a:solidFill>
          <a:ln w="9525">
            <a:solidFill>
              <a:schemeClr val="tx1"/>
            </a:solidFill>
          </a:ln>
          <a:effectLst>
            <a:outerShdw blurRad="203200" dist="190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2 - Θέση περιεχομένου"/>
          <p:cNvSpPr txBox="1">
            <a:spLocks/>
          </p:cNvSpPr>
          <p:nvPr/>
        </p:nvSpPr>
        <p:spPr>
          <a:xfrm>
            <a:off x="4057600" y="4581128"/>
            <a:ext cx="3826768" cy="1844824"/>
          </a:xfrm>
          <a:prstGeom prst="rect">
            <a:avLst/>
          </a:prstGeom>
        </p:spPr>
        <p:txBody>
          <a:bodyPr vert="horz" lIns="91440" tIns="45720" rIns="91440" bIns="45720" rtlCol="0">
            <a:normAutofit/>
          </a:bodyPr>
          <a:lstStyle/>
          <a:p>
            <a:pPr marL="34290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3200" b="0" i="0" u="none" strike="noStrike" kern="1200" cap="none" spc="0" normalizeH="0" baseline="0" noProof="0" dirty="0" smtClean="0">
                <a:ln>
                  <a:noFill/>
                </a:ln>
                <a:solidFill>
                  <a:schemeClr val="tx1"/>
                </a:solidFill>
                <a:effectLst/>
                <a:uLnTx/>
                <a:uFillTx/>
                <a:latin typeface="+mn-lt"/>
                <a:ea typeface="+mn-ea"/>
                <a:cs typeface="+mn-cs"/>
              </a:rPr>
              <a:t>τον </a:t>
            </a:r>
            <a:r>
              <a:rPr kumimoji="0" lang="el-GR" sz="4000" b="1" i="0" u="none" strike="noStrike" kern="1200" cap="none" spc="0" normalizeH="0" baseline="0" noProof="0" dirty="0" smtClean="0">
                <a:ln>
                  <a:noFill/>
                </a:ln>
                <a:solidFill>
                  <a:srgbClr val="C00000"/>
                </a:solidFill>
                <a:effectLst>
                  <a:outerShdw blurRad="38100" dist="38100" dir="2700000" algn="tl">
                    <a:srgbClr val="000000">
                      <a:alpha val="43137"/>
                    </a:srgbClr>
                  </a:outerShdw>
                </a:effectLst>
                <a:uLnTx/>
                <a:uFillTx/>
                <a:latin typeface="+mn-lt"/>
                <a:ea typeface="+mn-ea"/>
                <a:cs typeface="+mn-cs"/>
              </a:rPr>
              <a:t>Λυσίμαχο</a:t>
            </a:r>
            <a:r>
              <a:rPr kumimoji="0" lang="el-GR" sz="3200" b="0" i="0" u="none" strike="noStrike" kern="1200" cap="none" spc="0" normalizeH="0" baseline="0" noProof="0" dirty="0" smtClean="0">
                <a:ln>
                  <a:noFill/>
                </a:ln>
                <a:solidFill>
                  <a:schemeClr val="tx1"/>
                </a:solidFill>
                <a:effectLst/>
                <a:uLnTx/>
                <a:uFillTx/>
                <a:latin typeface="+mn-lt"/>
                <a:ea typeface="+mn-ea"/>
                <a:cs typeface="+mn-cs"/>
              </a:rPr>
              <a:t> </a:t>
            </a:r>
          </a:p>
          <a:p>
            <a:pPr marL="34290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3200" b="0" i="0" u="none" strike="noStrike" kern="1200" cap="none" spc="0" normalizeH="0" baseline="0" noProof="0" dirty="0" smtClean="0">
                <a:ln>
                  <a:noFill/>
                </a:ln>
                <a:solidFill>
                  <a:schemeClr val="tx1"/>
                </a:solidFill>
                <a:effectLst/>
                <a:uLnTx/>
                <a:uFillTx/>
                <a:latin typeface="+mn-lt"/>
                <a:ea typeface="+mn-ea"/>
                <a:cs typeface="+mn-cs"/>
              </a:rPr>
              <a:t>από την Ακαρνανία.</a:t>
            </a:r>
          </a:p>
        </p:txBody>
      </p:sp>
      <p:sp>
        <p:nvSpPr>
          <p:cNvPr id="7" name="6 - Δεξιό βέλος"/>
          <p:cNvSpPr/>
          <p:nvPr/>
        </p:nvSpPr>
        <p:spPr>
          <a:xfrm rot="2946374" flipV="1">
            <a:off x="4471547" y="3258562"/>
            <a:ext cx="1794336" cy="744476"/>
          </a:xfrm>
          <a:prstGeom prst="rightArrow">
            <a:avLst>
              <a:gd name="adj1" fmla="val 50000"/>
              <a:gd name="adj2" fmla="val 53005"/>
            </a:avLst>
          </a:prstGeom>
          <a:solidFill>
            <a:schemeClr val="accent6">
              <a:lumMod val="75000"/>
              <a:alpha val="93000"/>
            </a:schemeClr>
          </a:solidFill>
          <a:ln w="9525">
            <a:solidFill>
              <a:schemeClr val="tx1"/>
            </a:solidFill>
          </a:ln>
          <a:effectLst>
            <a:outerShdw blurRad="203200" dist="190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randombar(horizontal)">
                                      <p:cBhvr>
                                        <p:cTn id="24" dur="500"/>
                                        <p:tgtEl>
                                          <p:spTgt spid="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9" dur="500"/>
                                        <p:tgtEl>
                                          <p:spTgt spid="3">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randombar(horizontal)">
                                      <p:cBhvr>
                                        <p:cTn id="34" dur="500"/>
                                        <p:tgtEl>
                                          <p:spTgt spid="3">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randombar(horizontal)">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6">
                                            <p:txEl>
                                              <p:pRg st="0" end="0"/>
                                            </p:txEl>
                                          </p:spTgt>
                                        </p:tgtEl>
                                        <p:attrNameLst>
                                          <p:attrName>style.visibility</p:attrName>
                                        </p:attrNameLst>
                                      </p:cBhvr>
                                      <p:to>
                                        <p:strVal val="visible"/>
                                      </p:to>
                                    </p:set>
                                    <p:animEffect transition="in" filter="randombar(horizontal)">
                                      <p:cBhvr>
                                        <p:cTn id="44" dur="500"/>
                                        <p:tgtEl>
                                          <p:spTgt spid="6">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6">
                                            <p:txEl>
                                              <p:pRg st="1" end="1"/>
                                            </p:txEl>
                                          </p:spTgt>
                                        </p:tgtEl>
                                        <p:attrNameLst>
                                          <p:attrName>style.visibility</p:attrName>
                                        </p:attrNameLst>
                                      </p:cBhvr>
                                      <p:to>
                                        <p:strVal val="visible"/>
                                      </p:to>
                                    </p:set>
                                    <p:animEffect transition="in" filter="randombar(horizontal)">
                                      <p:cBhvr>
                                        <p:cTn id="49"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5" grpId="0" animBg="1"/>
      <p:bldP spid="6" grpId="0" build="p"/>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332656"/>
            <a:ext cx="8820472" cy="6525344"/>
          </a:xfrm>
        </p:spPr>
        <p:txBody>
          <a:bodyPr>
            <a:normAutofit fontScale="92500" lnSpcReduction="10000"/>
          </a:bodyPr>
          <a:lstStyle/>
          <a:p>
            <a:pPr indent="0" algn="just">
              <a:buNone/>
            </a:pPr>
            <a:r>
              <a:rPr lang="el-GR" dirty="0" smtClean="0"/>
              <a:t>Ο </a:t>
            </a:r>
            <a:r>
              <a:rPr lang="el-GR" sz="4300" b="1" dirty="0" smtClean="0">
                <a:solidFill>
                  <a:srgbClr val="C00000"/>
                </a:solidFill>
                <a:effectLst>
                  <a:outerShdw blurRad="38100" dist="38100" dir="2700000" algn="tl">
                    <a:srgbClr val="000000">
                      <a:alpha val="43137"/>
                    </a:srgbClr>
                  </a:outerShdw>
                </a:effectLst>
              </a:rPr>
              <a:t>Λεωνίδας</a:t>
            </a:r>
            <a:r>
              <a:rPr lang="el-GR" b="1" dirty="0" smtClean="0">
                <a:solidFill>
                  <a:srgbClr val="C00000"/>
                </a:solidFill>
                <a:effectLst>
                  <a:outerShdw blurRad="38100" dist="38100" dir="2700000" algn="tl">
                    <a:srgbClr val="000000">
                      <a:alpha val="43137"/>
                    </a:srgbClr>
                  </a:outerShdw>
                </a:effectLst>
              </a:rPr>
              <a:t>,</a:t>
            </a:r>
            <a:r>
              <a:rPr lang="el-GR" dirty="0" smtClean="0"/>
              <a:t> αυστηρός, ανέλαβε να σκληραγωγήσει τον Αλέξανδρο, να σμιλεύσει τον </a:t>
            </a:r>
            <a:r>
              <a:rPr lang="el-GR" sz="3800" b="1" dirty="0" smtClean="0">
                <a:effectLst>
                  <a:outerShdw blurRad="38100" dist="38100" dir="2700000" algn="tl">
                    <a:srgbClr val="000000">
                      <a:alpha val="43137"/>
                    </a:srgbClr>
                  </a:outerShdw>
                </a:effectLst>
              </a:rPr>
              <a:t>χαρακτήρα</a:t>
            </a:r>
            <a:r>
              <a:rPr lang="el-GR" dirty="0" smtClean="0"/>
              <a:t> του, να μην είναι σπάταλος και μαλθακός.</a:t>
            </a:r>
          </a:p>
          <a:p>
            <a:pPr indent="0" algn="just">
              <a:buNone/>
            </a:pPr>
            <a:r>
              <a:rPr lang="el-GR" dirty="0" smtClean="0"/>
              <a:t>Τον βάζει να κάνει μπάνιο τον χειμώνα με τον πάγο, δεν τον αφήνει να τρώει γλυκίσματα.</a:t>
            </a:r>
          </a:p>
          <a:p>
            <a:pPr indent="0" algn="just">
              <a:buNone/>
            </a:pPr>
            <a:r>
              <a:rPr lang="el-GR" dirty="0" smtClean="0"/>
              <a:t>Ο </a:t>
            </a:r>
            <a:r>
              <a:rPr lang="el-GR" sz="4300" b="1" dirty="0" smtClean="0">
                <a:solidFill>
                  <a:srgbClr val="C00000"/>
                </a:solidFill>
                <a:effectLst>
                  <a:outerShdw blurRad="38100" dist="38100" dir="2700000" algn="tl">
                    <a:srgbClr val="000000">
                      <a:alpha val="43137"/>
                    </a:srgbClr>
                  </a:outerShdw>
                </a:effectLst>
              </a:rPr>
              <a:t>Λυσίμαχος</a:t>
            </a:r>
            <a:r>
              <a:rPr lang="el-GR" dirty="0" smtClean="0">
                <a:effectLst>
                  <a:outerShdw blurRad="38100" dist="38100" dir="2700000" algn="tl">
                    <a:srgbClr val="000000">
                      <a:alpha val="43137"/>
                    </a:srgbClr>
                  </a:outerShdw>
                </a:effectLst>
              </a:rPr>
              <a:t> </a:t>
            </a:r>
            <a:r>
              <a:rPr lang="el-GR" dirty="0" smtClean="0"/>
              <a:t>ανέλαβε τα </a:t>
            </a:r>
            <a:r>
              <a:rPr lang="el-GR" sz="3800" b="1" dirty="0" smtClean="0">
                <a:effectLst>
                  <a:outerShdw blurRad="38100" dist="38100" dir="2700000" algn="tl">
                    <a:srgbClr val="000000">
                      <a:alpha val="43137"/>
                    </a:srgbClr>
                  </a:outerShdw>
                </a:effectLst>
              </a:rPr>
              <a:t>γράμματα</a:t>
            </a:r>
            <a:r>
              <a:rPr lang="el-GR" dirty="0" smtClean="0"/>
              <a:t>. </a:t>
            </a:r>
          </a:p>
          <a:p>
            <a:pPr indent="0" algn="just">
              <a:buNone/>
            </a:pPr>
            <a:r>
              <a:rPr lang="el-GR" dirty="0" smtClean="0"/>
              <a:t>Του διδάσκει τον </a:t>
            </a:r>
            <a:r>
              <a:rPr lang="el-GR" b="1" dirty="0" smtClean="0">
                <a:solidFill>
                  <a:srgbClr val="C00000"/>
                </a:solidFill>
                <a:effectLst>
                  <a:outerShdw blurRad="38100" dist="38100" dir="2700000" algn="tl">
                    <a:srgbClr val="000000">
                      <a:alpha val="43137"/>
                    </a:srgbClr>
                  </a:outerShdw>
                </a:effectLst>
              </a:rPr>
              <a:t>ΟΜΗΡΟ</a:t>
            </a:r>
            <a:r>
              <a:rPr lang="el-GR" dirty="0" smtClean="0"/>
              <a:t>. Τον μυεί στην </a:t>
            </a:r>
            <a:r>
              <a:rPr lang="el-GR" dirty="0" err="1" smtClean="0"/>
              <a:t>Ιλιάδα</a:t>
            </a:r>
            <a:r>
              <a:rPr lang="el-GR" dirty="0" smtClean="0"/>
              <a:t> και την Οδύσσεια. Μαθαίνει απέξω όλη την </a:t>
            </a:r>
            <a:r>
              <a:rPr lang="el-GR" dirty="0" err="1" smtClean="0"/>
              <a:t>Ιλιάδα</a:t>
            </a:r>
            <a:r>
              <a:rPr lang="el-GR" dirty="0" smtClean="0"/>
              <a:t>.</a:t>
            </a:r>
          </a:p>
          <a:p>
            <a:pPr indent="0" algn="just">
              <a:buNone/>
            </a:pPr>
            <a:r>
              <a:rPr lang="el-GR" dirty="0" smtClean="0"/>
              <a:t>Ταυτίζεται με τον </a:t>
            </a:r>
            <a:r>
              <a:rPr lang="el-GR" b="1" dirty="0" smtClean="0">
                <a:solidFill>
                  <a:srgbClr val="C00000"/>
                </a:solidFill>
                <a:effectLst>
                  <a:outerShdw blurRad="38100" dist="38100" dir="2700000" algn="tl">
                    <a:srgbClr val="000000">
                      <a:alpha val="43137"/>
                    </a:srgbClr>
                  </a:outerShdw>
                </a:effectLst>
              </a:rPr>
              <a:t>ΑΧΙΛΛΕΑ</a:t>
            </a:r>
            <a:r>
              <a:rPr lang="el-GR" dirty="0" smtClean="0"/>
              <a:t>!</a:t>
            </a:r>
          </a:p>
          <a:p>
            <a:pPr indent="0" algn="just">
              <a:buNone/>
            </a:pPr>
            <a:r>
              <a:rPr lang="el-GR" dirty="0" smtClean="0"/>
              <a:t>Γι’ αυτό και στην εκστρατεία του θα πάει να βρει την Τροία και κάνει αγώνες προς τιμήν του Αχιλλέα και παίρνει την ασπίδα του.</a:t>
            </a: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395536" y="188640"/>
            <a:ext cx="8229600" cy="2404864"/>
          </a:xfrm>
        </p:spPr>
        <p:txBody>
          <a:bodyPr/>
          <a:lstStyle/>
          <a:p>
            <a:r>
              <a:rPr lang="el-GR" dirty="0" smtClean="0"/>
              <a:t>Ο Αλέξανδρος μεγάλωσε μαζί με τα παιδιά των ευγενών που έρχονταν στο παλάτι.</a:t>
            </a:r>
          </a:p>
          <a:p>
            <a:r>
              <a:rPr lang="el-GR" dirty="0" smtClean="0"/>
              <a:t>Ο φίλος του ο </a:t>
            </a:r>
            <a:r>
              <a:rPr lang="el-GR" b="1" dirty="0" smtClean="0">
                <a:solidFill>
                  <a:srgbClr val="C00000"/>
                </a:solidFill>
                <a:effectLst>
                  <a:outerShdw blurRad="38100" dist="38100" dir="2700000" algn="tl">
                    <a:srgbClr val="000000">
                      <a:alpha val="43137"/>
                    </a:srgbClr>
                  </a:outerShdw>
                </a:effectLst>
              </a:rPr>
              <a:t>Ηφαιστίωνας</a:t>
            </a:r>
            <a:r>
              <a:rPr lang="el-GR" dirty="0" smtClean="0">
                <a:effectLst>
                  <a:outerShdw blurRad="38100" dist="38100" dir="2700000" algn="tl">
                    <a:srgbClr val="000000">
                      <a:alpha val="43137"/>
                    </a:srgbClr>
                  </a:outerShdw>
                </a:effectLst>
              </a:rPr>
              <a:t> </a:t>
            </a:r>
            <a:r>
              <a:rPr lang="el-GR" dirty="0" smtClean="0"/>
              <a:t>είναι μαζί του από παιδί.</a:t>
            </a:r>
          </a:p>
        </p:txBody>
      </p:sp>
      <p:pic>
        <p:nvPicPr>
          <p:cNvPr id="4" name="3 - Εικόνα" descr="alex and Ηφαιστίων.jpg"/>
          <p:cNvPicPr>
            <a:picLocks noChangeAspect="1"/>
          </p:cNvPicPr>
          <p:nvPr/>
        </p:nvPicPr>
        <p:blipFill>
          <a:blip r:embed="rId2" cstate="print">
            <a:lum contrast="20000"/>
          </a:blip>
          <a:srcRect l="11442" r="8120" b="38632"/>
          <a:stretch>
            <a:fillRect/>
          </a:stretch>
        </p:blipFill>
        <p:spPr>
          <a:xfrm>
            <a:off x="899592" y="2420887"/>
            <a:ext cx="7200800" cy="412029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395536" y="188640"/>
            <a:ext cx="8229600" cy="2404864"/>
          </a:xfrm>
        </p:spPr>
        <p:txBody>
          <a:bodyPr/>
          <a:lstStyle/>
          <a:p>
            <a:r>
              <a:rPr lang="el-GR" i="1" dirty="0" smtClean="0"/>
              <a:t>Αρκετοί ερευνητές ταυτίζουν τα πρόσωπα στο ψηφιδωτό αυτό με τους δύο επιστήθιους φίλους Αλέξανδρο και Ηφαιστίωνα σε κυνηγετική σκηνή.</a:t>
            </a:r>
          </a:p>
        </p:txBody>
      </p:sp>
      <p:pic>
        <p:nvPicPr>
          <p:cNvPr id="1026" name="Picture 2" descr="https://files.thetoc.gr/Content/ImagesDatabase/p/767x0/crop/both/files/articles/2/article_84001/ifaistiwnas.w_hr.jpg?quality=90&amp;404=default&amp;v=2"/>
          <p:cNvPicPr>
            <a:picLocks noChangeAspect="1" noChangeArrowheads="1"/>
          </p:cNvPicPr>
          <p:nvPr/>
        </p:nvPicPr>
        <p:blipFill>
          <a:blip r:embed="rId2" cstate="print"/>
          <a:srcRect/>
          <a:stretch>
            <a:fillRect/>
          </a:stretch>
        </p:blipFill>
        <p:spPr bwMode="auto">
          <a:xfrm>
            <a:off x="827584" y="2420888"/>
            <a:ext cx="7305675" cy="410527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395536" y="188640"/>
            <a:ext cx="8229600" cy="720080"/>
          </a:xfrm>
        </p:spPr>
        <p:txBody>
          <a:bodyPr>
            <a:normAutofit fontScale="77500" lnSpcReduction="20000"/>
          </a:bodyPr>
          <a:lstStyle/>
          <a:p>
            <a:r>
              <a:rPr lang="el-GR" i="1" dirty="0" smtClean="0"/>
              <a:t>Το ίδιο ισχύει και για αυτό το ψηφιδωτό, αλλά κάποιοι ιστορικοί ταυτίζουν το δεύτερο πρόσωπο με τον </a:t>
            </a:r>
            <a:r>
              <a:rPr lang="el-GR" i="1" dirty="0" err="1" smtClean="0"/>
              <a:t>Κόροιβο</a:t>
            </a:r>
            <a:r>
              <a:rPr lang="el-GR" i="1" dirty="0" smtClean="0"/>
              <a:t>.</a:t>
            </a:r>
          </a:p>
        </p:txBody>
      </p:sp>
      <p:pic>
        <p:nvPicPr>
          <p:cNvPr id="144386" name="Picture 2" descr="http://mosaicmatters.co.uk/images/Mosaics%20article/mosaics_kinigi_liontariou_450_sm.jpg"/>
          <p:cNvPicPr>
            <a:picLocks noChangeAspect="1" noChangeArrowheads="1"/>
          </p:cNvPicPr>
          <p:nvPr/>
        </p:nvPicPr>
        <p:blipFill>
          <a:blip r:embed="rId2" cstate="print"/>
          <a:srcRect/>
          <a:stretch>
            <a:fillRect/>
          </a:stretch>
        </p:blipFill>
        <p:spPr bwMode="auto">
          <a:xfrm>
            <a:off x="0" y="1454657"/>
            <a:ext cx="9092850" cy="4566631"/>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p:pull/>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2018-10-04_105425.png"/>
          <p:cNvPicPr>
            <a:picLocks noGrp="1" noChangeAspect="1"/>
          </p:cNvPicPr>
          <p:nvPr>
            <p:ph idx="1"/>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251520" y="2924944"/>
            <a:ext cx="3744416" cy="3744416"/>
          </a:xfrm>
          <a:prstGeom prst="rect">
            <a:avLst/>
          </a:prstGeom>
          <a:ln>
            <a:noFill/>
          </a:ln>
          <a:effectLst>
            <a:outerShdw blurRad="292100" dist="139700" dir="2700000" algn="tl" rotWithShape="0">
              <a:srgbClr val="333333">
                <a:alpha val="65000"/>
              </a:srgbClr>
            </a:outerShdw>
          </a:effectLst>
        </p:spPr>
      </p:pic>
      <p:sp>
        <p:nvSpPr>
          <p:cNvPr id="3" name="1 - Τίτλος"/>
          <p:cNvSpPr>
            <a:spLocks noGrp="1"/>
          </p:cNvSpPr>
          <p:nvPr>
            <p:ph type="title"/>
          </p:nvPr>
        </p:nvSpPr>
        <p:spPr>
          <a:xfrm>
            <a:off x="0" y="-90264"/>
            <a:ext cx="9144000" cy="1143000"/>
          </a:xfrm>
        </p:spPr>
        <p:txBody>
          <a:bodyPr>
            <a:normAutofit/>
          </a:bodyPr>
          <a:lstStyle/>
          <a:p>
            <a:r>
              <a:rPr lang="el-GR" sz="3200" b="1" dirty="0" smtClean="0">
                <a:effectLst>
                  <a:outerShdw blurRad="38100" dist="38100" dir="2700000" algn="tl">
                    <a:srgbClr val="000000">
                      <a:alpha val="43137"/>
                    </a:srgbClr>
                  </a:outerShdw>
                </a:effectLst>
              </a:rPr>
              <a:t>Στα 9 του χρόνια δαμάζει τον Βουκεφάλα.</a:t>
            </a:r>
            <a:endParaRPr lang="el-GR" sz="3200" dirty="0"/>
          </a:p>
        </p:txBody>
      </p:sp>
      <p:pic>
        <p:nvPicPr>
          <p:cNvPr id="55300" name="Picture 4" descr="http://1.bp.blogspot.com/-fIkZ3I_b6JA/Tnh07t5CfEI/AAAAAAAAAJg/FBhBucGUm2Y/s1600/Black+wild+horses+%25282%2529.jp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Lst>
          </a:blip>
          <a:srcRect l="26944" r="17717"/>
          <a:stretch>
            <a:fillRect/>
          </a:stretch>
        </p:blipFill>
        <p:spPr bwMode="auto">
          <a:xfrm>
            <a:off x="4788024" y="980728"/>
            <a:ext cx="4129544" cy="5597156"/>
          </a:xfrm>
          <a:prstGeom prst="rect">
            <a:avLst/>
          </a:prstGeom>
          <a:ln>
            <a:noFill/>
          </a:ln>
          <a:effectLst>
            <a:outerShdw blurRad="292100" dist="139700" dir="2700000" algn="tl" rotWithShape="0">
              <a:srgbClr val="333333">
                <a:alpha val="65000"/>
              </a:srgbClr>
            </a:outerShdw>
          </a:effectLst>
        </p:spPr>
      </p:pic>
      <p:pic>
        <p:nvPicPr>
          <p:cNvPr id="55298" name="Picture 2" descr="https://live.staticflickr.com/2683/4143802529_f6fd834b8f_b.jpg"/>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40000" contrast="20000"/>
                    </a14:imgEffect>
                  </a14:imgLayer>
                </a14:imgProps>
              </a:ext>
            </a:extLst>
          </a:blip>
          <a:srcRect/>
          <a:stretch>
            <a:fillRect/>
          </a:stretch>
        </p:blipFill>
        <p:spPr bwMode="auto">
          <a:xfrm>
            <a:off x="1906858" y="1268760"/>
            <a:ext cx="3036196" cy="201622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
                                        </p:tgtEl>
                                        <p:attrNameLst>
                                          <p:attrName>style.visibility</p:attrName>
                                        </p:attrNameLst>
                                      </p:cBhvr>
                                      <p:to>
                                        <p:strVal val="visible"/>
                                      </p:to>
                                    </p:set>
                                    <p:anim calcmode="discrete" valueType="clr">
                                      <p:cBhvr override="childStyle">
                                        <p:cTn id="7"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gtEl>
                                        <p:attrNameLst>
                                          <p:attrName>fillcolor</p:attrName>
                                        </p:attrNameLst>
                                      </p:cBhvr>
                                      <p:tavLst>
                                        <p:tav tm="0">
                                          <p:val>
                                            <p:clrVal>
                                              <a:schemeClr val="accent2"/>
                                            </p:clrVal>
                                          </p:val>
                                        </p:tav>
                                        <p:tav tm="50000">
                                          <p:val>
                                            <p:clrVal>
                                              <a:schemeClr val="hlink"/>
                                            </p:clrVal>
                                          </p:val>
                                        </p:tav>
                                      </p:tavLst>
                                    </p:anim>
                                    <p:set>
                                      <p:cBhvr>
                                        <p:cTn id="9" dur="80"/>
                                        <p:tgtEl>
                                          <p:spTgt spid="3"/>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par>
                                <p:cTn id="15" presetID="22" presetClass="entr" presetSubtype="4" fill="hold" nodeType="withEffect">
                                  <p:stCondLst>
                                    <p:cond delay="0"/>
                                  </p:stCondLst>
                                  <p:childTnLst>
                                    <p:set>
                                      <p:cBhvr>
                                        <p:cTn id="16" dur="1" fill="hold">
                                          <p:stCondLst>
                                            <p:cond delay="0"/>
                                          </p:stCondLst>
                                        </p:cTn>
                                        <p:tgtEl>
                                          <p:spTgt spid="55298"/>
                                        </p:tgtEl>
                                        <p:attrNameLst>
                                          <p:attrName>style.visibility</p:attrName>
                                        </p:attrNameLst>
                                      </p:cBhvr>
                                      <p:to>
                                        <p:strVal val="visible"/>
                                      </p:to>
                                    </p:set>
                                    <p:animEffect transition="in" filter="wipe(down)">
                                      <p:cBhvr>
                                        <p:cTn id="17" dur="500"/>
                                        <p:tgtEl>
                                          <p:spTgt spid="55298"/>
                                        </p:tgtEl>
                                      </p:cBhvr>
                                    </p:animEffect>
                                  </p:childTnLst>
                                </p:cTn>
                              </p:par>
                              <p:par>
                                <p:cTn id="18" presetID="22" presetClass="entr" presetSubtype="4" fill="hold" nodeType="withEffect">
                                  <p:stCondLst>
                                    <p:cond delay="0"/>
                                  </p:stCondLst>
                                  <p:childTnLst>
                                    <p:set>
                                      <p:cBhvr>
                                        <p:cTn id="19" dur="1" fill="hold">
                                          <p:stCondLst>
                                            <p:cond delay="0"/>
                                          </p:stCondLst>
                                        </p:cTn>
                                        <p:tgtEl>
                                          <p:spTgt spid="55300"/>
                                        </p:tgtEl>
                                        <p:attrNameLst>
                                          <p:attrName>style.visibility</p:attrName>
                                        </p:attrNameLst>
                                      </p:cBhvr>
                                      <p:to>
                                        <p:strVal val="visible"/>
                                      </p:to>
                                    </p:set>
                                    <p:animEffect transition="in" filter="wipe(down)">
                                      <p:cBhvr>
                                        <p:cTn id="20" dur="500"/>
                                        <p:tgtEl>
                                          <p:spTgt spid="55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25760"/>
            <a:ext cx="9144000" cy="1143000"/>
          </a:xfrm>
        </p:spPr>
        <p:txBody>
          <a:bodyPr>
            <a:normAutofit fontScale="90000"/>
          </a:bodyPr>
          <a:lstStyle/>
          <a:p>
            <a:r>
              <a:rPr lang="el-GR" b="1" dirty="0" smtClean="0">
                <a:solidFill>
                  <a:srgbClr val="C00000"/>
                </a:solidFill>
                <a:effectLst>
                  <a:outerShdw blurRad="38100" dist="38100" dir="2700000" algn="tl">
                    <a:srgbClr val="000000">
                      <a:alpha val="43137"/>
                    </a:srgbClr>
                  </a:outerShdw>
                </a:effectLst>
              </a:rPr>
              <a:t>Ποιος ήταν ο Αλέξανδρος;</a:t>
            </a:r>
            <a:br>
              <a:rPr lang="el-GR" b="1" dirty="0" smtClean="0">
                <a:solidFill>
                  <a:srgbClr val="C00000"/>
                </a:solidFill>
                <a:effectLst>
                  <a:outerShdw blurRad="38100" dist="38100" dir="2700000" algn="tl">
                    <a:srgbClr val="000000">
                      <a:alpha val="43137"/>
                    </a:srgbClr>
                  </a:outerShdw>
                </a:effectLst>
              </a:rPr>
            </a:br>
            <a:r>
              <a:rPr lang="el-GR" b="1" dirty="0" smtClean="0">
                <a:solidFill>
                  <a:srgbClr val="C00000"/>
                </a:solidFill>
                <a:effectLst>
                  <a:outerShdw blurRad="38100" dist="38100" dir="2700000" algn="tl">
                    <a:srgbClr val="000000">
                      <a:alpha val="43137"/>
                    </a:srgbClr>
                  </a:outerShdw>
                </a:effectLst>
              </a:rPr>
              <a:t>Γιατί ονομάστηκε «μέγας»;</a:t>
            </a:r>
            <a:endParaRPr lang="el-GR" b="1" dirty="0">
              <a:solidFill>
                <a:srgbClr val="C00000"/>
              </a:solidFill>
              <a:effectLst>
                <a:outerShdw blurRad="38100" dist="38100" dir="2700000" algn="tl">
                  <a:srgbClr val="000000">
                    <a:alpha val="43137"/>
                  </a:srgbClr>
                </a:outerShdw>
              </a:effectLst>
            </a:endParaRPr>
          </a:p>
        </p:txBody>
      </p:sp>
      <p:pic>
        <p:nvPicPr>
          <p:cNvPr id="5" name="4 - Θέση περιεχομένου" descr="Μέγας Αλεξανδρος.png"/>
          <p:cNvPicPr>
            <a:picLocks noGrp="1" noChangeAspect="1"/>
          </p:cNvPicPr>
          <p:nvPr>
            <p:ph idx="1"/>
          </p:nvPr>
        </p:nvPicPr>
        <p:blipFill>
          <a:blip r:embed="rId2" cstate="print"/>
          <a:stretch>
            <a:fillRect/>
          </a:stretch>
        </p:blipFill>
        <p:spPr>
          <a:xfrm>
            <a:off x="539552" y="1556792"/>
            <a:ext cx="8064896" cy="504056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dissolv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2018-10-04_105425.png"/>
          <p:cNvPicPr>
            <a:picLocks noGrp="1" noChangeAspect="1"/>
          </p:cNvPicPr>
          <p:nvPr>
            <p:ph idx="1"/>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467544" y="548680"/>
            <a:ext cx="8038788" cy="597666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1143000"/>
          </a:xfrm>
        </p:spPr>
        <p:txBody>
          <a:bodyPr>
            <a:normAutofit/>
          </a:bodyPr>
          <a:lstStyle/>
          <a:p>
            <a:r>
              <a:rPr lang="el-GR" sz="3200" dirty="0" smtClean="0"/>
              <a:t>Στα 1</a:t>
            </a:r>
            <a:r>
              <a:rPr lang="en-US" sz="3200" dirty="0" smtClean="0"/>
              <a:t>3</a:t>
            </a:r>
            <a:r>
              <a:rPr lang="el-GR" sz="3200" dirty="0" smtClean="0"/>
              <a:t> του χρόνια έρχεται ένας </a:t>
            </a:r>
            <a:r>
              <a:rPr lang="el-GR" sz="3200" b="1" dirty="0" smtClean="0"/>
              <a:t>δάσκαλος</a:t>
            </a:r>
            <a:r>
              <a:rPr lang="el-GR" sz="3200" dirty="0" smtClean="0"/>
              <a:t> </a:t>
            </a:r>
            <a:br>
              <a:rPr lang="el-GR" sz="3200" dirty="0" smtClean="0"/>
            </a:br>
            <a:r>
              <a:rPr lang="el-GR" sz="3200" dirty="0" smtClean="0"/>
              <a:t>να τον </a:t>
            </a:r>
            <a:r>
              <a:rPr lang="el-GR" sz="3200" b="1" dirty="0" smtClean="0"/>
              <a:t>αναθρέψει πνευματικά.</a:t>
            </a:r>
            <a:endParaRPr lang="el-GR" sz="3200" b="1" dirty="0"/>
          </a:p>
        </p:txBody>
      </p:sp>
      <p:sp>
        <p:nvSpPr>
          <p:cNvPr id="3" name="2 - Θέση περιεχομένου"/>
          <p:cNvSpPr>
            <a:spLocks noGrp="1"/>
          </p:cNvSpPr>
          <p:nvPr>
            <p:ph idx="1"/>
          </p:nvPr>
        </p:nvSpPr>
        <p:spPr>
          <a:xfrm>
            <a:off x="179512" y="4121696"/>
            <a:ext cx="4546848" cy="2736304"/>
          </a:xfrm>
        </p:spPr>
        <p:txBody>
          <a:bodyPr>
            <a:normAutofit/>
          </a:bodyPr>
          <a:lstStyle/>
          <a:p>
            <a:pPr algn="ctr">
              <a:buNone/>
            </a:pPr>
            <a:r>
              <a:rPr lang="el-GR" b="1" dirty="0" smtClean="0">
                <a:solidFill>
                  <a:srgbClr val="C00000"/>
                </a:solidFill>
                <a:effectLst>
                  <a:outerShdw blurRad="38100" dist="38100" dir="2700000" algn="tl">
                    <a:srgbClr val="000000">
                      <a:alpha val="43137"/>
                    </a:srgbClr>
                  </a:outerShdw>
                </a:effectLst>
              </a:rPr>
              <a:t>Ο μεγάλος</a:t>
            </a:r>
          </a:p>
          <a:p>
            <a:pPr algn="ctr">
              <a:buNone/>
            </a:pPr>
            <a:r>
              <a:rPr lang="el-GR" b="1" dirty="0" smtClean="0">
                <a:solidFill>
                  <a:srgbClr val="C00000"/>
                </a:solidFill>
                <a:effectLst>
                  <a:outerShdw blurRad="38100" dist="38100" dir="2700000" algn="tl">
                    <a:srgbClr val="000000">
                      <a:alpha val="43137"/>
                    </a:srgbClr>
                  </a:outerShdw>
                </a:effectLst>
              </a:rPr>
              <a:t>φιλόσοφος </a:t>
            </a:r>
          </a:p>
          <a:p>
            <a:pPr algn="ctr">
              <a:buNone/>
            </a:pPr>
            <a:r>
              <a:rPr lang="el-GR" sz="5000" b="1" dirty="0" smtClean="0">
                <a:solidFill>
                  <a:srgbClr val="C00000"/>
                </a:solidFill>
                <a:effectLst>
                  <a:outerShdw blurRad="38100" dist="38100" dir="2700000" algn="tl">
                    <a:srgbClr val="000000">
                      <a:alpha val="43137"/>
                    </a:srgbClr>
                  </a:outerShdw>
                </a:effectLst>
                <a:latin typeface="AG Helvetica P Bold" pitchFamily="2" charset="0"/>
              </a:rPr>
              <a:t>ΑΡΙΣΤΟΤΕΛΗΣ</a:t>
            </a:r>
            <a:endParaRPr lang="el-GR" sz="5000" b="1" dirty="0">
              <a:solidFill>
                <a:srgbClr val="C00000"/>
              </a:solidFill>
              <a:effectLst>
                <a:outerShdw blurRad="38100" dist="38100" dir="2700000" algn="tl">
                  <a:srgbClr val="000000">
                    <a:alpha val="43137"/>
                  </a:srgbClr>
                </a:outerShdw>
              </a:effectLst>
              <a:latin typeface="AG Helvetica P Bold" pitchFamily="2" charset="0"/>
            </a:endParaRPr>
          </a:p>
        </p:txBody>
      </p:sp>
      <p:pic>
        <p:nvPicPr>
          <p:cNvPr id="4" name="3 - Εικόνα" descr="aristotle-01.jpg"/>
          <p:cNvPicPr>
            <a:picLocks noChangeAspect="1"/>
          </p:cNvPicPr>
          <p:nvPr/>
        </p:nvPicPr>
        <p:blipFill>
          <a:blip r:embed="rId2" cstate="print">
            <a:clrChange>
              <a:clrFrom>
                <a:srgbClr val="FFFFFF"/>
              </a:clrFrom>
              <a:clrTo>
                <a:srgbClr val="FFFFFF">
                  <a:alpha val="0"/>
                </a:srgbClr>
              </a:clrTo>
            </a:clrChange>
          </a:blip>
          <a:stretch>
            <a:fillRect/>
          </a:stretch>
        </p:blipFill>
        <p:spPr>
          <a:xfrm>
            <a:off x="4427984" y="1412776"/>
            <a:ext cx="4381500" cy="5095875"/>
          </a:xfrm>
          <a:prstGeom prst="rect">
            <a:avLst/>
          </a:prstGeom>
          <a:ln>
            <a:noFill/>
          </a:ln>
          <a:effectLst>
            <a:outerShdw blurRad="292100" dist="139700" dir="2700000" algn="tl" rotWithShape="0">
              <a:srgbClr val="333333">
                <a:alpha val="65000"/>
              </a:srgbClr>
            </a:outerShdw>
          </a:effectLst>
        </p:spPr>
      </p:pic>
      <p:sp>
        <p:nvSpPr>
          <p:cNvPr id="5" name="4 - Δεξιό βέλος"/>
          <p:cNvSpPr/>
          <p:nvPr/>
        </p:nvSpPr>
        <p:spPr>
          <a:xfrm rot="5400000" flipV="1">
            <a:off x="1226560" y="2237936"/>
            <a:ext cx="2298392" cy="1224136"/>
          </a:xfrm>
          <a:prstGeom prst="rightArrow">
            <a:avLst>
              <a:gd name="adj1" fmla="val 50000"/>
              <a:gd name="adj2" fmla="val 53005"/>
            </a:avLst>
          </a:prstGeom>
          <a:solidFill>
            <a:schemeClr val="accent6">
              <a:lumMod val="75000"/>
              <a:alpha val="93000"/>
            </a:schemeClr>
          </a:solidFill>
          <a:ln w="9525">
            <a:solidFill>
              <a:schemeClr val="tx1"/>
            </a:solidFill>
          </a:ln>
          <a:effectLst>
            <a:outerShdw blurRad="203200" dist="190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left)">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88640"/>
            <a:ext cx="9144000" cy="1786210"/>
          </a:xfrm>
        </p:spPr>
        <p:txBody>
          <a:bodyPr>
            <a:noAutofit/>
          </a:bodyPr>
          <a:lstStyle/>
          <a:p>
            <a:r>
              <a:rPr lang="el-GR" sz="2800" dirty="0" smtClean="0"/>
              <a:t>Ο πατέρας του Αριστοτέλη </a:t>
            </a:r>
            <a:r>
              <a:rPr lang="el-GR" sz="2800" b="1" dirty="0" smtClean="0">
                <a:effectLst>
                  <a:outerShdw blurRad="38100" dist="38100" dir="2700000" algn="tl">
                    <a:srgbClr val="000000">
                      <a:alpha val="43137"/>
                    </a:srgbClr>
                  </a:outerShdw>
                </a:effectLst>
              </a:rPr>
              <a:t>Νικόμαχος</a:t>
            </a:r>
            <a:r>
              <a:rPr lang="el-GR" sz="2800" dirty="0" smtClean="0"/>
              <a:t> ήταν ο γιατρός της Μακεδονικής αυλής. Στέλνει το γιο του να μορφωθεί στο καλύτερο πανεπιστήμιο της Ελλάδας τότε, την Αθήνα.</a:t>
            </a:r>
            <a:endParaRPr lang="el-GR" sz="2800" dirty="0"/>
          </a:p>
        </p:txBody>
      </p:sp>
      <p:pic>
        <p:nvPicPr>
          <p:cNvPr id="5" name="4 - Θέση περιεχομένου" descr="plato-and-aristotle-coloring-page.jpg"/>
          <p:cNvPicPr>
            <a:picLocks noGrp="1" noChangeAspect="1"/>
          </p:cNvPicPr>
          <p:nvPr>
            <p:ph idx="1"/>
          </p:nvPr>
        </p:nvPicPr>
        <p:blipFill>
          <a:blip r:embed="rId2" cstate="print">
            <a:clrChange>
              <a:clrFrom>
                <a:srgbClr val="FFFFFF"/>
              </a:clrFrom>
              <a:clrTo>
                <a:srgbClr val="FFFFFF">
                  <a:alpha val="0"/>
                </a:srgbClr>
              </a:clrTo>
            </a:clrChange>
            <a:lum bright="-40000" contrast="40000"/>
          </a:blip>
          <a:stretch>
            <a:fillRect/>
          </a:stretch>
        </p:blipFill>
        <p:spPr>
          <a:xfrm>
            <a:off x="2699792" y="2132856"/>
            <a:ext cx="3460476" cy="4525963"/>
          </a:xfrm>
        </p:spPr>
      </p:pic>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143000"/>
          </a:xfrm>
        </p:spPr>
        <p:txBody>
          <a:bodyPr>
            <a:normAutofit/>
          </a:bodyPr>
          <a:lstStyle/>
          <a:p>
            <a:r>
              <a:rPr lang="el-GR" sz="3200" b="1" dirty="0" smtClean="0">
                <a:effectLst>
                  <a:outerShdw blurRad="38100" dist="38100" dir="2700000" algn="tl">
                    <a:srgbClr val="000000">
                      <a:alpha val="43137"/>
                    </a:srgbClr>
                  </a:outerShdw>
                </a:effectLst>
              </a:rPr>
              <a:t>Ο </a:t>
            </a:r>
            <a:r>
              <a:rPr lang="el-GR" sz="3200" b="1" dirty="0" smtClean="0">
                <a:solidFill>
                  <a:srgbClr val="C00000"/>
                </a:solidFill>
                <a:effectLst>
                  <a:outerShdw blurRad="38100" dist="38100" dir="2700000" algn="tl">
                    <a:srgbClr val="000000">
                      <a:alpha val="43137"/>
                    </a:srgbClr>
                  </a:outerShdw>
                </a:effectLst>
              </a:rPr>
              <a:t>Αριστοτέλης</a:t>
            </a:r>
            <a:r>
              <a:rPr lang="el-GR" sz="3200" b="1" dirty="0" smtClean="0">
                <a:effectLst>
                  <a:outerShdw blurRad="38100" dist="38100" dir="2700000" algn="tl">
                    <a:srgbClr val="000000">
                      <a:alpha val="43137"/>
                    </a:srgbClr>
                  </a:outerShdw>
                </a:effectLst>
              </a:rPr>
              <a:t> ήταν μαθητής </a:t>
            </a:r>
            <a:br>
              <a:rPr lang="el-GR" sz="3200" b="1" dirty="0" smtClean="0">
                <a:effectLst>
                  <a:outerShdw blurRad="38100" dist="38100" dir="2700000" algn="tl">
                    <a:srgbClr val="000000">
                      <a:alpha val="43137"/>
                    </a:srgbClr>
                  </a:outerShdw>
                </a:effectLst>
              </a:rPr>
            </a:br>
            <a:r>
              <a:rPr lang="el-GR" sz="3200" b="1" dirty="0" smtClean="0">
                <a:effectLst>
                  <a:outerShdw blurRad="38100" dist="38100" dir="2700000" algn="tl">
                    <a:srgbClr val="000000">
                      <a:alpha val="43137"/>
                    </a:srgbClr>
                  </a:outerShdw>
                </a:effectLst>
              </a:rPr>
              <a:t>της Ακαδημίας του </a:t>
            </a:r>
            <a:r>
              <a:rPr lang="el-GR" sz="3200" b="1" dirty="0" smtClean="0">
                <a:solidFill>
                  <a:srgbClr val="C00000"/>
                </a:solidFill>
                <a:effectLst>
                  <a:outerShdw blurRad="38100" dist="38100" dir="2700000" algn="tl">
                    <a:srgbClr val="000000">
                      <a:alpha val="43137"/>
                    </a:srgbClr>
                  </a:outerShdw>
                </a:effectLst>
              </a:rPr>
              <a:t>Πλάτωνα</a:t>
            </a:r>
            <a:endParaRPr lang="el-GR" sz="3200" dirty="0">
              <a:solidFill>
                <a:srgbClr val="C00000"/>
              </a:solidFill>
            </a:endParaRPr>
          </a:p>
        </p:txBody>
      </p:sp>
      <p:pic>
        <p:nvPicPr>
          <p:cNvPr id="7" name="Picture 2" descr="http://users.sch.gr/ipap/Ellinikos_Politismos/AnthologioC/img/rafa6.jpg"/>
          <p:cNvPicPr>
            <a:picLocks noChangeAspect="1" noChangeArrowheads="1"/>
          </p:cNvPicPr>
          <p:nvPr/>
        </p:nvPicPr>
        <p:blipFill>
          <a:blip r:embed="rId2" cstate="print"/>
          <a:srcRect l="21102" r="20787"/>
          <a:stretch>
            <a:fillRect/>
          </a:stretch>
        </p:blipFill>
        <p:spPr bwMode="auto">
          <a:xfrm>
            <a:off x="1835696" y="1268760"/>
            <a:ext cx="5557291" cy="5483054"/>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https://static.wixstatic.com/media/31a3d3_653d38e0cc9447ff9fa81d4ea2c380dc~mv2.png/v1/fill/w_667,h_375,al_c,usm_0.66_1.00_0.01/31a3d3_653d38e0cc9447ff9fa81d4ea2c380dc~mv2.png"/>
          <p:cNvPicPr>
            <a:picLocks noChangeAspect="1" noChangeArrowheads="1"/>
          </p:cNvPicPr>
          <p:nvPr/>
        </p:nvPicPr>
        <p:blipFill>
          <a:blip r:embed="rId2" cstate="print">
            <a:lum bright="-20000" contrast="30000"/>
          </a:blip>
          <a:srcRect/>
          <a:stretch>
            <a:fillRect/>
          </a:stretch>
        </p:blipFill>
        <p:spPr bwMode="auto">
          <a:xfrm>
            <a:off x="-1997499" y="0"/>
            <a:ext cx="12198095" cy="6858000"/>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3491880" y="4005064"/>
            <a:ext cx="5652120" cy="2664296"/>
          </a:xfrm>
        </p:spPr>
        <p:txBody>
          <a:bodyPr>
            <a:normAutofit fontScale="92500" lnSpcReduction="10000"/>
          </a:bodyPr>
          <a:lstStyle/>
          <a:p>
            <a:pPr>
              <a:buNone/>
            </a:pPr>
            <a:r>
              <a:rPr lang="el-GR" dirty="0" smtClean="0"/>
              <a:t>	Ο Αριστοτέλης βρίσκεται στην </a:t>
            </a:r>
            <a:r>
              <a:rPr lang="el-GR" b="1" dirty="0" smtClean="0">
                <a:solidFill>
                  <a:srgbClr val="C00000"/>
                </a:solidFill>
                <a:effectLst>
                  <a:outerShdw blurRad="38100" dist="38100" dir="2700000" algn="tl">
                    <a:srgbClr val="000000">
                      <a:alpha val="43137"/>
                    </a:srgbClr>
                  </a:outerShdw>
                </a:effectLst>
              </a:rPr>
              <a:t>Τρωάδα</a:t>
            </a:r>
            <a:r>
              <a:rPr lang="el-GR" dirty="0" smtClean="0"/>
              <a:t>. Έχει φύγει από την Αθήνα, γιατί ο Πλάτων κληροδότησε τη σχολή στον ανιψιό του Σπεύσιππο, όταν πέθανε το </a:t>
            </a:r>
            <a:r>
              <a:rPr lang="el-GR" b="1" dirty="0" smtClean="0">
                <a:solidFill>
                  <a:srgbClr val="C00000"/>
                </a:solidFill>
                <a:effectLst>
                  <a:outerShdw blurRad="38100" dist="38100" dir="2700000" algn="tl">
                    <a:srgbClr val="000000">
                      <a:alpha val="43137"/>
                    </a:srgbClr>
                  </a:outerShdw>
                </a:effectLst>
              </a:rPr>
              <a:t>349 </a:t>
            </a:r>
            <a:r>
              <a:rPr lang="el-GR" b="1" dirty="0" err="1" smtClean="0">
                <a:solidFill>
                  <a:srgbClr val="C00000"/>
                </a:solidFill>
                <a:effectLst>
                  <a:outerShdw blurRad="38100" dist="38100" dir="2700000" algn="tl">
                    <a:srgbClr val="000000">
                      <a:alpha val="43137"/>
                    </a:srgbClr>
                  </a:outerShdw>
                </a:effectLst>
              </a:rPr>
              <a:t>π.Χ.</a:t>
            </a:r>
            <a:endParaRPr lang="el-GR" b="1" dirty="0">
              <a:solidFill>
                <a:srgbClr val="C00000"/>
              </a:solidFill>
              <a:effectLst>
                <a:outerShdw blurRad="38100" dist="38100" dir="2700000" algn="tl">
                  <a:srgbClr val="000000">
                    <a:alpha val="43137"/>
                  </a:srgbClr>
                </a:outerShdw>
              </a:effectLst>
            </a:endParaRPr>
          </a:p>
        </p:txBody>
      </p:sp>
      <p:pic>
        <p:nvPicPr>
          <p:cNvPr id="4" name="3 - Εικόνα" descr="aristoteles.jpg"/>
          <p:cNvPicPr>
            <a:picLocks noChangeAspect="1"/>
          </p:cNvPicPr>
          <p:nvPr/>
        </p:nvPicPr>
        <p:blipFill>
          <a:blip r:embed="rId2" cstate="print"/>
          <a:stretch>
            <a:fillRect/>
          </a:stretch>
        </p:blipFill>
        <p:spPr>
          <a:xfrm>
            <a:off x="472032" y="2691055"/>
            <a:ext cx="2875832" cy="3719410"/>
          </a:xfrm>
          <a:prstGeom prst="rect">
            <a:avLst/>
          </a:prstGeom>
          <a:ln>
            <a:noFill/>
          </a:ln>
          <a:effectLst>
            <a:outerShdw blurRad="292100" dist="139700" dir="2700000" algn="tl" rotWithShape="0">
              <a:srgbClr val="333333">
                <a:alpha val="65000"/>
              </a:srgbClr>
            </a:outerShdw>
          </a:effectLst>
        </p:spPr>
      </p:pic>
      <p:sp>
        <p:nvSpPr>
          <p:cNvPr id="6" name="5 - Ελλειψοειδής επεξήγηση"/>
          <p:cNvSpPr/>
          <p:nvPr/>
        </p:nvSpPr>
        <p:spPr>
          <a:xfrm>
            <a:off x="4283968" y="404664"/>
            <a:ext cx="4104456" cy="3168352"/>
          </a:xfrm>
          <a:prstGeom prst="wedgeEllipseCallout">
            <a:avLst>
              <a:gd name="adj1" fmla="val -79699"/>
              <a:gd name="adj2" fmla="val 42329"/>
            </a:avLst>
          </a:prstGeom>
          <a:solidFill>
            <a:schemeClr val="bg1"/>
          </a:solidFill>
          <a:ln w="12700">
            <a:solidFill>
              <a:schemeClr val="tx1"/>
            </a:solidFill>
          </a:ln>
          <a:effectLst>
            <a:outerShdw blurRad="228600" dist="279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600" dirty="0" smtClean="0">
                <a:solidFill>
                  <a:schemeClr val="tx1"/>
                </a:solidFill>
              </a:rPr>
              <a:t>Αριστοτέλη θέλω να εκπαιδεύσεις τον γιο μου!</a:t>
            </a:r>
            <a:endParaRPr lang="el-GR" sz="3600" dirty="0">
              <a:solidFill>
                <a:schemeClr val="tx1"/>
              </a:solidFill>
            </a:endParaRPr>
          </a:p>
        </p:txBody>
      </p:sp>
      <p:sp>
        <p:nvSpPr>
          <p:cNvPr id="7" name="2 - Θέση περιεχομένου"/>
          <p:cNvSpPr txBox="1">
            <a:spLocks/>
          </p:cNvSpPr>
          <p:nvPr/>
        </p:nvSpPr>
        <p:spPr>
          <a:xfrm>
            <a:off x="251520" y="260648"/>
            <a:ext cx="4176464" cy="2376264"/>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l-GR" sz="2800" b="0" i="0" u="none" strike="noStrike" kern="1200" cap="none" spc="0" normalizeH="0" baseline="0" noProof="0" dirty="0" smtClean="0">
                <a:ln>
                  <a:noFill/>
                </a:ln>
                <a:solidFill>
                  <a:schemeClr val="tx1"/>
                </a:solidFill>
                <a:effectLst/>
                <a:uLnTx/>
                <a:uFillTx/>
                <a:latin typeface="+mn-lt"/>
                <a:ea typeface="+mn-ea"/>
                <a:cs typeface="+mn-cs"/>
              </a:rPr>
              <a:t>	Ο Φίλιππος το</a:t>
            </a:r>
            <a:r>
              <a:rPr kumimoji="0" lang="el-GR" sz="2800" b="0" i="0" u="none" strike="noStrike" kern="1200" cap="none" spc="0" normalizeH="0" noProof="0" dirty="0" smtClean="0">
                <a:ln>
                  <a:noFill/>
                </a:ln>
                <a:solidFill>
                  <a:schemeClr val="tx1"/>
                </a:solidFill>
                <a:effectLst/>
                <a:uLnTx/>
                <a:uFillTx/>
                <a:latin typeface="+mn-lt"/>
                <a:ea typeface="+mn-ea"/>
                <a:cs typeface="+mn-cs"/>
              </a:rPr>
              <a:t> </a:t>
            </a:r>
            <a:r>
              <a:rPr kumimoji="0" lang="el-GR" sz="2800" b="1" i="0" u="none" strike="noStrike" kern="1200" cap="none" spc="0" normalizeH="0" noProof="0" dirty="0" smtClean="0">
                <a:ln>
                  <a:noFill/>
                </a:ln>
                <a:solidFill>
                  <a:srgbClr val="C00000"/>
                </a:solidFill>
                <a:effectLst>
                  <a:outerShdw blurRad="38100" dist="38100" dir="2700000" algn="tl">
                    <a:srgbClr val="000000">
                      <a:alpha val="43137"/>
                    </a:srgbClr>
                  </a:outerShdw>
                </a:effectLst>
                <a:uLnTx/>
                <a:uFillTx/>
                <a:latin typeface="+mn-lt"/>
                <a:ea typeface="+mn-ea"/>
                <a:cs typeface="+mn-cs"/>
              </a:rPr>
              <a:t>346 </a:t>
            </a:r>
            <a:r>
              <a:rPr kumimoji="0" lang="el-GR" sz="2800" b="1" i="0" u="none" strike="noStrike" kern="1200" cap="none" spc="0" normalizeH="0" noProof="0" dirty="0" err="1" smtClean="0">
                <a:ln>
                  <a:noFill/>
                </a:ln>
                <a:solidFill>
                  <a:srgbClr val="C00000"/>
                </a:solidFill>
                <a:effectLst>
                  <a:outerShdw blurRad="38100" dist="38100" dir="2700000" algn="tl">
                    <a:srgbClr val="000000">
                      <a:alpha val="43137"/>
                    </a:srgbClr>
                  </a:outerShdw>
                </a:effectLst>
                <a:uLnTx/>
                <a:uFillTx/>
                <a:latin typeface="+mn-lt"/>
                <a:ea typeface="+mn-ea"/>
                <a:cs typeface="+mn-cs"/>
              </a:rPr>
              <a:t>π.Χ.</a:t>
            </a:r>
            <a:r>
              <a:rPr kumimoji="0" lang="el-GR" sz="2800" b="1" i="0" u="none" strike="noStrike" kern="1200" cap="none" spc="0" normalizeH="0" noProof="0" dirty="0" smtClean="0">
                <a:ln>
                  <a:noFill/>
                </a:ln>
                <a:solidFill>
                  <a:srgbClr val="C00000"/>
                </a:solidFill>
                <a:effectLst>
                  <a:outerShdw blurRad="38100" dist="38100" dir="2700000" algn="tl">
                    <a:srgbClr val="000000">
                      <a:alpha val="43137"/>
                    </a:srgbClr>
                  </a:outerShdw>
                </a:effectLst>
                <a:uLnTx/>
                <a:uFillTx/>
                <a:latin typeface="+mn-lt"/>
                <a:ea typeface="+mn-ea"/>
                <a:cs typeface="+mn-cs"/>
              </a:rPr>
              <a:t> </a:t>
            </a:r>
            <a:r>
              <a:rPr kumimoji="0" lang="el-GR" sz="2800" b="0" i="0" u="none" strike="noStrike" kern="1200" cap="none" spc="0" normalizeH="0" noProof="0" dirty="0" smtClean="0">
                <a:ln>
                  <a:noFill/>
                </a:ln>
                <a:solidFill>
                  <a:schemeClr val="tx1"/>
                </a:solidFill>
                <a:effectLst/>
                <a:uLnTx/>
                <a:uFillTx/>
                <a:latin typeface="+mn-lt"/>
                <a:ea typeface="+mn-ea"/>
                <a:cs typeface="+mn-cs"/>
              </a:rPr>
              <a:t>ζητά από τον μεγάλο φιλόσοφο να αναλάβει την εκπαίδευση του Αλέξανδρου.</a:t>
            </a:r>
            <a:endParaRPr kumimoji="0" lang="el-GR" sz="28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randombar(horizontal)">
                                      <p:cBhvr>
                                        <p:cTn id="2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273624" y="3816424"/>
            <a:ext cx="4618856" cy="3429000"/>
          </a:xfrm>
        </p:spPr>
        <p:txBody>
          <a:bodyPr>
            <a:normAutofit/>
          </a:bodyPr>
          <a:lstStyle/>
          <a:p>
            <a:r>
              <a:rPr lang="el-GR" sz="2800" dirty="0" smtClean="0"/>
              <a:t>Θέλει να είναι μακριά από τους γονείς του Αλέξανδρου για να τον διδάξει </a:t>
            </a:r>
            <a:r>
              <a:rPr lang="el-GR" sz="2800" b="1" dirty="0" smtClean="0"/>
              <a:t>απερίσπαστος</a:t>
            </a:r>
            <a:r>
              <a:rPr lang="el-GR" sz="2800" dirty="0" smtClean="0"/>
              <a:t>.</a:t>
            </a:r>
          </a:p>
          <a:p>
            <a:r>
              <a:rPr lang="el-GR" dirty="0" smtClean="0"/>
              <a:t>Έτσι δημιουργείται η </a:t>
            </a:r>
            <a:r>
              <a:rPr lang="el-GR" b="1" dirty="0" smtClean="0">
                <a:solidFill>
                  <a:srgbClr val="C00000"/>
                </a:solidFill>
                <a:effectLst>
                  <a:outerShdw blurRad="38100" dist="38100" dir="2700000" algn="tl">
                    <a:srgbClr val="000000">
                      <a:alpha val="43137"/>
                    </a:srgbClr>
                  </a:outerShdw>
                </a:effectLst>
              </a:rPr>
              <a:t>Σχολή της </a:t>
            </a:r>
            <a:r>
              <a:rPr lang="el-GR" b="1" dirty="0" err="1" smtClean="0">
                <a:solidFill>
                  <a:srgbClr val="C00000"/>
                </a:solidFill>
                <a:effectLst>
                  <a:outerShdw blurRad="38100" dist="38100" dir="2700000" algn="tl">
                    <a:srgbClr val="000000">
                      <a:alpha val="43137"/>
                    </a:srgbClr>
                  </a:outerShdw>
                </a:effectLst>
              </a:rPr>
              <a:t>Μίεζας</a:t>
            </a:r>
            <a:r>
              <a:rPr lang="el-GR" dirty="0" smtClean="0"/>
              <a:t>.</a:t>
            </a:r>
            <a:endParaRPr lang="el-GR" dirty="0"/>
          </a:p>
        </p:txBody>
      </p:sp>
      <p:pic>
        <p:nvPicPr>
          <p:cNvPr id="4" name="3 - Εικόνα" descr="aristoteles.jpg"/>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Lst>
          </a:blip>
          <a:srcRect l="1871" t="1482" r="1871" b="1482"/>
          <a:stretch>
            <a:fillRect/>
          </a:stretch>
        </p:blipFill>
        <p:spPr>
          <a:xfrm>
            <a:off x="449678" y="2691055"/>
            <a:ext cx="2956429" cy="3762281"/>
          </a:xfrm>
          <a:prstGeom prst="rect">
            <a:avLst/>
          </a:prstGeom>
          <a:ln>
            <a:noFill/>
          </a:ln>
          <a:effectLst>
            <a:outerShdw blurRad="292100" dist="139700" dir="2700000" algn="tl" rotWithShape="0">
              <a:srgbClr val="333333">
                <a:alpha val="65000"/>
              </a:srgbClr>
            </a:outerShdw>
          </a:effectLst>
        </p:spPr>
      </p:pic>
      <p:sp>
        <p:nvSpPr>
          <p:cNvPr id="6" name="5 - Ελλειψοειδής επεξήγηση"/>
          <p:cNvSpPr/>
          <p:nvPr/>
        </p:nvSpPr>
        <p:spPr>
          <a:xfrm>
            <a:off x="3923928" y="0"/>
            <a:ext cx="4752528" cy="3501008"/>
          </a:xfrm>
          <a:prstGeom prst="wedgeEllipseCallout">
            <a:avLst>
              <a:gd name="adj1" fmla="val -92380"/>
              <a:gd name="adj2" fmla="val 55205"/>
            </a:avLst>
          </a:prstGeom>
          <a:solidFill>
            <a:schemeClr val="bg1"/>
          </a:solidFill>
          <a:ln w="12700">
            <a:solidFill>
              <a:schemeClr val="tx1"/>
            </a:solidFill>
          </a:ln>
          <a:effectLst>
            <a:outerShdw blurRad="228600" dist="279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600" b="1" dirty="0" smtClean="0">
                <a:solidFill>
                  <a:schemeClr val="tx1"/>
                </a:solidFill>
                <a:effectLst>
                  <a:outerShdw blurRad="38100" dist="38100" dir="2700000" algn="tl">
                    <a:srgbClr val="000000">
                      <a:alpha val="43137"/>
                    </a:srgbClr>
                  </a:outerShdw>
                </a:effectLst>
              </a:rPr>
              <a:t>Δέχομαι αλλά με δύο όρους</a:t>
            </a:r>
            <a:r>
              <a:rPr lang="el-GR" sz="2600" dirty="0" smtClean="0">
                <a:solidFill>
                  <a:schemeClr val="tx1"/>
                </a:solidFill>
              </a:rPr>
              <a:t>:</a:t>
            </a:r>
          </a:p>
          <a:p>
            <a:pPr algn="ctr"/>
            <a:r>
              <a:rPr lang="el-GR" sz="2600" b="1" dirty="0" smtClean="0">
                <a:solidFill>
                  <a:srgbClr val="C00000"/>
                </a:solidFill>
                <a:effectLst>
                  <a:outerShdw blurRad="38100" dist="38100" dir="2700000" algn="tl">
                    <a:srgbClr val="000000">
                      <a:alpha val="43137"/>
                    </a:srgbClr>
                  </a:outerShdw>
                </a:effectLst>
              </a:rPr>
              <a:t>α) </a:t>
            </a:r>
            <a:r>
              <a:rPr lang="el-GR" sz="2600" dirty="0" smtClean="0">
                <a:solidFill>
                  <a:schemeClr val="tx1"/>
                </a:solidFill>
              </a:rPr>
              <a:t>Θα ξαναχτιστούν τα </a:t>
            </a:r>
            <a:r>
              <a:rPr lang="el-GR" sz="2600" dirty="0" err="1" smtClean="0">
                <a:solidFill>
                  <a:schemeClr val="tx1"/>
                </a:solidFill>
              </a:rPr>
              <a:t>Στάγειρα</a:t>
            </a:r>
            <a:r>
              <a:rPr lang="el-GR" sz="2600" dirty="0" smtClean="0">
                <a:solidFill>
                  <a:schemeClr val="tx1"/>
                </a:solidFill>
              </a:rPr>
              <a:t> και </a:t>
            </a:r>
          </a:p>
          <a:p>
            <a:pPr algn="ctr"/>
            <a:r>
              <a:rPr lang="el-GR" sz="2600" b="1" dirty="0" smtClean="0">
                <a:solidFill>
                  <a:srgbClr val="C00000"/>
                </a:solidFill>
                <a:effectLst>
                  <a:outerShdw blurRad="38100" dist="38100" dir="2700000" algn="tl">
                    <a:srgbClr val="000000">
                      <a:alpha val="43137"/>
                    </a:srgbClr>
                  </a:outerShdw>
                </a:effectLst>
              </a:rPr>
              <a:t>β) </a:t>
            </a:r>
            <a:r>
              <a:rPr lang="el-GR" sz="2600" dirty="0" smtClean="0">
                <a:solidFill>
                  <a:schemeClr val="tx1"/>
                </a:solidFill>
              </a:rPr>
              <a:t>τα μαθήματα μακριά από την Πέλλα!</a:t>
            </a:r>
            <a:endParaRPr lang="el-GR" sz="2600" dirty="0">
              <a:solidFill>
                <a:schemeClr val="tx1"/>
              </a:solidFill>
            </a:endParaRPr>
          </a:p>
        </p:txBody>
      </p:sp>
      <p:sp>
        <p:nvSpPr>
          <p:cNvPr id="7" name="2 - Θέση περιεχομένου"/>
          <p:cNvSpPr txBox="1">
            <a:spLocks/>
          </p:cNvSpPr>
          <p:nvPr/>
        </p:nvSpPr>
        <p:spPr>
          <a:xfrm>
            <a:off x="539552" y="260648"/>
            <a:ext cx="3456384" cy="2376264"/>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Aft>
                <a:spcPts val="0"/>
              </a:spcAft>
              <a:buClrTx/>
              <a:buSzTx/>
              <a:tabLst/>
              <a:defRPr/>
            </a:pPr>
            <a:r>
              <a:rPr kumimoji="0" lang="el-GR" sz="2800" b="0" i="0" u="none" strike="noStrike" kern="1200" cap="none" spc="0" normalizeH="0" baseline="0" noProof="0" dirty="0" smtClean="0">
                <a:ln>
                  <a:noFill/>
                </a:ln>
                <a:solidFill>
                  <a:schemeClr val="tx1"/>
                </a:solidFill>
                <a:effectLst/>
                <a:uLnTx/>
                <a:uFillTx/>
                <a:latin typeface="+mn-lt"/>
                <a:ea typeface="+mn-ea"/>
                <a:cs typeface="+mn-cs"/>
              </a:rPr>
              <a:t>	Ο Φίλιππος</a:t>
            </a:r>
            <a:r>
              <a:rPr kumimoji="0" lang="el-GR" sz="2800" b="0" i="0" u="none" strike="noStrike" kern="1200" cap="none" spc="0" normalizeH="0" noProof="0" dirty="0" smtClean="0">
                <a:ln>
                  <a:noFill/>
                </a:ln>
                <a:solidFill>
                  <a:schemeClr val="tx1"/>
                </a:solidFill>
                <a:effectLst/>
                <a:uLnTx/>
                <a:uFillTx/>
                <a:latin typeface="+mn-lt"/>
                <a:ea typeface="+mn-ea"/>
                <a:cs typeface="+mn-cs"/>
              </a:rPr>
              <a:t> είχε ισοπεδώσει τα </a:t>
            </a:r>
            <a:r>
              <a:rPr kumimoji="0" lang="el-GR" sz="2800" b="1" i="0" u="none" strike="noStrike" kern="1200" cap="none" spc="0" normalizeH="0" noProof="0" dirty="0" err="1" smtClean="0">
                <a:ln>
                  <a:noFill/>
                </a:ln>
                <a:solidFill>
                  <a:schemeClr val="tx1"/>
                </a:solidFill>
                <a:effectLst/>
                <a:uLnTx/>
                <a:uFillTx/>
                <a:latin typeface="+mn-lt"/>
                <a:ea typeface="+mn-ea"/>
                <a:cs typeface="+mn-cs"/>
              </a:rPr>
              <a:t>Στάγειρα</a:t>
            </a:r>
            <a:r>
              <a:rPr kumimoji="0" lang="el-GR" sz="2800" b="0" i="0" u="none" strike="noStrike" kern="1200" cap="none" spc="0" normalizeH="0" noProof="0" dirty="0" smtClean="0">
                <a:ln>
                  <a:noFill/>
                </a:ln>
                <a:solidFill>
                  <a:schemeClr val="tx1"/>
                </a:solidFill>
                <a:effectLst/>
                <a:uLnTx/>
                <a:uFillTx/>
                <a:latin typeface="+mn-lt"/>
                <a:ea typeface="+mn-ea"/>
                <a:cs typeface="+mn-cs"/>
              </a:rPr>
              <a:t>, τη γενέτειρα πόλη</a:t>
            </a:r>
          </a:p>
          <a:p>
            <a:pPr marL="342900" marR="0" lvl="0" indent="-342900" algn="l" defTabSz="914400" rtl="0" eaLnBrk="1" fontAlgn="auto" latinLnBrk="0" hangingPunct="1">
              <a:lnSpc>
                <a:spcPct val="100000"/>
              </a:lnSpc>
              <a:spcAft>
                <a:spcPts val="0"/>
              </a:spcAft>
              <a:buClrTx/>
              <a:buSzTx/>
              <a:tabLst/>
              <a:defRPr/>
            </a:pPr>
            <a:r>
              <a:rPr kumimoji="0" lang="el-GR" sz="2800" b="0" i="0" u="none" strike="noStrike" kern="1200" cap="none" spc="0" normalizeH="0" noProof="0" dirty="0" smtClean="0">
                <a:ln>
                  <a:noFill/>
                </a:ln>
                <a:solidFill>
                  <a:schemeClr val="tx1"/>
                </a:solidFill>
                <a:effectLst/>
                <a:uLnTx/>
                <a:uFillTx/>
                <a:latin typeface="+mn-lt"/>
                <a:ea typeface="+mn-ea"/>
                <a:cs typeface="+mn-cs"/>
              </a:rPr>
              <a:t>    του Αριστοτέλη.</a:t>
            </a:r>
            <a:endParaRPr kumimoji="0" lang="el-GR" sz="28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2018-10-04_105425.png"/>
          <p:cNvPicPr>
            <a:picLocks noGrp="1" noChangeAspect="1"/>
          </p:cNvPicPr>
          <p:nvPr>
            <p:ph idx="1"/>
          </p:nvPr>
        </p:nvPicPr>
        <p:blipFill>
          <a:blip r:embed="rId2" cstate="print"/>
          <a:srcRect t="9449" b="13228"/>
          <a:stretch>
            <a:fillRect/>
          </a:stretch>
        </p:blipFill>
        <p:spPr>
          <a:xfrm>
            <a:off x="1475656" y="1772816"/>
            <a:ext cx="6048672" cy="4676971"/>
          </a:xfrm>
          <a:prstGeom prst="rect">
            <a:avLst/>
          </a:prstGeom>
          <a:ln>
            <a:noFill/>
          </a:ln>
          <a:effectLst>
            <a:outerShdw blurRad="292100" dist="139700" dir="2700000" algn="tl" rotWithShape="0">
              <a:srgbClr val="333333">
                <a:alpha val="65000"/>
              </a:srgbClr>
            </a:outerShdw>
          </a:effectLst>
        </p:spPr>
      </p:pic>
      <p:sp>
        <p:nvSpPr>
          <p:cNvPr id="3" name="1 - Τίτλος"/>
          <p:cNvSpPr>
            <a:spLocks noGrp="1"/>
          </p:cNvSpPr>
          <p:nvPr>
            <p:ph type="title"/>
          </p:nvPr>
        </p:nvSpPr>
        <p:spPr>
          <a:xfrm>
            <a:off x="467544" y="260648"/>
            <a:ext cx="8229600" cy="1138138"/>
          </a:xfrm>
        </p:spPr>
        <p:txBody>
          <a:bodyPr>
            <a:noAutofit/>
          </a:bodyPr>
          <a:lstStyle/>
          <a:p>
            <a:r>
              <a:rPr lang="el-GR" sz="3800" dirty="0" smtClean="0"/>
              <a:t>Πού είναι η </a:t>
            </a:r>
            <a:r>
              <a:rPr lang="el-GR" sz="3800" b="1" dirty="0" err="1" smtClean="0">
                <a:solidFill>
                  <a:srgbClr val="C00000"/>
                </a:solidFill>
                <a:effectLst>
                  <a:outerShdw blurRad="38100" dist="38100" dir="2700000" algn="tl">
                    <a:srgbClr val="000000">
                      <a:alpha val="43137"/>
                    </a:srgbClr>
                  </a:outerShdw>
                </a:effectLst>
              </a:rPr>
              <a:t>Μίεζα</a:t>
            </a:r>
            <a:r>
              <a:rPr lang="el-GR" sz="3800" dirty="0" smtClean="0"/>
              <a:t>;</a:t>
            </a:r>
            <a:br>
              <a:rPr lang="el-GR" sz="3800" dirty="0" smtClean="0"/>
            </a:br>
            <a:r>
              <a:rPr lang="el-GR" sz="3800" dirty="0" smtClean="0"/>
              <a:t>Βρίσκεται κοντά στη </a:t>
            </a:r>
            <a:r>
              <a:rPr lang="el-GR" sz="3800" b="1" dirty="0" smtClean="0">
                <a:solidFill>
                  <a:srgbClr val="C00000"/>
                </a:solidFill>
                <a:effectLst>
                  <a:outerShdw blurRad="38100" dist="38100" dir="2700000" algn="tl">
                    <a:srgbClr val="000000">
                      <a:alpha val="43137"/>
                    </a:srgbClr>
                  </a:outerShdw>
                </a:effectLst>
              </a:rPr>
              <a:t>Νάουσα</a:t>
            </a:r>
            <a:endParaRPr lang="el-GR" sz="3800" dirty="0"/>
          </a:p>
        </p:txBody>
      </p:sp>
      <p:sp>
        <p:nvSpPr>
          <p:cNvPr id="5" name="4 - Δεξιό βέλος"/>
          <p:cNvSpPr/>
          <p:nvPr/>
        </p:nvSpPr>
        <p:spPr>
          <a:xfrm rot="9135048" flipV="1">
            <a:off x="4154862" y="1862825"/>
            <a:ext cx="2405053" cy="658100"/>
          </a:xfrm>
          <a:prstGeom prst="rightArrow">
            <a:avLst>
              <a:gd name="adj1" fmla="val 50000"/>
              <a:gd name="adj2" fmla="val 53005"/>
            </a:avLst>
          </a:prstGeom>
          <a:solidFill>
            <a:schemeClr val="accent6">
              <a:lumMod val="75000"/>
              <a:alpha val="93000"/>
            </a:schemeClr>
          </a:solidFill>
          <a:ln w="9525">
            <a:solidFill>
              <a:schemeClr val="tx1"/>
            </a:solidFill>
          </a:ln>
          <a:effectLst>
            <a:outerShdw blurRad="203200" dist="190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2018-10-04_105425.png"/>
          <p:cNvPicPr>
            <a:picLocks noGrp="1" noChangeAspect="1"/>
          </p:cNvPicPr>
          <p:nvPr>
            <p:ph idx="1"/>
          </p:nvPr>
        </p:nvPicPr>
        <p:blipFill>
          <a:blip r:embed="rId2" cstate="print"/>
          <a:stretch>
            <a:fillRect/>
          </a:stretch>
        </p:blipFill>
        <p:spPr>
          <a:xfrm>
            <a:off x="745414" y="908720"/>
            <a:ext cx="7859034" cy="5949280"/>
          </a:xfrm>
          <a:prstGeom prst="rect">
            <a:avLst/>
          </a:prstGeom>
          <a:ln>
            <a:noFill/>
          </a:ln>
          <a:effectLst>
            <a:outerShdw blurRad="292100" dist="139700" dir="2700000" algn="tl" rotWithShape="0">
              <a:srgbClr val="333333">
                <a:alpha val="65000"/>
              </a:srgbClr>
            </a:outerShdw>
          </a:effectLst>
        </p:spPr>
      </p:pic>
      <p:sp>
        <p:nvSpPr>
          <p:cNvPr id="3" name="1 - Τίτλος"/>
          <p:cNvSpPr>
            <a:spLocks noGrp="1"/>
          </p:cNvSpPr>
          <p:nvPr>
            <p:ph type="title"/>
          </p:nvPr>
        </p:nvSpPr>
        <p:spPr>
          <a:xfrm>
            <a:off x="0" y="0"/>
            <a:ext cx="9144000" cy="850106"/>
          </a:xfrm>
        </p:spPr>
        <p:txBody>
          <a:bodyPr>
            <a:normAutofit/>
          </a:bodyPr>
          <a:lstStyle/>
          <a:p>
            <a:r>
              <a:rPr lang="el-GR" sz="3600" dirty="0" smtClean="0"/>
              <a:t>Η σχολή του Αριστοτέλη στη </a:t>
            </a:r>
            <a:r>
              <a:rPr lang="el-GR" sz="3600" b="1" dirty="0" err="1" smtClean="0">
                <a:solidFill>
                  <a:srgbClr val="C00000"/>
                </a:solidFill>
                <a:effectLst>
                  <a:outerShdw blurRad="38100" dist="38100" dir="2700000" algn="tl">
                    <a:srgbClr val="000000">
                      <a:alpha val="43137"/>
                    </a:srgbClr>
                  </a:outerShdw>
                </a:effectLst>
              </a:rPr>
              <a:t>Μίεζα</a:t>
            </a:r>
            <a:endParaRPr lang="el-GR" sz="3600" dirty="0"/>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2018-10-04_105425.png"/>
          <p:cNvPicPr>
            <a:picLocks noGrp="1" noChangeAspect="1"/>
          </p:cNvPicPr>
          <p:nvPr>
            <p:ph idx="1"/>
          </p:nvPr>
        </p:nvPicPr>
        <p:blipFill>
          <a:blip r:embed="rId2" cstate="print"/>
          <a:srcRect t="2672"/>
          <a:stretch>
            <a:fillRect/>
          </a:stretch>
        </p:blipFill>
        <p:spPr>
          <a:xfrm>
            <a:off x="467544" y="836712"/>
            <a:ext cx="8208912" cy="5649778"/>
          </a:xfrm>
          <a:prstGeom prst="rect">
            <a:avLst/>
          </a:prstGeom>
          <a:ln>
            <a:noFill/>
          </a:ln>
          <a:effectLst>
            <a:outerShdw blurRad="292100" dist="139700" dir="2700000" algn="tl" rotWithShape="0">
              <a:srgbClr val="333333">
                <a:alpha val="65000"/>
              </a:srgbClr>
            </a:outerShdw>
          </a:effectLst>
        </p:spPr>
      </p:pic>
      <p:sp>
        <p:nvSpPr>
          <p:cNvPr id="3" name="1 - Τίτλος"/>
          <p:cNvSpPr>
            <a:spLocks noGrp="1"/>
          </p:cNvSpPr>
          <p:nvPr>
            <p:ph type="title"/>
          </p:nvPr>
        </p:nvSpPr>
        <p:spPr>
          <a:xfrm>
            <a:off x="467544" y="0"/>
            <a:ext cx="8229600" cy="850106"/>
          </a:xfrm>
        </p:spPr>
        <p:txBody>
          <a:bodyPr>
            <a:normAutofit/>
          </a:bodyPr>
          <a:lstStyle/>
          <a:p>
            <a:r>
              <a:rPr lang="el-GR" sz="3600" dirty="0" smtClean="0"/>
              <a:t>Το αρχαίο θέατρο στη </a:t>
            </a:r>
            <a:r>
              <a:rPr lang="el-GR" sz="3600" b="1" dirty="0" err="1" smtClean="0">
                <a:solidFill>
                  <a:srgbClr val="C00000"/>
                </a:solidFill>
                <a:effectLst>
                  <a:outerShdw blurRad="38100" dist="38100" dir="2700000" algn="tl">
                    <a:srgbClr val="000000">
                      <a:alpha val="43137"/>
                    </a:srgbClr>
                  </a:outerShdw>
                </a:effectLst>
              </a:rPr>
              <a:t>Μίεζα</a:t>
            </a:r>
            <a:endParaRPr lang="el-GR" sz="3600" dirty="0"/>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b="1" dirty="0" smtClean="0">
                <a:solidFill>
                  <a:srgbClr val="C00000"/>
                </a:solidFill>
                <a:effectLst>
                  <a:outerShdw blurRad="38100" dist="38100" dir="2700000" algn="tl">
                    <a:srgbClr val="000000">
                      <a:alpha val="43137"/>
                    </a:srgbClr>
                  </a:outerShdw>
                </a:effectLst>
              </a:rPr>
              <a:t>Από πού μαθαίνουμε </a:t>
            </a:r>
            <a:br>
              <a:rPr lang="el-GR" b="1" dirty="0" smtClean="0">
                <a:solidFill>
                  <a:srgbClr val="C00000"/>
                </a:solidFill>
                <a:effectLst>
                  <a:outerShdw blurRad="38100" dist="38100" dir="2700000" algn="tl">
                    <a:srgbClr val="000000">
                      <a:alpha val="43137"/>
                    </a:srgbClr>
                  </a:outerShdw>
                </a:effectLst>
              </a:rPr>
            </a:br>
            <a:r>
              <a:rPr lang="el-GR" b="1" dirty="0" smtClean="0">
                <a:solidFill>
                  <a:srgbClr val="C00000"/>
                </a:solidFill>
                <a:effectLst>
                  <a:outerShdw blurRad="38100" dist="38100" dir="2700000" algn="tl">
                    <a:srgbClr val="000000">
                      <a:alpha val="43137"/>
                    </a:srgbClr>
                  </a:outerShdw>
                </a:effectLst>
              </a:rPr>
              <a:t>για τον Αλέξανδρο;</a:t>
            </a:r>
            <a:endParaRPr lang="el-GR" b="1" dirty="0">
              <a:solidFill>
                <a:srgbClr val="C00000"/>
              </a:solidFill>
              <a:effectLst>
                <a:outerShdw blurRad="38100" dist="38100" dir="2700000" algn="tl">
                  <a:srgbClr val="000000">
                    <a:alpha val="43137"/>
                  </a:srgbClr>
                </a:outerShdw>
              </a:effectLst>
            </a:endParaRPr>
          </a:p>
        </p:txBody>
      </p:sp>
      <p:sp>
        <p:nvSpPr>
          <p:cNvPr id="3" name="2 - Θέση περιεχομένου"/>
          <p:cNvSpPr>
            <a:spLocks noGrp="1"/>
          </p:cNvSpPr>
          <p:nvPr>
            <p:ph idx="1"/>
          </p:nvPr>
        </p:nvSpPr>
        <p:spPr>
          <a:xfrm>
            <a:off x="971600" y="4121696"/>
            <a:ext cx="7128792" cy="2736304"/>
          </a:xfrm>
        </p:spPr>
        <p:txBody>
          <a:bodyPr>
            <a:normAutofit/>
          </a:bodyPr>
          <a:lstStyle/>
          <a:p>
            <a:pPr algn="ctr">
              <a:buNone/>
            </a:pPr>
            <a:r>
              <a:rPr lang="el-GR" dirty="0" smtClean="0"/>
              <a:t>Από τα </a:t>
            </a:r>
            <a:r>
              <a:rPr lang="el-GR" b="1" dirty="0" smtClean="0"/>
              <a:t>ιστορικά έργα</a:t>
            </a:r>
            <a:r>
              <a:rPr lang="el-GR" dirty="0" smtClean="0"/>
              <a:t>.</a:t>
            </a:r>
          </a:p>
          <a:p>
            <a:pPr algn="ctr">
              <a:buNone/>
            </a:pPr>
            <a:r>
              <a:rPr lang="el-GR" dirty="0" smtClean="0"/>
              <a:t>Αυτά που σώζονται είναι κατά </a:t>
            </a:r>
          </a:p>
          <a:p>
            <a:pPr algn="ctr">
              <a:buNone/>
            </a:pPr>
            <a:r>
              <a:rPr lang="el-GR" sz="4000" b="1" dirty="0" smtClean="0">
                <a:solidFill>
                  <a:srgbClr val="C00000"/>
                </a:solidFill>
                <a:effectLst>
                  <a:outerShdw blurRad="38100" dist="38100" dir="2700000" algn="tl">
                    <a:srgbClr val="000000">
                      <a:alpha val="43137"/>
                    </a:srgbClr>
                  </a:outerShdw>
                </a:effectLst>
              </a:rPr>
              <a:t>3 αιώνες μεταγενέστερα</a:t>
            </a:r>
            <a:r>
              <a:rPr lang="el-GR" b="1" dirty="0" smtClean="0">
                <a:solidFill>
                  <a:srgbClr val="C00000"/>
                </a:solidFill>
                <a:effectLst>
                  <a:outerShdw blurRad="38100" dist="38100" dir="2700000" algn="tl">
                    <a:srgbClr val="000000">
                      <a:alpha val="43137"/>
                    </a:srgbClr>
                  </a:outerShdw>
                </a:effectLst>
              </a:rPr>
              <a:t> </a:t>
            </a:r>
          </a:p>
          <a:p>
            <a:pPr algn="ctr">
              <a:buNone/>
            </a:pPr>
            <a:r>
              <a:rPr lang="el-GR" dirty="0" smtClean="0"/>
              <a:t>από την εποχή του Αλεξάνδρου. </a:t>
            </a:r>
          </a:p>
        </p:txBody>
      </p:sp>
      <p:sp>
        <p:nvSpPr>
          <p:cNvPr id="4" name="3 - Δεξιό βέλος"/>
          <p:cNvSpPr/>
          <p:nvPr/>
        </p:nvSpPr>
        <p:spPr>
          <a:xfrm rot="5400000" flipV="1">
            <a:off x="3360062" y="2048650"/>
            <a:ext cx="2232248" cy="1536564"/>
          </a:xfrm>
          <a:prstGeom prst="rightArrow">
            <a:avLst>
              <a:gd name="adj1" fmla="val 50000"/>
              <a:gd name="adj2" fmla="val 53005"/>
            </a:avLst>
          </a:prstGeom>
          <a:solidFill>
            <a:schemeClr val="accent6">
              <a:lumMod val="75000"/>
              <a:alpha val="93000"/>
            </a:schemeClr>
          </a:solidFill>
          <a:ln w="9525">
            <a:solidFill>
              <a:schemeClr val="tx1"/>
            </a:solidFill>
          </a:ln>
          <a:effectLst>
            <a:outerShdw blurRad="203200" dist="190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4" dur="5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9" dur="500"/>
                                        <p:tgtEl>
                                          <p:spTgt spid="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randombar(horizontal)">
                                      <p:cBhvr>
                                        <p:cTn id="34"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2018-10-04_105425.png"/>
          <p:cNvPicPr>
            <a:picLocks noGrp="1" noChangeAspect="1"/>
          </p:cNvPicPr>
          <p:nvPr>
            <p:ph idx="1"/>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a:off x="2123728" y="1628800"/>
            <a:ext cx="5040560" cy="5040560"/>
          </a:xfrm>
          <a:prstGeom prst="rect">
            <a:avLst/>
          </a:prstGeom>
          <a:ln>
            <a:noFill/>
          </a:ln>
          <a:effectLst>
            <a:outerShdw blurRad="292100" dist="139700" dir="2700000" algn="tl" rotWithShape="0">
              <a:srgbClr val="333333">
                <a:alpha val="65000"/>
              </a:srgbClr>
            </a:outerShdw>
          </a:effectLst>
        </p:spPr>
      </p:pic>
      <p:sp>
        <p:nvSpPr>
          <p:cNvPr id="3" name="1 - Τίτλος"/>
          <p:cNvSpPr>
            <a:spLocks noGrp="1"/>
          </p:cNvSpPr>
          <p:nvPr>
            <p:ph type="title"/>
          </p:nvPr>
        </p:nvSpPr>
        <p:spPr>
          <a:xfrm>
            <a:off x="0" y="274638"/>
            <a:ext cx="9144000" cy="1143000"/>
          </a:xfrm>
        </p:spPr>
        <p:txBody>
          <a:bodyPr>
            <a:normAutofit/>
          </a:bodyPr>
          <a:lstStyle/>
          <a:p>
            <a:r>
              <a:rPr lang="el-GR" sz="3200" b="1" dirty="0" smtClean="0">
                <a:effectLst>
                  <a:outerShdw blurRad="38100" dist="38100" dir="2700000" algn="tl">
                    <a:srgbClr val="000000">
                      <a:alpha val="43137"/>
                    </a:srgbClr>
                  </a:outerShdw>
                </a:effectLst>
              </a:rPr>
              <a:t>Πίσω από τη στρατηγική ιδιοφυΐα του Αλέξανδρου κρύβεται ο νους του Αριστοτέλη.</a:t>
            </a:r>
            <a:endParaRPr lang="el-GR"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
                                        </p:tgtEl>
                                        <p:attrNameLst>
                                          <p:attrName>style.visibility</p:attrName>
                                        </p:attrNameLst>
                                      </p:cBhvr>
                                      <p:to>
                                        <p:strVal val="visible"/>
                                      </p:to>
                                    </p:set>
                                    <p:anim calcmode="discrete" valueType="clr">
                                      <p:cBhvr override="childStyle">
                                        <p:cTn id="7"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gtEl>
                                        <p:attrNameLst>
                                          <p:attrName>fillcolor</p:attrName>
                                        </p:attrNameLst>
                                      </p:cBhvr>
                                      <p:tavLst>
                                        <p:tav tm="0">
                                          <p:val>
                                            <p:clrVal>
                                              <a:schemeClr val="accent2"/>
                                            </p:clrVal>
                                          </p:val>
                                        </p:tav>
                                        <p:tav tm="50000">
                                          <p:val>
                                            <p:clrVal>
                                              <a:schemeClr val="hlink"/>
                                            </p:clrVal>
                                          </p:val>
                                        </p:tav>
                                      </p:tavLst>
                                    </p:anim>
                                    <p:set>
                                      <p:cBhvr>
                                        <p:cTn id="9" dur="80"/>
                                        <p:tgtEl>
                                          <p:spTgt spid="3"/>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dissolv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 Ο Αλέξανδρος και ο διδάσκαλός του, Αριστοτέλης&#10; "/>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Lst>
          </a:blip>
          <a:srcRect/>
          <a:stretch>
            <a:fillRect/>
          </a:stretch>
        </p:blipFill>
        <p:spPr bwMode="auto">
          <a:xfrm>
            <a:off x="-1260647" y="-495548"/>
            <a:ext cx="11940998" cy="896510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16738"/>
                                        </p:tgtEl>
                                        <p:attrNameLst>
                                          <p:attrName>style.visibility</p:attrName>
                                        </p:attrNameLst>
                                      </p:cBhvr>
                                      <p:to>
                                        <p:strVal val="visible"/>
                                      </p:to>
                                    </p:set>
                                    <p:animEffect transition="in" filter="dissolve">
                                      <p:cBhvr>
                                        <p:cTn id="7" dur="500"/>
                                        <p:tgtEl>
                                          <p:spTgt spid="1167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 Εικόνα" descr="Eagle-Vision-Golden-Sun.jpeg"/>
          <p:cNvPicPr>
            <a:picLocks noChangeAspect="1"/>
          </p:cNvPicPr>
          <p:nvPr/>
        </p:nvPicPr>
        <p:blipFill>
          <a:blip r:embed="rId2" cstate="print">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900608" y="-21643"/>
            <a:ext cx="11017224" cy="6879644"/>
          </a:xfrm>
          <a:prstGeom prst="rect">
            <a:avLst/>
          </a:prstGeom>
        </p:spPr>
      </p:pic>
      <p:pic>
        <p:nvPicPr>
          <p:cNvPr id="5" name="4 - Θέση περιεχομένου" descr="depositphotos_53953165-stock-illustration-aristotle.jpg"/>
          <p:cNvPicPr>
            <a:picLocks noGrp="1" noChangeAspect="1"/>
          </p:cNvPicPr>
          <p:nvPr>
            <p:ph idx="1"/>
          </p:nvPr>
        </p:nvPicPr>
        <p:blipFill>
          <a:blip r:embed="rId4" cstate="print">
            <a:clrChange>
              <a:clrFrom>
                <a:srgbClr val="FFFFFF"/>
              </a:clrFrom>
              <a:clrTo>
                <a:srgbClr val="FFFFFF">
                  <a:alpha val="0"/>
                </a:srgbClr>
              </a:clrTo>
            </a:clrChange>
            <a:lum bright="-20000" contrast="30000"/>
          </a:blip>
          <a:srcRect l="14026" r="16240"/>
          <a:stretch>
            <a:fillRect/>
          </a:stretch>
        </p:blipFill>
        <p:spPr>
          <a:xfrm>
            <a:off x="1907704" y="3551250"/>
            <a:ext cx="2376264" cy="3407782"/>
          </a:xfrm>
        </p:spPr>
      </p:pic>
      <p:pic>
        <p:nvPicPr>
          <p:cNvPr id="6" name="4 - Θέση περιεχομένου" descr="depositphotos_53953165-stock-illustration-aristotle.jpg"/>
          <p:cNvPicPr>
            <a:picLocks noChangeAspect="1"/>
          </p:cNvPicPr>
          <p:nvPr/>
        </p:nvPicPr>
        <p:blipFill>
          <a:blip r:embed="rId5" cstate="print">
            <a:clrChange>
              <a:clrFrom>
                <a:srgbClr val="FFFFFF"/>
              </a:clrFrom>
              <a:clrTo>
                <a:srgbClr val="FFFFFF">
                  <a:alpha val="0"/>
                </a:srgbClr>
              </a:clrTo>
            </a:clrChange>
            <a:extLst>
              <a:ext uri="{BEBA8EAE-BF5A-486C-A8C5-ECC9F3942E4B}">
                <a14:imgProps xmlns:a14="http://schemas.microsoft.com/office/drawing/2010/main">
                  <a14:imgLayer r:embed="rId6">
                    <a14:imgEffect>
                      <a14:brightnessContrast bright="20000" contrast="20000"/>
                    </a14:imgEffect>
                  </a14:imgLayer>
                </a14:imgProps>
              </a:ext>
            </a:extLst>
          </a:blip>
          <a:srcRect l="4199" t="420" r="4199" b="3780"/>
          <a:stretch>
            <a:fillRect/>
          </a:stretch>
        </p:blipFill>
        <p:spPr>
          <a:xfrm>
            <a:off x="2094388" y="260648"/>
            <a:ext cx="2203327" cy="2304256"/>
          </a:xfrm>
          <a:prstGeom prst="rect">
            <a:avLst/>
          </a:prstGeom>
          <a:ln>
            <a:noFill/>
          </a:ln>
          <a:effectLst>
            <a:outerShdw blurRad="292100" dist="139700" dir="2700000" algn="tl" rotWithShape="0">
              <a:srgbClr val="333333">
                <a:alpha val="65000"/>
              </a:srgbClr>
            </a:outerShdw>
          </a:effectLst>
        </p:spPr>
      </p:pic>
      <p:pic>
        <p:nvPicPr>
          <p:cNvPr id="7" name="4 - Θέση περιεχομένου" descr="depositphotos_53953165-stock-illustration-aristotle.jpg"/>
          <p:cNvPicPr>
            <a:picLocks noChangeAspect="1"/>
          </p:cNvPicPr>
          <p:nvPr/>
        </p:nvPicPr>
        <p:blipFill>
          <a:blip r:embed="rId7" cstate="print">
            <a:extLst>
              <a:ext uri="{BEBA8EAE-BF5A-486C-A8C5-ECC9F3942E4B}">
                <a14:imgProps xmlns:a14="http://schemas.microsoft.com/office/drawing/2010/main">
                  <a14:imgLayer r:embed="rId8">
                    <a14:imgEffect>
                      <a14:brightnessContrast bright="20000" contrast="40000"/>
                    </a14:imgEffect>
                  </a14:imgLayer>
                </a14:imgProps>
              </a:ext>
            </a:extLst>
          </a:blip>
          <a:stretch>
            <a:fillRect/>
          </a:stretch>
        </p:blipFill>
        <p:spPr>
          <a:xfrm>
            <a:off x="6444208" y="2756676"/>
            <a:ext cx="2699792" cy="4101324"/>
          </a:xfrm>
          <a:prstGeom prst="rect">
            <a:avLst/>
          </a:prstGeom>
        </p:spPr>
      </p:pic>
      <p:sp>
        <p:nvSpPr>
          <p:cNvPr id="4" name="3 - Ελλειψοειδής επεξήγηση"/>
          <p:cNvSpPr/>
          <p:nvPr/>
        </p:nvSpPr>
        <p:spPr>
          <a:xfrm>
            <a:off x="4427984" y="0"/>
            <a:ext cx="4104456" cy="2952328"/>
          </a:xfrm>
          <a:prstGeom prst="wedgeEllipseCallout">
            <a:avLst>
              <a:gd name="adj1" fmla="val 32378"/>
              <a:gd name="adj2" fmla="val 67117"/>
            </a:avLst>
          </a:prstGeom>
          <a:solidFill>
            <a:schemeClr val="bg1"/>
          </a:solidFill>
          <a:ln w="12700">
            <a:solidFill>
              <a:schemeClr val="tx1"/>
            </a:solidFill>
          </a:ln>
          <a:effectLst>
            <a:outerShdw blurRad="228600" dist="279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dirty="0" smtClean="0">
                <a:solidFill>
                  <a:schemeClr val="tx1"/>
                </a:solidFill>
              </a:rPr>
              <a:t>Στον πατέρα μου τον </a:t>
            </a:r>
            <a:r>
              <a:rPr lang="el-GR" sz="2400" b="1" dirty="0" smtClean="0">
                <a:solidFill>
                  <a:schemeClr val="tx1"/>
                </a:solidFill>
                <a:effectLst>
                  <a:outerShdw blurRad="38100" dist="38100" dir="2700000" algn="tl">
                    <a:srgbClr val="000000">
                      <a:alpha val="43137"/>
                    </a:srgbClr>
                  </a:outerShdw>
                </a:effectLst>
              </a:rPr>
              <a:t>Φίλιππο</a:t>
            </a:r>
            <a:r>
              <a:rPr lang="el-GR" sz="2400" dirty="0" smtClean="0">
                <a:solidFill>
                  <a:schemeClr val="tx1"/>
                </a:solidFill>
                <a:effectLst>
                  <a:outerShdw blurRad="38100" dist="38100" dir="2700000" algn="tl">
                    <a:srgbClr val="000000">
                      <a:alpha val="43137"/>
                    </a:srgbClr>
                  </a:outerShdw>
                </a:effectLst>
              </a:rPr>
              <a:t> </a:t>
            </a:r>
            <a:r>
              <a:rPr lang="el-GR" sz="2400" dirty="0" smtClean="0">
                <a:solidFill>
                  <a:schemeClr val="tx1"/>
                </a:solidFill>
              </a:rPr>
              <a:t>χρωστάω το «</a:t>
            </a:r>
            <a:r>
              <a:rPr lang="el-GR" sz="2400" b="1" dirty="0" err="1" smtClean="0">
                <a:solidFill>
                  <a:srgbClr val="C00000"/>
                </a:solidFill>
                <a:effectLst>
                  <a:outerShdw blurRad="38100" dist="38100" dir="2700000" algn="tl">
                    <a:srgbClr val="000000">
                      <a:alpha val="43137"/>
                    </a:srgbClr>
                  </a:outerShdw>
                </a:effectLst>
              </a:rPr>
              <a:t>ζῆν</a:t>
            </a:r>
            <a:r>
              <a:rPr lang="el-GR" sz="2400" dirty="0" smtClean="0">
                <a:solidFill>
                  <a:schemeClr val="tx1"/>
                </a:solidFill>
              </a:rPr>
              <a:t>», αλλά στον δάσκαλό μου τον </a:t>
            </a:r>
            <a:r>
              <a:rPr lang="el-GR" sz="2400" b="1" dirty="0" smtClean="0">
                <a:solidFill>
                  <a:schemeClr val="tx1"/>
                </a:solidFill>
                <a:effectLst>
                  <a:outerShdw blurRad="38100" dist="38100" dir="2700000" algn="tl">
                    <a:srgbClr val="000000">
                      <a:alpha val="43137"/>
                    </a:srgbClr>
                  </a:outerShdw>
                </a:effectLst>
              </a:rPr>
              <a:t>Αριστοτέλη</a:t>
            </a:r>
            <a:r>
              <a:rPr lang="el-GR" sz="2400" dirty="0" smtClean="0">
                <a:solidFill>
                  <a:schemeClr val="tx1"/>
                </a:solidFill>
              </a:rPr>
              <a:t> χρωστάω το «</a:t>
            </a:r>
            <a:r>
              <a:rPr lang="el-GR" sz="2400" b="1" dirty="0" err="1" smtClean="0">
                <a:solidFill>
                  <a:srgbClr val="C00000"/>
                </a:solidFill>
                <a:effectLst>
                  <a:outerShdw blurRad="38100" dist="38100" dir="2700000" algn="tl">
                    <a:srgbClr val="000000">
                      <a:alpha val="43137"/>
                    </a:srgbClr>
                  </a:outerShdw>
                </a:effectLst>
              </a:rPr>
              <a:t>εὖ</a:t>
            </a:r>
            <a:r>
              <a:rPr lang="el-GR" sz="2400" b="1" dirty="0" smtClean="0">
                <a:solidFill>
                  <a:srgbClr val="C00000"/>
                </a:solidFill>
                <a:effectLst>
                  <a:outerShdw blurRad="38100" dist="38100" dir="2700000" algn="tl">
                    <a:srgbClr val="000000">
                      <a:alpha val="43137"/>
                    </a:srgbClr>
                  </a:outerShdw>
                </a:effectLst>
              </a:rPr>
              <a:t> </a:t>
            </a:r>
            <a:r>
              <a:rPr lang="el-GR" sz="2400" b="1" dirty="0" err="1" smtClean="0">
                <a:solidFill>
                  <a:srgbClr val="C00000"/>
                </a:solidFill>
                <a:effectLst>
                  <a:outerShdw blurRad="38100" dist="38100" dir="2700000" algn="tl">
                    <a:srgbClr val="000000">
                      <a:alpha val="43137"/>
                    </a:srgbClr>
                  </a:outerShdw>
                </a:effectLst>
              </a:rPr>
              <a:t>ζῆν</a:t>
            </a:r>
            <a:r>
              <a:rPr lang="el-GR" sz="2400" dirty="0" smtClean="0">
                <a:solidFill>
                  <a:schemeClr val="tx1"/>
                </a:solidFill>
              </a:rPr>
              <a:t>»!</a:t>
            </a:r>
            <a:endParaRPr lang="el-GR" sz="2400" dirty="0">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Στη </a:t>
            </a:r>
            <a:r>
              <a:rPr lang="el-GR" b="1" dirty="0" smtClean="0">
                <a:effectLst>
                  <a:outerShdw blurRad="38100" dist="38100" dir="2700000" algn="tl">
                    <a:srgbClr val="000000">
                      <a:alpha val="43137"/>
                    </a:srgbClr>
                  </a:outerShdw>
                </a:effectLst>
              </a:rPr>
              <a:t>μάχη της </a:t>
            </a:r>
            <a:r>
              <a:rPr lang="el-GR" b="1" dirty="0" smtClean="0">
                <a:solidFill>
                  <a:srgbClr val="C00000"/>
                </a:solidFill>
                <a:effectLst>
                  <a:outerShdw blurRad="38100" dist="38100" dir="2700000" algn="tl">
                    <a:srgbClr val="000000">
                      <a:alpha val="43137"/>
                    </a:srgbClr>
                  </a:outerShdw>
                </a:effectLst>
              </a:rPr>
              <a:t>Χαιρώνειας</a:t>
            </a:r>
            <a:r>
              <a:rPr lang="el-GR" b="1" dirty="0" smtClean="0">
                <a:effectLst>
                  <a:outerShdw blurRad="38100" dist="38100" dir="2700000" algn="tl">
                    <a:srgbClr val="000000">
                      <a:alpha val="43137"/>
                    </a:srgbClr>
                  </a:outerShdw>
                </a:effectLst>
              </a:rPr>
              <a:t> </a:t>
            </a:r>
            <a:r>
              <a:rPr lang="el-GR" dirty="0" smtClean="0"/>
              <a:t>(</a:t>
            </a:r>
            <a:r>
              <a:rPr lang="el-GR" b="1" dirty="0" smtClean="0">
                <a:solidFill>
                  <a:srgbClr val="C00000"/>
                </a:solidFill>
                <a:effectLst>
                  <a:outerShdw blurRad="38100" dist="38100" dir="2700000" algn="tl">
                    <a:srgbClr val="000000">
                      <a:alpha val="43137"/>
                    </a:srgbClr>
                  </a:outerShdw>
                </a:effectLst>
              </a:rPr>
              <a:t>338 </a:t>
            </a:r>
            <a:r>
              <a:rPr lang="el-GR" b="1" dirty="0" err="1" smtClean="0">
                <a:solidFill>
                  <a:srgbClr val="C00000"/>
                </a:solidFill>
                <a:effectLst>
                  <a:outerShdw blurRad="38100" dist="38100" dir="2700000" algn="tl">
                    <a:srgbClr val="000000">
                      <a:alpha val="43137"/>
                    </a:srgbClr>
                  </a:outerShdw>
                </a:effectLst>
              </a:rPr>
              <a:t>π.Χ.</a:t>
            </a:r>
            <a:r>
              <a:rPr lang="el-GR" dirty="0" smtClean="0"/>
              <a:t>) 18ετής είναι αρχηγός του ιππικού</a:t>
            </a:r>
            <a:endParaRPr lang="el-GR" dirty="0"/>
          </a:p>
        </p:txBody>
      </p:sp>
      <p:pic>
        <p:nvPicPr>
          <p:cNvPr id="95234" name="Picture 2" descr="http://cdn.history.com/sites/2/2015/05/history-lists-alexander-the-great-horse-1429311963-E.jpeg"/>
          <p:cNvPicPr>
            <a:picLocks noChangeAspect="1" noChangeArrowheads="1"/>
          </p:cNvPicPr>
          <p:nvPr/>
        </p:nvPicPr>
        <p:blipFill>
          <a:blip r:embed="rId2" cstate="print">
            <a:lum bright="30000" contrast="30000"/>
          </a:blip>
          <a:srcRect/>
          <a:stretch>
            <a:fillRect/>
          </a:stretch>
        </p:blipFill>
        <p:spPr bwMode="auto">
          <a:xfrm>
            <a:off x="-70550" y="1686567"/>
            <a:ext cx="9214550" cy="5171433"/>
          </a:xfrm>
          <a:prstGeom prst="rect">
            <a:avLst/>
          </a:prstGeom>
          <a:noFill/>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23528" y="0"/>
            <a:ext cx="8229600" cy="850106"/>
          </a:xfrm>
        </p:spPr>
        <p:txBody>
          <a:bodyPr>
            <a:normAutofit/>
          </a:bodyPr>
          <a:lstStyle/>
          <a:p>
            <a:r>
              <a:rPr lang="el-GR" sz="4000" dirty="0" smtClean="0"/>
              <a:t>Συνάντηση με τον </a:t>
            </a:r>
            <a:r>
              <a:rPr lang="el-GR" sz="4000" b="1" dirty="0" smtClean="0">
                <a:solidFill>
                  <a:srgbClr val="C00000"/>
                </a:solidFill>
                <a:effectLst>
                  <a:outerShdw blurRad="38100" dist="38100" dir="2700000" algn="tl">
                    <a:srgbClr val="000000">
                      <a:alpha val="43137"/>
                    </a:srgbClr>
                  </a:outerShdw>
                </a:effectLst>
              </a:rPr>
              <a:t>Διογένη τον κυνικό</a:t>
            </a:r>
            <a:endParaRPr lang="el-GR" sz="4000" b="1" dirty="0">
              <a:solidFill>
                <a:srgbClr val="C00000"/>
              </a:solidFill>
              <a:effectLst>
                <a:outerShdw blurRad="38100" dist="38100" dir="2700000" algn="tl">
                  <a:srgbClr val="000000">
                    <a:alpha val="43137"/>
                  </a:srgbClr>
                </a:outerShdw>
              </a:effectLst>
            </a:endParaRPr>
          </a:p>
        </p:txBody>
      </p:sp>
      <p:sp>
        <p:nvSpPr>
          <p:cNvPr id="3" name="2 - Θέση περιεχομένου"/>
          <p:cNvSpPr>
            <a:spLocks noGrp="1"/>
          </p:cNvSpPr>
          <p:nvPr>
            <p:ph idx="1"/>
          </p:nvPr>
        </p:nvSpPr>
        <p:spPr>
          <a:xfrm>
            <a:off x="0" y="1268760"/>
            <a:ext cx="8892480" cy="5904656"/>
          </a:xfrm>
        </p:spPr>
        <p:txBody>
          <a:bodyPr>
            <a:normAutofit fontScale="92500" lnSpcReduction="20000"/>
          </a:bodyPr>
          <a:lstStyle/>
          <a:p>
            <a:pPr>
              <a:buNone/>
            </a:pPr>
            <a:r>
              <a:rPr lang="el-GR" sz="3600" dirty="0" smtClean="0"/>
              <a:t>	Ο Αλέξανδρος πλησιάζει τον φιλόσοφο και του λέει: </a:t>
            </a:r>
            <a:br>
              <a:rPr lang="el-GR" sz="3600" dirty="0" smtClean="0"/>
            </a:br>
            <a:r>
              <a:rPr lang="el-GR" sz="3600" dirty="0" smtClean="0"/>
              <a:t>– Είμαι ο Βασιλεύς Αλέξανδρος. </a:t>
            </a:r>
            <a:br>
              <a:rPr lang="el-GR" sz="3600" dirty="0" smtClean="0"/>
            </a:br>
            <a:r>
              <a:rPr lang="el-GR" sz="3600" dirty="0" smtClean="0"/>
              <a:t>Ο Διογένης ατάραχος απαντά:</a:t>
            </a:r>
            <a:br>
              <a:rPr lang="el-GR" sz="3600" dirty="0" smtClean="0"/>
            </a:br>
            <a:r>
              <a:rPr lang="el-GR" sz="3600" dirty="0" smtClean="0"/>
              <a:t>– Κι εγώ είμαι ο Διογένης ο Κύων.</a:t>
            </a:r>
            <a:br>
              <a:rPr lang="el-GR" sz="3600" dirty="0" smtClean="0"/>
            </a:br>
            <a:r>
              <a:rPr lang="el-GR" sz="3600" dirty="0" smtClean="0"/>
              <a:t>Ο Μέγας Αλέξανδρος απορεί και τον ρωτάει: </a:t>
            </a:r>
            <a:br>
              <a:rPr lang="el-GR" sz="3600" dirty="0" smtClean="0"/>
            </a:br>
            <a:r>
              <a:rPr lang="el-GR" sz="3600" dirty="0" smtClean="0"/>
              <a:t>– Δε με φοβάσαι;</a:t>
            </a:r>
            <a:br>
              <a:rPr lang="el-GR" sz="3600" dirty="0" smtClean="0"/>
            </a:br>
            <a:r>
              <a:rPr lang="el-GR" sz="3600" dirty="0" smtClean="0"/>
              <a:t>Ο Διογένης απαντάει: </a:t>
            </a:r>
            <a:br>
              <a:rPr lang="el-GR" sz="3600" dirty="0" smtClean="0"/>
            </a:br>
            <a:r>
              <a:rPr lang="el-GR" sz="4300" b="1" dirty="0" smtClean="0">
                <a:solidFill>
                  <a:srgbClr val="C00000"/>
                </a:solidFill>
                <a:effectLst>
                  <a:outerShdw blurRad="38100" dist="38100" dir="2700000" algn="tl">
                    <a:srgbClr val="000000">
                      <a:alpha val="43137"/>
                    </a:srgbClr>
                  </a:outerShdw>
                </a:effectLst>
              </a:rPr>
              <a:t>– Γιατί τι είσαι; Καλό ή κακό; </a:t>
            </a:r>
            <a:r>
              <a:rPr lang="el-GR" sz="3600" dirty="0" smtClean="0"/>
              <a:t/>
            </a:r>
            <a:br>
              <a:rPr lang="el-GR" sz="3600" dirty="0" smtClean="0"/>
            </a:br>
            <a:r>
              <a:rPr lang="el-GR" sz="3600" dirty="0" smtClean="0"/>
              <a:t/>
            </a:r>
            <a:br>
              <a:rPr lang="el-GR" sz="3600" dirty="0" smtClean="0"/>
            </a:br>
            <a:r>
              <a:rPr lang="el-GR" sz="3600" dirty="0" smtClean="0"/>
              <a:t>Ο Αλέξανδρος μένει σκεπτικός. Δεν μπορεί ένας βασιλιάς να πει ότι είναι κακό. Κι αν είναι καλό, γιατί κάποιος να φοβάται το καλό; </a:t>
            </a:r>
            <a:br>
              <a:rPr lang="el-GR" sz="3600" dirty="0" smtClean="0"/>
            </a:br>
            <a:endParaRPr lang="el-GR" sz="3600" dirty="0" smtClean="0"/>
          </a:p>
        </p:txBody>
      </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188640"/>
            <a:ext cx="8892480" cy="6669360"/>
          </a:xfrm>
        </p:spPr>
        <p:txBody>
          <a:bodyPr>
            <a:normAutofit fontScale="85000" lnSpcReduction="20000"/>
          </a:bodyPr>
          <a:lstStyle/>
          <a:p>
            <a:pPr indent="0">
              <a:buNone/>
            </a:pPr>
            <a:r>
              <a:rPr lang="el-GR" sz="3600" dirty="0" smtClean="0"/>
              <a:t>	Αντί να του απαντήσει, τον ρωτά εκ νέου: </a:t>
            </a:r>
            <a:br>
              <a:rPr lang="el-GR" sz="3600" dirty="0" smtClean="0"/>
            </a:br>
            <a:r>
              <a:rPr lang="el-GR" sz="3600" dirty="0" smtClean="0"/>
              <a:t>– Τι χάρη θες να σου κάνω; </a:t>
            </a:r>
            <a:br>
              <a:rPr lang="el-GR" sz="3600" dirty="0" smtClean="0"/>
            </a:br>
            <a:r>
              <a:rPr lang="el-GR" sz="3600" dirty="0" smtClean="0"/>
              <a:t>Και ο Διογένης, ξανά με λογοπαίγνιο, απαντά:</a:t>
            </a:r>
            <a:br>
              <a:rPr lang="el-GR" sz="3600" dirty="0" smtClean="0"/>
            </a:br>
            <a:r>
              <a:rPr lang="el-GR" sz="3600" dirty="0" smtClean="0"/>
              <a:t>– </a:t>
            </a:r>
            <a:r>
              <a:rPr lang="el-GR" sz="4700" b="1" dirty="0" err="1" smtClean="0">
                <a:solidFill>
                  <a:srgbClr val="C00000"/>
                </a:solidFill>
                <a:effectLst>
                  <a:outerShdw blurRad="38100" dist="38100" dir="2700000" algn="tl">
                    <a:srgbClr val="000000">
                      <a:alpha val="43137"/>
                    </a:srgbClr>
                  </a:outerShdw>
                </a:effectLst>
              </a:rPr>
              <a:t>Ἀποσκότισόν</a:t>
            </a:r>
            <a:r>
              <a:rPr lang="el-GR" sz="4700" b="1" dirty="0" smtClean="0">
                <a:solidFill>
                  <a:srgbClr val="C00000"/>
                </a:solidFill>
                <a:effectLst>
                  <a:outerShdw blurRad="38100" dist="38100" dir="2700000" algn="tl">
                    <a:srgbClr val="000000">
                      <a:alpha val="43137"/>
                    </a:srgbClr>
                  </a:outerShdw>
                </a:effectLst>
              </a:rPr>
              <a:t> με.</a:t>
            </a:r>
            <a:r>
              <a:rPr lang="el-GR" sz="3600" b="1" dirty="0" smtClean="0"/>
              <a:t> </a:t>
            </a:r>
            <a:r>
              <a:rPr lang="el-GR" sz="3600" i="1" dirty="0" smtClean="0"/>
              <a:t>(Βγάλε με, δηλαδή ,από το σκότος, τη λήθη και δείξε μου την αλήθεια)</a:t>
            </a:r>
            <a:r>
              <a:rPr lang="el-GR" sz="3600" dirty="0" smtClean="0"/>
              <a:t/>
            </a:r>
            <a:br>
              <a:rPr lang="el-GR" sz="3600" dirty="0" smtClean="0"/>
            </a:br>
            <a:r>
              <a:rPr lang="el-GR" sz="3600" dirty="0" smtClean="0"/>
              <a:t>	Το έξυπνο λογοπαίγνιο του Διογένη, ως απάντηση, μπορεί να ερμηνευθεί και ως: </a:t>
            </a:r>
            <a:r>
              <a:rPr lang="el-GR" sz="4700" b="1" dirty="0" smtClean="0">
                <a:solidFill>
                  <a:srgbClr val="C00000"/>
                </a:solidFill>
                <a:effectLst>
                  <a:outerShdw blurRad="38100" dist="38100" dir="2700000" algn="tl">
                    <a:srgbClr val="000000">
                      <a:alpha val="43137"/>
                    </a:srgbClr>
                  </a:outerShdw>
                </a:effectLst>
              </a:rPr>
              <a:t>“Σταμάτα να μου κρύβεις τον ήλιο”</a:t>
            </a:r>
            <a:r>
              <a:rPr lang="el-GR" sz="3600" dirty="0" smtClean="0"/>
              <a:t>, καθώς οι κυνικοί πίστευαν πως η ευτυχία του ανθρώπου βρίσκεται στη λιτότητα και τη ζεστασιά του ήλιου. Μη ζητώντας τίποτα από τα υλικά πλούτη.</a:t>
            </a:r>
          </a:p>
          <a:p>
            <a:pPr indent="0">
              <a:buNone/>
            </a:pPr>
            <a:r>
              <a:rPr lang="el-GR" sz="3600" dirty="0" smtClean="0"/>
              <a:t>	Μόλις το άκουσε αυτό ο Αλέξανδρος, είπε: </a:t>
            </a:r>
          </a:p>
          <a:p>
            <a:pPr indent="0" algn="ctr">
              <a:buNone/>
            </a:pPr>
            <a:r>
              <a:rPr lang="el-GR" sz="4700" b="1" dirty="0" smtClean="0">
                <a:solidFill>
                  <a:srgbClr val="C00000"/>
                </a:solidFill>
                <a:effectLst>
                  <a:outerShdw blurRad="38100" dist="38100" dir="2700000" algn="tl">
                    <a:srgbClr val="000000">
                      <a:alpha val="43137"/>
                    </a:srgbClr>
                  </a:outerShdw>
                </a:effectLst>
              </a:rPr>
              <a:t>– Εάν δεν ήμουν Αλέξανδρος, θα ήθελα να ήμουν Διογένης.</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https://theancientwebgreece.files.wordpress.com/2015/06/44731-14.jpg"/>
          <p:cNvPicPr>
            <a:picLocks noChangeAspect="1" noChangeArrowheads="1"/>
          </p:cNvPicPr>
          <p:nvPr/>
        </p:nvPicPr>
        <p:blipFill>
          <a:blip r:embed="rId2" cstate="print"/>
          <a:srcRect r="640"/>
          <a:stretch>
            <a:fillRect/>
          </a:stretch>
        </p:blipFill>
        <p:spPr bwMode="auto">
          <a:xfrm>
            <a:off x="504138" y="188640"/>
            <a:ext cx="7956294" cy="6408712"/>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23528" y="58614"/>
            <a:ext cx="8229600" cy="2002234"/>
          </a:xfrm>
        </p:spPr>
        <p:txBody>
          <a:bodyPr>
            <a:normAutofit/>
          </a:bodyPr>
          <a:lstStyle/>
          <a:p>
            <a:r>
              <a:rPr lang="el-GR" sz="4000" dirty="0" smtClean="0"/>
              <a:t>Συνέδριο της </a:t>
            </a:r>
            <a:r>
              <a:rPr lang="el-GR" sz="4000" b="1" dirty="0" smtClean="0">
                <a:solidFill>
                  <a:srgbClr val="C00000"/>
                </a:solidFill>
                <a:effectLst>
                  <a:outerShdw blurRad="38100" dist="38100" dir="2700000" algn="tl">
                    <a:srgbClr val="000000">
                      <a:alpha val="43137"/>
                    </a:srgbClr>
                  </a:outerShdw>
                </a:effectLst>
              </a:rPr>
              <a:t>Κορίνθου 336 </a:t>
            </a:r>
            <a:r>
              <a:rPr lang="el-GR" sz="4000" b="1" dirty="0" err="1" smtClean="0">
                <a:solidFill>
                  <a:srgbClr val="C00000"/>
                </a:solidFill>
                <a:effectLst>
                  <a:outerShdw blurRad="38100" dist="38100" dir="2700000" algn="tl">
                    <a:srgbClr val="000000">
                      <a:alpha val="43137"/>
                    </a:srgbClr>
                  </a:outerShdw>
                </a:effectLst>
              </a:rPr>
              <a:t>π.Χ.</a:t>
            </a:r>
            <a:r>
              <a:rPr lang="el-GR" sz="3000" dirty="0" smtClean="0"/>
              <a:t/>
            </a:r>
            <a:br>
              <a:rPr lang="el-GR" sz="3000" dirty="0" smtClean="0"/>
            </a:br>
            <a:r>
              <a:rPr lang="el-GR" sz="3000" dirty="0" smtClean="0"/>
              <a:t>Ανανεώνεται στο πρόσωπό του ο όρκος </a:t>
            </a:r>
            <a:br>
              <a:rPr lang="el-GR" sz="3000" dirty="0" smtClean="0"/>
            </a:br>
            <a:r>
              <a:rPr lang="el-GR" sz="3000" dirty="0" smtClean="0"/>
              <a:t>που είχαν δώσει οι Έλληνες στον πατέρα του.</a:t>
            </a:r>
            <a:endParaRPr lang="el-GR" sz="3000" dirty="0"/>
          </a:p>
        </p:txBody>
      </p:sp>
      <p:pic>
        <p:nvPicPr>
          <p:cNvPr id="96258" name="Picture 2" descr="http://www.mykosmos.gr/loc_mk/images/maps/map_greece_korinthia.gif"/>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979712" y="1916832"/>
            <a:ext cx="4657725" cy="4667251"/>
          </a:xfrm>
          <a:prstGeom prst="rect">
            <a:avLst/>
          </a:prstGeom>
          <a:ln>
            <a:noFill/>
          </a:ln>
          <a:effectLst>
            <a:outerShdw blurRad="292100" dist="139700" dir="2700000" algn="tl" rotWithShape="0">
              <a:srgbClr val="333333">
                <a:alpha val="65000"/>
              </a:srgbClr>
            </a:outerShdw>
          </a:effectLst>
        </p:spPr>
      </p:pic>
      <p:sp>
        <p:nvSpPr>
          <p:cNvPr id="5" name="4 - Δεξιό βέλος"/>
          <p:cNvSpPr/>
          <p:nvPr/>
        </p:nvSpPr>
        <p:spPr>
          <a:xfrm rot="9135048" flipV="1">
            <a:off x="3671458" y="3149047"/>
            <a:ext cx="4774177" cy="404065"/>
          </a:xfrm>
          <a:prstGeom prst="rightArrow">
            <a:avLst>
              <a:gd name="adj1" fmla="val 50000"/>
              <a:gd name="adj2" fmla="val 53005"/>
            </a:avLst>
          </a:prstGeom>
          <a:solidFill>
            <a:schemeClr val="accent6">
              <a:lumMod val="75000"/>
              <a:alpha val="93000"/>
            </a:schemeClr>
          </a:solidFill>
          <a:ln w="9525">
            <a:solidFill>
              <a:schemeClr val="tx1"/>
            </a:solidFill>
          </a:ln>
          <a:effectLst>
            <a:outerShdw blurRad="203200" dist="190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144386" name="Picture 2" descr="3. Αλέξανδρος, η κατάκτηση της ανατολής"/>
          <p:cNvPicPr>
            <a:picLocks noChangeAspect="1" noChangeArrowheads="1"/>
          </p:cNvPicPr>
          <p:nvPr/>
        </p:nvPicPr>
        <p:blipFill>
          <a:blip r:embed="rId2" cstate="print"/>
          <a:srcRect/>
          <a:stretch>
            <a:fillRect/>
          </a:stretch>
        </p:blipFill>
        <p:spPr bwMode="auto">
          <a:xfrm>
            <a:off x="-1" y="0"/>
            <a:ext cx="9134453" cy="6858000"/>
          </a:xfrm>
          <a:prstGeom prst="rect">
            <a:avLst/>
          </a:prstGeom>
          <a:noFill/>
        </p:spPr>
      </p:pic>
      <p:sp>
        <p:nvSpPr>
          <p:cNvPr id="5" name="1 - Τίτλος"/>
          <p:cNvSpPr txBox="1">
            <a:spLocks/>
          </p:cNvSpPr>
          <p:nvPr/>
        </p:nvSpPr>
        <p:spPr>
          <a:xfrm>
            <a:off x="179512" y="0"/>
            <a:ext cx="6624736" cy="1628800"/>
          </a:xfrm>
          <a:prstGeom prst="rect">
            <a:avLst/>
          </a:prstGeom>
        </p:spPr>
        <p:txBody>
          <a:bodyPr vert="horz" lIns="91440" tIns="45720" rIns="91440" bIns="45720" rtlCol="0" anchor="ctr">
            <a:normAutofit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000" b="0" i="0" u="none" strike="noStrike" kern="1200" cap="none" spc="0" normalizeH="0" baseline="0" noProof="0" dirty="0" smtClean="0">
                <a:ln>
                  <a:noFill/>
                </a:ln>
                <a:solidFill>
                  <a:schemeClr val="tx1"/>
                </a:solidFill>
                <a:effectLst/>
                <a:uLnTx/>
                <a:uFillTx/>
                <a:latin typeface="+mj-lt"/>
                <a:ea typeface="+mj-ea"/>
                <a:cs typeface="+mj-cs"/>
              </a:rPr>
              <a:t>Αρχίζει η μεγάλη εκστρατεία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000" b="1" i="0" u="none" strike="noStrike" kern="1200" cap="none" spc="0" normalizeH="0" baseline="0" noProof="0" dirty="0" smtClean="0">
                <a:ln>
                  <a:noFill/>
                </a:ln>
                <a:solidFill>
                  <a:srgbClr val="C00000"/>
                </a:solidFill>
                <a:effectLst>
                  <a:outerShdw blurRad="38100" dist="38100" dir="2700000" algn="tl">
                    <a:srgbClr val="000000">
                      <a:alpha val="43137"/>
                    </a:srgbClr>
                  </a:outerShdw>
                </a:effectLst>
                <a:uLnTx/>
                <a:uFillTx/>
                <a:latin typeface="+mj-lt"/>
                <a:ea typeface="+mj-ea"/>
                <a:cs typeface="+mj-cs"/>
              </a:rPr>
              <a:t>334 -</a:t>
            </a:r>
            <a:r>
              <a:rPr kumimoji="0" lang="el-GR" sz="4000" b="1" i="0" u="none" strike="noStrike" kern="1200" cap="none" spc="0" normalizeH="0" noProof="0" dirty="0" smtClean="0">
                <a:ln>
                  <a:noFill/>
                </a:ln>
                <a:solidFill>
                  <a:srgbClr val="C00000"/>
                </a:solidFill>
                <a:effectLst>
                  <a:outerShdw blurRad="38100" dist="38100" dir="2700000" algn="tl">
                    <a:srgbClr val="000000">
                      <a:alpha val="43137"/>
                    </a:srgbClr>
                  </a:outerShdw>
                </a:effectLst>
                <a:uLnTx/>
                <a:uFillTx/>
                <a:latin typeface="+mj-lt"/>
                <a:ea typeface="+mj-ea"/>
                <a:cs typeface="+mj-cs"/>
              </a:rPr>
              <a:t> 325</a:t>
            </a:r>
            <a:r>
              <a:rPr kumimoji="0" lang="el-GR" sz="4000" b="1" i="0" u="none" strike="noStrike" kern="1200" cap="none" spc="0" normalizeH="0" baseline="0" noProof="0" dirty="0" smtClean="0">
                <a:ln>
                  <a:noFill/>
                </a:ln>
                <a:solidFill>
                  <a:srgbClr val="C00000"/>
                </a:solidFill>
                <a:effectLst>
                  <a:outerShdw blurRad="38100" dist="38100" dir="2700000" algn="tl">
                    <a:srgbClr val="000000">
                      <a:alpha val="43137"/>
                    </a:srgbClr>
                  </a:outerShdw>
                </a:effectLst>
                <a:uLnTx/>
                <a:uFillTx/>
                <a:latin typeface="+mj-lt"/>
                <a:ea typeface="+mj-ea"/>
                <a:cs typeface="+mj-cs"/>
              </a:rPr>
              <a:t> </a:t>
            </a:r>
            <a:r>
              <a:rPr kumimoji="0" lang="el-GR" sz="4000" b="1" i="0" u="none" strike="noStrike" kern="1200" cap="none" spc="0" normalizeH="0" baseline="0" noProof="0" dirty="0" err="1" smtClean="0">
                <a:ln>
                  <a:noFill/>
                </a:ln>
                <a:solidFill>
                  <a:srgbClr val="C00000"/>
                </a:solidFill>
                <a:effectLst>
                  <a:outerShdw blurRad="38100" dist="38100" dir="2700000" algn="tl">
                    <a:srgbClr val="000000">
                      <a:alpha val="43137"/>
                    </a:srgbClr>
                  </a:outerShdw>
                </a:effectLst>
                <a:uLnTx/>
                <a:uFillTx/>
                <a:latin typeface="+mj-lt"/>
                <a:ea typeface="+mj-ea"/>
                <a:cs typeface="+mj-cs"/>
              </a:rPr>
              <a:t>π.Χ.</a:t>
            </a:r>
            <a:r>
              <a:rPr kumimoji="0" lang="el-GR" sz="3000" b="0" i="0" u="none" strike="noStrike" kern="1200" cap="none" spc="0" normalizeH="0" baseline="0" noProof="0" dirty="0" smtClean="0">
                <a:ln>
                  <a:noFill/>
                </a:ln>
                <a:solidFill>
                  <a:schemeClr val="tx1"/>
                </a:solidFill>
                <a:effectLst/>
                <a:uLnTx/>
                <a:uFillTx/>
                <a:latin typeface="+mj-lt"/>
                <a:ea typeface="+mj-ea"/>
                <a:cs typeface="+mj-cs"/>
              </a:rPr>
              <a:t/>
            </a:r>
            <a:br>
              <a:rPr kumimoji="0" lang="el-GR" sz="3000" b="0" i="0" u="none" strike="noStrike" kern="1200" cap="none" spc="0" normalizeH="0" baseline="0" noProof="0" dirty="0" smtClean="0">
                <a:ln>
                  <a:noFill/>
                </a:ln>
                <a:solidFill>
                  <a:schemeClr val="tx1"/>
                </a:solidFill>
                <a:effectLst/>
                <a:uLnTx/>
                <a:uFillTx/>
                <a:latin typeface="+mj-lt"/>
                <a:ea typeface="+mj-ea"/>
                <a:cs typeface="+mj-cs"/>
              </a:rPr>
            </a:br>
            <a:r>
              <a:rPr kumimoji="0" lang="el-GR" sz="3000" b="0" i="0" u="none" strike="noStrike" kern="1200" cap="none" spc="0" normalizeH="0" baseline="0" noProof="0" dirty="0" smtClean="0">
                <a:ln>
                  <a:noFill/>
                </a:ln>
                <a:solidFill>
                  <a:schemeClr val="tx1"/>
                </a:solidFill>
                <a:effectLst/>
                <a:uLnTx/>
                <a:uFillTx/>
                <a:latin typeface="+mj-lt"/>
                <a:ea typeface="+mj-ea"/>
                <a:cs typeface="+mj-cs"/>
              </a:rPr>
              <a:t>Σε </a:t>
            </a:r>
            <a:r>
              <a:rPr kumimoji="0" lang="el-GR" sz="3000" b="1" i="0" u="none" strike="noStrike" kern="1200" cap="none" spc="0" normalizeH="0" baseline="0" noProof="0" dirty="0" smtClean="0">
                <a:ln>
                  <a:noFill/>
                </a:ln>
                <a:solidFill>
                  <a:srgbClr val="C00000"/>
                </a:solidFill>
                <a:effectLst>
                  <a:outerShdw blurRad="38100" dist="38100" dir="2700000" algn="tl">
                    <a:srgbClr val="000000">
                      <a:alpha val="43137"/>
                    </a:srgbClr>
                  </a:outerShdw>
                </a:effectLst>
                <a:uLnTx/>
                <a:uFillTx/>
                <a:latin typeface="+mj-lt"/>
                <a:ea typeface="+mj-ea"/>
                <a:cs typeface="+mj-cs"/>
              </a:rPr>
              <a:t>11 χρόνια </a:t>
            </a:r>
            <a:r>
              <a:rPr kumimoji="0" lang="el-GR" sz="3000" b="0" i="0" u="none" strike="noStrike" kern="1200" cap="none" spc="0" normalizeH="0" baseline="0" noProof="0" dirty="0" smtClean="0">
                <a:ln>
                  <a:noFill/>
                </a:ln>
                <a:solidFill>
                  <a:schemeClr val="tx1"/>
                </a:solidFill>
                <a:effectLst/>
                <a:uLnTx/>
                <a:uFillTx/>
                <a:latin typeface="+mj-lt"/>
                <a:ea typeface="+mj-ea"/>
                <a:cs typeface="+mj-cs"/>
              </a:rPr>
              <a:t>φτάνει ως τον Ινδό ποταμό.</a:t>
            </a:r>
            <a:endParaRPr kumimoji="0" lang="el-GR" sz="30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6250706"/>
          </a:xfrm>
        </p:spPr>
        <p:txBody>
          <a:bodyPr>
            <a:normAutofit/>
          </a:bodyPr>
          <a:lstStyle/>
          <a:p>
            <a:r>
              <a:rPr lang="el-GR" sz="5400" b="1" dirty="0" smtClean="0">
                <a:effectLst>
                  <a:outerShdw blurRad="38100" dist="38100" dir="2700000" algn="tl">
                    <a:srgbClr val="000000">
                      <a:alpha val="43137"/>
                    </a:srgbClr>
                  </a:outerShdw>
                </a:effectLst>
              </a:rPr>
              <a:t>Πρώτη φάση εκστρατείας</a:t>
            </a:r>
            <a:r>
              <a:rPr lang="el-GR" dirty="0" smtClean="0"/>
              <a:t/>
            </a:r>
            <a:br>
              <a:rPr lang="el-GR" dirty="0" smtClean="0"/>
            </a:br>
            <a:r>
              <a:rPr lang="el-GR" sz="7200" b="1" dirty="0" smtClean="0">
                <a:solidFill>
                  <a:srgbClr val="C00000"/>
                </a:solidFill>
                <a:effectLst>
                  <a:outerShdw blurRad="38100" dist="38100" dir="2700000" algn="tl">
                    <a:srgbClr val="000000">
                      <a:alpha val="43137"/>
                    </a:srgbClr>
                  </a:outerShdw>
                </a:effectLst>
              </a:rPr>
              <a:t>334 - 331 </a:t>
            </a:r>
            <a:r>
              <a:rPr lang="el-GR" sz="7200" b="1" dirty="0" err="1" smtClean="0">
                <a:solidFill>
                  <a:srgbClr val="C00000"/>
                </a:solidFill>
                <a:effectLst>
                  <a:outerShdw blurRad="38100" dist="38100" dir="2700000" algn="tl">
                    <a:srgbClr val="000000">
                      <a:alpha val="43137"/>
                    </a:srgbClr>
                  </a:outerShdw>
                </a:effectLst>
              </a:rPr>
              <a:t>π.Χ.</a:t>
            </a:r>
            <a:endParaRPr lang="el-GR" sz="7200" b="1" dirty="0">
              <a:solidFill>
                <a:srgbClr val="C00000"/>
              </a:solidFill>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354162"/>
          </a:xfrm>
        </p:spPr>
        <p:txBody>
          <a:bodyPr>
            <a:normAutofit fontScale="90000"/>
          </a:bodyPr>
          <a:lstStyle/>
          <a:p>
            <a:r>
              <a:rPr lang="el-GR" dirty="0" smtClean="0"/>
              <a:t>Ποιοι </a:t>
            </a:r>
            <a:r>
              <a:rPr lang="el-GR" b="1" dirty="0" smtClean="0">
                <a:solidFill>
                  <a:srgbClr val="C00000"/>
                </a:solidFill>
                <a:effectLst>
                  <a:outerShdw blurRad="38100" dist="38100" dir="2700000" algn="tl">
                    <a:srgbClr val="000000">
                      <a:alpha val="43137"/>
                    </a:srgbClr>
                  </a:outerShdw>
                </a:effectLst>
              </a:rPr>
              <a:t>ιστορικοί</a:t>
            </a:r>
            <a:r>
              <a:rPr lang="el-GR" dirty="0" smtClean="0">
                <a:effectLst>
                  <a:outerShdw blurRad="38100" dist="38100" dir="2700000" algn="tl">
                    <a:srgbClr val="000000">
                      <a:alpha val="43137"/>
                    </a:srgbClr>
                  </a:outerShdw>
                </a:effectLst>
              </a:rPr>
              <a:t> </a:t>
            </a:r>
            <a:r>
              <a:rPr lang="el-GR" dirty="0" smtClean="0"/>
              <a:t>έγραψαν για τον Αλέξανδρο;</a:t>
            </a:r>
            <a:endParaRPr lang="el-GR" dirty="0"/>
          </a:p>
        </p:txBody>
      </p:sp>
      <p:pic>
        <p:nvPicPr>
          <p:cNvPr id="4" name="3 - Θέση περιεχομένου" descr="Great Alexander on his horse Voukefalas by Tzouvaras Lampros.jpg"/>
          <p:cNvPicPr>
            <a:picLocks noGrp="1" noChangeAspect="1"/>
          </p:cNvPicPr>
          <p:nvPr>
            <p:ph idx="1"/>
          </p:nvPr>
        </p:nvPicPr>
        <p:blipFill>
          <a:blip r:embed="rId2" cstate="print"/>
          <a:srcRect l="3395" r="4526"/>
          <a:stretch>
            <a:fillRect/>
          </a:stretch>
        </p:blipFill>
        <p:spPr>
          <a:xfrm>
            <a:off x="6178284" y="2492896"/>
            <a:ext cx="2361354" cy="2664296"/>
          </a:xfrm>
          <a:prstGeom prst="rect">
            <a:avLst/>
          </a:prstGeom>
          <a:ln>
            <a:noFill/>
          </a:ln>
          <a:effectLst>
            <a:outerShdw blurRad="292100" dist="139700" dir="2700000" algn="tl" rotWithShape="0">
              <a:srgbClr val="333333">
                <a:alpha val="65000"/>
              </a:srgbClr>
            </a:outerShdw>
          </a:effectLst>
        </p:spPr>
      </p:pic>
      <p:pic>
        <p:nvPicPr>
          <p:cNvPr id="5" name="3 - Θέση περιεχομένου" descr="Great Alexander on his horse Voukefalas by Tzouvaras Lampros.jpg"/>
          <p:cNvPicPr>
            <a:picLocks noChangeAspect="1"/>
          </p:cNvPicPr>
          <p:nvPr/>
        </p:nvPicPr>
        <p:blipFill>
          <a:blip r:embed="rId3" cstate="print"/>
          <a:srcRect l="25098" t="4391" r="19193" b="46102"/>
          <a:stretch>
            <a:fillRect/>
          </a:stretch>
        </p:blipFill>
        <p:spPr>
          <a:xfrm>
            <a:off x="3253530" y="2664300"/>
            <a:ext cx="2296118" cy="2744280"/>
          </a:xfrm>
          <a:prstGeom prst="rect">
            <a:avLst/>
          </a:prstGeom>
          <a:ln>
            <a:noFill/>
          </a:ln>
          <a:effectLst>
            <a:outerShdw blurRad="292100" dist="139700" dir="2700000" algn="tl" rotWithShape="0">
              <a:srgbClr val="333333">
                <a:alpha val="65000"/>
              </a:srgbClr>
            </a:outerShdw>
          </a:effectLst>
        </p:spPr>
      </p:pic>
      <p:pic>
        <p:nvPicPr>
          <p:cNvPr id="6" name="3 - Θέση περιεχομένου" descr="Great Alexander on his horse Voukefalas by Tzouvaras Lampros.jpg"/>
          <p:cNvPicPr>
            <a:picLocks noChangeAspect="1"/>
          </p:cNvPicPr>
          <p:nvPr/>
        </p:nvPicPr>
        <p:blipFill>
          <a:blip r:embed="rId4" cstate="print"/>
          <a:stretch>
            <a:fillRect/>
          </a:stretch>
        </p:blipFill>
        <p:spPr>
          <a:xfrm>
            <a:off x="585257" y="2708919"/>
            <a:ext cx="1897217" cy="2880321"/>
          </a:xfrm>
          <a:prstGeom prst="rect">
            <a:avLst/>
          </a:prstGeom>
          <a:ln>
            <a:noFill/>
          </a:ln>
          <a:effectLst>
            <a:outerShdw blurRad="292100" dist="139700" dir="2700000" algn="tl" rotWithShape="0">
              <a:srgbClr val="333333">
                <a:alpha val="65000"/>
              </a:srgbClr>
            </a:outerShdw>
          </a:effectLst>
        </p:spPr>
      </p:pic>
      <p:sp>
        <p:nvSpPr>
          <p:cNvPr id="7" name="1 - Τίτλος"/>
          <p:cNvSpPr txBox="1">
            <a:spLocks/>
          </p:cNvSpPr>
          <p:nvPr/>
        </p:nvSpPr>
        <p:spPr>
          <a:xfrm>
            <a:off x="0" y="5661248"/>
            <a:ext cx="2843808" cy="1124744"/>
          </a:xfrm>
          <a:prstGeom prst="rect">
            <a:avLst/>
          </a:prstGeom>
        </p:spPr>
        <p:txBody>
          <a:bodyPr vert="horz" lIns="91440" tIns="45720" rIns="91440" bIns="45720" rtlCol="0" anchor="ctr">
            <a:normAutofit fontScale="900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800" b="1" i="0" u="none" strike="noStrike" kern="1200" cap="none" spc="0" normalizeH="0" baseline="0" noProof="0" dirty="0" err="1" smtClean="0">
                <a:ln>
                  <a:noFill/>
                </a:ln>
                <a:solidFill>
                  <a:srgbClr val="C00000"/>
                </a:solidFill>
                <a:effectLst>
                  <a:outerShdw blurRad="38100" dist="38100" dir="2700000" algn="tl">
                    <a:srgbClr val="000000">
                      <a:alpha val="43137"/>
                    </a:srgbClr>
                  </a:outerShdw>
                </a:effectLst>
                <a:uLnTx/>
                <a:uFillTx/>
                <a:latin typeface="+mj-lt"/>
                <a:ea typeface="+mj-ea"/>
                <a:cs typeface="+mj-cs"/>
              </a:rPr>
              <a:t>Αρριανός</a:t>
            </a:r>
            <a:endParaRPr kumimoji="0" lang="el-GR" sz="3800" b="1" i="0" u="none" strike="noStrike" kern="1200" cap="none" spc="0" normalizeH="0" baseline="0" noProof="0" dirty="0" smtClean="0">
              <a:ln>
                <a:noFill/>
              </a:ln>
              <a:solidFill>
                <a:srgbClr val="C00000"/>
              </a:solidFill>
              <a:effectLst>
                <a:outerShdw blurRad="38100" dist="38100" dir="2700000" algn="tl">
                  <a:srgbClr val="000000">
                    <a:alpha val="43137"/>
                  </a:srgbClr>
                </a:outerShdw>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lang="el-GR" sz="3800" dirty="0" smtClean="0">
                <a:latin typeface="+mj-lt"/>
                <a:ea typeface="+mj-ea"/>
                <a:cs typeface="+mj-cs"/>
              </a:rPr>
              <a:t>(95-180 </a:t>
            </a:r>
            <a:r>
              <a:rPr lang="el-GR" sz="3800" dirty="0" err="1" smtClean="0">
                <a:latin typeface="+mj-lt"/>
                <a:ea typeface="+mj-ea"/>
                <a:cs typeface="+mj-cs"/>
              </a:rPr>
              <a:t>μ.Χ</a:t>
            </a:r>
            <a:r>
              <a:rPr lang="el-GR" sz="3800" dirty="0" smtClean="0">
                <a:latin typeface="+mj-lt"/>
                <a:ea typeface="+mj-ea"/>
                <a:cs typeface="+mj-cs"/>
              </a:rPr>
              <a:t>.)</a:t>
            </a:r>
            <a:endParaRPr kumimoji="0" lang="el-GR" sz="3800" i="0" u="none" strike="noStrike" kern="1200" cap="none" spc="0" normalizeH="0" baseline="0" noProof="0" dirty="0">
              <a:ln>
                <a:noFill/>
              </a:ln>
              <a:uLnTx/>
              <a:uFillTx/>
              <a:latin typeface="+mj-lt"/>
              <a:ea typeface="+mj-ea"/>
              <a:cs typeface="+mj-cs"/>
            </a:endParaRPr>
          </a:p>
        </p:txBody>
      </p:sp>
      <p:sp>
        <p:nvSpPr>
          <p:cNvPr id="8" name="1 - Τίτλος"/>
          <p:cNvSpPr txBox="1">
            <a:spLocks/>
          </p:cNvSpPr>
          <p:nvPr/>
        </p:nvSpPr>
        <p:spPr>
          <a:xfrm>
            <a:off x="2555776" y="5661248"/>
            <a:ext cx="3384376" cy="1066130"/>
          </a:xfrm>
          <a:prstGeom prst="rect">
            <a:avLst/>
          </a:prstGeom>
        </p:spPr>
        <p:txBody>
          <a:bodyPr vert="horz" lIns="91440" tIns="45720" rIns="91440" bIns="45720" rtlCol="0" anchor="ctr">
            <a:normAutofit fontScale="900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800" b="1" i="0" u="none" strike="noStrike" kern="1200" cap="none" spc="0" normalizeH="0" baseline="0" noProof="0" dirty="0" smtClean="0">
                <a:ln>
                  <a:noFill/>
                </a:ln>
                <a:solidFill>
                  <a:srgbClr val="C00000"/>
                </a:solidFill>
                <a:effectLst>
                  <a:outerShdw blurRad="38100" dist="38100" dir="2700000" algn="tl">
                    <a:srgbClr val="000000">
                      <a:alpha val="43137"/>
                    </a:srgbClr>
                  </a:outerShdw>
                </a:effectLst>
                <a:uLnTx/>
                <a:uFillTx/>
                <a:latin typeface="+mj-lt"/>
                <a:ea typeface="+mj-ea"/>
                <a:cs typeface="+mj-cs"/>
              </a:rPr>
              <a:t>Πλούταρχος</a:t>
            </a:r>
          </a:p>
          <a:p>
            <a:pPr marL="0" marR="0" lvl="0" indent="0" algn="ctr" defTabSz="914400" rtl="0" eaLnBrk="1" fontAlgn="auto" latinLnBrk="0" hangingPunct="1">
              <a:lnSpc>
                <a:spcPct val="100000"/>
              </a:lnSpc>
              <a:spcBef>
                <a:spcPct val="0"/>
              </a:spcBef>
              <a:spcAft>
                <a:spcPts val="0"/>
              </a:spcAft>
              <a:buClrTx/>
              <a:buSzTx/>
              <a:buFontTx/>
              <a:buNone/>
              <a:tabLst/>
              <a:defRPr/>
            </a:pPr>
            <a:r>
              <a:rPr lang="el-GR" sz="3800" dirty="0" smtClean="0">
                <a:latin typeface="+mj-lt"/>
                <a:ea typeface="+mj-ea"/>
                <a:cs typeface="+mj-cs"/>
              </a:rPr>
              <a:t>(45– 120 </a:t>
            </a:r>
            <a:r>
              <a:rPr lang="el-GR" sz="3800" dirty="0" err="1" smtClean="0">
                <a:latin typeface="+mj-lt"/>
                <a:ea typeface="+mj-ea"/>
                <a:cs typeface="+mj-cs"/>
              </a:rPr>
              <a:t>μ.Χ</a:t>
            </a:r>
            <a:r>
              <a:rPr lang="el-GR" sz="3800" dirty="0" smtClean="0">
                <a:latin typeface="+mj-lt"/>
                <a:ea typeface="+mj-ea"/>
                <a:cs typeface="+mj-cs"/>
              </a:rPr>
              <a:t>.)</a:t>
            </a:r>
            <a:endParaRPr kumimoji="0" lang="el-GR" sz="3800" i="0" u="none" strike="noStrike" kern="1200" cap="none" spc="0" normalizeH="0" baseline="0" noProof="0" dirty="0">
              <a:ln>
                <a:noFill/>
              </a:ln>
              <a:uLnTx/>
              <a:uFillTx/>
              <a:latin typeface="+mj-lt"/>
              <a:ea typeface="+mj-ea"/>
              <a:cs typeface="+mj-cs"/>
            </a:endParaRPr>
          </a:p>
        </p:txBody>
      </p:sp>
      <p:sp>
        <p:nvSpPr>
          <p:cNvPr id="9" name="1 - Τίτλος"/>
          <p:cNvSpPr txBox="1">
            <a:spLocks/>
          </p:cNvSpPr>
          <p:nvPr/>
        </p:nvSpPr>
        <p:spPr>
          <a:xfrm>
            <a:off x="5652120" y="5328592"/>
            <a:ext cx="3456384" cy="1628800"/>
          </a:xfrm>
          <a:prstGeom prst="rect">
            <a:avLst/>
          </a:prstGeom>
        </p:spPr>
        <p:txBody>
          <a:bodyPr vert="horz" lIns="91440" tIns="45720" rIns="91440" bIns="45720" rtlCol="0" anchor="ctr">
            <a:normAutofit fontScale="900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800" b="1" i="0" u="none" strike="noStrike" kern="1200" cap="none" spc="0" normalizeH="0" baseline="0" noProof="0" dirty="0" smtClean="0">
                <a:ln>
                  <a:noFill/>
                </a:ln>
                <a:solidFill>
                  <a:srgbClr val="C00000"/>
                </a:solidFill>
                <a:effectLst>
                  <a:outerShdw blurRad="38100" dist="38100" dir="2700000" algn="tl">
                    <a:srgbClr val="000000">
                      <a:alpha val="43137"/>
                    </a:srgbClr>
                  </a:outerShdw>
                </a:effectLst>
                <a:uLnTx/>
                <a:uFillTx/>
                <a:latin typeface="+mj-lt"/>
                <a:ea typeface="+mj-ea"/>
                <a:cs typeface="+mj-cs"/>
              </a:rPr>
              <a:t>Διόδωρος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800" b="1" i="0" u="none" strike="noStrike" kern="1200" cap="none" spc="0" normalizeH="0" baseline="0" noProof="0" dirty="0" smtClean="0">
                <a:ln>
                  <a:noFill/>
                </a:ln>
                <a:solidFill>
                  <a:srgbClr val="C00000"/>
                </a:solidFill>
                <a:effectLst>
                  <a:outerShdw blurRad="38100" dist="38100" dir="2700000" algn="tl">
                    <a:srgbClr val="000000">
                      <a:alpha val="43137"/>
                    </a:srgbClr>
                  </a:outerShdw>
                </a:effectLst>
                <a:uLnTx/>
                <a:uFillTx/>
                <a:latin typeface="+mj-lt"/>
                <a:ea typeface="+mj-ea"/>
                <a:cs typeface="+mj-cs"/>
              </a:rPr>
              <a:t>ο</a:t>
            </a:r>
            <a:r>
              <a:rPr kumimoji="0" lang="el-GR" sz="3800" b="1" i="0" u="none" strike="noStrike" kern="1200" cap="none" spc="0" normalizeH="0" noProof="0" dirty="0" smtClean="0">
                <a:ln>
                  <a:noFill/>
                </a:ln>
                <a:solidFill>
                  <a:srgbClr val="C00000"/>
                </a:solidFill>
                <a:effectLst>
                  <a:outerShdw blurRad="38100" dist="38100" dir="2700000" algn="tl">
                    <a:srgbClr val="000000">
                      <a:alpha val="43137"/>
                    </a:srgbClr>
                  </a:outerShdw>
                </a:effectLst>
                <a:uLnTx/>
                <a:uFillTx/>
                <a:latin typeface="+mj-lt"/>
                <a:ea typeface="+mj-ea"/>
                <a:cs typeface="+mj-cs"/>
              </a:rPr>
              <a:t> Σικελιώτης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800" i="0" u="none" strike="noStrike" kern="1200" cap="none" spc="0" normalizeH="0" noProof="0" dirty="0" smtClean="0">
                <a:ln>
                  <a:noFill/>
                </a:ln>
                <a:uLnTx/>
                <a:uFillTx/>
                <a:latin typeface="+mj-lt"/>
                <a:ea typeface="+mj-ea"/>
                <a:cs typeface="+mj-cs"/>
              </a:rPr>
              <a:t>(80 </a:t>
            </a:r>
            <a:r>
              <a:rPr kumimoji="0" lang="el-GR" sz="3800" i="0" u="none" strike="noStrike" kern="1200" cap="none" spc="0" normalizeH="0" noProof="0" dirty="0" err="1" smtClean="0">
                <a:ln>
                  <a:noFill/>
                </a:ln>
                <a:uLnTx/>
                <a:uFillTx/>
                <a:latin typeface="+mj-lt"/>
                <a:ea typeface="+mj-ea"/>
                <a:cs typeface="+mj-cs"/>
              </a:rPr>
              <a:t>π.Χ.</a:t>
            </a:r>
            <a:r>
              <a:rPr kumimoji="0" lang="el-GR" sz="3800" i="0" u="none" strike="noStrike" kern="1200" cap="none" spc="0" normalizeH="0" noProof="0" dirty="0" smtClean="0">
                <a:ln>
                  <a:noFill/>
                </a:ln>
                <a:uLnTx/>
                <a:uFillTx/>
                <a:latin typeface="+mj-lt"/>
                <a:ea typeface="+mj-ea"/>
                <a:cs typeface="+mj-cs"/>
              </a:rPr>
              <a:t> – 20 </a:t>
            </a:r>
            <a:r>
              <a:rPr lang="el-GR" sz="3800" dirty="0" smtClean="0">
                <a:latin typeface="+mj-lt"/>
                <a:ea typeface="+mj-ea"/>
                <a:cs typeface="+mj-cs"/>
              </a:rPr>
              <a:t>μ</a:t>
            </a:r>
            <a:r>
              <a:rPr kumimoji="0" lang="el-GR" sz="3800" i="0" u="none" strike="noStrike" kern="1200" cap="none" spc="0" normalizeH="0" noProof="0" dirty="0" smtClean="0">
                <a:ln>
                  <a:noFill/>
                </a:ln>
                <a:uLnTx/>
                <a:uFillTx/>
                <a:latin typeface="+mj-lt"/>
                <a:ea typeface="+mj-ea"/>
                <a:cs typeface="+mj-cs"/>
              </a:rPr>
              <a:t>.Χ.)</a:t>
            </a:r>
            <a:endParaRPr kumimoji="0" lang="el-GR" sz="3800" i="0" u="none" strike="noStrike" kern="1200" cap="none" spc="0" normalizeH="0" baseline="0" noProof="0" dirty="0">
              <a:ln>
                <a:noFill/>
              </a:ln>
              <a:uLnTx/>
              <a:uFillTx/>
              <a:latin typeface="+mj-lt"/>
              <a:ea typeface="+mj-ea"/>
              <a:cs typeface="+mj-cs"/>
            </a:endParaRPr>
          </a:p>
        </p:txBody>
      </p:sp>
      <p:sp>
        <p:nvSpPr>
          <p:cNvPr id="10" name="9 - Δεξιό βέλος"/>
          <p:cNvSpPr/>
          <p:nvPr/>
        </p:nvSpPr>
        <p:spPr>
          <a:xfrm rot="8457431" flipV="1">
            <a:off x="1653786" y="1750757"/>
            <a:ext cx="1794336" cy="744476"/>
          </a:xfrm>
          <a:prstGeom prst="rightArrow">
            <a:avLst>
              <a:gd name="adj1" fmla="val 50000"/>
              <a:gd name="adj2" fmla="val 53005"/>
            </a:avLst>
          </a:prstGeom>
          <a:solidFill>
            <a:schemeClr val="accent6">
              <a:lumMod val="75000"/>
              <a:alpha val="93000"/>
            </a:schemeClr>
          </a:solidFill>
          <a:ln w="9525">
            <a:solidFill>
              <a:schemeClr val="tx1"/>
            </a:solidFill>
          </a:ln>
          <a:effectLst>
            <a:outerShdw blurRad="203200" dist="190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10 - Δεξιό βέλος"/>
          <p:cNvSpPr/>
          <p:nvPr/>
        </p:nvSpPr>
        <p:spPr>
          <a:xfrm rot="2940742" flipV="1">
            <a:off x="5628932" y="1813616"/>
            <a:ext cx="1614899" cy="744476"/>
          </a:xfrm>
          <a:prstGeom prst="rightArrow">
            <a:avLst>
              <a:gd name="adj1" fmla="val 50000"/>
              <a:gd name="adj2" fmla="val 53005"/>
            </a:avLst>
          </a:prstGeom>
          <a:solidFill>
            <a:schemeClr val="accent6">
              <a:lumMod val="75000"/>
              <a:alpha val="93000"/>
            </a:schemeClr>
          </a:solidFill>
          <a:ln w="9525">
            <a:solidFill>
              <a:schemeClr val="tx1"/>
            </a:solidFill>
          </a:ln>
          <a:effectLst>
            <a:outerShdw blurRad="203200" dist="190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11 - Δεξιό βέλος"/>
          <p:cNvSpPr/>
          <p:nvPr/>
        </p:nvSpPr>
        <p:spPr>
          <a:xfrm rot="5400000" flipV="1">
            <a:off x="3759038" y="1865698"/>
            <a:ext cx="1362288" cy="744476"/>
          </a:xfrm>
          <a:prstGeom prst="rightArrow">
            <a:avLst>
              <a:gd name="adj1" fmla="val 50000"/>
              <a:gd name="adj2" fmla="val 53005"/>
            </a:avLst>
          </a:prstGeom>
          <a:solidFill>
            <a:schemeClr val="accent6">
              <a:lumMod val="75000"/>
              <a:alpha val="93000"/>
            </a:schemeClr>
          </a:solidFill>
          <a:ln w="9525">
            <a:solidFill>
              <a:schemeClr val="tx1"/>
            </a:solidFill>
          </a:ln>
          <a:effectLst>
            <a:outerShdw blurRad="203200" dist="190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left)">
                                      <p:cBhvr>
                                        <p:cTn id="32" dur="500"/>
                                        <p:tgtEl>
                                          <p:spTgt spid="5"/>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randombar(horizontal)">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ipe(left)">
                                      <p:cBhvr>
                                        <p:cTn id="45" dur="500"/>
                                        <p:tgtEl>
                                          <p:spTgt spid="4"/>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left)">
                                      <p:cBhvr>
                                        <p:cTn id="4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P spid="10" grpId="0" animBg="1"/>
      <p:bldP spid="11" grpId="0" animBg="1"/>
      <p:bldP spid="1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02630"/>
            <a:ext cx="8229600" cy="778098"/>
          </a:xfrm>
        </p:spPr>
        <p:txBody>
          <a:bodyPr>
            <a:normAutofit/>
          </a:bodyPr>
          <a:lstStyle/>
          <a:p>
            <a:r>
              <a:rPr lang="el-GR" sz="3600" dirty="0" smtClean="0"/>
              <a:t>Πρώτη στάση: </a:t>
            </a:r>
            <a:r>
              <a:rPr lang="el-GR" sz="3600" b="1" dirty="0" smtClean="0">
                <a:solidFill>
                  <a:srgbClr val="C00000"/>
                </a:solidFill>
                <a:effectLst>
                  <a:outerShdw blurRad="38100" dist="38100" dir="2700000" algn="tl">
                    <a:srgbClr val="000000">
                      <a:alpha val="43137"/>
                    </a:srgbClr>
                  </a:outerShdw>
                </a:effectLst>
              </a:rPr>
              <a:t>Ίλιον</a:t>
            </a:r>
            <a:r>
              <a:rPr lang="el-GR" sz="3600" dirty="0" smtClean="0"/>
              <a:t>, τιμή στον </a:t>
            </a:r>
            <a:r>
              <a:rPr lang="el-GR" sz="3600" b="1" dirty="0" smtClean="0">
                <a:solidFill>
                  <a:srgbClr val="C00000"/>
                </a:solidFill>
                <a:effectLst>
                  <a:outerShdw blurRad="38100" dist="38100" dir="2700000" algn="tl">
                    <a:srgbClr val="000000">
                      <a:alpha val="43137"/>
                    </a:srgbClr>
                  </a:outerShdw>
                </a:effectLst>
              </a:rPr>
              <a:t>Αχιλλέα</a:t>
            </a:r>
            <a:endParaRPr lang="el-GR" sz="3600" b="1" dirty="0">
              <a:solidFill>
                <a:srgbClr val="C00000"/>
              </a:solidFill>
              <a:effectLst>
                <a:outerShdw blurRad="38100" dist="38100" dir="2700000" algn="tl">
                  <a:srgbClr val="000000">
                    <a:alpha val="43137"/>
                  </a:srgbClr>
                </a:outerShdw>
              </a:effectLst>
            </a:endParaRPr>
          </a:p>
        </p:txBody>
      </p:sp>
      <p:pic>
        <p:nvPicPr>
          <p:cNvPr id="165890" name="Picture 2" descr=" "/>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40000" contrast="20000"/>
                    </a14:imgEffect>
                  </a14:imgLayer>
                </a14:imgProps>
              </a:ext>
            </a:extLst>
          </a:blip>
          <a:srcRect/>
          <a:stretch>
            <a:fillRect/>
          </a:stretch>
        </p:blipFill>
        <p:spPr bwMode="auto">
          <a:xfrm>
            <a:off x="1835696" y="1124744"/>
            <a:ext cx="5400600" cy="5400601"/>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wip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https://s3.amazonaws.com/s3.timetoast.com/public/uploads/photos/11794361/%CE%B3%CF%81%CE%B1%CE%BD%CE%B9%CE%BA%CF%8C%CF%82.jpg?1523099052"/>
          <p:cNvPicPr>
            <a:picLocks noChangeAspect="1" noChangeArrowheads="1"/>
          </p:cNvPicPr>
          <p:nvPr/>
        </p:nvPicPr>
        <p:blipFill>
          <a:blip r:embed="rId2" cstate="print"/>
          <a:srcRect/>
          <a:stretch>
            <a:fillRect/>
          </a:stretch>
        </p:blipFill>
        <p:spPr bwMode="auto">
          <a:xfrm>
            <a:off x="0" y="1628800"/>
            <a:ext cx="9144000" cy="4443414"/>
          </a:xfrm>
          <a:prstGeom prst="rect">
            <a:avLst/>
          </a:prstGeom>
          <a:noFill/>
        </p:spPr>
      </p:pic>
      <p:sp>
        <p:nvSpPr>
          <p:cNvPr id="5" name="1 - Τίτλος"/>
          <p:cNvSpPr>
            <a:spLocks noGrp="1"/>
          </p:cNvSpPr>
          <p:nvPr>
            <p:ph type="title"/>
          </p:nvPr>
        </p:nvSpPr>
        <p:spPr>
          <a:xfrm>
            <a:off x="457200" y="274638"/>
            <a:ext cx="8229600" cy="1143000"/>
          </a:xfrm>
        </p:spPr>
        <p:txBody>
          <a:bodyPr/>
          <a:lstStyle/>
          <a:p>
            <a:r>
              <a:rPr lang="el-GR" dirty="0" smtClean="0"/>
              <a:t>ΜΑΧΗ ΣΤΟΝ </a:t>
            </a:r>
            <a:r>
              <a:rPr lang="el-GR" b="1" dirty="0" smtClean="0">
                <a:solidFill>
                  <a:srgbClr val="C00000"/>
                </a:solidFill>
                <a:effectLst>
                  <a:outerShdw blurRad="38100" dist="38100" dir="2700000" algn="tl">
                    <a:srgbClr val="000000">
                      <a:alpha val="43137"/>
                    </a:srgbClr>
                  </a:outerShdw>
                </a:effectLst>
              </a:rPr>
              <a:t>ΓΡΑΝΙΚΟ 334 </a:t>
            </a:r>
            <a:r>
              <a:rPr lang="el-GR" b="1" dirty="0" err="1" smtClean="0">
                <a:solidFill>
                  <a:srgbClr val="C00000"/>
                </a:solidFill>
                <a:effectLst>
                  <a:outerShdw blurRad="38100" dist="38100" dir="2700000" algn="tl">
                    <a:srgbClr val="000000">
                      <a:alpha val="43137"/>
                    </a:srgbClr>
                  </a:outerShdw>
                </a:effectLst>
              </a:rPr>
              <a:t>π.Χ.</a:t>
            </a:r>
            <a:endParaRPr lang="el-GR" b="1" dirty="0">
              <a:solidFill>
                <a:srgbClr val="C00000"/>
              </a:solidFill>
              <a:effectLst>
                <a:outerShdw blurRad="38100" dist="38100" dir="2700000" algn="tl">
                  <a:srgbClr val="000000">
                    <a:alpha val="43137"/>
                  </a:srgbClr>
                </a:outerShdw>
              </a:effectLst>
            </a:endParaRPr>
          </a:p>
        </p:txBody>
      </p:sp>
    </p:spTree>
  </p:cSld>
  <p:clrMapOvr>
    <a:masterClrMapping/>
  </p:clrMapOvr>
  <p:transition spd="slow">
    <p:push dir="u"/>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67544" y="1124744"/>
            <a:ext cx="8229600" cy="5257800"/>
          </a:xfrm>
        </p:spPr>
        <p:txBody>
          <a:bodyPr>
            <a:normAutofit fontScale="92500" lnSpcReduction="10000"/>
          </a:bodyPr>
          <a:lstStyle/>
          <a:p>
            <a:pPr marL="0" indent="342900">
              <a:buNone/>
            </a:pPr>
            <a:endParaRPr lang="el-GR" dirty="0" smtClean="0"/>
          </a:p>
          <a:p>
            <a:pPr marL="0" indent="342900">
              <a:buNone/>
            </a:pPr>
            <a:r>
              <a:rPr lang="el-GR" dirty="0" smtClean="0"/>
              <a:t>Ένα μικρό, ορεινό αλλά πολύ ορμητικό ποτάμι.</a:t>
            </a:r>
          </a:p>
          <a:p>
            <a:pPr marL="0" indent="342900">
              <a:buNone/>
            </a:pPr>
            <a:r>
              <a:rPr lang="el-GR" dirty="0" smtClean="0"/>
              <a:t>Το πλεονέκτημα των Περσών ήταν ότι είχαν παραταχθεί στην όχθη που ήταν υπερυψωμένη, ενώ οι Μακεδόνες ήταν σε χαμηλότερο επίπεδο.</a:t>
            </a:r>
          </a:p>
          <a:p>
            <a:pPr marL="0" indent="342900">
              <a:buNone/>
            </a:pPr>
            <a:endParaRPr lang="el-GR" dirty="0" smtClean="0"/>
          </a:p>
          <a:p>
            <a:pPr marL="0" indent="342900">
              <a:buNone/>
            </a:pPr>
            <a:r>
              <a:rPr lang="el-GR" dirty="0" smtClean="0"/>
              <a:t>Υπάρχουν </a:t>
            </a:r>
            <a:r>
              <a:rPr lang="el-GR" b="1" dirty="0" smtClean="0">
                <a:effectLst>
                  <a:outerShdw blurRad="38100" dist="38100" dir="2700000" algn="tl">
                    <a:srgbClr val="000000">
                      <a:alpha val="43137"/>
                    </a:srgbClr>
                  </a:outerShdw>
                </a:effectLst>
              </a:rPr>
              <a:t>δύο τεχνικά προβλήματα</a:t>
            </a:r>
            <a:r>
              <a:rPr lang="el-GR" dirty="0" smtClean="0"/>
              <a:t>: </a:t>
            </a:r>
            <a:endParaRPr lang="en-US" dirty="0" smtClean="0"/>
          </a:p>
          <a:p>
            <a:pPr marL="0" indent="342900">
              <a:buNone/>
            </a:pPr>
            <a:r>
              <a:rPr lang="el-GR" b="1" dirty="0" smtClean="0">
                <a:effectLst>
                  <a:outerShdw blurRad="38100" dist="38100" dir="2700000" algn="tl">
                    <a:srgbClr val="000000">
                      <a:alpha val="43137"/>
                    </a:srgbClr>
                  </a:outerShdw>
                </a:effectLst>
              </a:rPr>
              <a:t>α</a:t>
            </a:r>
            <a:r>
              <a:rPr lang="en-US" b="1" dirty="0" smtClean="0">
                <a:effectLst>
                  <a:outerShdw blurRad="38100" dist="38100" dir="2700000" algn="tl">
                    <a:srgbClr val="000000">
                      <a:alpha val="43137"/>
                    </a:srgbClr>
                  </a:outerShdw>
                </a:effectLst>
              </a:rPr>
              <a:t>) </a:t>
            </a:r>
            <a:r>
              <a:rPr lang="el-GR" dirty="0" smtClean="0"/>
              <a:t>Πώς θα περάσουν το ποτάμι;</a:t>
            </a:r>
          </a:p>
          <a:p>
            <a:pPr marL="0" indent="342900">
              <a:buNone/>
            </a:pPr>
            <a:r>
              <a:rPr lang="el-GR" b="1" dirty="0" smtClean="0">
                <a:effectLst>
                  <a:outerShdw blurRad="38100" dist="38100" dir="2700000" algn="tl">
                    <a:srgbClr val="000000">
                      <a:alpha val="43137"/>
                    </a:srgbClr>
                  </a:outerShdw>
                </a:effectLst>
              </a:rPr>
              <a:t>β) </a:t>
            </a:r>
            <a:r>
              <a:rPr lang="el-GR" dirty="0" smtClean="0"/>
              <a:t>Πώς θα νικήσουν αφού οι Πέρσες έχουν το πλεονέκτημα να είναι πιο ψηλά;</a:t>
            </a:r>
            <a:br>
              <a:rPr lang="el-GR" dirty="0" smtClean="0"/>
            </a:br>
            <a:endParaRPr lang="el-GR" dirty="0"/>
          </a:p>
        </p:txBody>
      </p:sp>
      <p:sp>
        <p:nvSpPr>
          <p:cNvPr id="4" name="1 - Τίτλος"/>
          <p:cNvSpPr>
            <a:spLocks noGrp="1"/>
          </p:cNvSpPr>
          <p:nvPr>
            <p:ph type="title"/>
          </p:nvPr>
        </p:nvSpPr>
        <p:spPr>
          <a:xfrm>
            <a:off x="457200" y="274638"/>
            <a:ext cx="8229600" cy="1143000"/>
          </a:xfrm>
        </p:spPr>
        <p:txBody>
          <a:bodyPr/>
          <a:lstStyle/>
          <a:p>
            <a:r>
              <a:rPr lang="el-GR" dirty="0" smtClean="0"/>
              <a:t>Τι ήταν ο </a:t>
            </a:r>
            <a:r>
              <a:rPr lang="el-GR" b="1" dirty="0" err="1" smtClean="0">
                <a:solidFill>
                  <a:srgbClr val="C00000"/>
                </a:solidFill>
                <a:effectLst>
                  <a:outerShdw blurRad="38100" dist="38100" dir="2700000" algn="tl">
                    <a:srgbClr val="000000">
                      <a:alpha val="43137"/>
                    </a:srgbClr>
                  </a:outerShdw>
                </a:effectLst>
              </a:rPr>
              <a:t>Γρανικός</a:t>
            </a:r>
            <a:r>
              <a:rPr lang="el-GR" b="1" dirty="0" smtClean="0">
                <a:solidFill>
                  <a:srgbClr val="C00000"/>
                </a:solidFill>
                <a:effectLst>
                  <a:outerShdw blurRad="38100" dist="38100" dir="2700000" algn="tl">
                    <a:srgbClr val="000000">
                      <a:alpha val="43137"/>
                    </a:srgbClr>
                  </a:outerShdw>
                </a:effectLst>
              </a:rPr>
              <a:t> ποταμός;</a:t>
            </a:r>
            <a:endParaRPr lang="el-GR" b="1" dirty="0">
              <a:solidFill>
                <a:srgbClr val="C00000"/>
              </a:solidFill>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https://www.offlinepost.gr/wp-content/uploads/2019/09/71173632_2539847352746992_2759233157277417472_n.png"/>
          <p:cNvPicPr>
            <a:picLocks noChangeAspect="1" noChangeArrowheads="1"/>
          </p:cNvPicPr>
          <p:nvPr/>
        </p:nvPicPr>
        <p:blipFill>
          <a:blip r:embed="rId2" cstate="print"/>
          <a:srcRect/>
          <a:stretch>
            <a:fillRect/>
          </a:stretch>
        </p:blipFill>
        <p:spPr bwMode="auto">
          <a:xfrm>
            <a:off x="-566441" y="1"/>
            <a:ext cx="9710441" cy="6858000"/>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 Η μάχη του Γρανικού. http://el.wikipedia.org/wiki&#10; "/>
          <p:cNvPicPr>
            <a:picLocks noChangeAspect="1" noChangeArrowheads="1"/>
          </p:cNvPicPr>
          <p:nvPr/>
        </p:nvPicPr>
        <p:blipFill>
          <a:blip r:embed="rId2" cstate="print"/>
          <a:srcRect/>
          <a:stretch>
            <a:fillRect/>
          </a:stretch>
        </p:blipFill>
        <p:spPr bwMode="auto">
          <a:xfrm>
            <a:off x="-396552" y="-27638"/>
            <a:ext cx="10262754" cy="7705110"/>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2018-10-04_105425.png"/>
          <p:cNvPicPr>
            <a:picLocks noGrp="1" noChangeAspect="1"/>
          </p:cNvPicPr>
          <p:nvPr>
            <p:ph idx="1"/>
          </p:nvPr>
        </p:nvPicPr>
        <p:blipFill>
          <a:blip r:embed="rId2" cstate="print"/>
          <a:stretch>
            <a:fillRect/>
          </a:stretch>
        </p:blipFill>
        <p:spPr>
          <a:xfrm>
            <a:off x="682605" y="1358780"/>
            <a:ext cx="7921843" cy="4531380"/>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778098"/>
          </a:xfrm>
        </p:spPr>
        <p:txBody>
          <a:bodyPr>
            <a:normAutofit/>
          </a:bodyPr>
          <a:lstStyle/>
          <a:p>
            <a:r>
              <a:rPr lang="el-GR" dirty="0" smtClean="0"/>
              <a:t>Παραλίγο να </a:t>
            </a:r>
            <a:r>
              <a:rPr lang="el-GR" b="1" dirty="0" smtClean="0">
                <a:effectLst>
                  <a:outerShdw blurRad="38100" dist="38100" dir="2700000" algn="tl">
                    <a:srgbClr val="000000">
                      <a:alpha val="43137"/>
                    </a:srgbClr>
                  </a:outerShdw>
                </a:effectLst>
              </a:rPr>
              <a:t>πεθάνει</a:t>
            </a:r>
            <a:r>
              <a:rPr lang="el-GR" dirty="0" smtClean="0"/>
              <a:t>…</a:t>
            </a:r>
            <a:endParaRPr lang="el-GR" b="1" dirty="0">
              <a:solidFill>
                <a:srgbClr val="C00000"/>
              </a:solidFill>
              <a:effectLst>
                <a:outerShdw blurRad="38100" dist="38100" dir="2700000" algn="tl">
                  <a:srgbClr val="000000">
                    <a:alpha val="43137"/>
                  </a:srgbClr>
                </a:outerShdw>
              </a:effectLst>
            </a:endParaRPr>
          </a:p>
        </p:txBody>
      </p:sp>
      <p:sp>
        <p:nvSpPr>
          <p:cNvPr id="3" name="2 - Θέση περιεχομένου"/>
          <p:cNvSpPr>
            <a:spLocks noGrp="1"/>
          </p:cNvSpPr>
          <p:nvPr>
            <p:ph idx="1"/>
          </p:nvPr>
        </p:nvSpPr>
        <p:spPr>
          <a:xfrm>
            <a:off x="457200" y="1484784"/>
            <a:ext cx="8229600" cy="4392488"/>
          </a:xfrm>
        </p:spPr>
        <p:txBody>
          <a:bodyPr>
            <a:normAutofit lnSpcReduction="10000"/>
          </a:bodyPr>
          <a:lstStyle/>
          <a:p>
            <a:r>
              <a:rPr lang="el-GR" dirty="0" smtClean="0"/>
              <a:t>Στη διάρκεια της μάχης του </a:t>
            </a:r>
            <a:r>
              <a:rPr lang="el-GR" dirty="0" err="1" smtClean="0"/>
              <a:t>Γρανικού</a:t>
            </a:r>
            <a:r>
              <a:rPr lang="el-GR" dirty="0" smtClean="0"/>
              <a:t> ο Πέρσης </a:t>
            </a:r>
            <a:r>
              <a:rPr lang="el-GR" b="1" dirty="0" err="1" smtClean="0">
                <a:effectLst>
                  <a:outerShdw blurRad="38100" dist="38100" dir="2700000" algn="tl">
                    <a:srgbClr val="000000">
                      <a:alpha val="43137"/>
                    </a:srgbClr>
                  </a:outerShdw>
                </a:effectLst>
              </a:rPr>
              <a:t>Σπιθριδάτης</a:t>
            </a:r>
            <a:r>
              <a:rPr lang="el-GR" dirty="0" smtClean="0">
                <a:effectLst>
                  <a:outerShdw blurRad="38100" dist="38100" dir="2700000" algn="tl">
                    <a:srgbClr val="000000">
                      <a:alpha val="43137"/>
                    </a:srgbClr>
                  </a:outerShdw>
                </a:effectLst>
              </a:rPr>
              <a:t> </a:t>
            </a:r>
            <a:r>
              <a:rPr lang="el-GR" dirty="0" smtClean="0"/>
              <a:t>χτυπά τον Αλέξανδρο στο κεφάλι, διαλύεται το κράνος του και πριν  προλάβει να τον αποκεφαλίσει ο Πέρσης, ο </a:t>
            </a:r>
            <a:r>
              <a:rPr lang="el-GR" b="1" dirty="0" smtClean="0">
                <a:solidFill>
                  <a:srgbClr val="C00000"/>
                </a:solidFill>
                <a:effectLst>
                  <a:outerShdw blurRad="38100" dist="38100" dir="2700000" algn="tl">
                    <a:srgbClr val="000000">
                      <a:alpha val="43137"/>
                    </a:srgbClr>
                  </a:outerShdw>
                </a:effectLst>
              </a:rPr>
              <a:t>Κλείτος</a:t>
            </a:r>
            <a:r>
              <a:rPr lang="el-GR" dirty="0" smtClean="0">
                <a:effectLst>
                  <a:outerShdw blurRad="38100" dist="38100" dir="2700000" algn="tl">
                    <a:srgbClr val="000000">
                      <a:alpha val="43137"/>
                    </a:srgbClr>
                  </a:outerShdw>
                </a:effectLst>
              </a:rPr>
              <a:t> </a:t>
            </a:r>
            <a:r>
              <a:rPr lang="el-GR" dirty="0" smtClean="0"/>
              <a:t>κόβει το χέρι του εχθρού και σώζεται η ζωή του Αλέξανδρου. Χρωστά λοιπόν τη ζωή του στον Κλείτο!</a:t>
            </a:r>
          </a:p>
          <a:p>
            <a:r>
              <a:rPr lang="el-GR" dirty="0" smtClean="0"/>
              <a:t>Η τύχη του έσωσε τη ζωή. Θα μπορούσε να έχει πεθάνει σε εκείνη τη μάχη!</a:t>
            </a:r>
            <a:endParaRPr lang="el-GR" dirty="0"/>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2018-10-04_105425.png"/>
          <p:cNvPicPr>
            <a:picLocks noGrp="1" noChangeAspect="1"/>
          </p:cNvPicPr>
          <p:nvPr>
            <p:ph idx="1"/>
          </p:nvPr>
        </p:nvPicPr>
        <p:blipFill>
          <a:blip r:embed="rId2" cstate="print">
            <a:lum bright="10000" contrast="20000"/>
          </a:blip>
          <a:stretch>
            <a:fillRect/>
          </a:stretch>
        </p:blipFill>
        <p:spPr>
          <a:xfrm>
            <a:off x="-17353" y="476672"/>
            <a:ext cx="9161353" cy="4824024"/>
          </a:xfrm>
          <a:prstGeom prst="rect">
            <a:avLst/>
          </a:prstGeom>
          <a:ln>
            <a:noFill/>
          </a:ln>
          <a:effectLst>
            <a:outerShdw blurRad="292100" dist="139700" dir="2700000" algn="tl" rotWithShape="0">
              <a:srgbClr val="333333">
                <a:alpha val="65000"/>
              </a:srgbClr>
            </a:outerShdw>
          </a:effectLst>
        </p:spPr>
      </p:pic>
      <p:sp>
        <p:nvSpPr>
          <p:cNvPr id="3" name="1 - Τίτλος"/>
          <p:cNvSpPr>
            <a:spLocks noGrp="1"/>
          </p:cNvSpPr>
          <p:nvPr>
            <p:ph type="title"/>
          </p:nvPr>
        </p:nvSpPr>
        <p:spPr>
          <a:xfrm>
            <a:off x="323528" y="5733256"/>
            <a:ext cx="8229600" cy="778098"/>
          </a:xfrm>
        </p:spPr>
        <p:txBody>
          <a:bodyPr>
            <a:normAutofit fontScale="90000"/>
          </a:bodyPr>
          <a:lstStyle/>
          <a:p>
            <a:r>
              <a:rPr lang="el-GR" sz="3200" dirty="0" smtClean="0"/>
              <a:t>Η μάχη στον </a:t>
            </a:r>
            <a:r>
              <a:rPr lang="el-GR" sz="3200" b="1" dirty="0" smtClean="0">
                <a:solidFill>
                  <a:srgbClr val="C00000"/>
                </a:solidFill>
                <a:effectLst>
                  <a:outerShdw blurRad="38100" dist="38100" dir="2700000" algn="tl">
                    <a:srgbClr val="000000">
                      <a:alpha val="43137"/>
                    </a:srgbClr>
                  </a:outerShdw>
                </a:effectLst>
              </a:rPr>
              <a:t>ΓΡΑΝΙΚΟ 334 </a:t>
            </a:r>
            <a:r>
              <a:rPr lang="el-GR" sz="3200" b="1" dirty="0" err="1" smtClean="0">
                <a:solidFill>
                  <a:srgbClr val="C00000"/>
                </a:solidFill>
                <a:effectLst>
                  <a:outerShdw blurRad="38100" dist="38100" dir="2700000" algn="tl">
                    <a:srgbClr val="000000">
                      <a:alpha val="43137"/>
                    </a:srgbClr>
                  </a:outerShdw>
                </a:effectLst>
              </a:rPr>
              <a:t>π.Χ.</a:t>
            </a:r>
            <a:r>
              <a:rPr lang="el-GR" sz="3200" b="1" dirty="0" smtClean="0">
                <a:solidFill>
                  <a:srgbClr val="C00000"/>
                </a:solidFill>
                <a:effectLst>
                  <a:outerShdw blurRad="38100" dist="38100" dir="2700000" algn="tl">
                    <a:srgbClr val="000000">
                      <a:alpha val="43137"/>
                    </a:srgbClr>
                  </a:outerShdw>
                </a:effectLst>
              </a:rPr>
              <a:t/>
            </a:r>
            <a:br>
              <a:rPr lang="el-GR" sz="3200" b="1" dirty="0" smtClean="0">
                <a:solidFill>
                  <a:srgbClr val="C00000"/>
                </a:solidFill>
                <a:effectLst>
                  <a:outerShdw blurRad="38100" dist="38100" dir="2700000" algn="tl">
                    <a:srgbClr val="000000">
                      <a:alpha val="43137"/>
                    </a:srgbClr>
                  </a:outerShdw>
                </a:effectLst>
              </a:rPr>
            </a:br>
            <a:r>
              <a:rPr lang="el-GR" sz="3200" dirty="0" smtClean="0"/>
              <a:t>Έργο του ζωγράφου Νίκου </a:t>
            </a:r>
            <a:r>
              <a:rPr lang="el-GR" sz="3200" dirty="0" err="1" smtClean="0"/>
              <a:t>Μίχου</a:t>
            </a:r>
            <a:endParaRPr lang="el-GR" sz="3200"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23528" y="130622"/>
            <a:ext cx="8229600" cy="778098"/>
          </a:xfrm>
        </p:spPr>
        <p:txBody>
          <a:bodyPr>
            <a:normAutofit/>
          </a:bodyPr>
          <a:lstStyle/>
          <a:p>
            <a:r>
              <a:rPr lang="el-GR" sz="3600" dirty="0" smtClean="0"/>
              <a:t>Μετά τη μάχη στον </a:t>
            </a:r>
            <a:r>
              <a:rPr lang="el-GR" sz="3600" b="1" dirty="0" smtClean="0">
                <a:solidFill>
                  <a:srgbClr val="C00000"/>
                </a:solidFill>
                <a:effectLst>
                  <a:outerShdw blurRad="38100" dist="38100" dir="2700000" algn="tl">
                    <a:srgbClr val="000000">
                      <a:alpha val="43137"/>
                    </a:srgbClr>
                  </a:outerShdw>
                </a:effectLst>
              </a:rPr>
              <a:t>ΓΡΑΝΙΚΟ 334 </a:t>
            </a:r>
            <a:r>
              <a:rPr lang="el-GR" sz="3600" b="1" dirty="0" err="1" smtClean="0">
                <a:solidFill>
                  <a:srgbClr val="C00000"/>
                </a:solidFill>
                <a:effectLst>
                  <a:outerShdw blurRad="38100" dist="38100" dir="2700000" algn="tl">
                    <a:srgbClr val="000000">
                      <a:alpha val="43137"/>
                    </a:srgbClr>
                  </a:outerShdw>
                </a:effectLst>
              </a:rPr>
              <a:t>π.Χ.</a:t>
            </a:r>
            <a:endParaRPr lang="el-GR" sz="3600" b="1" dirty="0">
              <a:solidFill>
                <a:srgbClr val="C00000"/>
              </a:solidFill>
              <a:effectLst>
                <a:outerShdw blurRad="38100" dist="38100" dir="2700000" algn="tl">
                  <a:srgbClr val="000000">
                    <a:alpha val="43137"/>
                  </a:srgbClr>
                </a:outerShdw>
              </a:effectLst>
            </a:endParaRPr>
          </a:p>
        </p:txBody>
      </p:sp>
      <p:sp>
        <p:nvSpPr>
          <p:cNvPr id="3" name="2 - Θέση περιεχομένου"/>
          <p:cNvSpPr>
            <a:spLocks noGrp="1"/>
          </p:cNvSpPr>
          <p:nvPr>
            <p:ph idx="1"/>
          </p:nvPr>
        </p:nvSpPr>
        <p:spPr>
          <a:xfrm>
            <a:off x="-180528" y="980728"/>
            <a:ext cx="9001000" cy="6480720"/>
          </a:xfrm>
        </p:spPr>
        <p:txBody>
          <a:bodyPr>
            <a:normAutofit fontScale="70000" lnSpcReduction="20000"/>
          </a:bodyPr>
          <a:lstStyle/>
          <a:p>
            <a:pPr indent="0" algn="just">
              <a:buNone/>
            </a:pPr>
            <a:r>
              <a:rPr lang="el-GR" sz="3400" b="1" dirty="0" smtClean="0">
                <a:solidFill>
                  <a:srgbClr val="C00000"/>
                </a:solidFill>
                <a:effectLst>
                  <a:outerShdw blurRad="38100" dist="38100" dir="2700000" algn="tl">
                    <a:srgbClr val="000000">
                      <a:alpha val="43137"/>
                    </a:srgbClr>
                  </a:outerShdw>
                </a:effectLst>
              </a:rPr>
              <a:t>α) </a:t>
            </a:r>
            <a:r>
              <a:rPr lang="el-GR" sz="3400" dirty="0" smtClean="0"/>
              <a:t>Έστειλε </a:t>
            </a:r>
            <a:r>
              <a:rPr lang="el-GR" sz="3400" dirty="0" err="1" smtClean="0"/>
              <a:t>τά</a:t>
            </a:r>
            <a:r>
              <a:rPr lang="el-GR" sz="3400" dirty="0" smtClean="0"/>
              <a:t> </a:t>
            </a:r>
            <a:r>
              <a:rPr lang="el-GR" sz="3400" b="1" dirty="0" smtClean="0">
                <a:solidFill>
                  <a:srgbClr val="C00000"/>
                </a:solidFill>
                <a:effectLst>
                  <a:outerShdw blurRad="38100" dist="38100" dir="2700000" algn="tl">
                    <a:srgbClr val="000000">
                      <a:alpha val="43137"/>
                    </a:srgbClr>
                  </a:outerShdw>
                </a:effectLst>
              </a:rPr>
              <a:t>λάφυρα στην </a:t>
            </a:r>
            <a:r>
              <a:rPr lang="el-GR" sz="3400" b="1" dirty="0" err="1" smtClean="0">
                <a:solidFill>
                  <a:srgbClr val="C00000"/>
                </a:solidFill>
                <a:effectLst>
                  <a:outerShdw blurRad="38100" dist="38100" dir="2700000" algn="tl">
                    <a:srgbClr val="000000">
                      <a:alpha val="43137"/>
                    </a:srgbClr>
                  </a:outerShdw>
                </a:effectLst>
              </a:rPr>
              <a:t>Ἀθήνα</a:t>
            </a:r>
            <a:r>
              <a:rPr lang="el-GR" sz="3400" b="1" dirty="0" smtClean="0">
                <a:solidFill>
                  <a:srgbClr val="C00000"/>
                </a:solidFill>
                <a:effectLst>
                  <a:outerShdw blurRad="38100" dist="38100" dir="2700000" algn="tl">
                    <a:srgbClr val="000000">
                      <a:alpha val="43137"/>
                    </a:srgbClr>
                  </a:outerShdw>
                </a:effectLst>
              </a:rPr>
              <a:t> </a:t>
            </a:r>
            <a:r>
              <a:rPr lang="el-GR" sz="3400" dirty="0" smtClean="0"/>
              <a:t>για να δείξει ότι τιμωρεί τους Πέρσες για αυτά που έκαναν στην Ελλάδα με τη γνωστή αφιέρωση:</a:t>
            </a:r>
          </a:p>
          <a:p>
            <a:pPr indent="0" algn="ctr">
              <a:buNone/>
            </a:pPr>
            <a:r>
              <a:rPr lang="el-GR" sz="3400" b="1" dirty="0" smtClean="0">
                <a:effectLst>
                  <a:outerShdw blurRad="38100" dist="38100" dir="2700000" algn="tl">
                    <a:srgbClr val="000000">
                      <a:alpha val="43137"/>
                    </a:srgbClr>
                  </a:outerShdw>
                </a:effectLst>
              </a:rPr>
              <a:t>«</a:t>
            </a:r>
            <a:r>
              <a:rPr lang="el-GR" sz="3400" b="1" dirty="0" err="1" smtClean="0">
                <a:effectLst>
                  <a:outerShdw blurRad="38100" dist="38100" dir="2700000" algn="tl">
                    <a:srgbClr val="000000">
                      <a:alpha val="43137"/>
                    </a:srgbClr>
                  </a:outerShdw>
                </a:effectLst>
              </a:rPr>
              <a:t>Ἀλέξανδρος</a:t>
            </a:r>
            <a:r>
              <a:rPr lang="el-GR" sz="3400" b="1" dirty="0" smtClean="0">
                <a:effectLst>
                  <a:outerShdw blurRad="38100" dist="38100" dir="2700000" algn="tl">
                    <a:srgbClr val="000000">
                      <a:alpha val="43137"/>
                    </a:srgbClr>
                  </a:outerShdw>
                </a:effectLst>
              </a:rPr>
              <a:t> Φιλίππου και </a:t>
            </a:r>
            <a:r>
              <a:rPr lang="el-GR" sz="3400" b="1" dirty="0" err="1" smtClean="0">
                <a:effectLst>
                  <a:outerShdw blurRad="38100" dist="38100" dir="2700000" algn="tl">
                    <a:srgbClr val="000000">
                      <a:alpha val="43137"/>
                    </a:srgbClr>
                  </a:outerShdw>
                </a:effectLst>
              </a:rPr>
              <a:t>Ἕλληνες</a:t>
            </a:r>
            <a:r>
              <a:rPr lang="el-GR" sz="3400" b="1" dirty="0" smtClean="0">
                <a:effectLst>
                  <a:outerShdw blurRad="38100" dist="38100" dir="2700000" algn="tl">
                    <a:srgbClr val="000000">
                      <a:alpha val="43137"/>
                    </a:srgbClr>
                  </a:outerShdw>
                </a:effectLst>
              </a:rPr>
              <a:t> </a:t>
            </a:r>
            <a:r>
              <a:rPr lang="el-GR" sz="3400" b="1" dirty="0" err="1" smtClean="0">
                <a:effectLst>
                  <a:outerShdw blurRad="38100" dist="38100" dir="2700000" algn="tl">
                    <a:srgbClr val="000000">
                      <a:alpha val="43137"/>
                    </a:srgbClr>
                  </a:outerShdw>
                </a:effectLst>
              </a:rPr>
              <a:t>πλήν</a:t>
            </a:r>
            <a:r>
              <a:rPr lang="el-GR" sz="3400" b="1" dirty="0" smtClean="0">
                <a:effectLst>
                  <a:outerShdw blurRad="38100" dist="38100" dir="2700000" algn="tl">
                    <a:srgbClr val="000000">
                      <a:alpha val="43137"/>
                    </a:srgbClr>
                  </a:outerShdw>
                </a:effectLst>
              </a:rPr>
              <a:t> Λακεδαιμονίων»</a:t>
            </a:r>
          </a:p>
          <a:p>
            <a:pPr indent="0" algn="just">
              <a:buNone/>
            </a:pPr>
            <a:endParaRPr lang="el-GR" sz="3400" dirty="0" smtClean="0"/>
          </a:p>
          <a:p>
            <a:pPr indent="0" algn="just">
              <a:buNone/>
            </a:pPr>
            <a:r>
              <a:rPr lang="el-GR" sz="3400" b="1" dirty="0" smtClean="0">
                <a:solidFill>
                  <a:srgbClr val="C00000"/>
                </a:solidFill>
                <a:effectLst>
                  <a:outerShdw blurRad="38100" dist="38100" dir="2700000" algn="tl">
                    <a:srgbClr val="000000">
                      <a:alpha val="43137"/>
                    </a:srgbClr>
                  </a:outerShdw>
                </a:effectLst>
              </a:rPr>
              <a:t>β)</a:t>
            </a:r>
            <a:r>
              <a:rPr lang="el-GR" sz="3400" dirty="0" smtClean="0"/>
              <a:t> Τους </a:t>
            </a:r>
            <a:r>
              <a:rPr lang="el-GR" sz="3400" b="1" dirty="0" smtClean="0">
                <a:solidFill>
                  <a:srgbClr val="C00000"/>
                </a:solidFill>
                <a:effectLst>
                  <a:outerShdw blurRad="38100" dist="38100" dir="2700000" algn="tl">
                    <a:srgbClr val="000000">
                      <a:alpha val="43137"/>
                    </a:srgbClr>
                  </a:outerShdw>
                </a:effectLst>
              </a:rPr>
              <a:t>20.000 Έλληνες μισθοφόρους </a:t>
            </a:r>
            <a:r>
              <a:rPr lang="el-GR" sz="3400" dirty="0" smtClean="0"/>
              <a:t>των Περσών τους στέλνει ως δούλους στα λατομεία της Μακεδονίας διότι: </a:t>
            </a:r>
          </a:p>
          <a:p>
            <a:pPr indent="0" algn="ctr">
              <a:buNone/>
            </a:pPr>
            <a:r>
              <a:rPr lang="el-GR" sz="3400" b="1" dirty="0" smtClean="0">
                <a:effectLst>
                  <a:outerShdw blurRad="38100" dist="38100" dir="2700000" algn="tl">
                    <a:srgbClr val="000000">
                      <a:alpha val="43137"/>
                    </a:srgbClr>
                  </a:outerShdw>
                </a:effectLst>
              </a:rPr>
              <a:t>«Παρά </a:t>
            </a:r>
            <a:r>
              <a:rPr lang="el-GR" sz="3400" b="1" dirty="0" err="1" smtClean="0">
                <a:effectLst>
                  <a:outerShdw blurRad="38100" dist="38100" dir="2700000" algn="tl">
                    <a:srgbClr val="000000">
                      <a:alpha val="43137"/>
                    </a:srgbClr>
                  </a:outerShdw>
                </a:effectLst>
              </a:rPr>
              <a:t>τά</a:t>
            </a:r>
            <a:r>
              <a:rPr lang="el-GR" sz="3400" b="1" dirty="0" smtClean="0">
                <a:effectLst>
                  <a:outerShdw blurRad="38100" dist="38100" dir="2700000" algn="tl">
                    <a:srgbClr val="000000">
                      <a:alpha val="43137"/>
                    </a:srgbClr>
                  </a:outerShdw>
                </a:effectLst>
              </a:rPr>
              <a:t> κοινά </a:t>
            </a:r>
            <a:r>
              <a:rPr lang="el-GR" sz="3400" b="1" dirty="0" err="1" smtClean="0">
                <a:effectLst>
                  <a:outerShdw blurRad="38100" dist="38100" dir="2700000" algn="tl">
                    <a:srgbClr val="000000">
                      <a:alpha val="43137"/>
                    </a:srgbClr>
                  </a:outerShdw>
                </a:effectLst>
              </a:rPr>
              <a:t>δόξαντα</a:t>
            </a:r>
            <a:r>
              <a:rPr lang="el-GR" sz="3400" b="1" dirty="0" smtClean="0">
                <a:effectLst>
                  <a:outerShdw blurRad="38100" dist="38100" dir="2700000" algn="tl">
                    <a:srgbClr val="000000">
                      <a:alpha val="43137"/>
                    </a:srgbClr>
                  </a:outerShdw>
                </a:effectLst>
              </a:rPr>
              <a:t> </a:t>
            </a:r>
            <a:r>
              <a:rPr lang="el-GR" sz="3400" b="1" dirty="0" err="1" smtClean="0">
                <a:effectLst>
                  <a:outerShdw blurRad="38100" dist="38100" dir="2700000" algn="tl">
                    <a:srgbClr val="000000">
                      <a:alpha val="43137"/>
                    </a:srgbClr>
                  </a:outerShdw>
                </a:effectLst>
              </a:rPr>
              <a:t>τοῖς</a:t>
            </a:r>
            <a:r>
              <a:rPr lang="el-GR" sz="3400" b="1" dirty="0" smtClean="0">
                <a:effectLst>
                  <a:outerShdw blurRad="38100" dist="38100" dir="2700000" algn="tl">
                    <a:srgbClr val="000000">
                      <a:alpha val="43137"/>
                    </a:srgbClr>
                  </a:outerShdw>
                </a:effectLst>
              </a:rPr>
              <a:t> </a:t>
            </a:r>
            <a:r>
              <a:rPr lang="el-GR" sz="3400" b="1" dirty="0" err="1" smtClean="0">
                <a:effectLst>
                  <a:outerShdw blurRad="38100" dist="38100" dir="2700000" algn="tl">
                    <a:srgbClr val="000000">
                      <a:alpha val="43137"/>
                    </a:srgbClr>
                  </a:outerShdw>
                </a:effectLst>
              </a:rPr>
              <a:t>Ἕλλησι</a:t>
            </a:r>
            <a:r>
              <a:rPr lang="el-GR" sz="3400" b="1" dirty="0" smtClean="0">
                <a:effectLst>
                  <a:outerShdw blurRad="38100" dist="38100" dir="2700000" algn="tl">
                    <a:srgbClr val="000000">
                      <a:alpha val="43137"/>
                    </a:srgbClr>
                  </a:outerShdw>
                </a:effectLst>
              </a:rPr>
              <a:t> </a:t>
            </a:r>
            <a:r>
              <a:rPr lang="el-GR" sz="3400" b="1" dirty="0" err="1" smtClean="0">
                <a:effectLst>
                  <a:outerShdw blurRad="38100" dist="38100" dir="2700000" algn="tl">
                    <a:srgbClr val="000000">
                      <a:alpha val="43137"/>
                    </a:srgbClr>
                  </a:outerShdw>
                </a:effectLst>
              </a:rPr>
              <a:t>Ἕλληνες</a:t>
            </a:r>
            <a:r>
              <a:rPr lang="el-GR" sz="3400" b="1" dirty="0" smtClean="0">
                <a:effectLst>
                  <a:outerShdw blurRad="38100" dist="38100" dir="2700000" algn="tl">
                    <a:srgbClr val="000000">
                      <a:alpha val="43137"/>
                    </a:srgbClr>
                  </a:outerShdw>
                </a:effectLst>
              </a:rPr>
              <a:t> </a:t>
            </a:r>
            <a:r>
              <a:rPr lang="el-GR" sz="3400" b="1" dirty="0" err="1" smtClean="0">
                <a:effectLst>
                  <a:outerShdw blurRad="38100" dist="38100" dir="2700000" algn="tl">
                    <a:srgbClr val="000000">
                      <a:alpha val="43137"/>
                    </a:srgbClr>
                  </a:outerShdw>
                </a:effectLst>
              </a:rPr>
              <a:t>ὄντες</a:t>
            </a:r>
            <a:r>
              <a:rPr lang="el-GR" sz="3400" b="1" dirty="0" smtClean="0">
                <a:effectLst>
                  <a:outerShdw blurRad="38100" dist="38100" dir="2700000" algn="tl">
                    <a:srgbClr val="000000">
                      <a:alpha val="43137"/>
                    </a:srgbClr>
                  </a:outerShdw>
                </a:effectLst>
              </a:rPr>
              <a:t> </a:t>
            </a:r>
            <a:r>
              <a:rPr lang="el-GR" sz="3400" b="1" dirty="0" err="1" smtClean="0">
                <a:effectLst>
                  <a:outerShdw blurRad="38100" dist="38100" dir="2700000" algn="tl">
                    <a:srgbClr val="000000">
                      <a:alpha val="43137"/>
                    </a:srgbClr>
                  </a:outerShdw>
                </a:effectLst>
              </a:rPr>
              <a:t>ἐναντίᾳ</a:t>
            </a:r>
            <a:r>
              <a:rPr lang="el-GR" sz="3400" b="1" dirty="0" smtClean="0">
                <a:effectLst>
                  <a:outerShdw blurRad="38100" dist="38100" dir="2700000" algn="tl">
                    <a:srgbClr val="000000">
                      <a:alpha val="43137"/>
                    </a:srgbClr>
                  </a:outerShdw>
                </a:effectLst>
              </a:rPr>
              <a:t> </a:t>
            </a:r>
            <a:r>
              <a:rPr lang="el-GR" sz="3400" b="1" dirty="0" err="1" smtClean="0">
                <a:effectLst>
                  <a:outerShdw blurRad="38100" dist="38100" dir="2700000" algn="tl">
                    <a:srgbClr val="000000">
                      <a:alpha val="43137"/>
                    </a:srgbClr>
                  </a:outerShdw>
                </a:effectLst>
              </a:rPr>
              <a:t>Ἑλλάδι</a:t>
            </a:r>
            <a:r>
              <a:rPr lang="el-GR" sz="3400" b="1" dirty="0" smtClean="0">
                <a:effectLst>
                  <a:outerShdw blurRad="38100" dist="38100" dir="2700000" algn="tl">
                    <a:srgbClr val="000000">
                      <a:alpha val="43137"/>
                    </a:srgbClr>
                  </a:outerShdw>
                </a:effectLst>
              </a:rPr>
              <a:t> </a:t>
            </a:r>
            <a:r>
              <a:rPr lang="el-GR" sz="3400" b="1" dirty="0" err="1" smtClean="0">
                <a:effectLst>
                  <a:outerShdw blurRad="38100" dist="38100" dir="2700000" algn="tl">
                    <a:srgbClr val="000000">
                      <a:alpha val="43137"/>
                    </a:srgbClr>
                  </a:outerShdw>
                </a:effectLst>
              </a:rPr>
              <a:t>ὑπέρ</a:t>
            </a:r>
            <a:r>
              <a:rPr lang="el-GR" sz="3400" b="1" dirty="0" smtClean="0">
                <a:effectLst>
                  <a:outerShdw blurRad="38100" dist="38100" dir="2700000" algn="tl">
                    <a:srgbClr val="000000">
                      <a:alpha val="43137"/>
                    </a:srgbClr>
                  </a:outerShdw>
                </a:effectLst>
              </a:rPr>
              <a:t> βαρβάρων </a:t>
            </a:r>
            <a:r>
              <a:rPr lang="el-GR" sz="3400" b="1" dirty="0" err="1" smtClean="0">
                <a:effectLst>
                  <a:outerShdw blurRad="38100" dist="38100" dir="2700000" algn="tl">
                    <a:srgbClr val="000000">
                      <a:alpha val="43137"/>
                    </a:srgbClr>
                  </a:outerShdw>
                </a:effectLst>
              </a:rPr>
              <a:t>ἐμάχοντο</a:t>
            </a:r>
            <a:r>
              <a:rPr lang="el-GR" sz="3400" b="1" dirty="0" smtClean="0">
                <a:effectLst>
                  <a:outerShdw blurRad="38100" dist="38100" dir="2700000" algn="tl">
                    <a:srgbClr val="000000">
                      <a:alpha val="43137"/>
                    </a:srgbClr>
                  </a:outerShdw>
                </a:effectLst>
              </a:rPr>
              <a:t>»</a:t>
            </a:r>
          </a:p>
          <a:p>
            <a:pPr indent="0" algn="ctr">
              <a:buNone/>
            </a:pPr>
            <a:endParaRPr lang="el-GR" sz="3400" b="1" dirty="0" smtClean="0">
              <a:solidFill>
                <a:srgbClr val="C00000"/>
              </a:solidFill>
              <a:effectLst>
                <a:outerShdw blurRad="38100" dist="38100" dir="2700000" algn="tl">
                  <a:srgbClr val="000000">
                    <a:alpha val="43137"/>
                  </a:srgbClr>
                </a:outerShdw>
              </a:effectLst>
            </a:endParaRPr>
          </a:p>
          <a:p>
            <a:pPr indent="0" algn="just">
              <a:buNone/>
            </a:pPr>
            <a:r>
              <a:rPr lang="el-GR" sz="3400" b="1" dirty="0" smtClean="0">
                <a:solidFill>
                  <a:srgbClr val="C00000"/>
                </a:solidFill>
                <a:effectLst>
                  <a:outerShdw blurRad="38100" dist="38100" dir="2700000" algn="tl">
                    <a:srgbClr val="000000">
                      <a:alpha val="43137"/>
                    </a:srgbClr>
                  </a:outerShdw>
                </a:effectLst>
              </a:rPr>
              <a:t>γ) </a:t>
            </a:r>
            <a:r>
              <a:rPr lang="el-GR" sz="3400" dirty="0" smtClean="0"/>
              <a:t>Σκοτώνονται </a:t>
            </a:r>
            <a:r>
              <a:rPr lang="el-GR" sz="3400" b="1" dirty="0" smtClean="0"/>
              <a:t>100 Μακεδόνες </a:t>
            </a:r>
            <a:r>
              <a:rPr lang="el-GR" sz="3400" dirty="0" smtClean="0"/>
              <a:t>μεταξύ των οποίων είναι </a:t>
            </a:r>
            <a:r>
              <a:rPr lang="el-GR" sz="3400" b="1" dirty="0" smtClean="0"/>
              <a:t>25 εταίροι</a:t>
            </a:r>
            <a:r>
              <a:rPr lang="el-GR" sz="3400" dirty="0" smtClean="0"/>
              <a:t>. </a:t>
            </a:r>
            <a:r>
              <a:rPr lang="el-GR" sz="3400" b="1" dirty="0" smtClean="0">
                <a:solidFill>
                  <a:srgbClr val="C00000"/>
                </a:solidFill>
                <a:effectLst>
                  <a:outerShdw blurRad="38100" dist="38100" dir="2700000" algn="tl">
                    <a:srgbClr val="000000">
                      <a:alpha val="43137"/>
                    </a:srgbClr>
                  </a:outerShdw>
                </a:effectLst>
              </a:rPr>
              <a:t>Δίνει εντολή ο Αλέξανδρος στον Λύσιππο να φτιάξει ανδριάντες</a:t>
            </a:r>
            <a:r>
              <a:rPr lang="el-GR" sz="3400" dirty="0" smtClean="0"/>
              <a:t> που θα τοποθετηθούν στο </a:t>
            </a:r>
            <a:r>
              <a:rPr lang="el-GR" sz="3400" b="1" dirty="0" smtClean="0">
                <a:solidFill>
                  <a:srgbClr val="C00000"/>
                </a:solidFill>
                <a:effectLst>
                  <a:outerShdw blurRad="38100" dist="38100" dir="2700000" algn="tl">
                    <a:srgbClr val="000000">
                      <a:alpha val="43137"/>
                    </a:srgbClr>
                  </a:outerShdw>
                </a:effectLst>
              </a:rPr>
              <a:t>Δίον</a:t>
            </a:r>
            <a:r>
              <a:rPr lang="el-GR" sz="3400" dirty="0" smtClean="0"/>
              <a:t>. Απαλλάσσει τις οικογένειες αυτών από φόρους μέχρι του 5</a:t>
            </a:r>
            <a:r>
              <a:rPr lang="el-GR" sz="3400" baseline="30000" dirty="0" smtClean="0"/>
              <a:t>ου</a:t>
            </a:r>
            <a:r>
              <a:rPr lang="el-GR" sz="3400" dirty="0" smtClean="0"/>
              <a:t> απογόνου εις </a:t>
            </a:r>
            <a:r>
              <a:rPr lang="el-GR" sz="3400" dirty="0" err="1" smtClean="0"/>
              <a:t>αναγνώρισιν</a:t>
            </a:r>
            <a:r>
              <a:rPr lang="el-GR" sz="3400" dirty="0" smtClean="0"/>
              <a:t> των υπηρεσιών τους προς την πατρίδα.</a:t>
            </a:r>
          </a:p>
          <a:p>
            <a:pPr indent="0" algn="just">
              <a:buNone/>
            </a:pPr>
            <a:endParaRPr lang="el-GR" sz="3400" dirty="0" smtClean="0"/>
          </a:p>
          <a:p>
            <a:pPr indent="0" algn="just">
              <a:buNone/>
            </a:pPr>
            <a:r>
              <a:rPr lang="el-GR" sz="3400" b="1" dirty="0" smtClean="0">
                <a:solidFill>
                  <a:srgbClr val="C00000"/>
                </a:solidFill>
                <a:effectLst>
                  <a:outerShdw blurRad="38100" dist="38100" dir="2700000" algn="tl">
                    <a:srgbClr val="000000">
                      <a:alpha val="43137"/>
                    </a:srgbClr>
                  </a:outerShdw>
                </a:effectLst>
              </a:rPr>
              <a:t>δ) Περιποιείται τα τραύματα των στρατιωτών του </a:t>
            </a:r>
            <a:r>
              <a:rPr lang="el-GR" sz="3400" dirty="0" smtClean="0"/>
              <a:t>(ξέρει ιατρική από τον Αριστοτέλη) εμψυχωτική  κίνηση</a:t>
            </a:r>
          </a:p>
          <a:p>
            <a:pPr indent="0" algn="just">
              <a:buNone/>
            </a:pPr>
            <a:r>
              <a:rPr lang="el-GR" dirty="0" smtClean="0"/>
              <a:t/>
            </a:r>
            <a:br>
              <a:rPr lang="el-GR" dirty="0" smtClean="0"/>
            </a:br>
            <a:endParaRPr lang="el-GR" dirty="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dissolv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dissolv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dissolve">
                                      <p:cBhvr>
                                        <p:cTn id="32" dur="500"/>
                                        <p:tgtEl>
                                          <p:spTgt spid="3">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dissolve">
                                      <p:cBhvr>
                                        <p:cTn id="3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descr="Η μάχη του Γρανικού ποταμού&#10;Οι Πέρσες αποφάσισαν να σταματήσουν τον Αλέξανδρο&#10;και συγκέντρωσαν στρατό στον Γρανικό ποταμό.&#10; "/>
          <p:cNvPicPr>
            <a:picLocks noChangeAspect="1" noChangeArrowheads="1"/>
          </p:cNvPicPr>
          <p:nvPr/>
        </p:nvPicPr>
        <p:blipFill>
          <a:blip r:embed="rId2" cstate="print"/>
          <a:srcRect l="27251" t="12625" r="15995" b="19726"/>
          <a:stretch>
            <a:fillRect/>
          </a:stretch>
        </p:blipFill>
        <p:spPr bwMode="auto">
          <a:xfrm>
            <a:off x="1043608" y="332656"/>
            <a:ext cx="6869710" cy="6148244"/>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2290266"/>
          </a:xfrm>
        </p:spPr>
        <p:txBody>
          <a:bodyPr>
            <a:normAutofit/>
          </a:bodyPr>
          <a:lstStyle/>
          <a:p>
            <a:r>
              <a:rPr lang="el-GR" sz="3600" dirty="0" smtClean="0"/>
              <a:t>Το πρόβλημα στην περίπτωσή του: </a:t>
            </a:r>
            <a:br>
              <a:rPr lang="el-GR" sz="3600" dirty="0" smtClean="0"/>
            </a:br>
            <a:r>
              <a:rPr lang="el-GR" sz="3600" dirty="0" smtClean="0"/>
              <a:t>ο διαχωρισμός της </a:t>
            </a:r>
            <a:r>
              <a:rPr lang="el-GR" sz="3600" b="1" dirty="0" smtClean="0">
                <a:solidFill>
                  <a:srgbClr val="C00000"/>
                </a:solidFill>
                <a:effectLst>
                  <a:outerShdw blurRad="38100" dist="38100" dir="2700000" algn="tl">
                    <a:srgbClr val="000000">
                      <a:alpha val="43137"/>
                    </a:srgbClr>
                  </a:outerShdw>
                </a:effectLst>
              </a:rPr>
              <a:t>ιστορίας</a:t>
            </a:r>
            <a:r>
              <a:rPr lang="el-GR" sz="3600" dirty="0" smtClean="0"/>
              <a:t> </a:t>
            </a:r>
            <a:br>
              <a:rPr lang="el-GR" sz="3600" dirty="0" smtClean="0"/>
            </a:br>
            <a:r>
              <a:rPr lang="el-GR" sz="3600" dirty="0" smtClean="0"/>
              <a:t>από τους </a:t>
            </a:r>
            <a:r>
              <a:rPr lang="el-GR" sz="3600" b="1" dirty="0" smtClean="0">
                <a:solidFill>
                  <a:srgbClr val="C00000"/>
                </a:solidFill>
                <a:effectLst>
                  <a:outerShdw blurRad="38100" dist="38100" dir="2700000" algn="tl">
                    <a:srgbClr val="000000">
                      <a:alpha val="43137"/>
                    </a:srgbClr>
                  </a:outerShdw>
                </a:effectLst>
              </a:rPr>
              <a:t>θρύλους</a:t>
            </a:r>
            <a:r>
              <a:rPr lang="el-GR" sz="3600" dirty="0" smtClean="0"/>
              <a:t>!</a:t>
            </a:r>
            <a:endParaRPr lang="el-GR" sz="3600" dirty="0"/>
          </a:p>
        </p:txBody>
      </p:sp>
      <p:pic>
        <p:nvPicPr>
          <p:cNvPr id="4" name="3 - Θέση περιεχομένου" descr="Great Alexander on his horse Voukefalas by Tzouvaras Lampros.jpg"/>
          <p:cNvPicPr>
            <a:picLocks noGrp="1" noChangeAspect="1"/>
          </p:cNvPicPr>
          <p:nvPr>
            <p:ph idx="1"/>
          </p:nvPr>
        </p:nvPicPr>
        <p:blipFill>
          <a:blip r:embed="rId2" cstate="print"/>
          <a:stretch>
            <a:fillRect/>
          </a:stretch>
        </p:blipFill>
        <p:spPr>
          <a:xfrm>
            <a:off x="683568" y="2636912"/>
            <a:ext cx="3826104" cy="3850168"/>
          </a:xfrm>
          <a:prstGeom prst="rect">
            <a:avLst/>
          </a:prstGeom>
          <a:ln>
            <a:noFill/>
          </a:ln>
          <a:effectLst>
            <a:outerShdw blurRad="292100" dist="139700" dir="2700000" algn="tl" rotWithShape="0">
              <a:srgbClr val="333333">
                <a:alpha val="65000"/>
              </a:srgbClr>
            </a:outerShdw>
          </a:effectLst>
        </p:spPr>
      </p:pic>
      <p:pic>
        <p:nvPicPr>
          <p:cNvPr id="6" name="3 - Θέση περιεχομένου" descr="2018-10-04_105425.png"/>
          <p:cNvPicPr>
            <a:picLocks noChangeAspect="1"/>
          </p:cNvPicPr>
          <p:nvPr/>
        </p:nvPicPr>
        <p:blipFill>
          <a:blip r:embed="rId3" cstate="print"/>
          <a:stretch>
            <a:fillRect/>
          </a:stretch>
        </p:blipFill>
        <p:spPr>
          <a:xfrm>
            <a:off x="4932040" y="2636912"/>
            <a:ext cx="3746458" cy="3746458"/>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Horizontal)">
                                      <p:cBhvr>
                                        <p:cTn id="12" dur="500"/>
                                        <p:tgtEl>
                                          <p:spTgt spid="4"/>
                                        </p:tgtEl>
                                      </p:cBhvr>
                                    </p:animEffect>
                                  </p:childTnLst>
                                </p:cTn>
                              </p:par>
                              <p:par>
                                <p:cTn id="13" presetID="16" presetClass="entr" presetSubtype="2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Horizont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Μετά τον </a:t>
            </a:r>
            <a:r>
              <a:rPr lang="el-GR" dirty="0" err="1" smtClean="0"/>
              <a:t>Γρανικό</a:t>
            </a:r>
            <a:r>
              <a:rPr lang="el-GR" dirty="0" smtClean="0"/>
              <a:t> ο Αλέξανδρος γίνεται κυρίαρχος της </a:t>
            </a:r>
            <a:r>
              <a:rPr lang="el-GR" dirty="0" err="1" smtClean="0"/>
              <a:t>Μικράς</a:t>
            </a:r>
            <a:r>
              <a:rPr lang="el-GR" dirty="0" smtClean="0"/>
              <a:t> Ασίας</a:t>
            </a:r>
            <a:endParaRPr lang="el-GR" dirty="0"/>
          </a:p>
        </p:txBody>
      </p:sp>
      <p:pic>
        <p:nvPicPr>
          <p:cNvPr id="4" name="3 - Θέση περιεχομένου" descr="Bust_Alexander_BM_1857.jpg"/>
          <p:cNvPicPr>
            <a:picLocks noGrp="1" noChangeAspect="1"/>
          </p:cNvPicPr>
          <p:nvPr>
            <p:ph idx="1"/>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3275856" y="1772816"/>
            <a:ext cx="2979321" cy="4525963"/>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0"/>
            <a:ext cx="8229600" cy="1143000"/>
          </a:xfrm>
        </p:spPr>
        <p:txBody>
          <a:bodyPr/>
          <a:lstStyle/>
          <a:p>
            <a:r>
              <a:rPr lang="el-GR" dirty="0" smtClean="0"/>
              <a:t>Στάση στο </a:t>
            </a:r>
            <a:r>
              <a:rPr lang="el-GR" b="1" dirty="0" smtClean="0">
                <a:solidFill>
                  <a:srgbClr val="C00000"/>
                </a:solidFill>
                <a:effectLst>
                  <a:outerShdw blurRad="38100" dist="38100" dir="2700000" algn="tl">
                    <a:srgbClr val="000000">
                      <a:alpha val="43137"/>
                    </a:srgbClr>
                  </a:outerShdw>
                </a:effectLst>
              </a:rPr>
              <a:t>ΓΟΡΔΙΟ</a:t>
            </a:r>
            <a:endParaRPr lang="el-GR" b="1" dirty="0">
              <a:solidFill>
                <a:srgbClr val="C00000"/>
              </a:solidFill>
              <a:effectLst>
                <a:outerShdw blurRad="38100" dist="38100" dir="2700000" algn="tl">
                  <a:srgbClr val="000000">
                    <a:alpha val="43137"/>
                  </a:srgbClr>
                </a:outerShdw>
              </a:effectLst>
            </a:endParaRPr>
          </a:p>
        </p:txBody>
      </p:sp>
      <p:pic>
        <p:nvPicPr>
          <p:cNvPr id="6" name="3 - Θέση περιεχομένου" descr="2018-10-04_105425.png"/>
          <p:cNvPicPr>
            <a:picLocks noGrp="1" noChangeAspect="1"/>
          </p:cNvPicPr>
          <p:nvPr>
            <p:ph idx="1"/>
          </p:nvPr>
        </p:nvPicPr>
        <p:blipFill>
          <a:blip r:embed="rId2" cstate="print"/>
          <a:srcRect b="5078"/>
          <a:stretch>
            <a:fillRect/>
          </a:stretch>
        </p:blipFill>
        <p:spPr>
          <a:xfrm>
            <a:off x="1331640" y="1052736"/>
            <a:ext cx="6264696" cy="5582218"/>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randomBar dir="vert"/>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796136" y="548680"/>
            <a:ext cx="2818656" cy="5040560"/>
          </a:xfrm>
        </p:spPr>
        <p:txBody>
          <a:bodyPr>
            <a:normAutofit/>
          </a:bodyPr>
          <a:lstStyle/>
          <a:p>
            <a:r>
              <a:rPr lang="el-GR" sz="4000" dirty="0" smtClean="0"/>
              <a:t>Λύνει τον περίφημο </a:t>
            </a:r>
            <a:r>
              <a:rPr lang="el-GR" sz="4000" b="1" dirty="0" smtClean="0">
                <a:solidFill>
                  <a:srgbClr val="C00000"/>
                </a:solidFill>
                <a:effectLst>
                  <a:outerShdw blurRad="38100" dist="38100" dir="2700000" algn="tl">
                    <a:srgbClr val="000000">
                      <a:alpha val="43137"/>
                    </a:srgbClr>
                  </a:outerShdw>
                </a:effectLst>
              </a:rPr>
              <a:t>ΓΟΡΔΙΟ ΔΕΣΜΟ</a:t>
            </a:r>
            <a:r>
              <a:rPr lang="el-GR" sz="4000" dirty="0" smtClean="0"/>
              <a:t>:</a:t>
            </a:r>
            <a:r>
              <a:rPr lang="el-GR" dirty="0" smtClean="0"/>
              <a:t/>
            </a:r>
            <a:br>
              <a:rPr lang="el-GR" dirty="0" smtClean="0"/>
            </a:br>
            <a:r>
              <a:rPr lang="el-GR" sz="4000" b="1" dirty="0" smtClean="0">
                <a:effectLst>
                  <a:outerShdw blurRad="38100" dist="38100" dir="2700000" algn="tl">
                    <a:srgbClr val="000000">
                      <a:alpha val="43137"/>
                    </a:srgbClr>
                  </a:outerShdw>
                </a:effectLst>
              </a:rPr>
              <a:t>«</a:t>
            </a:r>
            <a:r>
              <a:rPr lang="el-GR" sz="4000" b="1" dirty="0" err="1" smtClean="0">
                <a:effectLst>
                  <a:outerShdw blurRad="38100" dist="38100" dir="2700000" algn="tl">
                    <a:srgbClr val="000000">
                      <a:alpha val="43137"/>
                    </a:srgbClr>
                  </a:outerShdw>
                </a:effectLst>
              </a:rPr>
              <a:t>Ό,τι</a:t>
            </a:r>
            <a:r>
              <a:rPr lang="el-GR" sz="4000" b="1" dirty="0" smtClean="0">
                <a:effectLst>
                  <a:outerShdw blurRad="38100" dist="38100" dir="2700000" algn="tl">
                    <a:srgbClr val="000000">
                      <a:alpha val="43137"/>
                    </a:srgbClr>
                  </a:outerShdw>
                </a:effectLst>
              </a:rPr>
              <a:t> δε λύνεται, κόβεται»!</a:t>
            </a:r>
            <a:endParaRPr lang="el-GR" sz="4000" b="1" dirty="0">
              <a:effectLst>
                <a:outerShdw blurRad="38100" dist="38100" dir="2700000" algn="tl">
                  <a:srgbClr val="000000">
                    <a:alpha val="43137"/>
                  </a:srgbClr>
                </a:outerShdw>
              </a:effectLst>
            </a:endParaRPr>
          </a:p>
        </p:txBody>
      </p:sp>
      <p:pic>
        <p:nvPicPr>
          <p:cNvPr id="91138" name="Picture 2" descr="http://www.infokids.gr/wp-content/uploads/2016/02/3712901d37eae606854effaf56c1bf59.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bwMode="auto">
          <a:xfrm>
            <a:off x="0" y="0"/>
            <a:ext cx="5292080" cy="6951462"/>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push dir="u"/>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https://s3.amazonaws.com/s3.timetoast.com/public/uploads/photos/11573906/donato_creti_alexander_cutting_the_gordian_knot_d6010135g.jpg"/>
          <p:cNvPicPr>
            <a:picLocks noChangeAspect="1" noChangeArrowheads="1"/>
          </p:cNvPicPr>
          <p:nvPr/>
        </p:nvPicPr>
        <p:blipFill>
          <a:blip r:embed="rId2" cstate="print">
            <a:lum bright="20000" contrast="40000"/>
          </a:blip>
          <a:srcRect/>
          <a:stretch>
            <a:fillRect/>
          </a:stretch>
        </p:blipFill>
        <p:spPr bwMode="auto">
          <a:xfrm>
            <a:off x="-1332656" y="0"/>
            <a:ext cx="10810640" cy="6858000"/>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2018-10-04_105425.png"/>
          <p:cNvPicPr>
            <a:picLocks noGrp="1" noChangeAspect="1"/>
          </p:cNvPicPr>
          <p:nvPr>
            <p:ph idx="1"/>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a:off x="1115616" y="1124744"/>
            <a:ext cx="7223679" cy="5386376"/>
          </a:xfrm>
          <a:prstGeom prst="rect">
            <a:avLst/>
          </a:prstGeom>
          <a:ln>
            <a:noFill/>
          </a:ln>
          <a:effectLst>
            <a:outerShdw blurRad="292100" dist="139700" dir="2700000" algn="tl" rotWithShape="0">
              <a:srgbClr val="333333">
                <a:alpha val="65000"/>
              </a:srgbClr>
            </a:outerShdw>
          </a:effectLst>
        </p:spPr>
      </p:pic>
      <p:sp>
        <p:nvSpPr>
          <p:cNvPr id="3" name="1 - Τίτλος"/>
          <p:cNvSpPr>
            <a:spLocks noGrp="1"/>
          </p:cNvSpPr>
          <p:nvPr>
            <p:ph type="title"/>
          </p:nvPr>
        </p:nvSpPr>
        <p:spPr>
          <a:xfrm>
            <a:off x="467544" y="0"/>
            <a:ext cx="8229600" cy="1143000"/>
          </a:xfrm>
        </p:spPr>
        <p:txBody>
          <a:bodyPr/>
          <a:lstStyle/>
          <a:p>
            <a:r>
              <a:rPr lang="el-GR" dirty="0" smtClean="0"/>
              <a:t>ΜΑΧΗ ΣΤΗΝ </a:t>
            </a:r>
            <a:r>
              <a:rPr lang="el-GR" b="1" dirty="0" smtClean="0">
                <a:solidFill>
                  <a:srgbClr val="C00000"/>
                </a:solidFill>
                <a:effectLst>
                  <a:outerShdw blurRad="38100" dist="38100" dir="2700000" algn="tl">
                    <a:srgbClr val="000000">
                      <a:alpha val="43137"/>
                    </a:srgbClr>
                  </a:outerShdw>
                </a:effectLst>
              </a:rPr>
              <a:t>ΙΣΣΟ 333 </a:t>
            </a:r>
            <a:r>
              <a:rPr lang="el-GR" b="1" dirty="0" err="1" smtClean="0">
                <a:solidFill>
                  <a:srgbClr val="C00000"/>
                </a:solidFill>
                <a:effectLst>
                  <a:outerShdw blurRad="38100" dist="38100" dir="2700000" algn="tl">
                    <a:srgbClr val="000000">
                      <a:alpha val="43137"/>
                    </a:srgbClr>
                  </a:outerShdw>
                </a:effectLst>
              </a:rPr>
              <a:t>π.Χ.</a:t>
            </a:r>
            <a:endParaRPr lang="el-GR" b="1" dirty="0">
              <a:solidFill>
                <a:srgbClr val="C00000"/>
              </a:solidFill>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mc:Choice xmlns:p14="http://schemas.microsoft.com/office/powerpoint/2010/main" Requires="p14">
      <p:transition spd="slow" p14:dur="2500">
        <p:checker dir="vert"/>
      </p:transition>
    </mc:Choice>
    <mc:Fallback>
      <p:transition spd="slow">
        <p:checker dir="vert"/>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descr="▲ La Bataille d'Issus - Jan Brueghel l'Ancien, http://el.wikipedia.org/wiki&#10; "/>
          <p:cNvPicPr>
            <a:picLocks noChangeAspect="1" noChangeArrowheads="1"/>
          </p:cNvPicPr>
          <p:nvPr/>
        </p:nvPicPr>
        <p:blipFill>
          <a:blip r:embed="rId2" cstate="print"/>
          <a:srcRect/>
          <a:stretch>
            <a:fillRect/>
          </a:stretch>
        </p:blipFill>
        <p:spPr bwMode="auto">
          <a:xfrm>
            <a:off x="-900608" y="-270312"/>
            <a:ext cx="10513168" cy="7893116"/>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descr="Η ΚΤΙΣΗ ΤΗΣ ΑΛΕΞΑΝΔΡΕΙΑΣ&#10;Έφθασε στην πόλη Κάνωβο, περιέπλευσε τη λίμνη Μαρία και αποβιβάστηκε στο σημείο&#10;που βρίσκεται σήμ..."/>
          <p:cNvPicPr>
            <a:picLocks noChangeAspect="1" noChangeArrowheads="1"/>
          </p:cNvPicPr>
          <p:nvPr/>
        </p:nvPicPr>
        <p:blipFill>
          <a:blip r:embed="rId2" cstate="print"/>
          <a:srcRect/>
          <a:stretch>
            <a:fillRect/>
          </a:stretch>
        </p:blipFill>
        <p:spPr bwMode="auto">
          <a:xfrm>
            <a:off x="-612576" y="0"/>
            <a:ext cx="10370520" cy="7786019"/>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2018-10-04_105425.png"/>
          <p:cNvPicPr>
            <a:picLocks noGrp="1" noChangeAspect="1"/>
          </p:cNvPicPr>
          <p:nvPr>
            <p:ph idx="1"/>
          </p:nvPr>
        </p:nvPicPr>
        <p:blipFill>
          <a:blip r:embed="rId2" cstate="print"/>
          <a:stretch>
            <a:fillRect/>
          </a:stretch>
        </p:blipFill>
        <p:spPr>
          <a:xfrm>
            <a:off x="0" y="0"/>
            <a:ext cx="9911184" cy="7029400"/>
          </a:xfrm>
        </p:spPr>
      </p:pic>
    </p:spTree>
  </p:cSld>
  <p:clrMapOvr>
    <a:masterClrMapping/>
  </p:clrMapOvr>
  <p:transition spd="slow">
    <p:wip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23528" y="4869160"/>
            <a:ext cx="8229600" cy="1844824"/>
          </a:xfrm>
        </p:spPr>
        <p:txBody>
          <a:bodyPr>
            <a:normAutofit/>
          </a:bodyPr>
          <a:lstStyle/>
          <a:p>
            <a:r>
              <a:rPr lang="el-GR" sz="3200" dirty="0" smtClean="0"/>
              <a:t>Νικητής ο Αλέξανδρος. </a:t>
            </a:r>
            <a:br>
              <a:rPr lang="el-GR" sz="3200" dirty="0" smtClean="0"/>
            </a:br>
            <a:r>
              <a:rPr lang="el-GR" sz="3200" b="1" dirty="0" smtClean="0"/>
              <a:t>Ο Δαρείος τρέπεται σε φυγή.</a:t>
            </a:r>
            <a:r>
              <a:rPr lang="el-GR" sz="3200" dirty="0" smtClean="0"/>
              <a:t> </a:t>
            </a:r>
            <a:br>
              <a:rPr lang="el-GR" sz="3200" dirty="0" smtClean="0"/>
            </a:br>
            <a:r>
              <a:rPr lang="el-GR" sz="3200" dirty="0" smtClean="0"/>
              <a:t>Η οικογένειά του στα χέρια του Αλέξανδρου.</a:t>
            </a:r>
            <a:endParaRPr lang="el-GR" sz="3200" dirty="0"/>
          </a:p>
        </p:txBody>
      </p:sp>
      <p:pic>
        <p:nvPicPr>
          <p:cNvPr id="163842" name="Picture 2" descr="Η μάχη στην Ισσό&#10;Και στη μάχη της Ισσού (333 πΧ) νικητής βγήκε ο&#10;Αλέξανδρος. Ο δρόμος για την Ασία ήταν ανοιχτός.&#10;Δαρείος ..."/>
          <p:cNvPicPr>
            <a:picLocks noChangeAspect="1" noChangeArrowheads="1"/>
          </p:cNvPicPr>
          <p:nvPr/>
        </p:nvPicPr>
        <p:blipFill>
          <a:blip r:embed="rId2" cstate="print"/>
          <a:srcRect l="5332" t="16570" r="4147" b="23671"/>
          <a:stretch>
            <a:fillRect/>
          </a:stretch>
        </p:blipFill>
        <p:spPr bwMode="auto">
          <a:xfrm>
            <a:off x="-81858" y="0"/>
            <a:ext cx="9225858" cy="4572575"/>
          </a:xfrm>
          <a:prstGeom prst="rect">
            <a:avLst/>
          </a:prstGeom>
          <a:noFill/>
        </p:spPr>
      </p:pic>
      <p:sp>
        <p:nvSpPr>
          <p:cNvPr id="5" name="4 - Ελλειψοειδής επεξήγηση"/>
          <p:cNvSpPr/>
          <p:nvPr/>
        </p:nvSpPr>
        <p:spPr>
          <a:xfrm>
            <a:off x="395536" y="3573016"/>
            <a:ext cx="2592288" cy="1296144"/>
          </a:xfrm>
          <a:prstGeom prst="wedgeEllipseCallout">
            <a:avLst>
              <a:gd name="adj1" fmla="val -31918"/>
              <a:gd name="adj2" fmla="val -176277"/>
            </a:avLst>
          </a:prstGeom>
          <a:solidFill>
            <a:schemeClr val="bg1"/>
          </a:solidFill>
          <a:ln w="12700">
            <a:solidFill>
              <a:schemeClr val="tx1"/>
            </a:solidFill>
          </a:ln>
          <a:effectLst>
            <a:outerShdw blurRad="292100" dist="241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smtClean="0">
                <a:solidFill>
                  <a:schemeClr val="tx1"/>
                </a:solidFill>
              </a:rPr>
              <a:t>Αλέξανδρος</a:t>
            </a:r>
            <a:endParaRPr lang="el-GR" sz="2400" b="1" dirty="0">
              <a:solidFill>
                <a:schemeClr val="tx1"/>
              </a:solidFill>
            </a:endParaRPr>
          </a:p>
        </p:txBody>
      </p:sp>
      <p:sp>
        <p:nvSpPr>
          <p:cNvPr id="6" name="5 - Ελλειψοειδής επεξήγηση"/>
          <p:cNvSpPr/>
          <p:nvPr/>
        </p:nvSpPr>
        <p:spPr>
          <a:xfrm>
            <a:off x="5868144" y="3861048"/>
            <a:ext cx="2592288" cy="936104"/>
          </a:xfrm>
          <a:prstGeom prst="wedgeEllipseCallout">
            <a:avLst>
              <a:gd name="adj1" fmla="val -65021"/>
              <a:gd name="adj2" fmla="val -341919"/>
            </a:avLst>
          </a:prstGeom>
          <a:solidFill>
            <a:schemeClr val="bg1"/>
          </a:solidFill>
          <a:ln w="12700">
            <a:solidFill>
              <a:schemeClr val="tx1"/>
            </a:solidFill>
          </a:ln>
          <a:effectLst>
            <a:outerShdw blurRad="292100" dist="241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smtClean="0">
                <a:solidFill>
                  <a:schemeClr val="tx1"/>
                </a:solidFill>
              </a:rPr>
              <a:t>Δαρείος</a:t>
            </a:r>
            <a:endParaRPr lang="el-GR" sz="2400" b="1" dirty="0">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23528" y="5715000"/>
            <a:ext cx="8229600" cy="1143000"/>
          </a:xfrm>
        </p:spPr>
        <p:txBody>
          <a:bodyPr>
            <a:noAutofit/>
          </a:bodyPr>
          <a:lstStyle/>
          <a:p>
            <a:r>
              <a:rPr lang="en-US" sz="2800" dirty="0" smtClean="0"/>
              <a:t>Francesco </a:t>
            </a:r>
            <a:r>
              <a:rPr lang="en-US" sz="2800" dirty="0" err="1" smtClean="0"/>
              <a:t>Fontebasso</a:t>
            </a:r>
            <a:r>
              <a:rPr lang="en-US" sz="2800" dirty="0" smtClean="0"/>
              <a:t> </a:t>
            </a:r>
            <a:r>
              <a:rPr lang="el-GR" sz="2800" dirty="0" smtClean="0"/>
              <a:t> - Η οικογένεια του Δαρείου μπροστά στον Αλέξανδρο</a:t>
            </a:r>
            <a:endParaRPr lang="el-GR" sz="2800" dirty="0"/>
          </a:p>
        </p:txBody>
      </p:sp>
      <p:pic>
        <p:nvPicPr>
          <p:cNvPr id="4" name="3 - Θέση περιεχομένου" descr="Francesco Fontebasso Family Darius before Alexander 1750 Dallas Museum Art.jpg"/>
          <p:cNvPicPr>
            <a:picLocks noGrp="1" noChangeAspect="1"/>
          </p:cNvPicPr>
          <p:nvPr>
            <p:ph idx="1"/>
          </p:nvPr>
        </p:nvPicPr>
        <p:blipFill>
          <a:blip r:embed="rId2" cstate="print">
            <a:lum bright="20000" contrast="30000"/>
          </a:blip>
          <a:stretch>
            <a:fillRect/>
          </a:stretch>
        </p:blipFill>
        <p:spPr>
          <a:xfrm>
            <a:off x="827584" y="0"/>
            <a:ext cx="7272808" cy="5600062"/>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95536" y="0"/>
            <a:ext cx="8229600" cy="2290266"/>
          </a:xfrm>
        </p:spPr>
        <p:txBody>
          <a:bodyPr>
            <a:normAutofit/>
          </a:bodyPr>
          <a:lstStyle/>
          <a:p>
            <a:r>
              <a:rPr lang="en-US" sz="3600" dirty="0" smtClean="0"/>
              <a:t>O</a:t>
            </a:r>
            <a:r>
              <a:rPr lang="el-GR" sz="3600" dirty="0" smtClean="0"/>
              <a:t> μεταθανάτιος </a:t>
            </a:r>
            <a:r>
              <a:rPr lang="el-GR" sz="3600" b="1" dirty="0" smtClean="0">
                <a:solidFill>
                  <a:srgbClr val="C00000"/>
                </a:solidFill>
                <a:effectLst>
                  <a:outerShdw blurRad="38100" dist="38100" dir="2700000" algn="tl">
                    <a:srgbClr val="000000">
                      <a:alpha val="43137"/>
                    </a:srgbClr>
                  </a:outerShdw>
                </a:effectLst>
              </a:rPr>
              <a:t>θρύλος</a:t>
            </a:r>
            <a:r>
              <a:rPr lang="el-GR" sz="3600" dirty="0" smtClean="0"/>
              <a:t> του είναι τεράστιος. Πολλοί λαοί τον διεκδικούν.</a:t>
            </a:r>
            <a:endParaRPr lang="el-GR" sz="3600" dirty="0"/>
          </a:p>
        </p:txBody>
      </p:sp>
      <p:pic>
        <p:nvPicPr>
          <p:cNvPr id="7" name="6 - Θέση περιεχομένου" descr="Alexander_Great_Bust-min.jpg"/>
          <p:cNvPicPr>
            <a:picLocks noGrp="1" noChangeAspect="1"/>
          </p:cNvPicPr>
          <p:nvPr>
            <p:ph idx="1"/>
          </p:nvPr>
        </p:nvPicPr>
        <p:blipFill>
          <a:blip r:embed="rId2" cstate="print"/>
          <a:stretch>
            <a:fillRect/>
          </a:stretch>
        </p:blipFill>
        <p:spPr>
          <a:xfrm>
            <a:off x="912927" y="2060848"/>
            <a:ext cx="7121291" cy="4437112"/>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out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b="1" dirty="0" smtClean="0">
                <a:effectLst>
                  <a:outerShdw blurRad="38100" dist="38100" dir="2700000" algn="tl">
                    <a:srgbClr val="000000">
                      <a:alpha val="43137"/>
                    </a:srgbClr>
                  </a:outerShdw>
                </a:effectLst>
              </a:rPr>
              <a:t>M</a:t>
            </a:r>
            <a:r>
              <a:rPr lang="el-GR" b="1" dirty="0" err="1" smtClean="0">
                <a:effectLst>
                  <a:outerShdw blurRad="38100" dist="38100" dir="2700000" algn="tl">
                    <a:srgbClr val="000000">
                      <a:alpha val="43137"/>
                    </a:srgbClr>
                  </a:outerShdw>
                </a:effectLst>
              </a:rPr>
              <a:t>ετά</a:t>
            </a:r>
            <a:r>
              <a:rPr lang="el-GR" b="1" dirty="0" smtClean="0">
                <a:effectLst>
                  <a:outerShdw blurRad="38100" dist="38100" dir="2700000" algn="tl">
                    <a:srgbClr val="000000">
                      <a:alpha val="43137"/>
                    </a:srgbClr>
                  </a:outerShdw>
                </a:effectLst>
              </a:rPr>
              <a:t> την </a:t>
            </a:r>
            <a:r>
              <a:rPr lang="el-GR" b="1" dirty="0" smtClean="0">
                <a:solidFill>
                  <a:srgbClr val="C00000"/>
                </a:solidFill>
                <a:effectLst>
                  <a:outerShdw blurRad="38100" dist="38100" dir="2700000" algn="tl">
                    <a:srgbClr val="000000">
                      <a:alpha val="43137"/>
                    </a:srgbClr>
                  </a:outerShdw>
                </a:effectLst>
              </a:rPr>
              <a:t>Ισσό</a:t>
            </a:r>
            <a:r>
              <a:rPr lang="el-GR" b="1" dirty="0" smtClean="0">
                <a:effectLst>
                  <a:outerShdw blurRad="38100" dist="38100" dir="2700000" algn="tl">
                    <a:srgbClr val="000000">
                      <a:alpha val="43137"/>
                    </a:srgbClr>
                  </a:outerShdw>
                </a:effectLst>
              </a:rPr>
              <a:t> </a:t>
            </a:r>
            <a:r>
              <a:rPr lang="el-GR" b="1" dirty="0" smtClean="0">
                <a:solidFill>
                  <a:srgbClr val="C00000"/>
                </a:solidFill>
                <a:effectLst>
                  <a:outerShdw blurRad="38100" dist="38100" dir="2700000" algn="tl">
                    <a:srgbClr val="000000">
                      <a:alpha val="43137"/>
                    </a:srgbClr>
                  </a:outerShdw>
                </a:effectLst>
              </a:rPr>
              <a:t>(333 </a:t>
            </a:r>
            <a:r>
              <a:rPr lang="el-GR" b="1" dirty="0" err="1" smtClean="0">
                <a:solidFill>
                  <a:srgbClr val="C00000"/>
                </a:solidFill>
                <a:effectLst>
                  <a:outerShdw blurRad="38100" dist="38100" dir="2700000" algn="tl">
                    <a:srgbClr val="000000">
                      <a:alpha val="43137"/>
                    </a:srgbClr>
                  </a:outerShdw>
                </a:effectLst>
              </a:rPr>
              <a:t>π.Χ.</a:t>
            </a:r>
            <a:r>
              <a:rPr lang="el-GR" b="1" dirty="0" smtClean="0">
                <a:solidFill>
                  <a:srgbClr val="C00000"/>
                </a:solidFill>
                <a:effectLst>
                  <a:outerShdw blurRad="38100" dist="38100" dir="2700000" algn="tl">
                    <a:srgbClr val="000000">
                      <a:alpha val="43137"/>
                    </a:srgbClr>
                  </a:outerShdw>
                </a:effectLst>
              </a:rPr>
              <a:t>)</a:t>
            </a:r>
            <a:endParaRPr lang="el-GR" b="1" dirty="0">
              <a:solidFill>
                <a:srgbClr val="C00000"/>
              </a:solidFill>
              <a:effectLst>
                <a:outerShdw blurRad="38100" dist="38100" dir="2700000" algn="tl">
                  <a:srgbClr val="000000">
                    <a:alpha val="43137"/>
                  </a:srgbClr>
                </a:outerShdw>
              </a:effectLst>
            </a:endParaRPr>
          </a:p>
        </p:txBody>
      </p:sp>
      <p:sp>
        <p:nvSpPr>
          <p:cNvPr id="3" name="2 - Θέση περιεχομένου"/>
          <p:cNvSpPr>
            <a:spLocks noGrp="1"/>
          </p:cNvSpPr>
          <p:nvPr>
            <p:ph idx="1"/>
          </p:nvPr>
        </p:nvSpPr>
        <p:spPr/>
        <p:txBody>
          <a:bodyPr>
            <a:normAutofit fontScale="92500" lnSpcReduction="20000"/>
          </a:bodyPr>
          <a:lstStyle/>
          <a:p>
            <a:r>
              <a:rPr lang="el-GR" dirty="0" smtClean="0"/>
              <a:t>Μετά τη νίκη του επί του Δαρείου στην Ισσό ο Αλέξανδρος δεν επεδίωξε να καταδιώξει τον πέρση βασιλιά. </a:t>
            </a:r>
            <a:r>
              <a:rPr lang="el-GR" dirty="0" err="1" smtClean="0"/>
              <a:t>Αντ</a:t>
            </a:r>
            <a:r>
              <a:rPr lang="el-GR" dirty="0" smtClean="0"/>
              <a:t>' αυτού, πορεύθηκε προς το Νότο, κατά μήκος των παραλίων της Μεσογείου, και στη συνέχεια προς τη </a:t>
            </a:r>
            <a:r>
              <a:rPr lang="el-GR" b="1" dirty="0" smtClean="0">
                <a:solidFill>
                  <a:srgbClr val="C00000"/>
                </a:solidFill>
                <a:effectLst>
                  <a:outerShdw blurRad="38100" dist="38100" dir="2700000" algn="tl">
                    <a:srgbClr val="000000">
                      <a:alpha val="43137"/>
                    </a:srgbClr>
                  </a:outerShdw>
                </a:effectLst>
              </a:rPr>
              <a:t>Συρία</a:t>
            </a:r>
            <a:r>
              <a:rPr lang="el-GR" b="1" dirty="0" smtClean="0"/>
              <a:t>.</a:t>
            </a:r>
            <a:r>
              <a:rPr lang="el-GR" dirty="0" smtClean="0"/>
              <a:t/>
            </a:r>
            <a:br>
              <a:rPr lang="el-GR" dirty="0" smtClean="0"/>
            </a:br>
            <a:r>
              <a:rPr lang="el-GR" dirty="0" smtClean="0"/>
              <a:t/>
            </a:r>
            <a:br>
              <a:rPr lang="el-GR" dirty="0" smtClean="0"/>
            </a:br>
            <a:r>
              <a:rPr lang="el-GR" dirty="0" smtClean="0"/>
              <a:t>Τότε έστειλε τον Παρμενίωνα </a:t>
            </a:r>
            <a:r>
              <a:rPr lang="el-GR" b="1" dirty="0" smtClean="0"/>
              <a:t>να καταλάβει τη </a:t>
            </a:r>
            <a:r>
              <a:rPr lang="el-GR" b="1" dirty="0" smtClean="0">
                <a:solidFill>
                  <a:srgbClr val="C00000"/>
                </a:solidFill>
                <a:effectLst>
                  <a:outerShdw blurRad="38100" dist="38100" dir="2700000" algn="tl">
                    <a:srgbClr val="000000">
                      <a:alpha val="43137"/>
                    </a:srgbClr>
                  </a:outerShdw>
                </a:effectLst>
              </a:rPr>
              <a:t>Δαμασκό</a:t>
            </a:r>
            <a:r>
              <a:rPr lang="el-GR" b="1" dirty="0" smtClean="0"/>
              <a:t>, όπου </a:t>
            </a:r>
            <a:r>
              <a:rPr lang="el-GR" b="1" dirty="0" err="1" smtClean="0"/>
              <a:t>εφυλάσσοντο</a:t>
            </a:r>
            <a:r>
              <a:rPr lang="el-GR" b="1" dirty="0" smtClean="0"/>
              <a:t> οι θησαυροί της Αυτοκρατορίας. </a:t>
            </a:r>
            <a:r>
              <a:rPr lang="el-GR" dirty="0" smtClean="0"/>
              <a:t>Οι θησαυροί αυτοί ήταν απολύτως αναγκαίοι στους Μακεδόνες, καθώς θα έλυναν τα οικονομικά προβλήματα της εκστρατείας.</a:t>
            </a:r>
            <a:endParaRPr lang="el-GR" dirty="0"/>
          </a:p>
        </p:txBody>
      </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descr="Μετά την Ισσό, ο Αλέξανδρος αντί καταδιώξει τον Δαρείο,&#10;προχώρησε προς την Φοινίκη για να φτάσει στην Αίγυπτο.&#10;Ο Μ. Αλέξαν..."/>
          <p:cNvPicPr>
            <a:picLocks noChangeAspect="1" noChangeArrowheads="1"/>
          </p:cNvPicPr>
          <p:nvPr/>
        </p:nvPicPr>
        <p:blipFill>
          <a:blip r:embed="rId2" cstate="print"/>
          <a:srcRect l="19549" t="11047" r="12440" b="20515"/>
          <a:stretch>
            <a:fillRect/>
          </a:stretch>
        </p:blipFill>
        <p:spPr bwMode="auto">
          <a:xfrm>
            <a:off x="1259632" y="1484784"/>
            <a:ext cx="6716094" cy="5074151"/>
          </a:xfrm>
          <a:prstGeom prst="rect">
            <a:avLst/>
          </a:prstGeom>
          <a:ln>
            <a:noFill/>
          </a:ln>
          <a:effectLst>
            <a:outerShdw blurRad="292100" dist="139700" dir="2700000" algn="tl" rotWithShape="0">
              <a:srgbClr val="333333">
                <a:alpha val="65000"/>
              </a:srgbClr>
            </a:outerShdw>
          </a:effectLst>
        </p:spPr>
      </p:pic>
      <p:sp>
        <p:nvSpPr>
          <p:cNvPr id="5" name="1 - Τίτλος"/>
          <p:cNvSpPr>
            <a:spLocks noGrp="1"/>
          </p:cNvSpPr>
          <p:nvPr>
            <p:ph type="title"/>
          </p:nvPr>
        </p:nvSpPr>
        <p:spPr>
          <a:xfrm>
            <a:off x="457200" y="188640"/>
            <a:ext cx="8229600" cy="1143000"/>
          </a:xfrm>
        </p:spPr>
        <p:txBody>
          <a:bodyPr>
            <a:normAutofit fontScale="90000"/>
          </a:bodyPr>
          <a:lstStyle/>
          <a:p>
            <a:r>
              <a:rPr lang="el-GR" b="1" dirty="0" smtClean="0">
                <a:effectLst>
                  <a:outerShdw blurRad="38100" dist="38100" dir="2700000" algn="tl">
                    <a:srgbClr val="000000">
                      <a:alpha val="43137"/>
                    </a:srgbClr>
                  </a:outerShdw>
                </a:effectLst>
              </a:rPr>
              <a:t>Καταλαμβάνει </a:t>
            </a:r>
            <a:r>
              <a:rPr lang="el-GR" b="1" dirty="0" smtClean="0">
                <a:solidFill>
                  <a:srgbClr val="C00000"/>
                </a:solidFill>
                <a:effectLst>
                  <a:outerShdw blurRad="38100" dist="38100" dir="2700000" algn="tl">
                    <a:srgbClr val="000000">
                      <a:alpha val="43137"/>
                    </a:srgbClr>
                  </a:outerShdw>
                </a:effectLst>
              </a:rPr>
              <a:t>Φοινίκη</a:t>
            </a:r>
            <a:r>
              <a:rPr lang="el-GR" b="1" dirty="0" smtClean="0">
                <a:effectLst>
                  <a:outerShdw blurRad="38100" dist="38100" dir="2700000" algn="tl">
                    <a:srgbClr val="000000">
                      <a:alpha val="43137"/>
                    </a:srgbClr>
                  </a:outerShdw>
                </a:effectLst>
              </a:rPr>
              <a:t>, </a:t>
            </a:r>
            <a:r>
              <a:rPr lang="el-GR" b="1" dirty="0" smtClean="0">
                <a:solidFill>
                  <a:srgbClr val="C00000"/>
                </a:solidFill>
                <a:effectLst>
                  <a:outerShdw blurRad="38100" dist="38100" dir="2700000" algn="tl">
                    <a:srgbClr val="000000">
                      <a:alpha val="43137"/>
                    </a:srgbClr>
                  </a:outerShdw>
                </a:effectLst>
              </a:rPr>
              <a:t>Παλαιστίνη</a:t>
            </a:r>
            <a:r>
              <a:rPr lang="el-GR" b="1" dirty="0" smtClean="0">
                <a:effectLst>
                  <a:outerShdw blurRad="38100" dist="38100" dir="2700000" algn="tl">
                    <a:srgbClr val="000000">
                      <a:alpha val="43137"/>
                    </a:srgbClr>
                  </a:outerShdw>
                </a:effectLst>
              </a:rPr>
              <a:t> και κατευθύνεται στην </a:t>
            </a:r>
            <a:r>
              <a:rPr lang="el-GR" b="1" dirty="0" smtClean="0">
                <a:solidFill>
                  <a:srgbClr val="C00000"/>
                </a:solidFill>
                <a:effectLst>
                  <a:outerShdw blurRad="38100" dist="38100" dir="2700000" algn="tl">
                    <a:srgbClr val="000000">
                      <a:alpha val="43137"/>
                    </a:srgbClr>
                  </a:outerShdw>
                </a:effectLst>
              </a:rPr>
              <a:t>Αίγυπτο</a:t>
            </a:r>
            <a:endParaRPr lang="el-GR" b="1" dirty="0">
              <a:solidFill>
                <a:srgbClr val="C00000"/>
              </a:solidFill>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25760"/>
            <a:ext cx="9144000" cy="2367136"/>
          </a:xfrm>
        </p:spPr>
        <p:txBody>
          <a:bodyPr>
            <a:normAutofit fontScale="90000"/>
          </a:bodyPr>
          <a:lstStyle/>
          <a:p>
            <a:r>
              <a:rPr lang="el-GR" dirty="0" smtClean="0"/>
              <a:t>Η κατάκτηση της </a:t>
            </a:r>
            <a:r>
              <a:rPr lang="el-GR" b="1" dirty="0" smtClean="0">
                <a:solidFill>
                  <a:srgbClr val="C00000"/>
                </a:solidFill>
                <a:effectLst>
                  <a:outerShdw blurRad="38100" dist="38100" dir="2700000" algn="tl">
                    <a:srgbClr val="000000">
                      <a:alpha val="43137"/>
                    </a:srgbClr>
                  </a:outerShdw>
                </a:effectLst>
              </a:rPr>
              <a:t>ΑΙΓΥΠΤΟΥ</a:t>
            </a:r>
            <a:r>
              <a:rPr lang="en-US" b="1" dirty="0" smtClean="0">
                <a:solidFill>
                  <a:srgbClr val="C00000"/>
                </a:solidFill>
                <a:effectLst>
                  <a:outerShdw blurRad="38100" dist="38100" dir="2700000" algn="tl">
                    <a:srgbClr val="000000">
                      <a:alpha val="43137"/>
                    </a:srgbClr>
                  </a:outerShdw>
                </a:effectLst>
              </a:rPr>
              <a:t/>
            </a:r>
            <a:br>
              <a:rPr lang="en-US" b="1" dirty="0" smtClean="0">
                <a:solidFill>
                  <a:srgbClr val="C00000"/>
                </a:solidFill>
                <a:effectLst>
                  <a:outerShdw blurRad="38100" dist="38100" dir="2700000" algn="tl">
                    <a:srgbClr val="000000">
                      <a:alpha val="43137"/>
                    </a:srgbClr>
                  </a:outerShdw>
                </a:effectLst>
              </a:rPr>
            </a:br>
            <a:r>
              <a:rPr lang="el-GR" sz="4000" dirty="0" smtClean="0"/>
              <a:t>Οι Αιγύπτιοι τον υποδέχτηκαν ως </a:t>
            </a:r>
            <a:r>
              <a:rPr lang="el-GR" sz="4000" b="1" dirty="0" smtClean="0">
                <a:effectLst>
                  <a:outerShdw blurRad="38100" dist="38100" dir="2700000" algn="tl">
                    <a:srgbClr val="000000">
                      <a:alpha val="43137"/>
                    </a:srgbClr>
                  </a:outerShdw>
                </a:effectLst>
              </a:rPr>
              <a:t>ελευθερωτή</a:t>
            </a:r>
            <a:r>
              <a:rPr lang="el-GR" sz="4000" dirty="0" smtClean="0"/>
              <a:t> και τον αναγόρευσαν </a:t>
            </a:r>
            <a:r>
              <a:rPr lang="el-GR" sz="4000" b="1" dirty="0" smtClean="0">
                <a:effectLst>
                  <a:outerShdw blurRad="38100" dist="38100" dir="2700000" algn="tl">
                    <a:srgbClr val="000000">
                      <a:alpha val="43137"/>
                    </a:srgbClr>
                  </a:outerShdw>
                </a:effectLst>
              </a:rPr>
              <a:t>φαραώ</a:t>
            </a:r>
            <a:r>
              <a:rPr lang="el-GR" sz="4000" dirty="0" smtClean="0"/>
              <a:t>!</a:t>
            </a:r>
            <a:r>
              <a:rPr lang="el-GR" b="1" dirty="0" smtClean="0">
                <a:solidFill>
                  <a:srgbClr val="C00000"/>
                </a:solidFill>
                <a:effectLst>
                  <a:outerShdw blurRad="38100" dist="38100" dir="2700000" algn="tl">
                    <a:srgbClr val="000000">
                      <a:alpha val="43137"/>
                    </a:srgbClr>
                  </a:outerShdw>
                </a:effectLst>
              </a:rPr>
              <a:t/>
            </a:r>
            <a:br>
              <a:rPr lang="el-GR" b="1" dirty="0" smtClean="0">
                <a:solidFill>
                  <a:srgbClr val="C00000"/>
                </a:solidFill>
                <a:effectLst>
                  <a:outerShdw blurRad="38100" dist="38100" dir="2700000" algn="tl">
                    <a:srgbClr val="000000">
                      <a:alpha val="43137"/>
                    </a:srgbClr>
                  </a:outerShdw>
                </a:effectLst>
              </a:rPr>
            </a:br>
            <a:r>
              <a:rPr lang="el-GR" b="1" dirty="0" smtClean="0">
                <a:solidFill>
                  <a:srgbClr val="C00000"/>
                </a:solidFill>
                <a:effectLst>
                  <a:outerShdw blurRad="38100" dist="38100" dir="2700000" algn="tl">
                    <a:srgbClr val="000000">
                      <a:alpha val="43137"/>
                    </a:srgbClr>
                  </a:outerShdw>
                </a:effectLst>
              </a:rPr>
              <a:t>Η ίδρυση της ΑΛΕΞΑΝΔΡΕΙΑΣ  331 </a:t>
            </a:r>
            <a:r>
              <a:rPr lang="el-GR" b="1" dirty="0" err="1" smtClean="0">
                <a:solidFill>
                  <a:srgbClr val="C00000"/>
                </a:solidFill>
                <a:effectLst>
                  <a:outerShdw blurRad="38100" dist="38100" dir="2700000" algn="tl">
                    <a:srgbClr val="000000">
                      <a:alpha val="43137"/>
                    </a:srgbClr>
                  </a:outerShdw>
                </a:effectLst>
              </a:rPr>
              <a:t>π.Χ.</a:t>
            </a:r>
            <a:endParaRPr lang="el-GR" b="1" dirty="0">
              <a:solidFill>
                <a:srgbClr val="C00000"/>
              </a:solidFill>
              <a:effectLst>
                <a:outerShdw blurRad="38100" dist="38100" dir="2700000" algn="tl">
                  <a:srgbClr val="000000">
                    <a:alpha val="43137"/>
                  </a:srgbClr>
                </a:outerShdw>
              </a:effectLst>
            </a:endParaRPr>
          </a:p>
        </p:txBody>
      </p:sp>
      <p:pic>
        <p:nvPicPr>
          <p:cNvPr id="129026" name="Picture 2" descr="https://upload.wikimedia.org/wikipedia/commons/thumb/2/2f/Alexandria_-_Egypt.jpg/1200px-Alexandria_-_Egypt.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Lst>
          </a:blip>
          <a:srcRect t="4263"/>
          <a:stretch>
            <a:fillRect/>
          </a:stretch>
        </p:blipFill>
        <p:spPr bwMode="auto">
          <a:xfrm>
            <a:off x="1691680" y="2708920"/>
            <a:ext cx="5951474" cy="3789039"/>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wip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https://ryoku47.files.wordpress.com/2014/11/lighthouse-1.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Lst>
          </a:blip>
          <a:srcRect/>
          <a:stretch>
            <a:fillRect/>
          </a:stretch>
        </p:blipFill>
        <p:spPr bwMode="auto">
          <a:xfrm>
            <a:off x="-180528" y="-27384"/>
            <a:ext cx="9324528" cy="3378320"/>
          </a:xfrm>
          <a:prstGeom prst="rect">
            <a:avLst/>
          </a:prstGeom>
          <a:ln>
            <a:noFill/>
          </a:ln>
          <a:effectLst>
            <a:outerShdw blurRad="292100" dist="139700" dir="2700000" algn="tl" rotWithShape="0">
              <a:srgbClr val="333333">
                <a:alpha val="65000"/>
              </a:srgbClr>
            </a:outerShdw>
          </a:effectLst>
        </p:spPr>
      </p:pic>
      <p:pic>
        <p:nvPicPr>
          <p:cNvPr id="3" name="Picture 2" descr="https://ryoku47.files.wordpress.com/2014/11/lighthouse-1.jp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Lst>
          </a:blip>
          <a:stretch>
            <a:fillRect/>
          </a:stretch>
        </p:blipFill>
        <p:spPr bwMode="auto">
          <a:xfrm>
            <a:off x="-324544" y="3388185"/>
            <a:ext cx="6939630" cy="3469815"/>
          </a:xfrm>
          <a:prstGeom prst="rect">
            <a:avLst/>
          </a:prstGeom>
          <a:ln>
            <a:noFill/>
          </a:ln>
          <a:effectLst>
            <a:outerShdw blurRad="292100" dist="139700" dir="2700000" algn="tl" rotWithShape="0">
              <a:srgbClr val="333333">
                <a:alpha val="65000"/>
              </a:srgbClr>
            </a:outerShdw>
          </a:effectLst>
        </p:spPr>
      </p:pic>
      <p:sp>
        <p:nvSpPr>
          <p:cNvPr id="4" name="3 - TextBox"/>
          <p:cNvSpPr txBox="1"/>
          <p:nvPr/>
        </p:nvSpPr>
        <p:spPr>
          <a:xfrm>
            <a:off x="6660232" y="4797152"/>
            <a:ext cx="2483768" cy="1200329"/>
          </a:xfrm>
          <a:prstGeom prst="rect">
            <a:avLst/>
          </a:prstGeom>
          <a:noFill/>
        </p:spPr>
        <p:txBody>
          <a:bodyPr wrap="square" rtlCol="0">
            <a:spAutoFit/>
          </a:bodyPr>
          <a:lstStyle/>
          <a:p>
            <a:pPr algn="ctr"/>
            <a:r>
              <a:rPr lang="el-GR" sz="2400" b="1" dirty="0" smtClean="0"/>
              <a:t>Ψηφιακές αναπαραστάσεις της Αλεξάνδρειας</a:t>
            </a:r>
            <a:endParaRPr lang="el-GR" sz="2400" b="1" dirty="0"/>
          </a:p>
        </p:txBody>
      </p:sp>
    </p:spTree>
  </p:cSld>
  <p:clrMapOvr>
    <a:masterClrMapping/>
  </p:clrMapOvr>
  <p:transition spd="slow">
    <p:push dir="u"/>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1143000"/>
          </a:xfrm>
        </p:spPr>
        <p:txBody>
          <a:bodyPr>
            <a:normAutofit/>
          </a:bodyPr>
          <a:lstStyle/>
          <a:p>
            <a:r>
              <a:rPr lang="el-GR" b="1" dirty="0" smtClean="0">
                <a:solidFill>
                  <a:srgbClr val="C00000"/>
                </a:solidFill>
                <a:effectLst>
                  <a:outerShdw blurRad="38100" dist="38100" dir="2700000" algn="tl">
                    <a:srgbClr val="000000">
                      <a:alpha val="43137"/>
                    </a:srgbClr>
                  </a:outerShdw>
                </a:effectLst>
              </a:rPr>
              <a:t>Στο μαντείο του </a:t>
            </a:r>
            <a:r>
              <a:rPr lang="el-GR" b="1" dirty="0" err="1" smtClean="0">
                <a:solidFill>
                  <a:srgbClr val="C00000"/>
                </a:solidFill>
                <a:effectLst>
                  <a:outerShdw blurRad="38100" dist="38100" dir="2700000" algn="tl">
                    <a:srgbClr val="000000">
                      <a:alpha val="43137"/>
                    </a:srgbClr>
                  </a:outerShdw>
                </a:effectLst>
              </a:rPr>
              <a:t>Άμμωνα</a:t>
            </a:r>
            <a:endParaRPr lang="el-GR" b="1" dirty="0">
              <a:solidFill>
                <a:srgbClr val="C00000"/>
              </a:solidFill>
              <a:effectLst>
                <a:outerShdw blurRad="38100" dist="38100" dir="2700000" algn="tl">
                  <a:srgbClr val="000000">
                    <a:alpha val="43137"/>
                  </a:srgbClr>
                </a:outerShdw>
              </a:effectLst>
            </a:endParaRPr>
          </a:p>
        </p:txBody>
      </p:sp>
      <p:sp>
        <p:nvSpPr>
          <p:cNvPr id="3" name="2 - Θέση περιεχομένου"/>
          <p:cNvSpPr>
            <a:spLocks noGrp="1"/>
          </p:cNvSpPr>
          <p:nvPr>
            <p:ph idx="1"/>
          </p:nvPr>
        </p:nvSpPr>
        <p:spPr>
          <a:xfrm>
            <a:off x="457200" y="1600200"/>
            <a:ext cx="8229600" cy="5069160"/>
          </a:xfrm>
        </p:spPr>
        <p:txBody>
          <a:bodyPr>
            <a:normAutofit/>
          </a:bodyPr>
          <a:lstStyle/>
          <a:p>
            <a:r>
              <a:rPr lang="el-GR" dirty="0" smtClean="0"/>
              <a:t>Εκεί τον περίμενε ο ανώτατος ιερέας, ο οποίος και τον προσφώνησε στα ελληνικά αποκαλώντας τον «</a:t>
            </a:r>
            <a:r>
              <a:rPr lang="el-GR" b="1" dirty="0" smtClean="0">
                <a:effectLst>
                  <a:outerShdw blurRad="38100" dist="38100" dir="2700000" algn="tl">
                    <a:srgbClr val="000000">
                      <a:alpha val="43137"/>
                    </a:srgbClr>
                  </a:outerShdw>
                </a:effectLst>
              </a:rPr>
              <a:t>Ὦ </a:t>
            </a:r>
            <a:r>
              <a:rPr lang="el-GR" b="1" dirty="0" err="1" smtClean="0">
                <a:effectLst>
                  <a:outerShdw blurRad="38100" dist="38100" dir="2700000" algn="tl">
                    <a:srgbClr val="000000">
                      <a:alpha val="43137"/>
                    </a:srgbClr>
                  </a:outerShdw>
                </a:effectLst>
              </a:rPr>
              <a:t>παῖ</a:t>
            </a:r>
            <a:r>
              <a:rPr lang="el-GR" b="1" dirty="0" smtClean="0">
                <a:effectLst>
                  <a:outerShdw blurRad="38100" dist="38100" dir="2700000" algn="tl">
                    <a:srgbClr val="000000">
                      <a:alpha val="43137"/>
                    </a:srgbClr>
                  </a:outerShdw>
                </a:effectLst>
              </a:rPr>
              <a:t> Διός</a:t>
            </a:r>
            <a:r>
              <a:rPr lang="el-GR" dirty="0" smtClean="0"/>
              <a:t>», δηλαδή «</a:t>
            </a:r>
            <a:r>
              <a:rPr lang="el-GR" b="1" dirty="0" smtClean="0">
                <a:effectLst>
                  <a:outerShdw blurRad="38100" dist="38100" dir="2700000" algn="tl">
                    <a:srgbClr val="000000">
                      <a:alpha val="43137"/>
                    </a:srgbClr>
                  </a:outerShdw>
                </a:effectLst>
              </a:rPr>
              <a:t>παιδί του Δία</a:t>
            </a:r>
            <a:r>
              <a:rPr lang="el-GR" dirty="0" smtClean="0"/>
              <a:t>». </a:t>
            </a:r>
          </a:p>
          <a:p>
            <a:r>
              <a:rPr lang="el-GR" dirty="0" smtClean="0"/>
              <a:t>Μια μεταγενέστερη μαρτυρία προερχομένη από τον Πλούταρχο αναφέρει ότι ο ιερέας τον αποκάλεσε εσφαλμένα «</a:t>
            </a:r>
            <a:r>
              <a:rPr lang="el-GR" b="1" dirty="0" smtClean="0">
                <a:effectLst>
                  <a:outerShdw blurRad="38100" dist="38100" dir="2700000" algn="tl">
                    <a:srgbClr val="000000">
                      <a:alpha val="43137"/>
                    </a:srgbClr>
                  </a:outerShdw>
                </a:effectLst>
              </a:rPr>
              <a:t>Ὦ, </a:t>
            </a:r>
            <a:r>
              <a:rPr lang="el-GR" b="1" dirty="0" err="1" smtClean="0">
                <a:effectLst>
                  <a:outerShdw blurRad="38100" dist="38100" dir="2700000" algn="tl">
                    <a:srgbClr val="000000">
                      <a:alpha val="43137"/>
                    </a:srgbClr>
                  </a:outerShdw>
                </a:effectLst>
              </a:rPr>
              <a:t>παιδίον</a:t>
            </a:r>
            <a:r>
              <a:rPr lang="el-GR" dirty="0" smtClean="0"/>
              <a:t>», δηλαδή «</a:t>
            </a:r>
            <a:r>
              <a:rPr lang="el-GR" b="1" dirty="0" smtClean="0"/>
              <a:t>παιδί μου</a:t>
            </a:r>
            <a:r>
              <a:rPr lang="el-GR" dirty="0" smtClean="0"/>
              <a:t>». </a:t>
            </a:r>
          </a:p>
          <a:p>
            <a:endParaRPr lang="el-GR"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5 - Θέση περιεχομένου" descr="όαση σίβας.jpg"/>
          <p:cNvPicPr>
            <a:picLocks noChangeAspect="1"/>
          </p:cNvPicPr>
          <p:nvPr/>
        </p:nvPicPr>
        <p:blipFill>
          <a:blip r:embed="rId2" cstate="print">
            <a:lum bright="20000" contrast="30000"/>
          </a:blip>
          <a:stretch>
            <a:fillRect/>
          </a:stretch>
        </p:blipFill>
        <p:spPr>
          <a:xfrm>
            <a:off x="827584" y="1268760"/>
            <a:ext cx="7493277" cy="5245293"/>
          </a:xfrm>
          <a:prstGeom prst="rect">
            <a:avLst/>
          </a:prstGeom>
          <a:ln>
            <a:noFill/>
          </a:ln>
          <a:effectLst>
            <a:outerShdw blurRad="292100" dist="139700" dir="2700000" algn="tl" rotWithShape="0">
              <a:srgbClr val="333333">
                <a:alpha val="65000"/>
              </a:srgbClr>
            </a:outerShdw>
          </a:effectLst>
        </p:spPr>
      </p:pic>
      <p:sp>
        <p:nvSpPr>
          <p:cNvPr id="9" name="8 - Τίτλος"/>
          <p:cNvSpPr>
            <a:spLocks noGrp="1"/>
          </p:cNvSpPr>
          <p:nvPr>
            <p:ph type="title"/>
          </p:nvPr>
        </p:nvSpPr>
        <p:spPr>
          <a:xfrm>
            <a:off x="0" y="274638"/>
            <a:ext cx="9144000" cy="634082"/>
          </a:xfrm>
        </p:spPr>
        <p:txBody>
          <a:bodyPr>
            <a:normAutofit fontScale="90000"/>
          </a:bodyPr>
          <a:lstStyle/>
          <a:p>
            <a:r>
              <a:rPr lang="el-GR" b="1" dirty="0" smtClean="0">
                <a:effectLst>
                  <a:outerShdw blurRad="38100" dist="38100" dir="2700000" algn="tl">
                    <a:srgbClr val="000000">
                      <a:alpha val="43137"/>
                    </a:srgbClr>
                  </a:outerShdw>
                </a:effectLst>
              </a:rPr>
              <a:t>«Ὦ </a:t>
            </a:r>
            <a:r>
              <a:rPr lang="el-GR" b="1" dirty="0" err="1" smtClean="0">
                <a:solidFill>
                  <a:srgbClr val="C00000"/>
                </a:solidFill>
                <a:effectLst>
                  <a:outerShdw blurRad="38100" dist="38100" dir="2700000" algn="tl">
                    <a:srgbClr val="000000">
                      <a:alpha val="43137"/>
                    </a:srgbClr>
                  </a:outerShdw>
                </a:effectLst>
              </a:rPr>
              <a:t>παιδίον</a:t>
            </a:r>
            <a:r>
              <a:rPr lang="el-GR" b="1" dirty="0" smtClean="0">
                <a:effectLst>
                  <a:outerShdw blurRad="38100" dist="38100" dir="2700000" algn="tl">
                    <a:srgbClr val="000000">
                      <a:alpha val="43137"/>
                    </a:srgbClr>
                  </a:outerShdw>
                </a:effectLst>
              </a:rPr>
              <a:t> </a:t>
            </a:r>
            <a:r>
              <a:rPr lang="el-GR" b="1" dirty="0" smtClean="0">
                <a:effectLst>
                  <a:outerShdw blurRad="38100" dist="38100" dir="2700000" algn="tl">
                    <a:srgbClr val="000000">
                      <a:alpha val="43137"/>
                    </a:srgbClr>
                  </a:outerShdw>
                </a:effectLst>
                <a:sym typeface="Wingdings" pitchFamily="2" charset="2"/>
              </a:rPr>
              <a:t> ω </a:t>
            </a:r>
            <a:r>
              <a:rPr lang="el-GR" b="1" dirty="0" err="1" smtClean="0">
                <a:solidFill>
                  <a:srgbClr val="C00000"/>
                </a:solidFill>
                <a:effectLst>
                  <a:outerShdw blurRad="38100" dist="38100" dir="2700000" algn="tl">
                    <a:srgbClr val="000000">
                      <a:alpha val="43137"/>
                    </a:srgbClr>
                  </a:outerShdw>
                </a:effectLst>
                <a:sym typeface="Wingdings" pitchFamily="2" charset="2"/>
              </a:rPr>
              <a:t>παῖ</a:t>
            </a:r>
            <a:r>
              <a:rPr lang="el-GR" b="1" dirty="0" smtClean="0">
                <a:solidFill>
                  <a:srgbClr val="C00000"/>
                </a:solidFill>
                <a:effectLst>
                  <a:outerShdw blurRad="38100" dist="38100" dir="2700000" algn="tl">
                    <a:srgbClr val="000000">
                      <a:alpha val="43137"/>
                    </a:srgbClr>
                  </a:outerShdw>
                </a:effectLst>
                <a:sym typeface="Wingdings" pitchFamily="2" charset="2"/>
              </a:rPr>
              <a:t> Διός</a:t>
            </a:r>
            <a:r>
              <a:rPr lang="el-GR" b="1" dirty="0" smtClean="0">
                <a:effectLst>
                  <a:outerShdw blurRad="38100" dist="38100" dir="2700000" algn="tl">
                    <a:srgbClr val="000000">
                      <a:alpha val="43137"/>
                    </a:srgbClr>
                  </a:outerShdw>
                </a:effectLst>
                <a:sym typeface="Wingdings" pitchFamily="2" charset="2"/>
              </a:rPr>
              <a:t>»!</a:t>
            </a:r>
            <a:endParaRPr lang="el-GR" b="1" dirty="0">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a:xfrm>
            <a:off x="457200" y="274638"/>
            <a:ext cx="2674640" cy="6034682"/>
          </a:xfrm>
        </p:spPr>
        <p:txBody>
          <a:bodyPr>
            <a:normAutofit/>
          </a:bodyPr>
          <a:lstStyle/>
          <a:p>
            <a:r>
              <a:rPr lang="el-GR" b="1" dirty="0" smtClean="0">
                <a:solidFill>
                  <a:srgbClr val="C00000"/>
                </a:solidFill>
                <a:effectLst>
                  <a:outerShdw blurRad="38100" dist="38100" dir="2700000" algn="tl">
                    <a:srgbClr val="000000">
                      <a:alpha val="43137"/>
                    </a:srgbClr>
                  </a:outerShdw>
                </a:effectLst>
              </a:rPr>
              <a:t>Το</a:t>
            </a:r>
            <a:br>
              <a:rPr lang="el-GR" b="1" dirty="0" smtClean="0">
                <a:solidFill>
                  <a:srgbClr val="C00000"/>
                </a:solidFill>
                <a:effectLst>
                  <a:outerShdw blurRad="38100" dist="38100" dir="2700000" algn="tl">
                    <a:srgbClr val="000000">
                      <a:alpha val="43137"/>
                    </a:srgbClr>
                  </a:outerShdw>
                </a:effectLst>
              </a:rPr>
            </a:br>
            <a:r>
              <a:rPr lang="el-GR" b="1" dirty="0" smtClean="0">
                <a:solidFill>
                  <a:srgbClr val="C00000"/>
                </a:solidFill>
                <a:effectLst>
                  <a:outerShdw blurRad="38100" dist="38100" dir="2700000" algn="tl">
                    <a:srgbClr val="000000">
                      <a:alpha val="43137"/>
                    </a:srgbClr>
                  </a:outerShdw>
                </a:effectLst>
              </a:rPr>
              <a:t>μαντείο </a:t>
            </a:r>
            <a:br>
              <a:rPr lang="el-GR" b="1" dirty="0" smtClean="0">
                <a:solidFill>
                  <a:srgbClr val="C00000"/>
                </a:solidFill>
                <a:effectLst>
                  <a:outerShdw blurRad="38100" dist="38100" dir="2700000" algn="tl">
                    <a:srgbClr val="000000">
                      <a:alpha val="43137"/>
                    </a:srgbClr>
                  </a:outerShdw>
                </a:effectLst>
              </a:rPr>
            </a:br>
            <a:r>
              <a:rPr lang="el-GR" b="1" dirty="0" smtClean="0">
                <a:solidFill>
                  <a:srgbClr val="C00000"/>
                </a:solidFill>
                <a:effectLst>
                  <a:outerShdw blurRad="38100" dist="38100" dir="2700000" algn="tl">
                    <a:srgbClr val="000000">
                      <a:alpha val="43137"/>
                    </a:srgbClr>
                  </a:outerShdw>
                </a:effectLst>
              </a:rPr>
              <a:t>του </a:t>
            </a:r>
            <a:br>
              <a:rPr lang="el-GR" b="1" dirty="0" smtClean="0">
                <a:solidFill>
                  <a:srgbClr val="C00000"/>
                </a:solidFill>
                <a:effectLst>
                  <a:outerShdw blurRad="38100" dist="38100" dir="2700000" algn="tl">
                    <a:srgbClr val="000000">
                      <a:alpha val="43137"/>
                    </a:srgbClr>
                  </a:outerShdw>
                </a:effectLst>
              </a:rPr>
            </a:br>
            <a:r>
              <a:rPr lang="el-GR" b="1" dirty="0" err="1" smtClean="0">
                <a:solidFill>
                  <a:srgbClr val="C00000"/>
                </a:solidFill>
                <a:effectLst>
                  <a:outerShdw blurRad="38100" dist="38100" dir="2700000" algn="tl">
                    <a:srgbClr val="000000">
                      <a:alpha val="43137"/>
                    </a:srgbClr>
                  </a:outerShdw>
                </a:effectLst>
              </a:rPr>
              <a:t>Άμμωνα</a:t>
            </a:r>
            <a:endParaRPr lang="el-GR" b="1" dirty="0">
              <a:solidFill>
                <a:srgbClr val="C00000"/>
              </a:solidFill>
              <a:effectLst>
                <a:outerShdw blurRad="38100" dist="38100" dir="2700000" algn="tl">
                  <a:srgbClr val="000000">
                    <a:alpha val="43137"/>
                  </a:srgbClr>
                </a:outerShdw>
              </a:effectLst>
            </a:endParaRPr>
          </a:p>
        </p:txBody>
      </p:sp>
      <p:pic>
        <p:nvPicPr>
          <p:cNvPr id="6" name="5 - Θέση περιεχομένου" descr="όαση σίβας.jpg"/>
          <p:cNvPicPr>
            <a:picLocks noGrp="1" noChangeAspect="1"/>
          </p:cNvPicPr>
          <p:nvPr>
            <p:ph idx="1"/>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a:off x="3563888" y="-68230"/>
            <a:ext cx="5194672" cy="6926230"/>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44624"/>
            <a:ext cx="8229600" cy="1143000"/>
          </a:xfrm>
        </p:spPr>
        <p:txBody>
          <a:bodyPr/>
          <a:lstStyle/>
          <a:p>
            <a:r>
              <a:rPr lang="el-GR" b="1" dirty="0" smtClean="0">
                <a:effectLst>
                  <a:outerShdw blurRad="38100" dist="38100" dir="2700000" algn="tl">
                    <a:srgbClr val="000000">
                      <a:alpha val="43137"/>
                    </a:srgbClr>
                  </a:outerShdw>
                </a:effectLst>
              </a:rPr>
              <a:t>Η πρόταση του </a:t>
            </a:r>
            <a:r>
              <a:rPr lang="el-GR" b="1" dirty="0" smtClean="0">
                <a:solidFill>
                  <a:srgbClr val="C00000"/>
                </a:solidFill>
                <a:effectLst>
                  <a:outerShdw blurRad="38100" dist="38100" dir="2700000" algn="tl">
                    <a:srgbClr val="000000">
                      <a:alpha val="43137"/>
                    </a:srgbClr>
                  </a:outerShdw>
                </a:effectLst>
              </a:rPr>
              <a:t>Δαρείου</a:t>
            </a:r>
            <a:endParaRPr lang="el-GR" b="1" dirty="0">
              <a:solidFill>
                <a:srgbClr val="C00000"/>
              </a:solidFill>
              <a:effectLst>
                <a:outerShdw blurRad="38100" dist="38100" dir="2700000" algn="tl">
                  <a:srgbClr val="000000">
                    <a:alpha val="43137"/>
                  </a:srgbClr>
                </a:outerShdw>
              </a:effectLst>
            </a:endParaRPr>
          </a:p>
        </p:txBody>
      </p:sp>
      <p:sp>
        <p:nvSpPr>
          <p:cNvPr id="3" name="2 - Θέση περιεχομένου"/>
          <p:cNvSpPr>
            <a:spLocks noGrp="1"/>
          </p:cNvSpPr>
          <p:nvPr>
            <p:ph idx="1"/>
          </p:nvPr>
        </p:nvSpPr>
        <p:spPr>
          <a:xfrm>
            <a:off x="457200" y="1052736"/>
            <a:ext cx="8686800" cy="5805264"/>
          </a:xfrm>
        </p:spPr>
        <p:txBody>
          <a:bodyPr>
            <a:normAutofit fontScale="92500" lnSpcReduction="10000"/>
          </a:bodyPr>
          <a:lstStyle/>
          <a:p>
            <a:r>
              <a:rPr lang="el-GR" dirty="0" smtClean="0"/>
              <a:t>Αλέξανδρε</a:t>
            </a:r>
          </a:p>
          <a:p>
            <a:r>
              <a:rPr lang="el-GR" dirty="0" smtClean="0"/>
              <a:t>Ξέρω πόσο καλά έχεις φερθεί στην οικογένειά μου</a:t>
            </a:r>
          </a:p>
          <a:p>
            <a:r>
              <a:rPr lang="el-GR" dirty="0" smtClean="0"/>
              <a:t>Προτείνω να </a:t>
            </a:r>
            <a:r>
              <a:rPr lang="el-GR" b="1" dirty="0" smtClean="0">
                <a:effectLst>
                  <a:outerShdw blurRad="38100" dist="38100" dir="2700000" algn="tl">
                    <a:srgbClr val="000000">
                      <a:alpha val="43137"/>
                    </a:srgbClr>
                  </a:outerShdw>
                </a:effectLst>
              </a:rPr>
              <a:t>σταματήσουμε τον πόλεμο </a:t>
            </a:r>
          </a:p>
          <a:p>
            <a:r>
              <a:rPr lang="el-GR" dirty="0" smtClean="0"/>
              <a:t>Σου δίνω </a:t>
            </a:r>
            <a:r>
              <a:rPr lang="el-GR" b="1" dirty="0" smtClean="0">
                <a:effectLst>
                  <a:outerShdw blurRad="38100" dist="38100" dir="2700000" algn="tl">
                    <a:srgbClr val="000000">
                      <a:alpha val="43137"/>
                    </a:srgbClr>
                  </a:outerShdw>
                </a:effectLst>
              </a:rPr>
              <a:t>10.000 τάλαντα</a:t>
            </a:r>
          </a:p>
          <a:p>
            <a:r>
              <a:rPr lang="el-GR" dirty="0" smtClean="0"/>
              <a:t>Θα σε αναγνωρίσω </a:t>
            </a:r>
            <a:r>
              <a:rPr lang="el-GR" b="1" dirty="0" smtClean="0">
                <a:effectLst>
                  <a:outerShdw blurRad="38100" dist="38100" dir="2700000" algn="tl">
                    <a:srgbClr val="000000">
                      <a:alpha val="43137"/>
                    </a:srgbClr>
                  </a:outerShdw>
                </a:effectLst>
              </a:rPr>
              <a:t>ως φίλο, σύμμαχο και βασιλέα της Δυτικής πλευράς</a:t>
            </a:r>
          </a:p>
          <a:p>
            <a:r>
              <a:rPr lang="el-GR" dirty="0" smtClean="0"/>
              <a:t>Σου παραχωρώ όλη τη χώρα που βρίσκεται ανάμεσα </a:t>
            </a:r>
            <a:r>
              <a:rPr lang="el-GR" b="1" dirty="0" smtClean="0">
                <a:effectLst>
                  <a:outerShdw blurRad="38100" dist="38100" dir="2700000" algn="tl">
                    <a:srgbClr val="000000">
                      <a:alpha val="43137"/>
                    </a:srgbClr>
                  </a:outerShdw>
                </a:effectLst>
              </a:rPr>
              <a:t>στον Ευφράτη και την ελληνική θάλασσα</a:t>
            </a:r>
          </a:p>
          <a:p>
            <a:r>
              <a:rPr lang="el-GR" dirty="0" smtClean="0"/>
              <a:t>Σου δίνω την </a:t>
            </a:r>
            <a:r>
              <a:rPr lang="el-GR" b="1" dirty="0" smtClean="0">
                <a:effectLst>
                  <a:outerShdw blurRad="38100" dist="38100" dir="2700000" algn="tl">
                    <a:srgbClr val="000000">
                      <a:alpha val="43137"/>
                    </a:srgbClr>
                  </a:outerShdw>
                </a:effectLst>
              </a:rPr>
              <a:t>κόρη μου για γυναίκα</a:t>
            </a:r>
          </a:p>
          <a:p>
            <a:r>
              <a:rPr lang="el-GR" dirty="0" smtClean="0"/>
              <a:t>Σε αναγνωρίζω </a:t>
            </a:r>
            <a:r>
              <a:rPr lang="el-GR" b="1" dirty="0" smtClean="0">
                <a:effectLst>
                  <a:outerShdw blurRad="38100" dist="38100" dir="2700000" algn="tl">
                    <a:srgbClr val="000000">
                      <a:alpha val="43137"/>
                    </a:srgbClr>
                  </a:outerShdw>
                </a:effectLst>
              </a:rPr>
              <a:t>διάδοχο του θρόνου μου </a:t>
            </a:r>
          </a:p>
          <a:p>
            <a:r>
              <a:rPr lang="el-GR" dirty="0" smtClean="0"/>
              <a:t>Και θα συμμετέχεις στα </a:t>
            </a:r>
            <a:r>
              <a:rPr lang="el-GR" b="1" dirty="0" smtClean="0">
                <a:effectLst>
                  <a:outerShdw blurRad="38100" dist="38100" dir="2700000" algn="tl">
                    <a:srgbClr val="000000">
                      <a:alpha val="43137"/>
                    </a:srgbClr>
                  </a:outerShdw>
                </a:effectLst>
              </a:rPr>
              <a:t>πολεμικά συμβούλια </a:t>
            </a:r>
            <a:r>
              <a:rPr lang="el-GR" dirty="0" smtClean="0"/>
              <a:t>μαζί μου στο Ανατολικό κράτος</a:t>
            </a:r>
          </a:p>
          <a:p>
            <a:endParaRPr lang="el-GR" dirty="0"/>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randombar(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randombar(horizont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randombar(horizontal)">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197768"/>
            <a:ext cx="8229600" cy="1143000"/>
          </a:xfrm>
        </p:spPr>
        <p:txBody>
          <a:bodyPr/>
          <a:lstStyle/>
          <a:p>
            <a:r>
              <a:rPr lang="el-GR" b="1" dirty="0" smtClean="0">
                <a:effectLst>
                  <a:outerShdw blurRad="38100" dist="38100" dir="2700000" algn="tl">
                    <a:srgbClr val="000000">
                      <a:alpha val="43137"/>
                    </a:srgbClr>
                  </a:outerShdw>
                </a:effectLst>
              </a:rPr>
              <a:t>Το πολεμικό </a:t>
            </a:r>
            <a:r>
              <a:rPr lang="el-GR" b="1" dirty="0" smtClean="0">
                <a:solidFill>
                  <a:srgbClr val="C00000"/>
                </a:solidFill>
                <a:effectLst>
                  <a:outerShdw blurRad="38100" dist="38100" dir="2700000" algn="tl">
                    <a:srgbClr val="000000">
                      <a:alpha val="43137"/>
                    </a:srgbClr>
                  </a:outerShdw>
                </a:effectLst>
              </a:rPr>
              <a:t>συμβούλιο</a:t>
            </a:r>
            <a:endParaRPr lang="el-GR" b="1" dirty="0">
              <a:solidFill>
                <a:srgbClr val="C00000"/>
              </a:solidFill>
              <a:effectLst>
                <a:outerShdw blurRad="38100" dist="38100" dir="2700000" algn="tl">
                  <a:srgbClr val="000000">
                    <a:alpha val="43137"/>
                  </a:srgbClr>
                </a:outerShdw>
              </a:effectLst>
            </a:endParaRPr>
          </a:p>
        </p:txBody>
      </p:sp>
      <p:sp>
        <p:nvSpPr>
          <p:cNvPr id="3" name="2 - Θέση περιεχομένου"/>
          <p:cNvSpPr>
            <a:spLocks noGrp="1"/>
          </p:cNvSpPr>
          <p:nvPr>
            <p:ph idx="1"/>
          </p:nvPr>
        </p:nvSpPr>
        <p:spPr>
          <a:xfrm>
            <a:off x="457200" y="1600200"/>
            <a:ext cx="8435280" cy="5257800"/>
          </a:xfrm>
        </p:spPr>
        <p:txBody>
          <a:bodyPr>
            <a:normAutofit/>
          </a:bodyPr>
          <a:lstStyle/>
          <a:p>
            <a:r>
              <a:rPr lang="el-GR" dirty="0" smtClean="0"/>
              <a:t>Ο Δαρείος έχει ένα τεράστιο στράτευμα…</a:t>
            </a:r>
          </a:p>
          <a:p>
            <a:r>
              <a:rPr lang="el-GR" dirty="0" smtClean="0"/>
              <a:t>Μπροστά τους ο Ευφράτης, ο Τίγρης… </a:t>
            </a:r>
          </a:p>
          <a:p>
            <a:r>
              <a:rPr lang="el-GR" dirty="0" smtClean="0"/>
              <a:t>Έχουν ήδη κερδίσει </a:t>
            </a:r>
            <a:r>
              <a:rPr lang="el-GR" dirty="0" err="1" smtClean="0"/>
              <a:t>πολλά…Οι</a:t>
            </a:r>
            <a:r>
              <a:rPr lang="el-GR" dirty="0" smtClean="0"/>
              <a:t> στρατηγοί στο πολεμικό συμβούλιο διστάζουν.</a:t>
            </a:r>
          </a:p>
          <a:p>
            <a:r>
              <a:rPr lang="el-GR" dirty="0" smtClean="0"/>
              <a:t>Ο Παρμενίων λέει το γνωστό: «</a:t>
            </a:r>
            <a:r>
              <a:rPr lang="el-GR" b="1" dirty="0" smtClean="0">
                <a:effectLst>
                  <a:outerShdw blurRad="38100" dist="38100" dir="2700000" algn="tl">
                    <a:srgbClr val="000000">
                      <a:alpha val="43137"/>
                    </a:srgbClr>
                  </a:outerShdw>
                </a:effectLst>
              </a:rPr>
              <a:t>Εγώ πάντως θα δεχόμουν αν ήμουν ο Αλέξανδρος</a:t>
            </a:r>
            <a:r>
              <a:rPr lang="el-GR" dirty="0" smtClean="0"/>
              <a:t>».</a:t>
            </a:r>
          </a:p>
          <a:p>
            <a:r>
              <a:rPr lang="el-GR" dirty="0" smtClean="0"/>
              <a:t>Ο Αλέξανδρος απαντά:</a:t>
            </a:r>
          </a:p>
          <a:p>
            <a:r>
              <a:rPr lang="el-GR" dirty="0" smtClean="0"/>
              <a:t>«</a:t>
            </a:r>
            <a:r>
              <a:rPr lang="el-GR" b="1" dirty="0" smtClean="0">
                <a:solidFill>
                  <a:srgbClr val="C00000"/>
                </a:solidFill>
                <a:effectLst>
                  <a:outerShdw blurRad="38100" dist="38100" dir="2700000" algn="tl">
                    <a:srgbClr val="000000">
                      <a:alpha val="43137"/>
                    </a:srgbClr>
                  </a:outerShdw>
                </a:effectLst>
              </a:rPr>
              <a:t>Κι εγώ θα δεχόμουν αν ήμουν ο Παρμενίων. Αλλά είμαι ο Αλέξανδρος</a:t>
            </a:r>
            <a:r>
              <a:rPr lang="el-GR" dirty="0" smtClean="0"/>
              <a:t>».</a:t>
            </a:r>
          </a:p>
          <a:p>
            <a:endParaRPr lang="el-GR"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2018-10-04_105425.png"/>
          <p:cNvPicPr>
            <a:picLocks noGrp="1" noChangeAspect="1"/>
          </p:cNvPicPr>
          <p:nvPr>
            <p:ph idx="1"/>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0" y="1142999"/>
            <a:ext cx="4572000" cy="5715001"/>
          </a:xfrm>
          <a:prstGeom prst="rect">
            <a:avLst/>
          </a:prstGeom>
          <a:ln>
            <a:noFill/>
          </a:ln>
          <a:effectLst>
            <a:outerShdw blurRad="292100" dist="139700" dir="2700000" algn="tl" rotWithShape="0">
              <a:srgbClr val="333333">
                <a:alpha val="65000"/>
              </a:srgbClr>
            </a:outerShdw>
          </a:effectLst>
        </p:spPr>
      </p:pic>
      <p:sp>
        <p:nvSpPr>
          <p:cNvPr id="5" name="4 - Ελλειψοειδής επεξήγηση"/>
          <p:cNvSpPr/>
          <p:nvPr/>
        </p:nvSpPr>
        <p:spPr>
          <a:xfrm>
            <a:off x="4463480" y="1124744"/>
            <a:ext cx="4680520" cy="4680520"/>
          </a:xfrm>
          <a:prstGeom prst="wedgeEllipseCallout">
            <a:avLst>
              <a:gd name="adj1" fmla="val -86207"/>
              <a:gd name="adj2" fmla="val -427"/>
            </a:avLst>
          </a:prstGeom>
          <a:solidFill>
            <a:schemeClr val="bg1"/>
          </a:solidFill>
          <a:ln w="12700">
            <a:solidFill>
              <a:schemeClr val="tx1"/>
            </a:solidFill>
          </a:ln>
          <a:effectLst>
            <a:outerShdw blurRad="228600" dist="279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700" dirty="0" smtClean="0">
                <a:solidFill>
                  <a:schemeClr val="tx1"/>
                </a:solidFill>
              </a:rPr>
              <a:t>Όπως ο ουρανός δεν </a:t>
            </a:r>
            <a:r>
              <a:rPr lang="el-GR" sz="2700" b="1" dirty="0" smtClean="0">
                <a:solidFill>
                  <a:schemeClr val="tx1"/>
                </a:solidFill>
              </a:rPr>
              <a:t>έχει δύο ήλιους</a:t>
            </a:r>
            <a:r>
              <a:rPr lang="el-GR" sz="2700" dirty="0" smtClean="0">
                <a:solidFill>
                  <a:schemeClr val="tx1"/>
                </a:solidFill>
              </a:rPr>
              <a:t>, γιατί αν υπήρχαν θα δημιουργείτο χάος έτσι και μία αυτοκρατορία δεν μπορεί να έχει </a:t>
            </a:r>
          </a:p>
          <a:p>
            <a:pPr algn="ctr"/>
            <a:r>
              <a:rPr lang="el-GR" sz="2700" b="1" dirty="0" smtClean="0">
                <a:solidFill>
                  <a:schemeClr val="tx1"/>
                </a:solidFill>
              </a:rPr>
              <a:t>δύο βασιλείς</a:t>
            </a:r>
            <a:r>
              <a:rPr lang="el-GR" sz="2700" dirty="0" smtClean="0">
                <a:solidFill>
                  <a:schemeClr val="tx1"/>
                </a:solidFill>
              </a:rPr>
              <a:t>. </a:t>
            </a:r>
            <a:endParaRPr lang="el-GR" sz="2700" dirty="0">
              <a:solidFill>
                <a:schemeClr val="tx1"/>
              </a:solidFill>
            </a:endParaRPr>
          </a:p>
        </p:txBody>
      </p:sp>
      <p:sp>
        <p:nvSpPr>
          <p:cNvPr id="6" name="1 - Τίτλος"/>
          <p:cNvSpPr>
            <a:spLocks noGrp="1"/>
          </p:cNvSpPr>
          <p:nvPr>
            <p:ph type="title"/>
          </p:nvPr>
        </p:nvSpPr>
        <p:spPr>
          <a:xfrm>
            <a:off x="467544" y="0"/>
            <a:ext cx="8229600" cy="1143000"/>
          </a:xfrm>
        </p:spPr>
        <p:txBody>
          <a:bodyPr/>
          <a:lstStyle/>
          <a:p>
            <a:r>
              <a:rPr lang="el-GR" b="1" dirty="0" smtClean="0">
                <a:effectLst>
                  <a:outerShdw blurRad="38100" dist="38100" dir="2700000" algn="tl">
                    <a:srgbClr val="000000">
                      <a:alpha val="43137"/>
                    </a:srgbClr>
                  </a:outerShdw>
                </a:effectLst>
              </a:rPr>
              <a:t>Η απάντηση του </a:t>
            </a:r>
            <a:r>
              <a:rPr lang="el-GR" b="1" dirty="0" smtClean="0">
                <a:solidFill>
                  <a:srgbClr val="C00000"/>
                </a:solidFill>
                <a:effectLst>
                  <a:outerShdw blurRad="38100" dist="38100" dir="2700000" algn="tl">
                    <a:srgbClr val="000000">
                      <a:alpha val="43137"/>
                    </a:srgbClr>
                  </a:outerShdw>
                </a:effectLst>
              </a:rPr>
              <a:t>Αλέξανδρου</a:t>
            </a:r>
            <a:endParaRPr lang="el-GR" b="1" dirty="0">
              <a:solidFill>
                <a:srgbClr val="C00000"/>
              </a:solidFill>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95536" y="0"/>
            <a:ext cx="8229600" cy="1772816"/>
          </a:xfrm>
        </p:spPr>
        <p:txBody>
          <a:bodyPr>
            <a:normAutofit/>
          </a:bodyPr>
          <a:lstStyle/>
          <a:p>
            <a:r>
              <a:rPr lang="el-GR" sz="3600" dirty="0" smtClean="0"/>
              <a:t>Οι τεχνικοί </a:t>
            </a:r>
            <a:r>
              <a:rPr lang="el-GR" sz="3600" dirty="0" err="1" smtClean="0"/>
              <a:t>προσπαθοῦν</a:t>
            </a:r>
            <a:r>
              <a:rPr lang="el-GR" sz="3600" dirty="0" smtClean="0"/>
              <a:t> να βρουν </a:t>
            </a:r>
            <a:br>
              <a:rPr lang="el-GR" sz="3600" dirty="0" smtClean="0"/>
            </a:br>
            <a:r>
              <a:rPr lang="el-GR" sz="3600" b="1" dirty="0" smtClean="0">
                <a:effectLst>
                  <a:outerShdw blurRad="38100" dist="38100" dir="2700000" algn="tl">
                    <a:srgbClr val="000000">
                      <a:alpha val="43137"/>
                    </a:srgbClr>
                  </a:outerShdw>
                </a:effectLst>
              </a:rPr>
              <a:t>πώς θα έμοιαζε </a:t>
            </a:r>
            <a:r>
              <a:rPr lang="el-GR" sz="3600" dirty="0" smtClean="0"/>
              <a:t>ο Αλέξανδρος </a:t>
            </a:r>
            <a:br>
              <a:rPr lang="el-GR" sz="3600" dirty="0" smtClean="0"/>
            </a:br>
            <a:r>
              <a:rPr lang="el-GR" sz="3600" dirty="0" smtClean="0"/>
              <a:t>αν ζούσε σήμερα</a:t>
            </a:r>
            <a:endParaRPr lang="el-GR" sz="3600" dirty="0"/>
          </a:p>
        </p:txBody>
      </p:sp>
      <p:pic>
        <p:nvPicPr>
          <p:cNvPr id="7" name="6 - Θέση περιεχομένου" descr="Alexander_Great_Bust-min.jpg"/>
          <p:cNvPicPr>
            <a:picLocks noGrp="1" noChangeAspect="1"/>
          </p:cNvPicPr>
          <p:nvPr>
            <p:ph idx="1"/>
          </p:nvPr>
        </p:nvPicPr>
        <p:blipFill>
          <a:blip r:embed="rId2" cstate="print"/>
          <a:srcRect l="3307" t="6298" r="35428" b="54795"/>
          <a:stretch>
            <a:fillRect/>
          </a:stretch>
        </p:blipFill>
        <p:spPr>
          <a:xfrm>
            <a:off x="395536" y="1916832"/>
            <a:ext cx="8352928" cy="3979319"/>
          </a:xfrm>
          <a:prstGeom prst="rect">
            <a:avLst/>
          </a:prstGeom>
          <a:ln>
            <a:noFill/>
          </a:ln>
          <a:effectLst>
            <a:outerShdw blurRad="292100" dist="139700" dir="2700000" algn="tl" rotWithShape="0">
              <a:srgbClr val="333333">
                <a:alpha val="65000"/>
              </a:srgbClr>
            </a:outerShdw>
          </a:effectLst>
        </p:spPr>
      </p:pic>
      <p:sp>
        <p:nvSpPr>
          <p:cNvPr id="4" name="1 - Τίτλος"/>
          <p:cNvSpPr txBox="1">
            <a:spLocks/>
          </p:cNvSpPr>
          <p:nvPr/>
        </p:nvSpPr>
        <p:spPr>
          <a:xfrm>
            <a:off x="467544" y="6165304"/>
            <a:ext cx="8229600" cy="490066"/>
          </a:xfrm>
          <a:prstGeom prst="rect">
            <a:avLst/>
          </a:prstGeom>
        </p:spPr>
        <p:txBody>
          <a:bodyPr vert="horz" lIns="91440" tIns="45720" rIns="91440" bIns="45720" rtlCol="0" anchor="ctr">
            <a:normAutofit fontScale="8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dirty="0" smtClean="0">
                <a:ln>
                  <a:noFill/>
                </a:ln>
                <a:solidFill>
                  <a:schemeClr val="tx1"/>
                </a:solidFill>
                <a:effectLst/>
                <a:uLnTx/>
                <a:uFillTx/>
                <a:latin typeface="+mj-lt"/>
                <a:ea typeface="+mj-ea"/>
                <a:cs typeface="+mj-cs"/>
              </a:rPr>
              <a:t>Μάλλον</a:t>
            </a:r>
            <a:r>
              <a:rPr kumimoji="0" lang="el-GR" sz="3600" b="0" i="0" u="none" strike="noStrike" kern="1200" cap="none" spc="0" normalizeH="0" noProof="0" dirty="0" smtClean="0">
                <a:ln>
                  <a:noFill/>
                </a:ln>
                <a:solidFill>
                  <a:schemeClr val="tx1"/>
                </a:solidFill>
                <a:effectLst/>
                <a:uLnTx/>
                <a:uFillTx/>
                <a:latin typeface="+mj-lt"/>
                <a:ea typeface="+mj-ea"/>
                <a:cs typeface="+mj-cs"/>
              </a:rPr>
              <a:t> τον αδικεί το πορτραίτο αυτό…</a:t>
            </a:r>
            <a:endParaRPr kumimoji="0" lang="el-GR" sz="36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outVertical)">
                                      <p:cBhvr>
                                        <p:cTn id="12" dur="500"/>
                                        <p:tgtEl>
                                          <p:spTgt spid="7"/>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2018-10-04_105425.png"/>
          <p:cNvPicPr>
            <a:picLocks noGrp="1" noChangeAspect="1"/>
          </p:cNvPicPr>
          <p:nvPr>
            <p:ph idx="1"/>
          </p:nvPr>
        </p:nvPicPr>
        <p:blipFill>
          <a:blip r:embed="rId2" cstate="print"/>
          <a:stretch>
            <a:fillRect/>
          </a:stretch>
        </p:blipFill>
        <p:spPr>
          <a:xfrm>
            <a:off x="0" y="1142999"/>
            <a:ext cx="4572000" cy="5715001"/>
          </a:xfrm>
          <a:prstGeom prst="rect">
            <a:avLst/>
          </a:prstGeom>
          <a:ln>
            <a:noFill/>
          </a:ln>
          <a:effectLst>
            <a:outerShdw blurRad="292100" dist="139700" dir="2700000" algn="tl" rotWithShape="0">
              <a:srgbClr val="333333">
                <a:alpha val="65000"/>
              </a:srgbClr>
            </a:outerShdw>
          </a:effectLst>
        </p:spPr>
      </p:pic>
      <p:sp>
        <p:nvSpPr>
          <p:cNvPr id="7" name="6 - Ελλειψοειδής επεξήγηση"/>
          <p:cNvSpPr/>
          <p:nvPr/>
        </p:nvSpPr>
        <p:spPr>
          <a:xfrm>
            <a:off x="4644008" y="404664"/>
            <a:ext cx="4320480" cy="5544616"/>
          </a:xfrm>
          <a:prstGeom prst="wedgeEllipseCallout">
            <a:avLst>
              <a:gd name="adj1" fmla="val -78283"/>
              <a:gd name="adj2" fmla="val 7528"/>
            </a:avLst>
          </a:prstGeom>
          <a:solidFill>
            <a:schemeClr val="bg1"/>
          </a:solidFill>
          <a:ln w="12700">
            <a:solidFill>
              <a:schemeClr val="tx1"/>
            </a:solidFill>
          </a:ln>
          <a:effectLst>
            <a:outerShdw blurRad="228600" dist="279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dirty="0" smtClean="0">
                <a:solidFill>
                  <a:schemeClr val="tx1"/>
                </a:solidFill>
              </a:rPr>
              <a:t>Αν θέλεις </a:t>
            </a:r>
          </a:p>
          <a:p>
            <a:pPr algn="ctr"/>
            <a:r>
              <a:rPr lang="el-GR" sz="2800" dirty="0" smtClean="0">
                <a:solidFill>
                  <a:schemeClr val="tx1"/>
                </a:solidFill>
              </a:rPr>
              <a:t>να αγωνιστείς </a:t>
            </a:r>
          </a:p>
          <a:p>
            <a:pPr algn="ctr"/>
            <a:r>
              <a:rPr lang="el-GR" sz="2800" dirty="0" smtClean="0">
                <a:solidFill>
                  <a:schemeClr val="tx1"/>
                </a:solidFill>
              </a:rPr>
              <a:t>για τη βασιλεία </a:t>
            </a:r>
          </a:p>
          <a:p>
            <a:pPr algn="ctr"/>
            <a:r>
              <a:rPr lang="el-GR" sz="2800" b="1" dirty="0" smtClean="0">
                <a:solidFill>
                  <a:schemeClr val="tx1"/>
                </a:solidFill>
                <a:effectLst>
                  <a:outerShdw blurRad="38100" dist="38100" dir="2700000" algn="tl">
                    <a:srgbClr val="000000">
                      <a:alpha val="43137"/>
                    </a:srgbClr>
                  </a:outerShdw>
                </a:effectLst>
              </a:rPr>
              <a:t>ο πόλεμος συνεχίζεται.</a:t>
            </a:r>
          </a:p>
          <a:p>
            <a:pPr algn="ctr"/>
            <a:r>
              <a:rPr lang="el-GR" sz="2800" dirty="0" smtClean="0">
                <a:solidFill>
                  <a:schemeClr val="tx1"/>
                </a:solidFill>
              </a:rPr>
              <a:t>Την κόρη σου </a:t>
            </a:r>
          </a:p>
          <a:p>
            <a:pPr algn="ctr"/>
            <a:r>
              <a:rPr lang="el-GR" sz="2800" dirty="0" smtClean="0">
                <a:solidFill>
                  <a:schemeClr val="tx1"/>
                </a:solidFill>
              </a:rPr>
              <a:t>την παίρνω αν θέλω μόνος μου. </a:t>
            </a:r>
          </a:p>
          <a:p>
            <a:pPr algn="ctr"/>
            <a:r>
              <a:rPr lang="el-GR" sz="2800" b="1" dirty="0" smtClean="0">
                <a:solidFill>
                  <a:schemeClr val="tx1"/>
                </a:solidFill>
              </a:rPr>
              <a:t>Εγώ είμαι ο μέγας βασιλεύς. </a:t>
            </a:r>
          </a:p>
          <a:p>
            <a:pPr algn="ctr"/>
            <a:r>
              <a:rPr lang="el-GR" sz="2800" dirty="0" smtClean="0">
                <a:solidFill>
                  <a:schemeClr val="tx1"/>
                </a:solidFill>
              </a:rPr>
              <a:t>Όχι εσύ.</a:t>
            </a:r>
            <a:endParaRPr lang="el-GR" sz="28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6250706"/>
          </a:xfrm>
        </p:spPr>
        <p:txBody>
          <a:bodyPr>
            <a:normAutofit/>
          </a:bodyPr>
          <a:lstStyle/>
          <a:p>
            <a:r>
              <a:rPr lang="el-GR" sz="5400" b="1" dirty="0" smtClean="0">
                <a:effectLst>
                  <a:outerShdw blurRad="38100" dist="38100" dir="2700000" algn="tl">
                    <a:srgbClr val="000000">
                      <a:alpha val="43137"/>
                    </a:srgbClr>
                  </a:outerShdw>
                </a:effectLst>
              </a:rPr>
              <a:t>Δεύτερη φάση εκστρατείας</a:t>
            </a:r>
            <a:r>
              <a:rPr lang="el-GR" dirty="0" smtClean="0"/>
              <a:t/>
            </a:r>
            <a:br>
              <a:rPr lang="el-GR" dirty="0" smtClean="0"/>
            </a:br>
            <a:r>
              <a:rPr lang="el-GR" sz="7200" b="1" dirty="0" smtClean="0">
                <a:solidFill>
                  <a:srgbClr val="C00000"/>
                </a:solidFill>
                <a:effectLst>
                  <a:outerShdw blurRad="38100" dist="38100" dir="2700000" algn="tl">
                    <a:srgbClr val="000000">
                      <a:alpha val="43137"/>
                    </a:srgbClr>
                  </a:outerShdw>
                </a:effectLst>
              </a:rPr>
              <a:t>331 - 327 </a:t>
            </a:r>
            <a:r>
              <a:rPr lang="el-GR" sz="7200" b="1" dirty="0" err="1" smtClean="0">
                <a:solidFill>
                  <a:srgbClr val="C00000"/>
                </a:solidFill>
                <a:effectLst>
                  <a:outerShdw blurRad="38100" dist="38100" dir="2700000" algn="tl">
                    <a:srgbClr val="000000">
                      <a:alpha val="43137"/>
                    </a:srgbClr>
                  </a:outerShdw>
                </a:effectLst>
              </a:rPr>
              <a:t>π.Χ.</a:t>
            </a:r>
            <a:endParaRPr lang="el-GR" sz="7200" b="1" dirty="0">
              <a:solidFill>
                <a:srgbClr val="C00000"/>
              </a:solidFill>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2018-10-04_105425.png"/>
          <p:cNvPicPr>
            <a:picLocks noGrp="1" noChangeAspect="1"/>
          </p:cNvPicPr>
          <p:nvPr>
            <p:ph idx="1"/>
          </p:nvPr>
        </p:nvPicPr>
        <p:blipFill>
          <a:blip r:embed="rId2" cstate="print"/>
          <a:stretch>
            <a:fillRect/>
          </a:stretch>
        </p:blipFill>
        <p:spPr>
          <a:xfrm>
            <a:off x="467544" y="1556792"/>
            <a:ext cx="8367805" cy="4896544"/>
          </a:xfrm>
          <a:prstGeom prst="rect">
            <a:avLst/>
          </a:prstGeom>
          <a:ln>
            <a:noFill/>
          </a:ln>
          <a:effectLst>
            <a:outerShdw blurRad="292100" dist="139700" dir="2700000" algn="tl" rotWithShape="0">
              <a:srgbClr val="333333">
                <a:alpha val="65000"/>
              </a:srgbClr>
            </a:outerShdw>
          </a:effectLst>
        </p:spPr>
      </p:pic>
      <p:sp>
        <p:nvSpPr>
          <p:cNvPr id="3" name="1 - Τίτλος"/>
          <p:cNvSpPr>
            <a:spLocks noGrp="1"/>
          </p:cNvSpPr>
          <p:nvPr>
            <p:ph type="title"/>
          </p:nvPr>
        </p:nvSpPr>
        <p:spPr>
          <a:xfrm>
            <a:off x="457200" y="274638"/>
            <a:ext cx="8229600" cy="1143000"/>
          </a:xfrm>
        </p:spPr>
        <p:txBody>
          <a:bodyPr/>
          <a:lstStyle/>
          <a:p>
            <a:r>
              <a:rPr lang="el-GR" dirty="0" smtClean="0"/>
              <a:t>ΜΑΧΗ ΣΤΑ </a:t>
            </a:r>
            <a:r>
              <a:rPr lang="el-GR" b="1" dirty="0" smtClean="0">
                <a:solidFill>
                  <a:srgbClr val="C00000"/>
                </a:solidFill>
                <a:effectLst>
                  <a:outerShdw blurRad="38100" dist="38100" dir="2700000" algn="tl">
                    <a:srgbClr val="000000">
                      <a:alpha val="43137"/>
                    </a:srgbClr>
                  </a:outerShdw>
                </a:effectLst>
              </a:rPr>
              <a:t>ΓΑΥΓΑΜΗΛΑ 331 </a:t>
            </a:r>
            <a:r>
              <a:rPr lang="el-GR" b="1" dirty="0" err="1" smtClean="0">
                <a:solidFill>
                  <a:srgbClr val="C00000"/>
                </a:solidFill>
                <a:effectLst>
                  <a:outerShdw blurRad="38100" dist="38100" dir="2700000" algn="tl">
                    <a:srgbClr val="000000">
                      <a:alpha val="43137"/>
                    </a:srgbClr>
                  </a:outerShdw>
                </a:effectLst>
              </a:rPr>
              <a:t>π.Χ.</a:t>
            </a:r>
            <a:endParaRPr lang="el-GR" b="1" dirty="0">
              <a:solidFill>
                <a:srgbClr val="C00000"/>
              </a:solidFill>
              <a:effectLst>
                <a:outerShdw blurRad="38100" dist="38100" dir="2700000" algn="tl">
                  <a:srgbClr val="000000">
                    <a:alpha val="43137"/>
                  </a:srgbClr>
                </a:outerShdw>
              </a:effectLst>
            </a:endParaRPr>
          </a:p>
        </p:txBody>
      </p:sp>
    </p:spTree>
  </p:cSld>
  <p:clrMapOvr>
    <a:masterClrMapping/>
  </p:clrMapOvr>
  <p:transition spd="slow">
    <p:randomBar dir="vert"/>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ΜΑΧΗ ΣΤΑ </a:t>
            </a:r>
            <a:r>
              <a:rPr lang="el-GR" b="1" dirty="0" smtClean="0">
                <a:solidFill>
                  <a:srgbClr val="C00000"/>
                </a:solidFill>
                <a:effectLst>
                  <a:outerShdw blurRad="38100" dist="38100" dir="2700000" algn="tl">
                    <a:srgbClr val="000000">
                      <a:alpha val="43137"/>
                    </a:srgbClr>
                  </a:outerShdw>
                </a:effectLst>
              </a:rPr>
              <a:t>ΓΑΥΓΑΜΗΛΑ 331 </a:t>
            </a:r>
            <a:r>
              <a:rPr lang="el-GR" b="1" dirty="0" err="1" smtClean="0">
                <a:solidFill>
                  <a:srgbClr val="C00000"/>
                </a:solidFill>
                <a:effectLst>
                  <a:outerShdw blurRad="38100" dist="38100" dir="2700000" algn="tl">
                    <a:srgbClr val="000000">
                      <a:alpha val="43137"/>
                    </a:srgbClr>
                  </a:outerShdw>
                </a:effectLst>
              </a:rPr>
              <a:t>π.Χ.</a:t>
            </a:r>
            <a:endParaRPr lang="el-GR" b="1" dirty="0">
              <a:solidFill>
                <a:srgbClr val="C00000"/>
              </a:solidFill>
              <a:effectLst>
                <a:outerShdw blurRad="38100" dist="38100" dir="2700000" algn="tl">
                  <a:srgbClr val="000000">
                    <a:alpha val="43137"/>
                  </a:srgbClr>
                </a:outerShdw>
              </a:effectLst>
            </a:endParaRPr>
          </a:p>
        </p:txBody>
      </p:sp>
      <p:sp>
        <p:nvSpPr>
          <p:cNvPr id="3" name="2 - Θέση περιεχομένου"/>
          <p:cNvSpPr>
            <a:spLocks noGrp="1"/>
          </p:cNvSpPr>
          <p:nvPr>
            <p:ph idx="1"/>
          </p:nvPr>
        </p:nvSpPr>
        <p:spPr>
          <a:xfrm>
            <a:off x="457200" y="1988840"/>
            <a:ext cx="8229600" cy="4869160"/>
          </a:xfrm>
        </p:spPr>
        <p:txBody>
          <a:bodyPr>
            <a:normAutofit/>
          </a:bodyPr>
          <a:lstStyle/>
          <a:p>
            <a:pPr algn="just">
              <a:buNone/>
            </a:pPr>
            <a:r>
              <a:rPr lang="el-GR" dirty="0" smtClean="0"/>
              <a:t>	Η </a:t>
            </a:r>
            <a:r>
              <a:rPr lang="el-GR" b="1" dirty="0" smtClean="0"/>
              <a:t>πλέον αποφασιστική μάχη</a:t>
            </a:r>
            <a:r>
              <a:rPr lang="el-GR" dirty="0" smtClean="0"/>
              <a:t> που έδωσε ο Μέγας Αλέξανδρος εναντίον των Περσών δόθηκε την </a:t>
            </a:r>
            <a:r>
              <a:rPr lang="el-GR" sz="4400" b="1" dirty="0" smtClean="0">
                <a:solidFill>
                  <a:srgbClr val="C00000"/>
                </a:solidFill>
                <a:effectLst>
                  <a:outerShdw blurRad="38100" dist="38100" dir="2700000" algn="tl">
                    <a:srgbClr val="000000">
                      <a:alpha val="43137"/>
                    </a:srgbClr>
                  </a:outerShdw>
                </a:effectLst>
              </a:rPr>
              <a:t>1η Οκτωβρίου 331 </a:t>
            </a:r>
            <a:r>
              <a:rPr lang="el-GR" sz="4400" b="1" dirty="0" err="1" smtClean="0">
                <a:solidFill>
                  <a:srgbClr val="C00000"/>
                </a:solidFill>
                <a:effectLst>
                  <a:outerShdw blurRad="38100" dist="38100" dir="2700000" algn="tl">
                    <a:srgbClr val="000000">
                      <a:alpha val="43137"/>
                    </a:srgbClr>
                  </a:outerShdw>
                </a:effectLst>
              </a:rPr>
              <a:t>π.Χ.</a:t>
            </a:r>
            <a:r>
              <a:rPr lang="el-GR" sz="4400" b="1" dirty="0" smtClean="0">
                <a:solidFill>
                  <a:srgbClr val="C00000"/>
                </a:solidFill>
                <a:effectLst>
                  <a:outerShdw blurRad="38100" dist="38100" dir="2700000" algn="tl">
                    <a:srgbClr val="000000">
                      <a:alpha val="43137"/>
                    </a:srgbClr>
                  </a:outerShdw>
                </a:effectLst>
              </a:rPr>
              <a:t> </a:t>
            </a:r>
            <a:r>
              <a:rPr lang="el-GR" b="1" dirty="0" smtClean="0"/>
              <a:t>στα Γαυγάμηλα, </a:t>
            </a:r>
            <a:r>
              <a:rPr lang="el-GR" dirty="0" smtClean="0"/>
              <a:t>μία πεδινή περιοχή, </a:t>
            </a:r>
          </a:p>
          <a:p>
            <a:pPr algn="just">
              <a:buNone/>
            </a:pPr>
            <a:r>
              <a:rPr lang="el-GR" dirty="0" smtClean="0"/>
              <a:t>	την οποία μπορούμε να προσδιορίσουμε σήμερα μεταξύ </a:t>
            </a:r>
            <a:r>
              <a:rPr lang="el-GR" b="1" dirty="0" smtClean="0"/>
              <a:t>Μοσούλης </a:t>
            </a:r>
            <a:r>
              <a:rPr lang="el-GR" dirty="0" smtClean="0"/>
              <a:t>και</a:t>
            </a:r>
            <a:r>
              <a:rPr lang="el-GR" b="1" dirty="0" smtClean="0"/>
              <a:t> Αρμπίλ </a:t>
            </a:r>
          </a:p>
          <a:p>
            <a:pPr>
              <a:buNone/>
            </a:pPr>
            <a:r>
              <a:rPr lang="el-GR" b="1" dirty="0" smtClean="0"/>
              <a:t>	</a:t>
            </a:r>
            <a:r>
              <a:rPr lang="el-GR" dirty="0" smtClean="0"/>
              <a:t>στο</a:t>
            </a:r>
            <a:r>
              <a:rPr lang="el-GR" b="1" dirty="0" smtClean="0"/>
              <a:t> Ιράκ.</a:t>
            </a:r>
            <a:r>
              <a:rPr lang="el-GR" dirty="0" smtClean="0"/>
              <a:t/>
            </a:r>
            <a:br>
              <a:rPr lang="el-GR" dirty="0" smtClean="0"/>
            </a:br>
            <a:endParaRPr lang="el-GR" dirty="0"/>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2018-10-04_105425.png"/>
          <p:cNvPicPr>
            <a:picLocks noGrp="1" noChangeAspect="1"/>
          </p:cNvPicPr>
          <p:nvPr>
            <p:ph idx="1"/>
          </p:nvPr>
        </p:nvPicPr>
        <p:blipFill>
          <a:blip r:embed="rId2" cstate="print"/>
          <a:stretch>
            <a:fillRect/>
          </a:stretch>
        </p:blipFill>
        <p:spPr>
          <a:xfrm>
            <a:off x="755575" y="1556792"/>
            <a:ext cx="7858347" cy="5018775"/>
          </a:xfrm>
          <a:prstGeom prst="rect">
            <a:avLst/>
          </a:prstGeom>
          <a:ln>
            <a:noFill/>
          </a:ln>
          <a:effectLst>
            <a:outerShdw blurRad="292100" dist="139700" dir="2700000" algn="tl" rotWithShape="0">
              <a:srgbClr val="333333">
                <a:alpha val="65000"/>
              </a:srgbClr>
            </a:outerShdw>
          </a:effectLst>
        </p:spPr>
      </p:pic>
      <p:sp>
        <p:nvSpPr>
          <p:cNvPr id="3" name="1 - Τίτλος"/>
          <p:cNvSpPr>
            <a:spLocks noGrp="1"/>
          </p:cNvSpPr>
          <p:nvPr>
            <p:ph type="title"/>
          </p:nvPr>
        </p:nvSpPr>
        <p:spPr>
          <a:xfrm>
            <a:off x="457200" y="44624"/>
            <a:ext cx="8229600" cy="1143000"/>
          </a:xfrm>
        </p:spPr>
        <p:txBody>
          <a:bodyPr/>
          <a:lstStyle/>
          <a:p>
            <a:r>
              <a:rPr lang="el-GR" dirty="0" smtClean="0"/>
              <a:t>Πού είναι τα </a:t>
            </a:r>
            <a:r>
              <a:rPr lang="el-GR" b="1" dirty="0" smtClean="0">
                <a:solidFill>
                  <a:srgbClr val="C00000"/>
                </a:solidFill>
                <a:effectLst>
                  <a:outerShdw blurRad="38100" dist="38100" dir="2700000" algn="tl">
                    <a:srgbClr val="000000">
                      <a:alpha val="43137"/>
                    </a:srgbClr>
                  </a:outerShdw>
                </a:effectLst>
              </a:rPr>
              <a:t>Γαυγάμηλα</a:t>
            </a:r>
            <a:r>
              <a:rPr lang="el-GR" dirty="0" smtClean="0"/>
              <a:t>;</a:t>
            </a:r>
            <a:endParaRPr lang="el-GR" b="1" dirty="0">
              <a:solidFill>
                <a:srgbClr val="C00000"/>
              </a:solidFill>
              <a:effectLst>
                <a:outerShdw blurRad="38100" dist="38100" dir="2700000" algn="tl">
                  <a:srgbClr val="000000">
                    <a:alpha val="43137"/>
                  </a:srgbClr>
                </a:outerShdw>
              </a:effectLst>
            </a:endParaRPr>
          </a:p>
        </p:txBody>
      </p:sp>
      <p:sp>
        <p:nvSpPr>
          <p:cNvPr id="5" name="4 - Δεξιό βέλος"/>
          <p:cNvSpPr/>
          <p:nvPr/>
        </p:nvSpPr>
        <p:spPr>
          <a:xfrm rot="19089621" flipV="1">
            <a:off x="4257643" y="4279972"/>
            <a:ext cx="3168480" cy="484549"/>
          </a:xfrm>
          <a:prstGeom prst="rightArrow">
            <a:avLst>
              <a:gd name="adj1" fmla="val 50000"/>
              <a:gd name="adj2" fmla="val 53005"/>
            </a:avLst>
          </a:prstGeom>
          <a:solidFill>
            <a:schemeClr val="accent6">
              <a:lumMod val="75000"/>
              <a:alpha val="93000"/>
            </a:schemeClr>
          </a:solidFill>
          <a:ln w="9525">
            <a:solidFill>
              <a:schemeClr val="tx1"/>
            </a:solidFill>
          </a:ln>
          <a:effectLst>
            <a:outerShdw blurRad="203200" dist="190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5 - TextBox"/>
          <p:cNvSpPr txBox="1"/>
          <p:nvPr/>
        </p:nvSpPr>
        <p:spPr>
          <a:xfrm>
            <a:off x="0" y="4653136"/>
            <a:ext cx="3995936" cy="1938992"/>
          </a:xfrm>
          <a:prstGeom prst="rect">
            <a:avLst/>
          </a:prstGeom>
          <a:solidFill>
            <a:srgbClr val="FFD243"/>
          </a:solidFill>
          <a:ln w="12700">
            <a:solidFill>
              <a:schemeClr val="tx1"/>
            </a:solidFill>
          </a:ln>
          <a:effectLst>
            <a:outerShdw blurRad="317500" dist="241300" dir="2700000" algn="tl" rotWithShape="0">
              <a:prstClr val="black">
                <a:alpha val="40000"/>
              </a:prstClr>
            </a:outerShdw>
          </a:effectLst>
        </p:spPr>
        <p:txBody>
          <a:bodyPr wrap="square" rtlCol="0">
            <a:spAutoFit/>
          </a:bodyPr>
          <a:lstStyle/>
          <a:p>
            <a:pPr algn="ctr"/>
            <a:r>
              <a:rPr lang="el-GR" sz="3000" dirty="0" smtClean="0"/>
              <a:t>Βρίσκονται στο</a:t>
            </a:r>
            <a:r>
              <a:rPr lang="el-GR" sz="3000" b="1" dirty="0" smtClean="0">
                <a:effectLst>
                  <a:outerShdw blurRad="38100" dist="38100" dir="2700000" algn="tl">
                    <a:srgbClr val="000000">
                      <a:alpha val="43137"/>
                    </a:srgbClr>
                  </a:outerShdw>
                </a:effectLst>
              </a:rPr>
              <a:t> Βόρειο Ιράκ </a:t>
            </a:r>
            <a:r>
              <a:rPr lang="el-GR" sz="3000" dirty="0" smtClean="0"/>
              <a:t>μεταξύ Μοσούλης και Αρμπίλ (αρχαία Άρβυλα)</a:t>
            </a:r>
            <a:endParaRPr lang="el-GR" sz="3000" dirty="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2018-10-04_105425.png"/>
          <p:cNvPicPr>
            <a:picLocks noGrp="1" noChangeAspect="1"/>
          </p:cNvPicPr>
          <p:nvPr>
            <p:ph idx="1"/>
          </p:nvPr>
        </p:nvPicPr>
        <p:blipFill>
          <a:blip r:embed="rId2" cstate="print">
            <a:lum bright="-10000" contrast="20000"/>
          </a:blip>
          <a:stretch>
            <a:fillRect/>
          </a:stretch>
        </p:blipFill>
        <p:spPr>
          <a:xfrm>
            <a:off x="1331640" y="0"/>
            <a:ext cx="7006897" cy="6858000"/>
          </a:xfrm>
          <a:prstGeom prst="rect">
            <a:avLst/>
          </a:prstGeom>
          <a:ln>
            <a:noFill/>
          </a:ln>
          <a:effectLst>
            <a:outerShdw blurRad="292100" dist="139700" dir="2700000" algn="tl" rotWithShape="0">
              <a:srgbClr val="333333">
                <a:alpha val="65000"/>
              </a:srgbClr>
            </a:outerShdw>
          </a:effectLst>
        </p:spPr>
      </p:pic>
      <p:cxnSp>
        <p:nvCxnSpPr>
          <p:cNvPr id="5" name="4 - Ευθύγραμμο βέλος σύνδεσης"/>
          <p:cNvCxnSpPr/>
          <p:nvPr/>
        </p:nvCxnSpPr>
        <p:spPr>
          <a:xfrm flipH="1">
            <a:off x="5183560" y="476672"/>
            <a:ext cx="1404664" cy="50405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0" name="9 - Ευθύγραμμο βέλος σύνδεσης"/>
          <p:cNvCxnSpPr/>
          <p:nvPr/>
        </p:nvCxnSpPr>
        <p:spPr>
          <a:xfrm>
            <a:off x="2987824" y="404664"/>
            <a:ext cx="1296144" cy="43204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3" name="12 - Δεξιό βέλος"/>
          <p:cNvSpPr/>
          <p:nvPr/>
        </p:nvSpPr>
        <p:spPr>
          <a:xfrm rot="18345627" flipV="1">
            <a:off x="665417" y="2810893"/>
            <a:ext cx="5191718" cy="484549"/>
          </a:xfrm>
          <a:prstGeom prst="rightArrow">
            <a:avLst>
              <a:gd name="adj1" fmla="val 50000"/>
              <a:gd name="adj2" fmla="val 53005"/>
            </a:avLst>
          </a:prstGeom>
          <a:solidFill>
            <a:schemeClr val="accent6">
              <a:lumMod val="75000"/>
              <a:alpha val="93000"/>
            </a:schemeClr>
          </a:solidFill>
          <a:ln w="9525">
            <a:solidFill>
              <a:schemeClr val="tx1"/>
            </a:solidFill>
          </a:ln>
          <a:effectLst>
            <a:outerShdw blurRad="203200" dist="190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1 - Τίτλος"/>
          <p:cNvSpPr>
            <a:spLocks noGrp="1"/>
          </p:cNvSpPr>
          <p:nvPr>
            <p:ph type="title"/>
          </p:nvPr>
        </p:nvSpPr>
        <p:spPr>
          <a:xfrm>
            <a:off x="0" y="5094312"/>
            <a:ext cx="3635896" cy="1143000"/>
          </a:xfrm>
        </p:spPr>
        <p:txBody>
          <a:bodyPr/>
          <a:lstStyle/>
          <a:p>
            <a:r>
              <a:rPr lang="el-GR" b="1" dirty="0" smtClean="0">
                <a:solidFill>
                  <a:srgbClr val="C00000"/>
                </a:solidFill>
                <a:effectLst>
                  <a:outerShdw blurRad="38100" dist="38100" dir="2700000" algn="tl">
                    <a:srgbClr val="000000">
                      <a:alpha val="43137"/>
                    </a:srgbClr>
                  </a:outerShdw>
                </a:effectLst>
              </a:rPr>
              <a:t>Γαυγάμηλα</a:t>
            </a:r>
            <a:endParaRPr lang="el-GR" b="1" dirty="0">
              <a:solidFill>
                <a:srgbClr val="C00000"/>
              </a:solidFill>
              <a:effectLst>
                <a:outerShdw blurRad="38100" dist="38100" dir="2700000" algn="tl">
                  <a:srgbClr val="000000">
                    <a:alpha val="43137"/>
                  </a:srgbClr>
                </a:outerShdw>
              </a:effectLst>
            </a:endParaRPr>
          </a:p>
        </p:txBody>
      </p:sp>
      <p:sp>
        <p:nvSpPr>
          <p:cNvPr id="8" name="1 - Τίτλος"/>
          <p:cNvSpPr txBox="1">
            <a:spLocks/>
          </p:cNvSpPr>
          <p:nvPr/>
        </p:nvSpPr>
        <p:spPr>
          <a:xfrm>
            <a:off x="1043608" y="0"/>
            <a:ext cx="2267744" cy="738336"/>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000" b="1" i="0" u="none" strike="noStrike" kern="1200" cap="none" spc="0" normalizeH="0" baseline="0" noProof="0" dirty="0" smtClean="0">
                <a:ln>
                  <a:noFill/>
                </a:ln>
                <a:solidFill>
                  <a:srgbClr val="C00000"/>
                </a:solidFill>
                <a:effectLst>
                  <a:outerShdw blurRad="38100" dist="38100" dir="2700000" algn="tl">
                    <a:srgbClr val="000000">
                      <a:alpha val="43137"/>
                    </a:srgbClr>
                  </a:outerShdw>
                </a:effectLst>
                <a:uLnTx/>
                <a:uFillTx/>
                <a:latin typeface="+mj-lt"/>
                <a:ea typeface="+mj-ea"/>
                <a:cs typeface="+mj-cs"/>
              </a:rPr>
              <a:t>Μοσούλη</a:t>
            </a:r>
            <a:endParaRPr kumimoji="0" lang="el-GR" sz="3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j-lt"/>
              <a:ea typeface="+mj-ea"/>
              <a:cs typeface="+mj-cs"/>
            </a:endParaRPr>
          </a:p>
        </p:txBody>
      </p:sp>
      <p:sp>
        <p:nvSpPr>
          <p:cNvPr id="9" name="1 - Τίτλος"/>
          <p:cNvSpPr txBox="1">
            <a:spLocks/>
          </p:cNvSpPr>
          <p:nvPr/>
        </p:nvSpPr>
        <p:spPr>
          <a:xfrm>
            <a:off x="6084168" y="0"/>
            <a:ext cx="2267744" cy="738336"/>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sz="3000" b="1" noProof="0" dirty="0" smtClean="0">
                <a:solidFill>
                  <a:srgbClr val="C00000"/>
                </a:solidFill>
                <a:effectLst>
                  <a:outerShdw blurRad="38100" dist="38100" dir="2700000" algn="tl">
                    <a:srgbClr val="000000">
                      <a:alpha val="43137"/>
                    </a:srgbClr>
                  </a:outerShdw>
                </a:effectLst>
                <a:latin typeface="+mj-lt"/>
                <a:ea typeface="+mj-ea"/>
                <a:cs typeface="+mj-cs"/>
              </a:rPr>
              <a:t>Αρμπίλ</a:t>
            </a:r>
            <a:endParaRPr kumimoji="0" lang="el-GR" sz="3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143000"/>
          </a:xfrm>
        </p:spPr>
        <p:txBody>
          <a:bodyPr>
            <a:normAutofit/>
          </a:bodyPr>
          <a:lstStyle/>
          <a:p>
            <a:r>
              <a:rPr lang="el-GR" sz="3600" b="1" dirty="0" smtClean="0">
                <a:solidFill>
                  <a:srgbClr val="C00000"/>
                </a:solidFill>
                <a:effectLst>
                  <a:outerShdw blurRad="38100" dist="38100" dir="2700000" algn="tl">
                    <a:srgbClr val="000000">
                      <a:alpha val="43137"/>
                    </a:srgbClr>
                  </a:outerShdw>
                </a:effectLst>
              </a:rPr>
              <a:t>Φόβος</a:t>
            </a:r>
            <a:r>
              <a:rPr lang="el-GR" sz="3600" dirty="0" smtClean="0">
                <a:effectLst>
                  <a:outerShdw blurRad="38100" dist="38100" dir="2700000" algn="tl">
                    <a:srgbClr val="000000">
                      <a:alpha val="43137"/>
                    </a:srgbClr>
                  </a:outerShdw>
                </a:effectLst>
              </a:rPr>
              <a:t> </a:t>
            </a:r>
            <a:r>
              <a:rPr lang="el-GR" sz="3600" dirty="0" smtClean="0"/>
              <a:t>μπροστά στο </a:t>
            </a:r>
            <a:r>
              <a:rPr lang="el-GR" sz="3600" b="1" dirty="0" smtClean="0">
                <a:solidFill>
                  <a:srgbClr val="C00000"/>
                </a:solidFill>
                <a:effectLst>
                  <a:outerShdw blurRad="38100" dist="38100" dir="2700000" algn="tl">
                    <a:srgbClr val="000000">
                      <a:alpha val="43137"/>
                    </a:srgbClr>
                  </a:outerShdw>
                </a:effectLst>
              </a:rPr>
              <a:t>πλήθος</a:t>
            </a:r>
            <a:r>
              <a:rPr lang="el-GR" sz="3600" dirty="0" smtClean="0"/>
              <a:t> των εχθρών</a:t>
            </a:r>
            <a:endParaRPr lang="el-GR" sz="3600" dirty="0"/>
          </a:p>
        </p:txBody>
      </p:sp>
      <p:sp>
        <p:nvSpPr>
          <p:cNvPr id="3" name="2 - Θέση περιεχομένου"/>
          <p:cNvSpPr>
            <a:spLocks noGrp="1"/>
          </p:cNvSpPr>
          <p:nvPr>
            <p:ph idx="1"/>
          </p:nvPr>
        </p:nvSpPr>
        <p:spPr>
          <a:xfrm>
            <a:off x="457200" y="1052736"/>
            <a:ext cx="8363272" cy="5616624"/>
          </a:xfrm>
        </p:spPr>
        <p:txBody>
          <a:bodyPr>
            <a:normAutofit fontScale="92500" lnSpcReduction="10000"/>
          </a:bodyPr>
          <a:lstStyle/>
          <a:p>
            <a:r>
              <a:rPr lang="el-GR" dirty="0" smtClean="0"/>
              <a:t>Στα </a:t>
            </a:r>
            <a:r>
              <a:rPr lang="el-GR" b="1" dirty="0" smtClean="0">
                <a:effectLst>
                  <a:outerShdw blurRad="38100" dist="38100" dir="2700000" algn="tl">
                    <a:srgbClr val="000000">
                      <a:alpha val="43137"/>
                    </a:srgbClr>
                  </a:outerShdw>
                </a:effectLst>
              </a:rPr>
              <a:t>12 </a:t>
            </a:r>
            <a:r>
              <a:rPr lang="el-GR" b="1" dirty="0" err="1" smtClean="0">
                <a:effectLst>
                  <a:outerShdw blurRad="38100" dist="38100" dir="2700000" algn="tl">
                    <a:srgbClr val="000000">
                      <a:alpha val="43137"/>
                    </a:srgbClr>
                  </a:outerShdw>
                </a:effectLst>
              </a:rPr>
              <a:t>χλμ</a:t>
            </a:r>
            <a:r>
              <a:rPr lang="el-GR" b="1" dirty="0" smtClean="0">
                <a:effectLst>
                  <a:outerShdw blurRad="38100" dist="38100" dir="2700000" algn="tl">
                    <a:srgbClr val="000000">
                      <a:alpha val="43137"/>
                    </a:srgbClr>
                  </a:outerShdw>
                </a:effectLst>
              </a:rPr>
              <a:t> </a:t>
            </a:r>
            <a:r>
              <a:rPr lang="el-GR" dirty="0" smtClean="0"/>
              <a:t>έξω από την πεδιάδα είναι το στρατόπεδο του Αλέξανδρου.</a:t>
            </a:r>
          </a:p>
          <a:p>
            <a:r>
              <a:rPr lang="el-GR" dirty="0" smtClean="0"/>
              <a:t>Ο Παρμενίων όταν ακούει τις πληροφορίες για τη δύναμη του Δαρείου και τον χώρο βλέπει ότι θα περικυκλωθούν!</a:t>
            </a:r>
          </a:p>
          <a:p>
            <a:r>
              <a:rPr lang="el-GR" dirty="0" smtClean="0"/>
              <a:t>Προτείνει να χτυπήσουν νύχτα για να τους αιφνιδιάσουν.</a:t>
            </a:r>
          </a:p>
          <a:p>
            <a:r>
              <a:rPr lang="el-GR" dirty="0" smtClean="0"/>
              <a:t>Ο Αλέξανδρος απαντά: «</a:t>
            </a:r>
            <a:r>
              <a:rPr lang="el-GR" b="1" dirty="0" err="1" smtClean="0">
                <a:solidFill>
                  <a:srgbClr val="C00000"/>
                </a:solidFill>
                <a:effectLst>
                  <a:outerShdw blurRad="38100" dist="38100" dir="2700000" algn="tl">
                    <a:srgbClr val="000000">
                      <a:alpha val="43137"/>
                    </a:srgbClr>
                  </a:outerShdw>
                </a:effectLst>
              </a:rPr>
              <a:t>Οὐ</a:t>
            </a:r>
            <a:r>
              <a:rPr lang="el-GR" b="1" dirty="0" smtClean="0">
                <a:solidFill>
                  <a:srgbClr val="C00000"/>
                </a:solidFill>
                <a:effectLst>
                  <a:outerShdw blurRad="38100" dist="38100" dir="2700000" algn="tl">
                    <a:srgbClr val="000000">
                      <a:alpha val="43137"/>
                    </a:srgbClr>
                  </a:outerShdw>
                </a:effectLst>
              </a:rPr>
              <a:t> κλέπτω την </a:t>
            </a:r>
            <a:r>
              <a:rPr lang="el-GR" b="1" dirty="0" err="1" smtClean="0">
                <a:solidFill>
                  <a:srgbClr val="C00000"/>
                </a:solidFill>
                <a:effectLst>
                  <a:outerShdw blurRad="38100" dist="38100" dir="2700000" algn="tl">
                    <a:srgbClr val="000000">
                      <a:alpha val="43137"/>
                    </a:srgbClr>
                  </a:outerShdw>
                </a:effectLst>
              </a:rPr>
              <a:t>νίκην</a:t>
            </a:r>
            <a:r>
              <a:rPr lang="el-GR" dirty="0" smtClean="0"/>
              <a:t>»!</a:t>
            </a:r>
          </a:p>
          <a:p>
            <a:r>
              <a:rPr lang="el-GR" dirty="0" smtClean="0"/>
              <a:t>Τη νύχτα, γράφει ο </a:t>
            </a:r>
            <a:r>
              <a:rPr lang="el-GR" dirty="0" err="1" smtClean="0"/>
              <a:t>Αρριανός</a:t>
            </a:r>
            <a:r>
              <a:rPr lang="el-GR" dirty="0" smtClean="0"/>
              <a:t>, βλέπανε από μακριά τις φωτιές των στρατιωτών του Δαρείου στην πεδιάδα και έμοιαζε πως η πεδιάδα είχε περισσότερα άστρα από τον έναστρο ουρανό!</a:t>
            </a:r>
            <a:endParaRPr lang="el-GR" dirty="0"/>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80528" y="1124744"/>
            <a:ext cx="9144000" cy="5733256"/>
          </a:xfrm>
        </p:spPr>
        <p:txBody>
          <a:bodyPr>
            <a:normAutofit fontScale="92500" lnSpcReduction="20000"/>
          </a:bodyPr>
          <a:lstStyle/>
          <a:p>
            <a:pPr>
              <a:buNone/>
            </a:pPr>
            <a:r>
              <a:rPr lang="el-GR" dirty="0" smtClean="0"/>
              <a:t> </a:t>
            </a:r>
          </a:p>
          <a:p>
            <a:r>
              <a:rPr lang="el-GR" dirty="0" smtClean="0"/>
              <a:t>Πρόκειται για μία </a:t>
            </a:r>
            <a:r>
              <a:rPr lang="el-GR" sz="4300" b="1" dirty="0" smtClean="0">
                <a:effectLst>
                  <a:outerShdw blurRad="38100" dist="38100" dir="2700000" algn="tl">
                    <a:srgbClr val="000000">
                      <a:alpha val="43137"/>
                    </a:srgbClr>
                  </a:outerShdw>
                </a:effectLst>
              </a:rPr>
              <a:t>τεράστια πεδιάδα!</a:t>
            </a:r>
          </a:p>
          <a:p>
            <a:r>
              <a:rPr lang="el-GR" dirty="0" smtClean="0"/>
              <a:t>Τεράστιο στράτευμα απλωμένο: </a:t>
            </a:r>
            <a:r>
              <a:rPr lang="el-GR" b="1" dirty="0" smtClean="0">
                <a:solidFill>
                  <a:srgbClr val="C00000"/>
                </a:solidFill>
                <a:effectLst>
                  <a:outerShdw blurRad="38100" dist="38100" dir="2700000" algn="tl">
                    <a:srgbClr val="000000">
                      <a:alpha val="43137"/>
                    </a:srgbClr>
                  </a:outerShdw>
                </a:effectLst>
              </a:rPr>
              <a:t>1.200.000 </a:t>
            </a:r>
            <a:r>
              <a:rPr lang="el-GR" b="1" dirty="0" smtClean="0">
                <a:effectLst>
                  <a:outerShdw blurRad="38100" dist="38100" dir="2700000" algn="tl">
                    <a:srgbClr val="000000">
                      <a:alpha val="43137"/>
                    </a:srgbClr>
                  </a:outerShdw>
                </a:effectLst>
              </a:rPr>
              <a:t>Πέρσες</a:t>
            </a:r>
            <a:r>
              <a:rPr lang="el-GR" dirty="0" smtClean="0"/>
              <a:t>, </a:t>
            </a:r>
            <a:r>
              <a:rPr lang="el-GR" b="1" dirty="0" smtClean="0">
                <a:solidFill>
                  <a:srgbClr val="C00000"/>
                </a:solidFill>
                <a:effectLst>
                  <a:outerShdw blurRad="38100" dist="38100" dir="2700000" algn="tl">
                    <a:srgbClr val="000000">
                      <a:alpha val="43137"/>
                    </a:srgbClr>
                  </a:outerShdw>
                </a:effectLst>
              </a:rPr>
              <a:t>150.000</a:t>
            </a:r>
            <a:r>
              <a:rPr lang="el-GR" b="1" dirty="0" smtClean="0">
                <a:effectLst>
                  <a:outerShdw blurRad="38100" dist="38100" dir="2700000" algn="tl">
                    <a:srgbClr val="000000">
                      <a:alpha val="43137"/>
                    </a:srgbClr>
                  </a:outerShdw>
                </a:effectLst>
              </a:rPr>
              <a:t> ιππείς, </a:t>
            </a:r>
            <a:r>
              <a:rPr lang="el-GR" b="1" dirty="0" smtClean="0">
                <a:solidFill>
                  <a:srgbClr val="C00000"/>
                </a:solidFill>
                <a:effectLst>
                  <a:outerShdw blurRad="38100" dist="38100" dir="2700000" algn="tl">
                    <a:srgbClr val="000000">
                      <a:alpha val="43137"/>
                    </a:srgbClr>
                  </a:outerShdw>
                </a:effectLst>
              </a:rPr>
              <a:t>15</a:t>
            </a:r>
            <a:r>
              <a:rPr lang="el-GR" dirty="0" smtClean="0"/>
              <a:t> </a:t>
            </a:r>
            <a:r>
              <a:rPr lang="el-GR" b="1" dirty="0" smtClean="0">
                <a:effectLst>
                  <a:outerShdw blurRad="38100" dist="38100" dir="2700000" algn="tl">
                    <a:srgbClr val="000000">
                      <a:alpha val="43137"/>
                    </a:srgbClr>
                  </a:outerShdw>
                </a:effectLst>
              </a:rPr>
              <a:t>ελέφαντες</a:t>
            </a:r>
            <a:r>
              <a:rPr lang="el-GR" dirty="0" smtClean="0"/>
              <a:t>, </a:t>
            </a:r>
            <a:r>
              <a:rPr lang="en-US" b="1" dirty="0" smtClean="0">
                <a:solidFill>
                  <a:srgbClr val="C00000"/>
                </a:solidFill>
                <a:effectLst>
                  <a:outerShdw blurRad="38100" dist="38100" dir="2700000" algn="tl">
                    <a:srgbClr val="000000">
                      <a:alpha val="43137"/>
                    </a:srgbClr>
                  </a:outerShdw>
                </a:effectLst>
              </a:rPr>
              <a:t>200</a:t>
            </a:r>
            <a:r>
              <a:rPr lang="el-GR" b="1" dirty="0" smtClean="0">
                <a:solidFill>
                  <a:srgbClr val="C00000"/>
                </a:solidFill>
                <a:effectLst>
                  <a:outerShdw blurRad="38100" dist="38100" dir="2700000" algn="tl">
                    <a:srgbClr val="000000">
                      <a:alpha val="43137"/>
                    </a:srgbClr>
                  </a:outerShdw>
                </a:effectLst>
              </a:rPr>
              <a:t> </a:t>
            </a:r>
            <a:r>
              <a:rPr lang="el-GR" b="1" dirty="0" err="1" smtClean="0">
                <a:effectLst>
                  <a:outerShdw blurRad="38100" dist="38100" dir="2700000" algn="tl">
                    <a:srgbClr val="000000">
                      <a:alpha val="43137"/>
                    </a:srgbClr>
                  </a:outerShdw>
                </a:effectLst>
              </a:rPr>
              <a:t>δρεπανηφόρα</a:t>
            </a:r>
            <a:r>
              <a:rPr lang="el-GR" dirty="0" smtClean="0">
                <a:effectLst>
                  <a:outerShdw blurRad="38100" dist="38100" dir="2700000" algn="tl">
                    <a:srgbClr val="000000">
                      <a:alpha val="43137"/>
                    </a:srgbClr>
                  </a:outerShdw>
                </a:effectLst>
              </a:rPr>
              <a:t> </a:t>
            </a:r>
            <a:r>
              <a:rPr lang="el-GR" dirty="0" smtClean="0"/>
              <a:t>άρματα…. Εναντίον 45.000 Μακεδόνων!</a:t>
            </a:r>
          </a:p>
          <a:p>
            <a:r>
              <a:rPr lang="el-GR" dirty="0" smtClean="0"/>
              <a:t>Εδώ </a:t>
            </a:r>
            <a:r>
              <a:rPr lang="el-GR" b="1" dirty="0" smtClean="0">
                <a:effectLst>
                  <a:outerShdw blurRad="38100" dist="38100" dir="2700000" algn="tl">
                    <a:srgbClr val="000000">
                      <a:alpha val="43137"/>
                    </a:srgbClr>
                  </a:outerShdw>
                </a:effectLst>
              </a:rPr>
              <a:t>χάνεται το πλεονέκτημα της φάλαγγας</a:t>
            </a:r>
            <a:r>
              <a:rPr lang="el-GR" dirty="0" smtClean="0"/>
              <a:t>. Η υπερκέρασις είναι αναπόφευκτη.</a:t>
            </a:r>
          </a:p>
          <a:p>
            <a:r>
              <a:rPr lang="el-GR" dirty="0" smtClean="0"/>
              <a:t>Σκέπτεται λοιπόν ο Αλέξανδρος ένα κόλπο.</a:t>
            </a:r>
          </a:p>
          <a:p>
            <a:r>
              <a:rPr lang="el-GR" dirty="0" smtClean="0"/>
              <a:t>Βάζει τους Μακεδόνες σε έναν σχηματισμό παράξενο. Κανένας δεν πρέπει να έχει την πλάτη του ακάλυπτη. Κάποιοι προχωρούν με την όπισθεν.</a:t>
            </a:r>
          </a:p>
          <a:p>
            <a:r>
              <a:rPr lang="el-GR" dirty="0" smtClean="0"/>
              <a:t>Στο κέντρο βρίσκεται το ιππικό και γύρω </a:t>
            </a:r>
            <a:r>
              <a:rPr lang="el-GR" dirty="0" err="1" smtClean="0"/>
              <a:t>γύρω</a:t>
            </a:r>
            <a:r>
              <a:rPr lang="el-GR" dirty="0" smtClean="0"/>
              <a:t> η φάλαγγα.</a:t>
            </a:r>
          </a:p>
          <a:p>
            <a:endParaRPr lang="el-GR" dirty="0"/>
          </a:p>
        </p:txBody>
      </p:sp>
      <p:sp>
        <p:nvSpPr>
          <p:cNvPr id="4" name="3 - Τίτλος"/>
          <p:cNvSpPr>
            <a:spLocks noGrp="1"/>
          </p:cNvSpPr>
          <p:nvPr>
            <p:ph type="title"/>
          </p:nvPr>
        </p:nvSpPr>
        <p:spPr/>
        <p:txBody>
          <a:bodyPr>
            <a:normAutofit/>
          </a:bodyPr>
          <a:lstStyle/>
          <a:p>
            <a:r>
              <a:rPr lang="el-GR" b="1" dirty="0" smtClean="0">
                <a:solidFill>
                  <a:srgbClr val="C00000"/>
                </a:solidFill>
                <a:effectLst>
                  <a:outerShdw blurRad="38100" dist="38100" dir="2700000" algn="tl">
                    <a:srgbClr val="000000">
                      <a:alpha val="43137"/>
                    </a:srgbClr>
                  </a:outerShdw>
                </a:effectLst>
              </a:rPr>
              <a:t>Το </a:t>
            </a:r>
            <a:r>
              <a:rPr lang="el-GR" b="1" dirty="0" smtClean="0">
                <a:effectLst>
                  <a:outerShdw blurRad="38100" dist="38100" dir="2700000" algn="tl">
                    <a:srgbClr val="000000">
                      <a:alpha val="43137"/>
                    </a:srgbClr>
                  </a:outerShdw>
                </a:effectLst>
              </a:rPr>
              <a:t>σημείο</a:t>
            </a:r>
            <a:r>
              <a:rPr lang="el-GR" b="1" dirty="0" smtClean="0">
                <a:solidFill>
                  <a:srgbClr val="C00000"/>
                </a:solidFill>
                <a:effectLst>
                  <a:outerShdw blurRad="38100" dist="38100" dir="2700000" algn="tl">
                    <a:srgbClr val="000000">
                      <a:alpha val="43137"/>
                    </a:srgbClr>
                  </a:outerShdw>
                </a:effectLst>
              </a:rPr>
              <a:t> της μάχης</a:t>
            </a:r>
            <a:endParaRPr lang="el-GR" b="1" dirty="0">
              <a:solidFill>
                <a:srgbClr val="C00000"/>
              </a:solidFill>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Battle_of_Gaugamela_opening_movements_el.gif"/>
          <p:cNvPicPr>
            <a:picLocks noGrp="1" noChangeAspect="1"/>
          </p:cNvPicPr>
          <p:nvPr>
            <p:ph idx="1"/>
          </p:nvPr>
        </p:nvPicPr>
        <p:blipFill>
          <a:blip r:embed="rId2" cstate="print"/>
          <a:stretch>
            <a:fillRect/>
          </a:stretch>
        </p:blipFill>
        <p:spPr>
          <a:xfrm>
            <a:off x="0" y="-83521"/>
            <a:ext cx="9144000" cy="6941521"/>
          </a:xfrm>
        </p:spPr>
      </p:pic>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Μετά τη δολοφονία του Δαρείου&#10;Καταλαμβάνει τις μεγάλες πόλεις της&#10;αυτοκρατορίας (Βαβυλώνα, Σούσα,&#10;Περσέπολη, Εκβάτανα).&#10;Πρ..."/>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Lst>
          </a:blip>
          <a:srcRect l="7701" t="14992" r="12440" b="19726"/>
          <a:stretch>
            <a:fillRect/>
          </a:stretch>
        </p:blipFill>
        <p:spPr bwMode="auto">
          <a:xfrm>
            <a:off x="251520" y="1196752"/>
            <a:ext cx="8519945" cy="5229200"/>
          </a:xfrm>
          <a:prstGeom prst="rect">
            <a:avLst/>
          </a:prstGeom>
          <a:ln>
            <a:noFill/>
          </a:ln>
          <a:effectLst>
            <a:outerShdw blurRad="292100" dist="139700" dir="2700000" algn="tl" rotWithShape="0">
              <a:srgbClr val="333333">
                <a:alpha val="65000"/>
              </a:srgbClr>
            </a:outerShdw>
          </a:effectLst>
        </p:spPr>
      </p:pic>
      <p:sp>
        <p:nvSpPr>
          <p:cNvPr id="5" name="3 - Τίτλος"/>
          <p:cNvSpPr>
            <a:spLocks noGrp="1"/>
          </p:cNvSpPr>
          <p:nvPr>
            <p:ph type="title"/>
          </p:nvPr>
        </p:nvSpPr>
        <p:spPr>
          <a:xfrm>
            <a:off x="251520" y="0"/>
            <a:ext cx="8229600" cy="1143000"/>
          </a:xfrm>
        </p:spPr>
        <p:txBody>
          <a:bodyPr>
            <a:normAutofit/>
          </a:bodyPr>
          <a:lstStyle/>
          <a:p>
            <a:r>
              <a:rPr lang="el-GR" b="1" dirty="0" smtClean="0">
                <a:effectLst>
                  <a:outerShdw blurRad="38100" dist="38100" dir="2700000" algn="tl">
                    <a:srgbClr val="000000">
                      <a:alpha val="43137"/>
                    </a:srgbClr>
                  </a:outerShdw>
                </a:effectLst>
              </a:rPr>
              <a:t>Τα</a:t>
            </a:r>
            <a:r>
              <a:rPr lang="el-GR" b="1" dirty="0" smtClean="0">
                <a:solidFill>
                  <a:srgbClr val="C00000"/>
                </a:solidFill>
                <a:effectLst>
                  <a:outerShdw blurRad="38100" dist="38100" dir="2700000" algn="tl">
                    <a:srgbClr val="000000">
                      <a:alpha val="43137"/>
                    </a:srgbClr>
                  </a:outerShdw>
                </a:effectLst>
              </a:rPr>
              <a:t> </a:t>
            </a:r>
            <a:r>
              <a:rPr lang="el-GR" b="1" dirty="0" err="1" smtClean="0">
                <a:solidFill>
                  <a:srgbClr val="C00000"/>
                </a:solidFill>
                <a:effectLst>
                  <a:outerShdw blurRad="38100" dist="38100" dir="2700000" algn="tl">
                    <a:srgbClr val="000000">
                      <a:alpha val="43137"/>
                    </a:srgbClr>
                  </a:outerShdw>
                </a:effectLst>
              </a:rPr>
              <a:t>δρεπανηφόρα</a:t>
            </a:r>
            <a:r>
              <a:rPr lang="el-GR" b="1" dirty="0" smtClean="0">
                <a:solidFill>
                  <a:srgbClr val="C00000"/>
                </a:solidFill>
                <a:effectLst>
                  <a:outerShdw blurRad="38100" dist="38100" dir="2700000" algn="tl">
                    <a:srgbClr val="000000">
                      <a:alpha val="43137"/>
                    </a:srgbClr>
                  </a:outerShdw>
                </a:effectLst>
              </a:rPr>
              <a:t> </a:t>
            </a:r>
            <a:r>
              <a:rPr lang="el-GR" b="1" dirty="0" smtClean="0">
                <a:effectLst>
                  <a:outerShdw blurRad="38100" dist="38100" dir="2700000" algn="tl">
                    <a:srgbClr val="000000">
                      <a:alpha val="43137"/>
                    </a:srgbClr>
                  </a:outerShdw>
                </a:effectLst>
              </a:rPr>
              <a:t>άρματα</a:t>
            </a:r>
            <a:endParaRPr lang="el-GR" b="1" dirty="0">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1600200"/>
            <a:ext cx="8229600" cy="4925144"/>
          </a:xfrm>
        </p:spPr>
        <p:txBody>
          <a:bodyPr>
            <a:normAutofit/>
          </a:bodyPr>
          <a:lstStyle/>
          <a:p>
            <a:r>
              <a:rPr lang="el-GR" dirty="0" smtClean="0"/>
              <a:t>Γράφει ο Διόδωρος ο Σικελιώτης: </a:t>
            </a:r>
          </a:p>
          <a:p>
            <a:pPr algn="just">
              <a:buNone/>
            </a:pPr>
            <a:r>
              <a:rPr lang="el-GR" dirty="0" smtClean="0"/>
              <a:t>	</a:t>
            </a:r>
            <a:r>
              <a:rPr lang="el-GR" sz="3600" dirty="0" smtClean="0"/>
              <a:t>«Μέσα σε </a:t>
            </a:r>
            <a:r>
              <a:rPr lang="el-GR" sz="3600" b="1" dirty="0" smtClean="0">
                <a:effectLst>
                  <a:outerShdw blurRad="38100" dist="38100" dir="2700000" algn="tl">
                    <a:srgbClr val="000000">
                      <a:alpha val="43137"/>
                    </a:srgbClr>
                  </a:outerShdw>
                </a:effectLst>
              </a:rPr>
              <a:t>λίγο χρόνο </a:t>
            </a:r>
            <a:r>
              <a:rPr lang="el-GR" sz="3600" dirty="0" smtClean="0"/>
              <a:t>ο βασιλεύς αυτός επιτέλεσε μεγάλες πράξεις και χάρη στη σύνεση και την ανδρεία του </a:t>
            </a:r>
            <a:r>
              <a:rPr lang="el-GR" sz="3600" b="1" dirty="0" smtClean="0">
                <a:effectLst>
                  <a:outerShdw blurRad="38100" dist="38100" dir="2700000" algn="tl">
                    <a:srgbClr val="000000">
                      <a:alpha val="43137"/>
                    </a:srgbClr>
                  </a:outerShdw>
                </a:effectLst>
              </a:rPr>
              <a:t>ξεπέρασε με το μέγεθος των επιτευγμάτων του όλους τους βασιλείς </a:t>
            </a:r>
            <a:r>
              <a:rPr lang="el-GR" sz="3600" dirty="0" smtClean="0"/>
              <a:t>που έχουν διατηρηθεί στη μνήμη των ανθρώπων </a:t>
            </a:r>
            <a:r>
              <a:rPr lang="el-GR" sz="3600" b="1" dirty="0" smtClean="0">
                <a:effectLst>
                  <a:outerShdw blurRad="38100" dist="38100" dir="2700000" algn="tl">
                    <a:srgbClr val="000000">
                      <a:alpha val="43137"/>
                    </a:srgbClr>
                  </a:outerShdw>
                </a:effectLst>
              </a:rPr>
              <a:t>από καταβολής κόσμου</a:t>
            </a:r>
            <a:r>
              <a:rPr lang="el-GR" sz="3600" dirty="0" smtClean="0"/>
              <a:t>».</a:t>
            </a:r>
          </a:p>
          <a:p>
            <a:endParaRPr lang="el-GR" dirty="0"/>
          </a:p>
        </p:txBody>
      </p:sp>
      <p:sp>
        <p:nvSpPr>
          <p:cNvPr id="4" name="1 - Τίτλος"/>
          <p:cNvSpPr>
            <a:spLocks noGrp="1"/>
          </p:cNvSpPr>
          <p:nvPr>
            <p:ph type="title"/>
          </p:nvPr>
        </p:nvSpPr>
        <p:spPr>
          <a:xfrm>
            <a:off x="457200" y="274638"/>
            <a:ext cx="8229600" cy="1143000"/>
          </a:xfrm>
        </p:spPr>
        <p:txBody>
          <a:bodyPr/>
          <a:lstStyle/>
          <a:p>
            <a:r>
              <a:rPr lang="el-GR" b="1" dirty="0" smtClean="0">
                <a:solidFill>
                  <a:srgbClr val="C00000"/>
                </a:solidFill>
                <a:effectLst>
                  <a:outerShdw blurRad="38100" dist="38100" dir="2700000" algn="tl">
                    <a:srgbClr val="000000">
                      <a:alpha val="43137"/>
                    </a:srgbClr>
                  </a:outerShdw>
                </a:effectLst>
              </a:rPr>
              <a:t>Ποιος ήταν ο Μέγας Αλέξανδρος;</a:t>
            </a:r>
            <a:endParaRPr lang="el-GR" b="1" dirty="0">
              <a:solidFill>
                <a:srgbClr val="C0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9"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0"/>
            <a:ext cx="9144000" cy="6858000"/>
          </a:xfrm>
          <a:prstGeom prst="rect">
            <a:avLst/>
          </a:prstGeom>
          <a:solidFill>
            <a:srgbClr val="E4F638">
              <a:alpha val="80000"/>
            </a:srgbClr>
          </a:solidFill>
          <a:ln w="9525">
            <a:noFill/>
            <a:miter lim="800000"/>
            <a:headEnd/>
            <a:tailEnd/>
          </a:ln>
          <a:effectLst/>
        </p:spPr>
        <p:txBody>
          <a:bodyPr wrap="none" anchor="ctr"/>
          <a:lstStyle/>
          <a:p>
            <a:endParaRPr lang="el-GR"/>
          </a:p>
        </p:txBody>
      </p:sp>
      <p:sp>
        <p:nvSpPr>
          <p:cNvPr id="2053" name="Rectangle 5"/>
          <p:cNvSpPr>
            <a:spLocks noChangeArrowheads="1"/>
          </p:cNvSpPr>
          <p:nvPr/>
        </p:nvSpPr>
        <p:spPr bwMode="auto">
          <a:xfrm>
            <a:off x="0" y="0"/>
            <a:ext cx="9144000" cy="681038"/>
          </a:xfrm>
          <a:prstGeom prst="rect">
            <a:avLst/>
          </a:prstGeom>
          <a:solidFill>
            <a:srgbClr val="E4F638"/>
          </a:solidFill>
          <a:ln w="9525">
            <a:noFill/>
            <a:miter lim="800000"/>
            <a:headEnd/>
            <a:tailEnd/>
          </a:ln>
          <a:effectLst/>
        </p:spPr>
        <p:txBody>
          <a:bodyPr wrap="none" anchor="ctr"/>
          <a:lstStyle/>
          <a:p>
            <a:endParaRPr lang="el-GR"/>
          </a:p>
        </p:txBody>
      </p:sp>
      <p:sp>
        <p:nvSpPr>
          <p:cNvPr id="2054" name="Text Box 6"/>
          <p:cNvSpPr txBox="1">
            <a:spLocks noChangeArrowheads="1"/>
          </p:cNvSpPr>
          <p:nvPr/>
        </p:nvSpPr>
        <p:spPr bwMode="auto">
          <a:xfrm>
            <a:off x="0" y="0"/>
            <a:ext cx="9144000" cy="638175"/>
          </a:xfrm>
          <a:prstGeom prst="rect">
            <a:avLst/>
          </a:prstGeom>
          <a:noFill/>
          <a:ln w="9525">
            <a:noFill/>
            <a:miter lim="800000"/>
            <a:headEnd/>
            <a:tailEnd/>
          </a:ln>
          <a:effectLst/>
        </p:spPr>
        <p:txBody>
          <a:bodyPr>
            <a:spAutoFit/>
          </a:bodyPr>
          <a:lstStyle/>
          <a:p>
            <a:pPr>
              <a:spcBef>
                <a:spcPct val="50000"/>
              </a:spcBef>
            </a:pPr>
            <a:r>
              <a:rPr lang="en-US" sz="900">
                <a:latin typeface="Franklin Gothic Demi" pitchFamily="34" charset="0"/>
              </a:rPr>
              <a:t>Alexander deploys his army in a hollow box to prevent it from being encircled. He places his infantry phalanx in the center, screened by light infantry and flanked by cavalry and light infantry at a 45-degree angle; this is backed by a second infantry line. Alexander’s right wing edges forward and is strengthened by archers and his elite Companion cavalry while his weaker left wing is refused. Darius deploys his massive cavalry forces in a line which overlaps the Macedonian line. Darius places his heavy infantry, archers and scythed chariots at his center, hiding his relatively untrained light infantry levy and war elephants behind the main line. The stars show the position of each commander.</a:t>
            </a:r>
          </a:p>
        </p:txBody>
      </p:sp>
      <p:sp>
        <p:nvSpPr>
          <p:cNvPr id="2055" name="Text Box 7"/>
          <p:cNvSpPr txBox="1">
            <a:spLocks noChangeArrowheads="1"/>
          </p:cNvSpPr>
          <p:nvPr/>
        </p:nvSpPr>
        <p:spPr bwMode="auto">
          <a:xfrm>
            <a:off x="0" y="701675"/>
            <a:ext cx="908050" cy="495300"/>
          </a:xfrm>
          <a:prstGeom prst="rect">
            <a:avLst/>
          </a:prstGeom>
          <a:solidFill>
            <a:schemeClr val="bg1"/>
          </a:solidFill>
          <a:ln w="38100">
            <a:solidFill>
              <a:srgbClr val="FF0000"/>
            </a:solidFill>
            <a:miter lim="800000"/>
            <a:headEnd/>
            <a:tailEnd/>
          </a:ln>
          <a:effectLst/>
        </p:spPr>
        <p:txBody>
          <a:bodyPr>
            <a:spAutoFit/>
          </a:bodyPr>
          <a:lstStyle/>
          <a:p>
            <a:pPr algn="ctr">
              <a:lnSpc>
                <a:spcPct val="75000"/>
              </a:lnSpc>
              <a:spcBef>
                <a:spcPct val="50000"/>
              </a:spcBef>
            </a:pPr>
            <a:r>
              <a:rPr lang="en-US" sz="1200" b="1"/>
              <a:t>Persians</a:t>
            </a:r>
          </a:p>
          <a:p>
            <a:pPr algn="ctr">
              <a:lnSpc>
                <a:spcPct val="75000"/>
              </a:lnSpc>
              <a:spcBef>
                <a:spcPct val="50000"/>
              </a:spcBef>
            </a:pPr>
            <a:r>
              <a:rPr lang="en-US" sz="1200"/>
              <a:t>(Darius)</a:t>
            </a:r>
          </a:p>
        </p:txBody>
      </p:sp>
      <p:sp>
        <p:nvSpPr>
          <p:cNvPr id="2056" name="Text Box 8"/>
          <p:cNvSpPr txBox="1">
            <a:spLocks noChangeArrowheads="1"/>
          </p:cNvSpPr>
          <p:nvPr/>
        </p:nvSpPr>
        <p:spPr bwMode="auto">
          <a:xfrm>
            <a:off x="7931150" y="6362700"/>
            <a:ext cx="1212850" cy="495300"/>
          </a:xfrm>
          <a:prstGeom prst="rect">
            <a:avLst/>
          </a:prstGeom>
          <a:solidFill>
            <a:schemeClr val="bg1"/>
          </a:solidFill>
          <a:ln w="38100">
            <a:solidFill>
              <a:srgbClr val="0000FF"/>
            </a:solidFill>
            <a:miter lim="800000"/>
            <a:headEnd/>
            <a:tailEnd/>
          </a:ln>
          <a:effectLst/>
        </p:spPr>
        <p:txBody>
          <a:bodyPr>
            <a:spAutoFit/>
          </a:bodyPr>
          <a:lstStyle/>
          <a:p>
            <a:pPr algn="ctr">
              <a:lnSpc>
                <a:spcPct val="75000"/>
              </a:lnSpc>
              <a:spcBef>
                <a:spcPct val="50000"/>
              </a:spcBef>
            </a:pPr>
            <a:r>
              <a:rPr lang="en-US" sz="1200" b="1"/>
              <a:t>Macedonians</a:t>
            </a:r>
          </a:p>
          <a:p>
            <a:pPr algn="ctr">
              <a:lnSpc>
                <a:spcPct val="75000"/>
              </a:lnSpc>
              <a:spcBef>
                <a:spcPct val="50000"/>
              </a:spcBef>
            </a:pPr>
            <a:r>
              <a:rPr lang="en-US" sz="1200"/>
              <a:t>(Alexander)</a:t>
            </a:r>
          </a:p>
        </p:txBody>
      </p:sp>
      <p:pic>
        <p:nvPicPr>
          <p:cNvPr id="2060" name="Picture 12" descr="blue hq"/>
          <p:cNvPicPr>
            <a:picLocks noChangeAspect="1" noChangeArrowheads="1"/>
          </p:cNvPicPr>
          <p:nvPr/>
        </p:nvPicPr>
        <p:blipFill>
          <a:blip r:embed="rId2" cstate="print"/>
          <a:srcRect/>
          <a:stretch>
            <a:fillRect/>
          </a:stretch>
        </p:blipFill>
        <p:spPr bwMode="auto">
          <a:xfrm>
            <a:off x="4419600" y="6481763"/>
            <a:ext cx="195263" cy="376237"/>
          </a:xfrm>
          <a:prstGeom prst="rect">
            <a:avLst/>
          </a:prstGeom>
          <a:noFill/>
        </p:spPr>
      </p:pic>
      <p:pic>
        <p:nvPicPr>
          <p:cNvPr id="2061" name="Picture 13" descr="blue infantry"/>
          <p:cNvPicPr>
            <a:picLocks noChangeAspect="1" noChangeArrowheads="1"/>
          </p:cNvPicPr>
          <p:nvPr/>
        </p:nvPicPr>
        <p:blipFill>
          <a:blip r:embed="rId3" cstate="print"/>
          <a:srcRect/>
          <a:stretch>
            <a:fillRect/>
          </a:stretch>
        </p:blipFill>
        <p:spPr bwMode="auto">
          <a:xfrm>
            <a:off x="4724400" y="4497388"/>
            <a:ext cx="468313" cy="298450"/>
          </a:xfrm>
          <a:prstGeom prst="rect">
            <a:avLst/>
          </a:prstGeom>
          <a:noFill/>
          <a:ln w="9525">
            <a:noFill/>
            <a:miter lim="800000"/>
            <a:headEnd/>
            <a:tailEnd/>
          </a:ln>
        </p:spPr>
      </p:pic>
      <p:pic>
        <p:nvPicPr>
          <p:cNvPr id="2063" name="Picture 15" descr="blue wagon"/>
          <p:cNvPicPr>
            <a:picLocks noChangeAspect="1" noChangeArrowheads="1"/>
          </p:cNvPicPr>
          <p:nvPr/>
        </p:nvPicPr>
        <p:blipFill>
          <a:blip r:embed="rId4" cstate="print"/>
          <a:srcRect/>
          <a:stretch>
            <a:fillRect/>
          </a:stretch>
        </p:blipFill>
        <p:spPr bwMode="auto">
          <a:xfrm>
            <a:off x="4724400" y="6613525"/>
            <a:ext cx="333375" cy="244475"/>
          </a:xfrm>
          <a:prstGeom prst="rect">
            <a:avLst/>
          </a:prstGeom>
          <a:noFill/>
        </p:spPr>
      </p:pic>
      <p:pic>
        <p:nvPicPr>
          <p:cNvPr id="2066" name="Picture 18" descr="red chariot"/>
          <p:cNvPicPr>
            <a:picLocks noChangeAspect="1" noChangeArrowheads="1"/>
          </p:cNvPicPr>
          <p:nvPr/>
        </p:nvPicPr>
        <p:blipFill>
          <a:blip r:embed="rId5" cstate="print"/>
          <a:srcRect/>
          <a:stretch>
            <a:fillRect/>
          </a:stretch>
        </p:blipFill>
        <p:spPr bwMode="auto">
          <a:xfrm>
            <a:off x="2663825" y="2784475"/>
            <a:ext cx="381000" cy="246063"/>
          </a:xfrm>
          <a:prstGeom prst="rect">
            <a:avLst/>
          </a:prstGeom>
          <a:noFill/>
        </p:spPr>
      </p:pic>
      <p:pic>
        <p:nvPicPr>
          <p:cNvPr id="2067" name="Picture 19" descr="red elephant"/>
          <p:cNvPicPr>
            <a:picLocks noChangeAspect="1" noChangeArrowheads="1"/>
          </p:cNvPicPr>
          <p:nvPr/>
        </p:nvPicPr>
        <p:blipFill>
          <a:blip r:embed="rId6" cstate="print"/>
          <a:srcRect/>
          <a:stretch>
            <a:fillRect/>
          </a:stretch>
        </p:blipFill>
        <p:spPr bwMode="auto">
          <a:xfrm>
            <a:off x="3884613" y="757238"/>
            <a:ext cx="211137" cy="211137"/>
          </a:xfrm>
          <a:prstGeom prst="rect">
            <a:avLst/>
          </a:prstGeom>
          <a:noFill/>
        </p:spPr>
      </p:pic>
      <p:pic>
        <p:nvPicPr>
          <p:cNvPr id="2068" name="Picture 20" descr="red hq"/>
          <p:cNvPicPr>
            <a:picLocks noChangeAspect="1" noChangeArrowheads="1"/>
          </p:cNvPicPr>
          <p:nvPr/>
        </p:nvPicPr>
        <p:blipFill>
          <a:blip r:embed="rId7" cstate="print"/>
          <a:srcRect/>
          <a:stretch>
            <a:fillRect/>
          </a:stretch>
        </p:blipFill>
        <p:spPr bwMode="auto">
          <a:xfrm>
            <a:off x="4419600" y="757238"/>
            <a:ext cx="198438" cy="382587"/>
          </a:xfrm>
          <a:prstGeom prst="rect">
            <a:avLst/>
          </a:prstGeom>
          <a:noFill/>
        </p:spPr>
      </p:pic>
      <p:pic>
        <p:nvPicPr>
          <p:cNvPr id="2069" name="Picture 21" descr="red infantry"/>
          <p:cNvPicPr>
            <a:picLocks noChangeAspect="1" noChangeArrowheads="1"/>
          </p:cNvPicPr>
          <p:nvPr/>
        </p:nvPicPr>
        <p:blipFill>
          <a:blip r:embed="rId8" cstate="print"/>
          <a:srcRect/>
          <a:stretch>
            <a:fillRect/>
          </a:stretch>
        </p:blipFill>
        <p:spPr bwMode="auto">
          <a:xfrm>
            <a:off x="3579813" y="1901825"/>
            <a:ext cx="468312" cy="298450"/>
          </a:xfrm>
          <a:prstGeom prst="rect">
            <a:avLst/>
          </a:prstGeom>
          <a:noFill/>
          <a:ln w="9525">
            <a:noFill/>
            <a:miter lim="800000"/>
            <a:headEnd/>
            <a:tailEnd/>
          </a:ln>
        </p:spPr>
      </p:pic>
      <p:pic>
        <p:nvPicPr>
          <p:cNvPr id="2070" name="Picture 22" descr="blue wagon"/>
          <p:cNvPicPr>
            <a:picLocks noChangeAspect="1" noChangeArrowheads="1"/>
          </p:cNvPicPr>
          <p:nvPr/>
        </p:nvPicPr>
        <p:blipFill>
          <a:blip r:embed="rId4" cstate="print"/>
          <a:srcRect/>
          <a:stretch>
            <a:fillRect/>
          </a:stretch>
        </p:blipFill>
        <p:spPr bwMode="auto">
          <a:xfrm>
            <a:off x="3884613" y="6613525"/>
            <a:ext cx="333375" cy="244475"/>
          </a:xfrm>
          <a:prstGeom prst="rect">
            <a:avLst/>
          </a:prstGeom>
          <a:noFill/>
        </p:spPr>
      </p:pic>
      <p:pic>
        <p:nvPicPr>
          <p:cNvPr id="2071" name="Picture 23" descr="blue wagon"/>
          <p:cNvPicPr>
            <a:picLocks noChangeAspect="1" noChangeArrowheads="1"/>
          </p:cNvPicPr>
          <p:nvPr/>
        </p:nvPicPr>
        <p:blipFill>
          <a:blip r:embed="rId4" cstate="print"/>
          <a:srcRect/>
          <a:stretch>
            <a:fillRect/>
          </a:stretch>
        </p:blipFill>
        <p:spPr bwMode="auto">
          <a:xfrm>
            <a:off x="3427413" y="6613525"/>
            <a:ext cx="333375" cy="244475"/>
          </a:xfrm>
          <a:prstGeom prst="rect">
            <a:avLst/>
          </a:prstGeom>
          <a:noFill/>
        </p:spPr>
      </p:pic>
      <p:pic>
        <p:nvPicPr>
          <p:cNvPr id="2072" name="Picture 24" descr="blue wagon"/>
          <p:cNvPicPr>
            <a:picLocks noChangeAspect="1" noChangeArrowheads="1"/>
          </p:cNvPicPr>
          <p:nvPr/>
        </p:nvPicPr>
        <p:blipFill>
          <a:blip r:embed="rId4" cstate="print"/>
          <a:srcRect/>
          <a:stretch>
            <a:fillRect/>
          </a:stretch>
        </p:blipFill>
        <p:spPr bwMode="auto">
          <a:xfrm>
            <a:off x="5183188" y="6613525"/>
            <a:ext cx="333375" cy="244475"/>
          </a:xfrm>
          <a:prstGeom prst="rect">
            <a:avLst/>
          </a:prstGeom>
          <a:noFill/>
        </p:spPr>
      </p:pic>
      <p:pic>
        <p:nvPicPr>
          <p:cNvPr id="2074" name="Picture 26" descr="blue cavalry"/>
          <p:cNvPicPr preferRelativeResize="0">
            <a:picLocks noChangeAspect="1" noChangeArrowheads="1"/>
          </p:cNvPicPr>
          <p:nvPr/>
        </p:nvPicPr>
        <p:blipFill>
          <a:blip r:embed="rId9" cstate="print"/>
          <a:srcRect/>
          <a:stretch>
            <a:fillRect/>
          </a:stretch>
        </p:blipFill>
        <p:spPr bwMode="auto">
          <a:xfrm rot="2700000">
            <a:off x="7181851" y="4714875"/>
            <a:ext cx="412750" cy="269875"/>
          </a:xfrm>
          <a:prstGeom prst="rect">
            <a:avLst/>
          </a:prstGeom>
          <a:noFill/>
          <a:ln w="9525">
            <a:noFill/>
            <a:miter lim="800000"/>
            <a:headEnd/>
            <a:tailEnd/>
          </a:ln>
        </p:spPr>
      </p:pic>
      <p:grpSp>
        <p:nvGrpSpPr>
          <p:cNvPr id="2" name="Group 232"/>
          <p:cNvGrpSpPr>
            <a:grpSpLocks/>
          </p:cNvGrpSpPr>
          <p:nvPr/>
        </p:nvGrpSpPr>
        <p:grpSpPr bwMode="auto">
          <a:xfrm>
            <a:off x="3275013" y="4879975"/>
            <a:ext cx="755650" cy="614363"/>
            <a:chOff x="2111" y="3025"/>
            <a:chExt cx="529" cy="430"/>
          </a:xfrm>
        </p:grpSpPr>
        <p:pic>
          <p:nvPicPr>
            <p:cNvPr id="2073" name="Picture 25" descr="blue cavalry"/>
            <p:cNvPicPr preferRelativeResize="0">
              <a:picLocks noChangeAspect="1" noChangeArrowheads="1"/>
            </p:cNvPicPr>
            <p:nvPr/>
          </p:nvPicPr>
          <p:blipFill>
            <a:blip r:embed="rId9" cstate="print"/>
            <a:srcRect/>
            <a:stretch>
              <a:fillRect/>
            </a:stretch>
          </p:blipFill>
          <p:spPr bwMode="auto">
            <a:xfrm rot="18900000">
              <a:off x="2111" y="3266"/>
              <a:ext cx="289" cy="189"/>
            </a:xfrm>
            <a:prstGeom prst="rect">
              <a:avLst/>
            </a:prstGeom>
            <a:noFill/>
            <a:ln w="9525">
              <a:noFill/>
              <a:miter lim="800000"/>
              <a:headEnd/>
              <a:tailEnd/>
            </a:ln>
          </p:spPr>
        </p:pic>
        <p:pic>
          <p:nvPicPr>
            <p:cNvPr id="2075" name="Picture 27" descr="blue cavalry"/>
            <p:cNvPicPr preferRelativeResize="0">
              <a:picLocks noChangeAspect="1" noChangeArrowheads="1"/>
            </p:cNvPicPr>
            <p:nvPr/>
          </p:nvPicPr>
          <p:blipFill>
            <a:blip r:embed="rId9" cstate="print"/>
            <a:srcRect/>
            <a:stretch>
              <a:fillRect/>
            </a:stretch>
          </p:blipFill>
          <p:spPr bwMode="auto">
            <a:xfrm rot="18900000">
              <a:off x="2351" y="3025"/>
              <a:ext cx="289" cy="189"/>
            </a:xfrm>
            <a:prstGeom prst="rect">
              <a:avLst/>
            </a:prstGeom>
            <a:noFill/>
            <a:ln w="9525">
              <a:noFill/>
              <a:miter lim="800000"/>
              <a:headEnd/>
              <a:tailEnd/>
            </a:ln>
          </p:spPr>
        </p:pic>
      </p:grpSp>
      <p:pic>
        <p:nvPicPr>
          <p:cNvPr id="2077" name="Picture 29" descr="red cavalry"/>
          <p:cNvPicPr preferRelativeResize="0">
            <a:picLocks noChangeAspect="1" noChangeArrowheads="1"/>
          </p:cNvPicPr>
          <p:nvPr/>
        </p:nvPicPr>
        <p:blipFill>
          <a:blip r:embed="rId10" cstate="print"/>
          <a:srcRect/>
          <a:stretch>
            <a:fillRect/>
          </a:stretch>
        </p:blipFill>
        <p:spPr bwMode="auto">
          <a:xfrm>
            <a:off x="4648200" y="2284413"/>
            <a:ext cx="412750" cy="269875"/>
          </a:xfrm>
          <a:prstGeom prst="rect">
            <a:avLst/>
          </a:prstGeom>
          <a:noFill/>
          <a:ln w="9525">
            <a:noFill/>
            <a:miter lim="800000"/>
            <a:headEnd/>
            <a:tailEnd/>
          </a:ln>
        </p:spPr>
      </p:pic>
      <p:grpSp>
        <p:nvGrpSpPr>
          <p:cNvPr id="3" name="Group 195"/>
          <p:cNvGrpSpPr>
            <a:grpSpLocks/>
          </p:cNvGrpSpPr>
          <p:nvPr/>
        </p:nvGrpSpPr>
        <p:grpSpPr bwMode="auto">
          <a:xfrm>
            <a:off x="5792788" y="1901825"/>
            <a:ext cx="963612" cy="269875"/>
            <a:chOff x="3649" y="1198"/>
            <a:chExt cx="674" cy="189"/>
          </a:xfrm>
        </p:grpSpPr>
        <p:pic>
          <p:nvPicPr>
            <p:cNvPr id="2065" name="Picture 17" descr="red cavalry"/>
            <p:cNvPicPr preferRelativeResize="0">
              <a:picLocks noChangeAspect="1" noChangeArrowheads="1"/>
            </p:cNvPicPr>
            <p:nvPr/>
          </p:nvPicPr>
          <p:blipFill>
            <a:blip r:embed="rId10" cstate="print"/>
            <a:srcRect/>
            <a:stretch>
              <a:fillRect/>
            </a:stretch>
          </p:blipFill>
          <p:spPr bwMode="auto">
            <a:xfrm>
              <a:off x="3649" y="1198"/>
              <a:ext cx="289" cy="189"/>
            </a:xfrm>
            <a:prstGeom prst="rect">
              <a:avLst/>
            </a:prstGeom>
            <a:noFill/>
            <a:ln w="9525">
              <a:noFill/>
              <a:miter lim="800000"/>
              <a:headEnd/>
              <a:tailEnd/>
            </a:ln>
          </p:spPr>
        </p:pic>
        <p:pic>
          <p:nvPicPr>
            <p:cNvPr id="2079" name="Picture 31" descr="red cavalry"/>
            <p:cNvPicPr preferRelativeResize="0">
              <a:picLocks noChangeAspect="1" noChangeArrowheads="1"/>
            </p:cNvPicPr>
            <p:nvPr/>
          </p:nvPicPr>
          <p:blipFill>
            <a:blip r:embed="rId10" cstate="print"/>
            <a:srcRect/>
            <a:stretch>
              <a:fillRect/>
            </a:stretch>
          </p:blipFill>
          <p:spPr bwMode="auto">
            <a:xfrm>
              <a:off x="4034" y="1198"/>
              <a:ext cx="289" cy="189"/>
            </a:xfrm>
            <a:prstGeom prst="rect">
              <a:avLst/>
            </a:prstGeom>
            <a:noFill/>
            <a:ln w="9525">
              <a:noFill/>
              <a:miter lim="800000"/>
              <a:headEnd/>
              <a:tailEnd/>
            </a:ln>
          </p:spPr>
        </p:pic>
      </p:grpSp>
      <p:grpSp>
        <p:nvGrpSpPr>
          <p:cNvPr id="4" name="Group 196"/>
          <p:cNvGrpSpPr>
            <a:grpSpLocks/>
          </p:cNvGrpSpPr>
          <p:nvPr/>
        </p:nvGrpSpPr>
        <p:grpSpPr bwMode="auto">
          <a:xfrm>
            <a:off x="7015163" y="2284413"/>
            <a:ext cx="962025" cy="269875"/>
            <a:chOff x="4419" y="1439"/>
            <a:chExt cx="673" cy="189"/>
          </a:xfrm>
        </p:grpSpPr>
        <p:pic>
          <p:nvPicPr>
            <p:cNvPr id="2078" name="Picture 30" descr="red cavalry"/>
            <p:cNvPicPr preferRelativeResize="0">
              <a:picLocks noChangeAspect="1" noChangeArrowheads="1"/>
            </p:cNvPicPr>
            <p:nvPr/>
          </p:nvPicPr>
          <p:blipFill>
            <a:blip r:embed="rId10" cstate="print"/>
            <a:srcRect/>
            <a:stretch>
              <a:fillRect/>
            </a:stretch>
          </p:blipFill>
          <p:spPr bwMode="auto">
            <a:xfrm>
              <a:off x="4419" y="1439"/>
              <a:ext cx="289" cy="189"/>
            </a:xfrm>
            <a:prstGeom prst="rect">
              <a:avLst/>
            </a:prstGeom>
            <a:noFill/>
            <a:ln w="9525">
              <a:noFill/>
              <a:miter lim="800000"/>
              <a:headEnd/>
              <a:tailEnd/>
            </a:ln>
          </p:spPr>
        </p:pic>
        <p:pic>
          <p:nvPicPr>
            <p:cNvPr id="2081" name="Picture 33" descr="red cavalry"/>
            <p:cNvPicPr preferRelativeResize="0">
              <a:picLocks noChangeAspect="1" noChangeArrowheads="1"/>
            </p:cNvPicPr>
            <p:nvPr/>
          </p:nvPicPr>
          <p:blipFill>
            <a:blip r:embed="rId10" cstate="print"/>
            <a:srcRect/>
            <a:stretch>
              <a:fillRect/>
            </a:stretch>
          </p:blipFill>
          <p:spPr bwMode="auto">
            <a:xfrm>
              <a:off x="4803" y="1439"/>
              <a:ext cx="289" cy="189"/>
            </a:xfrm>
            <a:prstGeom prst="rect">
              <a:avLst/>
            </a:prstGeom>
            <a:noFill/>
            <a:ln w="9525">
              <a:noFill/>
              <a:miter lim="800000"/>
              <a:headEnd/>
              <a:tailEnd/>
            </a:ln>
          </p:spPr>
        </p:pic>
      </p:grpSp>
      <p:grpSp>
        <p:nvGrpSpPr>
          <p:cNvPr id="5" name="Group 194"/>
          <p:cNvGrpSpPr>
            <a:grpSpLocks/>
          </p:cNvGrpSpPr>
          <p:nvPr/>
        </p:nvGrpSpPr>
        <p:grpSpPr bwMode="auto">
          <a:xfrm>
            <a:off x="5792788" y="2284413"/>
            <a:ext cx="963612" cy="269875"/>
            <a:chOff x="3649" y="1439"/>
            <a:chExt cx="674" cy="189"/>
          </a:xfrm>
        </p:grpSpPr>
        <p:pic>
          <p:nvPicPr>
            <p:cNvPr id="2080" name="Picture 32" descr="red cavalry"/>
            <p:cNvPicPr preferRelativeResize="0">
              <a:picLocks noChangeAspect="1" noChangeArrowheads="1"/>
            </p:cNvPicPr>
            <p:nvPr/>
          </p:nvPicPr>
          <p:blipFill>
            <a:blip r:embed="rId10" cstate="print"/>
            <a:srcRect/>
            <a:stretch>
              <a:fillRect/>
            </a:stretch>
          </p:blipFill>
          <p:spPr bwMode="auto">
            <a:xfrm>
              <a:off x="3649" y="1439"/>
              <a:ext cx="289" cy="189"/>
            </a:xfrm>
            <a:prstGeom prst="rect">
              <a:avLst/>
            </a:prstGeom>
            <a:noFill/>
            <a:ln w="9525">
              <a:noFill/>
              <a:miter lim="800000"/>
              <a:headEnd/>
              <a:tailEnd/>
            </a:ln>
          </p:spPr>
        </p:pic>
        <p:pic>
          <p:nvPicPr>
            <p:cNvPr id="2082" name="Picture 34" descr="red cavalry"/>
            <p:cNvPicPr preferRelativeResize="0">
              <a:picLocks noChangeAspect="1" noChangeArrowheads="1"/>
            </p:cNvPicPr>
            <p:nvPr/>
          </p:nvPicPr>
          <p:blipFill>
            <a:blip r:embed="rId10" cstate="print"/>
            <a:srcRect/>
            <a:stretch>
              <a:fillRect/>
            </a:stretch>
          </p:blipFill>
          <p:spPr bwMode="auto">
            <a:xfrm>
              <a:off x="4034" y="1439"/>
              <a:ext cx="289" cy="189"/>
            </a:xfrm>
            <a:prstGeom prst="rect">
              <a:avLst/>
            </a:prstGeom>
            <a:noFill/>
            <a:ln w="9525">
              <a:noFill/>
              <a:miter lim="800000"/>
              <a:headEnd/>
              <a:tailEnd/>
            </a:ln>
          </p:spPr>
        </p:pic>
      </p:grpSp>
      <p:grpSp>
        <p:nvGrpSpPr>
          <p:cNvPr id="6" name="Group 197"/>
          <p:cNvGrpSpPr>
            <a:grpSpLocks/>
          </p:cNvGrpSpPr>
          <p:nvPr/>
        </p:nvGrpSpPr>
        <p:grpSpPr bwMode="auto">
          <a:xfrm>
            <a:off x="7015163" y="1901825"/>
            <a:ext cx="962025" cy="269875"/>
            <a:chOff x="4419" y="1198"/>
            <a:chExt cx="673" cy="189"/>
          </a:xfrm>
        </p:grpSpPr>
        <p:pic>
          <p:nvPicPr>
            <p:cNvPr id="2076" name="Picture 28" descr="red cavalry"/>
            <p:cNvPicPr preferRelativeResize="0">
              <a:picLocks noChangeAspect="1" noChangeArrowheads="1"/>
            </p:cNvPicPr>
            <p:nvPr/>
          </p:nvPicPr>
          <p:blipFill>
            <a:blip r:embed="rId10" cstate="print"/>
            <a:srcRect/>
            <a:stretch>
              <a:fillRect/>
            </a:stretch>
          </p:blipFill>
          <p:spPr bwMode="auto">
            <a:xfrm>
              <a:off x="4419" y="1198"/>
              <a:ext cx="289" cy="189"/>
            </a:xfrm>
            <a:prstGeom prst="rect">
              <a:avLst/>
            </a:prstGeom>
            <a:noFill/>
            <a:ln w="9525">
              <a:noFill/>
              <a:miter lim="800000"/>
              <a:headEnd/>
              <a:tailEnd/>
            </a:ln>
          </p:spPr>
        </p:pic>
        <p:pic>
          <p:nvPicPr>
            <p:cNvPr id="2083" name="Picture 35" descr="red cavalry"/>
            <p:cNvPicPr preferRelativeResize="0">
              <a:picLocks noChangeAspect="1" noChangeArrowheads="1"/>
            </p:cNvPicPr>
            <p:nvPr/>
          </p:nvPicPr>
          <p:blipFill>
            <a:blip r:embed="rId10" cstate="print"/>
            <a:srcRect/>
            <a:stretch>
              <a:fillRect/>
            </a:stretch>
          </p:blipFill>
          <p:spPr bwMode="auto">
            <a:xfrm>
              <a:off x="4803" y="1198"/>
              <a:ext cx="289" cy="189"/>
            </a:xfrm>
            <a:prstGeom prst="rect">
              <a:avLst/>
            </a:prstGeom>
            <a:noFill/>
            <a:ln w="9525">
              <a:noFill/>
              <a:miter lim="800000"/>
              <a:headEnd/>
              <a:tailEnd/>
            </a:ln>
          </p:spPr>
        </p:pic>
      </p:grpSp>
      <p:pic>
        <p:nvPicPr>
          <p:cNvPr id="2084" name="Picture 36" descr="red cavalry"/>
          <p:cNvPicPr preferRelativeResize="0">
            <a:picLocks noChangeAspect="1" noChangeArrowheads="1"/>
          </p:cNvPicPr>
          <p:nvPr/>
        </p:nvPicPr>
        <p:blipFill>
          <a:blip r:embed="rId10" cstate="print"/>
          <a:srcRect/>
          <a:stretch>
            <a:fillRect/>
          </a:stretch>
        </p:blipFill>
        <p:spPr bwMode="auto">
          <a:xfrm>
            <a:off x="4114800" y="1901825"/>
            <a:ext cx="412750" cy="269875"/>
          </a:xfrm>
          <a:prstGeom prst="rect">
            <a:avLst/>
          </a:prstGeom>
          <a:noFill/>
          <a:ln w="9525">
            <a:noFill/>
            <a:miter lim="800000"/>
            <a:headEnd/>
            <a:tailEnd/>
          </a:ln>
        </p:spPr>
      </p:pic>
      <p:pic>
        <p:nvPicPr>
          <p:cNvPr id="2085" name="Picture 37" descr="red cavalry"/>
          <p:cNvPicPr preferRelativeResize="0">
            <a:picLocks noChangeAspect="1" noChangeArrowheads="1"/>
          </p:cNvPicPr>
          <p:nvPr/>
        </p:nvPicPr>
        <p:blipFill>
          <a:blip r:embed="rId10" cstate="print"/>
          <a:srcRect/>
          <a:stretch>
            <a:fillRect/>
          </a:stretch>
        </p:blipFill>
        <p:spPr bwMode="auto">
          <a:xfrm>
            <a:off x="5183188" y="1901825"/>
            <a:ext cx="412750" cy="269875"/>
          </a:xfrm>
          <a:prstGeom prst="rect">
            <a:avLst/>
          </a:prstGeom>
          <a:noFill/>
          <a:ln w="9525">
            <a:noFill/>
            <a:miter lim="800000"/>
            <a:headEnd/>
            <a:tailEnd/>
          </a:ln>
        </p:spPr>
      </p:pic>
      <p:grpSp>
        <p:nvGrpSpPr>
          <p:cNvPr id="7" name="Group 193"/>
          <p:cNvGrpSpPr>
            <a:grpSpLocks/>
          </p:cNvGrpSpPr>
          <p:nvPr/>
        </p:nvGrpSpPr>
        <p:grpSpPr bwMode="auto">
          <a:xfrm>
            <a:off x="679450" y="1901825"/>
            <a:ext cx="962025" cy="269875"/>
            <a:chOff x="428" y="1198"/>
            <a:chExt cx="673" cy="189"/>
          </a:xfrm>
        </p:grpSpPr>
        <p:pic>
          <p:nvPicPr>
            <p:cNvPr id="2086" name="Picture 38" descr="red cavalry"/>
            <p:cNvPicPr preferRelativeResize="0">
              <a:picLocks noChangeAspect="1" noChangeArrowheads="1"/>
            </p:cNvPicPr>
            <p:nvPr/>
          </p:nvPicPr>
          <p:blipFill>
            <a:blip r:embed="rId10" cstate="print"/>
            <a:srcRect/>
            <a:stretch>
              <a:fillRect/>
            </a:stretch>
          </p:blipFill>
          <p:spPr bwMode="auto">
            <a:xfrm>
              <a:off x="428" y="1198"/>
              <a:ext cx="289" cy="189"/>
            </a:xfrm>
            <a:prstGeom prst="rect">
              <a:avLst/>
            </a:prstGeom>
            <a:noFill/>
            <a:ln w="9525">
              <a:noFill/>
              <a:miter lim="800000"/>
              <a:headEnd/>
              <a:tailEnd/>
            </a:ln>
          </p:spPr>
        </p:pic>
        <p:pic>
          <p:nvPicPr>
            <p:cNvPr id="2087" name="Picture 39" descr="red cavalry"/>
            <p:cNvPicPr preferRelativeResize="0">
              <a:picLocks noChangeAspect="1" noChangeArrowheads="1"/>
            </p:cNvPicPr>
            <p:nvPr/>
          </p:nvPicPr>
          <p:blipFill>
            <a:blip r:embed="rId10" cstate="print"/>
            <a:srcRect/>
            <a:stretch>
              <a:fillRect/>
            </a:stretch>
          </p:blipFill>
          <p:spPr bwMode="auto">
            <a:xfrm>
              <a:off x="812" y="1198"/>
              <a:ext cx="289" cy="189"/>
            </a:xfrm>
            <a:prstGeom prst="rect">
              <a:avLst/>
            </a:prstGeom>
            <a:noFill/>
            <a:ln w="9525">
              <a:noFill/>
              <a:miter lim="800000"/>
              <a:headEnd/>
              <a:tailEnd/>
            </a:ln>
          </p:spPr>
        </p:pic>
      </p:grpSp>
      <p:pic>
        <p:nvPicPr>
          <p:cNvPr id="2091" name="Picture 43" descr="red cavalry"/>
          <p:cNvPicPr preferRelativeResize="0">
            <a:picLocks noChangeAspect="1" noChangeArrowheads="1"/>
          </p:cNvPicPr>
          <p:nvPr/>
        </p:nvPicPr>
        <p:blipFill>
          <a:blip r:embed="rId10" cstate="print"/>
          <a:srcRect/>
          <a:stretch>
            <a:fillRect/>
          </a:stretch>
        </p:blipFill>
        <p:spPr bwMode="auto">
          <a:xfrm>
            <a:off x="2968625" y="1901825"/>
            <a:ext cx="412750" cy="269875"/>
          </a:xfrm>
          <a:prstGeom prst="rect">
            <a:avLst/>
          </a:prstGeom>
          <a:noFill/>
          <a:ln w="9525">
            <a:noFill/>
            <a:miter lim="800000"/>
            <a:headEnd/>
            <a:tailEnd/>
          </a:ln>
        </p:spPr>
      </p:pic>
      <p:grpSp>
        <p:nvGrpSpPr>
          <p:cNvPr id="8" name="Group 192"/>
          <p:cNvGrpSpPr>
            <a:grpSpLocks/>
          </p:cNvGrpSpPr>
          <p:nvPr/>
        </p:nvGrpSpPr>
        <p:grpSpPr bwMode="auto">
          <a:xfrm>
            <a:off x="1824038" y="1901825"/>
            <a:ext cx="893762" cy="269875"/>
            <a:chOff x="1149" y="1198"/>
            <a:chExt cx="626" cy="189"/>
          </a:xfrm>
        </p:grpSpPr>
        <p:pic>
          <p:nvPicPr>
            <p:cNvPr id="2089" name="Picture 41" descr="red cavalry"/>
            <p:cNvPicPr preferRelativeResize="0">
              <a:picLocks noChangeAspect="1" noChangeArrowheads="1"/>
            </p:cNvPicPr>
            <p:nvPr/>
          </p:nvPicPr>
          <p:blipFill>
            <a:blip r:embed="rId10" cstate="print"/>
            <a:srcRect/>
            <a:stretch>
              <a:fillRect/>
            </a:stretch>
          </p:blipFill>
          <p:spPr bwMode="auto">
            <a:xfrm>
              <a:off x="1486" y="1198"/>
              <a:ext cx="289" cy="189"/>
            </a:xfrm>
            <a:prstGeom prst="rect">
              <a:avLst/>
            </a:prstGeom>
            <a:noFill/>
            <a:ln w="9525">
              <a:noFill/>
              <a:miter lim="800000"/>
              <a:headEnd/>
              <a:tailEnd/>
            </a:ln>
          </p:spPr>
        </p:pic>
        <p:pic>
          <p:nvPicPr>
            <p:cNvPr id="2092" name="Picture 44" descr="red cavalry"/>
            <p:cNvPicPr preferRelativeResize="0">
              <a:picLocks noChangeAspect="1" noChangeArrowheads="1"/>
            </p:cNvPicPr>
            <p:nvPr/>
          </p:nvPicPr>
          <p:blipFill>
            <a:blip r:embed="rId10" cstate="print"/>
            <a:srcRect/>
            <a:stretch>
              <a:fillRect/>
            </a:stretch>
          </p:blipFill>
          <p:spPr bwMode="auto">
            <a:xfrm>
              <a:off x="1149" y="1198"/>
              <a:ext cx="289" cy="189"/>
            </a:xfrm>
            <a:prstGeom prst="rect">
              <a:avLst/>
            </a:prstGeom>
            <a:noFill/>
            <a:ln w="9525">
              <a:noFill/>
              <a:miter lim="800000"/>
              <a:headEnd/>
              <a:tailEnd/>
            </a:ln>
          </p:spPr>
        </p:pic>
      </p:grpSp>
      <p:grpSp>
        <p:nvGrpSpPr>
          <p:cNvPr id="9" name="Group 191"/>
          <p:cNvGrpSpPr>
            <a:grpSpLocks/>
          </p:cNvGrpSpPr>
          <p:nvPr/>
        </p:nvGrpSpPr>
        <p:grpSpPr bwMode="auto">
          <a:xfrm>
            <a:off x="1824038" y="2284413"/>
            <a:ext cx="893762" cy="269875"/>
            <a:chOff x="1149" y="1439"/>
            <a:chExt cx="626" cy="189"/>
          </a:xfrm>
        </p:grpSpPr>
        <p:pic>
          <p:nvPicPr>
            <p:cNvPr id="2090" name="Picture 42" descr="red cavalry"/>
            <p:cNvPicPr preferRelativeResize="0">
              <a:picLocks noChangeAspect="1" noChangeArrowheads="1"/>
            </p:cNvPicPr>
            <p:nvPr/>
          </p:nvPicPr>
          <p:blipFill>
            <a:blip r:embed="rId10" cstate="print"/>
            <a:srcRect/>
            <a:stretch>
              <a:fillRect/>
            </a:stretch>
          </p:blipFill>
          <p:spPr bwMode="auto">
            <a:xfrm>
              <a:off x="1149" y="1439"/>
              <a:ext cx="289" cy="189"/>
            </a:xfrm>
            <a:prstGeom prst="rect">
              <a:avLst/>
            </a:prstGeom>
            <a:noFill/>
            <a:ln w="9525">
              <a:noFill/>
              <a:miter lim="800000"/>
              <a:headEnd/>
              <a:tailEnd/>
            </a:ln>
          </p:spPr>
        </p:pic>
        <p:pic>
          <p:nvPicPr>
            <p:cNvPr id="2093" name="Picture 45" descr="red cavalry"/>
            <p:cNvPicPr preferRelativeResize="0">
              <a:picLocks noChangeAspect="1" noChangeArrowheads="1"/>
            </p:cNvPicPr>
            <p:nvPr/>
          </p:nvPicPr>
          <p:blipFill>
            <a:blip r:embed="rId10" cstate="print"/>
            <a:srcRect/>
            <a:stretch>
              <a:fillRect/>
            </a:stretch>
          </p:blipFill>
          <p:spPr bwMode="auto">
            <a:xfrm>
              <a:off x="1486" y="1439"/>
              <a:ext cx="289" cy="189"/>
            </a:xfrm>
            <a:prstGeom prst="rect">
              <a:avLst/>
            </a:prstGeom>
            <a:noFill/>
            <a:ln w="9525">
              <a:noFill/>
              <a:miter lim="800000"/>
              <a:headEnd/>
              <a:tailEnd/>
            </a:ln>
          </p:spPr>
        </p:pic>
      </p:grpSp>
      <p:grpSp>
        <p:nvGrpSpPr>
          <p:cNvPr id="10" name="Group 190"/>
          <p:cNvGrpSpPr>
            <a:grpSpLocks/>
          </p:cNvGrpSpPr>
          <p:nvPr/>
        </p:nvGrpSpPr>
        <p:grpSpPr bwMode="auto">
          <a:xfrm>
            <a:off x="679450" y="2284413"/>
            <a:ext cx="962025" cy="269875"/>
            <a:chOff x="428" y="1439"/>
            <a:chExt cx="673" cy="189"/>
          </a:xfrm>
        </p:grpSpPr>
        <p:pic>
          <p:nvPicPr>
            <p:cNvPr id="2088" name="Picture 40" descr="red cavalry"/>
            <p:cNvPicPr preferRelativeResize="0">
              <a:picLocks noChangeAspect="1" noChangeArrowheads="1"/>
            </p:cNvPicPr>
            <p:nvPr/>
          </p:nvPicPr>
          <p:blipFill>
            <a:blip r:embed="rId10" cstate="print"/>
            <a:srcRect/>
            <a:stretch>
              <a:fillRect/>
            </a:stretch>
          </p:blipFill>
          <p:spPr bwMode="auto">
            <a:xfrm>
              <a:off x="812" y="1439"/>
              <a:ext cx="289" cy="189"/>
            </a:xfrm>
            <a:prstGeom prst="rect">
              <a:avLst/>
            </a:prstGeom>
            <a:noFill/>
            <a:ln w="9525">
              <a:noFill/>
              <a:miter lim="800000"/>
              <a:headEnd/>
              <a:tailEnd/>
            </a:ln>
          </p:spPr>
        </p:pic>
        <p:pic>
          <p:nvPicPr>
            <p:cNvPr id="2094" name="Picture 46" descr="red cavalry"/>
            <p:cNvPicPr preferRelativeResize="0">
              <a:picLocks noChangeAspect="1" noChangeArrowheads="1"/>
            </p:cNvPicPr>
            <p:nvPr/>
          </p:nvPicPr>
          <p:blipFill>
            <a:blip r:embed="rId10" cstate="print"/>
            <a:srcRect/>
            <a:stretch>
              <a:fillRect/>
            </a:stretch>
          </p:blipFill>
          <p:spPr bwMode="auto">
            <a:xfrm>
              <a:off x="428" y="1439"/>
              <a:ext cx="289" cy="189"/>
            </a:xfrm>
            <a:prstGeom prst="rect">
              <a:avLst/>
            </a:prstGeom>
            <a:noFill/>
            <a:ln w="9525">
              <a:noFill/>
              <a:miter lim="800000"/>
              <a:headEnd/>
              <a:tailEnd/>
            </a:ln>
          </p:spPr>
        </p:pic>
      </p:grpSp>
      <p:pic>
        <p:nvPicPr>
          <p:cNvPr id="2095" name="Picture 47" descr="red chariot"/>
          <p:cNvPicPr>
            <a:picLocks noChangeAspect="1" noChangeArrowheads="1"/>
          </p:cNvPicPr>
          <p:nvPr/>
        </p:nvPicPr>
        <p:blipFill>
          <a:blip r:embed="rId5" cstate="print"/>
          <a:srcRect/>
          <a:stretch>
            <a:fillRect/>
          </a:stretch>
        </p:blipFill>
        <p:spPr bwMode="auto">
          <a:xfrm>
            <a:off x="4191000" y="2784475"/>
            <a:ext cx="381000" cy="246063"/>
          </a:xfrm>
          <a:prstGeom prst="rect">
            <a:avLst/>
          </a:prstGeom>
          <a:noFill/>
        </p:spPr>
      </p:pic>
      <p:pic>
        <p:nvPicPr>
          <p:cNvPr id="2096" name="Picture 48" descr="red chariot"/>
          <p:cNvPicPr>
            <a:picLocks noChangeAspect="1" noChangeArrowheads="1"/>
          </p:cNvPicPr>
          <p:nvPr/>
        </p:nvPicPr>
        <p:blipFill>
          <a:blip r:embed="rId5" cstate="print"/>
          <a:srcRect/>
          <a:stretch>
            <a:fillRect/>
          </a:stretch>
        </p:blipFill>
        <p:spPr bwMode="auto">
          <a:xfrm>
            <a:off x="5564188" y="2784475"/>
            <a:ext cx="381000" cy="246063"/>
          </a:xfrm>
          <a:prstGeom prst="rect">
            <a:avLst/>
          </a:prstGeom>
          <a:noFill/>
        </p:spPr>
      </p:pic>
      <p:pic>
        <p:nvPicPr>
          <p:cNvPr id="2097" name="Picture 49" descr="red elephant"/>
          <p:cNvPicPr>
            <a:picLocks noChangeAspect="1" noChangeArrowheads="1"/>
          </p:cNvPicPr>
          <p:nvPr/>
        </p:nvPicPr>
        <p:blipFill>
          <a:blip r:embed="rId6" cstate="print"/>
          <a:srcRect/>
          <a:stretch>
            <a:fillRect/>
          </a:stretch>
        </p:blipFill>
        <p:spPr bwMode="auto">
          <a:xfrm>
            <a:off x="4037013" y="985838"/>
            <a:ext cx="211137" cy="211137"/>
          </a:xfrm>
          <a:prstGeom prst="rect">
            <a:avLst/>
          </a:prstGeom>
          <a:noFill/>
        </p:spPr>
      </p:pic>
      <p:pic>
        <p:nvPicPr>
          <p:cNvPr id="2098" name="Picture 50" descr="red elephant"/>
          <p:cNvPicPr>
            <a:picLocks noChangeAspect="1" noChangeArrowheads="1"/>
          </p:cNvPicPr>
          <p:nvPr/>
        </p:nvPicPr>
        <p:blipFill>
          <a:blip r:embed="rId6" cstate="print"/>
          <a:srcRect/>
          <a:stretch>
            <a:fillRect/>
          </a:stretch>
        </p:blipFill>
        <p:spPr bwMode="auto">
          <a:xfrm>
            <a:off x="4191000" y="757238"/>
            <a:ext cx="211138" cy="211137"/>
          </a:xfrm>
          <a:prstGeom prst="rect">
            <a:avLst/>
          </a:prstGeom>
          <a:noFill/>
        </p:spPr>
      </p:pic>
      <p:pic>
        <p:nvPicPr>
          <p:cNvPr id="2101" name="Picture 53" descr="red infantry"/>
          <p:cNvPicPr>
            <a:picLocks noChangeAspect="1" noChangeArrowheads="1"/>
          </p:cNvPicPr>
          <p:nvPr/>
        </p:nvPicPr>
        <p:blipFill>
          <a:blip r:embed="rId8" cstate="print"/>
          <a:srcRect/>
          <a:stretch>
            <a:fillRect/>
          </a:stretch>
        </p:blipFill>
        <p:spPr bwMode="auto">
          <a:xfrm>
            <a:off x="4648200" y="1901825"/>
            <a:ext cx="468313" cy="298450"/>
          </a:xfrm>
          <a:prstGeom prst="rect">
            <a:avLst/>
          </a:prstGeom>
          <a:noFill/>
          <a:ln w="9525">
            <a:noFill/>
            <a:miter lim="800000"/>
            <a:headEnd/>
            <a:tailEnd/>
          </a:ln>
        </p:spPr>
      </p:pic>
      <p:pic>
        <p:nvPicPr>
          <p:cNvPr id="2104" name="Picture 56" descr="blue infantry"/>
          <p:cNvPicPr>
            <a:picLocks noChangeAspect="1" noChangeArrowheads="1"/>
          </p:cNvPicPr>
          <p:nvPr/>
        </p:nvPicPr>
        <p:blipFill>
          <a:blip r:embed="rId3" cstate="print"/>
          <a:srcRect/>
          <a:stretch>
            <a:fillRect/>
          </a:stretch>
        </p:blipFill>
        <p:spPr bwMode="auto">
          <a:xfrm>
            <a:off x="4724400" y="5413375"/>
            <a:ext cx="468313" cy="298450"/>
          </a:xfrm>
          <a:prstGeom prst="rect">
            <a:avLst/>
          </a:prstGeom>
          <a:noFill/>
          <a:ln w="9525">
            <a:noFill/>
            <a:miter lim="800000"/>
            <a:headEnd/>
            <a:tailEnd/>
          </a:ln>
        </p:spPr>
      </p:pic>
      <p:pic>
        <p:nvPicPr>
          <p:cNvPr id="2105" name="Picture 57" descr="blue infantry"/>
          <p:cNvPicPr>
            <a:picLocks noChangeAspect="1" noChangeArrowheads="1"/>
          </p:cNvPicPr>
          <p:nvPr/>
        </p:nvPicPr>
        <p:blipFill>
          <a:blip r:embed="rId3" cstate="print"/>
          <a:srcRect/>
          <a:stretch>
            <a:fillRect/>
          </a:stretch>
        </p:blipFill>
        <p:spPr bwMode="auto">
          <a:xfrm>
            <a:off x="5181600" y="4378325"/>
            <a:ext cx="468313" cy="298450"/>
          </a:xfrm>
          <a:prstGeom prst="rect">
            <a:avLst/>
          </a:prstGeom>
          <a:noFill/>
          <a:ln w="9525">
            <a:noFill/>
            <a:miter lim="800000"/>
            <a:headEnd/>
            <a:tailEnd/>
          </a:ln>
        </p:spPr>
      </p:pic>
      <p:pic>
        <p:nvPicPr>
          <p:cNvPr id="2106" name="Picture 58" descr="blue infantry"/>
          <p:cNvPicPr>
            <a:picLocks noChangeAspect="1" noChangeArrowheads="1"/>
          </p:cNvPicPr>
          <p:nvPr/>
        </p:nvPicPr>
        <p:blipFill>
          <a:blip r:embed="rId3" cstate="print"/>
          <a:srcRect/>
          <a:stretch>
            <a:fillRect/>
          </a:stretch>
        </p:blipFill>
        <p:spPr bwMode="auto">
          <a:xfrm>
            <a:off x="6327775" y="4956175"/>
            <a:ext cx="468313" cy="298450"/>
          </a:xfrm>
          <a:prstGeom prst="rect">
            <a:avLst/>
          </a:prstGeom>
          <a:noFill/>
          <a:ln w="9525">
            <a:noFill/>
            <a:miter lim="800000"/>
            <a:headEnd/>
            <a:tailEnd/>
          </a:ln>
        </p:spPr>
      </p:pic>
      <p:pic>
        <p:nvPicPr>
          <p:cNvPr id="2107" name="Picture 59" descr="blue infantry"/>
          <p:cNvPicPr>
            <a:picLocks noChangeAspect="1" noChangeArrowheads="1"/>
          </p:cNvPicPr>
          <p:nvPr/>
        </p:nvPicPr>
        <p:blipFill>
          <a:blip r:embed="rId3" cstate="print"/>
          <a:srcRect/>
          <a:stretch>
            <a:fillRect/>
          </a:stretch>
        </p:blipFill>
        <p:spPr bwMode="auto">
          <a:xfrm>
            <a:off x="4267200" y="4649788"/>
            <a:ext cx="468313" cy="298450"/>
          </a:xfrm>
          <a:prstGeom prst="rect">
            <a:avLst/>
          </a:prstGeom>
          <a:noFill/>
          <a:ln w="9525">
            <a:noFill/>
            <a:miter lim="800000"/>
            <a:headEnd/>
            <a:tailEnd/>
          </a:ln>
        </p:spPr>
      </p:pic>
      <p:pic>
        <p:nvPicPr>
          <p:cNvPr id="2108" name="Picture 60" descr="blue infantry"/>
          <p:cNvPicPr>
            <a:picLocks noChangeAspect="1" noChangeArrowheads="1"/>
          </p:cNvPicPr>
          <p:nvPr/>
        </p:nvPicPr>
        <p:blipFill>
          <a:blip r:embed="rId3" cstate="print"/>
          <a:srcRect/>
          <a:stretch>
            <a:fillRect/>
          </a:stretch>
        </p:blipFill>
        <p:spPr bwMode="auto">
          <a:xfrm>
            <a:off x="5638800" y="4192588"/>
            <a:ext cx="468313" cy="298450"/>
          </a:xfrm>
          <a:prstGeom prst="rect">
            <a:avLst/>
          </a:prstGeom>
          <a:noFill/>
          <a:ln w="9525">
            <a:noFill/>
            <a:miter lim="800000"/>
            <a:headEnd/>
            <a:tailEnd/>
          </a:ln>
        </p:spPr>
      </p:pic>
      <p:pic>
        <p:nvPicPr>
          <p:cNvPr id="2109" name="Picture 61" descr="blue infantry"/>
          <p:cNvPicPr>
            <a:picLocks noChangeAspect="1" noChangeArrowheads="1"/>
          </p:cNvPicPr>
          <p:nvPr/>
        </p:nvPicPr>
        <p:blipFill>
          <a:blip r:embed="rId3" cstate="print"/>
          <a:srcRect/>
          <a:stretch>
            <a:fillRect/>
          </a:stretch>
        </p:blipFill>
        <p:spPr bwMode="auto">
          <a:xfrm>
            <a:off x="5259388" y="5260975"/>
            <a:ext cx="468312" cy="298450"/>
          </a:xfrm>
          <a:prstGeom prst="rect">
            <a:avLst/>
          </a:prstGeom>
          <a:noFill/>
          <a:ln w="9525">
            <a:noFill/>
            <a:miter lim="800000"/>
            <a:headEnd/>
            <a:tailEnd/>
          </a:ln>
        </p:spPr>
      </p:pic>
      <p:pic>
        <p:nvPicPr>
          <p:cNvPr id="2110" name="Picture 62" descr="blue infantry"/>
          <p:cNvPicPr>
            <a:picLocks noChangeAspect="1" noChangeArrowheads="1"/>
          </p:cNvPicPr>
          <p:nvPr/>
        </p:nvPicPr>
        <p:blipFill>
          <a:blip r:embed="rId3" cstate="print"/>
          <a:srcRect/>
          <a:stretch>
            <a:fillRect/>
          </a:stretch>
        </p:blipFill>
        <p:spPr bwMode="auto">
          <a:xfrm>
            <a:off x="4343400" y="6176963"/>
            <a:ext cx="468313" cy="298450"/>
          </a:xfrm>
          <a:prstGeom prst="rect">
            <a:avLst/>
          </a:prstGeom>
          <a:noFill/>
          <a:ln w="9525">
            <a:noFill/>
            <a:miter lim="800000"/>
            <a:headEnd/>
            <a:tailEnd/>
          </a:ln>
        </p:spPr>
      </p:pic>
      <p:grpSp>
        <p:nvGrpSpPr>
          <p:cNvPr id="11" name="Group 64"/>
          <p:cNvGrpSpPr>
            <a:grpSpLocks/>
          </p:cNvGrpSpPr>
          <p:nvPr/>
        </p:nvGrpSpPr>
        <p:grpSpPr bwMode="auto">
          <a:xfrm>
            <a:off x="6175375" y="4497388"/>
            <a:ext cx="457200" cy="217487"/>
            <a:chOff x="1630" y="2203"/>
            <a:chExt cx="288" cy="137"/>
          </a:xfrm>
        </p:grpSpPr>
        <p:pic>
          <p:nvPicPr>
            <p:cNvPr id="2113" name="Picture 65" descr="blue archer"/>
            <p:cNvPicPr preferRelativeResize="0">
              <a:picLocks noChangeAspect="1" noChangeArrowheads="1"/>
            </p:cNvPicPr>
            <p:nvPr/>
          </p:nvPicPr>
          <p:blipFill>
            <a:blip r:embed="rId11" cstate="print"/>
            <a:srcRect/>
            <a:stretch>
              <a:fillRect/>
            </a:stretch>
          </p:blipFill>
          <p:spPr bwMode="auto">
            <a:xfrm>
              <a:off x="1630" y="2203"/>
              <a:ext cx="144" cy="132"/>
            </a:xfrm>
            <a:prstGeom prst="rect">
              <a:avLst/>
            </a:prstGeom>
            <a:noFill/>
          </p:spPr>
        </p:pic>
        <p:pic>
          <p:nvPicPr>
            <p:cNvPr id="2114" name="Picture 66" descr="blue archer"/>
            <p:cNvPicPr preferRelativeResize="0">
              <a:picLocks noChangeAspect="1" noChangeArrowheads="1"/>
            </p:cNvPicPr>
            <p:nvPr/>
          </p:nvPicPr>
          <p:blipFill>
            <a:blip r:embed="rId11" cstate="print"/>
            <a:srcRect/>
            <a:stretch>
              <a:fillRect/>
            </a:stretch>
          </p:blipFill>
          <p:spPr bwMode="auto">
            <a:xfrm>
              <a:off x="1774" y="2208"/>
              <a:ext cx="144" cy="132"/>
            </a:xfrm>
            <a:prstGeom prst="rect">
              <a:avLst/>
            </a:prstGeom>
            <a:noFill/>
          </p:spPr>
        </p:pic>
      </p:grpSp>
      <p:grpSp>
        <p:nvGrpSpPr>
          <p:cNvPr id="12" name="Group 69"/>
          <p:cNvGrpSpPr>
            <a:grpSpLocks/>
          </p:cNvGrpSpPr>
          <p:nvPr/>
        </p:nvGrpSpPr>
        <p:grpSpPr bwMode="auto">
          <a:xfrm rot="18900000">
            <a:off x="3884613" y="5260975"/>
            <a:ext cx="444500" cy="295275"/>
            <a:chOff x="1534" y="3170"/>
            <a:chExt cx="280" cy="186"/>
          </a:xfrm>
        </p:grpSpPr>
        <p:pic>
          <p:nvPicPr>
            <p:cNvPr id="2062" name="Picture 14" descr="blue skirmisher"/>
            <p:cNvPicPr>
              <a:picLocks noChangeAspect="1" noChangeArrowheads="1"/>
            </p:cNvPicPr>
            <p:nvPr/>
          </p:nvPicPr>
          <p:blipFill>
            <a:blip r:embed="rId12" cstate="print"/>
            <a:srcRect/>
            <a:stretch>
              <a:fillRect/>
            </a:stretch>
          </p:blipFill>
          <p:spPr bwMode="auto">
            <a:xfrm>
              <a:off x="1534" y="3218"/>
              <a:ext cx="88" cy="138"/>
            </a:xfrm>
            <a:prstGeom prst="rect">
              <a:avLst/>
            </a:prstGeom>
            <a:noFill/>
          </p:spPr>
        </p:pic>
        <p:pic>
          <p:nvPicPr>
            <p:cNvPr id="2115" name="Picture 67" descr="blue skirmisher"/>
            <p:cNvPicPr>
              <a:picLocks noChangeAspect="1" noChangeArrowheads="1"/>
            </p:cNvPicPr>
            <p:nvPr/>
          </p:nvPicPr>
          <p:blipFill>
            <a:blip r:embed="rId12" cstate="print"/>
            <a:srcRect/>
            <a:stretch>
              <a:fillRect/>
            </a:stretch>
          </p:blipFill>
          <p:spPr bwMode="auto">
            <a:xfrm>
              <a:off x="1630" y="3170"/>
              <a:ext cx="88" cy="138"/>
            </a:xfrm>
            <a:prstGeom prst="rect">
              <a:avLst/>
            </a:prstGeom>
            <a:noFill/>
          </p:spPr>
        </p:pic>
        <p:pic>
          <p:nvPicPr>
            <p:cNvPr id="2116" name="Picture 68" descr="blue skirmisher"/>
            <p:cNvPicPr>
              <a:picLocks noChangeAspect="1" noChangeArrowheads="1"/>
            </p:cNvPicPr>
            <p:nvPr/>
          </p:nvPicPr>
          <p:blipFill>
            <a:blip r:embed="rId12" cstate="print"/>
            <a:srcRect/>
            <a:stretch>
              <a:fillRect/>
            </a:stretch>
          </p:blipFill>
          <p:spPr bwMode="auto">
            <a:xfrm>
              <a:off x="1726" y="3218"/>
              <a:ext cx="88" cy="138"/>
            </a:xfrm>
            <a:prstGeom prst="rect">
              <a:avLst/>
            </a:prstGeom>
            <a:noFill/>
          </p:spPr>
        </p:pic>
      </p:grpSp>
      <p:grpSp>
        <p:nvGrpSpPr>
          <p:cNvPr id="13" name="Group 70"/>
          <p:cNvGrpSpPr>
            <a:grpSpLocks/>
          </p:cNvGrpSpPr>
          <p:nvPr/>
        </p:nvGrpSpPr>
        <p:grpSpPr bwMode="auto">
          <a:xfrm>
            <a:off x="4648200" y="3657600"/>
            <a:ext cx="444500" cy="295275"/>
            <a:chOff x="1534" y="3170"/>
            <a:chExt cx="280" cy="186"/>
          </a:xfrm>
        </p:grpSpPr>
        <p:pic>
          <p:nvPicPr>
            <p:cNvPr id="2119" name="Picture 71" descr="blue skirmisher"/>
            <p:cNvPicPr>
              <a:picLocks noChangeAspect="1" noChangeArrowheads="1"/>
            </p:cNvPicPr>
            <p:nvPr/>
          </p:nvPicPr>
          <p:blipFill>
            <a:blip r:embed="rId12" cstate="print"/>
            <a:srcRect/>
            <a:stretch>
              <a:fillRect/>
            </a:stretch>
          </p:blipFill>
          <p:spPr bwMode="auto">
            <a:xfrm>
              <a:off x="1534" y="3218"/>
              <a:ext cx="88" cy="138"/>
            </a:xfrm>
            <a:prstGeom prst="rect">
              <a:avLst/>
            </a:prstGeom>
            <a:noFill/>
          </p:spPr>
        </p:pic>
        <p:pic>
          <p:nvPicPr>
            <p:cNvPr id="2120" name="Picture 72" descr="blue skirmisher"/>
            <p:cNvPicPr>
              <a:picLocks noChangeAspect="1" noChangeArrowheads="1"/>
            </p:cNvPicPr>
            <p:nvPr/>
          </p:nvPicPr>
          <p:blipFill>
            <a:blip r:embed="rId12" cstate="print"/>
            <a:srcRect/>
            <a:stretch>
              <a:fillRect/>
            </a:stretch>
          </p:blipFill>
          <p:spPr bwMode="auto">
            <a:xfrm>
              <a:off x="1630" y="3170"/>
              <a:ext cx="88" cy="138"/>
            </a:xfrm>
            <a:prstGeom prst="rect">
              <a:avLst/>
            </a:prstGeom>
            <a:noFill/>
          </p:spPr>
        </p:pic>
        <p:pic>
          <p:nvPicPr>
            <p:cNvPr id="2121" name="Picture 73" descr="blue skirmisher"/>
            <p:cNvPicPr>
              <a:picLocks noChangeAspect="1" noChangeArrowheads="1"/>
            </p:cNvPicPr>
            <p:nvPr/>
          </p:nvPicPr>
          <p:blipFill>
            <a:blip r:embed="rId12" cstate="print"/>
            <a:srcRect/>
            <a:stretch>
              <a:fillRect/>
            </a:stretch>
          </p:blipFill>
          <p:spPr bwMode="auto">
            <a:xfrm>
              <a:off x="1726" y="3218"/>
              <a:ext cx="88" cy="138"/>
            </a:xfrm>
            <a:prstGeom prst="rect">
              <a:avLst/>
            </a:prstGeom>
            <a:noFill/>
          </p:spPr>
        </p:pic>
      </p:grpSp>
      <p:grpSp>
        <p:nvGrpSpPr>
          <p:cNvPr id="14" name="Group 74"/>
          <p:cNvGrpSpPr>
            <a:grpSpLocks/>
          </p:cNvGrpSpPr>
          <p:nvPr/>
        </p:nvGrpSpPr>
        <p:grpSpPr bwMode="auto">
          <a:xfrm rot="2700000">
            <a:off x="6786563" y="4268787"/>
            <a:ext cx="444500" cy="295275"/>
            <a:chOff x="1534" y="3170"/>
            <a:chExt cx="280" cy="186"/>
          </a:xfrm>
        </p:grpSpPr>
        <p:pic>
          <p:nvPicPr>
            <p:cNvPr id="2123" name="Picture 75" descr="blue skirmisher"/>
            <p:cNvPicPr preferRelativeResize="0">
              <a:picLocks noChangeAspect="1" noChangeArrowheads="1"/>
            </p:cNvPicPr>
            <p:nvPr/>
          </p:nvPicPr>
          <p:blipFill>
            <a:blip r:embed="rId12" cstate="print"/>
            <a:srcRect/>
            <a:stretch>
              <a:fillRect/>
            </a:stretch>
          </p:blipFill>
          <p:spPr bwMode="auto">
            <a:xfrm>
              <a:off x="1534" y="3218"/>
              <a:ext cx="88" cy="138"/>
            </a:xfrm>
            <a:prstGeom prst="rect">
              <a:avLst/>
            </a:prstGeom>
            <a:noFill/>
          </p:spPr>
        </p:pic>
        <p:pic>
          <p:nvPicPr>
            <p:cNvPr id="2124" name="Picture 76" descr="blue skirmisher"/>
            <p:cNvPicPr preferRelativeResize="0">
              <a:picLocks noChangeAspect="1" noChangeArrowheads="1"/>
            </p:cNvPicPr>
            <p:nvPr/>
          </p:nvPicPr>
          <p:blipFill>
            <a:blip r:embed="rId12" cstate="print"/>
            <a:srcRect/>
            <a:stretch>
              <a:fillRect/>
            </a:stretch>
          </p:blipFill>
          <p:spPr bwMode="auto">
            <a:xfrm>
              <a:off x="1630" y="3170"/>
              <a:ext cx="88" cy="138"/>
            </a:xfrm>
            <a:prstGeom prst="rect">
              <a:avLst/>
            </a:prstGeom>
            <a:noFill/>
          </p:spPr>
        </p:pic>
        <p:pic>
          <p:nvPicPr>
            <p:cNvPr id="2125" name="Picture 77" descr="blue skirmisher"/>
            <p:cNvPicPr preferRelativeResize="0">
              <a:picLocks noChangeAspect="1" noChangeArrowheads="1"/>
            </p:cNvPicPr>
            <p:nvPr/>
          </p:nvPicPr>
          <p:blipFill>
            <a:blip r:embed="rId12" cstate="print"/>
            <a:srcRect/>
            <a:stretch>
              <a:fillRect/>
            </a:stretch>
          </p:blipFill>
          <p:spPr bwMode="auto">
            <a:xfrm>
              <a:off x="1726" y="3218"/>
              <a:ext cx="88" cy="138"/>
            </a:xfrm>
            <a:prstGeom prst="rect">
              <a:avLst/>
            </a:prstGeom>
            <a:noFill/>
          </p:spPr>
        </p:pic>
      </p:grpSp>
      <p:grpSp>
        <p:nvGrpSpPr>
          <p:cNvPr id="15" name="Group 79"/>
          <p:cNvGrpSpPr>
            <a:grpSpLocks/>
          </p:cNvGrpSpPr>
          <p:nvPr/>
        </p:nvGrpSpPr>
        <p:grpSpPr bwMode="auto">
          <a:xfrm rot="10800000">
            <a:off x="4114800" y="2360613"/>
            <a:ext cx="457200" cy="209550"/>
            <a:chOff x="1678" y="2064"/>
            <a:chExt cx="288" cy="132"/>
          </a:xfrm>
        </p:grpSpPr>
        <p:pic>
          <p:nvPicPr>
            <p:cNvPr id="2064" name="Picture 16" descr="red archer"/>
            <p:cNvPicPr>
              <a:picLocks noChangeAspect="1" noChangeArrowheads="1"/>
            </p:cNvPicPr>
            <p:nvPr/>
          </p:nvPicPr>
          <p:blipFill>
            <a:blip r:embed="rId13" cstate="print"/>
            <a:srcRect/>
            <a:stretch>
              <a:fillRect/>
            </a:stretch>
          </p:blipFill>
          <p:spPr bwMode="auto">
            <a:xfrm>
              <a:off x="1678" y="2064"/>
              <a:ext cx="144" cy="132"/>
            </a:xfrm>
            <a:prstGeom prst="rect">
              <a:avLst/>
            </a:prstGeom>
            <a:noFill/>
          </p:spPr>
        </p:pic>
        <p:pic>
          <p:nvPicPr>
            <p:cNvPr id="2126" name="Picture 78" descr="red archer"/>
            <p:cNvPicPr>
              <a:picLocks noChangeAspect="1" noChangeArrowheads="1"/>
            </p:cNvPicPr>
            <p:nvPr/>
          </p:nvPicPr>
          <p:blipFill>
            <a:blip r:embed="rId13" cstate="print"/>
            <a:srcRect/>
            <a:stretch>
              <a:fillRect/>
            </a:stretch>
          </p:blipFill>
          <p:spPr bwMode="auto">
            <a:xfrm>
              <a:off x="1822" y="2064"/>
              <a:ext cx="144" cy="132"/>
            </a:xfrm>
            <a:prstGeom prst="rect">
              <a:avLst/>
            </a:prstGeom>
            <a:noFill/>
          </p:spPr>
        </p:pic>
      </p:grpSp>
      <p:grpSp>
        <p:nvGrpSpPr>
          <p:cNvPr id="16" name="Group 80"/>
          <p:cNvGrpSpPr>
            <a:grpSpLocks/>
          </p:cNvGrpSpPr>
          <p:nvPr/>
        </p:nvGrpSpPr>
        <p:grpSpPr bwMode="auto">
          <a:xfrm rot="10800000">
            <a:off x="3579813" y="2360613"/>
            <a:ext cx="457200" cy="209550"/>
            <a:chOff x="1678" y="2064"/>
            <a:chExt cx="288" cy="132"/>
          </a:xfrm>
        </p:grpSpPr>
        <p:pic>
          <p:nvPicPr>
            <p:cNvPr id="2129" name="Picture 81" descr="red archer"/>
            <p:cNvPicPr>
              <a:picLocks noChangeAspect="1" noChangeArrowheads="1"/>
            </p:cNvPicPr>
            <p:nvPr/>
          </p:nvPicPr>
          <p:blipFill>
            <a:blip r:embed="rId13" cstate="print"/>
            <a:srcRect/>
            <a:stretch>
              <a:fillRect/>
            </a:stretch>
          </p:blipFill>
          <p:spPr bwMode="auto">
            <a:xfrm>
              <a:off x="1678" y="2064"/>
              <a:ext cx="144" cy="132"/>
            </a:xfrm>
            <a:prstGeom prst="rect">
              <a:avLst/>
            </a:prstGeom>
            <a:noFill/>
          </p:spPr>
        </p:pic>
        <p:pic>
          <p:nvPicPr>
            <p:cNvPr id="2130" name="Picture 82" descr="red archer"/>
            <p:cNvPicPr>
              <a:picLocks noChangeAspect="1" noChangeArrowheads="1"/>
            </p:cNvPicPr>
            <p:nvPr/>
          </p:nvPicPr>
          <p:blipFill>
            <a:blip r:embed="rId13" cstate="print"/>
            <a:srcRect/>
            <a:stretch>
              <a:fillRect/>
            </a:stretch>
          </p:blipFill>
          <p:spPr bwMode="auto">
            <a:xfrm>
              <a:off x="1822" y="2064"/>
              <a:ext cx="144" cy="132"/>
            </a:xfrm>
            <a:prstGeom prst="rect">
              <a:avLst/>
            </a:prstGeom>
            <a:noFill/>
          </p:spPr>
        </p:pic>
      </p:grpSp>
      <p:grpSp>
        <p:nvGrpSpPr>
          <p:cNvPr id="17" name="Group 85"/>
          <p:cNvGrpSpPr>
            <a:grpSpLocks/>
          </p:cNvGrpSpPr>
          <p:nvPr/>
        </p:nvGrpSpPr>
        <p:grpSpPr bwMode="auto">
          <a:xfrm>
            <a:off x="1365250" y="1216025"/>
            <a:ext cx="446088" cy="295275"/>
            <a:chOff x="1822" y="2016"/>
            <a:chExt cx="281" cy="186"/>
          </a:xfrm>
        </p:grpSpPr>
        <p:pic>
          <p:nvPicPr>
            <p:cNvPr id="2057" name="Picture 9" descr="red skirmisher"/>
            <p:cNvPicPr>
              <a:picLocks noChangeAspect="1" noChangeArrowheads="1"/>
            </p:cNvPicPr>
            <p:nvPr/>
          </p:nvPicPr>
          <p:blipFill>
            <a:blip r:embed="rId14" cstate="print"/>
            <a:srcRect/>
            <a:stretch>
              <a:fillRect/>
            </a:stretch>
          </p:blipFill>
          <p:spPr bwMode="auto">
            <a:xfrm flipV="1">
              <a:off x="2015" y="2016"/>
              <a:ext cx="88" cy="138"/>
            </a:xfrm>
            <a:prstGeom prst="rect">
              <a:avLst/>
            </a:prstGeom>
            <a:noFill/>
          </p:spPr>
        </p:pic>
        <p:pic>
          <p:nvPicPr>
            <p:cNvPr id="2131" name="Picture 83" descr="red skirmisher"/>
            <p:cNvPicPr>
              <a:picLocks noChangeAspect="1" noChangeArrowheads="1"/>
            </p:cNvPicPr>
            <p:nvPr/>
          </p:nvPicPr>
          <p:blipFill>
            <a:blip r:embed="rId14" cstate="print"/>
            <a:srcRect/>
            <a:stretch>
              <a:fillRect/>
            </a:stretch>
          </p:blipFill>
          <p:spPr bwMode="auto">
            <a:xfrm flipV="1">
              <a:off x="1822" y="2016"/>
              <a:ext cx="88" cy="138"/>
            </a:xfrm>
            <a:prstGeom prst="rect">
              <a:avLst/>
            </a:prstGeom>
            <a:noFill/>
          </p:spPr>
        </p:pic>
        <p:pic>
          <p:nvPicPr>
            <p:cNvPr id="2132" name="Picture 84" descr="red skirmisher"/>
            <p:cNvPicPr>
              <a:picLocks noChangeAspect="1" noChangeArrowheads="1"/>
            </p:cNvPicPr>
            <p:nvPr/>
          </p:nvPicPr>
          <p:blipFill>
            <a:blip r:embed="rId14" cstate="print"/>
            <a:srcRect/>
            <a:stretch>
              <a:fillRect/>
            </a:stretch>
          </p:blipFill>
          <p:spPr bwMode="auto">
            <a:xfrm flipV="1">
              <a:off x="1918" y="2064"/>
              <a:ext cx="88" cy="138"/>
            </a:xfrm>
            <a:prstGeom prst="rect">
              <a:avLst/>
            </a:prstGeom>
            <a:noFill/>
          </p:spPr>
        </p:pic>
      </p:grpSp>
      <p:grpSp>
        <p:nvGrpSpPr>
          <p:cNvPr id="18" name="Group 87"/>
          <p:cNvGrpSpPr>
            <a:grpSpLocks/>
          </p:cNvGrpSpPr>
          <p:nvPr/>
        </p:nvGrpSpPr>
        <p:grpSpPr bwMode="auto">
          <a:xfrm>
            <a:off x="5029200" y="1216025"/>
            <a:ext cx="446088" cy="295275"/>
            <a:chOff x="1822" y="2016"/>
            <a:chExt cx="281" cy="186"/>
          </a:xfrm>
        </p:grpSpPr>
        <p:pic>
          <p:nvPicPr>
            <p:cNvPr id="2136" name="Picture 88" descr="red skirmisher"/>
            <p:cNvPicPr>
              <a:picLocks noChangeAspect="1" noChangeArrowheads="1"/>
            </p:cNvPicPr>
            <p:nvPr/>
          </p:nvPicPr>
          <p:blipFill>
            <a:blip r:embed="rId14" cstate="print"/>
            <a:srcRect/>
            <a:stretch>
              <a:fillRect/>
            </a:stretch>
          </p:blipFill>
          <p:spPr bwMode="auto">
            <a:xfrm flipV="1">
              <a:off x="2015" y="2016"/>
              <a:ext cx="88" cy="138"/>
            </a:xfrm>
            <a:prstGeom prst="rect">
              <a:avLst/>
            </a:prstGeom>
            <a:noFill/>
          </p:spPr>
        </p:pic>
        <p:pic>
          <p:nvPicPr>
            <p:cNvPr id="2137" name="Picture 89" descr="red skirmisher"/>
            <p:cNvPicPr>
              <a:picLocks noChangeAspect="1" noChangeArrowheads="1"/>
            </p:cNvPicPr>
            <p:nvPr/>
          </p:nvPicPr>
          <p:blipFill>
            <a:blip r:embed="rId14" cstate="print"/>
            <a:srcRect/>
            <a:stretch>
              <a:fillRect/>
            </a:stretch>
          </p:blipFill>
          <p:spPr bwMode="auto">
            <a:xfrm flipV="1">
              <a:off x="1822" y="2016"/>
              <a:ext cx="88" cy="138"/>
            </a:xfrm>
            <a:prstGeom prst="rect">
              <a:avLst/>
            </a:prstGeom>
            <a:noFill/>
          </p:spPr>
        </p:pic>
        <p:pic>
          <p:nvPicPr>
            <p:cNvPr id="2138" name="Picture 90" descr="red skirmisher"/>
            <p:cNvPicPr>
              <a:picLocks noChangeAspect="1" noChangeArrowheads="1"/>
            </p:cNvPicPr>
            <p:nvPr/>
          </p:nvPicPr>
          <p:blipFill>
            <a:blip r:embed="rId14" cstate="print"/>
            <a:srcRect/>
            <a:stretch>
              <a:fillRect/>
            </a:stretch>
          </p:blipFill>
          <p:spPr bwMode="auto">
            <a:xfrm flipV="1">
              <a:off x="1918" y="2064"/>
              <a:ext cx="88" cy="138"/>
            </a:xfrm>
            <a:prstGeom prst="rect">
              <a:avLst/>
            </a:prstGeom>
            <a:noFill/>
          </p:spPr>
        </p:pic>
      </p:grpSp>
      <p:grpSp>
        <p:nvGrpSpPr>
          <p:cNvPr id="19" name="Group 91"/>
          <p:cNvGrpSpPr>
            <a:grpSpLocks/>
          </p:cNvGrpSpPr>
          <p:nvPr/>
        </p:nvGrpSpPr>
        <p:grpSpPr bwMode="auto">
          <a:xfrm>
            <a:off x="5638800" y="1216025"/>
            <a:ext cx="446088" cy="295275"/>
            <a:chOff x="1822" y="2016"/>
            <a:chExt cx="281" cy="186"/>
          </a:xfrm>
        </p:grpSpPr>
        <p:pic>
          <p:nvPicPr>
            <p:cNvPr id="2140" name="Picture 92" descr="red skirmisher"/>
            <p:cNvPicPr>
              <a:picLocks noChangeAspect="1" noChangeArrowheads="1"/>
            </p:cNvPicPr>
            <p:nvPr/>
          </p:nvPicPr>
          <p:blipFill>
            <a:blip r:embed="rId14" cstate="print"/>
            <a:srcRect/>
            <a:stretch>
              <a:fillRect/>
            </a:stretch>
          </p:blipFill>
          <p:spPr bwMode="auto">
            <a:xfrm flipV="1">
              <a:off x="2015" y="2016"/>
              <a:ext cx="88" cy="138"/>
            </a:xfrm>
            <a:prstGeom prst="rect">
              <a:avLst/>
            </a:prstGeom>
            <a:noFill/>
          </p:spPr>
        </p:pic>
        <p:pic>
          <p:nvPicPr>
            <p:cNvPr id="2141" name="Picture 93" descr="red skirmisher"/>
            <p:cNvPicPr>
              <a:picLocks noChangeAspect="1" noChangeArrowheads="1"/>
            </p:cNvPicPr>
            <p:nvPr/>
          </p:nvPicPr>
          <p:blipFill>
            <a:blip r:embed="rId14" cstate="print"/>
            <a:srcRect/>
            <a:stretch>
              <a:fillRect/>
            </a:stretch>
          </p:blipFill>
          <p:spPr bwMode="auto">
            <a:xfrm flipV="1">
              <a:off x="1822" y="2016"/>
              <a:ext cx="88" cy="138"/>
            </a:xfrm>
            <a:prstGeom prst="rect">
              <a:avLst/>
            </a:prstGeom>
            <a:noFill/>
          </p:spPr>
        </p:pic>
        <p:pic>
          <p:nvPicPr>
            <p:cNvPr id="2142" name="Picture 94" descr="red skirmisher"/>
            <p:cNvPicPr>
              <a:picLocks noChangeAspect="1" noChangeArrowheads="1"/>
            </p:cNvPicPr>
            <p:nvPr/>
          </p:nvPicPr>
          <p:blipFill>
            <a:blip r:embed="rId14" cstate="print"/>
            <a:srcRect/>
            <a:stretch>
              <a:fillRect/>
            </a:stretch>
          </p:blipFill>
          <p:spPr bwMode="auto">
            <a:xfrm flipV="1">
              <a:off x="1918" y="2064"/>
              <a:ext cx="88" cy="138"/>
            </a:xfrm>
            <a:prstGeom prst="rect">
              <a:avLst/>
            </a:prstGeom>
            <a:noFill/>
          </p:spPr>
        </p:pic>
      </p:grpSp>
      <p:grpSp>
        <p:nvGrpSpPr>
          <p:cNvPr id="20" name="Group 95"/>
          <p:cNvGrpSpPr>
            <a:grpSpLocks/>
          </p:cNvGrpSpPr>
          <p:nvPr/>
        </p:nvGrpSpPr>
        <p:grpSpPr bwMode="auto">
          <a:xfrm>
            <a:off x="6249988" y="1216025"/>
            <a:ext cx="446087" cy="295275"/>
            <a:chOff x="1822" y="2016"/>
            <a:chExt cx="281" cy="186"/>
          </a:xfrm>
        </p:grpSpPr>
        <p:pic>
          <p:nvPicPr>
            <p:cNvPr id="2144" name="Picture 96" descr="red skirmisher"/>
            <p:cNvPicPr>
              <a:picLocks noChangeAspect="1" noChangeArrowheads="1"/>
            </p:cNvPicPr>
            <p:nvPr/>
          </p:nvPicPr>
          <p:blipFill>
            <a:blip r:embed="rId14" cstate="print"/>
            <a:srcRect/>
            <a:stretch>
              <a:fillRect/>
            </a:stretch>
          </p:blipFill>
          <p:spPr bwMode="auto">
            <a:xfrm flipV="1">
              <a:off x="2015" y="2016"/>
              <a:ext cx="88" cy="138"/>
            </a:xfrm>
            <a:prstGeom prst="rect">
              <a:avLst/>
            </a:prstGeom>
            <a:noFill/>
          </p:spPr>
        </p:pic>
        <p:pic>
          <p:nvPicPr>
            <p:cNvPr id="2145" name="Picture 97" descr="red skirmisher"/>
            <p:cNvPicPr>
              <a:picLocks noChangeAspect="1" noChangeArrowheads="1"/>
            </p:cNvPicPr>
            <p:nvPr/>
          </p:nvPicPr>
          <p:blipFill>
            <a:blip r:embed="rId14" cstate="print"/>
            <a:srcRect/>
            <a:stretch>
              <a:fillRect/>
            </a:stretch>
          </p:blipFill>
          <p:spPr bwMode="auto">
            <a:xfrm flipV="1">
              <a:off x="1822" y="2016"/>
              <a:ext cx="88" cy="138"/>
            </a:xfrm>
            <a:prstGeom prst="rect">
              <a:avLst/>
            </a:prstGeom>
            <a:noFill/>
          </p:spPr>
        </p:pic>
        <p:pic>
          <p:nvPicPr>
            <p:cNvPr id="2146" name="Picture 98" descr="red skirmisher"/>
            <p:cNvPicPr>
              <a:picLocks noChangeAspect="1" noChangeArrowheads="1"/>
            </p:cNvPicPr>
            <p:nvPr/>
          </p:nvPicPr>
          <p:blipFill>
            <a:blip r:embed="rId14" cstate="print"/>
            <a:srcRect/>
            <a:stretch>
              <a:fillRect/>
            </a:stretch>
          </p:blipFill>
          <p:spPr bwMode="auto">
            <a:xfrm flipV="1">
              <a:off x="1918" y="2064"/>
              <a:ext cx="88" cy="138"/>
            </a:xfrm>
            <a:prstGeom prst="rect">
              <a:avLst/>
            </a:prstGeom>
            <a:noFill/>
          </p:spPr>
        </p:pic>
      </p:grpSp>
      <p:grpSp>
        <p:nvGrpSpPr>
          <p:cNvPr id="21" name="Group 103"/>
          <p:cNvGrpSpPr>
            <a:grpSpLocks/>
          </p:cNvGrpSpPr>
          <p:nvPr/>
        </p:nvGrpSpPr>
        <p:grpSpPr bwMode="auto">
          <a:xfrm>
            <a:off x="6861175" y="1216025"/>
            <a:ext cx="446088" cy="295275"/>
            <a:chOff x="1822" y="2016"/>
            <a:chExt cx="281" cy="186"/>
          </a:xfrm>
        </p:grpSpPr>
        <p:pic>
          <p:nvPicPr>
            <p:cNvPr id="2152" name="Picture 104" descr="red skirmisher"/>
            <p:cNvPicPr>
              <a:picLocks noChangeAspect="1" noChangeArrowheads="1"/>
            </p:cNvPicPr>
            <p:nvPr/>
          </p:nvPicPr>
          <p:blipFill>
            <a:blip r:embed="rId14" cstate="print"/>
            <a:srcRect/>
            <a:stretch>
              <a:fillRect/>
            </a:stretch>
          </p:blipFill>
          <p:spPr bwMode="auto">
            <a:xfrm flipV="1">
              <a:off x="2015" y="2016"/>
              <a:ext cx="88" cy="138"/>
            </a:xfrm>
            <a:prstGeom prst="rect">
              <a:avLst/>
            </a:prstGeom>
            <a:noFill/>
          </p:spPr>
        </p:pic>
        <p:pic>
          <p:nvPicPr>
            <p:cNvPr id="2153" name="Picture 105" descr="red skirmisher"/>
            <p:cNvPicPr>
              <a:picLocks noChangeAspect="1" noChangeArrowheads="1"/>
            </p:cNvPicPr>
            <p:nvPr/>
          </p:nvPicPr>
          <p:blipFill>
            <a:blip r:embed="rId14" cstate="print"/>
            <a:srcRect/>
            <a:stretch>
              <a:fillRect/>
            </a:stretch>
          </p:blipFill>
          <p:spPr bwMode="auto">
            <a:xfrm flipV="1">
              <a:off x="1822" y="2016"/>
              <a:ext cx="88" cy="138"/>
            </a:xfrm>
            <a:prstGeom prst="rect">
              <a:avLst/>
            </a:prstGeom>
            <a:noFill/>
          </p:spPr>
        </p:pic>
        <p:pic>
          <p:nvPicPr>
            <p:cNvPr id="2154" name="Picture 106" descr="red skirmisher"/>
            <p:cNvPicPr>
              <a:picLocks noChangeAspect="1" noChangeArrowheads="1"/>
            </p:cNvPicPr>
            <p:nvPr/>
          </p:nvPicPr>
          <p:blipFill>
            <a:blip r:embed="rId14" cstate="print"/>
            <a:srcRect/>
            <a:stretch>
              <a:fillRect/>
            </a:stretch>
          </p:blipFill>
          <p:spPr bwMode="auto">
            <a:xfrm flipV="1">
              <a:off x="1918" y="2064"/>
              <a:ext cx="88" cy="138"/>
            </a:xfrm>
            <a:prstGeom prst="rect">
              <a:avLst/>
            </a:prstGeom>
            <a:noFill/>
          </p:spPr>
        </p:pic>
      </p:grpSp>
      <p:grpSp>
        <p:nvGrpSpPr>
          <p:cNvPr id="22" name="Group 107"/>
          <p:cNvGrpSpPr>
            <a:grpSpLocks/>
          </p:cNvGrpSpPr>
          <p:nvPr/>
        </p:nvGrpSpPr>
        <p:grpSpPr bwMode="auto">
          <a:xfrm>
            <a:off x="7394575" y="1216025"/>
            <a:ext cx="446088" cy="295275"/>
            <a:chOff x="1822" y="2016"/>
            <a:chExt cx="281" cy="186"/>
          </a:xfrm>
        </p:grpSpPr>
        <p:pic>
          <p:nvPicPr>
            <p:cNvPr id="2156" name="Picture 108" descr="red skirmisher"/>
            <p:cNvPicPr>
              <a:picLocks noChangeAspect="1" noChangeArrowheads="1"/>
            </p:cNvPicPr>
            <p:nvPr/>
          </p:nvPicPr>
          <p:blipFill>
            <a:blip r:embed="rId14" cstate="print"/>
            <a:srcRect/>
            <a:stretch>
              <a:fillRect/>
            </a:stretch>
          </p:blipFill>
          <p:spPr bwMode="auto">
            <a:xfrm flipV="1">
              <a:off x="2015" y="2016"/>
              <a:ext cx="88" cy="138"/>
            </a:xfrm>
            <a:prstGeom prst="rect">
              <a:avLst/>
            </a:prstGeom>
            <a:noFill/>
          </p:spPr>
        </p:pic>
        <p:pic>
          <p:nvPicPr>
            <p:cNvPr id="2157" name="Picture 109" descr="red skirmisher"/>
            <p:cNvPicPr>
              <a:picLocks noChangeAspect="1" noChangeArrowheads="1"/>
            </p:cNvPicPr>
            <p:nvPr/>
          </p:nvPicPr>
          <p:blipFill>
            <a:blip r:embed="rId14" cstate="print"/>
            <a:srcRect/>
            <a:stretch>
              <a:fillRect/>
            </a:stretch>
          </p:blipFill>
          <p:spPr bwMode="auto">
            <a:xfrm flipV="1">
              <a:off x="1822" y="2016"/>
              <a:ext cx="88" cy="138"/>
            </a:xfrm>
            <a:prstGeom prst="rect">
              <a:avLst/>
            </a:prstGeom>
            <a:noFill/>
          </p:spPr>
        </p:pic>
        <p:pic>
          <p:nvPicPr>
            <p:cNvPr id="2158" name="Picture 110" descr="red skirmisher"/>
            <p:cNvPicPr>
              <a:picLocks noChangeAspect="1" noChangeArrowheads="1"/>
            </p:cNvPicPr>
            <p:nvPr/>
          </p:nvPicPr>
          <p:blipFill>
            <a:blip r:embed="rId14" cstate="print"/>
            <a:srcRect/>
            <a:stretch>
              <a:fillRect/>
            </a:stretch>
          </p:blipFill>
          <p:spPr bwMode="auto">
            <a:xfrm flipV="1">
              <a:off x="1918" y="2064"/>
              <a:ext cx="88" cy="138"/>
            </a:xfrm>
            <a:prstGeom prst="rect">
              <a:avLst/>
            </a:prstGeom>
            <a:noFill/>
          </p:spPr>
        </p:pic>
      </p:grpSp>
      <p:grpSp>
        <p:nvGrpSpPr>
          <p:cNvPr id="23" name="Group 111"/>
          <p:cNvGrpSpPr>
            <a:grpSpLocks/>
          </p:cNvGrpSpPr>
          <p:nvPr/>
        </p:nvGrpSpPr>
        <p:grpSpPr bwMode="auto">
          <a:xfrm>
            <a:off x="1974850" y="1216025"/>
            <a:ext cx="446088" cy="295275"/>
            <a:chOff x="1822" y="2016"/>
            <a:chExt cx="281" cy="186"/>
          </a:xfrm>
        </p:grpSpPr>
        <p:pic>
          <p:nvPicPr>
            <p:cNvPr id="2160" name="Picture 112" descr="red skirmisher"/>
            <p:cNvPicPr>
              <a:picLocks noChangeAspect="1" noChangeArrowheads="1"/>
            </p:cNvPicPr>
            <p:nvPr/>
          </p:nvPicPr>
          <p:blipFill>
            <a:blip r:embed="rId14" cstate="print"/>
            <a:srcRect/>
            <a:stretch>
              <a:fillRect/>
            </a:stretch>
          </p:blipFill>
          <p:spPr bwMode="auto">
            <a:xfrm flipV="1">
              <a:off x="2015" y="2016"/>
              <a:ext cx="88" cy="138"/>
            </a:xfrm>
            <a:prstGeom prst="rect">
              <a:avLst/>
            </a:prstGeom>
            <a:noFill/>
          </p:spPr>
        </p:pic>
        <p:pic>
          <p:nvPicPr>
            <p:cNvPr id="2161" name="Picture 113" descr="red skirmisher"/>
            <p:cNvPicPr>
              <a:picLocks noChangeAspect="1" noChangeArrowheads="1"/>
            </p:cNvPicPr>
            <p:nvPr/>
          </p:nvPicPr>
          <p:blipFill>
            <a:blip r:embed="rId14" cstate="print"/>
            <a:srcRect/>
            <a:stretch>
              <a:fillRect/>
            </a:stretch>
          </p:blipFill>
          <p:spPr bwMode="auto">
            <a:xfrm flipV="1">
              <a:off x="1822" y="2016"/>
              <a:ext cx="88" cy="138"/>
            </a:xfrm>
            <a:prstGeom prst="rect">
              <a:avLst/>
            </a:prstGeom>
            <a:noFill/>
          </p:spPr>
        </p:pic>
        <p:pic>
          <p:nvPicPr>
            <p:cNvPr id="2162" name="Picture 114" descr="red skirmisher"/>
            <p:cNvPicPr>
              <a:picLocks noChangeAspect="1" noChangeArrowheads="1"/>
            </p:cNvPicPr>
            <p:nvPr/>
          </p:nvPicPr>
          <p:blipFill>
            <a:blip r:embed="rId14" cstate="print"/>
            <a:srcRect/>
            <a:stretch>
              <a:fillRect/>
            </a:stretch>
          </p:blipFill>
          <p:spPr bwMode="auto">
            <a:xfrm flipV="1">
              <a:off x="1918" y="2064"/>
              <a:ext cx="88" cy="138"/>
            </a:xfrm>
            <a:prstGeom prst="rect">
              <a:avLst/>
            </a:prstGeom>
            <a:noFill/>
          </p:spPr>
        </p:pic>
      </p:grpSp>
      <p:grpSp>
        <p:nvGrpSpPr>
          <p:cNvPr id="24" name="Group 115"/>
          <p:cNvGrpSpPr>
            <a:grpSpLocks/>
          </p:cNvGrpSpPr>
          <p:nvPr/>
        </p:nvGrpSpPr>
        <p:grpSpPr bwMode="auto">
          <a:xfrm>
            <a:off x="2586038" y="1216025"/>
            <a:ext cx="446087" cy="295275"/>
            <a:chOff x="1822" y="2016"/>
            <a:chExt cx="281" cy="186"/>
          </a:xfrm>
        </p:grpSpPr>
        <p:pic>
          <p:nvPicPr>
            <p:cNvPr id="2164" name="Picture 116" descr="red skirmisher"/>
            <p:cNvPicPr>
              <a:picLocks noChangeAspect="1" noChangeArrowheads="1"/>
            </p:cNvPicPr>
            <p:nvPr/>
          </p:nvPicPr>
          <p:blipFill>
            <a:blip r:embed="rId14" cstate="print"/>
            <a:srcRect/>
            <a:stretch>
              <a:fillRect/>
            </a:stretch>
          </p:blipFill>
          <p:spPr bwMode="auto">
            <a:xfrm flipV="1">
              <a:off x="2015" y="2016"/>
              <a:ext cx="88" cy="138"/>
            </a:xfrm>
            <a:prstGeom prst="rect">
              <a:avLst/>
            </a:prstGeom>
            <a:noFill/>
          </p:spPr>
        </p:pic>
        <p:pic>
          <p:nvPicPr>
            <p:cNvPr id="2165" name="Picture 117" descr="red skirmisher"/>
            <p:cNvPicPr>
              <a:picLocks noChangeAspect="1" noChangeArrowheads="1"/>
            </p:cNvPicPr>
            <p:nvPr/>
          </p:nvPicPr>
          <p:blipFill>
            <a:blip r:embed="rId14" cstate="print"/>
            <a:srcRect/>
            <a:stretch>
              <a:fillRect/>
            </a:stretch>
          </p:blipFill>
          <p:spPr bwMode="auto">
            <a:xfrm flipV="1">
              <a:off x="1822" y="2016"/>
              <a:ext cx="88" cy="138"/>
            </a:xfrm>
            <a:prstGeom prst="rect">
              <a:avLst/>
            </a:prstGeom>
            <a:noFill/>
          </p:spPr>
        </p:pic>
        <p:pic>
          <p:nvPicPr>
            <p:cNvPr id="2166" name="Picture 118" descr="red skirmisher"/>
            <p:cNvPicPr>
              <a:picLocks noChangeAspect="1" noChangeArrowheads="1"/>
            </p:cNvPicPr>
            <p:nvPr/>
          </p:nvPicPr>
          <p:blipFill>
            <a:blip r:embed="rId14" cstate="print"/>
            <a:srcRect/>
            <a:stretch>
              <a:fillRect/>
            </a:stretch>
          </p:blipFill>
          <p:spPr bwMode="auto">
            <a:xfrm flipV="1">
              <a:off x="1918" y="2064"/>
              <a:ext cx="88" cy="138"/>
            </a:xfrm>
            <a:prstGeom prst="rect">
              <a:avLst/>
            </a:prstGeom>
            <a:noFill/>
          </p:spPr>
        </p:pic>
      </p:grpSp>
      <p:grpSp>
        <p:nvGrpSpPr>
          <p:cNvPr id="25" name="Group 119"/>
          <p:cNvGrpSpPr>
            <a:grpSpLocks/>
          </p:cNvGrpSpPr>
          <p:nvPr/>
        </p:nvGrpSpPr>
        <p:grpSpPr bwMode="auto">
          <a:xfrm>
            <a:off x="3197225" y="1216025"/>
            <a:ext cx="446088" cy="295275"/>
            <a:chOff x="1822" y="2016"/>
            <a:chExt cx="281" cy="186"/>
          </a:xfrm>
        </p:grpSpPr>
        <p:pic>
          <p:nvPicPr>
            <p:cNvPr id="2168" name="Picture 120" descr="red skirmisher"/>
            <p:cNvPicPr>
              <a:picLocks noChangeAspect="1" noChangeArrowheads="1"/>
            </p:cNvPicPr>
            <p:nvPr/>
          </p:nvPicPr>
          <p:blipFill>
            <a:blip r:embed="rId14" cstate="print"/>
            <a:srcRect/>
            <a:stretch>
              <a:fillRect/>
            </a:stretch>
          </p:blipFill>
          <p:spPr bwMode="auto">
            <a:xfrm flipV="1">
              <a:off x="2015" y="2016"/>
              <a:ext cx="88" cy="138"/>
            </a:xfrm>
            <a:prstGeom prst="rect">
              <a:avLst/>
            </a:prstGeom>
            <a:noFill/>
          </p:spPr>
        </p:pic>
        <p:pic>
          <p:nvPicPr>
            <p:cNvPr id="2169" name="Picture 121" descr="red skirmisher"/>
            <p:cNvPicPr>
              <a:picLocks noChangeAspect="1" noChangeArrowheads="1"/>
            </p:cNvPicPr>
            <p:nvPr/>
          </p:nvPicPr>
          <p:blipFill>
            <a:blip r:embed="rId14" cstate="print"/>
            <a:srcRect/>
            <a:stretch>
              <a:fillRect/>
            </a:stretch>
          </p:blipFill>
          <p:spPr bwMode="auto">
            <a:xfrm flipV="1">
              <a:off x="1822" y="2016"/>
              <a:ext cx="88" cy="138"/>
            </a:xfrm>
            <a:prstGeom prst="rect">
              <a:avLst/>
            </a:prstGeom>
            <a:noFill/>
          </p:spPr>
        </p:pic>
        <p:pic>
          <p:nvPicPr>
            <p:cNvPr id="2170" name="Picture 122" descr="red skirmisher"/>
            <p:cNvPicPr>
              <a:picLocks noChangeAspect="1" noChangeArrowheads="1"/>
            </p:cNvPicPr>
            <p:nvPr/>
          </p:nvPicPr>
          <p:blipFill>
            <a:blip r:embed="rId14" cstate="print"/>
            <a:srcRect/>
            <a:stretch>
              <a:fillRect/>
            </a:stretch>
          </p:blipFill>
          <p:spPr bwMode="auto">
            <a:xfrm flipV="1">
              <a:off x="1918" y="2064"/>
              <a:ext cx="88" cy="138"/>
            </a:xfrm>
            <a:prstGeom prst="rect">
              <a:avLst/>
            </a:prstGeom>
            <a:noFill/>
          </p:spPr>
        </p:pic>
      </p:grpSp>
      <p:grpSp>
        <p:nvGrpSpPr>
          <p:cNvPr id="26" name="Group 123"/>
          <p:cNvGrpSpPr>
            <a:grpSpLocks/>
          </p:cNvGrpSpPr>
          <p:nvPr/>
        </p:nvGrpSpPr>
        <p:grpSpPr bwMode="auto">
          <a:xfrm>
            <a:off x="3806825" y="1216025"/>
            <a:ext cx="446088" cy="295275"/>
            <a:chOff x="1822" y="2016"/>
            <a:chExt cx="281" cy="186"/>
          </a:xfrm>
        </p:grpSpPr>
        <p:pic>
          <p:nvPicPr>
            <p:cNvPr id="2172" name="Picture 124" descr="red skirmisher"/>
            <p:cNvPicPr>
              <a:picLocks noChangeAspect="1" noChangeArrowheads="1"/>
            </p:cNvPicPr>
            <p:nvPr/>
          </p:nvPicPr>
          <p:blipFill>
            <a:blip r:embed="rId14" cstate="print"/>
            <a:srcRect/>
            <a:stretch>
              <a:fillRect/>
            </a:stretch>
          </p:blipFill>
          <p:spPr bwMode="auto">
            <a:xfrm flipV="1">
              <a:off x="2015" y="2016"/>
              <a:ext cx="88" cy="138"/>
            </a:xfrm>
            <a:prstGeom prst="rect">
              <a:avLst/>
            </a:prstGeom>
            <a:noFill/>
          </p:spPr>
        </p:pic>
        <p:pic>
          <p:nvPicPr>
            <p:cNvPr id="2173" name="Picture 125" descr="red skirmisher"/>
            <p:cNvPicPr>
              <a:picLocks noChangeAspect="1" noChangeArrowheads="1"/>
            </p:cNvPicPr>
            <p:nvPr/>
          </p:nvPicPr>
          <p:blipFill>
            <a:blip r:embed="rId14" cstate="print"/>
            <a:srcRect/>
            <a:stretch>
              <a:fillRect/>
            </a:stretch>
          </p:blipFill>
          <p:spPr bwMode="auto">
            <a:xfrm flipV="1">
              <a:off x="1822" y="2016"/>
              <a:ext cx="88" cy="138"/>
            </a:xfrm>
            <a:prstGeom prst="rect">
              <a:avLst/>
            </a:prstGeom>
            <a:noFill/>
          </p:spPr>
        </p:pic>
        <p:pic>
          <p:nvPicPr>
            <p:cNvPr id="2174" name="Picture 126" descr="red skirmisher"/>
            <p:cNvPicPr>
              <a:picLocks noChangeAspect="1" noChangeArrowheads="1"/>
            </p:cNvPicPr>
            <p:nvPr/>
          </p:nvPicPr>
          <p:blipFill>
            <a:blip r:embed="rId14" cstate="print"/>
            <a:srcRect/>
            <a:stretch>
              <a:fillRect/>
            </a:stretch>
          </p:blipFill>
          <p:spPr bwMode="auto">
            <a:xfrm flipV="1">
              <a:off x="1918" y="2064"/>
              <a:ext cx="88" cy="138"/>
            </a:xfrm>
            <a:prstGeom prst="rect">
              <a:avLst/>
            </a:prstGeom>
            <a:noFill/>
          </p:spPr>
        </p:pic>
      </p:grpSp>
      <p:grpSp>
        <p:nvGrpSpPr>
          <p:cNvPr id="27" name="Group 127"/>
          <p:cNvGrpSpPr>
            <a:grpSpLocks/>
          </p:cNvGrpSpPr>
          <p:nvPr/>
        </p:nvGrpSpPr>
        <p:grpSpPr bwMode="auto">
          <a:xfrm>
            <a:off x="4418013" y="1216025"/>
            <a:ext cx="446087" cy="295275"/>
            <a:chOff x="1822" y="2016"/>
            <a:chExt cx="281" cy="186"/>
          </a:xfrm>
        </p:grpSpPr>
        <p:pic>
          <p:nvPicPr>
            <p:cNvPr id="2176" name="Picture 128" descr="red skirmisher"/>
            <p:cNvPicPr>
              <a:picLocks noChangeAspect="1" noChangeArrowheads="1"/>
            </p:cNvPicPr>
            <p:nvPr/>
          </p:nvPicPr>
          <p:blipFill>
            <a:blip r:embed="rId14" cstate="print"/>
            <a:srcRect/>
            <a:stretch>
              <a:fillRect/>
            </a:stretch>
          </p:blipFill>
          <p:spPr bwMode="auto">
            <a:xfrm flipV="1">
              <a:off x="2015" y="2016"/>
              <a:ext cx="88" cy="138"/>
            </a:xfrm>
            <a:prstGeom prst="rect">
              <a:avLst/>
            </a:prstGeom>
            <a:noFill/>
          </p:spPr>
        </p:pic>
        <p:pic>
          <p:nvPicPr>
            <p:cNvPr id="2177" name="Picture 129" descr="red skirmisher"/>
            <p:cNvPicPr>
              <a:picLocks noChangeAspect="1" noChangeArrowheads="1"/>
            </p:cNvPicPr>
            <p:nvPr/>
          </p:nvPicPr>
          <p:blipFill>
            <a:blip r:embed="rId14" cstate="print"/>
            <a:srcRect/>
            <a:stretch>
              <a:fillRect/>
            </a:stretch>
          </p:blipFill>
          <p:spPr bwMode="auto">
            <a:xfrm flipV="1">
              <a:off x="1822" y="2016"/>
              <a:ext cx="88" cy="138"/>
            </a:xfrm>
            <a:prstGeom prst="rect">
              <a:avLst/>
            </a:prstGeom>
            <a:noFill/>
          </p:spPr>
        </p:pic>
        <p:pic>
          <p:nvPicPr>
            <p:cNvPr id="2178" name="Picture 130" descr="red skirmisher"/>
            <p:cNvPicPr>
              <a:picLocks noChangeAspect="1" noChangeArrowheads="1"/>
            </p:cNvPicPr>
            <p:nvPr/>
          </p:nvPicPr>
          <p:blipFill>
            <a:blip r:embed="rId14" cstate="print"/>
            <a:srcRect/>
            <a:stretch>
              <a:fillRect/>
            </a:stretch>
          </p:blipFill>
          <p:spPr bwMode="auto">
            <a:xfrm flipV="1">
              <a:off x="1918" y="2064"/>
              <a:ext cx="88" cy="138"/>
            </a:xfrm>
            <a:prstGeom prst="rect">
              <a:avLst/>
            </a:prstGeom>
            <a:noFill/>
          </p:spPr>
        </p:pic>
      </p:grpSp>
      <p:grpSp>
        <p:nvGrpSpPr>
          <p:cNvPr id="28" name="Group 131"/>
          <p:cNvGrpSpPr>
            <a:grpSpLocks/>
          </p:cNvGrpSpPr>
          <p:nvPr/>
        </p:nvGrpSpPr>
        <p:grpSpPr bwMode="auto">
          <a:xfrm>
            <a:off x="1058863" y="1520825"/>
            <a:ext cx="446087" cy="295275"/>
            <a:chOff x="1822" y="2016"/>
            <a:chExt cx="281" cy="186"/>
          </a:xfrm>
        </p:grpSpPr>
        <p:pic>
          <p:nvPicPr>
            <p:cNvPr id="2180" name="Picture 132" descr="red skirmisher"/>
            <p:cNvPicPr>
              <a:picLocks noChangeAspect="1" noChangeArrowheads="1"/>
            </p:cNvPicPr>
            <p:nvPr/>
          </p:nvPicPr>
          <p:blipFill>
            <a:blip r:embed="rId14" cstate="print"/>
            <a:srcRect/>
            <a:stretch>
              <a:fillRect/>
            </a:stretch>
          </p:blipFill>
          <p:spPr bwMode="auto">
            <a:xfrm flipV="1">
              <a:off x="2015" y="2016"/>
              <a:ext cx="88" cy="138"/>
            </a:xfrm>
            <a:prstGeom prst="rect">
              <a:avLst/>
            </a:prstGeom>
            <a:noFill/>
          </p:spPr>
        </p:pic>
        <p:pic>
          <p:nvPicPr>
            <p:cNvPr id="2181" name="Picture 133" descr="red skirmisher"/>
            <p:cNvPicPr>
              <a:picLocks noChangeAspect="1" noChangeArrowheads="1"/>
            </p:cNvPicPr>
            <p:nvPr/>
          </p:nvPicPr>
          <p:blipFill>
            <a:blip r:embed="rId14" cstate="print"/>
            <a:srcRect/>
            <a:stretch>
              <a:fillRect/>
            </a:stretch>
          </p:blipFill>
          <p:spPr bwMode="auto">
            <a:xfrm flipV="1">
              <a:off x="1822" y="2016"/>
              <a:ext cx="88" cy="138"/>
            </a:xfrm>
            <a:prstGeom prst="rect">
              <a:avLst/>
            </a:prstGeom>
            <a:noFill/>
          </p:spPr>
        </p:pic>
        <p:pic>
          <p:nvPicPr>
            <p:cNvPr id="2182" name="Picture 134" descr="red skirmisher"/>
            <p:cNvPicPr>
              <a:picLocks noChangeAspect="1" noChangeArrowheads="1"/>
            </p:cNvPicPr>
            <p:nvPr/>
          </p:nvPicPr>
          <p:blipFill>
            <a:blip r:embed="rId14" cstate="print"/>
            <a:srcRect/>
            <a:stretch>
              <a:fillRect/>
            </a:stretch>
          </p:blipFill>
          <p:spPr bwMode="auto">
            <a:xfrm flipV="1">
              <a:off x="1918" y="2064"/>
              <a:ext cx="88" cy="138"/>
            </a:xfrm>
            <a:prstGeom prst="rect">
              <a:avLst/>
            </a:prstGeom>
            <a:noFill/>
          </p:spPr>
        </p:pic>
      </p:grpSp>
      <p:grpSp>
        <p:nvGrpSpPr>
          <p:cNvPr id="29" name="Group 135"/>
          <p:cNvGrpSpPr>
            <a:grpSpLocks/>
          </p:cNvGrpSpPr>
          <p:nvPr/>
        </p:nvGrpSpPr>
        <p:grpSpPr bwMode="auto">
          <a:xfrm>
            <a:off x="4113213" y="1520825"/>
            <a:ext cx="446087" cy="295275"/>
            <a:chOff x="1822" y="2016"/>
            <a:chExt cx="281" cy="186"/>
          </a:xfrm>
        </p:grpSpPr>
        <p:pic>
          <p:nvPicPr>
            <p:cNvPr id="2184" name="Picture 136" descr="red skirmisher"/>
            <p:cNvPicPr>
              <a:picLocks noChangeAspect="1" noChangeArrowheads="1"/>
            </p:cNvPicPr>
            <p:nvPr/>
          </p:nvPicPr>
          <p:blipFill>
            <a:blip r:embed="rId14" cstate="print"/>
            <a:srcRect/>
            <a:stretch>
              <a:fillRect/>
            </a:stretch>
          </p:blipFill>
          <p:spPr bwMode="auto">
            <a:xfrm flipV="1">
              <a:off x="2015" y="2016"/>
              <a:ext cx="88" cy="138"/>
            </a:xfrm>
            <a:prstGeom prst="rect">
              <a:avLst/>
            </a:prstGeom>
            <a:noFill/>
          </p:spPr>
        </p:pic>
        <p:pic>
          <p:nvPicPr>
            <p:cNvPr id="2185" name="Picture 137" descr="red skirmisher"/>
            <p:cNvPicPr>
              <a:picLocks noChangeAspect="1" noChangeArrowheads="1"/>
            </p:cNvPicPr>
            <p:nvPr/>
          </p:nvPicPr>
          <p:blipFill>
            <a:blip r:embed="rId14" cstate="print"/>
            <a:srcRect/>
            <a:stretch>
              <a:fillRect/>
            </a:stretch>
          </p:blipFill>
          <p:spPr bwMode="auto">
            <a:xfrm flipV="1">
              <a:off x="1822" y="2016"/>
              <a:ext cx="88" cy="138"/>
            </a:xfrm>
            <a:prstGeom prst="rect">
              <a:avLst/>
            </a:prstGeom>
            <a:noFill/>
          </p:spPr>
        </p:pic>
        <p:pic>
          <p:nvPicPr>
            <p:cNvPr id="2186" name="Picture 138" descr="red skirmisher"/>
            <p:cNvPicPr>
              <a:picLocks noChangeAspect="1" noChangeArrowheads="1"/>
            </p:cNvPicPr>
            <p:nvPr/>
          </p:nvPicPr>
          <p:blipFill>
            <a:blip r:embed="rId14" cstate="print"/>
            <a:srcRect/>
            <a:stretch>
              <a:fillRect/>
            </a:stretch>
          </p:blipFill>
          <p:spPr bwMode="auto">
            <a:xfrm flipV="1">
              <a:off x="1918" y="2064"/>
              <a:ext cx="88" cy="138"/>
            </a:xfrm>
            <a:prstGeom prst="rect">
              <a:avLst/>
            </a:prstGeom>
            <a:noFill/>
          </p:spPr>
        </p:pic>
      </p:grpSp>
      <p:grpSp>
        <p:nvGrpSpPr>
          <p:cNvPr id="30" name="Group 139"/>
          <p:cNvGrpSpPr>
            <a:grpSpLocks/>
          </p:cNvGrpSpPr>
          <p:nvPr/>
        </p:nvGrpSpPr>
        <p:grpSpPr bwMode="auto">
          <a:xfrm>
            <a:off x="4722813" y="1520825"/>
            <a:ext cx="446087" cy="295275"/>
            <a:chOff x="1822" y="2016"/>
            <a:chExt cx="281" cy="186"/>
          </a:xfrm>
        </p:grpSpPr>
        <p:pic>
          <p:nvPicPr>
            <p:cNvPr id="2188" name="Picture 140" descr="red skirmisher"/>
            <p:cNvPicPr>
              <a:picLocks noChangeAspect="1" noChangeArrowheads="1"/>
            </p:cNvPicPr>
            <p:nvPr/>
          </p:nvPicPr>
          <p:blipFill>
            <a:blip r:embed="rId14" cstate="print"/>
            <a:srcRect/>
            <a:stretch>
              <a:fillRect/>
            </a:stretch>
          </p:blipFill>
          <p:spPr bwMode="auto">
            <a:xfrm flipV="1">
              <a:off x="2015" y="2016"/>
              <a:ext cx="88" cy="138"/>
            </a:xfrm>
            <a:prstGeom prst="rect">
              <a:avLst/>
            </a:prstGeom>
            <a:noFill/>
          </p:spPr>
        </p:pic>
        <p:pic>
          <p:nvPicPr>
            <p:cNvPr id="2189" name="Picture 141" descr="red skirmisher"/>
            <p:cNvPicPr>
              <a:picLocks noChangeAspect="1" noChangeArrowheads="1"/>
            </p:cNvPicPr>
            <p:nvPr/>
          </p:nvPicPr>
          <p:blipFill>
            <a:blip r:embed="rId14" cstate="print"/>
            <a:srcRect/>
            <a:stretch>
              <a:fillRect/>
            </a:stretch>
          </p:blipFill>
          <p:spPr bwMode="auto">
            <a:xfrm flipV="1">
              <a:off x="1822" y="2016"/>
              <a:ext cx="88" cy="138"/>
            </a:xfrm>
            <a:prstGeom prst="rect">
              <a:avLst/>
            </a:prstGeom>
            <a:noFill/>
          </p:spPr>
        </p:pic>
        <p:pic>
          <p:nvPicPr>
            <p:cNvPr id="2190" name="Picture 142" descr="red skirmisher"/>
            <p:cNvPicPr>
              <a:picLocks noChangeAspect="1" noChangeArrowheads="1"/>
            </p:cNvPicPr>
            <p:nvPr/>
          </p:nvPicPr>
          <p:blipFill>
            <a:blip r:embed="rId14" cstate="print"/>
            <a:srcRect/>
            <a:stretch>
              <a:fillRect/>
            </a:stretch>
          </p:blipFill>
          <p:spPr bwMode="auto">
            <a:xfrm flipV="1">
              <a:off x="1918" y="2064"/>
              <a:ext cx="88" cy="138"/>
            </a:xfrm>
            <a:prstGeom prst="rect">
              <a:avLst/>
            </a:prstGeom>
            <a:noFill/>
          </p:spPr>
        </p:pic>
      </p:grpSp>
      <p:grpSp>
        <p:nvGrpSpPr>
          <p:cNvPr id="31" name="Group 143"/>
          <p:cNvGrpSpPr>
            <a:grpSpLocks/>
          </p:cNvGrpSpPr>
          <p:nvPr/>
        </p:nvGrpSpPr>
        <p:grpSpPr bwMode="auto">
          <a:xfrm>
            <a:off x="5334000" y="1520825"/>
            <a:ext cx="446088" cy="295275"/>
            <a:chOff x="1822" y="2016"/>
            <a:chExt cx="281" cy="186"/>
          </a:xfrm>
        </p:grpSpPr>
        <p:pic>
          <p:nvPicPr>
            <p:cNvPr id="2192" name="Picture 144" descr="red skirmisher"/>
            <p:cNvPicPr>
              <a:picLocks noChangeAspect="1" noChangeArrowheads="1"/>
            </p:cNvPicPr>
            <p:nvPr/>
          </p:nvPicPr>
          <p:blipFill>
            <a:blip r:embed="rId14" cstate="print"/>
            <a:srcRect/>
            <a:stretch>
              <a:fillRect/>
            </a:stretch>
          </p:blipFill>
          <p:spPr bwMode="auto">
            <a:xfrm flipV="1">
              <a:off x="2015" y="2016"/>
              <a:ext cx="88" cy="138"/>
            </a:xfrm>
            <a:prstGeom prst="rect">
              <a:avLst/>
            </a:prstGeom>
            <a:noFill/>
          </p:spPr>
        </p:pic>
        <p:pic>
          <p:nvPicPr>
            <p:cNvPr id="2193" name="Picture 145" descr="red skirmisher"/>
            <p:cNvPicPr>
              <a:picLocks noChangeAspect="1" noChangeArrowheads="1"/>
            </p:cNvPicPr>
            <p:nvPr/>
          </p:nvPicPr>
          <p:blipFill>
            <a:blip r:embed="rId14" cstate="print"/>
            <a:srcRect/>
            <a:stretch>
              <a:fillRect/>
            </a:stretch>
          </p:blipFill>
          <p:spPr bwMode="auto">
            <a:xfrm flipV="1">
              <a:off x="1822" y="2016"/>
              <a:ext cx="88" cy="138"/>
            </a:xfrm>
            <a:prstGeom prst="rect">
              <a:avLst/>
            </a:prstGeom>
            <a:noFill/>
          </p:spPr>
        </p:pic>
        <p:pic>
          <p:nvPicPr>
            <p:cNvPr id="2194" name="Picture 146" descr="red skirmisher"/>
            <p:cNvPicPr>
              <a:picLocks noChangeAspect="1" noChangeArrowheads="1"/>
            </p:cNvPicPr>
            <p:nvPr/>
          </p:nvPicPr>
          <p:blipFill>
            <a:blip r:embed="rId14" cstate="print"/>
            <a:srcRect/>
            <a:stretch>
              <a:fillRect/>
            </a:stretch>
          </p:blipFill>
          <p:spPr bwMode="auto">
            <a:xfrm flipV="1">
              <a:off x="1918" y="2064"/>
              <a:ext cx="88" cy="138"/>
            </a:xfrm>
            <a:prstGeom prst="rect">
              <a:avLst/>
            </a:prstGeom>
            <a:noFill/>
          </p:spPr>
        </p:pic>
      </p:grpSp>
      <p:grpSp>
        <p:nvGrpSpPr>
          <p:cNvPr id="2211" name="Group 147"/>
          <p:cNvGrpSpPr>
            <a:grpSpLocks/>
          </p:cNvGrpSpPr>
          <p:nvPr/>
        </p:nvGrpSpPr>
        <p:grpSpPr bwMode="auto">
          <a:xfrm>
            <a:off x="5945188" y="1520825"/>
            <a:ext cx="446087" cy="295275"/>
            <a:chOff x="1822" y="2016"/>
            <a:chExt cx="281" cy="186"/>
          </a:xfrm>
        </p:grpSpPr>
        <p:pic>
          <p:nvPicPr>
            <p:cNvPr id="2196" name="Picture 148" descr="red skirmisher"/>
            <p:cNvPicPr>
              <a:picLocks noChangeAspect="1" noChangeArrowheads="1"/>
            </p:cNvPicPr>
            <p:nvPr/>
          </p:nvPicPr>
          <p:blipFill>
            <a:blip r:embed="rId14" cstate="print"/>
            <a:srcRect/>
            <a:stretch>
              <a:fillRect/>
            </a:stretch>
          </p:blipFill>
          <p:spPr bwMode="auto">
            <a:xfrm flipV="1">
              <a:off x="2015" y="2016"/>
              <a:ext cx="88" cy="138"/>
            </a:xfrm>
            <a:prstGeom prst="rect">
              <a:avLst/>
            </a:prstGeom>
            <a:noFill/>
          </p:spPr>
        </p:pic>
        <p:pic>
          <p:nvPicPr>
            <p:cNvPr id="2197" name="Picture 149" descr="red skirmisher"/>
            <p:cNvPicPr>
              <a:picLocks noChangeAspect="1" noChangeArrowheads="1"/>
            </p:cNvPicPr>
            <p:nvPr/>
          </p:nvPicPr>
          <p:blipFill>
            <a:blip r:embed="rId14" cstate="print"/>
            <a:srcRect/>
            <a:stretch>
              <a:fillRect/>
            </a:stretch>
          </p:blipFill>
          <p:spPr bwMode="auto">
            <a:xfrm flipV="1">
              <a:off x="1822" y="2016"/>
              <a:ext cx="88" cy="138"/>
            </a:xfrm>
            <a:prstGeom prst="rect">
              <a:avLst/>
            </a:prstGeom>
            <a:noFill/>
          </p:spPr>
        </p:pic>
        <p:pic>
          <p:nvPicPr>
            <p:cNvPr id="2198" name="Picture 150" descr="red skirmisher"/>
            <p:cNvPicPr>
              <a:picLocks noChangeAspect="1" noChangeArrowheads="1"/>
            </p:cNvPicPr>
            <p:nvPr/>
          </p:nvPicPr>
          <p:blipFill>
            <a:blip r:embed="rId14" cstate="print"/>
            <a:srcRect/>
            <a:stretch>
              <a:fillRect/>
            </a:stretch>
          </p:blipFill>
          <p:spPr bwMode="auto">
            <a:xfrm flipV="1">
              <a:off x="1918" y="2064"/>
              <a:ext cx="88" cy="138"/>
            </a:xfrm>
            <a:prstGeom prst="rect">
              <a:avLst/>
            </a:prstGeom>
            <a:noFill/>
          </p:spPr>
        </p:pic>
      </p:grpSp>
      <p:grpSp>
        <p:nvGrpSpPr>
          <p:cNvPr id="2215" name="Group 151"/>
          <p:cNvGrpSpPr>
            <a:grpSpLocks/>
          </p:cNvGrpSpPr>
          <p:nvPr/>
        </p:nvGrpSpPr>
        <p:grpSpPr bwMode="auto">
          <a:xfrm>
            <a:off x="6554788" y="1520825"/>
            <a:ext cx="446087" cy="295275"/>
            <a:chOff x="1822" y="2016"/>
            <a:chExt cx="281" cy="186"/>
          </a:xfrm>
        </p:grpSpPr>
        <p:pic>
          <p:nvPicPr>
            <p:cNvPr id="2200" name="Picture 152" descr="red skirmisher"/>
            <p:cNvPicPr>
              <a:picLocks noChangeAspect="1" noChangeArrowheads="1"/>
            </p:cNvPicPr>
            <p:nvPr/>
          </p:nvPicPr>
          <p:blipFill>
            <a:blip r:embed="rId14" cstate="print"/>
            <a:srcRect/>
            <a:stretch>
              <a:fillRect/>
            </a:stretch>
          </p:blipFill>
          <p:spPr bwMode="auto">
            <a:xfrm flipV="1">
              <a:off x="2015" y="2016"/>
              <a:ext cx="88" cy="138"/>
            </a:xfrm>
            <a:prstGeom prst="rect">
              <a:avLst/>
            </a:prstGeom>
            <a:noFill/>
          </p:spPr>
        </p:pic>
        <p:pic>
          <p:nvPicPr>
            <p:cNvPr id="2201" name="Picture 153" descr="red skirmisher"/>
            <p:cNvPicPr>
              <a:picLocks noChangeAspect="1" noChangeArrowheads="1"/>
            </p:cNvPicPr>
            <p:nvPr/>
          </p:nvPicPr>
          <p:blipFill>
            <a:blip r:embed="rId14" cstate="print"/>
            <a:srcRect/>
            <a:stretch>
              <a:fillRect/>
            </a:stretch>
          </p:blipFill>
          <p:spPr bwMode="auto">
            <a:xfrm flipV="1">
              <a:off x="1822" y="2016"/>
              <a:ext cx="88" cy="138"/>
            </a:xfrm>
            <a:prstGeom prst="rect">
              <a:avLst/>
            </a:prstGeom>
            <a:noFill/>
          </p:spPr>
        </p:pic>
        <p:pic>
          <p:nvPicPr>
            <p:cNvPr id="2202" name="Picture 154" descr="red skirmisher"/>
            <p:cNvPicPr>
              <a:picLocks noChangeAspect="1" noChangeArrowheads="1"/>
            </p:cNvPicPr>
            <p:nvPr/>
          </p:nvPicPr>
          <p:blipFill>
            <a:blip r:embed="rId14" cstate="print"/>
            <a:srcRect/>
            <a:stretch>
              <a:fillRect/>
            </a:stretch>
          </p:blipFill>
          <p:spPr bwMode="auto">
            <a:xfrm flipV="1">
              <a:off x="1918" y="2064"/>
              <a:ext cx="88" cy="138"/>
            </a:xfrm>
            <a:prstGeom prst="rect">
              <a:avLst/>
            </a:prstGeom>
            <a:noFill/>
          </p:spPr>
        </p:pic>
      </p:grpSp>
      <p:grpSp>
        <p:nvGrpSpPr>
          <p:cNvPr id="2219" name="Group 155"/>
          <p:cNvGrpSpPr>
            <a:grpSpLocks/>
          </p:cNvGrpSpPr>
          <p:nvPr/>
        </p:nvGrpSpPr>
        <p:grpSpPr bwMode="auto">
          <a:xfrm>
            <a:off x="7165975" y="1520825"/>
            <a:ext cx="446088" cy="295275"/>
            <a:chOff x="1822" y="2016"/>
            <a:chExt cx="281" cy="186"/>
          </a:xfrm>
        </p:grpSpPr>
        <p:pic>
          <p:nvPicPr>
            <p:cNvPr id="2204" name="Picture 156" descr="red skirmisher"/>
            <p:cNvPicPr>
              <a:picLocks noChangeAspect="1" noChangeArrowheads="1"/>
            </p:cNvPicPr>
            <p:nvPr/>
          </p:nvPicPr>
          <p:blipFill>
            <a:blip r:embed="rId14" cstate="print"/>
            <a:srcRect/>
            <a:stretch>
              <a:fillRect/>
            </a:stretch>
          </p:blipFill>
          <p:spPr bwMode="auto">
            <a:xfrm flipV="1">
              <a:off x="2015" y="2016"/>
              <a:ext cx="88" cy="138"/>
            </a:xfrm>
            <a:prstGeom prst="rect">
              <a:avLst/>
            </a:prstGeom>
            <a:noFill/>
          </p:spPr>
        </p:pic>
        <p:pic>
          <p:nvPicPr>
            <p:cNvPr id="2205" name="Picture 157" descr="red skirmisher"/>
            <p:cNvPicPr>
              <a:picLocks noChangeAspect="1" noChangeArrowheads="1"/>
            </p:cNvPicPr>
            <p:nvPr/>
          </p:nvPicPr>
          <p:blipFill>
            <a:blip r:embed="rId14" cstate="print"/>
            <a:srcRect/>
            <a:stretch>
              <a:fillRect/>
            </a:stretch>
          </p:blipFill>
          <p:spPr bwMode="auto">
            <a:xfrm flipV="1">
              <a:off x="1822" y="2016"/>
              <a:ext cx="88" cy="138"/>
            </a:xfrm>
            <a:prstGeom prst="rect">
              <a:avLst/>
            </a:prstGeom>
            <a:noFill/>
          </p:spPr>
        </p:pic>
        <p:pic>
          <p:nvPicPr>
            <p:cNvPr id="2206" name="Picture 158" descr="red skirmisher"/>
            <p:cNvPicPr>
              <a:picLocks noChangeAspect="1" noChangeArrowheads="1"/>
            </p:cNvPicPr>
            <p:nvPr/>
          </p:nvPicPr>
          <p:blipFill>
            <a:blip r:embed="rId14" cstate="print"/>
            <a:srcRect/>
            <a:stretch>
              <a:fillRect/>
            </a:stretch>
          </p:blipFill>
          <p:spPr bwMode="auto">
            <a:xfrm flipV="1">
              <a:off x="1918" y="2064"/>
              <a:ext cx="88" cy="138"/>
            </a:xfrm>
            <a:prstGeom prst="rect">
              <a:avLst/>
            </a:prstGeom>
            <a:noFill/>
          </p:spPr>
        </p:pic>
      </p:grpSp>
      <p:grpSp>
        <p:nvGrpSpPr>
          <p:cNvPr id="2223" name="Group 159"/>
          <p:cNvGrpSpPr>
            <a:grpSpLocks/>
          </p:cNvGrpSpPr>
          <p:nvPr/>
        </p:nvGrpSpPr>
        <p:grpSpPr bwMode="auto">
          <a:xfrm>
            <a:off x="1670050" y="1520825"/>
            <a:ext cx="446088" cy="295275"/>
            <a:chOff x="1822" y="2016"/>
            <a:chExt cx="281" cy="186"/>
          </a:xfrm>
        </p:grpSpPr>
        <p:pic>
          <p:nvPicPr>
            <p:cNvPr id="2208" name="Picture 160" descr="red skirmisher"/>
            <p:cNvPicPr>
              <a:picLocks noChangeAspect="1" noChangeArrowheads="1"/>
            </p:cNvPicPr>
            <p:nvPr/>
          </p:nvPicPr>
          <p:blipFill>
            <a:blip r:embed="rId14" cstate="print"/>
            <a:srcRect/>
            <a:stretch>
              <a:fillRect/>
            </a:stretch>
          </p:blipFill>
          <p:spPr bwMode="auto">
            <a:xfrm flipV="1">
              <a:off x="2015" y="2016"/>
              <a:ext cx="88" cy="138"/>
            </a:xfrm>
            <a:prstGeom prst="rect">
              <a:avLst/>
            </a:prstGeom>
            <a:noFill/>
          </p:spPr>
        </p:pic>
        <p:pic>
          <p:nvPicPr>
            <p:cNvPr id="2209" name="Picture 161" descr="red skirmisher"/>
            <p:cNvPicPr>
              <a:picLocks noChangeAspect="1" noChangeArrowheads="1"/>
            </p:cNvPicPr>
            <p:nvPr/>
          </p:nvPicPr>
          <p:blipFill>
            <a:blip r:embed="rId14" cstate="print"/>
            <a:srcRect/>
            <a:stretch>
              <a:fillRect/>
            </a:stretch>
          </p:blipFill>
          <p:spPr bwMode="auto">
            <a:xfrm flipV="1">
              <a:off x="1822" y="2016"/>
              <a:ext cx="88" cy="138"/>
            </a:xfrm>
            <a:prstGeom prst="rect">
              <a:avLst/>
            </a:prstGeom>
            <a:noFill/>
          </p:spPr>
        </p:pic>
        <p:pic>
          <p:nvPicPr>
            <p:cNvPr id="2210" name="Picture 162" descr="red skirmisher"/>
            <p:cNvPicPr>
              <a:picLocks noChangeAspect="1" noChangeArrowheads="1"/>
            </p:cNvPicPr>
            <p:nvPr/>
          </p:nvPicPr>
          <p:blipFill>
            <a:blip r:embed="rId14" cstate="print"/>
            <a:srcRect/>
            <a:stretch>
              <a:fillRect/>
            </a:stretch>
          </p:blipFill>
          <p:spPr bwMode="auto">
            <a:xfrm flipV="1">
              <a:off x="1918" y="2064"/>
              <a:ext cx="88" cy="138"/>
            </a:xfrm>
            <a:prstGeom prst="rect">
              <a:avLst/>
            </a:prstGeom>
            <a:noFill/>
          </p:spPr>
        </p:pic>
      </p:grpSp>
      <p:grpSp>
        <p:nvGrpSpPr>
          <p:cNvPr id="2227" name="Group 163"/>
          <p:cNvGrpSpPr>
            <a:grpSpLocks/>
          </p:cNvGrpSpPr>
          <p:nvPr/>
        </p:nvGrpSpPr>
        <p:grpSpPr bwMode="auto">
          <a:xfrm>
            <a:off x="2281238" y="1520825"/>
            <a:ext cx="446087" cy="295275"/>
            <a:chOff x="1822" y="2016"/>
            <a:chExt cx="281" cy="186"/>
          </a:xfrm>
        </p:grpSpPr>
        <p:pic>
          <p:nvPicPr>
            <p:cNvPr id="2212" name="Picture 164" descr="red skirmisher"/>
            <p:cNvPicPr>
              <a:picLocks noChangeAspect="1" noChangeArrowheads="1"/>
            </p:cNvPicPr>
            <p:nvPr/>
          </p:nvPicPr>
          <p:blipFill>
            <a:blip r:embed="rId14" cstate="print"/>
            <a:srcRect/>
            <a:stretch>
              <a:fillRect/>
            </a:stretch>
          </p:blipFill>
          <p:spPr bwMode="auto">
            <a:xfrm flipV="1">
              <a:off x="2015" y="2016"/>
              <a:ext cx="88" cy="138"/>
            </a:xfrm>
            <a:prstGeom prst="rect">
              <a:avLst/>
            </a:prstGeom>
            <a:noFill/>
          </p:spPr>
        </p:pic>
        <p:pic>
          <p:nvPicPr>
            <p:cNvPr id="2213" name="Picture 165" descr="red skirmisher"/>
            <p:cNvPicPr>
              <a:picLocks noChangeAspect="1" noChangeArrowheads="1"/>
            </p:cNvPicPr>
            <p:nvPr/>
          </p:nvPicPr>
          <p:blipFill>
            <a:blip r:embed="rId14" cstate="print"/>
            <a:srcRect/>
            <a:stretch>
              <a:fillRect/>
            </a:stretch>
          </p:blipFill>
          <p:spPr bwMode="auto">
            <a:xfrm flipV="1">
              <a:off x="1822" y="2016"/>
              <a:ext cx="88" cy="138"/>
            </a:xfrm>
            <a:prstGeom prst="rect">
              <a:avLst/>
            </a:prstGeom>
            <a:noFill/>
          </p:spPr>
        </p:pic>
        <p:pic>
          <p:nvPicPr>
            <p:cNvPr id="2214" name="Picture 166" descr="red skirmisher"/>
            <p:cNvPicPr>
              <a:picLocks noChangeAspect="1" noChangeArrowheads="1"/>
            </p:cNvPicPr>
            <p:nvPr/>
          </p:nvPicPr>
          <p:blipFill>
            <a:blip r:embed="rId14" cstate="print"/>
            <a:srcRect/>
            <a:stretch>
              <a:fillRect/>
            </a:stretch>
          </p:blipFill>
          <p:spPr bwMode="auto">
            <a:xfrm flipV="1">
              <a:off x="1918" y="2064"/>
              <a:ext cx="88" cy="138"/>
            </a:xfrm>
            <a:prstGeom prst="rect">
              <a:avLst/>
            </a:prstGeom>
            <a:noFill/>
          </p:spPr>
        </p:pic>
      </p:grpSp>
      <p:grpSp>
        <p:nvGrpSpPr>
          <p:cNvPr id="2228" name="Group 167"/>
          <p:cNvGrpSpPr>
            <a:grpSpLocks/>
          </p:cNvGrpSpPr>
          <p:nvPr/>
        </p:nvGrpSpPr>
        <p:grpSpPr bwMode="auto">
          <a:xfrm>
            <a:off x="2890838" y="1520825"/>
            <a:ext cx="446087" cy="295275"/>
            <a:chOff x="1822" y="2016"/>
            <a:chExt cx="281" cy="186"/>
          </a:xfrm>
        </p:grpSpPr>
        <p:pic>
          <p:nvPicPr>
            <p:cNvPr id="2216" name="Picture 168" descr="red skirmisher"/>
            <p:cNvPicPr>
              <a:picLocks noChangeAspect="1" noChangeArrowheads="1"/>
            </p:cNvPicPr>
            <p:nvPr/>
          </p:nvPicPr>
          <p:blipFill>
            <a:blip r:embed="rId14" cstate="print"/>
            <a:srcRect/>
            <a:stretch>
              <a:fillRect/>
            </a:stretch>
          </p:blipFill>
          <p:spPr bwMode="auto">
            <a:xfrm flipV="1">
              <a:off x="2015" y="2016"/>
              <a:ext cx="88" cy="138"/>
            </a:xfrm>
            <a:prstGeom prst="rect">
              <a:avLst/>
            </a:prstGeom>
            <a:noFill/>
          </p:spPr>
        </p:pic>
        <p:pic>
          <p:nvPicPr>
            <p:cNvPr id="2217" name="Picture 169" descr="red skirmisher"/>
            <p:cNvPicPr>
              <a:picLocks noChangeAspect="1" noChangeArrowheads="1"/>
            </p:cNvPicPr>
            <p:nvPr/>
          </p:nvPicPr>
          <p:blipFill>
            <a:blip r:embed="rId14" cstate="print"/>
            <a:srcRect/>
            <a:stretch>
              <a:fillRect/>
            </a:stretch>
          </p:blipFill>
          <p:spPr bwMode="auto">
            <a:xfrm flipV="1">
              <a:off x="1822" y="2016"/>
              <a:ext cx="88" cy="138"/>
            </a:xfrm>
            <a:prstGeom prst="rect">
              <a:avLst/>
            </a:prstGeom>
            <a:noFill/>
          </p:spPr>
        </p:pic>
        <p:pic>
          <p:nvPicPr>
            <p:cNvPr id="2218" name="Picture 170" descr="red skirmisher"/>
            <p:cNvPicPr>
              <a:picLocks noChangeAspect="1" noChangeArrowheads="1"/>
            </p:cNvPicPr>
            <p:nvPr/>
          </p:nvPicPr>
          <p:blipFill>
            <a:blip r:embed="rId14" cstate="print"/>
            <a:srcRect/>
            <a:stretch>
              <a:fillRect/>
            </a:stretch>
          </p:blipFill>
          <p:spPr bwMode="auto">
            <a:xfrm flipV="1">
              <a:off x="1918" y="2064"/>
              <a:ext cx="88" cy="138"/>
            </a:xfrm>
            <a:prstGeom prst="rect">
              <a:avLst/>
            </a:prstGeom>
            <a:noFill/>
          </p:spPr>
        </p:pic>
      </p:grpSp>
      <p:grpSp>
        <p:nvGrpSpPr>
          <p:cNvPr id="2229" name="Group 171"/>
          <p:cNvGrpSpPr>
            <a:grpSpLocks/>
          </p:cNvGrpSpPr>
          <p:nvPr/>
        </p:nvGrpSpPr>
        <p:grpSpPr bwMode="auto">
          <a:xfrm>
            <a:off x="754063" y="1216025"/>
            <a:ext cx="446087" cy="295275"/>
            <a:chOff x="1822" y="2016"/>
            <a:chExt cx="281" cy="186"/>
          </a:xfrm>
        </p:grpSpPr>
        <p:pic>
          <p:nvPicPr>
            <p:cNvPr id="2220" name="Picture 172" descr="red skirmisher"/>
            <p:cNvPicPr>
              <a:picLocks noChangeAspect="1" noChangeArrowheads="1"/>
            </p:cNvPicPr>
            <p:nvPr/>
          </p:nvPicPr>
          <p:blipFill>
            <a:blip r:embed="rId14" cstate="print"/>
            <a:srcRect/>
            <a:stretch>
              <a:fillRect/>
            </a:stretch>
          </p:blipFill>
          <p:spPr bwMode="auto">
            <a:xfrm flipV="1">
              <a:off x="2015" y="2016"/>
              <a:ext cx="88" cy="138"/>
            </a:xfrm>
            <a:prstGeom prst="rect">
              <a:avLst/>
            </a:prstGeom>
            <a:noFill/>
          </p:spPr>
        </p:pic>
        <p:pic>
          <p:nvPicPr>
            <p:cNvPr id="2221" name="Picture 173" descr="red skirmisher"/>
            <p:cNvPicPr>
              <a:picLocks noChangeAspect="1" noChangeArrowheads="1"/>
            </p:cNvPicPr>
            <p:nvPr/>
          </p:nvPicPr>
          <p:blipFill>
            <a:blip r:embed="rId14" cstate="print"/>
            <a:srcRect/>
            <a:stretch>
              <a:fillRect/>
            </a:stretch>
          </p:blipFill>
          <p:spPr bwMode="auto">
            <a:xfrm flipV="1">
              <a:off x="1822" y="2016"/>
              <a:ext cx="88" cy="138"/>
            </a:xfrm>
            <a:prstGeom prst="rect">
              <a:avLst/>
            </a:prstGeom>
            <a:noFill/>
          </p:spPr>
        </p:pic>
        <p:pic>
          <p:nvPicPr>
            <p:cNvPr id="2222" name="Picture 174" descr="red skirmisher"/>
            <p:cNvPicPr>
              <a:picLocks noChangeAspect="1" noChangeArrowheads="1"/>
            </p:cNvPicPr>
            <p:nvPr/>
          </p:nvPicPr>
          <p:blipFill>
            <a:blip r:embed="rId14" cstate="print"/>
            <a:srcRect/>
            <a:stretch>
              <a:fillRect/>
            </a:stretch>
          </p:blipFill>
          <p:spPr bwMode="auto">
            <a:xfrm flipV="1">
              <a:off x="1918" y="2064"/>
              <a:ext cx="88" cy="138"/>
            </a:xfrm>
            <a:prstGeom prst="rect">
              <a:avLst/>
            </a:prstGeom>
            <a:noFill/>
          </p:spPr>
        </p:pic>
      </p:grpSp>
      <p:grpSp>
        <p:nvGrpSpPr>
          <p:cNvPr id="2230" name="Group 175"/>
          <p:cNvGrpSpPr>
            <a:grpSpLocks/>
          </p:cNvGrpSpPr>
          <p:nvPr/>
        </p:nvGrpSpPr>
        <p:grpSpPr bwMode="auto">
          <a:xfrm>
            <a:off x="3502025" y="1520825"/>
            <a:ext cx="446088" cy="295275"/>
            <a:chOff x="1822" y="2016"/>
            <a:chExt cx="281" cy="186"/>
          </a:xfrm>
        </p:grpSpPr>
        <p:pic>
          <p:nvPicPr>
            <p:cNvPr id="2224" name="Picture 176" descr="red skirmisher"/>
            <p:cNvPicPr>
              <a:picLocks noChangeAspect="1" noChangeArrowheads="1"/>
            </p:cNvPicPr>
            <p:nvPr/>
          </p:nvPicPr>
          <p:blipFill>
            <a:blip r:embed="rId14" cstate="print"/>
            <a:srcRect/>
            <a:stretch>
              <a:fillRect/>
            </a:stretch>
          </p:blipFill>
          <p:spPr bwMode="auto">
            <a:xfrm flipV="1">
              <a:off x="2015" y="2016"/>
              <a:ext cx="88" cy="138"/>
            </a:xfrm>
            <a:prstGeom prst="rect">
              <a:avLst/>
            </a:prstGeom>
            <a:noFill/>
          </p:spPr>
        </p:pic>
        <p:pic>
          <p:nvPicPr>
            <p:cNvPr id="2225" name="Picture 177" descr="red skirmisher"/>
            <p:cNvPicPr>
              <a:picLocks noChangeAspect="1" noChangeArrowheads="1"/>
            </p:cNvPicPr>
            <p:nvPr/>
          </p:nvPicPr>
          <p:blipFill>
            <a:blip r:embed="rId14" cstate="print"/>
            <a:srcRect/>
            <a:stretch>
              <a:fillRect/>
            </a:stretch>
          </p:blipFill>
          <p:spPr bwMode="auto">
            <a:xfrm flipV="1">
              <a:off x="1822" y="2016"/>
              <a:ext cx="88" cy="138"/>
            </a:xfrm>
            <a:prstGeom prst="rect">
              <a:avLst/>
            </a:prstGeom>
            <a:noFill/>
          </p:spPr>
        </p:pic>
        <p:pic>
          <p:nvPicPr>
            <p:cNvPr id="2226" name="Picture 178" descr="red skirmisher"/>
            <p:cNvPicPr>
              <a:picLocks noChangeAspect="1" noChangeArrowheads="1"/>
            </p:cNvPicPr>
            <p:nvPr/>
          </p:nvPicPr>
          <p:blipFill>
            <a:blip r:embed="rId14" cstate="print"/>
            <a:srcRect/>
            <a:stretch>
              <a:fillRect/>
            </a:stretch>
          </p:blipFill>
          <p:spPr bwMode="auto">
            <a:xfrm flipV="1">
              <a:off x="1918" y="2064"/>
              <a:ext cx="88" cy="138"/>
            </a:xfrm>
            <a:prstGeom prst="rect">
              <a:avLst/>
            </a:prstGeom>
            <a:noFill/>
          </p:spPr>
        </p:pic>
      </p:grpSp>
      <p:pic>
        <p:nvPicPr>
          <p:cNvPr id="2232" name="Picture 184" descr="blue infantry"/>
          <p:cNvPicPr>
            <a:picLocks noChangeAspect="1" noChangeArrowheads="1"/>
          </p:cNvPicPr>
          <p:nvPr/>
        </p:nvPicPr>
        <p:blipFill>
          <a:blip r:embed="rId3" cstate="print"/>
          <a:srcRect/>
          <a:stretch>
            <a:fillRect/>
          </a:stretch>
        </p:blipFill>
        <p:spPr bwMode="auto">
          <a:xfrm>
            <a:off x="5792788" y="5108575"/>
            <a:ext cx="468312" cy="298450"/>
          </a:xfrm>
          <a:prstGeom prst="rect">
            <a:avLst/>
          </a:prstGeom>
          <a:noFill/>
          <a:ln w="9525">
            <a:noFill/>
            <a:miter lim="800000"/>
            <a:headEnd/>
            <a:tailEnd/>
          </a:ln>
        </p:spPr>
      </p:pic>
      <p:grpSp>
        <p:nvGrpSpPr>
          <p:cNvPr id="2231" name="Group 185"/>
          <p:cNvGrpSpPr>
            <a:grpSpLocks/>
          </p:cNvGrpSpPr>
          <p:nvPr/>
        </p:nvGrpSpPr>
        <p:grpSpPr bwMode="auto">
          <a:xfrm>
            <a:off x="5640388" y="3657600"/>
            <a:ext cx="444500" cy="295275"/>
            <a:chOff x="1534" y="3170"/>
            <a:chExt cx="280" cy="186"/>
          </a:xfrm>
        </p:grpSpPr>
        <p:pic>
          <p:nvPicPr>
            <p:cNvPr id="2234" name="Picture 186" descr="blue skirmisher"/>
            <p:cNvPicPr>
              <a:picLocks noChangeAspect="1" noChangeArrowheads="1"/>
            </p:cNvPicPr>
            <p:nvPr/>
          </p:nvPicPr>
          <p:blipFill>
            <a:blip r:embed="rId12" cstate="print"/>
            <a:srcRect/>
            <a:stretch>
              <a:fillRect/>
            </a:stretch>
          </p:blipFill>
          <p:spPr bwMode="auto">
            <a:xfrm>
              <a:off x="1534" y="3218"/>
              <a:ext cx="88" cy="138"/>
            </a:xfrm>
            <a:prstGeom prst="rect">
              <a:avLst/>
            </a:prstGeom>
            <a:noFill/>
          </p:spPr>
        </p:pic>
        <p:pic>
          <p:nvPicPr>
            <p:cNvPr id="2235" name="Picture 187" descr="blue skirmisher"/>
            <p:cNvPicPr>
              <a:picLocks noChangeAspect="1" noChangeArrowheads="1"/>
            </p:cNvPicPr>
            <p:nvPr/>
          </p:nvPicPr>
          <p:blipFill>
            <a:blip r:embed="rId12" cstate="print"/>
            <a:srcRect/>
            <a:stretch>
              <a:fillRect/>
            </a:stretch>
          </p:blipFill>
          <p:spPr bwMode="auto">
            <a:xfrm>
              <a:off x="1630" y="3170"/>
              <a:ext cx="88" cy="138"/>
            </a:xfrm>
            <a:prstGeom prst="rect">
              <a:avLst/>
            </a:prstGeom>
            <a:noFill/>
          </p:spPr>
        </p:pic>
        <p:pic>
          <p:nvPicPr>
            <p:cNvPr id="2236" name="Picture 188" descr="blue skirmisher"/>
            <p:cNvPicPr>
              <a:picLocks noChangeAspect="1" noChangeArrowheads="1"/>
            </p:cNvPicPr>
            <p:nvPr/>
          </p:nvPicPr>
          <p:blipFill>
            <a:blip r:embed="rId12" cstate="print"/>
            <a:srcRect/>
            <a:stretch>
              <a:fillRect/>
            </a:stretch>
          </p:blipFill>
          <p:spPr bwMode="auto">
            <a:xfrm>
              <a:off x="1726" y="3218"/>
              <a:ext cx="88" cy="138"/>
            </a:xfrm>
            <a:prstGeom prst="rect">
              <a:avLst/>
            </a:prstGeom>
            <a:noFill/>
          </p:spPr>
        </p:pic>
      </p:grpSp>
      <p:sp>
        <p:nvSpPr>
          <p:cNvPr id="2237" name="Text Box 189"/>
          <p:cNvSpPr txBox="1">
            <a:spLocks noChangeArrowheads="1"/>
          </p:cNvSpPr>
          <p:nvPr/>
        </p:nvSpPr>
        <p:spPr bwMode="auto">
          <a:xfrm>
            <a:off x="0" y="-28575"/>
            <a:ext cx="9144000" cy="765175"/>
          </a:xfrm>
          <a:prstGeom prst="rect">
            <a:avLst/>
          </a:prstGeom>
          <a:noFill/>
          <a:ln w="9525">
            <a:noFill/>
            <a:miter lim="800000"/>
            <a:headEnd/>
            <a:tailEnd/>
          </a:ln>
          <a:effectLst/>
        </p:spPr>
        <p:txBody>
          <a:bodyPr>
            <a:spAutoFit/>
          </a:bodyPr>
          <a:lstStyle/>
          <a:p>
            <a:pPr>
              <a:spcBef>
                <a:spcPct val="50000"/>
              </a:spcBef>
            </a:pPr>
            <a:r>
              <a:rPr lang="en-US" sz="1100">
                <a:latin typeface="Franklin Gothic Demi" pitchFamily="34" charset="0"/>
              </a:rPr>
              <a:t>Darius uses his archers to soften up the Macedonian phalanx with a rain of arrows and then sends his scythed chariots forward to break it. Alexander’s light infantry screen allow the scythed chariots through to be destroyed by the phalanx which also opens its disciplined ranks to let some through to be destroyed in the rear. At the same time, Darius sends some cavalry from his left wing to hit the Macedonian right; Alexander responds by committing infantry units from his reserve to stiffen this front.</a:t>
            </a:r>
          </a:p>
        </p:txBody>
      </p:sp>
      <p:sp>
        <p:nvSpPr>
          <p:cNvPr id="2246" name="Line 198"/>
          <p:cNvSpPr>
            <a:spLocks noChangeShapeType="1"/>
          </p:cNvSpPr>
          <p:nvPr/>
        </p:nvSpPr>
        <p:spPr bwMode="auto">
          <a:xfrm rot="18096514" flipV="1">
            <a:off x="6288881" y="4231482"/>
            <a:ext cx="1587" cy="228600"/>
          </a:xfrm>
          <a:prstGeom prst="line">
            <a:avLst/>
          </a:prstGeom>
          <a:noFill/>
          <a:ln w="19050">
            <a:solidFill>
              <a:schemeClr val="tx1"/>
            </a:solidFill>
            <a:round/>
            <a:headEnd/>
            <a:tailEnd type="triangle" w="med" len="med"/>
          </a:ln>
          <a:effectLst/>
        </p:spPr>
        <p:txBody>
          <a:bodyPr/>
          <a:lstStyle/>
          <a:p>
            <a:endParaRPr lang="el-GR"/>
          </a:p>
        </p:txBody>
      </p:sp>
      <p:sp>
        <p:nvSpPr>
          <p:cNvPr id="2247" name="Line 199"/>
          <p:cNvSpPr>
            <a:spLocks noChangeShapeType="1"/>
          </p:cNvSpPr>
          <p:nvPr/>
        </p:nvSpPr>
        <p:spPr bwMode="auto">
          <a:xfrm rot="18096514" flipV="1">
            <a:off x="6136481" y="4383882"/>
            <a:ext cx="1587" cy="228600"/>
          </a:xfrm>
          <a:prstGeom prst="line">
            <a:avLst/>
          </a:prstGeom>
          <a:noFill/>
          <a:ln w="19050">
            <a:solidFill>
              <a:schemeClr val="tx1"/>
            </a:solidFill>
            <a:round/>
            <a:headEnd/>
            <a:tailEnd type="triangle" w="med" len="med"/>
          </a:ln>
          <a:effectLst/>
        </p:spPr>
        <p:txBody>
          <a:bodyPr/>
          <a:lstStyle/>
          <a:p>
            <a:endParaRPr lang="el-GR"/>
          </a:p>
        </p:txBody>
      </p:sp>
      <p:sp>
        <p:nvSpPr>
          <p:cNvPr id="2248" name="AutoShape 200"/>
          <p:cNvSpPr>
            <a:spLocks noChangeArrowheads="1"/>
          </p:cNvSpPr>
          <p:nvPr/>
        </p:nvSpPr>
        <p:spPr bwMode="auto">
          <a:xfrm>
            <a:off x="5335588" y="3352800"/>
            <a:ext cx="534987" cy="762000"/>
          </a:xfrm>
          <a:prstGeom prst="downArrow">
            <a:avLst>
              <a:gd name="adj1" fmla="val 50000"/>
              <a:gd name="adj2" fmla="val 35608"/>
            </a:avLst>
          </a:prstGeom>
          <a:noFill/>
          <a:ln w="38100">
            <a:solidFill>
              <a:srgbClr val="FF0000"/>
            </a:solidFill>
            <a:miter lim="800000"/>
            <a:headEnd/>
            <a:tailEnd/>
          </a:ln>
          <a:effectLst/>
        </p:spPr>
        <p:txBody>
          <a:bodyPr wrap="none" anchor="ctr"/>
          <a:lstStyle/>
          <a:p>
            <a:endParaRPr lang="el-GR"/>
          </a:p>
        </p:txBody>
      </p:sp>
      <p:sp>
        <p:nvSpPr>
          <p:cNvPr id="2249" name="AutoShape 201"/>
          <p:cNvSpPr>
            <a:spLocks noChangeArrowheads="1"/>
          </p:cNvSpPr>
          <p:nvPr/>
        </p:nvSpPr>
        <p:spPr bwMode="auto">
          <a:xfrm rot="-2705899">
            <a:off x="4329906" y="3631407"/>
            <a:ext cx="534987" cy="762000"/>
          </a:xfrm>
          <a:prstGeom prst="downArrow">
            <a:avLst>
              <a:gd name="adj1" fmla="val 50000"/>
              <a:gd name="adj2" fmla="val 35608"/>
            </a:avLst>
          </a:prstGeom>
          <a:noFill/>
          <a:ln w="38100">
            <a:solidFill>
              <a:srgbClr val="FF0000"/>
            </a:solidFill>
            <a:miter lim="800000"/>
            <a:headEnd/>
            <a:tailEnd/>
          </a:ln>
          <a:effectLst/>
        </p:spPr>
        <p:txBody>
          <a:bodyPr wrap="none" anchor="ctr"/>
          <a:lstStyle/>
          <a:p>
            <a:endParaRPr lang="el-GR"/>
          </a:p>
        </p:txBody>
      </p:sp>
      <p:sp>
        <p:nvSpPr>
          <p:cNvPr id="2250" name="AutoShape 202"/>
          <p:cNvSpPr>
            <a:spLocks noChangeArrowheads="1"/>
          </p:cNvSpPr>
          <p:nvPr/>
        </p:nvSpPr>
        <p:spPr bwMode="auto">
          <a:xfrm rot="8272250">
            <a:off x="7243763" y="2894013"/>
            <a:ext cx="1603375" cy="1525587"/>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noFill/>
          <a:ln w="38100">
            <a:solidFill>
              <a:srgbClr val="FF0000"/>
            </a:solidFill>
            <a:miter lim="800000"/>
            <a:headEnd/>
            <a:tailEnd/>
          </a:ln>
          <a:effectLst/>
        </p:spPr>
        <p:txBody>
          <a:bodyPr wrap="none" anchor="ctr"/>
          <a:lstStyle/>
          <a:p>
            <a:endParaRPr lang="el-GR"/>
          </a:p>
        </p:txBody>
      </p:sp>
      <p:sp>
        <p:nvSpPr>
          <p:cNvPr id="2252" name="Text Box 204"/>
          <p:cNvSpPr txBox="1">
            <a:spLocks noChangeArrowheads="1"/>
          </p:cNvSpPr>
          <p:nvPr/>
        </p:nvSpPr>
        <p:spPr bwMode="auto">
          <a:xfrm>
            <a:off x="0" y="0"/>
            <a:ext cx="9144000" cy="639763"/>
          </a:xfrm>
          <a:prstGeom prst="rect">
            <a:avLst/>
          </a:prstGeom>
          <a:noFill/>
          <a:ln w="9525">
            <a:noFill/>
            <a:miter lim="800000"/>
            <a:headEnd/>
            <a:tailEnd/>
          </a:ln>
          <a:effectLst/>
        </p:spPr>
        <p:txBody>
          <a:bodyPr>
            <a:spAutoFit/>
          </a:bodyPr>
          <a:lstStyle/>
          <a:p>
            <a:pPr>
              <a:spcBef>
                <a:spcPct val="50000"/>
              </a:spcBef>
            </a:pPr>
            <a:r>
              <a:rPr lang="en-US" sz="1200">
                <a:latin typeface="Franklin Gothic Demi" pitchFamily="34" charset="0"/>
              </a:rPr>
              <a:t>With Alexander’s attention diverted to his right, Darius sends his cavalry wings in two massive sweeps against both Macedonian flanks. Alexander must commit infantry reserves to prevent his left wing from breaking while his right wing actually pushes the Persian cavalry back. Both wings break down into stalemate as the Macedonian center advances, led by Alexander himself.</a:t>
            </a:r>
          </a:p>
        </p:txBody>
      </p:sp>
      <p:sp>
        <p:nvSpPr>
          <p:cNvPr id="2253" name="AutoShape 205"/>
          <p:cNvSpPr>
            <a:spLocks noChangeArrowheads="1"/>
          </p:cNvSpPr>
          <p:nvPr/>
        </p:nvSpPr>
        <p:spPr bwMode="auto">
          <a:xfrm>
            <a:off x="4141788" y="1901825"/>
            <a:ext cx="381000" cy="306388"/>
          </a:xfrm>
          <a:prstGeom prst="star4">
            <a:avLst>
              <a:gd name="adj" fmla="val 12500"/>
            </a:avLst>
          </a:prstGeom>
          <a:solidFill>
            <a:srgbClr val="CC0000"/>
          </a:solidFill>
          <a:ln w="19050">
            <a:solidFill>
              <a:srgbClr val="FFFF00"/>
            </a:solidFill>
            <a:miter lim="800000"/>
            <a:headEnd/>
            <a:tailEnd/>
          </a:ln>
          <a:effectLst/>
        </p:spPr>
        <p:txBody>
          <a:bodyPr wrap="none" anchor="ctr"/>
          <a:lstStyle/>
          <a:p>
            <a:endParaRPr lang="el-GR"/>
          </a:p>
        </p:txBody>
      </p:sp>
      <p:grpSp>
        <p:nvGrpSpPr>
          <p:cNvPr id="2233" name="Group 211"/>
          <p:cNvGrpSpPr>
            <a:grpSpLocks/>
          </p:cNvGrpSpPr>
          <p:nvPr/>
        </p:nvGrpSpPr>
        <p:grpSpPr bwMode="auto">
          <a:xfrm>
            <a:off x="3732213" y="2589213"/>
            <a:ext cx="763587" cy="230187"/>
            <a:chOff x="2400" y="1727"/>
            <a:chExt cx="481" cy="145"/>
          </a:xfrm>
        </p:grpSpPr>
        <p:sp>
          <p:nvSpPr>
            <p:cNvPr id="2255" name="Line 207"/>
            <p:cNvSpPr>
              <a:spLocks noChangeShapeType="1"/>
            </p:cNvSpPr>
            <p:nvPr/>
          </p:nvSpPr>
          <p:spPr bwMode="auto">
            <a:xfrm rot="-1379323">
              <a:off x="2592" y="1727"/>
              <a:ext cx="0" cy="145"/>
            </a:xfrm>
            <a:prstGeom prst="line">
              <a:avLst/>
            </a:prstGeom>
            <a:noFill/>
            <a:ln w="9525">
              <a:solidFill>
                <a:schemeClr val="tx1"/>
              </a:solidFill>
              <a:round/>
              <a:headEnd/>
              <a:tailEnd type="triangle" w="med" len="med"/>
            </a:ln>
            <a:effectLst/>
          </p:spPr>
          <p:txBody>
            <a:bodyPr/>
            <a:lstStyle/>
            <a:p>
              <a:endParaRPr lang="el-GR"/>
            </a:p>
          </p:txBody>
        </p:sp>
        <p:sp>
          <p:nvSpPr>
            <p:cNvPr id="2256" name="Line 208"/>
            <p:cNvSpPr>
              <a:spLocks noChangeShapeType="1"/>
            </p:cNvSpPr>
            <p:nvPr/>
          </p:nvSpPr>
          <p:spPr bwMode="auto">
            <a:xfrm rot="-1379323">
              <a:off x="2400" y="1727"/>
              <a:ext cx="0" cy="145"/>
            </a:xfrm>
            <a:prstGeom prst="line">
              <a:avLst/>
            </a:prstGeom>
            <a:noFill/>
            <a:ln w="9525">
              <a:solidFill>
                <a:schemeClr val="tx1"/>
              </a:solidFill>
              <a:round/>
              <a:headEnd/>
              <a:tailEnd type="triangle" w="med" len="med"/>
            </a:ln>
            <a:effectLst/>
          </p:spPr>
          <p:txBody>
            <a:bodyPr/>
            <a:lstStyle/>
            <a:p>
              <a:endParaRPr lang="el-GR"/>
            </a:p>
          </p:txBody>
        </p:sp>
        <p:sp>
          <p:nvSpPr>
            <p:cNvPr id="2257" name="Line 209"/>
            <p:cNvSpPr>
              <a:spLocks noChangeShapeType="1"/>
            </p:cNvSpPr>
            <p:nvPr/>
          </p:nvSpPr>
          <p:spPr bwMode="auto">
            <a:xfrm rot="-1379323">
              <a:off x="2881" y="1727"/>
              <a:ext cx="0" cy="145"/>
            </a:xfrm>
            <a:prstGeom prst="line">
              <a:avLst/>
            </a:prstGeom>
            <a:noFill/>
            <a:ln w="9525">
              <a:solidFill>
                <a:schemeClr val="tx1"/>
              </a:solidFill>
              <a:round/>
              <a:headEnd/>
              <a:tailEnd type="triangle" w="med" len="med"/>
            </a:ln>
            <a:effectLst/>
          </p:spPr>
          <p:txBody>
            <a:bodyPr/>
            <a:lstStyle/>
            <a:p>
              <a:endParaRPr lang="el-GR"/>
            </a:p>
          </p:txBody>
        </p:sp>
        <p:sp>
          <p:nvSpPr>
            <p:cNvPr id="2258" name="Line 210"/>
            <p:cNvSpPr>
              <a:spLocks noChangeShapeType="1"/>
            </p:cNvSpPr>
            <p:nvPr/>
          </p:nvSpPr>
          <p:spPr bwMode="auto">
            <a:xfrm rot="-1379323">
              <a:off x="2737" y="1727"/>
              <a:ext cx="0" cy="145"/>
            </a:xfrm>
            <a:prstGeom prst="line">
              <a:avLst/>
            </a:prstGeom>
            <a:noFill/>
            <a:ln w="9525">
              <a:solidFill>
                <a:schemeClr val="tx1"/>
              </a:solidFill>
              <a:round/>
              <a:headEnd/>
              <a:tailEnd type="triangle" w="med" len="med"/>
            </a:ln>
            <a:effectLst/>
          </p:spPr>
          <p:txBody>
            <a:bodyPr/>
            <a:lstStyle/>
            <a:p>
              <a:endParaRPr lang="el-GR"/>
            </a:p>
          </p:txBody>
        </p:sp>
      </p:grpSp>
      <p:grpSp>
        <p:nvGrpSpPr>
          <p:cNvPr id="2238" name="Group 212"/>
          <p:cNvGrpSpPr>
            <a:grpSpLocks/>
          </p:cNvGrpSpPr>
          <p:nvPr/>
        </p:nvGrpSpPr>
        <p:grpSpPr bwMode="auto">
          <a:xfrm>
            <a:off x="4419600" y="4040188"/>
            <a:ext cx="763588" cy="230187"/>
            <a:chOff x="2400" y="1727"/>
            <a:chExt cx="481" cy="145"/>
          </a:xfrm>
        </p:grpSpPr>
        <p:sp>
          <p:nvSpPr>
            <p:cNvPr id="2261" name="Line 213"/>
            <p:cNvSpPr>
              <a:spLocks noChangeShapeType="1"/>
            </p:cNvSpPr>
            <p:nvPr/>
          </p:nvSpPr>
          <p:spPr bwMode="auto">
            <a:xfrm rot="-1379323">
              <a:off x="2592" y="1727"/>
              <a:ext cx="0" cy="145"/>
            </a:xfrm>
            <a:prstGeom prst="line">
              <a:avLst/>
            </a:prstGeom>
            <a:noFill/>
            <a:ln w="9525">
              <a:solidFill>
                <a:schemeClr val="tx1"/>
              </a:solidFill>
              <a:round/>
              <a:headEnd/>
              <a:tailEnd type="triangle" w="med" len="med"/>
            </a:ln>
            <a:effectLst/>
          </p:spPr>
          <p:txBody>
            <a:bodyPr/>
            <a:lstStyle/>
            <a:p>
              <a:endParaRPr lang="el-GR"/>
            </a:p>
          </p:txBody>
        </p:sp>
        <p:sp>
          <p:nvSpPr>
            <p:cNvPr id="2262" name="Line 214"/>
            <p:cNvSpPr>
              <a:spLocks noChangeShapeType="1"/>
            </p:cNvSpPr>
            <p:nvPr/>
          </p:nvSpPr>
          <p:spPr bwMode="auto">
            <a:xfrm rot="-1379323">
              <a:off x="2400" y="1727"/>
              <a:ext cx="0" cy="145"/>
            </a:xfrm>
            <a:prstGeom prst="line">
              <a:avLst/>
            </a:prstGeom>
            <a:noFill/>
            <a:ln w="9525">
              <a:solidFill>
                <a:schemeClr val="tx1"/>
              </a:solidFill>
              <a:round/>
              <a:headEnd/>
              <a:tailEnd type="triangle" w="med" len="med"/>
            </a:ln>
            <a:effectLst/>
          </p:spPr>
          <p:txBody>
            <a:bodyPr/>
            <a:lstStyle/>
            <a:p>
              <a:endParaRPr lang="el-GR"/>
            </a:p>
          </p:txBody>
        </p:sp>
        <p:sp>
          <p:nvSpPr>
            <p:cNvPr id="2263" name="Line 215"/>
            <p:cNvSpPr>
              <a:spLocks noChangeShapeType="1"/>
            </p:cNvSpPr>
            <p:nvPr/>
          </p:nvSpPr>
          <p:spPr bwMode="auto">
            <a:xfrm rot="-1379323">
              <a:off x="2881" y="1727"/>
              <a:ext cx="0" cy="145"/>
            </a:xfrm>
            <a:prstGeom prst="line">
              <a:avLst/>
            </a:prstGeom>
            <a:noFill/>
            <a:ln w="9525">
              <a:solidFill>
                <a:schemeClr val="tx1"/>
              </a:solidFill>
              <a:round/>
              <a:headEnd/>
              <a:tailEnd type="triangle" w="med" len="med"/>
            </a:ln>
            <a:effectLst/>
          </p:spPr>
          <p:txBody>
            <a:bodyPr/>
            <a:lstStyle/>
            <a:p>
              <a:endParaRPr lang="el-GR"/>
            </a:p>
          </p:txBody>
        </p:sp>
        <p:sp>
          <p:nvSpPr>
            <p:cNvPr id="2264" name="Line 216"/>
            <p:cNvSpPr>
              <a:spLocks noChangeShapeType="1"/>
            </p:cNvSpPr>
            <p:nvPr/>
          </p:nvSpPr>
          <p:spPr bwMode="auto">
            <a:xfrm rot="-1379323">
              <a:off x="2737" y="1727"/>
              <a:ext cx="0" cy="145"/>
            </a:xfrm>
            <a:prstGeom prst="line">
              <a:avLst/>
            </a:prstGeom>
            <a:noFill/>
            <a:ln w="9525">
              <a:solidFill>
                <a:schemeClr val="tx1"/>
              </a:solidFill>
              <a:round/>
              <a:headEnd/>
              <a:tailEnd type="triangle" w="med" len="med"/>
            </a:ln>
            <a:effectLst/>
          </p:spPr>
          <p:txBody>
            <a:bodyPr/>
            <a:lstStyle/>
            <a:p>
              <a:endParaRPr lang="el-GR"/>
            </a:p>
          </p:txBody>
        </p:sp>
      </p:grpSp>
      <p:grpSp>
        <p:nvGrpSpPr>
          <p:cNvPr id="2239" name="Group 217"/>
          <p:cNvGrpSpPr>
            <a:grpSpLocks/>
          </p:cNvGrpSpPr>
          <p:nvPr/>
        </p:nvGrpSpPr>
        <p:grpSpPr bwMode="auto">
          <a:xfrm>
            <a:off x="4495800" y="4040188"/>
            <a:ext cx="763588" cy="230187"/>
            <a:chOff x="2400" y="1727"/>
            <a:chExt cx="481" cy="145"/>
          </a:xfrm>
        </p:grpSpPr>
        <p:sp>
          <p:nvSpPr>
            <p:cNvPr id="2266" name="Line 218"/>
            <p:cNvSpPr>
              <a:spLocks noChangeShapeType="1"/>
            </p:cNvSpPr>
            <p:nvPr/>
          </p:nvSpPr>
          <p:spPr bwMode="auto">
            <a:xfrm rot="-1379323">
              <a:off x="2592" y="1727"/>
              <a:ext cx="0" cy="145"/>
            </a:xfrm>
            <a:prstGeom prst="line">
              <a:avLst/>
            </a:prstGeom>
            <a:noFill/>
            <a:ln w="9525">
              <a:solidFill>
                <a:schemeClr val="tx1"/>
              </a:solidFill>
              <a:round/>
              <a:headEnd/>
              <a:tailEnd type="triangle" w="med" len="med"/>
            </a:ln>
            <a:effectLst/>
          </p:spPr>
          <p:txBody>
            <a:bodyPr/>
            <a:lstStyle/>
            <a:p>
              <a:endParaRPr lang="el-GR"/>
            </a:p>
          </p:txBody>
        </p:sp>
        <p:sp>
          <p:nvSpPr>
            <p:cNvPr id="2267" name="Line 219"/>
            <p:cNvSpPr>
              <a:spLocks noChangeShapeType="1"/>
            </p:cNvSpPr>
            <p:nvPr/>
          </p:nvSpPr>
          <p:spPr bwMode="auto">
            <a:xfrm rot="-1379323">
              <a:off x="2400" y="1727"/>
              <a:ext cx="0" cy="145"/>
            </a:xfrm>
            <a:prstGeom prst="line">
              <a:avLst/>
            </a:prstGeom>
            <a:noFill/>
            <a:ln w="9525">
              <a:solidFill>
                <a:schemeClr val="tx1"/>
              </a:solidFill>
              <a:round/>
              <a:headEnd/>
              <a:tailEnd type="triangle" w="med" len="med"/>
            </a:ln>
            <a:effectLst/>
          </p:spPr>
          <p:txBody>
            <a:bodyPr/>
            <a:lstStyle/>
            <a:p>
              <a:endParaRPr lang="el-GR"/>
            </a:p>
          </p:txBody>
        </p:sp>
        <p:sp>
          <p:nvSpPr>
            <p:cNvPr id="2268" name="Line 220"/>
            <p:cNvSpPr>
              <a:spLocks noChangeShapeType="1"/>
            </p:cNvSpPr>
            <p:nvPr/>
          </p:nvSpPr>
          <p:spPr bwMode="auto">
            <a:xfrm rot="-1379323">
              <a:off x="2881" y="1727"/>
              <a:ext cx="0" cy="145"/>
            </a:xfrm>
            <a:prstGeom prst="line">
              <a:avLst/>
            </a:prstGeom>
            <a:noFill/>
            <a:ln w="9525">
              <a:solidFill>
                <a:schemeClr val="tx1"/>
              </a:solidFill>
              <a:round/>
              <a:headEnd/>
              <a:tailEnd type="triangle" w="med" len="med"/>
            </a:ln>
            <a:effectLst/>
          </p:spPr>
          <p:txBody>
            <a:bodyPr/>
            <a:lstStyle/>
            <a:p>
              <a:endParaRPr lang="el-GR"/>
            </a:p>
          </p:txBody>
        </p:sp>
        <p:sp>
          <p:nvSpPr>
            <p:cNvPr id="2269" name="Line 221"/>
            <p:cNvSpPr>
              <a:spLocks noChangeShapeType="1"/>
            </p:cNvSpPr>
            <p:nvPr/>
          </p:nvSpPr>
          <p:spPr bwMode="auto">
            <a:xfrm rot="-1379323">
              <a:off x="2737" y="1727"/>
              <a:ext cx="0" cy="145"/>
            </a:xfrm>
            <a:prstGeom prst="line">
              <a:avLst/>
            </a:prstGeom>
            <a:noFill/>
            <a:ln w="9525">
              <a:solidFill>
                <a:schemeClr val="tx1"/>
              </a:solidFill>
              <a:round/>
              <a:headEnd/>
              <a:tailEnd type="triangle" w="med" len="med"/>
            </a:ln>
            <a:effectLst/>
          </p:spPr>
          <p:txBody>
            <a:bodyPr/>
            <a:lstStyle/>
            <a:p>
              <a:endParaRPr lang="el-GR"/>
            </a:p>
          </p:txBody>
        </p:sp>
      </p:grpSp>
      <p:grpSp>
        <p:nvGrpSpPr>
          <p:cNvPr id="2240" name="Group 222"/>
          <p:cNvGrpSpPr>
            <a:grpSpLocks/>
          </p:cNvGrpSpPr>
          <p:nvPr/>
        </p:nvGrpSpPr>
        <p:grpSpPr bwMode="auto">
          <a:xfrm>
            <a:off x="4343400" y="4040188"/>
            <a:ext cx="763588" cy="230187"/>
            <a:chOff x="2400" y="1727"/>
            <a:chExt cx="481" cy="145"/>
          </a:xfrm>
        </p:grpSpPr>
        <p:sp>
          <p:nvSpPr>
            <p:cNvPr id="2271" name="Line 223"/>
            <p:cNvSpPr>
              <a:spLocks noChangeShapeType="1"/>
            </p:cNvSpPr>
            <p:nvPr/>
          </p:nvSpPr>
          <p:spPr bwMode="auto">
            <a:xfrm rot="-1379323">
              <a:off x="2592" y="1727"/>
              <a:ext cx="0" cy="145"/>
            </a:xfrm>
            <a:prstGeom prst="line">
              <a:avLst/>
            </a:prstGeom>
            <a:noFill/>
            <a:ln w="9525">
              <a:solidFill>
                <a:schemeClr val="tx1"/>
              </a:solidFill>
              <a:round/>
              <a:headEnd/>
              <a:tailEnd type="triangle" w="med" len="med"/>
            </a:ln>
            <a:effectLst/>
          </p:spPr>
          <p:txBody>
            <a:bodyPr/>
            <a:lstStyle/>
            <a:p>
              <a:endParaRPr lang="el-GR"/>
            </a:p>
          </p:txBody>
        </p:sp>
        <p:sp>
          <p:nvSpPr>
            <p:cNvPr id="2272" name="Line 224"/>
            <p:cNvSpPr>
              <a:spLocks noChangeShapeType="1"/>
            </p:cNvSpPr>
            <p:nvPr/>
          </p:nvSpPr>
          <p:spPr bwMode="auto">
            <a:xfrm rot="-1379323">
              <a:off x="2400" y="1727"/>
              <a:ext cx="0" cy="145"/>
            </a:xfrm>
            <a:prstGeom prst="line">
              <a:avLst/>
            </a:prstGeom>
            <a:noFill/>
            <a:ln w="9525">
              <a:solidFill>
                <a:schemeClr val="tx1"/>
              </a:solidFill>
              <a:round/>
              <a:headEnd/>
              <a:tailEnd type="triangle" w="med" len="med"/>
            </a:ln>
            <a:effectLst/>
          </p:spPr>
          <p:txBody>
            <a:bodyPr/>
            <a:lstStyle/>
            <a:p>
              <a:endParaRPr lang="el-GR"/>
            </a:p>
          </p:txBody>
        </p:sp>
        <p:sp>
          <p:nvSpPr>
            <p:cNvPr id="2273" name="Line 225"/>
            <p:cNvSpPr>
              <a:spLocks noChangeShapeType="1"/>
            </p:cNvSpPr>
            <p:nvPr/>
          </p:nvSpPr>
          <p:spPr bwMode="auto">
            <a:xfrm rot="-1379323">
              <a:off x="2881" y="1727"/>
              <a:ext cx="0" cy="145"/>
            </a:xfrm>
            <a:prstGeom prst="line">
              <a:avLst/>
            </a:prstGeom>
            <a:noFill/>
            <a:ln w="9525">
              <a:solidFill>
                <a:schemeClr val="tx1"/>
              </a:solidFill>
              <a:round/>
              <a:headEnd/>
              <a:tailEnd type="triangle" w="med" len="med"/>
            </a:ln>
            <a:effectLst/>
          </p:spPr>
          <p:txBody>
            <a:bodyPr/>
            <a:lstStyle/>
            <a:p>
              <a:endParaRPr lang="el-GR"/>
            </a:p>
          </p:txBody>
        </p:sp>
        <p:sp>
          <p:nvSpPr>
            <p:cNvPr id="2274" name="Line 226"/>
            <p:cNvSpPr>
              <a:spLocks noChangeShapeType="1"/>
            </p:cNvSpPr>
            <p:nvPr/>
          </p:nvSpPr>
          <p:spPr bwMode="auto">
            <a:xfrm rot="-1379323">
              <a:off x="2737" y="1727"/>
              <a:ext cx="0" cy="145"/>
            </a:xfrm>
            <a:prstGeom prst="line">
              <a:avLst/>
            </a:prstGeom>
            <a:noFill/>
            <a:ln w="9525">
              <a:solidFill>
                <a:schemeClr val="tx1"/>
              </a:solidFill>
              <a:round/>
              <a:headEnd/>
              <a:tailEnd type="triangle" w="med" len="med"/>
            </a:ln>
            <a:effectLst/>
          </p:spPr>
          <p:txBody>
            <a:bodyPr/>
            <a:lstStyle/>
            <a:p>
              <a:endParaRPr lang="el-GR"/>
            </a:p>
          </p:txBody>
        </p:sp>
      </p:grpSp>
      <p:grpSp>
        <p:nvGrpSpPr>
          <p:cNvPr id="2241" name="Group 227"/>
          <p:cNvGrpSpPr>
            <a:grpSpLocks/>
          </p:cNvGrpSpPr>
          <p:nvPr/>
        </p:nvGrpSpPr>
        <p:grpSpPr bwMode="auto">
          <a:xfrm>
            <a:off x="4572000" y="4040188"/>
            <a:ext cx="763588" cy="230187"/>
            <a:chOff x="2400" y="1727"/>
            <a:chExt cx="481" cy="145"/>
          </a:xfrm>
        </p:grpSpPr>
        <p:sp>
          <p:nvSpPr>
            <p:cNvPr id="2276" name="Line 228"/>
            <p:cNvSpPr>
              <a:spLocks noChangeShapeType="1"/>
            </p:cNvSpPr>
            <p:nvPr/>
          </p:nvSpPr>
          <p:spPr bwMode="auto">
            <a:xfrm rot="-1379323">
              <a:off x="2592" y="1727"/>
              <a:ext cx="0" cy="145"/>
            </a:xfrm>
            <a:prstGeom prst="line">
              <a:avLst/>
            </a:prstGeom>
            <a:noFill/>
            <a:ln w="9525">
              <a:solidFill>
                <a:schemeClr val="tx1"/>
              </a:solidFill>
              <a:round/>
              <a:headEnd/>
              <a:tailEnd type="triangle" w="med" len="med"/>
            </a:ln>
            <a:effectLst/>
          </p:spPr>
          <p:txBody>
            <a:bodyPr/>
            <a:lstStyle/>
            <a:p>
              <a:endParaRPr lang="el-GR"/>
            </a:p>
          </p:txBody>
        </p:sp>
        <p:sp>
          <p:nvSpPr>
            <p:cNvPr id="2277" name="Line 229"/>
            <p:cNvSpPr>
              <a:spLocks noChangeShapeType="1"/>
            </p:cNvSpPr>
            <p:nvPr/>
          </p:nvSpPr>
          <p:spPr bwMode="auto">
            <a:xfrm rot="-1379323">
              <a:off x="2400" y="1727"/>
              <a:ext cx="0" cy="145"/>
            </a:xfrm>
            <a:prstGeom prst="line">
              <a:avLst/>
            </a:prstGeom>
            <a:noFill/>
            <a:ln w="9525">
              <a:solidFill>
                <a:schemeClr val="tx1"/>
              </a:solidFill>
              <a:round/>
              <a:headEnd/>
              <a:tailEnd type="triangle" w="med" len="med"/>
            </a:ln>
            <a:effectLst/>
          </p:spPr>
          <p:txBody>
            <a:bodyPr/>
            <a:lstStyle/>
            <a:p>
              <a:endParaRPr lang="el-GR"/>
            </a:p>
          </p:txBody>
        </p:sp>
        <p:sp>
          <p:nvSpPr>
            <p:cNvPr id="2278" name="Line 230"/>
            <p:cNvSpPr>
              <a:spLocks noChangeShapeType="1"/>
            </p:cNvSpPr>
            <p:nvPr/>
          </p:nvSpPr>
          <p:spPr bwMode="auto">
            <a:xfrm rot="-1379323">
              <a:off x="2881" y="1727"/>
              <a:ext cx="0" cy="145"/>
            </a:xfrm>
            <a:prstGeom prst="line">
              <a:avLst/>
            </a:prstGeom>
            <a:noFill/>
            <a:ln w="9525">
              <a:solidFill>
                <a:schemeClr val="tx1"/>
              </a:solidFill>
              <a:round/>
              <a:headEnd/>
              <a:tailEnd type="triangle" w="med" len="med"/>
            </a:ln>
            <a:effectLst/>
          </p:spPr>
          <p:txBody>
            <a:bodyPr/>
            <a:lstStyle/>
            <a:p>
              <a:endParaRPr lang="el-GR"/>
            </a:p>
          </p:txBody>
        </p:sp>
        <p:sp>
          <p:nvSpPr>
            <p:cNvPr id="2279" name="Line 231"/>
            <p:cNvSpPr>
              <a:spLocks noChangeShapeType="1"/>
            </p:cNvSpPr>
            <p:nvPr/>
          </p:nvSpPr>
          <p:spPr bwMode="auto">
            <a:xfrm rot="-1379323">
              <a:off x="2737" y="1727"/>
              <a:ext cx="0" cy="145"/>
            </a:xfrm>
            <a:prstGeom prst="line">
              <a:avLst/>
            </a:prstGeom>
            <a:noFill/>
            <a:ln w="9525">
              <a:solidFill>
                <a:schemeClr val="tx1"/>
              </a:solidFill>
              <a:round/>
              <a:headEnd/>
              <a:tailEnd type="triangle" w="med" len="med"/>
            </a:ln>
            <a:effectLst/>
          </p:spPr>
          <p:txBody>
            <a:bodyPr/>
            <a:lstStyle/>
            <a:p>
              <a:endParaRPr lang="el-GR"/>
            </a:p>
          </p:txBody>
        </p:sp>
      </p:grpSp>
      <p:sp>
        <p:nvSpPr>
          <p:cNvPr id="2283" name="AutoShape 235"/>
          <p:cNvSpPr>
            <a:spLocks noChangeArrowheads="1"/>
          </p:cNvSpPr>
          <p:nvPr/>
        </p:nvSpPr>
        <p:spPr bwMode="auto">
          <a:xfrm rot="2700000">
            <a:off x="6346031" y="2256632"/>
            <a:ext cx="2441575" cy="1309688"/>
          </a:xfrm>
          <a:custGeom>
            <a:avLst/>
            <a:gdLst>
              <a:gd name="G0" fmla="+- 0 0 0"/>
              <a:gd name="G1" fmla="+- -11796480 0 0"/>
              <a:gd name="G2" fmla="+- 0 0 -11796480"/>
              <a:gd name="G3" fmla="+- 10800 0 0"/>
              <a:gd name="G4" fmla="+- 0 0 0"/>
              <a:gd name="T0" fmla="*/ 360 256 1"/>
              <a:gd name="T1" fmla="*/ 0 256 1"/>
              <a:gd name="G5" fmla="+- G2 T0 T1"/>
              <a:gd name="G6" fmla="?: G2 G2 G5"/>
              <a:gd name="G7" fmla="+- 0 0 G6"/>
              <a:gd name="G8" fmla="+- 5400 0 0"/>
              <a:gd name="G9" fmla="+- 0 0 -11796480"/>
              <a:gd name="G10" fmla="+- 5400 0 2700"/>
              <a:gd name="G11" fmla="cos G10 0"/>
              <a:gd name="G12" fmla="sin G10 0"/>
              <a:gd name="G13" fmla="cos 13500 0"/>
              <a:gd name="G14" fmla="sin 13500 0"/>
              <a:gd name="G15" fmla="+- G11 10800 0"/>
              <a:gd name="G16" fmla="+- G12 10800 0"/>
              <a:gd name="G17" fmla="+- G13 10800 0"/>
              <a:gd name="G18" fmla="+- G14 10800 0"/>
              <a:gd name="G19" fmla="*/ 5400 1 2"/>
              <a:gd name="G20" fmla="+- G19 5400 0"/>
              <a:gd name="G21" fmla="cos G20 0"/>
              <a:gd name="G22" fmla="sin G20 0"/>
              <a:gd name="G23" fmla="+- G21 10800 0"/>
              <a:gd name="G24" fmla="+- G12 G23 G22"/>
              <a:gd name="G25" fmla="+- G22 G23 G11"/>
              <a:gd name="G26" fmla="cos 10800 0"/>
              <a:gd name="G27" fmla="sin 10800 0"/>
              <a:gd name="G28" fmla="cos 5400 0"/>
              <a:gd name="G29" fmla="sin 5400 0"/>
              <a:gd name="G30" fmla="+- G26 10800 0"/>
              <a:gd name="G31" fmla="+- G27 10800 0"/>
              <a:gd name="G32" fmla="+- G28 10800 0"/>
              <a:gd name="G33" fmla="+- G29 10800 0"/>
              <a:gd name="G34" fmla="+- G19 5400 0"/>
              <a:gd name="G35" fmla="cos G34 -11796480"/>
              <a:gd name="G36" fmla="sin G34 -11796480"/>
              <a:gd name="G37" fmla="+/ -11796480 0 2"/>
              <a:gd name="T2" fmla="*/ 180 256 1"/>
              <a:gd name="T3" fmla="*/ 0 256 1"/>
              <a:gd name="G38" fmla="+- G37 T2 T3"/>
              <a:gd name="G39" fmla="?: G2 G37 G38"/>
              <a:gd name="G40" fmla="cos 10800 G39"/>
              <a:gd name="G41" fmla="sin 10800 G39"/>
              <a:gd name="G42" fmla="cos 5400 G39"/>
              <a:gd name="G43" fmla="sin 5400 G39"/>
              <a:gd name="G44" fmla="+- G40 10800 0"/>
              <a:gd name="G45" fmla="+- G41 10800 0"/>
              <a:gd name="G46" fmla="+- G42 10800 0"/>
              <a:gd name="G47" fmla="+- G43 10800 0"/>
              <a:gd name="G48" fmla="+- G35 10800 0"/>
              <a:gd name="G49" fmla="+- G36 10800 0"/>
              <a:gd name="T4" fmla="*/ 10799 w 21600"/>
              <a:gd name="T5" fmla="*/ 0 h 21600"/>
              <a:gd name="T6" fmla="*/ 2700 w 21600"/>
              <a:gd name="T7" fmla="*/ 10800 h 21600"/>
              <a:gd name="T8" fmla="*/ 10799 w 21600"/>
              <a:gd name="T9" fmla="*/ 5400 h 21600"/>
              <a:gd name="T10" fmla="*/ 24300 w 21600"/>
              <a:gd name="T11" fmla="*/ 10800 h 21600"/>
              <a:gd name="T12" fmla="*/ 18900 w 21600"/>
              <a:gd name="T13" fmla="*/ 16200 h 21600"/>
              <a:gd name="T14" fmla="*/ 13500 w 21600"/>
              <a:gd name="T15" fmla="*/ 10800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noFill/>
          <a:ln w="38100">
            <a:solidFill>
              <a:srgbClr val="FF0000"/>
            </a:solidFill>
            <a:miter lim="800000"/>
            <a:headEnd/>
            <a:tailEnd/>
          </a:ln>
          <a:effectLst/>
        </p:spPr>
        <p:txBody>
          <a:bodyPr wrap="none" anchor="ctr"/>
          <a:lstStyle/>
          <a:p>
            <a:endParaRPr lang="el-GR"/>
          </a:p>
        </p:txBody>
      </p:sp>
      <p:sp>
        <p:nvSpPr>
          <p:cNvPr id="2284" name="AutoShape 236"/>
          <p:cNvSpPr>
            <a:spLocks noChangeArrowheads="1"/>
          </p:cNvSpPr>
          <p:nvPr/>
        </p:nvSpPr>
        <p:spPr bwMode="auto">
          <a:xfrm rot="2700000">
            <a:off x="1505744" y="2791619"/>
            <a:ext cx="2290763" cy="1374775"/>
          </a:xfrm>
          <a:prstGeom prst="rightArrow">
            <a:avLst>
              <a:gd name="adj1" fmla="val 50000"/>
              <a:gd name="adj2" fmla="val 41657"/>
            </a:avLst>
          </a:prstGeom>
          <a:noFill/>
          <a:ln w="38100">
            <a:solidFill>
              <a:srgbClr val="FF0000"/>
            </a:solidFill>
            <a:miter lim="800000"/>
            <a:headEnd/>
            <a:tailEnd/>
          </a:ln>
          <a:effectLst/>
        </p:spPr>
        <p:txBody>
          <a:bodyPr wrap="none" anchor="ctr"/>
          <a:lstStyle/>
          <a:p>
            <a:endParaRPr lang="el-GR"/>
          </a:p>
        </p:txBody>
      </p:sp>
      <p:sp>
        <p:nvSpPr>
          <p:cNvPr id="2285" name="AutoShape 237"/>
          <p:cNvSpPr>
            <a:spLocks noChangeArrowheads="1"/>
          </p:cNvSpPr>
          <p:nvPr/>
        </p:nvSpPr>
        <p:spPr bwMode="auto">
          <a:xfrm rot="2700000">
            <a:off x="6480175" y="4802188"/>
            <a:ext cx="839787" cy="687388"/>
          </a:xfrm>
          <a:prstGeom prst="upArrow">
            <a:avLst>
              <a:gd name="adj1" fmla="val 50000"/>
              <a:gd name="adj2" fmla="val 25000"/>
            </a:avLst>
          </a:prstGeom>
          <a:noFill/>
          <a:ln w="38100">
            <a:solidFill>
              <a:srgbClr val="0000FF"/>
            </a:solidFill>
            <a:miter lim="800000"/>
            <a:headEnd/>
            <a:tailEnd/>
          </a:ln>
          <a:effectLst/>
        </p:spPr>
        <p:txBody>
          <a:bodyPr wrap="none" anchor="ctr"/>
          <a:lstStyle/>
          <a:p>
            <a:endParaRPr lang="el-GR"/>
          </a:p>
        </p:txBody>
      </p:sp>
      <p:sp>
        <p:nvSpPr>
          <p:cNvPr id="2286" name="AutoShape 238"/>
          <p:cNvSpPr>
            <a:spLocks noChangeArrowheads="1"/>
          </p:cNvSpPr>
          <p:nvPr/>
        </p:nvSpPr>
        <p:spPr bwMode="auto">
          <a:xfrm>
            <a:off x="5487988" y="4040188"/>
            <a:ext cx="839787" cy="687387"/>
          </a:xfrm>
          <a:prstGeom prst="upArrow">
            <a:avLst>
              <a:gd name="adj1" fmla="val 50000"/>
              <a:gd name="adj2" fmla="val 25000"/>
            </a:avLst>
          </a:prstGeom>
          <a:noFill/>
          <a:ln w="38100">
            <a:solidFill>
              <a:srgbClr val="0000FF"/>
            </a:solidFill>
            <a:prstDash val="dash"/>
            <a:miter lim="800000"/>
            <a:headEnd/>
            <a:tailEnd/>
          </a:ln>
          <a:effectLst/>
        </p:spPr>
        <p:txBody>
          <a:bodyPr wrap="none" anchor="ctr"/>
          <a:lstStyle/>
          <a:p>
            <a:endParaRPr lang="el-GR"/>
          </a:p>
        </p:txBody>
      </p:sp>
      <p:sp>
        <p:nvSpPr>
          <p:cNvPr id="2287" name="AutoShape 239"/>
          <p:cNvSpPr>
            <a:spLocks noChangeArrowheads="1"/>
          </p:cNvSpPr>
          <p:nvPr/>
        </p:nvSpPr>
        <p:spPr bwMode="auto">
          <a:xfrm rot="2700000">
            <a:off x="4725194" y="5107781"/>
            <a:ext cx="457200" cy="458788"/>
          </a:xfrm>
          <a:prstGeom prst="leftArrow">
            <a:avLst>
              <a:gd name="adj1" fmla="val 50000"/>
              <a:gd name="adj2" fmla="val 25000"/>
            </a:avLst>
          </a:prstGeom>
          <a:noFill/>
          <a:ln w="38100">
            <a:solidFill>
              <a:srgbClr val="0000FF"/>
            </a:solidFill>
            <a:prstDash val="dash"/>
            <a:miter lim="800000"/>
            <a:headEnd/>
            <a:tailEnd/>
          </a:ln>
          <a:effectLst/>
        </p:spPr>
        <p:txBody>
          <a:bodyPr wrap="none" anchor="ctr"/>
          <a:lstStyle/>
          <a:p>
            <a:endParaRPr lang="el-GR"/>
          </a:p>
        </p:txBody>
      </p:sp>
      <p:sp>
        <p:nvSpPr>
          <p:cNvPr id="2288" name="AutoShape 240"/>
          <p:cNvSpPr>
            <a:spLocks noChangeArrowheads="1"/>
          </p:cNvSpPr>
          <p:nvPr/>
        </p:nvSpPr>
        <p:spPr bwMode="auto">
          <a:xfrm rot="9872414">
            <a:off x="6022975" y="5032375"/>
            <a:ext cx="457200" cy="458788"/>
          </a:xfrm>
          <a:prstGeom prst="leftArrow">
            <a:avLst>
              <a:gd name="adj1" fmla="val 50000"/>
              <a:gd name="adj2" fmla="val 25000"/>
            </a:avLst>
          </a:prstGeom>
          <a:noFill/>
          <a:ln w="38100">
            <a:solidFill>
              <a:srgbClr val="0000FF"/>
            </a:solidFill>
            <a:prstDash val="dash"/>
            <a:miter lim="800000"/>
            <a:headEnd/>
            <a:tailEnd/>
          </a:ln>
          <a:effectLst/>
        </p:spPr>
        <p:txBody>
          <a:bodyPr wrap="none" anchor="ctr"/>
          <a:lstStyle/>
          <a:p>
            <a:endParaRPr lang="el-GR"/>
          </a:p>
        </p:txBody>
      </p:sp>
      <p:sp>
        <p:nvSpPr>
          <p:cNvPr id="2289" name="Text Box 241"/>
          <p:cNvSpPr txBox="1">
            <a:spLocks noChangeArrowheads="1"/>
          </p:cNvSpPr>
          <p:nvPr/>
        </p:nvSpPr>
        <p:spPr bwMode="auto">
          <a:xfrm>
            <a:off x="0" y="-28575"/>
            <a:ext cx="9144000" cy="765175"/>
          </a:xfrm>
          <a:prstGeom prst="rect">
            <a:avLst/>
          </a:prstGeom>
          <a:noFill/>
          <a:ln w="9525">
            <a:noFill/>
            <a:miter lim="800000"/>
            <a:headEnd/>
            <a:tailEnd/>
          </a:ln>
          <a:effectLst/>
        </p:spPr>
        <p:txBody>
          <a:bodyPr>
            <a:spAutoFit/>
          </a:bodyPr>
          <a:lstStyle/>
          <a:p>
            <a:pPr>
              <a:spcBef>
                <a:spcPct val="50000"/>
              </a:spcBef>
            </a:pPr>
            <a:r>
              <a:rPr lang="en-US" sz="1100">
                <a:latin typeface="Franklin Gothic Demi" pitchFamily="34" charset="0"/>
              </a:rPr>
              <a:t>Mazeus renews the attack against the Macedonian left wing which appears to be crumbling while the right wing holds its ground. As this occurs, Alexander’s strike force at his center exploits the wedge between the Persian center and left wing and smashes the forces arrayed directly in front of Darius. Darius panics, takes the reigns from his fatally wounded chariot driver and flees the battlefield, followed by many of his troops at his center who witness this. His last order is to his Indian cavalry to break into the Macedonian camp and rescue his family.</a:t>
            </a:r>
          </a:p>
        </p:txBody>
      </p:sp>
      <p:pic>
        <p:nvPicPr>
          <p:cNvPr id="2059" name="Picture 11" descr="blue cavalry"/>
          <p:cNvPicPr preferRelativeResize="0">
            <a:picLocks noChangeAspect="1" noChangeArrowheads="1"/>
          </p:cNvPicPr>
          <p:nvPr/>
        </p:nvPicPr>
        <p:blipFill>
          <a:blip r:embed="rId9" cstate="print"/>
          <a:srcRect/>
          <a:stretch>
            <a:fillRect/>
          </a:stretch>
        </p:blipFill>
        <p:spPr bwMode="auto">
          <a:xfrm>
            <a:off x="6175375" y="4116388"/>
            <a:ext cx="412750" cy="269875"/>
          </a:xfrm>
          <a:prstGeom prst="rect">
            <a:avLst/>
          </a:prstGeom>
          <a:noFill/>
          <a:ln w="9525">
            <a:noFill/>
            <a:miter lim="800000"/>
            <a:headEnd/>
            <a:tailEnd/>
          </a:ln>
        </p:spPr>
      </p:pic>
      <p:sp>
        <p:nvSpPr>
          <p:cNvPr id="2290" name="AutoShape 242"/>
          <p:cNvSpPr>
            <a:spLocks noChangeArrowheads="1"/>
          </p:cNvSpPr>
          <p:nvPr/>
        </p:nvSpPr>
        <p:spPr bwMode="auto">
          <a:xfrm rot="-1529056">
            <a:off x="4724400" y="2817813"/>
            <a:ext cx="992188" cy="992187"/>
          </a:xfrm>
          <a:prstGeom prst="upArrow">
            <a:avLst>
              <a:gd name="adj1" fmla="val 50000"/>
              <a:gd name="adj2" fmla="val 25000"/>
            </a:avLst>
          </a:prstGeom>
          <a:noFill/>
          <a:ln w="38100">
            <a:solidFill>
              <a:srgbClr val="0000FF"/>
            </a:solidFill>
            <a:miter lim="800000"/>
            <a:headEnd/>
            <a:tailEnd/>
          </a:ln>
          <a:effectLst/>
        </p:spPr>
        <p:txBody>
          <a:bodyPr wrap="none" anchor="ctr"/>
          <a:lstStyle/>
          <a:p>
            <a:endParaRPr lang="el-GR"/>
          </a:p>
        </p:txBody>
      </p:sp>
      <p:sp>
        <p:nvSpPr>
          <p:cNvPr id="2291" name="AutoShape 243"/>
          <p:cNvSpPr>
            <a:spLocks noChangeArrowheads="1"/>
          </p:cNvSpPr>
          <p:nvPr/>
        </p:nvSpPr>
        <p:spPr bwMode="auto">
          <a:xfrm rot="2710346">
            <a:off x="4267200" y="3886200"/>
            <a:ext cx="1373188" cy="306388"/>
          </a:xfrm>
          <a:prstGeom prst="rightArrow">
            <a:avLst>
              <a:gd name="adj1" fmla="val 50000"/>
              <a:gd name="adj2" fmla="val 112046"/>
            </a:avLst>
          </a:prstGeom>
          <a:noFill/>
          <a:ln w="38100">
            <a:solidFill>
              <a:srgbClr val="FF0000"/>
            </a:solidFill>
            <a:prstDash val="dash"/>
            <a:miter lim="800000"/>
            <a:headEnd/>
            <a:tailEnd/>
          </a:ln>
          <a:effectLst/>
        </p:spPr>
        <p:txBody>
          <a:bodyPr wrap="none" anchor="ctr"/>
          <a:lstStyle/>
          <a:p>
            <a:endParaRPr lang="el-GR"/>
          </a:p>
        </p:txBody>
      </p:sp>
      <p:sp>
        <p:nvSpPr>
          <p:cNvPr id="2292" name="AutoShape 244"/>
          <p:cNvSpPr>
            <a:spLocks noChangeArrowheads="1"/>
          </p:cNvSpPr>
          <p:nvPr/>
        </p:nvSpPr>
        <p:spPr bwMode="auto">
          <a:xfrm rot="3636122">
            <a:off x="3122613" y="2589213"/>
            <a:ext cx="1373187" cy="306387"/>
          </a:xfrm>
          <a:prstGeom prst="rightArrow">
            <a:avLst>
              <a:gd name="adj1" fmla="val 50000"/>
              <a:gd name="adj2" fmla="val 112047"/>
            </a:avLst>
          </a:prstGeom>
          <a:noFill/>
          <a:ln w="38100">
            <a:solidFill>
              <a:srgbClr val="FF0000"/>
            </a:solidFill>
            <a:prstDash val="dash"/>
            <a:miter lim="800000"/>
            <a:headEnd/>
            <a:tailEnd/>
          </a:ln>
          <a:effectLst/>
        </p:spPr>
        <p:txBody>
          <a:bodyPr wrap="none" anchor="ctr"/>
          <a:lstStyle/>
          <a:p>
            <a:endParaRPr lang="el-GR"/>
          </a:p>
        </p:txBody>
      </p:sp>
      <p:sp>
        <p:nvSpPr>
          <p:cNvPr id="2293" name="AutoShape 245"/>
          <p:cNvSpPr>
            <a:spLocks noChangeArrowheads="1"/>
          </p:cNvSpPr>
          <p:nvPr/>
        </p:nvSpPr>
        <p:spPr bwMode="auto">
          <a:xfrm rot="2700000">
            <a:off x="2663825" y="3276600"/>
            <a:ext cx="917575" cy="1374775"/>
          </a:xfrm>
          <a:prstGeom prst="rightArrow">
            <a:avLst>
              <a:gd name="adj1" fmla="val 50000"/>
              <a:gd name="adj2" fmla="val 25000"/>
            </a:avLst>
          </a:prstGeom>
          <a:noFill/>
          <a:ln w="38100">
            <a:solidFill>
              <a:srgbClr val="FF0000"/>
            </a:solidFill>
            <a:miter lim="800000"/>
            <a:headEnd/>
            <a:tailEnd/>
          </a:ln>
          <a:effectLst/>
        </p:spPr>
        <p:txBody>
          <a:bodyPr wrap="none" anchor="ctr"/>
          <a:lstStyle/>
          <a:p>
            <a:endParaRPr lang="el-GR"/>
          </a:p>
        </p:txBody>
      </p:sp>
      <p:sp>
        <p:nvSpPr>
          <p:cNvPr id="2294" name="Text Box 246"/>
          <p:cNvSpPr txBox="1">
            <a:spLocks noChangeArrowheads="1"/>
          </p:cNvSpPr>
          <p:nvPr/>
        </p:nvSpPr>
        <p:spPr bwMode="auto">
          <a:xfrm>
            <a:off x="0" y="0"/>
            <a:ext cx="9144000" cy="639763"/>
          </a:xfrm>
          <a:prstGeom prst="rect">
            <a:avLst/>
          </a:prstGeom>
          <a:noFill/>
          <a:ln w="9525">
            <a:noFill/>
            <a:miter lim="800000"/>
            <a:headEnd/>
            <a:tailEnd/>
          </a:ln>
          <a:effectLst/>
        </p:spPr>
        <p:txBody>
          <a:bodyPr>
            <a:spAutoFit/>
          </a:bodyPr>
          <a:lstStyle/>
          <a:p>
            <a:pPr>
              <a:spcBef>
                <a:spcPct val="50000"/>
              </a:spcBef>
            </a:pPr>
            <a:r>
              <a:rPr lang="en-US" sz="1200">
                <a:latin typeface="Franklin Gothic Demi" pitchFamily="34" charset="0"/>
              </a:rPr>
              <a:t>Only now does Alexander receive word that his left wing is in serious danger so he delays the pursuit and turns the Companions around to hit the Persian right wing in its flank. Word of Darius’ flight rapidly spreads through the ranks, causing the Persian forces to flee. Darius’ Indian cavalry fail to free his family and are destroyed by Macedonian infantry reserves.</a:t>
            </a:r>
          </a:p>
        </p:txBody>
      </p:sp>
      <p:sp>
        <p:nvSpPr>
          <p:cNvPr id="2295" name="AutoShape 247"/>
          <p:cNvSpPr>
            <a:spLocks noChangeArrowheads="1"/>
          </p:cNvSpPr>
          <p:nvPr/>
        </p:nvSpPr>
        <p:spPr bwMode="auto">
          <a:xfrm>
            <a:off x="3808413" y="1292225"/>
            <a:ext cx="1146175" cy="763588"/>
          </a:xfrm>
          <a:prstGeom prst="upArrow">
            <a:avLst>
              <a:gd name="adj1" fmla="val 50000"/>
              <a:gd name="adj2" fmla="val 25000"/>
            </a:avLst>
          </a:prstGeom>
          <a:noFill/>
          <a:ln w="38100">
            <a:solidFill>
              <a:srgbClr val="FF0000"/>
            </a:solidFill>
            <a:prstDash val="sysDot"/>
            <a:miter lim="800000"/>
            <a:headEnd/>
            <a:tailEnd/>
          </a:ln>
          <a:effectLst/>
        </p:spPr>
        <p:txBody>
          <a:bodyPr wrap="none" anchor="ctr"/>
          <a:lstStyle/>
          <a:p>
            <a:endParaRPr lang="el-GR"/>
          </a:p>
        </p:txBody>
      </p:sp>
      <p:sp>
        <p:nvSpPr>
          <p:cNvPr id="2296" name="AutoShape 248"/>
          <p:cNvSpPr>
            <a:spLocks noChangeArrowheads="1"/>
          </p:cNvSpPr>
          <p:nvPr/>
        </p:nvSpPr>
        <p:spPr bwMode="auto">
          <a:xfrm rot="1906280">
            <a:off x="2052638" y="3505200"/>
            <a:ext cx="1527175" cy="1527175"/>
          </a:xfrm>
          <a:prstGeom prst="leftArrow">
            <a:avLst>
              <a:gd name="adj1" fmla="val 50000"/>
              <a:gd name="adj2" fmla="val 25000"/>
            </a:avLst>
          </a:prstGeom>
          <a:noFill/>
          <a:ln w="38100">
            <a:solidFill>
              <a:srgbClr val="FF0000"/>
            </a:solidFill>
            <a:prstDash val="sysDot"/>
            <a:miter lim="800000"/>
            <a:headEnd/>
            <a:tailEnd/>
          </a:ln>
          <a:effectLst/>
        </p:spPr>
        <p:txBody>
          <a:bodyPr wrap="none" anchor="ctr"/>
          <a:lstStyle/>
          <a:p>
            <a:endParaRPr lang="el-GR"/>
          </a:p>
        </p:txBody>
      </p:sp>
      <p:sp>
        <p:nvSpPr>
          <p:cNvPr id="2297" name="AutoShape 249"/>
          <p:cNvSpPr>
            <a:spLocks noChangeArrowheads="1"/>
          </p:cNvSpPr>
          <p:nvPr/>
        </p:nvSpPr>
        <p:spPr bwMode="auto">
          <a:xfrm rot="8188541">
            <a:off x="7472363" y="2894013"/>
            <a:ext cx="1527175" cy="1527175"/>
          </a:xfrm>
          <a:prstGeom prst="leftArrow">
            <a:avLst>
              <a:gd name="adj1" fmla="val 50000"/>
              <a:gd name="adj2" fmla="val 25000"/>
            </a:avLst>
          </a:prstGeom>
          <a:noFill/>
          <a:ln w="38100">
            <a:solidFill>
              <a:srgbClr val="FF0000"/>
            </a:solidFill>
            <a:prstDash val="sysDot"/>
            <a:miter lim="800000"/>
            <a:headEnd/>
            <a:tailEnd/>
          </a:ln>
          <a:effectLst/>
        </p:spPr>
        <p:txBody>
          <a:bodyPr wrap="none" anchor="ctr"/>
          <a:lstStyle/>
          <a:p>
            <a:endParaRPr lang="el-GR"/>
          </a:p>
        </p:txBody>
      </p:sp>
      <p:sp>
        <p:nvSpPr>
          <p:cNvPr id="2298" name="AutoShape 250"/>
          <p:cNvSpPr>
            <a:spLocks noChangeArrowheads="1"/>
          </p:cNvSpPr>
          <p:nvPr/>
        </p:nvSpPr>
        <p:spPr bwMode="auto">
          <a:xfrm rot="7071273">
            <a:off x="5945188" y="681038"/>
            <a:ext cx="1527175" cy="1527175"/>
          </a:xfrm>
          <a:prstGeom prst="leftArrow">
            <a:avLst>
              <a:gd name="adj1" fmla="val 50000"/>
              <a:gd name="adj2" fmla="val 25000"/>
            </a:avLst>
          </a:prstGeom>
          <a:noFill/>
          <a:ln w="38100">
            <a:solidFill>
              <a:srgbClr val="FF0000"/>
            </a:solidFill>
            <a:prstDash val="sysDot"/>
            <a:miter lim="800000"/>
            <a:headEnd/>
            <a:tailEnd/>
          </a:ln>
          <a:effectLst/>
        </p:spPr>
        <p:txBody>
          <a:bodyPr wrap="none" anchor="ctr"/>
          <a:lstStyle/>
          <a:p>
            <a:endParaRPr lang="el-GR"/>
          </a:p>
        </p:txBody>
      </p:sp>
      <p:sp>
        <p:nvSpPr>
          <p:cNvPr id="2299" name="AutoShape 251"/>
          <p:cNvSpPr>
            <a:spLocks noChangeArrowheads="1"/>
          </p:cNvSpPr>
          <p:nvPr/>
        </p:nvSpPr>
        <p:spPr bwMode="auto">
          <a:xfrm rot="14528727" flipH="1">
            <a:off x="1136650" y="757238"/>
            <a:ext cx="1527175" cy="1527175"/>
          </a:xfrm>
          <a:prstGeom prst="leftArrow">
            <a:avLst>
              <a:gd name="adj1" fmla="val 50000"/>
              <a:gd name="adj2" fmla="val 25000"/>
            </a:avLst>
          </a:prstGeom>
          <a:noFill/>
          <a:ln w="38100">
            <a:solidFill>
              <a:srgbClr val="FF0000"/>
            </a:solidFill>
            <a:prstDash val="sysDot"/>
            <a:miter lim="800000"/>
            <a:headEnd/>
            <a:tailEnd/>
          </a:ln>
          <a:effectLst/>
        </p:spPr>
        <p:txBody>
          <a:bodyPr wrap="none" anchor="ctr"/>
          <a:lstStyle/>
          <a:p>
            <a:endParaRPr lang="el-GR"/>
          </a:p>
        </p:txBody>
      </p:sp>
      <p:sp>
        <p:nvSpPr>
          <p:cNvPr id="2300" name="AutoShape 252"/>
          <p:cNvSpPr>
            <a:spLocks noChangeArrowheads="1"/>
          </p:cNvSpPr>
          <p:nvPr/>
        </p:nvSpPr>
        <p:spPr bwMode="auto">
          <a:xfrm rot="2525370">
            <a:off x="5259388" y="6100763"/>
            <a:ext cx="457200" cy="458787"/>
          </a:xfrm>
          <a:prstGeom prst="downArrow">
            <a:avLst>
              <a:gd name="adj1" fmla="val 50000"/>
              <a:gd name="adj2" fmla="val 25087"/>
            </a:avLst>
          </a:prstGeom>
          <a:noFill/>
          <a:ln w="38100">
            <a:solidFill>
              <a:srgbClr val="FF0000"/>
            </a:solidFill>
            <a:miter lim="800000"/>
            <a:headEnd/>
            <a:tailEnd/>
          </a:ln>
          <a:effectLst/>
        </p:spPr>
        <p:txBody>
          <a:bodyPr wrap="none" anchor="ctr"/>
          <a:lstStyle/>
          <a:p>
            <a:endParaRPr lang="el-GR"/>
          </a:p>
        </p:txBody>
      </p:sp>
      <p:sp>
        <p:nvSpPr>
          <p:cNvPr id="2301" name="AutoShape 253"/>
          <p:cNvSpPr>
            <a:spLocks noChangeArrowheads="1"/>
          </p:cNvSpPr>
          <p:nvPr/>
        </p:nvSpPr>
        <p:spPr bwMode="auto">
          <a:xfrm>
            <a:off x="5259388" y="5108575"/>
            <a:ext cx="457200" cy="458788"/>
          </a:xfrm>
          <a:prstGeom prst="downArrow">
            <a:avLst>
              <a:gd name="adj1" fmla="val 50000"/>
              <a:gd name="adj2" fmla="val 25087"/>
            </a:avLst>
          </a:prstGeom>
          <a:noFill/>
          <a:ln w="38100">
            <a:solidFill>
              <a:srgbClr val="0000FF"/>
            </a:solidFill>
            <a:miter lim="800000"/>
            <a:headEnd/>
            <a:tailEnd/>
          </a:ln>
          <a:effectLst/>
        </p:spPr>
        <p:txBody>
          <a:bodyPr wrap="none" anchor="ctr"/>
          <a:lstStyle/>
          <a:p>
            <a:endParaRPr lang="el-GR"/>
          </a:p>
        </p:txBody>
      </p:sp>
      <p:sp>
        <p:nvSpPr>
          <p:cNvPr id="2302" name="AutoShape 254"/>
          <p:cNvSpPr>
            <a:spLocks noChangeArrowheads="1"/>
          </p:cNvSpPr>
          <p:nvPr/>
        </p:nvSpPr>
        <p:spPr bwMode="auto">
          <a:xfrm rot="9538727">
            <a:off x="4648200" y="2360613"/>
            <a:ext cx="1296988" cy="1298575"/>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noFill/>
          <a:ln w="38100">
            <a:solidFill>
              <a:srgbClr val="0000FF"/>
            </a:solidFill>
            <a:miter lim="800000"/>
            <a:headEnd/>
            <a:tailEnd/>
          </a:ln>
          <a:effectLst/>
        </p:spPr>
        <p:txBody>
          <a:bodyPr wrap="none" anchor="ctr"/>
          <a:lstStyle/>
          <a:p>
            <a:endParaRPr lang="el-GR"/>
          </a:p>
        </p:txBody>
      </p:sp>
      <p:sp>
        <p:nvSpPr>
          <p:cNvPr id="2305" name="Text Box 257"/>
          <p:cNvSpPr txBox="1">
            <a:spLocks noChangeArrowheads="1"/>
          </p:cNvSpPr>
          <p:nvPr/>
        </p:nvSpPr>
        <p:spPr bwMode="auto">
          <a:xfrm>
            <a:off x="3275013" y="5872163"/>
            <a:ext cx="763587" cy="266700"/>
          </a:xfrm>
          <a:prstGeom prst="rect">
            <a:avLst/>
          </a:prstGeom>
          <a:solidFill>
            <a:schemeClr val="bg1"/>
          </a:solidFill>
          <a:ln w="38100">
            <a:solidFill>
              <a:srgbClr val="0000FF"/>
            </a:solidFill>
            <a:miter lim="800000"/>
            <a:headEnd/>
            <a:tailEnd/>
          </a:ln>
          <a:effectLst/>
        </p:spPr>
        <p:txBody>
          <a:bodyPr>
            <a:spAutoFit/>
          </a:bodyPr>
          <a:lstStyle/>
          <a:p>
            <a:pPr algn="ctr">
              <a:spcBef>
                <a:spcPct val="50000"/>
              </a:spcBef>
            </a:pPr>
            <a:r>
              <a:rPr lang="en-US" sz="900"/>
              <a:t>Parmenio</a:t>
            </a:r>
          </a:p>
        </p:txBody>
      </p:sp>
      <p:sp>
        <p:nvSpPr>
          <p:cNvPr id="2306" name="Text Box 258"/>
          <p:cNvSpPr txBox="1">
            <a:spLocks noChangeArrowheads="1"/>
          </p:cNvSpPr>
          <p:nvPr/>
        </p:nvSpPr>
        <p:spPr bwMode="auto">
          <a:xfrm>
            <a:off x="1443038" y="909638"/>
            <a:ext cx="687387" cy="266700"/>
          </a:xfrm>
          <a:prstGeom prst="rect">
            <a:avLst/>
          </a:prstGeom>
          <a:solidFill>
            <a:schemeClr val="bg1"/>
          </a:solidFill>
          <a:ln w="38100">
            <a:solidFill>
              <a:srgbClr val="FF0000"/>
            </a:solidFill>
            <a:miter lim="800000"/>
            <a:headEnd/>
            <a:tailEnd/>
          </a:ln>
          <a:effectLst/>
        </p:spPr>
        <p:txBody>
          <a:bodyPr>
            <a:spAutoFit/>
          </a:bodyPr>
          <a:lstStyle/>
          <a:p>
            <a:pPr algn="ctr">
              <a:spcBef>
                <a:spcPct val="50000"/>
              </a:spcBef>
            </a:pPr>
            <a:r>
              <a:rPr lang="en-US" sz="900"/>
              <a:t>Mazaeus</a:t>
            </a:r>
          </a:p>
        </p:txBody>
      </p:sp>
      <p:sp>
        <p:nvSpPr>
          <p:cNvPr id="2307" name="Text Box 259"/>
          <p:cNvSpPr txBox="1">
            <a:spLocks noChangeArrowheads="1"/>
          </p:cNvSpPr>
          <p:nvPr/>
        </p:nvSpPr>
        <p:spPr bwMode="auto">
          <a:xfrm>
            <a:off x="6708775" y="909638"/>
            <a:ext cx="609600" cy="266700"/>
          </a:xfrm>
          <a:prstGeom prst="rect">
            <a:avLst/>
          </a:prstGeom>
          <a:solidFill>
            <a:schemeClr val="bg1"/>
          </a:solidFill>
          <a:ln w="38100">
            <a:solidFill>
              <a:srgbClr val="FF0000"/>
            </a:solidFill>
            <a:miter lim="800000"/>
            <a:headEnd/>
            <a:tailEnd/>
          </a:ln>
          <a:effectLst/>
        </p:spPr>
        <p:txBody>
          <a:bodyPr>
            <a:spAutoFit/>
          </a:bodyPr>
          <a:lstStyle/>
          <a:p>
            <a:pPr algn="ctr">
              <a:spcBef>
                <a:spcPct val="50000"/>
              </a:spcBef>
            </a:pPr>
            <a:r>
              <a:rPr lang="en-US" sz="900"/>
              <a:t>Bessus</a:t>
            </a:r>
          </a:p>
        </p:txBody>
      </p:sp>
      <p:sp>
        <p:nvSpPr>
          <p:cNvPr id="2308" name="Text Box 260"/>
          <p:cNvSpPr txBox="1">
            <a:spLocks noChangeArrowheads="1"/>
          </p:cNvSpPr>
          <p:nvPr/>
        </p:nvSpPr>
        <p:spPr bwMode="auto">
          <a:xfrm>
            <a:off x="4648200" y="909638"/>
            <a:ext cx="611188" cy="266700"/>
          </a:xfrm>
          <a:prstGeom prst="rect">
            <a:avLst/>
          </a:prstGeom>
          <a:solidFill>
            <a:schemeClr val="bg1"/>
          </a:solidFill>
          <a:ln w="38100">
            <a:solidFill>
              <a:srgbClr val="FF0000"/>
            </a:solidFill>
            <a:miter lim="800000"/>
            <a:headEnd/>
            <a:tailEnd/>
          </a:ln>
          <a:effectLst/>
        </p:spPr>
        <p:txBody>
          <a:bodyPr>
            <a:spAutoFit/>
          </a:bodyPr>
          <a:lstStyle/>
          <a:p>
            <a:pPr algn="ctr">
              <a:spcBef>
                <a:spcPct val="50000"/>
              </a:spcBef>
            </a:pPr>
            <a:r>
              <a:rPr lang="en-US" sz="900"/>
              <a:t>Darius</a:t>
            </a:r>
          </a:p>
        </p:txBody>
      </p:sp>
      <p:sp>
        <p:nvSpPr>
          <p:cNvPr id="2254" name="AutoShape 206"/>
          <p:cNvSpPr>
            <a:spLocks noChangeArrowheads="1"/>
          </p:cNvSpPr>
          <p:nvPr/>
        </p:nvSpPr>
        <p:spPr bwMode="auto">
          <a:xfrm>
            <a:off x="6196013" y="4116388"/>
            <a:ext cx="381000" cy="306387"/>
          </a:xfrm>
          <a:prstGeom prst="star4">
            <a:avLst>
              <a:gd name="adj" fmla="val 12500"/>
            </a:avLst>
          </a:prstGeom>
          <a:solidFill>
            <a:srgbClr val="0000FF"/>
          </a:solidFill>
          <a:ln w="19050">
            <a:solidFill>
              <a:srgbClr val="FFFF00"/>
            </a:solidFill>
            <a:miter lim="800000"/>
            <a:headEnd/>
            <a:tailEnd/>
          </a:ln>
          <a:effectLst/>
        </p:spPr>
        <p:txBody>
          <a:bodyPr wrap="none" anchor="ctr"/>
          <a:lstStyle/>
          <a:p>
            <a:endParaRPr lang="el-GR"/>
          </a:p>
        </p:txBody>
      </p:sp>
      <p:pic>
        <p:nvPicPr>
          <p:cNvPr id="2311" name="Picture 263" descr="compass"/>
          <p:cNvPicPr>
            <a:picLocks noChangeAspect="1" noChangeArrowheads="1"/>
          </p:cNvPicPr>
          <p:nvPr/>
        </p:nvPicPr>
        <p:blipFill>
          <a:blip r:embed="rId15" cstate="print"/>
          <a:srcRect/>
          <a:stretch>
            <a:fillRect/>
          </a:stretch>
        </p:blipFill>
        <p:spPr bwMode="auto">
          <a:xfrm>
            <a:off x="8770938" y="5795963"/>
            <a:ext cx="352425" cy="515937"/>
          </a:xfrm>
          <a:prstGeom prst="rect">
            <a:avLst/>
          </a:prstGeom>
          <a:noFill/>
        </p:spPr>
      </p:pic>
      <p:sp>
        <p:nvSpPr>
          <p:cNvPr id="2312" name="Text Box 264"/>
          <p:cNvSpPr txBox="1">
            <a:spLocks noChangeArrowheads="1"/>
          </p:cNvSpPr>
          <p:nvPr/>
        </p:nvSpPr>
        <p:spPr bwMode="auto">
          <a:xfrm>
            <a:off x="6556375" y="701675"/>
            <a:ext cx="2587625" cy="2644775"/>
          </a:xfrm>
          <a:prstGeom prst="rect">
            <a:avLst/>
          </a:prstGeom>
          <a:solidFill>
            <a:schemeClr val="bg1"/>
          </a:solidFill>
          <a:ln w="38100">
            <a:solidFill>
              <a:srgbClr val="FF0000"/>
            </a:solidFill>
            <a:miter lim="800000"/>
            <a:headEnd/>
            <a:tailEnd/>
          </a:ln>
          <a:effectLst/>
        </p:spPr>
        <p:txBody>
          <a:bodyPr>
            <a:spAutoFit/>
          </a:bodyPr>
          <a:lstStyle/>
          <a:p>
            <a:pPr algn="ctr">
              <a:lnSpc>
                <a:spcPct val="75000"/>
              </a:lnSpc>
              <a:spcBef>
                <a:spcPct val="50000"/>
              </a:spcBef>
            </a:pPr>
            <a:r>
              <a:rPr lang="en-US" sz="2000" b="1"/>
              <a:t>Persians</a:t>
            </a:r>
          </a:p>
          <a:p>
            <a:pPr algn="ctr">
              <a:lnSpc>
                <a:spcPct val="75000"/>
              </a:lnSpc>
              <a:spcBef>
                <a:spcPct val="50000"/>
              </a:spcBef>
            </a:pPr>
            <a:r>
              <a:rPr lang="en-US" sz="2000"/>
              <a:t>(Darius III)</a:t>
            </a:r>
          </a:p>
          <a:p>
            <a:pPr>
              <a:lnSpc>
                <a:spcPct val="75000"/>
              </a:lnSpc>
              <a:spcBef>
                <a:spcPct val="50000"/>
              </a:spcBef>
            </a:pPr>
            <a:r>
              <a:rPr lang="en-US" sz="2000"/>
              <a:t>4,000 heavy infantry</a:t>
            </a:r>
          </a:p>
          <a:p>
            <a:pPr>
              <a:lnSpc>
                <a:spcPct val="75000"/>
              </a:lnSpc>
              <a:spcBef>
                <a:spcPct val="50000"/>
              </a:spcBef>
            </a:pPr>
            <a:r>
              <a:rPr lang="en-US" sz="2000"/>
              <a:t>52,000 light infantry</a:t>
            </a:r>
          </a:p>
          <a:p>
            <a:pPr>
              <a:lnSpc>
                <a:spcPct val="75000"/>
              </a:lnSpc>
              <a:spcBef>
                <a:spcPct val="50000"/>
              </a:spcBef>
            </a:pPr>
            <a:r>
              <a:rPr lang="en-US" sz="2000"/>
              <a:t>35,000 cavalry</a:t>
            </a:r>
          </a:p>
          <a:p>
            <a:pPr>
              <a:lnSpc>
                <a:spcPct val="75000"/>
              </a:lnSpc>
              <a:spcBef>
                <a:spcPct val="50000"/>
              </a:spcBef>
            </a:pPr>
            <a:r>
              <a:rPr lang="en-US" sz="2000"/>
              <a:t>200 scythed chariots</a:t>
            </a:r>
          </a:p>
          <a:p>
            <a:pPr>
              <a:lnSpc>
                <a:spcPct val="75000"/>
              </a:lnSpc>
              <a:spcBef>
                <a:spcPct val="50000"/>
              </a:spcBef>
            </a:pPr>
            <a:r>
              <a:rPr lang="en-US" sz="2000"/>
              <a:t>15 war elephants</a:t>
            </a:r>
          </a:p>
        </p:txBody>
      </p:sp>
      <p:sp>
        <p:nvSpPr>
          <p:cNvPr id="2313" name="Text Box 265"/>
          <p:cNvSpPr txBox="1">
            <a:spLocks noChangeArrowheads="1"/>
          </p:cNvSpPr>
          <p:nvPr/>
        </p:nvSpPr>
        <p:spPr bwMode="auto">
          <a:xfrm>
            <a:off x="0" y="4975225"/>
            <a:ext cx="2743200" cy="1882775"/>
          </a:xfrm>
          <a:prstGeom prst="rect">
            <a:avLst/>
          </a:prstGeom>
          <a:solidFill>
            <a:schemeClr val="bg1"/>
          </a:solidFill>
          <a:ln w="38100">
            <a:solidFill>
              <a:srgbClr val="0000FF"/>
            </a:solidFill>
            <a:miter lim="800000"/>
            <a:headEnd/>
            <a:tailEnd/>
          </a:ln>
          <a:effectLst/>
        </p:spPr>
        <p:txBody>
          <a:bodyPr>
            <a:spAutoFit/>
          </a:bodyPr>
          <a:lstStyle/>
          <a:p>
            <a:pPr algn="ctr">
              <a:lnSpc>
                <a:spcPct val="75000"/>
              </a:lnSpc>
              <a:spcBef>
                <a:spcPct val="50000"/>
              </a:spcBef>
            </a:pPr>
            <a:r>
              <a:rPr lang="en-US" sz="2000" b="1"/>
              <a:t>Macedonians </a:t>
            </a:r>
          </a:p>
          <a:p>
            <a:pPr algn="ctr">
              <a:lnSpc>
                <a:spcPct val="75000"/>
              </a:lnSpc>
              <a:spcBef>
                <a:spcPct val="50000"/>
              </a:spcBef>
            </a:pPr>
            <a:r>
              <a:rPr lang="en-US" sz="2000"/>
              <a:t>(Alexander the Great)</a:t>
            </a:r>
          </a:p>
          <a:p>
            <a:pPr>
              <a:lnSpc>
                <a:spcPct val="75000"/>
              </a:lnSpc>
              <a:spcBef>
                <a:spcPct val="50000"/>
              </a:spcBef>
            </a:pPr>
            <a:r>
              <a:rPr lang="en-US" sz="2000"/>
              <a:t>30,000 heavy infantry</a:t>
            </a:r>
          </a:p>
          <a:p>
            <a:pPr>
              <a:lnSpc>
                <a:spcPct val="75000"/>
              </a:lnSpc>
              <a:spcBef>
                <a:spcPct val="50000"/>
              </a:spcBef>
            </a:pPr>
            <a:r>
              <a:rPr lang="en-US" sz="2000"/>
              <a:t>10,000 light infantry</a:t>
            </a:r>
          </a:p>
          <a:p>
            <a:pPr>
              <a:lnSpc>
                <a:spcPct val="75000"/>
              </a:lnSpc>
              <a:spcBef>
                <a:spcPct val="50000"/>
              </a:spcBef>
            </a:pPr>
            <a:r>
              <a:rPr lang="en-US" sz="2000"/>
              <a:t>7,000 cavalry</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after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barn(inHorizontal)">
                                      <p:cBhvr>
                                        <p:cTn id="7" dur="1000"/>
                                        <p:tgtEl>
                                          <p:spTgt spid="2054"/>
                                        </p:tgtEl>
                                      </p:cBhvr>
                                    </p:animEffect>
                                  </p:childTnLst>
                                </p:cTn>
                              </p:par>
                            </p:childTnLst>
                          </p:cTn>
                        </p:par>
                      </p:childTnLst>
                    </p:cTn>
                  </p:par>
                  <p:par>
                    <p:cTn id="8" fill="hold">
                      <p:stCondLst>
                        <p:cond delay="indefinite"/>
                      </p:stCondLst>
                      <p:childTnLst>
                        <p:par>
                          <p:cTn id="9" fill="hold">
                            <p:stCondLst>
                              <p:cond delay="0"/>
                            </p:stCondLst>
                            <p:childTnLst>
                              <p:par>
                                <p:cTn id="10" presetID="33" presetClass="emph" presetSubtype="0" fill="remove" nodeType="clickEffect">
                                  <p:stCondLst>
                                    <p:cond delay="0"/>
                                  </p:stCondLst>
                                  <p:childTnLst>
                                    <p:animClr clrSpc="rgb" dir="cw">
                                      <p:cBhvr override="childStyle">
                                        <p:cTn id="11" dur="1500" accel="50000" autoRev="1" fill="hold" tmFilter="0, 0; .33333, 1; 1, 1">
                                          <p:stCondLst>
                                            <p:cond delay="0"/>
                                          </p:stCondLst>
                                        </p:cTn>
                                        <p:tgtEl>
                                          <p:spTgt spid="2059"/>
                                        </p:tgtEl>
                                        <p:attrNameLst>
                                          <p:attrName>style.color</p:attrName>
                                        </p:attrNameLst>
                                      </p:cBhvr>
                                      <p:to>
                                        <a:srgbClr val="E4F638"/>
                                      </p:to>
                                    </p:animClr>
                                    <p:animClr clrSpc="rgb" dir="cw">
                                      <p:cBhvr>
                                        <p:cTn id="12" dur="1500" accel="50000" autoRev="1" fill="hold" tmFilter="0, 0; .33333, 1; 1, 1">
                                          <p:stCondLst>
                                            <p:cond delay="0"/>
                                          </p:stCondLst>
                                        </p:cTn>
                                        <p:tgtEl>
                                          <p:spTgt spid="2059"/>
                                        </p:tgtEl>
                                        <p:attrNameLst>
                                          <p:attrName>fillcolor</p:attrName>
                                        </p:attrNameLst>
                                      </p:cBhvr>
                                      <p:to>
                                        <a:srgbClr val="E4F638"/>
                                      </p:to>
                                    </p:animClr>
                                    <p:set>
                                      <p:cBhvr>
                                        <p:cTn id="13" dur="3000" fill="hold"/>
                                        <p:tgtEl>
                                          <p:spTgt spid="2059"/>
                                        </p:tgtEl>
                                        <p:attrNameLst>
                                          <p:attrName>fill.type</p:attrName>
                                        </p:attrNameLst>
                                      </p:cBhvr>
                                      <p:to>
                                        <p:strVal val="solid"/>
                                      </p:to>
                                    </p:set>
                                    <p:set>
                                      <p:cBhvr>
                                        <p:cTn id="14" dur="3000" fill="hold"/>
                                        <p:tgtEl>
                                          <p:spTgt spid="2059"/>
                                        </p:tgtEl>
                                        <p:attrNameLst>
                                          <p:attrName>fill.on</p:attrName>
                                        </p:attrNameLst>
                                      </p:cBhvr>
                                      <p:to>
                                        <p:strVal val="true"/>
                                      </p:to>
                                    </p:set>
                                    <p:animScale>
                                      <p:cBhvr>
                                        <p:cTn id="15" dur="1500" accel="50000" autoRev="1" fill="hold" tmFilter="0, 0; .33333, 1; 1, 1">
                                          <p:stCondLst>
                                            <p:cond delay="0"/>
                                          </p:stCondLst>
                                        </p:cTn>
                                        <p:tgtEl>
                                          <p:spTgt spid="2059"/>
                                        </p:tgtEl>
                                      </p:cBhvr>
                                      <p:from x="100000" y="100000"/>
                                      <p:to x="100000" y="140000"/>
                                    </p:animScale>
                                  </p:childTnLst>
                                </p:cTn>
                              </p:par>
                              <p:par>
                                <p:cTn id="16" presetID="8" presetClass="entr" presetSubtype="16" fill="hold" grpId="0" nodeType="withEffect">
                                  <p:stCondLst>
                                    <p:cond delay="0"/>
                                  </p:stCondLst>
                                  <p:childTnLst>
                                    <p:set>
                                      <p:cBhvr>
                                        <p:cTn id="17" dur="1" fill="hold">
                                          <p:stCondLst>
                                            <p:cond delay="0"/>
                                          </p:stCondLst>
                                        </p:cTn>
                                        <p:tgtEl>
                                          <p:spTgt spid="2253"/>
                                        </p:tgtEl>
                                        <p:attrNameLst>
                                          <p:attrName>style.visibility</p:attrName>
                                        </p:attrNameLst>
                                      </p:cBhvr>
                                      <p:to>
                                        <p:strVal val="visible"/>
                                      </p:to>
                                    </p:set>
                                    <p:animEffect transition="in" filter="diamond(in)">
                                      <p:cBhvr>
                                        <p:cTn id="18" dur="2000"/>
                                        <p:tgtEl>
                                          <p:spTgt spid="2253"/>
                                        </p:tgtEl>
                                      </p:cBhvr>
                                    </p:animEffect>
                                  </p:childTnLst>
                                </p:cTn>
                              </p:par>
                              <p:par>
                                <p:cTn id="19" presetID="8" presetClass="entr" presetSubtype="16" fill="hold" grpId="0" nodeType="withEffect">
                                  <p:stCondLst>
                                    <p:cond delay="0"/>
                                  </p:stCondLst>
                                  <p:childTnLst>
                                    <p:set>
                                      <p:cBhvr>
                                        <p:cTn id="20" dur="1" fill="hold">
                                          <p:stCondLst>
                                            <p:cond delay="0"/>
                                          </p:stCondLst>
                                        </p:cTn>
                                        <p:tgtEl>
                                          <p:spTgt spid="2254"/>
                                        </p:tgtEl>
                                        <p:attrNameLst>
                                          <p:attrName>style.visibility</p:attrName>
                                        </p:attrNameLst>
                                      </p:cBhvr>
                                      <p:to>
                                        <p:strVal val="visible"/>
                                      </p:to>
                                    </p:set>
                                    <p:animEffect transition="in" filter="diamond(in)">
                                      <p:cBhvr>
                                        <p:cTn id="21" dur="2000"/>
                                        <p:tgtEl>
                                          <p:spTgt spid="2254"/>
                                        </p:tgtEl>
                                      </p:cBhvr>
                                    </p:animEffect>
                                  </p:childTnLst>
                                </p:cTn>
                              </p:par>
                              <p:par>
                                <p:cTn id="22" presetID="8" presetClass="exit" presetSubtype="16" fill="hold" grpId="1" nodeType="withEffect">
                                  <p:stCondLst>
                                    <p:cond delay="3000"/>
                                  </p:stCondLst>
                                  <p:childTnLst>
                                    <p:animEffect transition="out" filter="diamond(in)">
                                      <p:cBhvr>
                                        <p:cTn id="23" dur="2000"/>
                                        <p:tgtEl>
                                          <p:spTgt spid="2254"/>
                                        </p:tgtEl>
                                      </p:cBhvr>
                                    </p:animEffect>
                                    <p:set>
                                      <p:cBhvr>
                                        <p:cTn id="24" dur="1" fill="hold">
                                          <p:stCondLst>
                                            <p:cond delay="1999"/>
                                          </p:stCondLst>
                                        </p:cTn>
                                        <p:tgtEl>
                                          <p:spTgt spid="2254"/>
                                        </p:tgtEl>
                                        <p:attrNameLst>
                                          <p:attrName>style.visibility</p:attrName>
                                        </p:attrNameLst>
                                      </p:cBhvr>
                                      <p:to>
                                        <p:strVal val="hidden"/>
                                      </p:to>
                                    </p:set>
                                  </p:childTnLst>
                                </p:cTn>
                              </p:par>
                              <p:par>
                                <p:cTn id="25" presetID="8" presetClass="exit" presetSubtype="16" fill="hold" grpId="1" nodeType="withEffect">
                                  <p:stCondLst>
                                    <p:cond delay="3000"/>
                                  </p:stCondLst>
                                  <p:childTnLst>
                                    <p:animEffect transition="out" filter="diamond(in)">
                                      <p:cBhvr>
                                        <p:cTn id="26" dur="2000"/>
                                        <p:tgtEl>
                                          <p:spTgt spid="2253"/>
                                        </p:tgtEl>
                                      </p:cBhvr>
                                    </p:animEffect>
                                    <p:set>
                                      <p:cBhvr>
                                        <p:cTn id="27" dur="1" fill="hold">
                                          <p:stCondLst>
                                            <p:cond delay="1999"/>
                                          </p:stCondLst>
                                        </p:cTn>
                                        <p:tgtEl>
                                          <p:spTgt spid="225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xit" presetSubtype="26" fill="hold" grpId="1" nodeType="clickEffect">
                                  <p:stCondLst>
                                    <p:cond delay="0"/>
                                  </p:stCondLst>
                                  <p:childTnLst>
                                    <p:animEffect transition="out" filter="barn(inHorizontal)">
                                      <p:cBhvr>
                                        <p:cTn id="31" dur="1000"/>
                                        <p:tgtEl>
                                          <p:spTgt spid="2054"/>
                                        </p:tgtEl>
                                      </p:cBhvr>
                                    </p:animEffect>
                                    <p:set>
                                      <p:cBhvr>
                                        <p:cTn id="32" dur="1" fill="hold">
                                          <p:stCondLst>
                                            <p:cond delay="999"/>
                                          </p:stCondLst>
                                        </p:cTn>
                                        <p:tgtEl>
                                          <p:spTgt spid="2054"/>
                                        </p:tgtEl>
                                        <p:attrNameLst>
                                          <p:attrName>style.visibility</p:attrName>
                                        </p:attrNameLst>
                                      </p:cBhvr>
                                      <p:to>
                                        <p:strVal val="hidden"/>
                                      </p:to>
                                    </p:set>
                                  </p:childTnLst>
                                </p:cTn>
                              </p:par>
                            </p:childTnLst>
                          </p:cTn>
                        </p:par>
                        <p:par>
                          <p:cTn id="33" fill="hold">
                            <p:stCondLst>
                              <p:cond delay="1000"/>
                            </p:stCondLst>
                            <p:childTnLst>
                              <p:par>
                                <p:cTn id="34" presetID="16" presetClass="entr" presetSubtype="26" fill="hold" grpId="0" nodeType="afterEffect">
                                  <p:stCondLst>
                                    <p:cond delay="0"/>
                                  </p:stCondLst>
                                  <p:childTnLst>
                                    <p:set>
                                      <p:cBhvr>
                                        <p:cTn id="35" dur="1" fill="hold">
                                          <p:stCondLst>
                                            <p:cond delay="0"/>
                                          </p:stCondLst>
                                        </p:cTn>
                                        <p:tgtEl>
                                          <p:spTgt spid="2237"/>
                                        </p:tgtEl>
                                        <p:attrNameLst>
                                          <p:attrName>style.visibility</p:attrName>
                                        </p:attrNameLst>
                                      </p:cBhvr>
                                      <p:to>
                                        <p:strVal val="visible"/>
                                      </p:to>
                                    </p:set>
                                    <p:animEffect transition="in" filter="barn(inHorizontal)">
                                      <p:cBhvr>
                                        <p:cTn id="36" dur="1000"/>
                                        <p:tgtEl>
                                          <p:spTgt spid="2237"/>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233"/>
                                        </p:tgtEl>
                                        <p:attrNameLst>
                                          <p:attrName>style.visibility</p:attrName>
                                        </p:attrNameLst>
                                      </p:cBhvr>
                                      <p:to>
                                        <p:strVal val="visible"/>
                                      </p:to>
                                    </p:set>
                                  </p:childTnLst>
                                </p:cTn>
                              </p:par>
                              <p:par>
                                <p:cTn id="41" presetID="1" presetClass="entr" presetSubtype="0" fill="hold" nodeType="withEffect">
                                  <p:stCondLst>
                                    <p:cond delay="1500"/>
                                  </p:stCondLst>
                                  <p:childTnLst>
                                    <p:set>
                                      <p:cBhvr>
                                        <p:cTn id="42" dur="1" fill="hold">
                                          <p:stCondLst>
                                            <p:cond delay="0"/>
                                          </p:stCondLst>
                                        </p:cTn>
                                        <p:tgtEl>
                                          <p:spTgt spid="2233"/>
                                        </p:tgtEl>
                                        <p:attrNameLst>
                                          <p:attrName>style.visibility</p:attrName>
                                        </p:attrNameLst>
                                      </p:cBhvr>
                                      <p:to>
                                        <p:strVal val="visible"/>
                                      </p:to>
                                    </p:set>
                                  </p:childTnLst>
                                </p:cTn>
                              </p:par>
                              <p:par>
                                <p:cTn id="43" presetID="1" presetClass="entr" presetSubtype="0" fill="hold" nodeType="withEffect">
                                  <p:stCondLst>
                                    <p:cond delay="3000"/>
                                  </p:stCondLst>
                                  <p:childTnLst>
                                    <p:set>
                                      <p:cBhvr>
                                        <p:cTn id="44" dur="1" fill="hold">
                                          <p:stCondLst>
                                            <p:cond delay="0"/>
                                          </p:stCondLst>
                                        </p:cTn>
                                        <p:tgtEl>
                                          <p:spTgt spid="2233"/>
                                        </p:tgtEl>
                                        <p:attrNameLst>
                                          <p:attrName>style.visibility</p:attrName>
                                        </p:attrNameLst>
                                      </p:cBhvr>
                                      <p:to>
                                        <p:strVal val="visible"/>
                                      </p:to>
                                    </p:set>
                                  </p:childTnLst>
                                </p:cTn>
                              </p:par>
                              <p:par>
                                <p:cTn id="45" presetID="1" presetClass="entr" presetSubtype="0" fill="hold" nodeType="withEffect">
                                  <p:stCondLst>
                                    <p:cond delay="4500"/>
                                  </p:stCondLst>
                                  <p:childTnLst>
                                    <p:set>
                                      <p:cBhvr>
                                        <p:cTn id="46" dur="1" fill="hold">
                                          <p:stCondLst>
                                            <p:cond delay="0"/>
                                          </p:stCondLst>
                                        </p:cTn>
                                        <p:tgtEl>
                                          <p:spTgt spid="2233"/>
                                        </p:tgtEl>
                                        <p:attrNameLst>
                                          <p:attrName>style.visibility</p:attrName>
                                        </p:attrNameLst>
                                      </p:cBhvr>
                                      <p:to>
                                        <p:strVal val="visible"/>
                                      </p:to>
                                    </p:set>
                                  </p:childTnLst>
                                </p:cTn>
                              </p:par>
                              <p:par>
                                <p:cTn id="47" presetID="0" presetClass="path" presetSubtype="0" repeatCount="4000" accel="50000" decel="50000" fill="hold" nodeType="withEffect">
                                  <p:stCondLst>
                                    <p:cond delay="0"/>
                                  </p:stCondLst>
                                  <p:childTnLst>
                                    <p:animMotion origin="layout" path="M -3.33333E-6 -5.55556E-6 L 0.01667 0.06689 " pathEditMode="relative" ptsTypes="AA">
                                      <p:cBhvr>
                                        <p:cTn id="48" dur="1500" fill="hold"/>
                                        <p:tgtEl>
                                          <p:spTgt spid="2233"/>
                                        </p:tgtEl>
                                        <p:attrNameLst>
                                          <p:attrName>ppt_x</p:attrName>
                                          <p:attrName>ppt_y</p:attrName>
                                        </p:attrNameLst>
                                      </p:cBhvr>
                                    </p:animMotion>
                                  </p:childTnLst>
                                </p:cTn>
                              </p:par>
                              <p:par>
                                <p:cTn id="49" presetID="10" presetClass="exit" presetSubtype="0" fill="hold" nodeType="withEffect">
                                  <p:stCondLst>
                                    <p:cond delay="5000"/>
                                  </p:stCondLst>
                                  <p:childTnLst>
                                    <p:animEffect transition="out" filter="fade">
                                      <p:cBhvr>
                                        <p:cTn id="50" dur="1000"/>
                                        <p:tgtEl>
                                          <p:spTgt spid="2233"/>
                                        </p:tgtEl>
                                      </p:cBhvr>
                                    </p:animEffect>
                                    <p:set>
                                      <p:cBhvr>
                                        <p:cTn id="51" dur="1" fill="hold">
                                          <p:stCondLst>
                                            <p:cond delay="999"/>
                                          </p:stCondLst>
                                        </p:cTn>
                                        <p:tgtEl>
                                          <p:spTgt spid="2233"/>
                                        </p:tgtEl>
                                        <p:attrNameLst>
                                          <p:attrName>style.visibility</p:attrName>
                                        </p:attrNameLst>
                                      </p:cBhvr>
                                      <p:to>
                                        <p:strVal val="hidden"/>
                                      </p:to>
                                    </p:set>
                                  </p:childTnLst>
                                </p:cTn>
                              </p:par>
                              <p:par>
                                <p:cTn id="52" presetID="10" presetClass="exit" presetSubtype="0" fill="hold" nodeType="withEffect">
                                  <p:stCondLst>
                                    <p:cond delay="3500"/>
                                  </p:stCondLst>
                                  <p:childTnLst>
                                    <p:animEffect transition="out" filter="fade">
                                      <p:cBhvr>
                                        <p:cTn id="53" dur="1000"/>
                                        <p:tgtEl>
                                          <p:spTgt spid="2233"/>
                                        </p:tgtEl>
                                      </p:cBhvr>
                                    </p:animEffect>
                                    <p:set>
                                      <p:cBhvr>
                                        <p:cTn id="54" dur="1" fill="hold">
                                          <p:stCondLst>
                                            <p:cond delay="999"/>
                                          </p:stCondLst>
                                        </p:cTn>
                                        <p:tgtEl>
                                          <p:spTgt spid="2233"/>
                                        </p:tgtEl>
                                        <p:attrNameLst>
                                          <p:attrName>style.visibility</p:attrName>
                                        </p:attrNameLst>
                                      </p:cBhvr>
                                      <p:to>
                                        <p:strVal val="hidden"/>
                                      </p:to>
                                    </p:set>
                                  </p:childTnLst>
                                </p:cTn>
                              </p:par>
                              <p:par>
                                <p:cTn id="55" presetID="10" presetClass="exit" presetSubtype="0" fill="hold" nodeType="withEffect">
                                  <p:stCondLst>
                                    <p:cond delay="2000"/>
                                  </p:stCondLst>
                                  <p:childTnLst>
                                    <p:animEffect transition="out" filter="fade">
                                      <p:cBhvr>
                                        <p:cTn id="56" dur="1000"/>
                                        <p:tgtEl>
                                          <p:spTgt spid="2233"/>
                                        </p:tgtEl>
                                      </p:cBhvr>
                                    </p:animEffect>
                                    <p:set>
                                      <p:cBhvr>
                                        <p:cTn id="57" dur="1" fill="hold">
                                          <p:stCondLst>
                                            <p:cond delay="999"/>
                                          </p:stCondLst>
                                        </p:cTn>
                                        <p:tgtEl>
                                          <p:spTgt spid="2233"/>
                                        </p:tgtEl>
                                        <p:attrNameLst>
                                          <p:attrName>style.visibility</p:attrName>
                                        </p:attrNameLst>
                                      </p:cBhvr>
                                      <p:to>
                                        <p:strVal val="hidden"/>
                                      </p:to>
                                    </p:set>
                                  </p:childTnLst>
                                </p:cTn>
                              </p:par>
                              <p:par>
                                <p:cTn id="58" presetID="10" presetClass="exit" presetSubtype="0" fill="hold" nodeType="withEffect">
                                  <p:stCondLst>
                                    <p:cond delay="500"/>
                                  </p:stCondLst>
                                  <p:childTnLst>
                                    <p:animEffect transition="out" filter="fade">
                                      <p:cBhvr>
                                        <p:cTn id="59" dur="1000"/>
                                        <p:tgtEl>
                                          <p:spTgt spid="2233"/>
                                        </p:tgtEl>
                                      </p:cBhvr>
                                    </p:animEffect>
                                    <p:set>
                                      <p:cBhvr>
                                        <p:cTn id="60" dur="1" fill="hold">
                                          <p:stCondLst>
                                            <p:cond delay="999"/>
                                          </p:stCondLst>
                                        </p:cTn>
                                        <p:tgtEl>
                                          <p:spTgt spid="2233"/>
                                        </p:tgtEl>
                                        <p:attrNameLst>
                                          <p:attrName>style.visibility</p:attrName>
                                        </p:attrNameLst>
                                      </p:cBhvr>
                                      <p:to>
                                        <p:strVal val="hidden"/>
                                      </p:to>
                                    </p:set>
                                  </p:childTnLst>
                                </p:cTn>
                              </p:par>
                              <p:par>
                                <p:cTn id="61" presetID="1" presetClass="entr" presetSubtype="0" fill="hold" nodeType="withEffect">
                                  <p:stCondLst>
                                    <p:cond delay="1500"/>
                                  </p:stCondLst>
                                  <p:childTnLst>
                                    <p:set>
                                      <p:cBhvr>
                                        <p:cTn id="62" dur="1" fill="hold">
                                          <p:stCondLst>
                                            <p:cond delay="0"/>
                                          </p:stCondLst>
                                        </p:cTn>
                                        <p:tgtEl>
                                          <p:spTgt spid="2238"/>
                                        </p:tgtEl>
                                        <p:attrNameLst>
                                          <p:attrName>style.visibility</p:attrName>
                                        </p:attrNameLst>
                                      </p:cBhvr>
                                      <p:to>
                                        <p:strVal val="visible"/>
                                      </p:to>
                                    </p:set>
                                  </p:childTnLst>
                                </p:cTn>
                              </p:par>
                              <p:par>
                                <p:cTn id="63" presetID="0" presetClass="path" presetSubtype="0" accel="50000" decel="50000" fill="hold" nodeType="withEffect">
                                  <p:stCondLst>
                                    <p:cond delay="1500"/>
                                  </p:stCondLst>
                                  <p:childTnLst>
                                    <p:animMotion origin="layout" path="M -2.77778E-7 -4.44444E-6 L 0.01667 0.05556 " pathEditMode="relative" ptsTypes="AA">
                                      <p:cBhvr>
                                        <p:cTn id="64" dur="500" fill="hold"/>
                                        <p:tgtEl>
                                          <p:spTgt spid="2238"/>
                                        </p:tgtEl>
                                        <p:attrNameLst>
                                          <p:attrName>ppt_x</p:attrName>
                                          <p:attrName>ppt_y</p:attrName>
                                        </p:attrNameLst>
                                      </p:cBhvr>
                                    </p:animMotion>
                                  </p:childTnLst>
                                </p:cTn>
                              </p:par>
                              <p:par>
                                <p:cTn id="65" presetID="10" presetClass="exit" presetSubtype="0" fill="hold" nodeType="withEffect">
                                  <p:stCondLst>
                                    <p:cond delay="1500"/>
                                  </p:stCondLst>
                                  <p:childTnLst>
                                    <p:animEffect transition="out" filter="fade">
                                      <p:cBhvr>
                                        <p:cTn id="66" dur="500"/>
                                        <p:tgtEl>
                                          <p:spTgt spid="2238"/>
                                        </p:tgtEl>
                                      </p:cBhvr>
                                    </p:animEffect>
                                    <p:set>
                                      <p:cBhvr>
                                        <p:cTn id="67" dur="1" fill="hold">
                                          <p:stCondLst>
                                            <p:cond delay="499"/>
                                          </p:stCondLst>
                                        </p:cTn>
                                        <p:tgtEl>
                                          <p:spTgt spid="2238"/>
                                        </p:tgtEl>
                                        <p:attrNameLst>
                                          <p:attrName>style.visibility</p:attrName>
                                        </p:attrNameLst>
                                      </p:cBhvr>
                                      <p:to>
                                        <p:strVal val="hidden"/>
                                      </p:to>
                                    </p:set>
                                  </p:childTnLst>
                                </p:cTn>
                              </p:par>
                              <p:par>
                                <p:cTn id="68" presetID="1" presetClass="entr" presetSubtype="0" fill="hold" nodeType="withEffect">
                                  <p:stCondLst>
                                    <p:cond delay="3000"/>
                                  </p:stCondLst>
                                  <p:childTnLst>
                                    <p:set>
                                      <p:cBhvr>
                                        <p:cTn id="69" dur="1" fill="hold">
                                          <p:stCondLst>
                                            <p:cond delay="0"/>
                                          </p:stCondLst>
                                        </p:cTn>
                                        <p:tgtEl>
                                          <p:spTgt spid="2239"/>
                                        </p:tgtEl>
                                        <p:attrNameLst>
                                          <p:attrName>style.visibility</p:attrName>
                                        </p:attrNameLst>
                                      </p:cBhvr>
                                      <p:to>
                                        <p:strVal val="visible"/>
                                      </p:to>
                                    </p:set>
                                  </p:childTnLst>
                                </p:cTn>
                              </p:par>
                              <p:par>
                                <p:cTn id="70" presetID="0" presetClass="path" presetSubtype="0" accel="50000" decel="50000" fill="hold" nodeType="withEffect">
                                  <p:stCondLst>
                                    <p:cond delay="3000"/>
                                  </p:stCondLst>
                                  <p:childTnLst>
                                    <p:animMotion origin="layout" path="M -2.77778E-7 -4.44444E-6 L 0.01667 0.05556 " pathEditMode="relative" ptsTypes="AA">
                                      <p:cBhvr>
                                        <p:cTn id="71" dur="500" fill="hold"/>
                                        <p:tgtEl>
                                          <p:spTgt spid="2239"/>
                                        </p:tgtEl>
                                        <p:attrNameLst>
                                          <p:attrName>ppt_x</p:attrName>
                                          <p:attrName>ppt_y</p:attrName>
                                        </p:attrNameLst>
                                      </p:cBhvr>
                                    </p:animMotion>
                                  </p:childTnLst>
                                </p:cTn>
                              </p:par>
                              <p:par>
                                <p:cTn id="72" presetID="10" presetClass="exit" presetSubtype="0" fill="hold" nodeType="withEffect">
                                  <p:stCondLst>
                                    <p:cond delay="3000"/>
                                  </p:stCondLst>
                                  <p:childTnLst>
                                    <p:animEffect transition="out" filter="fade">
                                      <p:cBhvr>
                                        <p:cTn id="73" dur="500"/>
                                        <p:tgtEl>
                                          <p:spTgt spid="2239"/>
                                        </p:tgtEl>
                                      </p:cBhvr>
                                    </p:animEffect>
                                    <p:set>
                                      <p:cBhvr>
                                        <p:cTn id="74" dur="1" fill="hold">
                                          <p:stCondLst>
                                            <p:cond delay="499"/>
                                          </p:stCondLst>
                                        </p:cTn>
                                        <p:tgtEl>
                                          <p:spTgt spid="2239"/>
                                        </p:tgtEl>
                                        <p:attrNameLst>
                                          <p:attrName>style.visibility</p:attrName>
                                        </p:attrNameLst>
                                      </p:cBhvr>
                                      <p:to>
                                        <p:strVal val="hidden"/>
                                      </p:to>
                                    </p:set>
                                  </p:childTnLst>
                                </p:cTn>
                              </p:par>
                              <p:par>
                                <p:cTn id="75" presetID="1" presetClass="entr" presetSubtype="0" fill="hold" nodeType="withEffect">
                                  <p:stCondLst>
                                    <p:cond delay="4500"/>
                                  </p:stCondLst>
                                  <p:childTnLst>
                                    <p:set>
                                      <p:cBhvr>
                                        <p:cTn id="76" dur="1" fill="hold">
                                          <p:stCondLst>
                                            <p:cond delay="0"/>
                                          </p:stCondLst>
                                        </p:cTn>
                                        <p:tgtEl>
                                          <p:spTgt spid="2240"/>
                                        </p:tgtEl>
                                        <p:attrNameLst>
                                          <p:attrName>style.visibility</p:attrName>
                                        </p:attrNameLst>
                                      </p:cBhvr>
                                      <p:to>
                                        <p:strVal val="visible"/>
                                      </p:to>
                                    </p:set>
                                  </p:childTnLst>
                                </p:cTn>
                              </p:par>
                              <p:par>
                                <p:cTn id="77" presetID="0" presetClass="path" presetSubtype="0" accel="50000" decel="50000" fill="hold" nodeType="withEffect">
                                  <p:stCondLst>
                                    <p:cond delay="4500"/>
                                  </p:stCondLst>
                                  <p:childTnLst>
                                    <p:animMotion origin="layout" path="M -2.77778E-7 -4.44444E-6 L 0.01667 0.05556 " pathEditMode="relative" ptsTypes="AA">
                                      <p:cBhvr>
                                        <p:cTn id="78" dur="500" fill="hold"/>
                                        <p:tgtEl>
                                          <p:spTgt spid="2240"/>
                                        </p:tgtEl>
                                        <p:attrNameLst>
                                          <p:attrName>ppt_x</p:attrName>
                                          <p:attrName>ppt_y</p:attrName>
                                        </p:attrNameLst>
                                      </p:cBhvr>
                                    </p:animMotion>
                                  </p:childTnLst>
                                </p:cTn>
                              </p:par>
                              <p:par>
                                <p:cTn id="79" presetID="10" presetClass="exit" presetSubtype="0" fill="hold" nodeType="withEffect">
                                  <p:stCondLst>
                                    <p:cond delay="4500"/>
                                  </p:stCondLst>
                                  <p:childTnLst>
                                    <p:animEffect transition="out" filter="fade">
                                      <p:cBhvr>
                                        <p:cTn id="80" dur="500"/>
                                        <p:tgtEl>
                                          <p:spTgt spid="2240"/>
                                        </p:tgtEl>
                                      </p:cBhvr>
                                    </p:animEffect>
                                    <p:set>
                                      <p:cBhvr>
                                        <p:cTn id="81" dur="1" fill="hold">
                                          <p:stCondLst>
                                            <p:cond delay="499"/>
                                          </p:stCondLst>
                                        </p:cTn>
                                        <p:tgtEl>
                                          <p:spTgt spid="2240"/>
                                        </p:tgtEl>
                                        <p:attrNameLst>
                                          <p:attrName>style.visibility</p:attrName>
                                        </p:attrNameLst>
                                      </p:cBhvr>
                                      <p:to>
                                        <p:strVal val="hidden"/>
                                      </p:to>
                                    </p:set>
                                  </p:childTnLst>
                                </p:cTn>
                              </p:par>
                              <p:par>
                                <p:cTn id="82" presetID="1" presetClass="entr" presetSubtype="0" fill="hold" nodeType="withEffect">
                                  <p:stCondLst>
                                    <p:cond delay="6000"/>
                                  </p:stCondLst>
                                  <p:childTnLst>
                                    <p:set>
                                      <p:cBhvr>
                                        <p:cTn id="83" dur="1" fill="hold">
                                          <p:stCondLst>
                                            <p:cond delay="0"/>
                                          </p:stCondLst>
                                        </p:cTn>
                                        <p:tgtEl>
                                          <p:spTgt spid="2241"/>
                                        </p:tgtEl>
                                        <p:attrNameLst>
                                          <p:attrName>style.visibility</p:attrName>
                                        </p:attrNameLst>
                                      </p:cBhvr>
                                      <p:to>
                                        <p:strVal val="visible"/>
                                      </p:to>
                                    </p:set>
                                  </p:childTnLst>
                                </p:cTn>
                              </p:par>
                              <p:par>
                                <p:cTn id="84" presetID="0" presetClass="path" presetSubtype="0" accel="50000" decel="50000" fill="hold" nodeType="withEffect">
                                  <p:stCondLst>
                                    <p:cond delay="6000"/>
                                  </p:stCondLst>
                                  <p:childTnLst>
                                    <p:animMotion origin="layout" path="M -2.77778E-7 -4.44444E-6 L 0.01667 0.05556 " pathEditMode="relative" ptsTypes="AA">
                                      <p:cBhvr>
                                        <p:cTn id="85" dur="500" fill="hold"/>
                                        <p:tgtEl>
                                          <p:spTgt spid="2241"/>
                                        </p:tgtEl>
                                        <p:attrNameLst>
                                          <p:attrName>ppt_x</p:attrName>
                                          <p:attrName>ppt_y</p:attrName>
                                        </p:attrNameLst>
                                      </p:cBhvr>
                                    </p:animMotion>
                                  </p:childTnLst>
                                </p:cTn>
                              </p:par>
                              <p:par>
                                <p:cTn id="86" presetID="10" presetClass="exit" presetSubtype="0" fill="hold" nodeType="withEffect">
                                  <p:stCondLst>
                                    <p:cond delay="6000"/>
                                  </p:stCondLst>
                                  <p:childTnLst>
                                    <p:animEffect transition="out" filter="fade">
                                      <p:cBhvr>
                                        <p:cTn id="87" dur="500"/>
                                        <p:tgtEl>
                                          <p:spTgt spid="2241"/>
                                        </p:tgtEl>
                                      </p:cBhvr>
                                    </p:animEffect>
                                    <p:set>
                                      <p:cBhvr>
                                        <p:cTn id="88" dur="1" fill="hold">
                                          <p:stCondLst>
                                            <p:cond delay="499"/>
                                          </p:stCondLst>
                                        </p:cTn>
                                        <p:tgtEl>
                                          <p:spTgt spid="2241"/>
                                        </p:tgtEl>
                                        <p:attrNameLst>
                                          <p:attrName>style.visibility</p:attrName>
                                        </p:attrNameLst>
                                      </p:cBhvr>
                                      <p:to>
                                        <p:strVal val="hidden"/>
                                      </p:to>
                                    </p:set>
                                  </p:childTnLst>
                                </p:cTn>
                              </p:par>
                              <p:par>
                                <p:cTn id="89" presetID="26" presetClass="emph" presetSubtype="0" fill="hold" nodeType="withEffect">
                                  <p:stCondLst>
                                    <p:cond delay="1900"/>
                                  </p:stCondLst>
                                  <p:childTnLst>
                                    <p:animEffect transition="out" filter="fade">
                                      <p:cBhvr>
                                        <p:cTn id="90" dur="1000" tmFilter="0, 0; .2, .5; .8, .5; 1, 0"/>
                                        <p:tgtEl>
                                          <p:spTgt spid="2061"/>
                                        </p:tgtEl>
                                      </p:cBhvr>
                                    </p:animEffect>
                                    <p:animScale>
                                      <p:cBhvr>
                                        <p:cTn id="91" dur="500" autoRev="1" fill="hold"/>
                                        <p:tgtEl>
                                          <p:spTgt spid="2061"/>
                                        </p:tgtEl>
                                      </p:cBhvr>
                                      <p:by x="105000" y="105000"/>
                                    </p:animScale>
                                  </p:childTnLst>
                                </p:cTn>
                              </p:par>
                              <p:par>
                                <p:cTn id="92" presetID="26" presetClass="emph" presetSubtype="0" fill="hold" nodeType="withEffect">
                                  <p:stCondLst>
                                    <p:cond delay="4400"/>
                                  </p:stCondLst>
                                  <p:childTnLst>
                                    <p:animEffect transition="out" filter="fade">
                                      <p:cBhvr>
                                        <p:cTn id="93" dur="1000" tmFilter="0, 0; .2, .5; .8, .5; 1, 0"/>
                                        <p:tgtEl>
                                          <p:spTgt spid="2105"/>
                                        </p:tgtEl>
                                      </p:cBhvr>
                                    </p:animEffect>
                                    <p:animScale>
                                      <p:cBhvr>
                                        <p:cTn id="94" dur="500" autoRev="1" fill="hold"/>
                                        <p:tgtEl>
                                          <p:spTgt spid="2105"/>
                                        </p:tgtEl>
                                      </p:cBhvr>
                                      <p:by x="105000" y="105000"/>
                                    </p:animScale>
                                  </p:childTnLst>
                                </p:cTn>
                              </p:par>
                            </p:childTnLst>
                          </p:cTn>
                        </p:par>
                        <p:par>
                          <p:cTn id="95" fill="hold">
                            <p:stCondLst>
                              <p:cond delay="6500"/>
                            </p:stCondLst>
                            <p:childTnLst>
                              <p:par>
                                <p:cTn id="96" presetID="0" presetClass="path" presetSubtype="0" accel="50000" decel="50000" fill="hold" nodeType="afterEffect">
                                  <p:stCondLst>
                                    <p:cond delay="0"/>
                                  </p:stCondLst>
                                  <p:childTnLst>
                                    <p:animMotion origin="layout" path="M -3.05556E-6 5.18519E-6 C -3.05556E-6 5.18519E-6 -0.00069 0.04399 -0.00139 0.0882 " pathEditMode="relative" ptsTypes="aA">
                                      <p:cBhvr>
                                        <p:cTn id="97" dur="1500" fill="hold"/>
                                        <p:tgtEl>
                                          <p:spTgt spid="2096"/>
                                        </p:tgtEl>
                                        <p:attrNameLst>
                                          <p:attrName>ppt_x</p:attrName>
                                          <p:attrName>ppt_y</p:attrName>
                                        </p:attrNameLst>
                                      </p:cBhvr>
                                    </p:animMotion>
                                  </p:childTnLst>
                                </p:cTn>
                              </p:par>
                              <p:par>
                                <p:cTn id="98" presetID="0" presetClass="path" presetSubtype="0" accel="50000" decel="50000" fill="hold" nodeType="withEffect">
                                  <p:stCondLst>
                                    <p:cond delay="0"/>
                                  </p:stCondLst>
                                  <p:childTnLst>
                                    <p:animMotion origin="layout" path="M -6.66667E-6 1.85185E-6 L 0.01666 0.10023 " pathEditMode="relative" ptsTypes="AA">
                                      <p:cBhvr>
                                        <p:cTn id="99" dur="1500" fill="hold"/>
                                        <p:tgtEl>
                                          <p:spTgt spid="2095"/>
                                        </p:tgtEl>
                                        <p:attrNameLst>
                                          <p:attrName>ppt_x</p:attrName>
                                          <p:attrName>ppt_y</p:attrName>
                                        </p:attrNameLst>
                                      </p:cBhvr>
                                    </p:animMotion>
                                  </p:childTnLst>
                                </p:cTn>
                              </p:par>
                              <p:par>
                                <p:cTn id="100" presetID="8" presetClass="emph" presetSubtype="0" fill="hold" nodeType="withEffect">
                                  <p:stCondLst>
                                    <p:cond delay="0"/>
                                  </p:stCondLst>
                                  <p:childTnLst>
                                    <p:animRot by="-1800000">
                                      <p:cBhvr>
                                        <p:cTn id="101" dur="1500" fill="hold"/>
                                        <p:tgtEl>
                                          <p:spTgt spid="2095"/>
                                        </p:tgtEl>
                                        <p:attrNameLst>
                                          <p:attrName>r</p:attrName>
                                        </p:attrNameLst>
                                      </p:cBhvr>
                                    </p:animRot>
                                  </p:childTnLst>
                                </p:cTn>
                              </p:par>
                              <p:par>
                                <p:cTn id="102" presetID="0" presetClass="path" presetSubtype="0" accel="50000" decel="50000" fill="hold" nodeType="withEffect">
                                  <p:stCondLst>
                                    <p:cond delay="0"/>
                                  </p:stCondLst>
                                  <p:childTnLst>
                                    <p:animMotion origin="layout" path="M -2.77778E-6 -2.59259E-6 L 0.09601 0.06505 " pathEditMode="relative" rAng="0" ptsTypes="AA">
                                      <p:cBhvr>
                                        <p:cTn id="103" dur="1500" fill="hold"/>
                                        <p:tgtEl>
                                          <p:spTgt spid="2066"/>
                                        </p:tgtEl>
                                        <p:attrNameLst>
                                          <p:attrName>ppt_x</p:attrName>
                                          <p:attrName>ppt_y</p:attrName>
                                        </p:attrNameLst>
                                      </p:cBhvr>
                                      <p:rCtr x="48" y="32"/>
                                    </p:animMotion>
                                  </p:childTnLst>
                                </p:cTn>
                              </p:par>
                              <p:par>
                                <p:cTn id="104" presetID="8" presetClass="emph" presetSubtype="0" fill="hold" nodeType="withEffect">
                                  <p:stCondLst>
                                    <p:cond delay="0"/>
                                  </p:stCondLst>
                                  <p:childTnLst>
                                    <p:animRot by="-1800000">
                                      <p:cBhvr>
                                        <p:cTn id="105" dur="1500" fill="hold"/>
                                        <p:tgtEl>
                                          <p:spTgt spid="2066"/>
                                        </p:tgtEl>
                                        <p:attrNameLst>
                                          <p:attrName>r</p:attrName>
                                        </p:attrNameLst>
                                      </p:cBhvr>
                                    </p:animRot>
                                  </p:childTnLst>
                                </p:cTn>
                              </p:par>
                              <p:par>
                                <p:cTn id="106" presetID="26" presetClass="emph" presetSubtype="0" fill="hold" nodeType="withEffect">
                                  <p:stCondLst>
                                    <p:cond delay="400"/>
                                  </p:stCondLst>
                                  <p:childTnLst>
                                    <p:animEffect transition="out" filter="fade">
                                      <p:cBhvr>
                                        <p:cTn id="107" dur="500" tmFilter="0, 0; .2, .5; .8, .5; 1, 0"/>
                                        <p:tgtEl>
                                          <p:spTgt spid="2095"/>
                                        </p:tgtEl>
                                      </p:cBhvr>
                                    </p:animEffect>
                                    <p:animScale>
                                      <p:cBhvr>
                                        <p:cTn id="108" dur="250" autoRev="1" fill="hold"/>
                                        <p:tgtEl>
                                          <p:spTgt spid="2095"/>
                                        </p:tgtEl>
                                      </p:cBhvr>
                                      <p:by x="105000" y="105000"/>
                                    </p:animScale>
                                  </p:childTnLst>
                                </p:cTn>
                              </p:par>
                              <p:par>
                                <p:cTn id="109" presetID="26" presetClass="emph" presetSubtype="0" fill="hold" nodeType="withEffect">
                                  <p:stCondLst>
                                    <p:cond delay="1000"/>
                                  </p:stCondLst>
                                  <p:childTnLst>
                                    <p:animEffect transition="out" filter="fade">
                                      <p:cBhvr>
                                        <p:cTn id="110" dur="500" tmFilter="0, 0; .2, .5; .8, .5; 1, 0"/>
                                        <p:tgtEl>
                                          <p:spTgt spid="2096"/>
                                        </p:tgtEl>
                                      </p:cBhvr>
                                    </p:animEffect>
                                    <p:animScale>
                                      <p:cBhvr>
                                        <p:cTn id="111" dur="250" autoRev="1" fill="hold"/>
                                        <p:tgtEl>
                                          <p:spTgt spid="2096"/>
                                        </p:tgtEl>
                                      </p:cBhvr>
                                      <p:by x="105000" y="105000"/>
                                    </p:animScale>
                                  </p:childTnLst>
                                </p:cTn>
                              </p:par>
                              <p:par>
                                <p:cTn id="112" presetID="0" presetClass="path" presetSubtype="0" accel="50000" decel="50000" fill="hold" nodeType="withEffect">
                                  <p:stCondLst>
                                    <p:cond delay="1000"/>
                                  </p:stCondLst>
                                  <p:childTnLst>
                                    <p:animMotion origin="layout" path="M 0 0 L 0.02517 -0.01112 " pathEditMode="relative" ptsTypes="AA">
                                      <p:cBhvr>
                                        <p:cTn id="113" dur="1000" fill="hold"/>
                                        <p:tgtEl>
                                          <p:spTgt spid="13"/>
                                        </p:tgtEl>
                                        <p:attrNameLst>
                                          <p:attrName>ppt_x</p:attrName>
                                          <p:attrName>ppt_y</p:attrName>
                                        </p:attrNameLst>
                                      </p:cBhvr>
                                    </p:animMotion>
                                  </p:childTnLst>
                                </p:cTn>
                              </p:par>
                              <p:par>
                                <p:cTn id="114" presetID="0" presetClass="path" presetSubtype="0" accel="50000" decel="50000" fill="hold" nodeType="withEffect">
                                  <p:stCondLst>
                                    <p:cond delay="1000"/>
                                  </p:stCondLst>
                                  <p:childTnLst>
                                    <p:animMotion origin="layout" path="M 0 0 L 0.02517 -0.01112 " pathEditMode="relative" ptsTypes="AA">
                                      <p:cBhvr>
                                        <p:cTn id="115" dur="1000" fill="hold"/>
                                        <p:tgtEl>
                                          <p:spTgt spid="2231"/>
                                        </p:tgtEl>
                                        <p:attrNameLst>
                                          <p:attrName>ppt_x</p:attrName>
                                          <p:attrName>ppt_y</p:attrName>
                                        </p:attrNameLst>
                                      </p:cBhvr>
                                    </p:animMotion>
                                  </p:childTnLst>
                                </p:cTn>
                              </p:par>
                              <p:par>
                                <p:cTn id="116" presetID="8" presetClass="emph" presetSubtype="0" fill="hold" nodeType="withEffect">
                                  <p:stCondLst>
                                    <p:cond delay="1000"/>
                                  </p:stCondLst>
                                  <p:childTnLst>
                                    <p:animRot by="-5400000">
                                      <p:cBhvr>
                                        <p:cTn id="117" dur="1000" fill="hold"/>
                                        <p:tgtEl>
                                          <p:spTgt spid="13"/>
                                        </p:tgtEl>
                                        <p:attrNameLst>
                                          <p:attrName>r</p:attrName>
                                        </p:attrNameLst>
                                      </p:cBhvr>
                                    </p:animRot>
                                  </p:childTnLst>
                                </p:cTn>
                              </p:par>
                              <p:par>
                                <p:cTn id="118" presetID="8" presetClass="emph" presetSubtype="0" fill="hold" nodeType="withEffect">
                                  <p:stCondLst>
                                    <p:cond delay="1000"/>
                                  </p:stCondLst>
                                  <p:childTnLst>
                                    <p:animRot by="-5400000">
                                      <p:cBhvr>
                                        <p:cTn id="119" dur="1000" fill="hold"/>
                                        <p:tgtEl>
                                          <p:spTgt spid="2231"/>
                                        </p:tgtEl>
                                        <p:attrNameLst>
                                          <p:attrName>r</p:attrName>
                                        </p:attrNameLst>
                                      </p:cBhvr>
                                    </p:animRot>
                                  </p:childTnLst>
                                </p:cTn>
                              </p:par>
                              <p:par>
                                <p:cTn id="120" presetID="0" presetClass="path" presetSubtype="0" accel="50000" decel="50000" fill="hold" nodeType="withEffect">
                                  <p:stCondLst>
                                    <p:cond delay="1500"/>
                                  </p:stCondLst>
                                  <p:childTnLst>
                                    <p:animMotion origin="layout" path="M 0.01666 0.10023 L 0.0625 0.19861 " pathEditMode="relative" rAng="0" ptsTypes="AA">
                                      <p:cBhvr>
                                        <p:cTn id="121" dur="1500" fill="hold"/>
                                        <p:tgtEl>
                                          <p:spTgt spid="2095"/>
                                        </p:tgtEl>
                                        <p:attrNameLst>
                                          <p:attrName>ppt_x</p:attrName>
                                          <p:attrName>ppt_y</p:attrName>
                                        </p:attrNameLst>
                                      </p:cBhvr>
                                      <p:rCtr x="23" y="49"/>
                                    </p:animMotion>
                                  </p:childTnLst>
                                </p:cTn>
                              </p:par>
                              <p:par>
                                <p:cTn id="122" presetID="0" presetClass="path" presetSubtype="0" accel="50000" decel="50000" fill="hold" nodeType="withEffect">
                                  <p:stCondLst>
                                    <p:cond delay="1500"/>
                                  </p:stCondLst>
                                  <p:childTnLst>
                                    <p:animMotion origin="layout" path="M -0.00139 0.0882 L -0.00139 0.16621 " pathEditMode="relative" rAng="0" ptsTypes="AA">
                                      <p:cBhvr>
                                        <p:cTn id="123" dur="1500" fill="hold"/>
                                        <p:tgtEl>
                                          <p:spTgt spid="2096"/>
                                        </p:tgtEl>
                                        <p:attrNameLst>
                                          <p:attrName>ppt_x</p:attrName>
                                          <p:attrName>ppt_y</p:attrName>
                                        </p:attrNameLst>
                                      </p:cBhvr>
                                      <p:rCtr x="0" y="39"/>
                                    </p:animMotion>
                                  </p:childTnLst>
                                </p:cTn>
                              </p:par>
                              <p:par>
                                <p:cTn id="124" presetID="0" presetClass="path" presetSubtype="0" accel="50000" decel="50000" fill="hold" nodeType="withEffect">
                                  <p:stCondLst>
                                    <p:cond delay="1500"/>
                                  </p:stCondLst>
                                  <p:childTnLst>
                                    <p:animMotion origin="layout" path="M 0.09601 0.06505 L 0.17951 0.22084 " pathEditMode="relative" ptsTypes="AA">
                                      <p:cBhvr>
                                        <p:cTn id="125" dur="2000" fill="hold"/>
                                        <p:tgtEl>
                                          <p:spTgt spid="2066"/>
                                        </p:tgtEl>
                                        <p:attrNameLst>
                                          <p:attrName>ppt_x</p:attrName>
                                          <p:attrName>ppt_y</p:attrName>
                                        </p:attrNameLst>
                                      </p:cBhvr>
                                    </p:animMotion>
                                  </p:childTnLst>
                                </p:cTn>
                              </p:par>
                              <p:par>
                                <p:cTn id="126" presetID="8" presetClass="emph" presetSubtype="0" fill="hold" nodeType="withEffect">
                                  <p:stCondLst>
                                    <p:cond delay="2000"/>
                                  </p:stCondLst>
                                  <p:childTnLst>
                                    <p:animRot by="-5400000">
                                      <p:cBhvr>
                                        <p:cTn id="127" dur="1000" fill="hold"/>
                                        <p:tgtEl>
                                          <p:spTgt spid="2231"/>
                                        </p:tgtEl>
                                        <p:attrNameLst>
                                          <p:attrName>r</p:attrName>
                                        </p:attrNameLst>
                                      </p:cBhvr>
                                    </p:animRot>
                                  </p:childTnLst>
                                </p:cTn>
                              </p:par>
                              <p:par>
                                <p:cTn id="128" presetID="8" presetClass="emph" presetSubtype="0" fill="hold" nodeType="withEffect">
                                  <p:stCondLst>
                                    <p:cond delay="2000"/>
                                  </p:stCondLst>
                                  <p:childTnLst>
                                    <p:animRot by="-5400000">
                                      <p:cBhvr>
                                        <p:cTn id="129" dur="1000" fill="hold"/>
                                        <p:tgtEl>
                                          <p:spTgt spid="13"/>
                                        </p:tgtEl>
                                        <p:attrNameLst>
                                          <p:attrName>r</p:attrName>
                                        </p:attrNameLst>
                                      </p:cBhvr>
                                    </p:animRot>
                                  </p:childTnLst>
                                </p:cTn>
                              </p:par>
                              <p:par>
                                <p:cTn id="130" presetID="26" presetClass="emph" presetSubtype="0" fill="hold" nodeType="withEffect">
                                  <p:stCondLst>
                                    <p:cond delay="2500"/>
                                  </p:stCondLst>
                                  <p:childTnLst>
                                    <p:animEffect transition="out" filter="fade">
                                      <p:cBhvr>
                                        <p:cTn id="131" dur="500" tmFilter="0, 0; .2, .5; .8, .5; 1, 0"/>
                                        <p:tgtEl>
                                          <p:spTgt spid="2096"/>
                                        </p:tgtEl>
                                      </p:cBhvr>
                                    </p:animEffect>
                                    <p:animScale>
                                      <p:cBhvr>
                                        <p:cTn id="132" dur="250" autoRev="1" fill="hold"/>
                                        <p:tgtEl>
                                          <p:spTgt spid="2096"/>
                                        </p:tgtEl>
                                      </p:cBhvr>
                                      <p:by x="105000" y="105000"/>
                                    </p:animScale>
                                  </p:childTnLst>
                                </p:cTn>
                              </p:par>
                              <p:par>
                                <p:cTn id="133" presetID="26" presetClass="emph" presetSubtype="0" fill="hold" nodeType="withEffect">
                                  <p:stCondLst>
                                    <p:cond delay="2500"/>
                                  </p:stCondLst>
                                  <p:childTnLst>
                                    <p:animEffect transition="out" filter="fade">
                                      <p:cBhvr>
                                        <p:cTn id="134" dur="500" tmFilter="0, 0; .2, .5; .8, .5; 1, 0"/>
                                        <p:tgtEl>
                                          <p:spTgt spid="2095"/>
                                        </p:tgtEl>
                                      </p:cBhvr>
                                    </p:animEffect>
                                    <p:animScale>
                                      <p:cBhvr>
                                        <p:cTn id="135" dur="250" autoRev="1" fill="hold"/>
                                        <p:tgtEl>
                                          <p:spTgt spid="2095"/>
                                        </p:tgtEl>
                                      </p:cBhvr>
                                      <p:by x="105000" y="105000"/>
                                    </p:animScale>
                                  </p:childTnLst>
                                </p:cTn>
                              </p:par>
                              <p:par>
                                <p:cTn id="136" presetID="26" presetClass="emph" presetSubtype="0" fill="hold" nodeType="withEffect">
                                  <p:stCondLst>
                                    <p:cond delay="3000"/>
                                  </p:stCondLst>
                                  <p:childTnLst>
                                    <p:animEffect transition="out" filter="fade">
                                      <p:cBhvr>
                                        <p:cTn id="137" dur="500" tmFilter="0, 0; .2, .5; .8, .5; 1, 0"/>
                                        <p:tgtEl>
                                          <p:spTgt spid="2066"/>
                                        </p:tgtEl>
                                      </p:cBhvr>
                                    </p:animEffect>
                                    <p:animScale>
                                      <p:cBhvr>
                                        <p:cTn id="138" dur="250" autoRev="1" fill="hold"/>
                                        <p:tgtEl>
                                          <p:spTgt spid="2066"/>
                                        </p:tgtEl>
                                      </p:cBhvr>
                                      <p:by x="105000" y="105000"/>
                                    </p:animScale>
                                  </p:childTnLst>
                                </p:cTn>
                              </p:par>
                              <p:par>
                                <p:cTn id="139" presetID="9" presetClass="exit" presetSubtype="0" fill="hold" nodeType="withEffect">
                                  <p:stCondLst>
                                    <p:cond delay="3200"/>
                                  </p:stCondLst>
                                  <p:childTnLst>
                                    <p:animEffect transition="out" filter="dissolve">
                                      <p:cBhvr>
                                        <p:cTn id="140" dur="1000"/>
                                        <p:tgtEl>
                                          <p:spTgt spid="2095"/>
                                        </p:tgtEl>
                                      </p:cBhvr>
                                    </p:animEffect>
                                    <p:set>
                                      <p:cBhvr>
                                        <p:cTn id="141" dur="1" fill="hold">
                                          <p:stCondLst>
                                            <p:cond delay="999"/>
                                          </p:stCondLst>
                                        </p:cTn>
                                        <p:tgtEl>
                                          <p:spTgt spid="2095"/>
                                        </p:tgtEl>
                                        <p:attrNameLst>
                                          <p:attrName>style.visibility</p:attrName>
                                        </p:attrNameLst>
                                      </p:cBhvr>
                                      <p:to>
                                        <p:strVal val="hidden"/>
                                      </p:to>
                                    </p:set>
                                  </p:childTnLst>
                                </p:cTn>
                              </p:par>
                              <p:par>
                                <p:cTn id="142" presetID="9" presetClass="exit" presetSubtype="0" fill="hold" nodeType="withEffect">
                                  <p:stCondLst>
                                    <p:cond delay="3600"/>
                                  </p:stCondLst>
                                  <p:childTnLst>
                                    <p:animEffect transition="out" filter="dissolve">
                                      <p:cBhvr>
                                        <p:cTn id="143" dur="1000"/>
                                        <p:tgtEl>
                                          <p:spTgt spid="2096"/>
                                        </p:tgtEl>
                                      </p:cBhvr>
                                    </p:animEffect>
                                    <p:set>
                                      <p:cBhvr>
                                        <p:cTn id="144" dur="1" fill="hold">
                                          <p:stCondLst>
                                            <p:cond delay="999"/>
                                          </p:stCondLst>
                                        </p:cTn>
                                        <p:tgtEl>
                                          <p:spTgt spid="2096"/>
                                        </p:tgtEl>
                                        <p:attrNameLst>
                                          <p:attrName>style.visibility</p:attrName>
                                        </p:attrNameLst>
                                      </p:cBhvr>
                                      <p:to>
                                        <p:strVal val="hidden"/>
                                      </p:to>
                                    </p:set>
                                  </p:childTnLst>
                                </p:cTn>
                              </p:par>
                              <p:par>
                                <p:cTn id="145" presetID="9" presetClass="exit" presetSubtype="0" fill="hold" nodeType="withEffect">
                                  <p:stCondLst>
                                    <p:cond delay="3900"/>
                                  </p:stCondLst>
                                  <p:childTnLst>
                                    <p:animEffect transition="out" filter="dissolve">
                                      <p:cBhvr>
                                        <p:cTn id="146" dur="1000"/>
                                        <p:tgtEl>
                                          <p:spTgt spid="2066"/>
                                        </p:tgtEl>
                                      </p:cBhvr>
                                    </p:animEffect>
                                    <p:set>
                                      <p:cBhvr>
                                        <p:cTn id="147" dur="1" fill="hold">
                                          <p:stCondLst>
                                            <p:cond delay="999"/>
                                          </p:stCondLst>
                                        </p:cTn>
                                        <p:tgtEl>
                                          <p:spTgt spid="2066"/>
                                        </p:tgtEl>
                                        <p:attrNameLst>
                                          <p:attrName>style.visibility</p:attrName>
                                        </p:attrNameLst>
                                      </p:cBhvr>
                                      <p:to>
                                        <p:strVal val="hidden"/>
                                      </p:to>
                                    </p:set>
                                  </p:childTnLst>
                                </p:cTn>
                              </p:par>
                              <p:par>
                                <p:cTn id="148" presetID="47" presetClass="exit" presetSubtype="0" fill="hold" nodeType="withEffect">
                                  <p:stCondLst>
                                    <p:cond delay="500"/>
                                  </p:stCondLst>
                                  <p:childTnLst>
                                    <p:animEffect transition="out" filter="fade">
                                      <p:cBhvr>
                                        <p:cTn id="149" dur="2000"/>
                                        <p:tgtEl>
                                          <p:spTgt spid="15"/>
                                        </p:tgtEl>
                                      </p:cBhvr>
                                    </p:animEffect>
                                    <p:anim calcmode="lin" valueType="num">
                                      <p:cBhvr>
                                        <p:cTn id="150" dur="2000"/>
                                        <p:tgtEl>
                                          <p:spTgt spid="15"/>
                                        </p:tgtEl>
                                        <p:attrNameLst>
                                          <p:attrName>ppt_x</p:attrName>
                                        </p:attrNameLst>
                                      </p:cBhvr>
                                      <p:tavLst>
                                        <p:tav tm="0">
                                          <p:val>
                                            <p:strVal val="ppt_x"/>
                                          </p:val>
                                        </p:tav>
                                        <p:tav tm="100000">
                                          <p:val>
                                            <p:strVal val="ppt_x"/>
                                          </p:val>
                                        </p:tav>
                                      </p:tavLst>
                                    </p:anim>
                                    <p:anim calcmode="lin" valueType="num">
                                      <p:cBhvr>
                                        <p:cTn id="151" dur="2000"/>
                                        <p:tgtEl>
                                          <p:spTgt spid="15"/>
                                        </p:tgtEl>
                                        <p:attrNameLst>
                                          <p:attrName>ppt_y</p:attrName>
                                        </p:attrNameLst>
                                      </p:cBhvr>
                                      <p:tavLst>
                                        <p:tav tm="0">
                                          <p:val>
                                            <p:strVal val="ppt_y"/>
                                          </p:val>
                                        </p:tav>
                                        <p:tav tm="100000">
                                          <p:val>
                                            <p:strVal val="ppt_y-.1"/>
                                          </p:val>
                                        </p:tav>
                                      </p:tavLst>
                                    </p:anim>
                                    <p:set>
                                      <p:cBhvr>
                                        <p:cTn id="152" dur="1" fill="hold">
                                          <p:stCondLst>
                                            <p:cond delay="1999"/>
                                          </p:stCondLst>
                                        </p:cTn>
                                        <p:tgtEl>
                                          <p:spTgt spid="15"/>
                                        </p:tgtEl>
                                        <p:attrNameLst>
                                          <p:attrName>style.visibility</p:attrName>
                                        </p:attrNameLst>
                                      </p:cBhvr>
                                      <p:to>
                                        <p:strVal val="hidden"/>
                                      </p:to>
                                    </p:set>
                                  </p:childTnLst>
                                </p:cTn>
                              </p:par>
                              <p:par>
                                <p:cTn id="153" presetID="47" presetClass="exit" presetSubtype="0" fill="hold" nodeType="withEffect">
                                  <p:stCondLst>
                                    <p:cond delay="500"/>
                                  </p:stCondLst>
                                  <p:childTnLst>
                                    <p:animEffect transition="out" filter="fade">
                                      <p:cBhvr>
                                        <p:cTn id="154" dur="2000"/>
                                        <p:tgtEl>
                                          <p:spTgt spid="16"/>
                                        </p:tgtEl>
                                      </p:cBhvr>
                                    </p:animEffect>
                                    <p:anim calcmode="lin" valueType="num">
                                      <p:cBhvr>
                                        <p:cTn id="155" dur="2000"/>
                                        <p:tgtEl>
                                          <p:spTgt spid="16"/>
                                        </p:tgtEl>
                                        <p:attrNameLst>
                                          <p:attrName>ppt_x</p:attrName>
                                        </p:attrNameLst>
                                      </p:cBhvr>
                                      <p:tavLst>
                                        <p:tav tm="0">
                                          <p:val>
                                            <p:strVal val="ppt_x"/>
                                          </p:val>
                                        </p:tav>
                                        <p:tav tm="100000">
                                          <p:val>
                                            <p:strVal val="ppt_x"/>
                                          </p:val>
                                        </p:tav>
                                      </p:tavLst>
                                    </p:anim>
                                    <p:anim calcmode="lin" valueType="num">
                                      <p:cBhvr>
                                        <p:cTn id="156" dur="2000"/>
                                        <p:tgtEl>
                                          <p:spTgt spid="16"/>
                                        </p:tgtEl>
                                        <p:attrNameLst>
                                          <p:attrName>ppt_y</p:attrName>
                                        </p:attrNameLst>
                                      </p:cBhvr>
                                      <p:tavLst>
                                        <p:tav tm="0">
                                          <p:val>
                                            <p:strVal val="ppt_y"/>
                                          </p:val>
                                        </p:tav>
                                        <p:tav tm="100000">
                                          <p:val>
                                            <p:strVal val="ppt_y-.1"/>
                                          </p:val>
                                        </p:tav>
                                      </p:tavLst>
                                    </p:anim>
                                    <p:set>
                                      <p:cBhvr>
                                        <p:cTn id="157" dur="1" fill="hold">
                                          <p:stCondLst>
                                            <p:cond delay="1999"/>
                                          </p:stCondLst>
                                        </p:cTn>
                                        <p:tgtEl>
                                          <p:spTgt spid="16"/>
                                        </p:tgtEl>
                                        <p:attrNameLst>
                                          <p:attrName>style.visibility</p:attrName>
                                        </p:attrNameLst>
                                      </p:cBhvr>
                                      <p:to>
                                        <p:strVal val="hidden"/>
                                      </p:to>
                                    </p:set>
                                  </p:childTnLst>
                                </p:cTn>
                              </p:par>
                              <p:par>
                                <p:cTn id="158" presetID="0" presetClass="path" presetSubtype="0" accel="50000" decel="50000" fill="hold" nodeType="withEffect">
                                  <p:stCondLst>
                                    <p:cond delay="2000"/>
                                  </p:stCondLst>
                                  <p:childTnLst>
                                    <p:animMotion origin="layout" path="M -3.88889E-6 -1.11111E-6 C 0.04202 0.03773 0.0875 0.07292 0.10139 0.11713 C 0.11528 0.16134 0.08733 0.23426 0.08368 0.26505 " pathEditMode="relative" rAng="0" ptsTypes="aaa">
                                      <p:cBhvr>
                                        <p:cTn id="159" dur="2500" fill="hold"/>
                                        <p:tgtEl>
                                          <p:spTgt spid="5"/>
                                        </p:tgtEl>
                                        <p:attrNameLst>
                                          <p:attrName>ppt_x</p:attrName>
                                          <p:attrName>ppt_y</p:attrName>
                                        </p:attrNameLst>
                                      </p:cBhvr>
                                      <p:rCtr x="58" y="132"/>
                                    </p:animMotion>
                                  </p:childTnLst>
                                </p:cTn>
                              </p:par>
                              <p:par>
                                <p:cTn id="160" presetID="8" presetClass="emph" presetSubtype="0" fill="hold" nodeType="withEffect">
                                  <p:stCondLst>
                                    <p:cond delay="2000"/>
                                  </p:stCondLst>
                                  <p:childTnLst>
                                    <p:animRot by="2700000">
                                      <p:cBhvr>
                                        <p:cTn id="161" dur="2500" fill="hold"/>
                                        <p:tgtEl>
                                          <p:spTgt spid="5"/>
                                        </p:tgtEl>
                                        <p:attrNameLst>
                                          <p:attrName>r</p:attrName>
                                        </p:attrNameLst>
                                      </p:cBhvr>
                                    </p:animRot>
                                  </p:childTnLst>
                                </p:cTn>
                              </p:par>
                              <p:par>
                                <p:cTn id="162" presetID="0" presetClass="path" presetSubtype="0" accel="50000" decel="50000" fill="hold" nodeType="withEffect">
                                  <p:stCondLst>
                                    <p:cond delay="2500"/>
                                  </p:stCondLst>
                                  <p:childTnLst>
                                    <p:animMotion origin="layout" path="M -8.33333E-7 -1.11111E-6 C 0.03524 0.03912 0.07222 0.07361 0.0783 0.13704 C 0.08438 0.20046 0.04531 0.32963 0.03663 0.38033 " pathEditMode="relative" rAng="0" ptsTypes="aaa">
                                      <p:cBhvr>
                                        <p:cTn id="163" dur="2500" fill="hold"/>
                                        <p:tgtEl>
                                          <p:spTgt spid="4"/>
                                        </p:tgtEl>
                                        <p:attrNameLst>
                                          <p:attrName>ppt_x</p:attrName>
                                          <p:attrName>ppt_y</p:attrName>
                                        </p:attrNameLst>
                                      </p:cBhvr>
                                      <p:rCtr x="42" y="190"/>
                                    </p:animMotion>
                                  </p:childTnLst>
                                </p:cTn>
                              </p:par>
                              <p:par>
                                <p:cTn id="164" presetID="8" presetClass="emph" presetSubtype="0" fill="hold" nodeType="withEffect">
                                  <p:stCondLst>
                                    <p:cond delay="2500"/>
                                  </p:stCondLst>
                                  <p:childTnLst>
                                    <p:animRot by="2700000">
                                      <p:cBhvr>
                                        <p:cTn id="165" dur="2500" fill="hold"/>
                                        <p:tgtEl>
                                          <p:spTgt spid="4"/>
                                        </p:tgtEl>
                                        <p:attrNameLst>
                                          <p:attrName>r</p:attrName>
                                        </p:attrNameLst>
                                      </p:cBhvr>
                                    </p:animRot>
                                  </p:childTnLst>
                                </p:cTn>
                              </p:par>
                              <p:par>
                                <p:cTn id="166" presetID="0" presetClass="path" presetSubtype="0" accel="50000" decel="50000" fill="hold" nodeType="withEffect">
                                  <p:stCondLst>
                                    <p:cond delay="3500"/>
                                  </p:stCondLst>
                                  <p:childTnLst>
                                    <p:animMotion origin="layout" path="M 5.55556E-6 -3.33333E-6 L -0.01683 0.02223 " pathEditMode="relative" ptsTypes="AA">
                                      <p:cBhvr>
                                        <p:cTn id="167" dur="1000" fill="hold"/>
                                        <p:tgtEl>
                                          <p:spTgt spid="14"/>
                                        </p:tgtEl>
                                        <p:attrNameLst>
                                          <p:attrName>ppt_x</p:attrName>
                                          <p:attrName>ppt_y</p:attrName>
                                        </p:attrNameLst>
                                      </p:cBhvr>
                                    </p:animMotion>
                                  </p:childTnLst>
                                </p:cTn>
                              </p:par>
                              <p:par>
                                <p:cTn id="168" presetID="0" presetClass="path" presetSubtype="0" accel="50000" decel="50000" fill="hold" nodeType="withEffect">
                                  <p:stCondLst>
                                    <p:cond delay="4000"/>
                                  </p:stCondLst>
                                  <p:childTnLst>
                                    <p:animMotion origin="layout" path="M -4.16667E-6 4.81481E-6 L -0.00833 0.01111 " pathEditMode="relative" rAng="0" ptsTypes="AA">
                                      <p:cBhvr>
                                        <p:cTn id="169" dur="1000" fill="hold"/>
                                        <p:tgtEl>
                                          <p:spTgt spid="2074"/>
                                        </p:tgtEl>
                                        <p:attrNameLst>
                                          <p:attrName>ppt_x</p:attrName>
                                          <p:attrName>ppt_y</p:attrName>
                                        </p:attrNameLst>
                                      </p:cBhvr>
                                      <p:rCtr x="-4" y="6"/>
                                    </p:animMotion>
                                  </p:childTnLst>
                                </p:cTn>
                              </p:par>
                              <p:par>
                                <p:cTn id="170" presetID="0" presetClass="path" presetSubtype="0" accel="50000" decel="50000" fill="hold" nodeType="withEffect">
                                  <p:stCondLst>
                                    <p:cond delay="3500"/>
                                  </p:stCondLst>
                                  <p:childTnLst>
                                    <p:animMotion origin="layout" path="M -2.22222E-6 4.44444E-6 L 0.02587 -0.02223 " pathEditMode="relative" rAng="0" ptsTypes="AA">
                                      <p:cBhvr>
                                        <p:cTn id="171" dur="1500" fill="hold"/>
                                        <p:tgtEl>
                                          <p:spTgt spid="2106"/>
                                        </p:tgtEl>
                                        <p:attrNameLst>
                                          <p:attrName>ppt_x</p:attrName>
                                          <p:attrName>ppt_y</p:attrName>
                                        </p:attrNameLst>
                                      </p:cBhvr>
                                      <p:rCtr x="13" y="-11"/>
                                    </p:animMotion>
                                  </p:childTnLst>
                                </p:cTn>
                              </p:par>
                              <p:par>
                                <p:cTn id="172" presetID="8" presetClass="emph" presetSubtype="0" fill="hold" nodeType="withEffect">
                                  <p:stCondLst>
                                    <p:cond delay="3500"/>
                                  </p:stCondLst>
                                  <p:childTnLst>
                                    <p:animRot by="2700000">
                                      <p:cBhvr>
                                        <p:cTn id="173" dur="1500" fill="hold"/>
                                        <p:tgtEl>
                                          <p:spTgt spid="2106"/>
                                        </p:tgtEl>
                                        <p:attrNameLst>
                                          <p:attrName>r</p:attrName>
                                        </p:attrNameLst>
                                      </p:cBhvr>
                                    </p:animRot>
                                  </p:childTnLst>
                                </p:cTn>
                              </p:par>
                              <p:par>
                                <p:cTn id="174" presetID="0" presetClass="path" presetSubtype="0" accel="50000" decel="50000" fill="hold" nodeType="withEffect">
                                  <p:stCondLst>
                                    <p:cond delay="3500"/>
                                  </p:stCondLst>
                                  <p:childTnLst>
                                    <p:animMotion origin="layout" path="M 4.72222E-6 2.22222E-6 C 0.04982 0.01296 0.10121 0.02523 0.13246 0.02708 C 0.16371 0.02893 0.17586 0.01458 0.18715 0.01134 " pathEditMode="relative" rAng="0" ptsTypes="aaa">
                                      <p:cBhvr>
                                        <p:cTn id="175" dur="2500" fill="hold"/>
                                        <p:tgtEl>
                                          <p:spTgt spid="2232"/>
                                        </p:tgtEl>
                                        <p:attrNameLst>
                                          <p:attrName>ppt_x</p:attrName>
                                          <p:attrName>ppt_y</p:attrName>
                                        </p:attrNameLst>
                                      </p:cBhvr>
                                      <p:rCtr x="94" y="14"/>
                                    </p:animMotion>
                                  </p:childTnLst>
                                </p:cTn>
                              </p:par>
                              <p:par>
                                <p:cTn id="176" presetID="8" presetClass="emph" presetSubtype="0" fill="hold" nodeType="withEffect">
                                  <p:stCondLst>
                                    <p:cond delay="3500"/>
                                  </p:stCondLst>
                                  <p:childTnLst>
                                    <p:animRot by="2700000">
                                      <p:cBhvr>
                                        <p:cTn id="177" dur="2500" fill="hold"/>
                                        <p:tgtEl>
                                          <p:spTgt spid="2232"/>
                                        </p:tgtEl>
                                        <p:attrNameLst>
                                          <p:attrName>r</p:attrName>
                                        </p:attrNameLst>
                                      </p:cBhvr>
                                    </p:animRot>
                                  </p:childTnLst>
                                </p:cTn>
                              </p:par>
                              <p:par>
                                <p:cTn id="178" presetID="1" presetClass="entr" presetSubtype="0" fill="hold" grpId="0" nodeType="withEffect">
                                  <p:stCondLst>
                                    <p:cond delay="2000"/>
                                  </p:stCondLst>
                                  <p:childTnLst>
                                    <p:set>
                                      <p:cBhvr>
                                        <p:cTn id="179" dur="1" fill="hold">
                                          <p:stCondLst>
                                            <p:cond delay="0"/>
                                          </p:stCondLst>
                                        </p:cTn>
                                        <p:tgtEl>
                                          <p:spTgt spid="2246"/>
                                        </p:tgtEl>
                                        <p:attrNameLst>
                                          <p:attrName>style.visibility</p:attrName>
                                        </p:attrNameLst>
                                      </p:cBhvr>
                                      <p:to>
                                        <p:strVal val="visible"/>
                                      </p:to>
                                    </p:set>
                                  </p:childTnLst>
                                </p:cTn>
                              </p:par>
                              <p:par>
                                <p:cTn id="180" presetID="0" presetClass="path" presetSubtype="0" repeatCount="2000" accel="50000" decel="50000" fill="hold" grpId="1" nodeType="withEffect">
                                  <p:stCondLst>
                                    <p:cond delay="2000"/>
                                  </p:stCondLst>
                                  <p:childTnLst>
                                    <p:animMotion origin="layout" path="M 2.5E-6 2.22222E-6 L -0.04202 -0.04977 " pathEditMode="relative" rAng="0" ptsTypes="AA">
                                      <p:cBhvr>
                                        <p:cTn id="181" dur="800" fill="hold"/>
                                        <p:tgtEl>
                                          <p:spTgt spid="2246"/>
                                        </p:tgtEl>
                                        <p:attrNameLst>
                                          <p:attrName>ppt_x</p:attrName>
                                          <p:attrName>ppt_y</p:attrName>
                                        </p:attrNameLst>
                                      </p:cBhvr>
                                      <p:rCtr x="-21" y="-25"/>
                                    </p:animMotion>
                                  </p:childTnLst>
                                </p:cTn>
                              </p:par>
                              <p:par>
                                <p:cTn id="182" presetID="1" presetClass="entr" presetSubtype="0" fill="hold" grpId="0" nodeType="withEffect">
                                  <p:stCondLst>
                                    <p:cond delay="2000"/>
                                  </p:stCondLst>
                                  <p:childTnLst>
                                    <p:set>
                                      <p:cBhvr>
                                        <p:cTn id="183" dur="1" fill="hold">
                                          <p:stCondLst>
                                            <p:cond delay="0"/>
                                          </p:stCondLst>
                                        </p:cTn>
                                        <p:tgtEl>
                                          <p:spTgt spid="2247"/>
                                        </p:tgtEl>
                                        <p:attrNameLst>
                                          <p:attrName>style.visibility</p:attrName>
                                        </p:attrNameLst>
                                      </p:cBhvr>
                                      <p:to>
                                        <p:strVal val="visible"/>
                                      </p:to>
                                    </p:set>
                                  </p:childTnLst>
                                </p:cTn>
                              </p:par>
                              <p:par>
                                <p:cTn id="184" presetID="0" presetClass="path" presetSubtype="0" repeatCount="2000" accel="50000" decel="50000" fill="hold" grpId="1" nodeType="withEffect">
                                  <p:stCondLst>
                                    <p:cond delay="2000"/>
                                  </p:stCondLst>
                                  <p:childTnLst>
                                    <p:animMotion origin="layout" path="M 2.5E-6 2.22222E-6 L -0.04202 -0.04977 " pathEditMode="relative" rAng="0" ptsTypes="AA">
                                      <p:cBhvr>
                                        <p:cTn id="185" dur="800" fill="hold"/>
                                        <p:tgtEl>
                                          <p:spTgt spid="2247"/>
                                        </p:tgtEl>
                                        <p:attrNameLst>
                                          <p:attrName>ppt_x</p:attrName>
                                          <p:attrName>ppt_y</p:attrName>
                                        </p:attrNameLst>
                                      </p:cBhvr>
                                      <p:rCtr x="-21" y="-25"/>
                                    </p:animMotion>
                                  </p:childTnLst>
                                </p:cTn>
                              </p:par>
                              <p:par>
                                <p:cTn id="186" presetID="10" presetClass="exit" presetSubtype="0" fill="hold" grpId="2" nodeType="withEffect">
                                  <p:stCondLst>
                                    <p:cond delay="3100"/>
                                  </p:stCondLst>
                                  <p:childTnLst>
                                    <p:animEffect transition="out" filter="fade">
                                      <p:cBhvr>
                                        <p:cTn id="187" dur="500"/>
                                        <p:tgtEl>
                                          <p:spTgt spid="2247"/>
                                        </p:tgtEl>
                                      </p:cBhvr>
                                    </p:animEffect>
                                    <p:set>
                                      <p:cBhvr>
                                        <p:cTn id="188" dur="1" fill="hold">
                                          <p:stCondLst>
                                            <p:cond delay="499"/>
                                          </p:stCondLst>
                                        </p:cTn>
                                        <p:tgtEl>
                                          <p:spTgt spid="2247"/>
                                        </p:tgtEl>
                                        <p:attrNameLst>
                                          <p:attrName>style.visibility</p:attrName>
                                        </p:attrNameLst>
                                      </p:cBhvr>
                                      <p:to>
                                        <p:strVal val="hidden"/>
                                      </p:to>
                                    </p:set>
                                  </p:childTnLst>
                                </p:cTn>
                              </p:par>
                              <p:par>
                                <p:cTn id="189" presetID="10" presetClass="exit" presetSubtype="0" fill="hold" grpId="2" nodeType="withEffect">
                                  <p:stCondLst>
                                    <p:cond delay="3100"/>
                                  </p:stCondLst>
                                  <p:childTnLst>
                                    <p:animEffect transition="out" filter="fade">
                                      <p:cBhvr>
                                        <p:cTn id="190" dur="500"/>
                                        <p:tgtEl>
                                          <p:spTgt spid="2246"/>
                                        </p:tgtEl>
                                      </p:cBhvr>
                                    </p:animEffect>
                                    <p:set>
                                      <p:cBhvr>
                                        <p:cTn id="191" dur="1" fill="hold">
                                          <p:stCondLst>
                                            <p:cond delay="499"/>
                                          </p:stCondLst>
                                        </p:cTn>
                                        <p:tgtEl>
                                          <p:spTgt spid="2246"/>
                                        </p:tgtEl>
                                        <p:attrNameLst>
                                          <p:attrName>style.visibility</p:attrName>
                                        </p:attrNameLst>
                                      </p:cBhvr>
                                      <p:to>
                                        <p:strVal val="hidden"/>
                                      </p:to>
                                    </p:set>
                                  </p:childTnLst>
                                </p:cTn>
                              </p:par>
                              <p:par>
                                <p:cTn id="192" presetID="8" presetClass="emph" presetSubtype="0" fill="hold" nodeType="withEffect">
                                  <p:stCondLst>
                                    <p:cond delay="1000"/>
                                  </p:stCondLst>
                                  <p:childTnLst>
                                    <p:animRot by="-2700000">
                                      <p:cBhvr>
                                        <p:cTn id="193" dur="1000" fill="hold"/>
                                        <p:tgtEl>
                                          <p:spTgt spid="11"/>
                                        </p:tgtEl>
                                        <p:attrNameLst>
                                          <p:attrName>r</p:attrName>
                                        </p:attrNameLst>
                                      </p:cBhvr>
                                    </p:animRot>
                                  </p:childTnLst>
                                </p:cTn>
                              </p:par>
                              <p:par>
                                <p:cTn id="194" presetID="8" presetClass="emph" presetSubtype="0" fill="hold" nodeType="withEffect">
                                  <p:stCondLst>
                                    <p:cond delay="4000"/>
                                  </p:stCondLst>
                                  <p:childTnLst>
                                    <p:animRot by="5400000">
                                      <p:cBhvr>
                                        <p:cTn id="195" dur="1000" fill="hold"/>
                                        <p:tgtEl>
                                          <p:spTgt spid="11"/>
                                        </p:tgtEl>
                                        <p:attrNameLst>
                                          <p:attrName>r</p:attrName>
                                        </p:attrNameLst>
                                      </p:cBhvr>
                                    </p:animRot>
                                  </p:childTnLst>
                                </p:cTn>
                              </p:par>
                            </p:childTnLst>
                          </p:cTn>
                        </p:par>
                        <p:par>
                          <p:cTn id="196" fill="hold">
                            <p:stCondLst>
                              <p:cond delay="12500"/>
                            </p:stCondLst>
                            <p:childTnLst>
                              <p:par>
                                <p:cTn id="197" presetID="10" presetClass="entr" presetSubtype="0" fill="hold" grpId="0" nodeType="afterEffect">
                                  <p:stCondLst>
                                    <p:cond delay="1000"/>
                                  </p:stCondLst>
                                  <p:childTnLst>
                                    <p:set>
                                      <p:cBhvr>
                                        <p:cTn id="198" dur="1" fill="hold">
                                          <p:stCondLst>
                                            <p:cond delay="0"/>
                                          </p:stCondLst>
                                        </p:cTn>
                                        <p:tgtEl>
                                          <p:spTgt spid="2249"/>
                                        </p:tgtEl>
                                        <p:attrNameLst>
                                          <p:attrName>style.visibility</p:attrName>
                                        </p:attrNameLst>
                                      </p:cBhvr>
                                      <p:to>
                                        <p:strVal val="visible"/>
                                      </p:to>
                                    </p:set>
                                    <p:animEffect transition="in" filter="fade">
                                      <p:cBhvr>
                                        <p:cTn id="199" dur="2000"/>
                                        <p:tgtEl>
                                          <p:spTgt spid="2249"/>
                                        </p:tgtEl>
                                      </p:cBhvr>
                                    </p:animEffect>
                                  </p:childTnLst>
                                </p:cTn>
                              </p:par>
                              <p:par>
                                <p:cTn id="200" presetID="10" presetClass="entr" presetSubtype="0" fill="hold" grpId="0" nodeType="withEffect">
                                  <p:stCondLst>
                                    <p:cond delay="1000"/>
                                  </p:stCondLst>
                                  <p:childTnLst>
                                    <p:set>
                                      <p:cBhvr>
                                        <p:cTn id="201" dur="1" fill="hold">
                                          <p:stCondLst>
                                            <p:cond delay="0"/>
                                          </p:stCondLst>
                                        </p:cTn>
                                        <p:tgtEl>
                                          <p:spTgt spid="2248"/>
                                        </p:tgtEl>
                                        <p:attrNameLst>
                                          <p:attrName>style.visibility</p:attrName>
                                        </p:attrNameLst>
                                      </p:cBhvr>
                                      <p:to>
                                        <p:strVal val="visible"/>
                                      </p:to>
                                    </p:set>
                                    <p:animEffect transition="in" filter="fade">
                                      <p:cBhvr>
                                        <p:cTn id="202" dur="2000"/>
                                        <p:tgtEl>
                                          <p:spTgt spid="2248"/>
                                        </p:tgtEl>
                                      </p:cBhvr>
                                    </p:animEffect>
                                  </p:childTnLst>
                                </p:cTn>
                              </p:par>
                              <p:par>
                                <p:cTn id="203" presetID="10" presetClass="entr" presetSubtype="0" fill="hold" grpId="0" nodeType="withEffect">
                                  <p:stCondLst>
                                    <p:cond delay="1000"/>
                                  </p:stCondLst>
                                  <p:childTnLst>
                                    <p:set>
                                      <p:cBhvr>
                                        <p:cTn id="204" dur="1" fill="hold">
                                          <p:stCondLst>
                                            <p:cond delay="0"/>
                                          </p:stCondLst>
                                        </p:cTn>
                                        <p:tgtEl>
                                          <p:spTgt spid="2250"/>
                                        </p:tgtEl>
                                        <p:attrNameLst>
                                          <p:attrName>style.visibility</p:attrName>
                                        </p:attrNameLst>
                                      </p:cBhvr>
                                      <p:to>
                                        <p:strVal val="visible"/>
                                      </p:to>
                                    </p:set>
                                    <p:animEffect transition="in" filter="fade">
                                      <p:cBhvr>
                                        <p:cTn id="205" dur="2000"/>
                                        <p:tgtEl>
                                          <p:spTgt spid="2250"/>
                                        </p:tgtEl>
                                      </p:cBhvr>
                                    </p:animEffect>
                                  </p:childTnLst>
                                </p:cTn>
                              </p:par>
                              <p:par>
                                <p:cTn id="206" presetID="10" presetClass="entr" presetSubtype="0" fill="hold" grpId="0" nodeType="withEffect">
                                  <p:stCondLst>
                                    <p:cond delay="1000"/>
                                  </p:stCondLst>
                                  <p:childTnLst>
                                    <p:set>
                                      <p:cBhvr>
                                        <p:cTn id="207" dur="1" fill="hold">
                                          <p:stCondLst>
                                            <p:cond delay="0"/>
                                          </p:stCondLst>
                                        </p:cTn>
                                        <p:tgtEl>
                                          <p:spTgt spid="2288"/>
                                        </p:tgtEl>
                                        <p:attrNameLst>
                                          <p:attrName>style.visibility</p:attrName>
                                        </p:attrNameLst>
                                      </p:cBhvr>
                                      <p:to>
                                        <p:strVal val="visible"/>
                                      </p:to>
                                    </p:set>
                                    <p:animEffect transition="in" filter="fade">
                                      <p:cBhvr>
                                        <p:cTn id="208" dur="2000"/>
                                        <p:tgtEl>
                                          <p:spTgt spid="2288"/>
                                        </p:tgtEl>
                                      </p:cBhvr>
                                    </p:animEffect>
                                  </p:childTnLst>
                                </p:cTn>
                              </p:par>
                            </p:childTnLst>
                          </p:cTn>
                        </p:par>
                      </p:childTnLst>
                    </p:cTn>
                  </p:par>
                  <p:par>
                    <p:cTn id="209" fill="hold">
                      <p:stCondLst>
                        <p:cond delay="indefinite"/>
                      </p:stCondLst>
                      <p:childTnLst>
                        <p:par>
                          <p:cTn id="210" fill="hold">
                            <p:stCondLst>
                              <p:cond delay="0"/>
                            </p:stCondLst>
                            <p:childTnLst>
                              <p:par>
                                <p:cTn id="211" presetID="10" presetClass="exit" presetSubtype="0" fill="hold" grpId="1" nodeType="clickEffect">
                                  <p:stCondLst>
                                    <p:cond delay="0"/>
                                  </p:stCondLst>
                                  <p:childTnLst>
                                    <p:animEffect transition="out" filter="fade">
                                      <p:cBhvr>
                                        <p:cTn id="212" dur="2000"/>
                                        <p:tgtEl>
                                          <p:spTgt spid="2249"/>
                                        </p:tgtEl>
                                      </p:cBhvr>
                                    </p:animEffect>
                                    <p:set>
                                      <p:cBhvr>
                                        <p:cTn id="213" dur="1" fill="hold">
                                          <p:stCondLst>
                                            <p:cond delay="1999"/>
                                          </p:stCondLst>
                                        </p:cTn>
                                        <p:tgtEl>
                                          <p:spTgt spid="2249"/>
                                        </p:tgtEl>
                                        <p:attrNameLst>
                                          <p:attrName>style.visibility</p:attrName>
                                        </p:attrNameLst>
                                      </p:cBhvr>
                                      <p:to>
                                        <p:strVal val="hidden"/>
                                      </p:to>
                                    </p:set>
                                  </p:childTnLst>
                                </p:cTn>
                              </p:par>
                              <p:par>
                                <p:cTn id="214" presetID="10" presetClass="exit" presetSubtype="0" fill="hold" grpId="1" nodeType="withEffect">
                                  <p:stCondLst>
                                    <p:cond delay="0"/>
                                  </p:stCondLst>
                                  <p:childTnLst>
                                    <p:animEffect transition="out" filter="fade">
                                      <p:cBhvr>
                                        <p:cTn id="215" dur="2000"/>
                                        <p:tgtEl>
                                          <p:spTgt spid="2248"/>
                                        </p:tgtEl>
                                      </p:cBhvr>
                                    </p:animEffect>
                                    <p:set>
                                      <p:cBhvr>
                                        <p:cTn id="216" dur="1" fill="hold">
                                          <p:stCondLst>
                                            <p:cond delay="1999"/>
                                          </p:stCondLst>
                                        </p:cTn>
                                        <p:tgtEl>
                                          <p:spTgt spid="2248"/>
                                        </p:tgtEl>
                                        <p:attrNameLst>
                                          <p:attrName>style.visibility</p:attrName>
                                        </p:attrNameLst>
                                      </p:cBhvr>
                                      <p:to>
                                        <p:strVal val="hidden"/>
                                      </p:to>
                                    </p:set>
                                  </p:childTnLst>
                                </p:cTn>
                              </p:par>
                              <p:par>
                                <p:cTn id="217" presetID="10" presetClass="exit" presetSubtype="0" fill="hold" grpId="1" nodeType="withEffect">
                                  <p:stCondLst>
                                    <p:cond delay="0"/>
                                  </p:stCondLst>
                                  <p:childTnLst>
                                    <p:animEffect transition="out" filter="fade">
                                      <p:cBhvr>
                                        <p:cTn id="218" dur="2000"/>
                                        <p:tgtEl>
                                          <p:spTgt spid="2250"/>
                                        </p:tgtEl>
                                      </p:cBhvr>
                                    </p:animEffect>
                                    <p:set>
                                      <p:cBhvr>
                                        <p:cTn id="219" dur="1" fill="hold">
                                          <p:stCondLst>
                                            <p:cond delay="1999"/>
                                          </p:stCondLst>
                                        </p:cTn>
                                        <p:tgtEl>
                                          <p:spTgt spid="2250"/>
                                        </p:tgtEl>
                                        <p:attrNameLst>
                                          <p:attrName>style.visibility</p:attrName>
                                        </p:attrNameLst>
                                      </p:cBhvr>
                                      <p:to>
                                        <p:strVal val="hidden"/>
                                      </p:to>
                                    </p:set>
                                  </p:childTnLst>
                                </p:cTn>
                              </p:par>
                              <p:par>
                                <p:cTn id="220" presetID="10" presetClass="exit" presetSubtype="0" fill="hold" grpId="1" nodeType="withEffect">
                                  <p:stCondLst>
                                    <p:cond delay="0"/>
                                  </p:stCondLst>
                                  <p:childTnLst>
                                    <p:animEffect transition="out" filter="fade">
                                      <p:cBhvr>
                                        <p:cTn id="221" dur="2000"/>
                                        <p:tgtEl>
                                          <p:spTgt spid="2288"/>
                                        </p:tgtEl>
                                      </p:cBhvr>
                                    </p:animEffect>
                                    <p:set>
                                      <p:cBhvr>
                                        <p:cTn id="222" dur="1" fill="hold">
                                          <p:stCondLst>
                                            <p:cond delay="1999"/>
                                          </p:stCondLst>
                                        </p:cTn>
                                        <p:tgtEl>
                                          <p:spTgt spid="2288"/>
                                        </p:tgtEl>
                                        <p:attrNameLst>
                                          <p:attrName>style.visibility</p:attrName>
                                        </p:attrNameLst>
                                      </p:cBhvr>
                                      <p:to>
                                        <p:strVal val="hidden"/>
                                      </p:to>
                                    </p:set>
                                  </p:childTnLst>
                                </p:cTn>
                              </p:par>
                              <p:par>
                                <p:cTn id="223" presetID="16" presetClass="exit" presetSubtype="26" fill="hold" grpId="1" nodeType="withEffect">
                                  <p:stCondLst>
                                    <p:cond delay="0"/>
                                  </p:stCondLst>
                                  <p:childTnLst>
                                    <p:animEffect transition="out" filter="barn(inHorizontal)">
                                      <p:cBhvr>
                                        <p:cTn id="224" dur="1000"/>
                                        <p:tgtEl>
                                          <p:spTgt spid="2237"/>
                                        </p:tgtEl>
                                      </p:cBhvr>
                                    </p:animEffect>
                                    <p:set>
                                      <p:cBhvr>
                                        <p:cTn id="225" dur="1" fill="hold">
                                          <p:stCondLst>
                                            <p:cond delay="999"/>
                                          </p:stCondLst>
                                        </p:cTn>
                                        <p:tgtEl>
                                          <p:spTgt spid="2237"/>
                                        </p:tgtEl>
                                        <p:attrNameLst>
                                          <p:attrName>style.visibility</p:attrName>
                                        </p:attrNameLst>
                                      </p:cBhvr>
                                      <p:to>
                                        <p:strVal val="hidden"/>
                                      </p:to>
                                    </p:set>
                                  </p:childTnLst>
                                </p:cTn>
                              </p:par>
                            </p:childTnLst>
                          </p:cTn>
                        </p:par>
                        <p:par>
                          <p:cTn id="226" fill="hold">
                            <p:stCondLst>
                              <p:cond delay="2000"/>
                            </p:stCondLst>
                            <p:childTnLst>
                              <p:par>
                                <p:cTn id="227" presetID="16" presetClass="entr" presetSubtype="26" fill="hold" grpId="0" nodeType="afterEffect">
                                  <p:stCondLst>
                                    <p:cond delay="0"/>
                                  </p:stCondLst>
                                  <p:childTnLst>
                                    <p:set>
                                      <p:cBhvr>
                                        <p:cTn id="228" dur="1" fill="hold">
                                          <p:stCondLst>
                                            <p:cond delay="0"/>
                                          </p:stCondLst>
                                        </p:cTn>
                                        <p:tgtEl>
                                          <p:spTgt spid="2252"/>
                                        </p:tgtEl>
                                        <p:attrNameLst>
                                          <p:attrName>style.visibility</p:attrName>
                                        </p:attrNameLst>
                                      </p:cBhvr>
                                      <p:to>
                                        <p:strVal val="visible"/>
                                      </p:to>
                                    </p:set>
                                    <p:animEffect transition="in" filter="barn(inHorizontal)">
                                      <p:cBhvr>
                                        <p:cTn id="229" dur="1000"/>
                                        <p:tgtEl>
                                          <p:spTgt spid="2252"/>
                                        </p:tgtEl>
                                      </p:cBhvr>
                                    </p:animEffect>
                                  </p:childTnLst>
                                </p:cTn>
                              </p:par>
                            </p:childTnLst>
                          </p:cTn>
                        </p:par>
                      </p:childTnLst>
                    </p:cTn>
                  </p:par>
                  <p:par>
                    <p:cTn id="230" fill="hold">
                      <p:stCondLst>
                        <p:cond delay="indefinite"/>
                      </p:stCondLst>
                      <p:childTnLst>
                        <p:par>
                          <p:cTn id="231" fill="hold">
                            <p:stCondLst>
                              <p:cond delay="0"/>
                            </p:stCondLst>
                            <p:childTnLst>
                              <p:par>
                                <p:cTn id="232" presetID="0" presetClass="path" presetSubtype="0" accel="50000" decel="50000" fill="hold" nodeType="clickEffect">
                                  <p:stCondLst>
                                    <p:cond delay="0"/>
                                  </p:stCondLst>
                                  <p:childTnLst>
                                    <p:animMotion origin="layout" path="M -0.00834 0.01134 L 0.00156 -0.04116 " pathEditMode="relative" rAng="0" ptsTypes="AA">
                                      <p:cBhvr>
                                        <p:cTn id="233" dur="2000" fill="hold"/>
                                        <p:tgtEl>
                                          <p:spTgt spid="2074"/>
                                        </p:tgtEl>
                                        <p:attrNameLst>
                                          <p:attrName>ppt_x</p:attrName>
                                          <p:attrName>ppt_y</p:attrName>
                                        </p:attrNameLst>
                                      </p:cBhvr>
                                      <p:rCtr x="5" y="-26"/>
                                    </p:animMotion>
                                  </p:childTnLst>
                                </p:cTn>
                              </p:par>
                              <p:par>
                                <p:cTn id="234" presetID="0" presetClass="path" presetSubtype="0" accel="50000" decel="50000" fill="hold" nodeType="withEffect">
                                  <p:stCondLst>
                                    <p:cond delay="0"/>
                                  </p:stCondLst>
                                  <p:childTnLst>
                                    <p:animMotion origin="layout" path="M 0.18715 0.01156 L 0.19444 -0.04117 " pathEditMode="relative" rAng="0" ptsTypes="AA">
                                      <p:cBhvr>
                                        <p:cTn id="235" dur="2000" fill="hold"/>
                                        <p:tgtEl>
                                          <p:spTgt spid="2232"/>
                                        </p:tgtEl>
                                        <p:attrNameLst>
                                          <p:attrName>ppt_x</p:attrName>
                                          <p:attrName>ppt_y</p:attrName>
                                        </p:attrNameLst>
                                      </p:cBhvr>
                                      <p:rCtr x="4" y="-26"/>
                                    </p:animMotion>
                                  </p:childTnLst>
                                </p:cTn>
                              </p:par>
                              <p:par>
                                <p:cTn id="236" presetID="0" presetClass="path" presetSubtype="0" accel="50000" decel="50000" fill="hold" nodeType="withEffect">
                                  <p:stCondLst>
                                    <p:cond delay="0"/>
                                  </p:stCondLst>
                                  <p:childTnLst>
                                    <p:animMotion origin="layout" path="M 0.02587 -0.02197 L 0.05243 -0.12188 " pathEditMode="relative" rAng="0" ptsTypes="AA">
                                      <p:cBhvr>
                                        <p:cTn id="237" dur="2000" fill="hold"/>
                                        <p:tgtEl>
                                          <p:spTgt spid="2106"/>
                                        </p:tgtEl>
                                        <p:attrNameLst>
                                          <p:attrName>ppt_x</p:attrName>
                                          <p:attrName>ppt_y</p:attrName>
                                        </p:attrNameLst>
                                      </p:cBhvr>
                                      <p:rCtr x="13" y="-50"/>
                                    </p:animMotion>
                                  </p:childTnLst>
                                </p:cTn>
                              </p:par>
                              <p:par>
                                <p:cTn id="238" presetID="0" presetClass="path" presetSubtype="0" accel="50000" decel="50000" fill="hold" nodeType="withEffect">
                                  <p:stCondLst>
                                    <p:cond delay="0"/>
                                  </p:stCondLst>
                                  <p:childTnLst>
                                    <p:animMotion origin="layout" path="M 0.08368 0.26504 L 0.10417 0.22711 " pathEditMode="relative" rAng="0" ptsTypes="AA">
                                      <p:cBhvr>
                                        <p:cTn id="239" dur="2000" fill="hold"/>
                                        <p:tgtEl>
                                          <p:spTgt spid="5"/>
                                        </p:tgtEl>
                                        <p:attrNameLst>
                                          <p:attrName>ppt_x</p:attrName>
                                          <p:attrName>ppt_y</p:attrName>
                                        </p:attrNameLst>
                                      </p:cBhvr>
                                      <p:rCtr x="10" y="-19"/>
                                    </p:animMotion>
                                  </p:childTnLst>
                                </p:cTn>
                              </p:par>
                              <p:par>
                                <p:cTn id="240" presetID="0" presetClass="path" presetSubtype="0" accel="50000" decel="50000" fill="hold" nodeType="withEffect">
                                  <p:stCondLst>
                                    <p:cond delay="0"/>
                                  </p:stCondLst>
                                  <p:childTnLst>
                                    <p:animMotion origin="layout" path="M 0.03663 0.38021 L 0.05677 0.34182 " pathEditMode="relative" rAng="0" ptsTypes="AA">
                                      <p:cBhvr>
                                        <p:cTn id="241" dur="2000" fill="hold"/>
                                        <p:tgtEl>
                                          <p:spTgt spid="4"/>
                                        </p:tgtEl>
                                        <p:attrNameLst>
                                          <p:attrName>ppt_x</p:attrName>
                                          <p:attrName>ppt_y</p:attrName>
                                        </p:attrNameLst>
                                      </p:cBhvr>
                                      <p:rCtr x="10" y="-19"/>
                                    </p:animMotion>
                                  </p:childTnLst>
                                </p:cTn>
                              </p:par>
                              <p:par>
                                <p:cTn id="242" presetID="8" presetClass="emph" presetSubtype="0" fill="hold" nodeType="withEffect">
                                  <p:stCondLst>
                                    <p:cond delay="0"/>
                                  </p:stCondLst>
                                  <p:childTnLst>
                                    <p:animRot by="-6300000">
                                      <p:cBhvr>
                                        <p:cTn id="243" dur="1000" fill="hold"/>
                                        <p:tgtEl>
                                          <p:spTgt spid="2231"/>
                                        </p:tgtEl>
                                        <p:attrNameLst>
                                          <p:attrName>r</p:attrName>
                                        </p:attrNameLst>
                                      </p:cBhvr>
                                    </p:animRot>
                                  </p:childTnLst>
                                </p:cTn>
                              </p:par>
                              <p:par>
                                <p:cTn id="244" presetID="0" presetClass="path" presetSubtype="0" accel="50000" decel="50000" fill="hold" nodeType="withEffect">
                                  <p:stCondLst>
                                    <p:cond delay="0"/>
                                  </p:stCondLst>
                                  <p:childTnLst>
                                    <p:animMotion origin="layout" path="M 0.02517 -0.0111 L 0.10017 0.0111 " pathEditMode="relative" ptsTypes="AA">
                                      <p:cBhvr>
                                        <p:cTn id="245" dur="2000" fill="hold"/>
                                        <p:tgtEl>
                                          <p:spTgt spid="2231"/>
                                        </p:tgtEl>
                                        <p:attrNameLst>
                                          <p:attrName>ppt_x</p:attrName>
                                          <p:attrName>ppt_y</p:attrName>
                                        </p:attrNameLst>
                                      </p:cBhvr>
                                    </p:animMotion>
                                  </p:childTnLst>
                                </p:cTn>
                              </p:par>
                              <p:par>
                                <p:cTn id="246" presetID="0" presetClass="path" presetSubtype="0" accel="50000" decel="50000" fill="hold" nodeType="withEffect">
                                  <p:stCondLst>
                                    <p:cond delay="0"/>
                                  </p:stCondLst>
                                  <p:childTnLst>
                                    <p:animMotion origin="layout" path="M -3.88889E-6 -4.07407E-6 C 0.04046 0.03125 0.07622 0.06412 0.09514 0.10093 C 0.11407 0.13774 0.11007 0.1963 0.11407 0.2213 " pathEditMode="relative" rAng="0" ptsTypes="aaa">
                                      <p:cBhvr>
                                        <p:cTn id="247" dur="2000" fill="hold"/>
                                        <p:tgtEl>
                                          <p:spTgt spid="3"/>
                                        </p:tgtEl>
                                        <p:attrNameLst>
                                          <p:attrName>ppt_x</p:attrName>
                                          <p:attrName>ppt_y</p:attrName>
                                        </p:attrNameLst>
                                      </p:cBhvr>
                                      <p:rCtr x="57" y="111"/>
                                    </p:animMotion>
                                  </p:childTnLst>
                                </p:cTn>
                              </p:par>
                              <p:par>
                                <p:cTn id="248" presetID="0" presetClass="path" presetSubtype="0" accel="50000" decel="50000" fill="hold" nodeType="withEffect">
                                  <p:stCondLst>
                                    <p:cond delay="0"/>
                                  </p:stCondLst>
                                  <p:childTnLst>
                                    <p:animMotion origin="layout" path="M -8.33333E-7 -4.07407E-6 C 0.0349 0.06737 0.06875 0.13311 0.08038 0.18866 C 0.09201 0.24422 0.07188 0.30324 0.06962 0.33334 " pathEditMode="relative" rAng="0" ptsTypes="aaa">
                                      <p:cBhvr>
                                        <p:cTn id="249" dur="2000" fill="hold"/>
                                        <p:tgtEl>
                                          <p:spTgt spid="6"/>
                                        </p:tgtEl>
                                        <p:attrNameLst>
                                          <p:attrName>ppt_x</p:attrName>
                                          <p:attrName>ppt_y</p:attrName>
                                        </p:attrNameLst>
                                      </p:cBhvr>
                                      <p:rCtr x="46" y="167"/>
                                    </p:animMotion>
                                  </p:childTnLst>
                                </p:cTn>
                              </p:par>
                              <p:par>
                                <p:cTn id="250" presetID="8" presetClass="emph" presetSubtype="0" fill="hold" nodeType="withEffect">
                                  <p:stCondLst>
                                    <p:cond delay="0"/>
                                  </p:stCondLst>
                                  <p:childTnLst>
                                    <p:animRot by="2700000">
                                      <p:cBhvr>
                                        <p:cTn id="251" dur="2000" fill="hold"/>
                                        <p:tgtEl>
                                          <p:spTgt spid="3"/>
                                        </p:tgtEl>
                                        <p:attrNameLst>
                                          <p:attrName>r</p:attrName>
                                        </p:attrNameLst>
                                      </p:cBhvr>
                                    </p:animRot>
                                  </p:childTnLst>
                                </p:cTn>
                              </p:par>
                              <p:par>
                                <p:cTn id="252" presetID="8" presetClass="emph" presetSubtype="0" fill="hold" nodeType="withEffect">
                                  <p:stCondLst>
                                    <p:cond delay="0"/>
                                  </p:stCondLst>
                                  <p:childTnLst>
                                    <p:animRot by="2700000">
                                      <p:cBhvr>
                                        <p:cTn id="253" dur="2000" fill="hold"/>
                                        <p:tgtEl>
                                          <p:spTgt spid="6"/>
                                        </p:tgtEl>
                                        <p:attrNameLst>
                                          <p:attrName>r</p:attrName>
                                        </p:attrNameLst>
                                      </p:cBhvr>
                                    </p:animRot>
                                  </p:childTnLst>
                                </p:cTn>
                              </p:par>
                              <p:par>
                                <p:cTn id="254" presetID="8" presetClass="emph" presetSubtype="0" fill="hold" nodeType="withEffect">
                                  <p:stCondLst>
                                    <p:cond delay="0"/>
                                  </p:stCondLst>
                                  <p:childTnLst>
                                    <p:animRot by="-2700000">
                                      <p:cBhvr>
                                        <p:cTn id="255" dur="3000" fill="hold"/>
                                        <p:tgtEl>
                                          <p:spTgt spid="10"/>
                                        </p:tgtEl>
                                        <p:attrNameLst>
                                          <p:attrName>r</p:attrName>
                                        </p:attrNameLst>
                                      </p:cBhvr>
                                    </p:animRot>
                                  </p:childTnLst>
                                </p:cTn>
                              </p:par>
                              <p:par>
                                <p:cTn id="256" presetID="8" presetClass="emph" presetSubtype="0" fill="hold" nodeType="withEffect">
                                  <p:stCondLst>
                                    <p:cond delay="0"/>
                                  </p:stCondLst>
                                  <p:childTnLst>
                                    <p:animRot by="-2700000">
                                      <p:cBhvr>
                                        <p:cTn id="257" dur="3000" fill="hold"/>
                                        <p:tgtEl>
                                          <p:spTgt spid="9"/>
                                        </p:tgtEl>
                                        <p:attrNameLst>
                                          <p:attrName>r</p:attrName>
                                        </p:attrNameLst>
                                      </p:cBhvr>
                                    </p:animRot>
                                  </p:childTnLst>
                                </p:cTn>
                              </p:par>
                              <p:par>
                                <p:cTn id="258" presetID="8" presetClass="emph" presetSubtype="0" fill="hold" nodeType="withEffect">
                                  <p:stCondLst>
                                    <p:cond delay="500"/>
                                  </p:stCondLst>
                                  <p:childTnLst>
                                    <p:animRot by="-2700000">
                                      <p:cBhvr>
                                        <p:cTn id="259" dur="3000" fill="hold"/>
                                        <p:tgtEl>
                                          <p:spTgt spid="7"/>
                                        </p:tgtEl>
                                        <p:attrNameLst>
                                          <p:attrName>r</p:attrName>
                                        </p:attrNameLst>
                                      </p:cBhvr>
                                    </p:animRot>
                                  </p:childTnLst>
                                </p:cTn>
                              </p:par>
                              <p:par>
                                <p:cTn id="260" presetID="8" presetClass="emph" presetSubtype="0" fill="hold" nodeType="withEffect">
                                  <p:stCondLst>
                                    <p:cond delay="500"/>
                                  </p:stCondLst>
                                  <p:childTnLst>
                                    <p:animRot by="-2700000">
                                      <p:cBhvr>
                                        <p:cTn id="261" dur="3000" fill="hold"/>
                                        <p:tgtEl>
                                          <p:spTgt spid="8"/>
                                        </p:tgtEl>
                                        <p:attrNameLst>
                                          <p:attrName>r</p:attrName>
                                        </p:attrNameLst>
                                      </p:cBhvr>
                                    </p:animRot>
                                  </p:childTnLst>
                                </p:cTn>
                              </p:par>
                              <p:par>
                                <p:cTn id="262" presetID="0" presetClass="path" presetSubtype="0" accel="50000" decel="50000" fill="hold" nodeType="withEffect">
                                  <p:stCondLst>
                                    <p:cond delay="0"/>
                                  </p:stCondLst>
                                  <p:childTnLst>
                                    <p:animMotion origin="layout" path="M 5.55556E-7 -1.11111E-6 C 0.00799 0.05046 0.01371 0.09931 0.05 0.14815 C 0.08628 0.19699 0.18299 0.26227 0.21806 0.29236 " pathEditMode="relative" rAng="0" ptsTypes="aaa">
                                      <p:cBhvr>
                                        <p:cTn id="263" dur="3000" fill="hold"/>
                                        <p:tgtEl>
                                          <p:spTgt spid="9"/>
                                        </p:tgtEl>
                                        <p:attrNameLst>
                                          <p:attrName>ppt_x</p:attrName>
                                          <p:attrName>ppt_y</p:attrName>
                                        </p:attrNameLst>
                                      </p:cBhvr>
                                      <p:rCtr x="109" y="146"/>
                                    </p:animMotion>
                                  </p:childTnLst>
                                </p:cTn>
                              </p:par>
                              <p:par>
                                <p:cTn id="264" presetID="0" presetClass="path" presetSubtype="0" accel="50000" decel="50000" fill="hold" nodeType="withEffect">
                                  <p:stCondLst>
                                    <p:cond delay="0"/>
                                  </p:stCondLst>
                                  <p:childTnLst>
                                    <p:animMotion origin="layout" path="M 8.33333E-7 -2.96296E-6 C -0.00017 0.06065 0.00104 0.12292 0.04392 0.18866 C 0.0868 0.2544 0.21319 0.35162 0.25781 0.39445 " pathEditMode="relative" rAng="0" ptsTypes="aaa">
                                      <p:cBhvr>
                                        <p:cTn id="265" dur="3000" fill="hold"/>
                                        <p:tgtEl>
                                          <p:spTgt spid="10"/>
                                        </p:tgtEl>
                                        <p:attrNameLst>
                                          <p:attrName>ppt_x</p:attrName>
                                          <p:attrName>ppt_y</p:attrName>
                                        </p:attrNameLst>
                                      </p:cBhvr>
                                      <p:rCtr x="129" y="197"/>
                                    </p:animMotion>
                                  </p:childTnLst>
                                </p:cTn>
                              </p:par>
                              <p:par>
                                <p:cTn id="266" presetID="0" presetClass="path" presetSubtype="0" accel="50000" decel="50000" fill="hold" nodeType="withEffect">
                                  <p:stCondLst>
                                    <p:cond delay="500"/>
                                  </p:stCondLst>
                                  <p:childTnLst>
                                    <p:animMotion origin="layout" path="M 5.55556E-7 -4.07407E-6 C -0.00504 0.05278 -0.01129 0.10926 0.02066 0.15949 C 0.0526 0.20973 0.1559 0.27153 0.19132 0.30093 " pathEditMode="relative" rAng="0" ptsTypes="aaa">
                                      <p:cBhvr>
                                        <p:cTn id="267" dur="3000" fill="hold"/>
                                        <p:tgtEl>
                                          <p:spTgt spid="8"/>
                                        </p:tgtEl>
                                        <p:attrNameLst>
                                          <p:attrName>ppt_x</p:attrName>
                                          <p:attrName>ppt_y</p:attrName>
                                        </p:attrNameLst>
                                      </p:cBhvr>
                                      <p:rCtr x="90" y="150"/>
                                    </p:animMotion>
                                  </p:childTnLst>
                                </p:cTn>
                              </p:par>
                              <p:par>
                                <p:cTn id="268" presetID="0" presetClass="path" presetSubtype="0" accel="50000" decel="50000" fill="hold" nodeType="withEffect">
                                  <p:stCondLst>
                                    <p:cond delay="500"/>
                                  </p:stCondLst>
                                  <p:childTnLst>
                                    <p:animMotion origin="layout" path="M -0.00087 -4.07407E-6 C -0.00382 0.07616 -0.00677 0.15255 0.03194 0.2213 C 0.07066 0.29005 0.20312 0.37987 0.23194 0.4132 " pathEditMode="relative" ptsTypes="aaA">
                                      <p:cBhvr>
                                        <p:cTn id="269" dur="3000" fill="hold"/>
                                        <p:tgtEl>
                                          <p:spTgt spid="7"/>
                                        </p:tgtEl>
                                        <p:attrNameLst>
                                          <p:attrName>ppt_x</p:attrName>
                                          <p:attrName>ppt_y</p:attrName>
                                        </p:attrNameLst>
                                      </p:cBhvr>
                                    </p:animMotion>
                                  </p:childTnLst>
                                </p:cTn>
                              </p:par>
                              <p:par>
                                <p:cTn id="270" presetID="0" presetClass="path" presetSubtype="0" accel="50000" decel="50000" fill="hold" nodeType="withEffect">
                                  <p:stCondLst>
                                    <p:cond delay="1500"/>
                                  </p:stCondLst>
                                  <p:childTnLst>
                                    <p:animMotion origin="layout" path="M -3.33333E-6 2.59259E-6 L 0.01667 0.02222 " pathEditMode="relative" ptsTypes="AA">
                                      <p:cBhvr>
                                        <p:cTn id="271" dur="2000" fill="hold"/>
                                        <p:tgtEl>
                                          <p:spTgt spid="2"/>
                                        </p:tgtEl>
                                        <p:attrNameLst>
                                          <p:attrName>ppt_x</p:attrName>
                                          <p:attrName>ppt_y</p:attrName>
                                        </p:attrNameLst>
                                      </p:cBhvr>
                                    </p:animMotion>
                                  </p:childTnLst>
                                </p:cTn>
                              </p:par>
                              <p:par>
                                <p:cTn id="272" presetID="0" presetClass="path" presetSubtype="0" accel="50000" decel="50000" fill="hold" nodeType="withEffect">
                                  <p:stCondLst>
                                    <p:cond delay="1500"/>
                                  </p:stCondLst>
                                  <p:childTnLst>
                                    <p:animMotion origin="layout" path="M -3.05556E-6 -1.85185E-6 L 0.0092 0.01181 " pathEditMode="relative" rAng="0" ptsTypes="AA">
                                      <p:cBhvr>
                                        <p:cTn id="273" dur="2000" fill="hold"/>
                                        <p:tgtEl>
                                          <p:spTgt spid="12"/>
                                        </p:tgtEl>
                                        <p:attrNameLst>
                                          <p:attrName>ppt_x</p:attrName>
                                          <p:attrName>ppt_y</p:attrName>
                                        </p:attrNameLst>
                                      </p:cBhvr>
                                      <p:rCtr x="5" y="6"/>
                                    </p:animMotion>
                                  </p:childTnLst>
                                </p:cTn>
                              </p:par>
                              <p:par>
                                <p:cTn id="274" presetID="8" presetClass="emph" presetSubtype="0" fill="hold" nodeType="withEffect">
                                  <p:stCondLst>
                                    <p:cond delay="1500"/>
                                  </p:stCondLst>
                                  <p:childTnLst>
                                    <p:animRot by="-2700000">
                                      <p:cBhvr>
                                        <p:cTn id="275" dur="2000" fill="hold"/>
                                        <p:tgtEl>
                                          <p:spTgt spid="2107"/>
                                        </p:tgtEl>
                                        <p:attrNameLst>
                                          <p:attrName>r</p:attrName>
                                        </p:attrNameLst>
                                      </p:cBhvr>
                                    </p:animRot>
                                  </p:childTnLst>
                                </p:cTn>
                              </p:par>
                              <p:par>
                                <p:cTn id="276" presetID="8" presetClass="emph" presetSubtype="0" fill="hold" nodeType="withEffect">
                                  <p:stCondLst>
                                    <p:cond delay="1500"/>
                                  </p:stCondLst>
                                  <p:childTnLst>
                                    <p:animRot by="-2700000">
                                      <p:cBhvr>
                                        <p:cTn id="277" dur="2000" fill="hold"/>
                                        <p:tgtEl>
                                          <p:spTgt spid="2061"/>
                                        </p:tgtEl>
                                        <p:attrNameLst>
                                          <p:attrName>r</p:attrName>
                                        </p:attrNameLst>
                                      </p:cBhvr>
                                    </p:animRot>
                                  </p:childTnLst>
                                </p:cTn>
                              </p:par>
                              <p:par>
                                <p:cTn id="278" presetID="0" presetClass="path" presetSubtype="0" accel="50000" decel="50000" fill="hold" nodeType="withEffect">
                                  <p:stCondLst>
                                    <p:cond delay="1500"/>
                                  </p:stCondLst>
                                  <p:childTnLst>
                                    <p:animMotion origin="layout" path="M 8.33333E-6 -1.85185E-6 L -0.01667 -0.02222 " pathEditMode="relative" ptsTypes="AA">
                                      <p:cBhvr>
                                        <p:cTn id="279" dur="2000" fill="hold"/>
                                        <p:tgtEl>
                                          <p:spTgt spid="2061"/>
                                        </p:tgtEl>
                                        <p:attrNameLst>
                                          <p:attrName>ppt_x</p:attrName>
                                          <p:attrName>ppt_y</p:attrName>
                                        </p:attrNameLst>
                                      </p:cBhvr>
                                    </p:animMotion>
                                  </p:childTnLst>
                                </p:cTn>
                              </p:par>
                              <p:par>
                                <p:cTn id="280" presetID="0" presetClass="path" presetSubtype="0" accel="50000" decel="50000" fill="hold" nodeType="withEffect">
                                  <p:stCondLst>
                                    <p:cond delay="1500"/>
                                  </p:stCondLst>
                                  <p:childTnLst>
                                    <p:animMotion origin="layout" path="M 5E-6 3.7037E-7 L -0.01007 0.00255 " pathEditMode="relative" rAng="0" ptsTypes="AA">
                                      <p:cBhvr>
                                        <p:cTn id="281" dur="2000" fill="hold"/>
                                        <p:tgtEl>
                                          <p:spTgt spid="2107"/>
                                        </p:tgtEl>
                                        <p:attrNameLst>
                                          <p:attrName>ppt_x</p:attrName>
                                          <p:attrName>ppt_y</p:attrName>
                                        </p:attrNameLst>
                                      </p:cBhvr>
                                      <p:rCtr x="-5" y="1"/>
                                    </p:animMotion>
                                  </p:childTnLst>
                                </p:cTn>
                              </p:par>
                              <p:par>
                                <p:cTn id="282" presetID="0" presetClass="path" presetSubtype="0" accel="50000" decel="50000" fill="hold" nodeType="withEffect">
                                  <p:stCondLst>
                                    <p:cond delay="1500"/>
                                  </p:stCondLst>
                                  <p:childTnLst>
                                    <p:animMotion origin="layout" path="M 1.66667E-6 -1.11111E-6 L -0.02396 -0.08704 " pathEditMode="relative" rAng="0" ptsTypes="AA">
                                      <p:cBhvr>
                                        <p:cTn id="283" dur="2000" fill="hold"/>
                                        <p:tgtEl>
                                          <p:spTgt spid="2104"/>
                                        </p:tgtEl>
                                        <p:attrNameLst>
                                          <p:attrName>ppt_x</p:attrName>
                                          <p:attrName>ppt_y</p:attrName>
                                        </p:attrNameLst>
                                      </p:cBhvr>
                                      <p:rCtr x="-12" y="-44"/>
                                    </p:animMotion>
                                  </p:childTnLst>
                                </p:cTn>
                              </p:par>
                              <p:par>
                                <p:cTn id="284" presetID="8" presetClass="emph" presetSubtype="0" fill="hold" nodeType="withEffect">
                                  <p:stCondLst>
                                    <p:cond delay="1500"/>
                                  </p:stCondLst>
                                  <p:childTnLst>
                                    <p:animRot by="-2700000">
                                      <p:cBhvr>
                                        <p:cTn id="285" dur="2000" fill="hold"/>
                                        <p:tgtEl>
                                          <p:spTgt spid="2104"/>
                                        </p:tgtEl>
                                        <p:attrNameLst>
                                          <p:attrName>r</p:attrName>
                                        </p:attrNameLst>
                                      </p:cBhvr>
                                    </p:animRot>
                                  </p:childTnLst>
                                </p:cTn>
                              </p:par>
                              <p:par>
                                <p:cTn id="286" presetID="0" presetClass="path" presetSubtype="0" accel="50000" decel="50000" fill="hold" nodeType="withEffect">
                                  <p:stCondLst>
                                    <p:cond delay="1000"/>
                                  </p:stCondLst>
                                  <p:childTnLst>
                                    <p:animMotion origin="layout" path="M -2.77778E-7 2.96296E-6 L -2.77778E-7 -0.08912 " pathEditMode="relative" rAng="0" ptsTypes="AA">
                                      <p:cBhvr>
                                        <p:cTn id="287" dur="3000" fill="hold"/>
                                        <p:tgtEl>
                                          <p:spTgt spid="2105"/>
                                        </p:tgtEl>
                                        <p:attrNameLst>
                                          <p:attrName>ppt_x</p:attrName>
                                          <p:attrName>ppt_y</p:attrName>
                                        </p:attrNameLst>
                                      </p:cBhvr>
                                      <p:rCtr x="0" y="-45"/>
                                    </p:animMotion>
                                  </p:childTnLst>
                                </p:cTn>
                              </p:par>
                              <p:par>
                                <p:cTn id="288" presetID="0" presetClass="path" presetSubtype="0" accel="50000" decel="50000" fill="hold" nodeType="withEffect">
                                  <p:stCondLst>
                                    <p:cond delay="1000"/>
                                  </p:stCondLst>
                                  <p:childTnLst>
                                    <p:animMotion origin="layout" path="M 4.16667E-6 -2.59259E-6 L 4.16667E-6 -0.08912 " pathEditMode="relative" rAng="0" ptsTypes="AA">
                                      <p:cBhvr>
                                        <p:cTn id="289" dur="3000" fill="hold"/>
                                        <p:tgtEl>
                                          <p:spTgt spid="2108"/>
                                        </p:tgtEl>
                                        <p:attrNameLst>
                                          <p:attrName>ppt_x</p:attrName>
                                          <p:attrName>ppt_y</p:attrName>
                                        </p:attrNameLst>
                                      </p:cBhvr>
                                      <p:rCtr x="0" y="-45"/>
                                    </p:animMotion>
                                  </p:childTnLst>
                                </p:cTn>
                              </p:par>
                              <p:par>
                                <p:cTn id="290" presetID="0" presetClass="path" presetSubtype="0" accel="50000" decel="50000" fill="hold" nodeType="withEffect">
                                  <p:stCondLst>
                                    <p:cond delay="1000"/>
                                  </p:stCondLst>
                                  <p:childTnLst>
                                    <p:animMotion origin="layout" path="M 2.77778E-6 0.00023 L -0.00799 -0.08773 " pathEditMode="relative" rAng="0" ptsTypes="AA">
                                      <p:cBhvr>
                                        <p:cTn id="291" dur="3000" fill="hold"/>
                                        <p:tgtEl>
                                          <p:spTgt spid="2059"/>
                                        </p:tgtEl>
                                        <p:attrNameLst>
                                          <p:attrName>ppt_x</p:attrName>
                                          <p:attrName>ppt_y</p:attrName>
                                        </p:attrNameLst>
                                      </p:cBhvr>
                                      <p:rCtr x="-4" y="-44"/>
                                    </p:animMotion>
                                  </p:childTnLst>
                                </p:cTn>
                              </p:par>
                              <p:par>
                                <p:cTn id="292" presetID="0" presetClass="path" presetSubtype="0" accel="50000" decel="50000" fill="hold" nodeType="withEffect">
                                  <p:stCondLst>
                                    <p:cond delay="1000"/>
                                  </p:stCondLst>
                                  <p:childTnLst>
                                    <p:animMotion origin="layout" path="M 0.02517 -0.01111 L 0.02586 -0.05486 " pathEditMode="relative" rAng="0" ptsTypes="AA">
                                      <p:cBhvr>
                                        <p:cTn id="293" dur="3000" fill="hold"/>
                                        <p:tgtEl>
                                          <p:spTgt spid="13"/>
                                        </p:tgtEl>
                                        <p:attrNameLst>
                                          <p:attrName>ppt_x</p:attrName>
                                          <p:attrName>ppt_y</p:attrName>
                                        </p:attrNameLst>
                                      </p:cBhvr>
                                      <p:rCtr x="0" y="-22"/>
                                    </p:animMotion>
                                  </p:childTnLst>
                                </p:cTn>
                              </p:par>
                              <p:par>
                                <p:cTn id="294" presetID="8" presetClass="emph" presetSubtype="0" fill="hold" nodeType="withEffect">
                                  <p:stCondLst>
                                    <p:cond delay="1000"/>
                                  </p:stCondLst>
                                  <p:childTnLst>
                                    <p:animRot by="-10800000">
                                      <p:cBhvr>
                                        <p:cTn id="295" dur="3000" fill="hold"/>
                                        <p:tgtEl>
                                          <p:spTgt spid="13"/>
                                        </p:tgtEl>
                                        <p:attrNameLst>
                                          <p:attrName>r</p:attrName>
                                        </p:attrNameLst>
                                      </p:cBhvr>
                                    </p:animRot>
                                  </p:childTnLst>
                                </p:cTn>
                              </p:par>
                              <p:par>
                                <p:cTn id="296" presetID="0" presetClass="path" presetSubtype="0" accel="50000" decel="50000" fill="hold" nodeType="withEffect">
                                  <p:stCondLst>
                                    <p:cond delay="1000"/>
                                  </p:stCondLst>
                                  <p:childTnLst>
                                    <p:animMotion origin="layout" path="M -2.77778E-7 4.44444E-6 C -0.00365 -0.00973 -0.00608 -0.01899 -0.00365 -0.02917 C -0.00121 -0.03936 0.01094 -0.05487 0.01476 -0.06158 " pathEditMode="relative" rAng="0" ptsTypes="aaa">
                                      <p:cBhvr>
                                        <p:cTn id="297" dur="3000" fill="hold"/>
                                        <p:tgtEl>
                                          <p:spTgt spid="11"/>
                                        </p:tgtEl>
                                        <p:attrNameLst>
                                          <p:attrName>ppt_x</p:attrName>
                                          <p:attrName>ppt_y</p:attrName>
                                        </p:attrNameLst>
                                      </p:cBhvr>
                                      <p:rCtr x="4" y="-31"/>
                                    </p:animMotion>
                                  </p:childTnLst>
                                </p:cTn>
                              </p:par>
                              <p:par>
                                <p:cTn id="298" presetID="32" presetClass="emph" presetSubtype="0" fill="hold" nodeType="withEffect">
                                  <p:stCondLst>
                                    <p:cond delay="3000"/>
                                  </p:stCondLst>
                                  <p:childTnLst>
                                    <p:animClr clrSpc="rgb" dir="cw">
                                      <p:cBhvr override="childStyle">
                                        <p:cTn id="299" dur="200" fill="hold"/>
                                        <p:tgtEl>
                                          <p:spTgt spid="3"/>
                                        </p:tgtEl>
                                        <p:attrNameLst>
                                          <p:attrName>style.color</p:attrName>
                                        </p:attrNameLst>
                                      </p:cBhvr>
                                      <p:to>
                                        <a:srgbClr val="E4F638"/>
                                      </p:to>
                                    </p:animClr>
                                    <p:animClr clrSpc="rgb" dir="cw">
                                      <p:cBhvr>
                                        <p:cTn id="300" dur="200" fill="hold"/>
                                        <p:tgtEl>
                                          <p:spTgt spid="3"/>
                                        </p:tgtEl>
                                        <p:attrNameLst>
                                          <p:attrName>fillcolor</p:attrName>
                                        </p:attrNameLst>
                                      </p:cBhvr>
                                      <p:to>
                                        <a:srgbClr val="E4F638"/>
                                      </p:to>
                                    </p:animClr>
                                    <p:set>
                                      <p:cBhvr>
                                        <p:cTn id="301" dur="200" fill="hold"/>
                                        <p:tgtEl>
                                          <p:spTgt spid="3"/>
                                        </p:tgtEl>
                                        <p:attrNameLst>
                                          <p:attrName>fill.type</p:attrName>
                                        </p:attrNameLst>
                                      </p:cBhvr>
                                      <p:to>
                                        <p:strVal val="solid"/>
                                      </p:to>
                                    </p:set>
                                    <p:set>
                                      <p:cBhvr>
                                        <p:cTn id="302" dur="200" fill="hold"/>
                                        <p:tgtEl>
                                          <p:spTgt spid="3"/>
                                        </p:tgtEl>
                                        <p:attrNameLst>
                                          <p:attrName>fill.on</p:attrName>
                                        </p:attrNameLst>
                                      </p:cBhvr>
                                      <p:to>
                                        <p:strVal val="true"/>
                                      </p:to>
                                    </p:set>
                                    <p:animRot by="120000">
                                      <p:cBhvr>
                                        <p:cTn id="303" dur="200" fill="hold">
                                          <p:stCondLst>
                                            <p:cond delay="0"/>
                                          </p:stCondLst>
                                        </p:cTn>
                                        <p:tgtEl>
                                          <p:spTgt spid="3"/>
                                        </p:tgtEl>
                                        <p:attrNameLst>
                                          <p:attrName>r</p:attrName>
                                        </p:attrNameLst>
                                      </p:cBhvr>
                                    </p:animRot>
                                    <p:animRot by="-240000">
                                      <p:cBhvr>
                                        <p:cTn id="304" dur="400" fill="hold">
                                          <p:stCondLst>
                                            <p:cond delay="400"/>
                                          </p:stCondLst>
                                        </p:cTn>
                                        <p:tgtEl>
                                          <p:spTgt spid="3"/>
                                        </p:tgtEl>
                                        <p:attrNameLst>
                                          <p:attrName>r</p:attrName>
                                        </p:attrNameLst>
                                      </p:cBhvr>
                                    </p:animRot>
                                    <p:animRot by="240000">
                                      <p:cBhvr>
                                        <p:cTn id="305" dur="400" fill="hold">
                                          <p:stCondLst>
                                            <p:cond delay="800"/>
                                          </p:stCondLst>
                                        </p:cTn>
                                        <p:tgtEl>
                                          <p:spTgt spid="3"/>
                                        </p:tgtEl>
                                        <p:attrNameLst>
                                          <p:attrName>r</p:attrName>
                                        </p:attrNameLst>
                                      </p:cBhvr>
                                    </p:animRot>
                                    <p:animRot by="-240000">
                                      <p:cBhvr>
                                        <p:cTn id="306" dur="400" fill="hold">
                                          <p:stCondLst>
                                            <p:cond delay="1200"/>
                                          </p:stCondLst>
                                        </p:cTn>
                                        <p:tgtEl>
                                          <p:spTgt spid="3"/>
                                        </p:tgtEl>
                                        <p:attrNameLst>
                                          <p:attrName>r</p:attrName>
                                        </p:attrNameLst>
                                      </p:cBhvr>
                                    </p:animRot>
                                    <p:animRot by="120000">
                                      <p:cBhvr>
                                        <p:cTn id="307" dur="400" fill="hold">
                                          <p:stCondLst>
                                            <p:cond delay="1600"/>
                                          </p:stCondLst>
                                        </p:cTn>
                                        <p:tgtEl>
                                          <p:spTgt spid="3"/>
                                        </p:tgtEl>
                                        <p:attrNameLst>
                                          <p:attrName>r</p:attrName>
                                        </p:attrNameLst>
                                      </p:cBhvr>
                                    </p:animRot>
                                  </p:childTnLst>
                                </p:cTn>
                              </p:par>
                              <p:par>
                                <p:cTn id="308" presetID="32" presetClass="emph" presetSubtype="0" fill="hold" nodeType="withEffect">
                                  <p:stCondLst>
                                    <p:cond delay="3000"/>
                                  </p:stCondLst>
                                  <p:childTnLst>
                                    <p:animClr clrSpc="rgb" dir="cw">
                                      <p:cBhvr override="childStyle">
                                        <p:cTn id="309" dur="200" fill="hold"/>
                                        <p:tgtEl>
                                          <p:spTgt spid="6"/>
                                        </p:tgtEl>
                                        <p:attrNameLst>
                                          <p:attrName>style.color</p:attrName>
                                        </p:attrNameLst>
                                      </p:cBhvr>
                                      <p:to>
                                        <a:srgbClr val="E4F638"/>
                                      </p:to>
                                    </p:animClr>
                                    <p:animClr clrSpc="rgb" dir="cw">
                                      <p:cBhvr>
                                        <p:cTn id="310" dur="200" fill="hold"/>
                                        <p:tgtEl>
                                          <p:spTgt spid="6"/>
                                        </p:tgtEl>
                                        <p:attrNameLst>
                                          <p:attrName>fillcolor</p:attrName>
                                        </p:attrNameLst>
                                      </p:cBhvr>
                                      <p:to>
                                        <a:srgbClr val="E4F638"/>
                                      </p:to>
                                    </p:animClr>
                                    <p:set>
                                      <p:cBhvr>
                                        <p:cTn id="311" dur="200" fill="hold"/>
                                        <p:tgtEl>
                                          <p:spTgt spid="6"/>
                                        </p:tgtEl>
                                        <p:attrNameLst>
                                          <p:attrName>fill.type</p:attrName>
                                        </p:attrNameLst>
                                      </p:cBhvr>
                                      <p:to>
                                        <p:strVal val="solid"/>
                                      </p:to>
                                    </p:set>
                                    <p:set>
                                      <p:cBhvr>
                                        <p:cTn id="312" dur="200" fill="hold"/>
                                        <p:tgtEl>
                                          <p:spTgt spid="6"/>
                                        </p:tgtEl>
                                        <p:attrNameLst>
                                          <p:attrName>fill.on</p:attrName>
                                        </p:attrNameLst>
                                      </p:cBhvr>
                                      <p:to>
                                        <p:strVal val="true"/>
                                      </p:to>
                                    </p:set>
                                    <p:animRot by="120000">
                                      <p:cBhvr>
                                        <p:cTn id="313" dur="200" fill="hold">
                                          <p:stCondLst>
                                            <p:cond delay="0"/>
                                          </p:stCondLst>
                                        </p:cTn>
                                        <p:tgtEl>
                                          <p:spTgt spid="6"/>
                                        </p:tgtEl>
                                        <p:attrNameLst>
                                          <p:attrName>r</p:attrName>
                                        </p:attrNameLst>
                                      </p:cBhvr>
                                    </p:animRot>
                                    <p:animRot by="-240000">
                                      <p:cBhvr>
                                        <p:cTn id="314" dur="400" fill="hold">
                                          <p:stCondLst>
                                            <p:cond delay="400"/>
                                          </p:stCondLst>
                                        </p:cTn>
                                        <p:tgtEl>
                                          <p:spTgt spid="6"/>
                                        </p:tgtEl>
                                        <p:attrNameLst>
                                          <p:attrName>r</p:attrName>
                                        </p:attrNameLst>
                                      </p:cBhvr>
                                    </p:animRot>
                                    <p:animRot by="240000">
                                      <p:cBhvr>
                                        <p:cTn id="315" dur="400" fill="hold">
                                          <p:stCondLst>
                                            <p:cond delay="800"/>
                                          </p:stCondLst>
                                        </p:cTn>
                                        <p:tgtEl>
                                          <p:spTgt spid="6"/>
                                        </p:tgtEl>
                                        <p:attrNameLst>
                                          <p:attrName>r</p:attrName>
                                        </p:attrNameLst>
                                      </p:cBhvr>
                                    </p:animRot>
                                    <p:animRot by="-240000">
                                      <p:cBhvr>
                                        <p:cTn id="316" dur="400" fill="hold">
                                          <p:stCondLst>
                                            <p:cond delay="1200"/>
                                          </p:stCondLst>
                                        </p:cTn>
                                        <p:tgtEl>
                                          <p:spTgt spid="6"/>
                                        </p:tgtEl>
                                        <p:attrNameLst>
                                          <p:attrName>r</p:attrName>
                                        </p:attrNameLst>
                                      </p:cBhvr>
                                    </p:animRot>
                                    <p:animRot by="120000">
                                      <p:cBhvr>
                                        <p:cTn id="317" dur="400" fill="hold">
                                          <p:stCondLst>
                                            <p:cond delay="1600"/>
                                          </p:stCondLst>
                                        </p:cTn>
                                        <p:tgtEl>
                                          <p:spTgt spid="6"/>
                                        </p:tgtEl>
                                        <p:attrNameLst>
                                          <p:attrName>r</p:attrName>
                                        </p:attrNameLst>
                                      </p:cBhvr>
                                    </p:animRot>
                                  </p:childTnLst>
                                </p:cTn>
                              </p:par>
                              <p:par>
                                <p:cTn id="318" presetID="32" presetClass="emph" presetSubtype="0" fill="hold" nodeType="withEffect">
                                  <p:stCondLst>
                                    <p:cond delay="3000"/>
                                  </p:stCondLst>
                                  <p:childTnLst>
                                    <p:animClr clrSpc="rgb" dir="cw">
                                      <p:cBhvr override="childStyle">
                                        <p:cTn id="319" dur="200" fill="hold"/>
                                        <p:tgtEl>
                                          <p:spTgt spid="4"/>
                                        </p:tgtEl>
                                        <p:attrNameLst>
                                          <p:attrName>style.color</p:attrName>
                                        </p:attrNameLst>
                                      </p:cBhvr>
                                      <p:to>
                                        <a:srgbClr val="E4F638"/>
                                      </p:to>
                                    </p:animClr>
                                    <p:animClr clrSpc="rgb" dir="cw">
                                      <p:cBhvr>
                                        <p:cTn id="320" dur="200" fill="hold"/>
                                        <p:tgtEl>
                                          <p:spTgt spid="4"/>
                                        </p:tgtEl>
                                        <p:attrNameLst>
                                          <p:attrName>fillcolor</p:attrName>
                                        </p:attrNameLst>
                                      </p:cBhvr>
                                      <p:to>
                                        <a:srgbClr val="E4F638"/>
                                      </p:to>
                                    </p:animClr>
                                    <p:set>
                                      <p:cBhvr>
                                        <p:cTn id="321" dur="200" fill="hold"/>
                                        <p:tgtEl>
                                          <p:spTgt spid="4"/>
                                        </p:tgtEl>
                                        <p:attrNameLst>
                                          <p:attrName>fill.type</p:attrName>
                                        </p:attrNameLst>
                                      </p:cBhvr>
                                      <p:to>
                                        <p:strVal val="solid"/>
                                      </p:to>
                                    </p:set>
                                    <p:set>
                                      <p:cBhvr>
                                        <p:cTn id="322" dur="200" fill="hold"/>
                                        <p:tgtEl>
                                          <p:spTgt spid="4"/>
                                        </p:tgtEl>
                                        <p:attrNameLst>
                                          <p:attrName>fill.on</p:attrName>
                                        </p:attrNameLst>
                                      </p:cBhvr>
                                      <p:to>
                                        <p:strVal val="true"/>
                                      </p:to>
                                    </p:set>
                                    <p:animRot by="120000">
                                      <p:cBhvr>
                                        <p:cTn id="323" dur="200" fill="hold">
                                          <p:stCondLst>
                                            <p:cond delay="0"/>
                                          </p:stCondLst>
                                        </p:cTn>
                                        <p:tgtEl>
                                          <p:spTgt spid="4"/>
                                        </p:tgtEl>
                                        <p:attrNameLst>
                                          <p:attrName>r</p:attrName>
                                        </p:attrNameLst>
                                      </p:cBhvr>
                                    </p:animRot>
                                    <p:animRot by="-240000">
                                      <p:cBhvr>
                                        <p:cTn id="324" dur="400" fill="hold">
                                          <p:stCondLst>
                                            <p:cond delay="400"/>
                                          </p:stCondLst>
                                        </p:cTn>
                                        <p:tgtEl>
                                          <p:spTgt spid="4"/>
                                        </p:tgtEl>
                                        <p:attrNameLst>
                                          <p:attrName>r</p:attrName>
                                        </p:attrNameLst>
                                      </p:cBhvr>
                                    </p:animRot>
                                    <p:animRot by="240000">
                                      <p:cBhvr>
                                        <p:cTn id="325" dur="400" fill="hold">
                                          <p:stCondLst>
                                            <p:cond delay="800"/>
                                          </p:stCondLst>
                                        </p:cTn>
                                        <p:tgtEl>
                                          <p:spTgt spid="4"/>
                                        </p:tgtEl>
                                        <p:attrNameLst>
                                          <p:attrName>r</p:attrName>
                                        </p:attrNameLst>
                                      </p:cBhvr>
                                    </p:animRot>
                                    <p:animRot by="-240000">
                                      <p:cBhvr>
                                        <p:cTn id="326" dur="400" fill="hold">
                                          <p:stCondLst>
                                            <p:cond delay="1200"/>
                                          </p:stCondLst>
                                        </p:cTn>
                                        <p:tgtEl>
                                          <p:spTgt spid="4"/>
                                        </p:tgtEl>
                                        <p:attrNameLst>
                                          <p:attrName>r</p:attrName>
                                        </p:attrNameLst>
                                      </p:cBhvr>
                                    </p:animRot>
                                    <p:animRot by="120000">
                                      <p:cBhvr>
                                        <p:cTn id="327" dur="400" fill="hold">
                                          <p:stCondLst>
                                            <p:cond delay="1600"/>
                                          </p:stCondLst>
                                        </p:cTn>
                                        <p:tgtEl>
                                          <p:spTgt spid="4"/>
                                        </p:tgtEl>
                                        <p:attrNameLst>
                                          <p:attrName>r</p:attrName>
                                        </p:attrNameLst>
                                      </p:cBhvr>
                                    </p:animRot>
                                  </p:childTnLst>
                                </p:cTn>
                              </p:par>
                              <p:par>
                                <p:cTn id="328" presetID="32" presetClass="emph" presetSubtype="0" fill="hold" nodeType="withEffect">
                                  <p:stCondLst>
                                    <p:cond delay="3000"/>
                                  </p:stCondLst>
                                  <p:childTnLst>
                                    <p:animClr clrSpc="rgb" dir="cw">
                                      <p:cBhvr override="childStyle">
                                        <p:cTn id="329" dur="200" fill="hold"/>
                                        <p:tgtEl>
                                          <p:spTgt spid="5"/>
                                        </p:tgtEl>
                                        <p:attrNameLst>
                                          <p:attrName>style.color</p:attrName>
                                        </p:attrNameLst>
                                      </p:cBhvr>
                                      <p:to>
                                        <a:srgbClr val="E4F638"/>
                                      </p:to>
                                    </p:animClr>
                                    <p:animClr clrSpc="rgb" dir="cw">
                                      <p:cBhvr>
                                        <p:cTn id="330" dur="200" fill="hold"/>
                                        <p:tgtEl>
                                          <p:spTgt spid="5"/>
                                        </p:tgtEl>
                                        <p:attrNameLst>
                                          <p:attrName>fillcolor</p:attrName>
                                        </p:attrNameLst>
                                      </p:cBhvr>
                                      <p:to>
                                        <a:srgbClr val="E4F638"/>
                                      </p:to>
                                    </p:animClr>
                                    <p:set>
                                      <p:cBhvr>
                                        <p:cTn id="331" dur="200" fill="hold"/>
                                        <p:tgtEl>
                                          <p:spTgt spid="5"/>
                                        </p:tgtEl>
                                        <p:attrNameLst>
                                          <p:attrName>fill.type</p:attrName>
                                        </p:attrNameLst>
                                      </p:cBhvr>
                                      <p:to>
                                        <p:strVal val="solid"/>
                                      </p:to>
                                    </p:set>
                                    <p:set>
                                      <p:cBhvr>
                                        <p:cTn id="332" dur="200" fill="hold"/>
                                        <p:tgtEl>
                                          <p:spTgt spid="5"/>
                                        </p:tgtEl>
                                        <p:attrNameLst>
                                          <p:attrName>fill.on</p:attrName>
                                        </p:attrNameLst>
                                      </p:cBhvr>
                                      <p:to>
                                        <p:strVal val="true"/>
                                      </p:to>
                                    </p:set>
                                    <p:animRot by="120000">
                                      <p:cBhvr>
                                        <p:cTn id="333" dur="200" fill="hold">
                                          <p:stCondLst>
                                            <p:cond delay="0"/>
                                          </p:stCondLst>
                                        </p:cTn>
                                        <p:tgtEl>
                                          <p:spTgt spid="5"/>
                                        </p:tgtEl>
                                        <p:attrNameLst>
                                          <p:attrName>r</p:attrName>
                                        </p:attrNameLst>
                                      </p:cBhvr>
                                    </p:animRot>
                                    <p:animRot by="-240000">
                                      <p:cBhvr>
                                        <p:cTn id="334" dur="400" fill="hold">
                                          <p:stCondLst>
                                            <p:cond delay="400"/>
                                          </p:stCondLst>
                                        </p:cTn>
                                        <p:tgtEl>
                                          <p:spTgt spid="5"/>
                                        </p:tgtEl>
                                        <p:attrNameLst>
                                          <p:attrName>r</p:attrName>
                                        </p:attrNameLst>
                                      </p:cBhvr>
                                    </p:animRot>
                                    <p:animRot by="240000">
                                      <p:cBhvr>
                                        <p:cTn id="335" dur="400" fill="hold">
                                          <p:stCondLst>
                                            <p:cond delay="800"/>
                                          </p:stCondLst>
                                        </p:cTn>
                                        <p:tgtEl>
                                          <p:spTgt spid="5"/>
                                        </p:tgtEl>
                                        <p:attrNameLst>
                                          <p:attrName>r</p:attrName>
                                        </p:attrNameLst>
                                      </p:cBhvr>
                                    </p:animRot>
                                    <p:animRot by="-240000">
                                      <p:cBhvr>
                                        <p:cTn id="336" dur="400" fill="hold">
                                          <p:stCondLst>
                                            <p:cond delay="1200"/>
                                          </p:stCondLst>
                                        </p:cTn>
                                        <p:tgtEl>
                                          <p:spTgt spid="5"/>
                                        </p:tgtEl>
                                        <p:attrNameLst>
                                          <p:attrName>r</p:attrName>
                                        </p:attrNameLst>
                                      </p:cBhvr>
                                    </p:animRot>
                                    <p:animRot by="120000">
                                      <p:cBhvr>
                                        <p:cTn id="337" dur="400" fill="hold">
                                          <p:stCondLst>
                                            <p:cond delay="1600"/>
                                          </p:stCondLst>
                                        </p:cTn>
                                        <p:tgtEl>
                                          <p:spTgt spid="5"/>
                                        </p:tgtEl>
                                        <p:attrNameLst>
                                          <p:attrName>r</p:attrName>
                                        </p:attrNameLst>
                                      </p:cBhvr>
                                    </p:animRot>
                                  </p:childTnLst>
                                </p:cTn>
                              </p:par>
                              <p:par>
                                <p:cTn id="338" presetID="32" presetClass="emph" presetSubtype="0" fill="hold" nodeType="withEffect">
                                  <p:stCondLst>
                                    <p:cond delay="3000"/>
                                  </p:stCondLst>
                                  <p:childTnLst>
                                    <p:animClr clrSpc="rgb" dir="cw">
                                      <p:cBhvr override="childStyle">
                                        <p:cTn id="339" dur="200" fill="hold"/>
                                        <p:tgtEl>
                                          <p:spTgt spid="14"/>
                                        </p:tgtEl>
                                        <p:attrNameLst>
                                          <p:attrName>style.color</p:attrName>
                                        </p:attrNameLst>
                                      </p:cBhvr>
                                      <p:to>
                                        <a:srgbClr val="E4F638"/>
                                      </p:to>
                                    </p:animClr>
                                    <p:animClr clrSpc="rgb" dir="cw">
                                      <p:cBhvr>
                                        <p:cTn id="340" dur="200" fill="hold"/>
                                        <p:tgtEl>
                                          <p:spTgt spid="14"/>
                                        </p:tgtEl>
                                        <p:attrNameLst>
                                          <p:attrName>fillcolor</p:attrName>
                                        </p:attrNameLst>
                                      </p:cBhvr>
                                      <p:to>
                                        <a:srgbClr val="E4F638"/>
                                      </p:to>
                                    </p:animClr>
                                    <p:set>
                                      <p:cBhvr>
                                        <p:cTn id="341" dur="200" fill="hold"/>
                                        <p:tgtEl>
                                          <p:spTgt spid="14"/>
                                        </p:tgtEl>
                                        <p:attrNameLst>
                                          <p:attrName>fill.type</p:attrName>
                                        </p:attrNameLst>
                                      </p:cBhvr>
                                      <p:to>
                                        <p:strVal val="solid"/>
                                      </p:to>
                                    </p:set>
                                    <p:set>
                                      <p:cBhvr>
                                        <p:cTn id="342" dur="200" fill="hold"/>
                                        <p:tgtEl>
                                          <p:spTgt spid="14"/>
                                        </p:tgtEl>
                                        <p:attrNameLst>
                                          <p:attrName>fill.on</p:attrName>
                                        </p:attrNameLst>
                                      </p:cBhvr>
                                      <p:to>
                                        <p:strVal val="true"/>
                                      </p:to>
                                    </p:set>
                                    <p:animRot by="120000">
                                      <p:cBhvr>
                                        <p:cTn id="343" dur="200" fill="hold">
                                          <p:stCondLst>
                                            <p:cond delay="0"/>
                                          </p:stCondLst>
                                        </p:cTn>
                                        <p:tgtEl>
                                          <p:spTgt spid="14"/>
                                        </p:tgtEl>
                                        <p:attrNameLst>
                                          <p:attrName>r</p:attrName>
                                        </p:attrNameLst>
                                      </p:cBhvr>
                                    </p:animRot>
                                    <p:animRot by="-240000">
                                      <p:cBhvr>
                                        <p:cTn id="344" dur="400" fill="hold">
                                          <p:stCondLst>
                                            <p:cond delay="400"/>
                                          </p:stCondLst>
                                        </p:cTn>
                                        <p:tgtEl>
                                          <p:spTgt spid="14"/>
                                        </p:tgtEl>
                                        <p:attrNameLst>
                                          <p:attrName>r</p:attrName>
                                        </p:attrNameLst>
                                      </p:cBhvr>
                                    </p:animRot>
                                    <p:animRot by="240000">
                                      <p:cBhvr>
                                        <p:cTn id="345" dur="400" fill="hold">
                                          <p:stCondLst>
                                            <p:cond delay="800"/>
                                          </p:stCondLst>
                                        </p:cTn>
                                        <p:tgtEl>
                                          <p:spTgt spid="14"/>
                                        </p:tgtEl>
                                        <p:attrNameLst>
                                          <p:attrName>r</p:attrName>
                                        </p:attrNameLst>
                                      </p:cBhvr>
                                    </p:animRot>
                                    <p:animRot by="-240000">
                                      <p:cBhvr>
                                        <p:cTn id="346" dur="400" fill="hold">
                                          <p:stCondLst>
                                            <p:cond delay="1200"/>
                                          </p:stCondLst>
                                        </p:cTn>
                                        <p:tgtEl>
                                          <p:spTgt spid="14"/>
                                        </p:tgtEl>
                                        <p:attrNameLst>
                                          <p:attrName>r</p:attrName>
                                        </p:attrNameLst>
                                      </p:cBhvr>
                                    </p:animRot>
                                    <p:animRot by="120000">
                                      <p:cBhvr>
                                        <p:cTn id="347" dur="400" fill="hold">
                                          <p:stCondLst>
                                            <p:cond delay="1600"/>
                                          </p:stCondLst>
                                        </p:cTn>
                                        <p:tgtEl>
                                          <p:spTgt spid="14"/>
                                        </p:tgtEl>
                                        <p:attrNameLst>
                                          <p:attrName>r</p:attrName>
                                        </p:attrNameLst>
                                      </p:cBhvr>
                                    </p:animRot>
                                  </p:childTnLst>
                                </p:cTn>
                              </p:par>
                              <p:par>
                                <p:cTn id="348" presetID="32" presetClass="emph" presetSubtype="0" fill="hold" nodeType="withEffect">
                                  <p:stCondLst>
                                    <p:cond delay="3000"/>
                                  </p:stCondLst>
                                  <p:childTnLst>
                                    <p:animClr clrSpc="rgb" dir="cw">
                                      <p:cBhvr override="childStyle">
                                        <p:cTn id="349" dur="200" fill="hold"/>
                                        <p:tgtEl>
                                          <p:spTgt spid="2074"/>
                                        </p:tgtEl>
                                        <p:attrNameLst>
                                          <p:attrName>style.color</p:attrName>
                                        </p:attrNameLst>
                                      </p:cBhvr>
                                      <p:to>
                                        <a:srgbClr val="E4F638"/>
                                      </p:to>
                                    </p:animClr>
                                    <p:animClr clrSpc="rgb" dir="cw">
                                      <p:cBhvr>
                                        <p:cTn id="350" dur="200" fill="hold"/>
                                        <p:tgtEl>
                                          <p:spTgt spid="2074"/>
                                        </p:tgtEl>
                                        <p:attrNameLst>
                                          <p:attrName>fillcolor</p:attrName>
                                        </p:attrNameLst>
                                      </p:cBhvr>
                                      <p:to>
                                        <a:srgbClr val="E4F638"/>
                                      </p:to>
                                    </p:animClr>
                                    <p:set>
                                      <p:cBhvr>
                                        <p:cTn id="351" dur="200" fill="hold"/>
                                        <p:tgtEl>
                                          <p:spTgt spid="2074"/>
                                        </p:tgtEl>
                                        <p:attrNameLst>
                                          <p:attrName>fill.type</p:attrName>
                                        </p:attrNameLst>
                                      </p:cBhvr>
                                      <p:to>
                                        <p:strVal val="solid"/>
                                      </p:to>
                                    </p:set>
                                    <p:set>
                                      <p:cBhvr>
                                        <p:cTn id="352" dur="200" fill="hold"/>
                                        <p:tgtEl>
                                          <p:spTgt spid="2074"/>
                                        </p:tgtEl>
                                        <p:attrNameLst>
                                          <p:attrName>fill.on</p:attrName>
                                        </p:attrNameLst>
                                      </p:cBhvr>
                                      <p:to>
                                        <p:strVal val="true"/>
                                      </p:to>
                                    </p:set>
                                    <p:animRot by="120000">
                                      <p:cBhvr>
                                        <p:cTn id="353" dur="200" fill="hold">
                                          <p:stCondLst>
                                            <p:cond delay="0"/>
                                          </p:stCondLst>
                                        </p:cTn>
                                        <p:tgtEl>
                                          <p:spTgt spid="2074"/>
                                        </p:tgtEl>
                                        <p:attrNameLst>
                                          <p:attrName>r</p:attrName>
                                        </p:attrNameLst>
                                      </p:cBhvr>
                                    </p:animRot>
                                    <p:animRot by="-240000">
                                      <p:cBhvr>
                                        <p:cTn id="354" dur="400" fill="hold">
                                          <p:stCondLst>
                                            <p:cond delay="400"/>
                                          </p:stCondLst>
                                        </p:cTn>
                                        <p:tgtEl>
                                          <p:spTgt spid="2074"/>
                                        </p:tgtEl>
                                        <p:attrNameLst>
                                          <p:attrName>r</p:attrName>
                                        </p:attrNameLst>
                                      </p:cBhvr>
                                    </p:animRot>
                                    <p:animRot by="240000">
                                      <p:cBhvr>
                                        <p:cTn id="355" dur="400" fill="hold">
                                          <p:stCondLst>
                                            <p:cond delay="800"/>
                                          </p:stCondLst>
                                        </p:cTn>
                                        <p:tgtEl>
                                          <p:spTgt spid="2074"/>
                                        </p:tgtEl>
                                        <p:attrNameLst>
                                          <p:attrName>r</p:attrName>
                                        </p:attrNameLst>
                                      </p:cBhvr>
                                    </p:animRot>
                                    <p:animRot by="-240000">
                                      <p:cBhvr>
                                        <p:cTn id="356" dur="400" fill="hold">
                                          <p:stCondLst>
                                            <p:cond delay="1200"/>
                                          </p:stCondLst>
                                        </p:cTn>
                                        <p:tgtEl>
                                          <p:spTgt spid="2074"/>
                                        </p:tgtEl>
                                        <p:attrNameLst>
                                          <p:attrName>r</p:attrName>
                                        </p:attrNameLst>
                                      </p:cBhvr>
                                    </p:animRot>
                                    <p:animRot by="120000">
                                      <p:cBhvr>
                                        <p:cTn id="357" dur="400" fill="hold">
                                          <p:stCondLst>
                                            <p:cond delay="1600"/>
                                          </p:stCondLst>
                                        </p:cTn>
                                        <p:tgtEl>
                                          <p:spTgt spid="2074"/>
                                        </p:tgtEl>
                                        <p:attrNameLst>
                                          <p:attrName>r</p:attrName>
                                        </p:attrNameLst>
                                      </p:cBhvr>
                                    </p:animRot>
                                  </p:childTnLst>
                                </p:cTn>
                              </p:par>
                              <p:par>
                                <p:cTn id="358" presetID="32" presetClass="emph" presetSubtype="0" fill="hold" nodeType="withEffect">
                                  <p:stCondLst>
                                    <p:cond delay="3000"/>
                                  </p:stCondLst>
                                  <p:childTnLst>
                                    <p:animClr clrSpc="rgb" dir="cw">
                                      <p:cBhvr override="childStyle">
                                        <p:cTn id="359" dur="200" fill="hold"/>
                                        <p:tgtEl>
                                          <p:spTgt spid="2106"/>
                                        </p:tgtEl>
                                        <p:attrNameLst>
                                          <p:attrName>style.color</p:attrName>
                                        </p:attrNameLst>
                                      </p:cBhvr>
                                      <p:to>
                                        <a:srgbClr val="E4F638"/>
                                      </p:to>
                                    </p:animClr>
                                    <p:animClr clrSpc="rgb" dir="cw">
                                      <p:cBhvr>
                                        <p:cTn id="360" dur="200" fill="hold"/>
                                        <p:tgtEl>
                                          <p:spTgt spid="2106"/>
                                        </p:tgtEl>
                                        <p:attrNameLst>
                                          <p:attrName>fillcolor</p:attrName>
                                        </p:attrNameLst>
                                      </p:cBhvr>
                                      <p:to>
                                        <a:srgbClr val="E4F638"/>
                                      </p:to>
                                    </p:animClr>
                                    <p:set>
                                      <p:cBhvr>
                                        <p:cTn id="361" dur="200" fill="hold"/>
                                        <p:tgtEl>
                                          <p:spTgt spid="2106"/>
                                        </p:tgtEl>
                                        <p:attrNameLst>
                                          <p:attrName>fill.type</p:attrName>
                                        </p:attrNameLst>
                                      </p:cBhvr>
                                      <p:to>
                                        <p:strVal val="solid"/>
                                      </p:to>
                                    </p:set>
                                    <p:set>
                                      <p:cBhvr>
                                        <p:cTn id="362" dur="200" fill="hold"/>
                                        <p:tgtEl>
                                          <p:spTgt spid="2106"/>
                                        </p:tgtEl>
                                        <p:attrNameLst>
                                          <p:attrName>fill.on</p:attrName>
                                        </p:attrNameLst>
                                      </p:cBhvr>
                                      <p:to>
                                        <p:strVal val="true"/>
                                      </p:to>
                                    </p:set>
                                    <p:animRot by="120000">
                                      <p:cBhvr>
                                        <p:cTn id="363" dur="200" fill="hold">
                                          <p:stCondLst>
                                            <p:cond delay="0"/>
                                          </p:stCondLst>
                                        </p:cTn>
                                        <p:tgtEl>
                                          <p:spTgt spid="2106"/>
                                        </p:tgtEl>
                                        <p:attrNameLst>
                                          <p:attrName>r</p:attrName>
                                        </p:attrNameLst>
                                      </p:cBhvr>
                                    </p:animRot>
                                    <p:animRot by="-240000">
                                      <p:cBhvr>
                                        <p:cTn id="364" dur="400" fill="hold">
                                          <p:stCondLst>
                                            <p:cond delay="400"/>
                                          </p:stCondLst>
                                        </p:cTn>
                                        <p:tgtEl>
                                          <p:spTgt spid="2106"/>
                                        </p:tgtEl>
                                        <p:attrNameLst>
                                          <p:attrName>r</p:attrName>
                                        </p:attrNameLst>
                                      </p:cBhvr>
                                    </p:animRot>
                                    <p:animRot by="240000">
                                      <p:cBhvr>
                                        <p:cTn id="365" dur="400" fill="hold">
                                          <p:stCondLst>
                                            <p:cond delay="800"/>
                                          </p:stCondLst>
                                        </p:cTn>
                                        <p:tgtEl>
                                          <p:spTgt spid="2106"/>
                                        </p:tgtEl>
                                        <p:attrNameLst>
                                          <p:attrName>r</p:attrName>
                                        </p:attrNameLst>
                                      </p:cBhvr>
                                    </p:animRot>
                                    <p:animRot by="-240000">
                                      <p:cBhvr>
                                        <p:cTn id="366" dur="400" fill="hold">
                                          <p:stCondLst>
                                            <p:cond delay="1200"/>
                                          </p:stCondLst>
                                        </p:cTn>
                                        <p:tgtEl>
                                          <p:spTgt spid="2106"/>
                                        </p:tgtEl>
                                        <p:attrNameLst>
                                          <p:attrName>r</p:attrName>
                                        </p:attrNameLst>
                                      </p:cBhvr>
                                    </p:animRot>
                                    <p:animRot by="120000">
                                      <p:cBhvr>
                                        <p:cTn id="367" dur="400" fill="hold">
                                          <p:stCondLst>
                                            <p:cond delay="1600"/>
                                          </p:stCondLst>
                                        </p:cTn>
                                        <p:tgtEl>
                                          <p:spTgt spid="2106"/>
                                        </p:tgtEl>
                                        <p:attrNameLst>
                                          <p:attrName>r</p:attrName>
                                        </p:attrNameLst>
                                      </p:cBhvr>
                                    </p:animRot>
                                  </p:childTnLst>
                                </p:cTn>
                              </p:par>
                              <p:par>
                                <p:cTn id="368" presetID="32" presetClass="emph" presetSubtype="0" fill="hold" nodeType="withEffect">
                                  <p:stCondLst>
                                    <p:cond delay="3000"/>
                                  </p:stCondLst>
                                  <p:childTnLst>
                                    <p:animClr clrSpc="rgb" dir="cw">
                                      <p:cBhvr override="childStyle">
                                        <p:cTn id="369" dur="200" fill="hold"/>
                                        <p:tgtEl>
                                          <p:spTgt spid="2232"/>
                                        </p:tgtEl>
                                        <p:attrNameLst>
                                          <p:attrName>style.color</p:attrName>
                                        </p:attrNameLst>
                                      </p:cBhvr>
                                      <p:to>
                                        <a:srgbClr val="E4F638"/>
                                      </p:to>
                                    </p:animClr>
                                    <p:animClr clrSpc="rgb" dir="cw">
                                      <p:cBhvr>
                                        <p:cTn id="370" dur="200" fill="hold"/>
                                        <p:tgtEl>
                                          <p:spTgt spid="2232"/>
                                        </p:tgtEl>
                                        <p:attrNameLst>
                                          <p:attrName>fillcolor</p:attrName>
                                        </p:attrNameLst>
                                      </p:cBhvr>
                                      <p:to>
                                        <a:srgbClr val="E4F638"/>
                                      </p:to>
                                    </p:animClr>
                                    <p:set>
                                      <p:cBhvr>
                                        <p:cTn id="371" dur="200" fill="hold"/>
                                        <p:tgtEl>
                                          <p:spTgt spid="2232"/>
                                        </p:tgtEl>
                                        <p:attrNameLst>
                                          <p:attrName>fill.type</p:attrName>
                                        </p:attrNameLst>
                                      </p:cBhvr>
                                      <p:to>
                                        <p:strVal val="solid"/>
                                      </p:to>
                                    </p:set>
                                    <p:set>
                                      <p:cBhvr>
                                        <p:cTn id="372" dur="200" fill="hold"/>
                                        <p:tgtEl>
                                          <p:spTgt spid="2232"/>
                                        </p:tgtEl>
                                        <p:attrNameLst>
                                          <p:attrName>fill.on</p:attrName>
                                        </p:attrNameLst>
                                      </p:cBhvr>
                                      <p:to>
                                        <p:strVal val="true"/>
                                      </p:to>
                                    </p:set>
                                    <p:animRot by="120000">
                                      <p:cBhvr>
                                        <p:cTn id="373" dur="200" fill="hold">
                                          <p:stCondLst>
                                            <p:cond delay="0"/>
                                          </p:stCondLst>
                                        </p:cTn>
                                        <p:tgtEl>
                                          <p:spTgt spid="2232"/>
                                        </p:tgtEl>
                                        <p:attrNameLst>
                                          <p:attrName>r</p:attrName>
                                        </p:attrNameLst>
                                      </p:cBhvr>
                                    </p:animRot>
                                    <p:animRot by="-240000">
                                      <p:cBhvr>
                                        <p:cTn id="374" dur="400" fill="hold">
                                          <p:stCondLst>
                                            <p:cond delay="400"/>
                                          </p:stCondLst>
                                        </p:cTn>
                                        <p:tgtEl>
                                          <p:spTgt spid="2232"/>
                                        </p:tgtEl>
                                        <p:attrNameLst>
                                          <p:attrName>r</p:attrName>
                                        </p:attrNameLst>
                                      </p:cBhvr>
                                    </p:animRot>
                                    <p:animRot by="240000">
                                      <p:cBhvr>
                                        <p:cTn id="375" dur="400" fill="hold">
                                          <p:stCondLst>
                                            <p:cond delay="800"/>
                                          </p:stCondLst>
                                        </p:cTn>
                                        <p:tgtEl>
                                          <p:spTgt spid="2232"/>
                                        </p:tgtEl>
                                        <p:attrNameLst>
                                          <p:attrName>r</p:attrName>
                                        </p:attrNameLst>
                                      </p:cBhvr>
                                    </p:animRot>
                                    <p:animRot by="-240000">
                                      <p:cBhvr>
                                        <p:cTn id="376" dur="400" fill="hold">
                                          <p:stCondLst>
                                            <p:cond delay="1200"/>
                                          </p:stCondLst>
                                        </p:cTn>
                                        <p:tgtEl>
                                          <p:spTgt spid="2232"/>
                                        </p:tgtEl>
                                        <p:attrNameLst>
                                          <p:attrName>r</p:attrName>
                                        </p:attrNameLst>
                                      </p:cBhvr>
                                    </p:animRot>
                                    <p:animRot by="120000">
                                      <p:cBhvr>
                                        <p:cTn id="377" dur="400" fill="hold">
                                          <p:stCondLst>
                                            <p:cond delay="1600"/>
                                          </p:stCondLst>
                                        </p:cTn>
                                        <p:tgtEl>
                                          <p:spTgt spid="2232"/>
                                        </p:tgtEl>
                                        <p:attrNameLst>
                                          <p:attrName>r</p:attrName>
                                        </p:attrNameLst>
                                      </p:cBhvr>
                                    </p:animRot>
                                  </p:childTnLst>
                                </p:cTn>
                              </p:par>
                              <p:par>
                                <p:cTn id="378" presetID="32" presetClass="emph" presetSubtype="0" fill="hold" nodeType="withEffect">
                                  <p:stCondLst>
                                    <p:cond delay="3000"/>
                                  </p:stCondLst>
                                  <p:childTnLst>
                                    <p:animClr clrSpc="rgb" dir="cw">
                                      <p:cBhvr override="childStyle">
                                        <p:cTn id="379" dur="200" fill="hold"/>
                                        <p:tgtEl>
                                          <p:spTgt spid="2"/>
                                        </p:tgtEl>
                                        <p:attrNameLst>
                                          <p:attrName>style.color</p:attrName>
                                        </p:attrNameLst>
                                      </p:cBhvr>
                                      <p:to>
                                        <a:srgbClr val="E4F638"/>
                                      </p:to>
                                    </p:animClr>
                                    <p:animClr clrSpc="rgb" dir="cw">
                                      <p:cBhvr>
                                        <p:cTn id="380" dur="200" fill="hold"/>
                                        <p:tgtEl>
                                          <p:spTgt spid="2"/>
                                        </p:tgtEl>
                                        <p:attrNameLst>
                                          <p:attrName>fillcolor</p:attrName>
                                        </p:attrNameLst>
                                      </p:cBhvr>
                                      <p:to>
                                        <a:srgbClr val="E4F638"/>
                                      </p:to>
                                    </p:animClr>
                                    <p:set>
                                      <p:cBhvr>
                                        <p:cTn id="381" dur="200" fill="hold"/>
                                        <p:tgtEl>
                                          <p:spTgt spid="2"/>
                                        </p:tgtEl>
                                        <p:attrNameLst>
                                          <p:attrName>fill.type</p:attrName>
                                        </p:attrNameLst>
                                      </p:cBhvr>
                                      <p:to>
                                        <p:strVal val="solid"/>
                                      </p:to>
                                    </p:set>
                                    <p:set>
                                      <p:cBhvr>
                                        <p:cTn id="382" dur="200" fill="hold"/>
                                        <p:tgtEl>
                                          <p:spTgt spid="2"/>
                                        </p:tgtEl>
                                        <p:attrNameLst>
                                          <p:attrName>fill.on</p:attrName>
                                        </p:attrNameLst>
                                      </p:cBhvr>
                                      <p:to>
                                        <p:strVal val="true"/>
                                      </p:to>
                                    </p:set>
                                    <p:animRot by="120000">
                                      <p:cBhvr>
                                        <p:cTn id="383" dur="200" fill="hold">
                                          <p:stCondLst>
                                            <p:cond delay="0"/>
                                          </p:stCondLst>
                                        </p:cTn>
                                        <p:tgtEl>
                                          <p:spTgt spid="2"/>
                                        </p:tgtEl>
                                        <p:attrNameLst>
                                          <p:attrName>r</p:attrName>
                                        </p:attrNameLst>
                                      </p:cBhvr>
                                    </p:animRot>
                                    <p:animRot by="-240000">
                                      <p:cBhvr>
                                        <p:cTn id="384" dur="400" fill="hold">
                                          <p:stCondLst>
                                            <p:cond delay="400"/>
                                          </p:stCondLst>
                                        </p:cTn>
                                        <p:tgtEl>
                                          <p:spTgt spid="2"/>
                                        </p:tgtEl>
                                        <p:attrNameLst>
                                          <p:attrName>r</p:attrName>
                                        </p:attrNameLst>
                                      </p:cBhvr>
                                    </p:animRot>
                                    <p:animRot by="240000">
                                      <p:cBhvr>
                                        <p:cTn id="385" dur="400" fill="hold">
                                          <p:stCondLst>
                                            <p:cond delay="800"/>
                                          </p:stCondLst>
                                        </p:cTn>
                                        <p:tgtEl>
                                          <p:spTgt spid="2"/>
                                        </p:tgtEl>
                                        <p:attrNameLst>
                                          <p:attrName>r</p:attrName>
                                        </p:attrNameLst>
                                      </p:cBhvr>
                                    </p:animRot>
                                    <p:animRot by="-240000">
                                      <p:cBhvr>
                                        <p:cTn id="386" dur="400" fill="hold">
                                          <p:stCondLst>
                                            <p:cond delay="1200"/>
                                          </p:stCondLst>
                                        </p:cTn>
                                        <p:tgtEl>
                                          <p:spTgt spid="2"/>
                                        </p:tgtEl>
                                        <p:attrNameLst>
                                          <p:attrName>r</p:attrName>
                                        </p:attrNameLst>
                                      </p:cBhvr>
                                    </p:animRot>
                                    <p:animRot by="120000">
                                      <p:cBhvr>
                                        <p:cTn id="387" dur="400" fill="hold">
                                          <p:stCondLst>
                                            <p:cond delay="1600"/>
                                          </p:stCondLst>
                                        </p:cTn>
                                        <p:tgtEl>
                                          <p:spTgt spid="2"/>
                                        </p:tgtEl>
                                        <p:attrNameLst>
                                          <p:attrName>r</p:attrName>
                                        </p:attrNameLst>
                                      </p:cBhvr>
                                    </p:animRot>
                                  </p:childTnLst>
                                </p:cTn>
                              </p:par>
                              <p:par>
                                <p:cTn id="388" presetID="32" presetClass="emph" presetSubtype="0" fill="hold" nodeType="withEffect">
                                  <p:stCondLst>
                                    <p:cond delay="3000"/>
                                  </p:stCondLst>
                                  <p:childTnLst>
                                    <p:animClr clrSpc="rgb" dir="cw">
                                      <p:cBhvr override="childStyle">
                                        <p:cTn id="389" dur="200" fill="hold"/>
                                        <p:tgtEl>
                                          <p:spTgt spid="12"/>
                                        </p:tgtEl>
                                        <p:attrNameLst>
                                          <p:attrName>style.color</p:attrName>
                                        </p:attrNameLst>
                                      </p:cBhvr>
                                      <p:to>
                                        <a:srgbClr val="E4F638"/>
                                      </p:to>
                                    </p:animClr>
                                    <p:animClr clrSpc="rgb" dir="cw">
                                      <p:cBhvr>
                                        <p:cTn id="390" dur="200" fill="hold"/>
                                        <p:tgtEl>
                                          <p:spTgt spid="12"/>
                                        </p:tgtEl>
                                        <p:attrNameLst>
                                          <p:attrName>fillcolor</p:attrName>
                                        </p:attrNameLst>
                                      </p:cBhvr>
                                      <p:to>
                                        <a:srgbClr val="E4F638"/>
                                      </p:to>
                                    </p:animClr>
                                    <p:set>
                                      <p:cBhvr>
                                        <p:cTn id="391" dur="200" fill="hold"/>
                                        <p:tgtEl>
                                          <p:spTgt spid="12"/>
                                        </p:tgtEl>
                                        <p:attrNameLst>
                                          <p:attrName>fill.type</p:attrName>
                                        </p:attrNameLst>
                                      </p:cBhvr>
                                      <p:to>
                                        <p:strVal val="solid"/>
                                      </p:to>
                                    </p:set>
                                    <p:set>
                                      <p:cBhvr>
                                        <p:cTn id="392" dur="200" fill="hold"/>
                                        <p:tgtEl>
                                          <p:spTgt spid="12"/>
                                        </p:tgtEl>
                                        <p:attrNameLst>
                                          <p:attrName>fill.on</p:attrName>
                                        </p:attrNameLst>
                                      </p:cBhvr>
                                      <p:to>
                                        <p:strVal val="true"/>
                                      </p:to>
                                    </p:set>
                                    <p:animRot by="120000">
                                      <p:cBhvr>
                                        <p:cTn id="393" dur="200" fill="hold">
                                          <p:stCondLst>
                                            <p:cond delay="0"/>
                                          </p:stCondLst>
                                        </p:cTn>
                                        <p:tgtEl>
                                          <p:spTgt spid="12"/>
                                        </p:tgtEl>
                                        <p:attrNameLst>
                                          <p:attrName>r</p:attrName>
                                        </p:attrNameLst>
                                      </p:cBhvr>
                                    </p:animRot>
                                    <p:animRot by="-240000">
                                      <p:cBhvr>
                                        <p:cTn id="394" dur="400" fill="hold">
                                          <p:stCondLst>
                                            <p:cond delay="400"/>
                                          </p:stCondLst>
                                        </p:cTn>
                                        <p:tgtEl>
                                          <p:spTgt spid="12"/>
                                        </p:tgtEl>
                                        <p:attrNameLst>
                                          <p:attrName>r</p:attrName>
                                        </p:attrNameLst>
                                      </p:cBhvr>
                                    </p:animRot>
                                    <p:animRot by="240000">
                                      <p:cBhvr>
                                        <p:cTn id="395" dur="400" fill="hold">
                                          <p:stCondLst>
                                            <p:cond delay="800"/>
                                          </p:stCondLst>
                                        </p:cTn>
                                        <p:tgtEl>
                                          <p:spTgt spid="12"/>
                                        </p:tgtEl>
                                        <p:attrNameLst>
                                          <p:attrName>r</p:attrName>
                                        </p:attrNameLst>
                                      </p:cBhvr>
                                    </p:animRot>
                                    <p:animRot by="-240000">
                                      <p:cBhvr>
                                        <p:cTn id="396" dur="400" fill="hold">
                                          <p:stCondLst>
                                            <p:cond delay="1200"/>
                                          </p:stCondLst>
                                        </p:cTn>
                                        <p:tgtEl>
                                          <p:spTgt spid="12"/>
                                        </p:tgtEl>
                                        <p:attrNameLst>
                                          <p:attrName>r</p:attrName>
                                        </p:attrNameLst>
                                      </p:cBhvr>
                                    </p:animRot>
                                    <p:animRot by="120000">
                                      <p:cBhvr>
                                        <p:cTn id="397" dur="400" fill="hold">
                                          <p:stCondLst>
                                            <p:cond delay="1600"/>
                                          </p:stCondLst>
                                        </p:cTn>
                                        <p:tgtEl>
                                          <p:spTgt spid="12"/>
                                        </p:tgtEl>
                                        <p:attrNameLst>
                                          <p:attrName>r</p:attrName>
                                        </p:attrNameLst>
                                      </p:cBhvr>
                                    </p:animRot>
                                  </p:childTnLst>
                                </p:cTn>
                              </p:par>
                              <p:par>
                                <p:cTn id="398" presetID="32" presetClass="emph" presetSubtype="0" fill="hold" nodeType="withEffect">
                                  <p:stCondLst>
                                    <p:cond delay="3000"/>
                                  </p:stCondLst>
                                  <p:childTnLst>
                                    <p:animClr clrSpc="rgb" dir="cw">
                                      <p:cBhvr override="childStyle">
                                        <p:cTn id="399" dur="200" fill="hold"/>
                                        <p:tgtEl>
                                          <p:spTgt spid="2104"/>
                                        </p:tgtEl>
                                        <p:attrNameLst>
                                          <p:attrName>style.color</p:attrName>
                                        </p:attrNameLst>
                                      </p:cBhvr>
                                      <p:to>
                                        <a:srgbClr val="E4F638"/>
                                      </p:to>
                                    </p:animClr>
                                    <p:animClr clrSpc="rgb" dir="cw">
                                      <p:cBhvr>
                                        <p:cTn id="400" dur="200" fill="hold"/>
                                        <p:tgtEl>
                                          <p:spTgt spid="2104"/>
                                        </p:tgtEl>
                                        <p:attrNameLst>
                                          <p:attrName>fillcolor</p:attrName>
                                        </p:attrNameLst>
                                      </p:cBhvr>
                                      <p:to>
                                        <a:srgbClr val="E4F638"/>
                                      </p:to>
                                    </p:animClr>
                                    <p:set>
                                      <p:cBhvr>
                                        <p:cTn id="401" dur="200" fill="hold"/>
                                        <p:tgtEl>
                                          <p:spTgt spid="2104"/>
                                        </p:tgtEl>
                                        <p:attrNameLst>
                                          <p:attrName>fill.type</p:attrName>
                                        </p:attrNameLst>
                                      </p:cBhvr>
                                      <p:to>
                                        <p:strVal val="solid"/>
                                      </p:to>
                                    </p:set>
                                    <p:set>
                                      <p:cBhvr>
                                        <p:cTn id="402" dur="200" fill="hold"/>
                                        <p:tgtEl>
                                          <p:spTgt spid="2104"/>
                                        </p:tgtEl>
                                        <p:attrNameLst>
                                          <p:attrName>fill.on</p:attrName>
                                        </p:attrNameLst>
                                      </p:cBhvr>
                                      <p:to>
                                        <p:strVal val="true"/>
                                      </p:to>
                                    </p:set>
                                    <p:animRot by="120000">
                                      <p:cBhvr>
                                        <p:cTn id="403" dur="200" fill="hold">
                                          <p:stCondLst>
                                            <p:cond delay="0"/>
                                          </p:stCondLst>
                                        </p:cTn>
                                        <p:tgtEl>
                                          <p:spTgt spid="2104"/>
                                        </p:tgtEl>
                                        <p:attrNameLst>
                                          <p:attrName>r</p:attrName>
                                        </p:attrNameLst>
                                      </p:cBhvr>
                                    </p:animRot>
                                    <p:animRot by="-240000">
                                      <p:cBhvr>
                                        <p:cTn id="404" dur="400" fill="hold">
                                          <p:stCondLst>
                                            <p:cond delay="400"/>
                                          </p:stCondLst>
                                        </p:cTn>
                                        <p:tgtEl>
                                          <p:spTgt spid="2104"/>
                                        </p:tgtEl>
                                        <p:attrNameLst>
                                          <p:attrName>r</p:attrName>
                                        </p:attrNameLst>
                                      </p:cBhvr>
                                    </p:animRot>
                                    <p:animRot by="240000">
                                      <p:cBhvr>
                                        <p:cTn id="405" dur="400" fill="hold">
                                          <p:stCondLst>
                                            <p:cond delay="800"/>
                                          </p:stCondLst>
                                        </p:cTn>
                                        <p:tgtEl>
                                          <p:spTgt spid="2104"/>
                                        </p:tgtEl>
                                        <p:attrNameLst>
                                          <p:attrName>r</p:attrName>
                                        </p:attrNameLst>
                                      </p:cBhvr>
                                    </p:animRot>
                                    <p:animRot by="-240000">
                                      <p:cBhvr>
                                        <p:cTn id="406" dur="400" fill="hold">
                                          <p:stCondLst>
                                            <p:cond delay="1200"/>
                                          </p:stCondLst>
                                        </p:cTn>
                                        <p:tgtEl>
                                          <p:spTgt spid="2104"/>
                                        </p:tgtEl>
                                        <p:attrNameLst>
                                          <p:attrName>r</p:attrName>
                                        </p:attrNameLst>
                                      </p:cBhvr>
                                    </p:animRot>
                                    <p:animRot by="120000">
                                      <p:cBhvr>
                                        <p:cTn id="407" dur="400" fill="hold">
                                          <p:stCondLst>
                                            <p:cond delay="1600"/>
                                          </p:stCondLst>
                                        </p:cTn>
                                        <p:tgtEl>
                                          <p:spTgt spid="2104"/>
                                        </p:tgtEl>
                                        <p:attrNameLst>
                                          <p:attrName>r</p:attrName>
                                        </p:attrNameLst>
                                      </p:cBhvr>
                                    </p:animRot>
                                  </p:childTnLst>
                                </p:cTn>
                              </p:par>
                              <p:par>
                                <p:cTn id="408" presetID="32" presetClass="emph" presetSubtype="0" fill="hold" nodeType="withEffect">
                                  <p:stCondLst>
                                    <p:cond delay="3000"/>
                                  </p:stCondLst>
                                  <p:childTnLst>
                                    <p:animClr clrSpc="rgb" dir="cw">
                                      <p:cBhvr override="childStyle">
                                        <p:cTn id="409" dur="200" fill="hold"/>
                                        <p:tgtEl>
                                          <p:spTgt spid="2107"/>
                                        </p:tgtEl>
                                        <p:attrNameLst>
                                          <p:attrName>style.color</p:attrName>
                                        </p:attrNameLst>
                                      </p:cBhvr>
                                      <p:to>
                                        <a:srgbClr val="E4F638"/>
                                      </p:to>
                                    </p:animClr>
                                    <p:animClr clrSpc="rgb" dir="cw">
                                      <p:cBhvr>
                                        <p:cTn id="410" dur="200" fill="hold"/>
                                        <p:tgtEl>
                                          <p:spTgt spid="2107"/>
                                        </p:tgtEl>
                                        <p:attrNameLst>
                                          <p:attrName>fillcolor</p:attrName>
                                        </p:attrNameLst>
                                      </p:cBhvr>
                                      <p:to>
                                        <a:srgbClr val="E4F638"/>
                                      </p:to>
                                    </p:animClr>
                                    <p:set>
                                      <p:cBhvr>
                                        <p:cTn id="411" dur="200" fill="hold"/>
                                        <p:tgtEl>
                                          <p:spTgt spid="2107"/>
                                        </p:tgtEl>
                                        <p:attrNameLst>
                                          <p:attrName>fill.type</p:attrName>
                                        </p:attrNameLst>
                                      </p:cBhvr>
                                      <p:to>
                                        <p:strVal val="solid"/>
                                      </p:to>
                                    </p:set>
                                    <p:set>
                                      <p:cBhvr>
                                        <p:cTn id="412" dur="200" fill="hold"/>
                                        <p:tgtEl>
                                          <p:spTgt spid="2107"/>
                                        </p:tgtEl>
                                        <p:attrNameLst>
                                          <p:attrName>fill.on</p:attrName>
                                        </p:attrNameLst>
                                      </p:cBhvr>
                                      <p:to>
                                        <p:strVal val="true"/>
                                      </p:to>
                                    </p:set>
                                    <p:animRot by="120000">
                                      <p:cBhvr>
                                        <p:cTn id="413" dur="200" fill="hold">
                                          <p:stCondLst>
                                            <p:cond delay="0"/>
                                          </p:stCondLst>
                                        </p:cTn>
                                        <p:tgtEl>
                                          <p:spTgt spid="2107"/>
                                        </p:tgtEl>
                                        <p:attrNameLst>
                                          <p:attrName>r</p:attrName>
                                        </p:attrNameLst>
                                      </p:cBhvr>
                                    </p:animRot>
                                    <p:animRot by="-240000">
                                      <p:cBhvr>
                                        <p:cTn id="414" dur="400" fill="hold">
                                          <p:stCondLst>
                                            <p:cond delay="400"/>
                                          </p:stCondLst>
                                        </p:cTn>
                                        <p:tgtEl>
                                          <p:spTgt spid="2107"/>
                                        </p:tgtEl>
                                        <p:attrNameLst>
                                          <p:attrName>r</p:attrName>
                                        </p:attrNameLst>
                                      </p:cBhvr>
                                    </p:animRot>
                                    <p:animRot by="240000">
                                      <p:cBhvr>
                                        <p:cTn id="415" dur="400" fill="hold">
                                          <p:stCondLst>
                                            <p:cond delay="800"/>
                                          </p:stCondLst>
                                        </p:cTn>
                                        <p:tgtEl>
                                          <p:spTgt spid="2107"/>
                                        </p:tgtEl>
                                        <p:attrNameLst>
                                          <p:attrName>r</p:attrName>
                                        </p:attrNameLst>
                                      </p:cBhvr>
                                    </p:animRot>
                                    <p:animRot by="-240000">
                                      <p:cBhvr>
                                        <p:cTn id="416" dur="400" fill="hold">
                                          <p:stCondLst>
                                            <p:cond delay="1200"/>
                                          </p:stCondLst>
                                        </p:cTn>
                                        <p:tgtEl>
                                          <p:spTgt spid="2107"/>
                                        </p:tgtEl>
                                        <p:attrNameLst>
                                          <p:attrName>r</p:attrName>
                                        </p:attrNameLst>
                                      </p:cBhvr>
                                    </p:animRot>
                                    <p:animRot by="120000">
                                      <p:cBhvr>
                                        <p:cTn id="417" dur="400" fill="hold">
                                          <p:stCondLst>
                                            <p:cond delay="1600"/>
                                          </p:stCondLst>
                                        </p:cTn>
                                        <p:tgtEl>
                                          <p:spTgt spid="2107"/>
                                        </p:tgtEl>
                                        <p:attrNameLst>
                                          <p:attrName>r</p:attrName>
                                        </p:attrNameLst>
                                      </p:cBhvr>
                                    </p:animRot>
                                  </p:childTnLst>
                                </p:cTn>
                              </p:par>
                              <p:par>
                                <p:cTn id="418" presetID="32" presetClass="emph" presetSubtype="0" fill="hold" nodeType="withEffect">
                                  <p:stCondLst>
                                    <p:cond delay="3000"/>
                                  </p:stCondLst>
                                  <p:childTnLst>
                                    <p:animClr clrSpc="rgb" dir="cw">
                                      <p:cBhvr override="childStyle">
                                        <p:cTn id="419" dur="200" fill="hold"/>
                                        <p:tgtEl>
                                          <p:spTgt spid="2061"/>
                                        </p:tgtEl>
                                        <p:attrNameLst>
                                          <p:attrName>style.color</p:attrName>
                                        </p:attrNameLst>
                                      </p:cBhvr>
                                      <p:to>
                                        <a:srgbClr val="E4F638"/>
                                      </p:to>
                                    </p:animClr>
                                    <p:animClr clrSpc="rgb" dir="cw">
                                      <p:cBhvr>
                                        <p:cTn id="420" dur="200" fill="hold"/>
                                        <p:tgtEl>
                                          <p:spTgt spid="2061"/>
                                        </p:tgtEl>
                                        <p:attrNameLst>
                                          <p:attrName>fillcolor</p:attrName>
                                        </p:attrNameLst>
                                      </p:cBhvr>
                                      <p:to>
                                        <a:srgbClr val="E4F638"/>
                                      </p:to>
                                    </p:animClr>
                                    <p:set>
                                      <p:cBhvr>
                                        <p:cTn id="421" dur="200" fill="hold"/>
                                        <p:tgtEl>
                                          <p:spTgt spid="2061"/>
                                        </p:tgtEl>
                                        <p:attrNameLst>
                                          <p:attrName>fill.type</p:attrName>
                                        </p:attrNameLst>
                                      </p:cBhvr>
                                      <p:to>
                                        <p:strVal val="solid"/>
                                      </p:to>
                                    </p:set>
                                    <p:set>
                                      <p:cBhvr>
                                        <p:cTn id="422" dur="200" fill="hold"/>
                                        <p:tgtEl>
                                          <p:spTgt spid="2061"/>
                                        </p:tgtEl>
                                        <p:attrNameLst>
                                          <p:attrName>fill.on</p:attrName>
                                        </p:attrNameLst>
                                      </p:cBhvr>
                                      <p:to>
                                        <p:strVal val="true"/>
                                      </p:to>
                                    </p:set>
                                    <p:animRot by="120000">
                                      <p:cBhvr>
                                        <p:cTn id="423" dur="200" fill="hold">
                                          <p:stCondLst>
                                            <p:cond delay="0"/>
                                          </p:stCondLst>
                                        </p:cTn>
                                        <p:tgtEl>
                                          <p:spTgt spid="2061"/>
                                        </p:tgtEl>
                                        <p:attrNameLst>
                                          <p:attrName>r</p:attrName>
                                        </p:attrNameLst>
                                      </p:cBhvr>
                                    </p:animRot>
                                    <p:animRot by="-240000">
                                      <p:cBhvr>
                                        <p:cTn id="424" dur="400" fill="hold">
                                          <p:stCondLst>
                                            <p:cond delay="400"/>
                                          </p:stCondLst>
                                        </p:cTn>
                                        <p:tgtEl>
                                          <p:spTgt spid="2061"/>
                                        </p:tgtEl>
                                        <p:attrNameLst>
                                          <p:attrName>r</p:attrName>
                                        </p:attrNameLst>
                                      </p:cBhvr>
                                    </p:animRot>
                                    <p:animRot by="240000">
                                      <p:cBhvr>
                                        <p:cTn id="425" dur="400" fill="hold">
                                          <p:stCondLst>
                                            <p:cond delay="800"/>
                                          </p:stCondLst>
                                        </p:cTn>
                                        <p:tgtEl>
                                          <p:spTgt spid="2061"/>
                                        </p:tgtEl>
                                        <p:attrNameLst>
                                          <p:attrName>r</p:attrName>
                                        </p:attrNameLst>
                                      </p:cBhvr>
                                    </p:animRot>
                                    <p:animRot by="-240000">
                                      <p:cBhvr>
                                        <p:cTn id="426" dur="400" fill="hold">
                                          <p:stCondLst>
                                            <p:cond delay="1200"/>
                                          </p:stCondLst>
                                        </p:cTn>
                                        <p:tgtEl>
                                          <p:spTgt spid="2061"/>
                                        </p:tgtEl>
                                        <p:attrNameLst>
                                          <p:attrName>r</p:attrName>
                                        </p:attrNameLst>
                                      </p:cBhvr>
                                    </p:animRot>
                                    <p:animRot by="120000">
                                      <p:cBhvr>
                                        <p:cTn id="427" dur="400" fill="hold">
                                          <p:stCondLst>
                                            <p:cond delay="1600"/>
                                          </p:stCondLst>
                                        </p:cTn>
                                        <p:tgtEl>
                                          <p:spTgt spid="2061"/>
                                        </p:tgtEl>
                                        <p:attrNameLst>
                                          <p:attrName>r</p:attrName>
                                        </p:attrNameLst>
                                      </p:cBhvr>
                                    </p:animRot>
                                  </p:childTnLst>
                                </p:cTn>
                              </p:par>
                              <p:par>
                                <p:cTn id="428" presetID="32" presetClass="emph" presetSubtype="0" fill="hold" nodeType="withEffect">
                                  <p:stCondLst>
                                    <p:cond delay="3000"/>
                                  </p:stCondLst>
                                  <p:childTnLst>
                                    <p:animClr clrSpc="rgb" dir="cw">
                                      <p:cBhvr override="childStyle">
                                        <p:cTn id="429" dur="200" fill="hold"/>
                                        <p:tgtEl>
                                          <p:spTgt spid="2231"/>
                                        </p:tgtEl>
                                        <p:attrNameLst>
                                          <p:attrName>style.color</p:attrName>
                                        </p:attrNameLst>
                                      </p:cBhvr>
                                      <p:to>
                                        <a:srgbClr val="E4F638"/>
                                      </p:to>
                                    </p:animClr>
                                    <p:animClr clrSpc="rgb" dir="cw">
                                      <p:cBhvr>
                                        <p:cTn id="430" dur="200" fill="hold"/>
                                        <p:tgtEl>
                                          <p:spTgt spid="2231"/>
                                        </p:tgtEl>
                                        <p:attrNameLst>
                                          <p:attrName>fillcolor</p:attrName>
                                        </p:attrNameLst>
                                      </p:cBhvr>
                                      <p:to>
                                        <a:srgbClr val="E4F638"/>
                                      </p:to>
                                    </p:animClr>
                                    <p:set>
                                      <p:cBhvr>
                                        <p:cTn id="431" dur="200" fill="hold"/>
                                        <p:tgtEl>
                                          <p:spTgt spid="2231"/>
                                        </p:tgtEl>
                                        <p:attrNameLst>
                                          <p:attrName>fill.type</p:attrName>
                                        </p:attrNameLst>
                                      </p:cBhvr>
                                      <p:to>
                                        <p:strVal val="solid"/>
                                      </p:to>
                                    </p:set>
                                    <p:set>
                                      <p:cBhvr>
                                        <p:cTn id="432" dur="200" fill="hold"/>
                                        <p:tgtEl>
                                          <p:spTgt spid="2231"/>
                                        </p:tgtEl>
                                        <p:attrNameLst>
                                          <p:attrName>fill.on</p:attrName>
                                        </p:attrNameLst>
                                      </p:cBhvr>
                                      <p:to>
                                        <p:strVal val="true"/>
                                      </p:to>
                                    </p:set>
                                    <p:animRot by="120000">
                                      <p:cBhvr>
                                        <p:cTn id="433" dur="200" fill="hold">
                                          <p:stCondLst>
                                            <p:cond delay="0"/>
                                          </p:stCondLst>
                                        </p:cTn>
                                        <p:tgtEl>
                                          <p:spTgt spid="2231"/>
                                        </p:tgtEl>
                                        <p:attrNameLst>
                                          <p:attrName>r</p:attrName>
                                        </p:attrNameLst>
                                      </p:cBhvr>
                                    </p:animRot>
                                    <p:animRot by="-240000">
                                      <p:cBhvr>
                                        <p:cTn id="434" dur="400" fill="hold">
                                          <p:stCondLst>
                                            <p:cond delay="400"/>
                                          </p:stCondLst>
                                        </p:cTn>
                                        <p:tgtEl>
                                          <p:spTgt spid="2231"/>
                                        </p:tgtEl>
                                        <p:attrNameLst>
                                          <p:attrName>r</p:attrName>
                                        </p:attrNameLst>
                                      </p:cBhvr>
                                    </p:animRot>
                                    <p:animRot by="240000">
                                      <p:cBhvr>
                                        <p:cTn id="435" dur="400" fill="hold">
                                          <p:stCondLst>
                                            <p:cond delay="800"/>
                                          </p:stCondLst>
                                        </p:cTn>
                                        <p:tgtEl>
                                          <p:spTgt spid="2231"/>
                                        </p:tgtEl>
                                        <p:attrNameLst>
                                          <p:attrName>r</p:attrName>
                                        </p:attrNameLst>
                                      </p:cBhvr>
                                    </p:animRot>
                                    <p:animRot by="-240000">
                                      <p:cBhvr>
                                        <p:cTn id="436" dur="400" fill="hold">
                                          <p:stCondLst>
                                            <p:cond delay="1200"/>
                                          </p:stCondLst>
                                        </p:cTn>
                                        <p:tgtEl>
                                          <p:spTgt spid="2231"/>
                                        </p:tgtEl>
                                        <p:attrNameLst>
                                          <p:attrName>r</p:attrName>
                                        </p:attrNameLst>
                                      </p:cBhvr>
                                    </p:animRot>
                                    <p:animRot by="120000">
                                      <p:cBhvr>
                                        <p:cTn id="437" dur="400" fill="hold">
                                          <p:stCondLst>
                                            <p:cond delay="1600"/>
                                          </p:stCondLst>
                                        </p:cTn>
                                        <p:tgtEl>
                                          <p:spTgt spid="2231"/>
                                        </p:tgtEl>
                                        <p:attrNameLst>
                                          <p:attrName>r</p:attrName>
                                        </p:attrNameLst>
                                      </p:cBhvr>
                                    </p:animRot>
                                  </p:childTnLst>
                                </p:cTn>
                              </p:par>
                            </p:childTnLst>
                          </p:cTn>
                        </p:par>
                        <p:par>
                          <p:cTn id="438" fill="hold">
                            <p:stCondLst>
                              <p:cond delay="5000"/>
                            </p:stCondLst>
                            <p:childTnLst>
                              <p:par>
                                <p:cTn id="439" presetID="10" presetClass="entr" presetSubtype="0" fill="hold" grpId="0" nodeType="afterEffect">
                                  <p:stCondLst>
                                    <p:cond delay="1000"/>
                                  </p:stCondLst>
                                  <p:childTnLst>
                                    <p:set>
                                      <p:cBhvr>
                                        <p:cTn id="440" dur="1" fill="hold">
                                          <p:stCondLst>
                                            <p:cond delay="0"/>
                                          </p:stCondLst>
                                        </p:cTn>
                                        <p:tgtEl>
                                          <p:spTgt spid="2284"/>
                                        </p:tgtEl>
                                        <p:attrNameLst>
                                          <p:attrName>style.visibility</p:attrName>
                                        </p:attrNameLst>
                                      </p:cBhvr>
                                      <p:to>
                                        <p:strVal val="visible"/>
                                      </p:to>
                                    </p:set>
                                    <p:animEffect transition="in" filter="fade">
                                      <p:cBhvr>
                                        <p:cTn id="441" dur="2000"/>
                                        <p:tgtEl>
                                          <p:spTgt spid="2284"/>
                                        </p:tgtEl>
                                      </p:cBhvr>
                                    </p:animEffect>
                                  </p:childTnLst>
                                </p:cTn>
                              </p:par>
                              <p:par>
                                <p:cTn id="442" presetID="10" presetClass="entr" presetSubtype="0" fill="hold" grpId="0" nodeType="withEffect">
                                  <p:stCondLst>
                                    <p:cond delay="1000"/>
                                  </p:stCondLst>
                                  <p:childTnLst>
                                    <p:set>
                                      <p:cBhvr>
                                        <p:cTn id="443" dur="1" fill="hold">
                                          <p:stCondLst>
                                            <p:cond delay="0"/>
                                          </p:stCondLst>
                                        </p:cTn>
                                        <p:tgtEl>
                                          <p:spTgt spid="2283"/>
                                        </p:tgtEl>
                                        <p:attrNameLst>
                                          <p:attrName>style.visibility</p:attrName>
                                        </p:attrNameLst>
                                      </p:cBhvr>
                                      <p:to>
                                        <p:strVal val="visible"/>
                                      </p:to>
                                    </p:set>
                                    <p:animEffect transition="in" filter="fade">
                                      <p:cBhvr>
                                        <p:cTn id="444" dur="2000"/>
                                        <p:tgtEl>
                                          <p:spTgt spid="2283"/>
                                        </p:tgtEl>
                                      </p:cBhvr>
                                    </p:animEffect>
                                  </p:childTnLst>
                                </p:cTn>
                              </p:par>
                              <p:par>
                                <p:cTn id="445" presetID="10" presetClass="entr" presetSubtype="0" fill="hold" grpId="0" nodeType="withEffect">
                                  <p:stCondLst>
                                    <p:cond delay="1000"/>
                                  </p:stCondLst>
                                  <p:childTnLst>
                                    <p:set>
                                      <p:cBhvr>
                                        <p:cTn id="446" dur="1" fill="hold">
                                          <p:stCondLst>
                                            <p:cond delay="0"/>
                                          </p:stCondLst>
                                        </p:cTn>
                                        <p:tgtEl>
                                          <p:spTgt spid="2286"/>
                                        </p:tgtEl>
                                        <p:attrNameLst>
                                          <p:attrName>style.visibility</p:attrName>
                                        </p:attrNameLst>
                                      </p:cBhvr>
                                      <p:to>
                                        <p:strVal val="visible"/>
                                      </p:to>
                                    </p:set>
                                    <p:animEffect transition="in" filter="fade">
                                      <p:cBhvr>
                                        <p:cTn id="447" dur="2000"/>
                                        <p:tgtEl>
                                          <p:spTgt spid="2286"/>
                                        </p:tgtEl>
                                      </p:cBhvr>
                                    </p:animEffect>
                                  </p:childTnLst>
                                </p:cTn>
                              </p:par>
                              <p:par>
                                <p:cTn id="448" presetID="10" presetClass="entr" presetSubtype="0" fill="hold" grpId="0" nodeType="withEffect">
                                  <p:stCondLst>
                                    <p:cond delay="1000"/>
                                  </p:stCondLst>
                                  <p:childTnLst>
                                    <p:set>
                                      <p:cBhvr>
                                        <p:cTn id="449" dur="1" fill="hold">
                                          <p:stCondLst>
                                            <p:cond delay="0"/>
                                          </p:stCondLst>
                                        </p:cTn>
                                        <p:tgtEl>
                                          <p:spTgt spid="2285"/>
                                        </p:tgtEl>
                                        <p:attrNameLst>
                                          <p:attrName>style.visibility</p:attrName>
                                        </p:attrNameLst>
                                      </p:cBhvr>
                                      <p:to>
                                        <p:strVal val="visible"/>
                                      </p:to>
                                    </p:set>
                                    <p:animEffect transition="in" filter="fade">
                                      <p:cBhvr>
                                        <p:cTn id="450" dur="2000"/>
                                        <p:tgtEl>
                                          <p:spTgt spid="2285"/>
                                        </p:tgtEl>
                                      </p:cBhvr>
                                    </p:animEffect>
                                  </p:childTnLst>
                                </p:cTn>
                              </p:par>
                              <p:par>
                                <p:cTn id="451" presetID="10" presetClass="entr" presetSubtype="0" fill="hold" grpId="0" nodeType="withEffect">
                                  <p:stCondLst>
                                    <p:cond delay="1000"/>
                                  </p:stCondLst>
                                  <p:childTnLst>
                                    <p:set>
                                      <p:cBhvr>
                                        <p:cTn id="452" dur="1" fill="hold">
                                          <p:stCondLst>
                                            <p:cond delay="0"/>
                                          </p:stCondLst>
                                        </p:cTn>
                                        <p:tgtEl>
                                          <p:spTgt spid="2287"/>
                                        </p:tgtEl>
                                        <p:attrNameLst>
                                          <p:attrName>style.visibility</p:attrName>
                                        </p:attrNameLst>
                                      </p:cBhvr>
                                      <p:to>
                                        <p:strVal val="visible"/>
                                      </p:to>
                                    </p:set>
                                    <p:animEffect transition="in" filter="fade">
                                      <p:cBhvr>
                                        <p:cTn id="453" dur="2000"/>
                                        <p:tgtEl>
                                          <p:spTgt spid="2287"/>
                                        </p:tgtEl>
                                      </p:cBhvr>
                                    </p:animEffect>
                                  </p:childTnLst>
                                </p:cTn>
                              </p:par>
                            </p:childTnLst>
                          </p:cTn>
                        </p:par>
                      </p:childTnLst>
                    </p:cTn>
                  </p:par>
                  <p:par>
                    <p:cTn id="454" fill="hold">
                      <p:stCondLst>
                        <p:cond delay="indefinite"/>
                      </p:stCondLst>
                      <p:childTnLst>
                        <p:par>
                          <p:cTn id="455" fill="hold">
                            <p:stCondLst>
                              <p:cond delay="0"/>
                            </p:stCondLst>
                            <p:childTnLst>
                              <p:par>
                                <p:cTn id="456" presetID="10" presetClass="exit" presetSubtype="0" fill="hold" grpId="1" nodeType="clickEffect">
                                  <p:stCondLst>
                                    <p:cond delay="0"/>
                                  </p:stCondLst>
                                  <p:childTnLst>
                                    <p:animEffect transition="out" filter="fade">
                                      <p:cBhvr>
                                        <p:cTn id="457" dur="2000"/>
                                        <p:tgtEl>
                                          <p:spTgt spid="2285"/>
                                        </p:tgtEl>
                                      </p:cBhvr>
                                    </p:animEffect>
                                    <p:set>
                                      <p:cBhvr>
                                        <p:cTn id="458" dur="1" fill="hold">
                                          <p:stCondLst>
                                            <p:cond delay="1999"/>
                                          </p:stCondLst>
                                        </p:cTn>
                                        <p:tgtEl>
                                          <p:spTgt spid="2285"/>
                                        </p:tgtEl>
                                        <p:attrNameLst>
                                          <p:attrName>style.visibility</p:attrName>
                                        </p:attrNameLst>
                                      </p:cBhvr>
                                      <p:to>
                                        <p:strVal val="hidden"/>
                                      </p:to>
                                    </p:set>
                                  </p:childTnLst>
                                </p:cTn>
                              </p:par>
                              <p:par>
                                <p:cTn id="459" presetID="10" presetClass="exit" presetSubtype="0" fill="hold" grpId="1" nodeType="withEffect">
                                  <p:stCondLst>
                                    <p:cond delay="0"/>
                                  </p:stCondLst>
                                  <p:childTnLst>
                                    <p:animEffect transition="out" filter="fade">
                                      <p:cBhvr>
                                        <p:cTn id="460" dur="2000"/>
                                        <p:tgtEl>
                                          <p:spTgt spid="2283"/>
                                        </p:tgtEl>
                                      </p:cBhvr>
                                    </p:animEffect>
                                    <p:set>
                                      <p:cBhvr>
                                        <p:cTn id="461" dur="1" fill="hold">
                                          <p:stCondLst>
                                            <p:cond delay="1999"/>
                                          </p:stCondLst>
                                        </p:cTn>
                                        <p:tgtEl>
                                          <p:spTgt spid="2283"/>
                                        </p:tgtEl>
                                        <p:attrNameLst>
                                          <p:attrName>style.visibility</p:attrName>
                                        </p:attrNameLst>
                                      </p:cBhvr>
                                      <p:to>
                                        <p:strVal val="hidden"/>
                                      </p:to>
                                    </p:set>
                                  </p:childTnLst>
                                </p:cTn>
                              </p:par>
                              <p:par>
                                <p:cTn id="462" presetID="10" presetClass="exit" presetSubtype="0" fill="hold" grpId="1" nodeType="withEffect">
                                  <p:stCondLst>
                                    <p:cond delay="0"/>
                                  </p:stCondLst>
                                  <p:childTnLst>
                                    <p:animEffect transition="out" filter="fade">
                                      <p:cBhvr>
                                        <p:cTn id="463" dur="2000"/>
                                        <p:tgtEl>
                                          <p:spTgt spid="2286"/>
                                        </p:tgtEl>
                                      </p:cBhvr>
                                    </p:animEffect>
                                    <p:set>
                                      <p:cBhvr>
                                        <p:cTn id="464" dur="1" fill="hold">
                                          <p:stCondLst>
                                            <p:cond delay="1999"/>
                                          </p:stCondLst>
                                        </p:cTn>
                                        <p:tgtEl>
                                          <p:spTgt spid="2286"/>
                                        </p:tgtEl>
                                        <p:attrNameLst>
                                          <p:attrName>style.visibility</p:attrName>
                                        </p:attrNameLst>
                                      </p:cBhvr>
                                      <p:to>
                                        <p:strVal val="hidden"/>
                                      </p:to>
                                    </p:set>
                                  </p:childTnLst>
                                </p:cTn>
                              </p:par>
                              <p:par>
                                <p:cTn id="465" presetID="10" presetClass="exit" presetSubtype="0" fill="hold" grpId="1" nodeType="withEffect">
                                  <p:stCondLst>
                                    <p:cond delay="0"/>
                                  </p:stCondLst>
                                  <p:childTnLst>
                                    <p:animEffect transition="out" filter="fade">
                                      <p:cBhvr>
                                        <p:cTn id="466" dur="2000"/>
                                        <p:tgtEl>
                                          <p:spTgt spid="2287"/>
                                        </p:tgtEl>
                                      </p:cBhvr>
                                    </p:animEffect>
                                    <p:set>
                                      <p:cBhvr>
                                        <p:cTn id="467" dur="1" fill="hold">
                                          <p:stCondLst>
                                            <p:cond delay="1999"/>
                                          </p:stCondLst>
                                        </p:cTn>
                                        <p:tgtEl>
                                          <p:spTgt spid="2287"/>
                                        </p:tgtEl>
                                        <p:attrNameLst>
                                          <p:attrName>style.visibility</p:attrName>
                                        </p:attrNameLst>
                                      </p:cBhvr>
                                      <p:to>
                                        <p:strVal val="hidden"/>
                                      </p:to>
                                    </p:set>
                                  </p:childTnLst>
                                </p:cTn>
                              </p:par>
                              <p:par>
                                <p:cTn id="468" presetID="10" presetClass="exit" presetSubtype="0" fill="hold" grpId="1" nodeType="withEffect">
                                  <p:stCondLst>
                                    <p:cond delay="0"/>
                                  </p:stCondLst>
                                  <p:childTnLst>
                                    <p:animEffect transition="out" filter="fade">
                                      <p:cBhvr>
                                        <p:cTn id="469" dur="2000"/>
                                        <p:tgtEl>
                                          <p:spTgt spid="2284"/>
                                        </p:tgtEl>
                                      </p:cBhvr>
                                    </p:animEffect>
                                    <p:set>
                                      <p:cBhvr>
                                        <p:cTn id="470" dur="1" fill="hold">
                                          <p:stCondLst>
                                            <p:cond delay="1999"/>
                                          </p:stCondLst>
                                        </p:cTn>
                                        <p:tgtEl>
                                          <p:spTgt spid="2284"/>
                                        </p:tgtEl>
                                        <p:attrNameLst>
                                          <p:attrName>style.visibility</p:attrName>
                                        </p:attrNameLst>
                                      </p:cBhvr>
                                      <p:to>
                                        <p:strVal val="hidden"/>
                                      </p:to>
                                    </p:set>
                                  </p:childTnLst>
                                </p:cTn>
                              </p:par>
                              <p:par>
                                <p:cTn id="471" presetID="16" presetClass="exit" presetSubtype="26" fill="hold" grpId="1" nodeType="withEffect">
                                  <p:stCondLst>
                                    <p:cond delay="0"/>
                                  </p:stCondLst>
                                  <p:childTnLst>
                                    <p:animEffect transition="out" filter="barn(inHorizontal)">
                                      <p:cBhvr>
                                        <p:cTn id="472" dur="1000"/>
                                        <p:tgtEl>
                                          <p:spTgt spid="2252"/>
                                        </p:tgtEl>
                                      </p:cBhvr>
                                    </p:animEffect>
                                    <p:set>
                                      <p:cBhvr>
                                        <p:cTn id="473" dur="1" fill="hold">
                                          <p:stCondLst>
                                            <p:cond delay="999"/>
                                          </p:stCondLst>
                                        </p:cTn>
                                        <p:tgtEl>
                                          <p:spTgt spid="2252"/>
                                        </p:tgtEl>
                                        <p:attrNameLst>
                                          <p:attrName>style.visibility</p:attrName>
                                        </p:attrNameLst>
                                      </p:cBhvr>
                                      <p:to>
                                        <p:strVal val="hidden"/>
                                      </p:to>
                                    </p:set>
                                  </p:childTnLst>
                                </p:cTn>
                              </p:par>
                            </p:childTnLst>
                          </p:cTn>
                        </p:par>
                        <p:par>
                          <p:cTn id="474" fill="hold">
                            <p:stCondLst>
                              <p:cond delay="2000"/>
                            </p:stCondLst>
                            <p:childTnLst>
                              <p:par>
                                <p:cTn id="475" presetID="16" presetClass="entr" presetSubtype="26" fill="hold" grpId="0" nodeType="afterEffect">
                                  <p:stCondLst>
                                    <p:cond delay="0"/>
                                  </p:stCondLst>
                                  <p:childTnLst>
                                    <p:set>
                                      <p:cBhvr>
                                        <p:cTn id="476" dur="1" fill="hold">
                                          <p:stCondLst>
                                            <p:cond delay="0"/>
                                          </p:stCondLst>
                                        </p:cTn>
                                        <p:tgtEl>
                                          <p:spTgt spid="2289"/>
                                        </p:tgtEl>
                                        <p:attrNameLst>
                                          <p:attrName>style.visibility</p:attrName>
                                        </p:attrNameLst>
                                      </p:cBhvr>
                                      <p:to>
                                        <p:strVal val="visible"/>
                                      </p:to>
                                    </p:set>
                                    <p:animEffect transition="in" filter="barn(inHorizontal)">
                                      <p:cBhvr>
                                        <p:cTn id="477" dur="1000"/>
                                        <p:tgtEl>
                                          <p:spTgt spid="2289"/>
                                        </p:tgtEl>
                                      </p:cBhvr>
                                    </p:animEffect>
                                  </p:childTnLst>
                                </p:cTn>
                              </p:par>
                            </p:childTnLst>
                          </p:cTn>
                        </p:par>
                      </p:childTnLst>
                    </p:cTn>
                  </p:par>
                  <p:par>
                    <p:cTn id="478" fill="hold">
                      <p:stCondLst>
                        <p:cond delay="indefinite"/>
                      </p:stCondLst>
                      <p:childTnLst>
                        <p:par>
                          <p:cTn id="479" fill="hold">
                            <p:stCondLst>
                              <p:cond delay="0"/>
                            </p:stCondLst>
                            <p:childTnLst>
                              <p:par>
                                <p:cTn id="480" presetID="8" presetClass="emph" presetSubtype="0" fill="hold" nodeType="clickEffect">
                                  <p:stCondLst>
                                    <p:cond delay="0"/>
                                  </p:stCondLst>
                                  <p:childTnLst>
                                    <p:animRot by="-900000">
                                      <p:cBhvr>
                                        <p:cTn id="481" dur="2500" fill="hold"/>
                                        <p:tgtEl>
                                          <p:spTgt spid="2108"/>
                                        </p:tgtEl>
                                        <p:attrNameLst>
                                          <p:attrName>r</p:attrName>
                                        </p:attrNameLst>
                                      </p:cBhvr>
                                    </p:animRot>
                                  </p:childTnLst>
                                </p:cTn>
                              </p:par>
                              <p:par>
                                <p:cTn id="482" presetID="8" presetClass="emph" presetSubtype="0" fill="hold" nodeType="withEffect">
                                  <p:stCondLst>
                                    <p:cond delay="0"/>
                                  </p:stCondLst>
                                  <p:childTnLst>
                                    <p:animRot by="-900000">
                                      <p:cBhvr>
                                        <p:cTn id="483" dur="2500" fill="hold"/>
                                        <p:tgtEl>
                                          <p:spTgt spid="2105"/>
                                        </p:tgtEl>
                                        <p:attrNameLst>
                                          <p:attrName>r</p:attrName>
                                        </p:attrNameLst>
                                      </p:cBhvr>
                                    </p:animRot>
                                  </p:childTnLst>
                                </p:cTn>
                              </p:par>
                              <p:par>
                                <p:cTn id="484" presetID="8" presetClass="emph" presetSubtype="0" fill="hold" nodeType="withEffect">
                                  <p:stCondLst>
                                    <p:cond delay="0"/>
                                  </p:stCondLst>
                                  <p:childTnLst>
                                    <p:animRot by="-2700000">
                                      <p:cBhvr>
                                        <p:cTn id="485" dur="2000" fill="hold"/>
                                        <p:tgtEl>
                                          <p:spTgt spid="2059"/>
                                        </p:tgtEl>
                                        <p:attrNameLst>
                                          <p:attrName>r</p:attrName>
                                        </p:attrNameLst>
                                      </p:cBhvr>
                                    </p:animRot>
                                  </p:childTnLst>
                                </p:cTn>
                              </p:par>
                              <p:par>
                                <p:cTn id="486" presetID="0" presetClass="path" presetSubtype="0" accel="50000" decel="50000" fill="hold" nodeType="withEffect">
                                  <p:stCondLst>
                                    <p:cond delay="0"/>
                                  </p:stCondLst>
                                  <p:childTnLst>
                                    <p:animMotion origin="layout" path="M -0.00799 -0.08773 C -0.01458 -0.14236 -0.02101 -0.19676 -0.03368 -0.22917 C -0.04635 -0.26158 -0.0651 -0.27222 -0.08368 -0.28287 " pathEditMode="relative" rAng="0" ptsTypes="aaA">
                                      <p:cBhvr>
                                        <p:cTn id="487" dur="2000" fill="hold"/>
                                        <p:tgtEl>
                                          <p:spTgt spid="2059"/>
                                        </p:tgtEl>
                                        <p:attrNameLst>
                                          <p:attrName>ppt_x</p:attrName>
                                          <p:attrName>ppt_y</p:attrName>
                                        </p:attrNameLst>
                                      </p:cBhvr>
                                      <p:rCtr x="-38" y="-98"/>
                                    </p:animMotion>
                                  </p:childTnLst>
                                </p:cTn>
                              </p:par>
                              <p:par>
                                <p:cTn id="488" presetID="0" presetClass="path" presetSubtype="0" accel="50000" decel="50000" fill="hold" nodeType="withEffect">
                                  <p:stCondLst>
                                    <p:cond delay="0"/>
                                  </p:stCondLst>
                                  <p:childTnLst>
                                    <p:animMotion origin="layout" path="M 5E-6 -0.08889 L -0.05886 -0.23611 " pathEditMode="relative" rAng="0" ptsTypes="AA">
                                      <p:cBhvr>
                                        <p:cTn id="489" dur="2500" fill="hold"/>
                                        <p:tgtEl>
                                          <p:spTgt spid="2105"/>
                                        </p:tgtEl>
                                        <p:attrNameLst>
                                          <p:attrName>ppt_x</p:attrName>
                                          <p:attrName>ppt_y</p:attrName>
                                        </p:attrNameLst>
                                      </p:cBhvr>
                                      <p:rCtr x="-30" y="-74"/>
                                    </p:animMotion>
                                  </p:childTnLst>
                                </p:cTn>
                              </p:par>
                              <p:par>
                                <p:cTn id="490" presetID="0" presetClass="path" presetSubtype="0" accel="50000" decel="50000" fill="hold" nodeType="withEffect">
                                  <p:stCondLst>
                                    <p:cond delay="0"/>
                                  </p:stCondLst>
                                  <p:childTnLst>
                                    <p:animMotion origin="layout" path="M 5E-6 -0.08889 L -0.06493 -0.23819 " pathEditMode="relative" rAng="0" ptsTypes="AA">
                                      <p:cBhvr>
                                        <p:cTn id="491" dur="2500" fill="hold"/>
                                        <p:tgtEl>
                                          <p:spTgt spid="2108"/>
                                        </p:tgtEl>
                                        <p:attrNameLst>
                                          <p:attrName>ppt_x</p:attrName>
                                          <p:attrName>ppt_y</p:attrName>
                                        </p:attrNameLst>
                                      </p:cBhvr>
                                      <p:rCtr x="-32" y="-75"/>
                                    </p:animMotion>
                                  </p:childTnLst>
                                </p:cTn>
                              </p:par>
                              <p:par>
                                <p:cTn id="492" presetID="10" presetClass="exit" presetSubtype="0" fill="hold" nodeType="withEffect">
                                  <p:stCondLst>
                                    <p:cond delay="500"/>
                                  </p:stCondLst>
                                  <p:childTnLst>
                                    <p:animEffect transition="out" filter="fade">
                                      <p:cBhvr>
                                        <p:cTn id="493" dur="1000"/>
                                        <p:tgtEl>
                                          <p:spTgt spid="13"/>
                                        </p:tgtEl>
                                      </p:cBhvr>
                                    </p:animEffect>
                                    <p:set>
                                      <p:cBhvr>
                                        <p:cTn id="494" dur="1" fill="hold">
                                          <p:stCondLst>
                                            <p:cond delay="999"/>
                                          </p:stCondLst>
                                        </p:cTn>
                                        <p:tgtEl>
                                          <p:spTgt spid="13"/>
                                        </p:tgtEl>
                                        <p:attrNameLst>
                                          <p:attrName>style.visibility</p:attrName>
                                        </p:attrNameLst>
                                      </p:cBhvr>
                                      <p:to>
                                        <p:strVal val="hidden"/>
                                      </p:to>
                                    </p:set>
                                  </p:childTnLst>
                                </p:cTn>
                              </p:par>
                              <p:par>
                                <p:cTn id="495" presetID="9" presetClass="exit" presetSubtype="0" fill="hold" nodeType="withEffect">
                                  <p:stCondLst>
                                    <p:cond delay="2000"/>
                                  </p:stCondLst>
                                  <p:childTnLst>
                                    <p:animEffect transition="out" filter="dissolve">
                                      <p:cBhvr>
                                        <p:cTn id="496" dur="1500"/>
                                        <p:tgtEl>
                                          <p:spTgt spid="2085"/>
                                        </p:tgtEl>
                                      </p:cBhvr>
                                    </p:animEffect>
                                    <p:set>
                                      <p:cBhvr>
                                        <p:cTn id="497" dur="1" fill="hold">
                                          <p:stCondLst>
                                            <p:cond delay="1499"/>
                                          </p:stCondLst>
                                        </p:cTn>
                                        <p:tgtEl>
                                          <p:spTgt spid="2085"/>
                                        </p:tgtEl>
                                        <p:attrNameLst>
                                          <p:attrName>style.visibility</p:attrName>
                                        </p:attrNameLst>
                                      </p:cBhvr>
                                      <p:to>
                                        <p:strVal val="hidden"/>
                                      </p:to>
                                    </p:set>
                                  </p:childTnLst>
                                </p:cTn>
                              </p:par>
                              <p:par>
                                <p:cTn id="498" presetID="9" presetClass="exit" presetSubtype="0" fill="hold" nodeType="withEffect">
                                  <p:stCondLst>
                                    <p:cond delay="2500"/>
                                  </p:stCondLst>
                                  <p:childTnLst>
                                    <p:animEffect transition="out" filter="dissolve">
                                      <p:cBhvr>
                                        <p:cTn id="499" dur="1500"/>
                                        <p:tgtEl>
                                          <p:spTgt spid="2077"/>
                                        </p:tgtEl>
                                      </p:cBhvr>
                                    </p:animEffect>
                                    <p:set>
                                      <p:cBhvr>
                                        <p:cTn id="500" dur="1" fill="hold">
                                          <p:stCondLst>
                                            <p:cond delay="1499"/>
                                          </p:stCondLst>
                                        </p:cTn>
                                        <p:tgtEl>
                                          <p:spTgt spid="2077"/>
                                        </p:tgtEl>
                                        <p:attrNameLst>
                                          <p:attrName>style.visibility</p:attrName>
                                        </p:attrNameLst>
                                      </p:cBhvr>
                                      <p:to>
                                        <p:strVal val="hidden"/>
                                      </p:to>
                                    </p:set>
                                  </p:childTnLst>
                                </p:cTn>
                              </p:par>
                              <p:par>
                                <p:cTn id="501" presetID="47" presetClass="exit" presetSubtype="0" fill="hold" nodeType="withEffect">
                                  <p:stCondLst>
                                    <p:cond delay="4000"/>
                                  </p:stCondLst>
                                  <p:childTnLst>
                                    <p:animEffect transition="out" filter="fade">
                                      <p:cBhvr>
                                        <p:cTn id="502" dur="1000"/>
                                        <p:tgtEl>
                                          <p:spTgt spid="2084"/>
                                        </p:tgtEl>
                                      </p:cBhvr>
                                    </p:animEffect>
                                    <p:anim calcmode="lin" valueType="num">
                                      <p:cBhvr>
                                        <p:cTn id="503" dur="1000"/>
                                        <p:tgtEl>
                                          <p:spTgt spid="2084"/>
                                        </p:tgtEl>
                                        <p:attrNameLst>
                                          <p:attrName>ppt_x</p:attrName>
                                        </p:attrNameLst>
                                      </p:cBhvr>
                                      <p:tavLst>
                                        <p:tav tm="0">
                                          <p:val>
                                            <p:strVal val="ppt_x"/>
                                          </p:val>
                                        </p:tav>
                                        <p:tav tm="100000">
                                          <p:val>
                                            <p:strVal val="ppt_x"/>
                                          </p:val>
                                        </p:tav>
                                      </p:tavLst>
                                    </p:anim>
                                    <p:anim calcmode="lin" valueType="num">
                                      <p:cBhvr>
                                        <p:cTn id="504" dur="1000"/>
                                        <p:tgtEl>
                                          <p:spTgt spid="2084"/>
                                        </p:tgtEl>
                                        <p:attrNameLst>
                                          <p:attrName>ppt_y</p:attrName>
                                        </p:attrNameLst>
                                      </p:cBhvr>
                                      <p:tavLst>
                                        <p:tav tm="0">
                                          <p:val>
                                            <p:strVal val="ppt_y"/>
                                          </p:val>
                                        </p:tav>
                                        <p:tav tm="100000">
                                          <p:val>
                                            <p:strVal val="ppt_y-.1"/>
                                          </p:val>
                                        </p:tav>
                                      </p:tavLst>
                                    </p:anim>
                                    <p:set>
                                      <p:cBhvr>
                                        <p:cTn id="505" dur="1" fill="hold">
                                          <p:stCondLst>
                                            <p:cond delay="999"/>
                                          </p:stCondLst>
                                        </p:cTn>
                                        <p:tgtEl>
                                          <p:spTgt spid="2084"/>
                                        </p:tgtEl>
                                        <p:attrNameLst>
                                          <p:attrName>style.visibility</p:attrName>
                                        </p:attrNameLst>
                                      </p:cBhvr>
                                      <p:to>
                                        <p:strVal val="hidden"/>
                                      </p:to>
                                    </p:set>
                                  </p:childTnLst>
                                </p:cTn>
                              </p:par>
                              <p:par>
                                <p:cTn id="506" presetID="0" presetClass="path" presetSubtype="0" accel="50000" decel="50000" fill="hold" nodeType="withEffect">
                                  <p:stCondLst>
                                    <p:cond delay="3000"/>
                                  </p:stCondLst>
                                  <p:childTnLst>
                                    <p:animMotion origin="layout" path="M -0.05886 -0.23611 L -0.1073 -0.29236 " pathEditMode="relative" rAng="0" ptsTypes="AA">
                                      <p:cBhvr>
                                        <p:cTn id="507" dur="1500" fill="hold"/>
                                        <p:tgtEl>
                                          <p:spTgt spid="2105"/>
                                        </p:tgtEl>
                                        <p:attrNameLst>
                                          <p:attrName>ppt_x</p:attrName>
                                          <p:attrName>ppt_y</p:attrName>
                                        </p:attrNameLst>
                                      </p:cBhvr>
                                      <p:rCtr x="-24" y="-28"/>
                                    </p:animMotion>
                                  </p:childTnLst>
                                </p:cTn>
                              </p:par>
                              <p:par>
                                <p:cTn id="508" presetID="0" presetClass="path" presetSubtype="0" accel="50000" decel="50000" fill="hold" nodeType="withEffect">
                                  <p:stCondLst>
                                    <p:cond delay="3000"/>
                                  </p:stCondLst>
                                  <p:childTnLst>
                                    <p:animMotion origin="layout" path="M -0.06493 -0.23819 L -0.1073 -0.27639 " pathEditMode="relative" rAng="0" ptsTypes="AA">
                                      <p:cBhvr>
                                        <p:cTn id="509" dur="1500" fill="hold"/>
                                        <p:tgtEl>
                                          <p:spTgt spid="2108"/>
                                        </p:tgtEl>
                                        <p:attrNameLst>
                                          <p:attrName>ppt_x</p:attrName>
                                          <p:attrName>ppt_y</p:attrName>
                                        </p:attrNameLst>
                                      </p:cBhvr>
                                      <p:rCtr x="-21" y="-19"/>
                                    </p:animMotion>
                                  </p:childTnLst>
                                </p:cTn>
                              </p:par>
                              <p:par>
                                <p:cTn id="510" presetID="0" presetClass="path" presetSubtype="0" accel="50000" decel="50000" fill="hold" nodeType="withEffect">
                                  <p:stCondLst>
                                    <p:cond delay="3000"/>
                                  </p:stCondLst>
                                  <p:childTnLst>
                                    <p:animMotion origin="layout" path="M -0.08368 -0.28287 L -0.11701 -0.30509 " pathEditMode="relative" ptsTypes="AA">
                                      <p:cBhvr>
                                        <p:cTn id="511" dur="1000" fill="hold"/>
                                        <p:tgtEl>
                                          <p:spTgt spid="2059"/>
                                        </p:tgtEl>
                                        <p:attrNameLst>
                                          <p:attrName>ppt_x</p:attrName>
                                          <p:attrName>ppt_y</p:attrName>
                                        </p:attrNameLst>
                                      </p:cBhvr>
                                    </p:animMotion>
                                  </p:childTnLst>
                                </p:cTn>
                              </p:par>
                              <p:par>
                                <p:cTn id="512" presetID="47" presetClass="exit" presetSubtype="0" fill="hold" nodeType="withEffect">
                                  <p:stCondLst>
                                    <p:cond delay="4500"/>
                                  </p:stCondLst>
                                  <p:childTnLst>
                                    <p:animEffect transition="out" filter="fade">
                                      <p:cBhvr>
                                        <p:cTn id="513" dur="1000"/>
                                        <p:tgtEl>
                                          <p:spTgt spid="29"/>
                                        </p:tgtEl>
                                      </p:cBhvr>
                                    </p:animEffect>
                                    <p:anim calcmode="lin" valueType="num">
                                      <p:cBhvr>
                                        <p:cTn id="514" dur="1000"/>
                                        <p:tgtEl>
                                          <p:spTgt spid="29"/>
                                        </p:tgtEl>
                                        <p:attrNameLst>
                                          <p:attrName>ppt_x</p:attrName>
                                        </p:attrNameLst>
                                      </p:cBhvr>
                                      <p:tavLst>
                                        <p:tav tm="0">
                                          <p:val>
                                            <p:strVal val="ppt_x"/>
                                          </p:val>
                                        </p:tav>
                                        <p:tav tm="100000">
                                          <p:val>
                                            <p:strVal val="ppt_x"/>
                                          </p:val>
                                        </p:tav>
                                      </p:tavLst>
                                    </p:anim>
                                    <p:anim calcmode="lin" valueType="num">
                                      <p:cBhvr>
                                        <p:cTn id="515" dur="1000"/>
                                        <p:tgtEl>
                                          <p:spTgt spid="29"/>
                                        </p:tgtEl>
                                        <p:attrNameLst>
                                          <p:attrName>ppt_y</p:attrName>
                                        </p:attrNameLst>
                                      </p:cBhvr>
                                      <p:tavLst>
                                        <p:tav tm="0">
                                          <p:val>
                                            <p:strVal val="ppt_y"/>
                                          </p:val>
                                        </p:tav>
                                        <p:tav tm="100000">
                                          <p:val>
                                            <p:strVal val="ppt_y-.1"/>
                                          </p:val>
                                        </p:tav>
                                      </p:tavLst>
                                    </p:anim>
                                    <p:set>
                                      <p:cBhvr>
                                        <p:cTn id="516" dur="1" fill="hold">
                                          <p:stCondLst>
                                            <p:cond delay="999"/>
                                          </p:stCondLst>
                                        </p:cTn>
                                        <p:tgtEl>
                                          <p:spTgt spid="29"/>
                                        </p:tgtEl>
                                        <p:attrNameLst>
                                          <p:attrName>style.visibility</p:attrName>
                                        </p:attrNameLst>
                                      </p:cBhvr>
                                      <p:to>
                                        <p:strVal val="hidden"/>
                                      </p:to>
                                    </p:set>
                                  </p:childTnLst>
                                </p:cTn>
                              </p:par>
                              <p:par>
                                <p:cTn id="517" presetID="47" presetClass="exit" presetSubtype="0" fill="hold" nodeType="withEffect">
                                  <p:stCondLst>
                                    <p:cond delay="4500"/>
                                  </p:stCondLst>
                                  <p:childTnLst>
                                    <p:animEffect transition="out" filter="fade">
                                      <p:cBhvr>
                                        <p:cTn id="518" dur="1000"/>
                                        <p:tgtEl>
                                          <p:spTgt spid="26"/>
                                        </p:tgtEl>
                                      </p:cBhvr>
                                    </p:animEffect>
                                    <p:anim calcmode="lin" valueType="num">
                                      <p:cBhvr>
                                        <p:cTn id="519" dur="1000"/>
                                        <p:tgtEl>
                                          <p:spTgt spid="26"/>
                                        </p:tgtEl>
                                        <p:attrNameLst>
                                          <p:attrName>ppt_x</p:attrName>
                                        </p:attrNameLst>
                                      </p:cBhvr>
                                      <p:tavLst>
                                        <p:tav tm="0">
                                          <p:val>
                                            <p:strVal val="ppt_x"/>
                                          </p:val>
                                        </p:tav>
                                        <p:tav tm="100000">
                                          <p:val>
                                            <p:strVal val="ppt_x"/>
                                          </p:val>
                                        </p:tav>
                                      </p:tavLst>
                                    </p:anim>
                                    <p:anim calcmode="lin" valueType="num">
                                      <p:cBhvr>
                                        <p:cTn id="520" dur="1000"/>
                                        <p:tgtEl>
                                          <p:spTgt spid="26"/>
                                        </p:tgtEl>
                                        <p:attrNameLst>
                                          <p:attrName>ppt_y</p:attrName>
                                        </p:attrNameLst>
                                      </p:cBhvr>
                                      <p:tavLst>
                                        <p:tav tm="0">
                                          <p:val>
                                            <p:strVal val="ppt_y"/>
                                          </p:val>
                                        </p:tav>
                                        <p:tav tm="100000">
                                          <p:val>
                                            <p:strVal val="ppt_y-.1"/>
                                          </p:val>
                                        </p:tav>
                                      </p:tavLst>
                                    </p:anim>
                                    <p:set>
                                      <p:cBhvr>
                                        <p:cTn id="521" dur="1" fill="hold">
                                          <p:stCondLst>
                                            <p:cond delay="999"/>
                                          </p:stCondLst>
                                        </p:cTn>
                                        <p:tgtEl>
                                          <p:spTgt spid="26"/>
                                        </p:tgtEl>
                                        <p:attrNameLst>
                                          <p:attrName>style.visibility</p:attrName>
                                        </p:attrNameLst>
                                      </p:cBhvr>
                                      <p:to>
                                        <p:strVal val="hidden"/>
                                      </p:to>
                                    </p:set>
                                  </p:childTnLst>
                                </p:cTn>
                              </p:par>
                              <p:par>
                                <p:cTn id="522" presetID="47" presetClass="exit" presetSubtype="0" fill="hold" nodeType="withEffect">
                                  <p:stCondLst>
                                    <p:cond delay="4500"/>
                                  </p:stCondLst>
                                  <p:childTnLst>
                                    <p:animEffect transition="out" filter="fade">
                                      <p:cBhvr>
                                        <p:cTn id="523" dur="1000"/>
                                        <p:tgtEl>
                                          <p:spTgt spid="27"/>
                                        </p:tgtEl>
                                      </p:cBhvr>
                                    </p:animEffect>
                                    <p:anim calcmode="lin" valueType="num">
                                      <p:cBhvr>
                                        <p:cTn id="524" dur="1000"/>
                                        <p:tgtEl>
                                          <p:spTgt spid="27"/>
                                        </p:tgtEl>
                                        <p:attrNameLst>
                                          <p:attrName>ppt_x</p:attrName>
                                        </p:attrNameLst>
                                      </p:cBhvr>
                                      <p:tavLst>
                                        <p:tav tm="0">
                                          <p:val>
                                            <p:strVal val="ppt_x"/>
                                          </p:val>
                                        </p:tav>
                                        <p:tav tm="100000">
                                          <p:val>
                                            <p:strVal val="ppt_x"/>
                                          </p:val>
                                        </p:tav>
                                      </p:tavLst>
                                    </p:anim>
                                    <p:anim calcmode="lin" valueType="num">
                                      <p:cBhvr>
                                        <p:cTn id="525" dur="1000"/>
                                        <p:tgtEl>
                                          <p:spTgt spid="27"/>
                                        </p:tgtEl>
                                        <p:attrNameLst>
                                          <p:attrName>ppt_y</p:attrName>
                                        </p:attrNameLst>
                                      </p:cBhvr>
                                      <p:tavLst>
                                        <p:tav tm="0">
                                          <p:val>
                                            <p:strVal val="ppt_y"/>
                                          </p:val>
                                        </p:tav>
                                        <p:tav tm="100000">
                                          <p:val>
                                            <p:strVal val="ppt_y-.1"/>
                                          </p:val>
                                        </p:tav>
                                      </p:tavLst>
                                    </p:anim>
                                    <p:set>
                                      <p:cBhvr>
                                        <p:cTn id="526" dur="1" fill="hold">
                                          <p:stCondLst>
                                            <p:cond delay="999"/>
                                          </p:stCondLst>
                                        </p:cTn>
                                        <p:tgtEl>
                                          <p:spTgt spid="27"/>
                                        </p:tgtEl>
                                        <p:attrNameLst>
                                          <p:attrName>style.visibility</p:attrName>
                                        </p:attrNameLst>
                                      </p:cBhvr>
                                      <p:to>
                                        <p:strVal val="hidden"/>
                                      </p:to>
                                    </p:set>
                                  </p:childTnLst>
                                </p:cTn>
                              </p:par>
                              <p:par>
                                <p:cTn id="527" presetID="47" presetClass="exit" presetSubtype="0" fill="hold" nodeType="withEffect">
                                  <p:stCondLst>
                                    <p:cond delay="4500"/>
                                  </p:stCondLst>
                                  <p:childTnLst>
                                    <p:animEffect transition="out" filter="fade">
                                      <p:cBhvr>
                                        <p:cTn id="528" dur="1000"/>
                                        <p:tgtEl>
                                          <p:spTgt spid="30"/>
                                        </p:tgtEl>
                                      </p:cBhvr>
                                    </p:animEffect>
                                    <p:anim calcmode="lin" valueType="num">
                                      <p:cBhvr>
                                        <p:cTn id="529" dur="1000"/>
                                        <p:tgtEl>
                                          <p:spTgt spid="30"/>
                                        </p:tgtEl>
                                        <p:attrNameLst>
                                          <p:attrName>ppt_x</p:attrName>
                                        </p:attrNameLst>
                                      </p:cBhvr>
                                      <p:tavLst>
                                        <p:tav tm="0">
                                          <p:val>
                                            <p:strVal val="ppt_x"/>
                                          </p:val>
                                        </p:tav>
                                        <p:tav tm="100000">
                                          <p:val>
                                            <p:strVal val="ppt_x"/>
                                          </p:val>
                                        </p:tav>
                                      </p:tavLst>
                                    </p:anim>
                                    <p:anim calcmode="lin" valueType="num">
                                      <p:cBhvr>
                                        <p:cTn id="530" dur="1000"/>
                                        <p:tgtEl>
                                          <p:spTgt spid="30"/>
                                        </p:tgtEl>
                                        <p:attrNameLst>
                                          <p:attrName>ppt_y</p:attrName>
                                        </p:attrNameLst>
                                      </p:cBhvr>
                                      <p:tavLst>
                                        <p:tav tm="0">
                                          <p:val>
                                            <p:strVal val="ppt_y"/>
                                          </p:val>
                                        </p:tav>
                                        <p:tav tm="100000">
                                          <p:val>
                                            <p:strVal val="ppt_y-.1"/>
                                          </p:val>
                                        </p:tav>
                                      </p:tavLst>
                                    </p:anim>
                                    <p:set>
                                      <p:cBhvr>
                                        <p:cTn id="531" dur="1" fill="hold">
                                          <p:stCondLst>
                                            <p:cond delay="999"/>
                                          </p:stCondLst>
                                        </p:cTn>
                                        <p:tgtEl>
                                          <p:spTgt spid="30"/>
                                        </p:tgtEl>
                                        <p:attrNameLst>
                                          <p:attrName>style.visibility</p:attrName>
                                        </p:attrNameLst>
                                      </p:cBhvr>
                                      <p:to>
                                        <p:strVal val="hidden"/>
                                      </p:to>
                                    </p:set>
                                  </p:childTnLst>
                                </p:cTn>
                              </p:par>
                              <p:par>
                                <p:cTn id="532" presetID="47" presetClass="exit" presetSubtype="0" fill="hold" nodeType="withEffect">
                                  <p:stCondLst>
                                    <p:cond delay="4500"/>
                                  </p:stCondLst>
                                  <p:childTnLst>
                                    <p:animEffect transition="out" filter="fade">
                                      <p:cBhvr>
                                        <p:cTn id="533" dur="1000"/>
                                        <p:tgtEl>
                                          <p:spTgt spid="2230"/>
                                        </p:tgtEl>
                                      </p:cBhvr>
                                    </p:animEffect>
                                    <p:anim calcmode="lin" valueType="num">
                                      <p:cBhvr>
                                        <p:cTn id="534" dur="1000"/>
                                        <p:tgtEl>
                                          <p:spTgt spid="2230"/>
                                        </p:tgtEl>
                                        <p:attrNameLst>
                                          <p:attrName>ppt_x</p:attrName>
                                        </p:attrNameLst>
                                      </p:cBhvr>
                                      <p:tavLst>
                                        <p:tav tm="0">
                                          <p:val>
                                            <p:strVal val="ppt_x"/>
                                          </p:val>
                                        </p:tav>
                                        <p:tav tm="100000">
                                          <p:val>
                                            <p:strVal val="ppt_x"/>
                                          </p:val>
                                        </p:tav>
                                      </p:tavLst>
                                    </p:anim>
                                    <p:anim calcmode="lin" valueType="num">
                                      <p:cBhvr>
                                        <p:cTn id="535" dur="1000"/>
                                        <p:tgtEl>
                                          <p:spTgt spid="2230"/>
                                        </p:tgtEl>
                                        <p:attrNameLst>
                                          <p:attrName>ppt_y</p:attrName>
                                        </p:attrNameLst>
                                      </p:cBhvr>
                                      <p:tavLst>
                                        <p:tav tm="0">
                                          <p:val>
                                            <p:strVal val="ppt_y"/>
                                          </p:val>
                                        </p:tav>
                                        <p:tav tm="100000">
                                          <p:val>
                                            <p:strVal val="ppt_y-.1"/>
                                          </p:val>
                                        </p:tav>
                                      </p:tavLst>
                                    </p:anim>
                                    <p:set>
                                      <p:cBhvr>
                                        <p:cTn id="536" dur="1" fill="hold">
                                          <p:stCondLst>
                                            <p:cond delay="999"/>
                                          </p:stCondLst>
                                        </p:cTn>
                                        <p:tgtEl>
                                          <p:spTgt spid="2230"/>
                                        </p:tgtEl>
                                        <p:attrNameLst>
                                          <p:attrName>style.visibility</p:attrName>
                                        </p:attrNameLst>
                                      </p:cBhvr>
                                      <p:to>
                                        <p:strVal val="hidden"/>
                                      </p:to>
                                    </p:set>
                                  </p:childTnLst>
                                </p:cTn>
                              </p:par>
                              <p:par>
                                <p:cTn id="537" presetID="47" presetClass="exit" presetSubtype="0" fill="hold" nodeType="withEffect">
                                  <p:stCondLst>
                                    <p:cond delay="4500"/>
                                  </p:stCondLst>
                                  <p:childTnLst>
                                    <p:animEffect transition="out" filter="fade">
                                      <p:cBhvr>
                                        <p:cTn id="538" dur="1000"/>
                                        <p:tgtEl>
                                          <p:spTgt spid="2069"/>
                                        </p:tgtEl>
                                      </p:cBhvr>
                                    </p:animEffect>
                                    <p:anim calcmode="lin" valueType="num">
                                      <p:cBhvr>
                                        <p:cTn id="539" dur="1000"/>
                                        <p:tgtEl>
                                          <p:spTgt spid="2069"/>
                                        </p:tgtEl>
                                        <p:attrNameLst>
                                          <p:attrName>ppt_x</p:attrName>
                                        </p:attrNameLst>
                                      </p:cBhvr>
                                      <p:tavLst>
                                        <p:tav tm="0">
                                          <p:val>
                                            <p:strVal val="ppt_x"/>
                                          </p:val>
                                        </p:tav>
                                        <p:tav tm="100000">
                                          <p:val>
                                            <p:strVal val="ppt_x"/>
                                          </p:val>
                                        </p:tav>
                                      </p:tavLst>
                                    </p:anim>
                                    <p:anim calcmode="lin" valueType="num">
                                      <p:cBhvr>
                                        <p:cTn id="540" dur="1000"/>
                                        <p:tgtEl>
                                          <p:spTgt spid="2069"/>
                                        </p:tgtEl>
                                        <p:attrNameLst>
                                          <p:attrName>ppt_y</p:attrName>
                                        </p:attrNameLst>
                                      </p:cBhvr>
                                      <p:tavLst>
                                        <p:tav tm="0">
                                          <p:val>
                                            <p:strVal val="ppt_y"/>
                                          </p:val>
                                        </p:tav>
                                        <p:tav tm="100000">
                                          <p:val>
                                            <p:strVal val="ppt_y-.1"/>
                                          </p:val>
                                        </p:tav>
                                      </p:tavLst>
                                    </p:anim>
                                    <p:set>
                                      <p:cBhvr>
                                        <p:cTn id="541" dur="1" fill="hold">
                                          <p:stCondLst>
                                            <p:cond delay="999"/>
                                          </p:stCondLst>
                                        </p:cTn>
                                        <p:tgtEl>
                                          <p:spTgt spid="2069"/>
                                        </p:tgtEl>
                                        <p:attrNameLst>
                                          <p:attrName>style.visibility</p:attrName>
                                        </p:attrNameLst>
                                      </p:cBhvr>
                                      <p:to>
                                        <p:strVal val="hidden"/>
                                      </p:to>
                                    </p:set>
                                  </p:childTnLst>
                                </p:cTn>
                              </p:par>
                              <p:par>
                                <p:cTn id="542" presetID="47" presetClass="exit" presetSubtype="0" fill="hold" nodeType="withEffect">
                                  <p:stCondLst>
                                    <p:cond delay="4500"/>
                                  </p:stCondLst>
                                  <p:childTnLst>
                                    <p:animEffect transition="out" filter="fade">
                                      <p:cBhvr>
                                        <p:cTn id="543" dur="1000"/>
                                        <p:tgtEl>
                                          <p:spTgt spid="2101"/>
                                        </p:tgtEl>
                                      </p:cBhvr>
                                    </p:animEffect>
                                    <p:anim calcmode="lin" valueType="num">
                                      <p:cBhvr>
                                        <p:cTn id="544" dur="1000"/>
                                        <p:tgtEl>
                                          <p:spTgt spid="2101"/>
                                        </p:tgtEl>
                                        <p:attrNameLst>
                                          <p:attrName>ppt_x</p:attrName>
                                        </p:attrNameLst>
                                      </p:cBhvr>
                                      <p:tavLst>
                                        <p:tav tm="0">
                                          <p:val>
                                            <p:strVal val="ppt_x"/>
                                          </p:val>
                                        </p:tav>
                                        <p:tav tm="100000">
                                          <p:val>
                                            <p:strVal val="ppt_x"/>
                                          </p:val>
                                        </p:tav>
                                      </p:tavLst>
                                    </p:anim>
                                    <p:anim calcmode="lin" valueType="num">
                                      <p:cBhvr>
                                        <p:cTn id="545" dur="1000"/>
                                        <p:tgtEl>
                                          <p:spTgt spid="2101"/>
                                        </p:tgtEl>
                                        <p:attrNameLst>
                                          <p:attrName>ppt_y</p:attrName>
                                        </p:attrNameLst>
                                      </p:cBhvr>
                                      <p:tavLst>
                                        <p:tav tm="0">
                                          <p:val>
                                            <p:strVal val="ppt_y"/>
                                          </p:val>
                                        </p:tav>
                                        <p:tav tm="100000">
                                          <p:val>
                                            <p:strVal val="ppt_y-.1"/>
                                          </p:val>
                                        </p:tav>
                                      </p:tavLst>
                                    </p:anim>
                                    <p:set>
                                      <p:cBhvr>
                                        <p:cTn id="546" dur="1" fill="hold">
                                          <p:stCondLst>
                                            <p:cond delay="999"/>
                                          </p:stCondLst>
                                        </p:cTn>
                                        <p:tgtEl>
                                          <p:spTgt spid="2101"/>
                                        </p:tgtEl>
                                        <p:attrNameLst>
                                          <p:attrName>style.visibility</p:attrName>
                                        </p:attrNameLst>
                                      </p:cBhvr>
                                      <p:to>
                                        <p:strVal val="hidden"/>
                                      </p:to>
                                    </p:set>
                                  </p:childTnLst>
                                </p:cTn>
                              </p:par>
                              <p:par>
                                <p:cTn id="547" presetID="47" presetClass="exit" presetSubtype="0" fill="hold" nodeType="withEffect">
                                  <p:stCondLst>
                                    <p:cond delay="4500"/>
                                  </p:stCondLst>
                                  <p:childTnLst>
                                    <p:animEffect transition="out" filter="fade">
                                      <p:cBhvr>
                                        <p:cTn id="548" dur="1000"/>
                                        <p:tgtEl>
                                          <p:spTgt spid="2097"/>
                                        </p:tgtEl>
                                      </p:cBhvr>
                                    </p:animEffect>
                                    <p:anim calcmode="lin" valueType="num">
                                      <p:cBhvr>
                                        <p:cTn id="549" dur="1000"/>
                                        <p:tgtEl>
                                          <p:spTgt spid="2097"/>
                                        </p:tgtEl>
                                        <p:attrNameLst>
                                          <p:attrName>ppt_x</p:attrName>
                                        </p:attrNameLst>
                                      </p:cBhvr>
                                      <p:tavLst>
                                        <p:tav tm="0">
                                          <p:val>
                                            <p:strVal val="ppt_x"/>
                                          </p:val>
                                        </p:tav>
                                        <p:tav tm="100000">
                                          <p:val>
                                            <p:strVal val="ppt_x"/>
                                          </p:val>
                                        </p:tav>
                                      </p:tavLst>
                                    </p:anim>
                                    <p:anim calcmode="lin" valueType="num">
                                      <p:cBhvr>
                                        <p:cTn id="550" dur="1000"/>
                                        <p:tgtEl>
                                          <p:spTgt spid="2097"/>
                                        </p:tgtEl>
                                        <p:attrNameLst>
                                          <p:attrName>ppt_y</p:attrName>
                                        </p:attrNameLst>
                                      </p:cBhvr>
                                      <p:tavLst>
                                        <p:tav tm="0">
                                          <p:val>
                                            <p:strVal val="ppt_y"/>
                                          </p:val>
                                        </p:tav>
                                        <p:tav tm="100000">
                                          <p:val>
                                            <p:strVal val="ppt_y-.1"/>
                                          </p:val>
                                        </p:tav>
                                      </p:tavLst>
                                    </p:anim>
                                    <p:set>
                                      <p:cBhvr>
                                        <p:cTn id="551" dur="1" fill="hold">
                                          <p:stCondLst>
                                            <p:cond delay="999"/>
                                          </p:stCondLst>
                                        </p:cTn>
                                        <p:tgtEl>
                                          <p:spTgt spid="2097"/>
                                        </p:tgtEl>
                                        <p:attrNameLst>
                                          <p:attrName>style.visibility</p:attrName>
                                        </p:attrNameLst>
                                      </p:cBhvr>
                                      <p:to>
                                        <p:strVal val="hidden"/>
                                      </p:to>
                                    </p:set>
                                  </p:childTnLst>
                                </p:cTn>
                              </p:par>
                              <p:par>
                                <p:cTn id="552" presetID="47" presetClass="exit" presetSubtype="0" fill="hold" nodeType="withEffect">
                                  <p:stCondLst>
                                    <p:cond delay="4500"/>
                                  </p:stCondLst>
                                  <p:childTnLst>
                                    <p:animEffect transition="out" filter="fade">
                                      <p:cBhvr>
                                        <p:cTn id="553" dur="1000"/>
                                        <p:tgtEl>
                                          <p:spTgt spid="2098"/>
                                        </p:tgtEl>
                                      </p:cBhvr>
                                    </p:animEffect>
                                    <p:anim calcmode="lin" valueType="num">
                                      <p:cBhvr>
                                        <p:cTn id="554" dur="1000"/>
                                        <p:tgtEl>
                                          <p:spTgt spid="2098"/>
                                        </p:tgtEl>
                                        <p:attrNameLst>
                                          <p:attrName>ppt_x</p:attrName>
                                        </p:attrNameLst>
                                      </p:cBhvr>
                                      <p:tavLst>
                                        <p:tav tm="0">
                                          <p:val>
                                            <p:strVal val="ppt_x"/>
                                          </p:val>
                                        </p:tav>
                                        <p:tav tm="100000">
                                          <p:val>
                                            <p:strVal val="ppt_x"/>
                                          </p:val>
                                        </p:tav>
                                      </p:tavLst>
                                    </p:anim>
                                    <p:anim calcmode="lin" valueType="num">
                                      <p:cBhvr>
                                        <p:cTn id="555" dur="1000"/>
                                        <p:tgtEl>
                                          <p:spTgt spid="2098"/>
                                        </p:tgtEl>
                                        <p:attrNameLst>
                                          <p:attrName>ppt_y</p:attrName>
                                        </p:attrNameLst>
                                      </p:cBhvr>
                                      <p:tavLst>
                                        <p:tav tm="0">
                                          <p:val>
                                            <p:strVal val="ppt_y"/>
                                          </p:val>
                                        </p:tav>
                                        <p:tav tm="100000">
                                          <p:val>
                                            <p:strVal val="ppt_y-.1"/>
                                          </p:val>
                                        </p:tav>
                                      </p:tavLst>
                                    </p:anim>
                                    <p:set>
                                      <p:cBhvr>
                                        <p:cTn id="556" dur="1" fill="hold">
                                          <p:stCondLst>
                                            <p:cond delay="999"/>
                                          </p:stCondLst>
                                        </p:cTn>
                                        <p:tgtEl>
                                          <p:spTgt spid="2098"/>
                                        </p:tgtEl>
                                        <p:attrNameLst>
                                          <p:attrName>style.visibility</p:attrName>
                                        </p:attrNameLst>
                                      </p:cBhvr>
                                      <p:to>
                                        <p:strVal val="hidden"/>
                                      </p:to>
                                    </p:set>
                                  </p:childTnLst>
                                </p:cTn>
                              </p:par>
                              <p:par>
                                <p:cTn id="557" presetID="47" presetClass="exit" presetSubtype="0" fill="hold" nodeType="withEffect">
                                  <p:stCondLst>
                                    <p:cond delay="4500"/>
                                  </p:stCondLst>
                                  <p:childTnLst>
                                    <p:animEffect transition="out" filter="fade">
                                      <p:cBhvr>
                                        <p:cTn id="558" dur="1000"/>
                                        <p:tgtEl>
                                          <p:spTgt spid="2067"/>
                                        </p:tgtEl>
                                      </p:cBhvr>
                                    </p:animEffect>
                                    <p:anim calcmode="lin" valueType="num">
                                      <p:cBhvr>
                                        <p:cTn id="559" dur="1000"/>
                                        <p:tgtEl>
                                          <p:spTgt spid="2067"/>
                                        </p:tgtEl>
                                        <p:attrNameLst>
                                          <p:attrName>ppt_x</p:attrName>
                                        </p:attrNameLst>
                                      </p:cBhvr>
                                      <p:tavLst>
                                        <p:tav tm="0">
                                          <p:val>
                                            <p:strVal val="ppt_x"/>
                                          </p:val>
                                        </p:tav>
                                        <p:tav tm="100000">
                                          <p:val>
                                            <p:strVal val="ppt_x"/>
                                          </p:val>
                                        </p:tav>
                                      </p:tavLst>
                                    </p:anim>
                                    <p:anim calcmode="lin" valueType="num">
                                      <p:cBhvr>
                                        <p:cTn id="560" dur="1000"/>
                                        <p:tgtEl>
                                          <p:spTgt spid="2067"/>
                                        </p:tgtEl>
                                        <p:attrNameLst>
                                          <p:attrName>ppt_y</p:attrName>
                                        </p:attrNameLst>
                                      </p:cBhvr>
                                      <p:tavLst>
                                        <p:tav tm="0">
                                          <p:val>
                                            <p:strVal val="ppt_y"/>
                                          </p:val>
                                        </p:tav>
                                        <p:tav tm="100000">
                                          <p:val>
                                            <p:strVal val="ppt_y-.1"/>
                                          </p:val>
                                        </p:tav>
                                      </p:tavLst>
                                    </p:anim>
                                    <p:set>
                                      <p:cBhvr>
                                        <p:cTn id="561" dur="1" fill="hold">
                                          <p:stCondLst>
                                            <p:cond delay="999"/>
                                          </p:stCondLst>
                                        </p:cTn>
                                        <p:tgtEl>
                                          <p:spTgt spid="2067"/>
                                        </p:tgtEl>
                                        <p:attrNameLst>
                                          <p:attrName>style.visibility</p:attrName>
                                        </p:attrNameLst>
                                      </p:cBhvr>
                                      <p:to>
                                        <p:strVal val="hidden"/>
                                      </p:to>
                                    </p:set>
                                  </p:childTnLst>
                                </p:cTn>
                              </p:par>
                              <p:par>
                                <p:cTn id="562" presetID="9" presetClass="exit" presetSubtype="0" fill="hold" nodeType="withEffect">
                                  <p:stCondLst>
                                    <p:cond delay="4500"/>
                                  </p:stCondLst>
                                  <p:childTnLst>
                                    <p:animEffect transition="out" filter="dissolve">
                                      <p:cBhvr>
                                        <p:cTn id="563" dur="1000"/>
                                        <p:tgtEl>
                                          <p:spTgt spid="2068"/>
                                        </p:tgtEl>
                                      </p:cBhvr>
                                    </p:animEffect>
                                    <p:set>
                                      <p:cBhvr>
                                        <p:cTn id="564" dur="1" fill="hold">
                                          <p:stCondLst>
                                            <p:cond delay="999"/>
                                          </p:stCondLst>
                                        </p:cTn>
                                        <p:tgtEl>
                                          <p:spTgt spid="2068"/>
                                        </p:tgtEl>
                                        <p:attrNameLst>
                                          <p:attrName>style.visibility</p:attrName>
                                        </p:attrNameLst>
                                      </p:cBhvr>
                                      <p:to>
                                        <p:strVal val="hidden"/>
                                      </p:to>
                                    </p:set>
                                  </p:childTnLst>
                                </p:cTn>
                              </p:par>
                              <p:par>
                                <p:cTn id="565" presetID="10" presetClass="exit" presetSubtype="0" fill="hold" grpId="0" nodeType="withEffect">
                                  <p:stCondLst>
                                    <p:cond delay="4000"/>
                                  </p:stCondLst>
                                  <p:childTnLst>
                                    <p:animEffect transition="out" filter="fade">
                                      <p:cBhvr>
                                        <p:cTn id="566" dur="2000"/>
                                        <p:tgtEl>
                                          <p:spTgt spid="2308"/>
                                        </p:tgtEl>
                                      </p:cBhvr>
                                    </p:animEffect>
                                    <p:set>
                                      <p:cBhvr>
                                        <p:cTn id="567" dur="1" fill="hold">
                                          <p:stCondLst>
                                            <p:cond delay="1999"/>
                                          </p:stCondLst>
                                        </p:cTn>
                                        <p:tgtEl>
                                          <p:spTgt spid="2308"/>
                                        </p:tgtEl>
                                        <p:attrNameLst>
                                          <p:attrName>style.visibility</p:attrName>
                                        </p:attrNameLst>
                                      </p:cBhvr>
                                      <p:to>
                                        <p:strVal val="hidden"/>
                                      </p:to>
                                    </p:set>
                                  </p:childTnLst>
                                </p:cTn>
                              </p:par>
                              <p:par>
                                <p:cTn id="568" presetID="32" presetClass="emph" presetSubtype="0" repeatCount="2000" fill="hold" nodeType="withEffect">
                                  <p:stCondLst>
                                    <p:cond delay="0"/>
                                  </p:stCondLst>
                                  <p:childTnLst>
                                    <p:animClr clrSpc="rgb" dir="cw">
                                      <p:cBhvr override="childStyle">
                                        <p:cTn id="569" dur="300" fill="hold"/>
                                        <p:tgtEl>
                                          <p:spTgt spid="2"/>
                                        </p:tgtEl>
                                        <p:attrNameLst>
                                          <p:attrName>style.color</p:attrName>
                                        </p:attrNameLst>
                                      </p:cBhvr>
                                      <p:to>
                                        <a:srgbClr val="E4F638"/>
                                      </p:to>
                                    </p:animClr>
                                    <p:animClr clrSpc="rgb" dir="cw">
                                      <p:cBhvr>
                                        <p:cTn id="570" dur="300" fill="hold"/>
                                        <p:tgtEl>
                                          <p:spTgt spid="2"/>
                                        </p:tgtEl>
                                        <p:attrNameLst>
                                          <p:attrName>fillcolor</p:attrName>
                                        </p:attrNameLst>
                                      </p:cBhvr>
                                      <p:to>
                                        <a:srgbClr val="E4F638"/>
                                      </p:to>
                                    </p:animClr>
                                    <p:set>
                                      <p:cBhvr>
                                        <p:cTn id="571" dur="300" fill="hold"/>
                                        <p:tgtEl>
                                          <p:spTgt spid="2"/>
                                        </p:tgtEl>
                                        <p:attrNameLst>
                                          <p:attrName>fill.type</p:attrName>
                                        </p:attrNameLst>
                                      </p:cBhvr>
                                      <p:to>
                                        <p:strVal val="solid"/>
                                      </p:to>
                                    </p:set>
                                    <p:set>
                                      <p:cBhvr>
                                        <p:cTn id="572" dur="300" fill="hold"/>
                                        <p:tgtEl>
                                          <p:spTgt spid="2"/>
                                        </p:tgtEl>
                                        <p:attrNameLst>
                                          <p:attrName>fill.on</p:attrName>
                                        </p:attrNameLst>
                                      </p:cBhvr>
                                      <p:to>
                                        <p:strVal val="true"/>
                                      </p:to>
                                    </p:set>
                                    <p:animRot by="120000">
                                      <p:cBhvr>
                                        <p:cTn id="573" dur="300" fill="hold">
                                          <p:stCondLst>
                                            <p:cond delay="0"/>
                                          </p:stCondLst>
                                        </p:cTn>
                                        <p:tgtEl>
                                          <p:spTgt spid="2"/>
                                        </p:tgtEl>
                                        <p:attrNameLst>
                                          <p:attrName>r</p:attrName>
                                        </p:attrNameLst>
                                      </p:cBhvr>
                                    </p:animRot>
                                    <p:animRot by="-240000">
                                      <p:cBhvr>
                                        <p:cTn id="574" dur="600" fill="hold">
                                          <p:stCondLst>
                                            <p:cond delay="600"/>
                                          </p:stCondLst>
                                        </p:cTn>
                                        <p:tgtEl>
                                          <p:spTgt spid="2"/>
                                        </p:tgtEl>
                                        <p:attrNameLst>
                                          <p:attrName>r</p:attrName>
                                        </p:attrNameLst>
                                      </p:cBhvr>
                                    </p:animRot>
                                    <p:animRot by="240000">
                                      <p:cBhvr>
                                        <p:cTn id="575" dur="600" fill="hold">
                                          <p:stCondLst>
                                            <p:cond delay="1200"/>
                                          </p:stCondLst>
                                        </p:cTn>
                                        <p:tgtEl>
                                          <p:spTgt spid="2"/>
                                        </p:tgtEl>
                                        <p:attrNameLst>
                                          <p:attrName>r</p:attrName>
                                        </p:attrNameLst>
                                      </p:cBhvr>
                                    </p:animRot>
                                    <p:animRot by="-240000">
                                      <p:cBhvr>
                                        <p:cTn id="576" dur="600" fill="hold">
                                          <p:stCondLst>
                                            <p:cond delay="1800"/>
                                          </p:stCondLst>
                                        </p:cTn>
                                        <p:tgtEl>
                                          <p:spTgt spid="2"/>
                                        </p:tgtEl>
                                        <p:attrNameLst>
                                          <p:attrName>r</p:attrName>
                                        </p:attrNameLst>
                                      </p:cBhvr>
                                    </p:animRot>
                                    <p:animRot by="120000">
                                      <p:cBhvr>
                                        <p:cTn id="577" dur="600" fill="hold">
                                          <p:stCondLst>
                                            <p:cond delay="2400"/>
                                          </p:stCondLst>
                                        </p:cTn>
                                        <p:tgtEl>
                                          <p:spTgt spid="2"/>
                                        </p:tgtEl>
                                        <p:attrNameLst>
                                          <p:attrName>r</p:attrName>
                                        </p:attrNameLst>
                                      </p:cBhvr>
                                    </p:animRot>
                                  </p:childTnLst>
                                </p:cTn>
                              </p:par>
                              <p:par>
                                <p:cTn id="578" presetID="32" presetClass="emph" presetSubtype="0" repeatCount="2000" fill="hold" nodeType="withEffect">
                                  <p:stCondLst>
                                    <p:cond delay="0"/>
                                  </p:stCondLst>
                                  <p:childTnLst>
                                    <p:animClr clrSpc="rgb" dir="cw">
                                      <p:cBhvr override="childStyle">
                                        <p:cTn id="579" dur="300" fill="hold"/>
                                        <p:tgtEl>
                                          <p:spTgt spid="12"/>
                                        </p:tgtEl>
                                        <p:attrNameLst>
                                          <p:attrName>style.color</p:attrName>
                                        </p:attrNameLst>
                                      </p:cBhvr>
                                      <p:to>
                                        <a:srgbClr val="E4F638"/>
                                      </p:to>
                                    </p:animClr>
                                    <p:animClr clrSpc="rgb" dir="cw">
                                      <p:cBhvr>
                                        <p:cTn id="580" dur="300" fill="hold"/>
                                        <p:tgtEl>
                                          <p:spTgt spid="12"/>
                                        </p:tgtEl>
                                        <p:attrNameLst>
                                          <p:attrName>fillcolor</p:attrName>
                                        </p:attrNameLst>
                                      </p:cBhvr>
                                      <p:to>
                                        <a:srgbClr val="E4F638"/>
                                      </p:to>
                                    </p:animClr>
                                    <p:set>
                                      <p:cBhvr>
                                        <p:cTn id="581" dur="300" fill="hold"/>
                                        <p:tgtEl>
                                          <p:spTgt spid="12"/>
                                        </p:tgtEl>
                                        <p:attrNameLst>
                                          <p:attrName>fill.type</p:attrName>
                                        </p:attrNameLst>
                                      </p:cBhvr>
                                      <p:to>
                                        <p:strVal val="solid"/>
                                      </p:to>
                                    </p:set>
                                    <p:set>
                                      <p:cBhvr>
                                        <p:cTn id="582" dur="300" fill="hold"/>
                                        <p:tgtEl>
                                          <p:spTgt spid="12"/>
                                        </p:tgtEl>
                                        <p:attrNameLst>
                                          <p:attrName>fill.on</p:attrName>
                                        </p:attrNameLst>
                                      </p:cBhvr>
                                      <p:to>
                                        <p:strVal val="true"/>
                                      </p:to>
                                    </p:set>
                                    <p:animRot by="120000">
                                      <p:cBhvr>
                                        <p:cTn id="583" dur="300" fill="hold">
                                          <p:stCondLst>
                                            <p:cond delay="0"/>
                                          </p:stCondLst>
                                        </p:cTn>
                                        <p:tgtEl>
                                          <p:spTgt spid="12"/>
                                        </p:tgtEl>
                                        <p:attrNameLst>
                                          <p:attrName>r</p:attrName>
                                        </p:attrNameLst>
                                      </p:cBhvr>
                                    </p:animRot>
                                    <p:animRot by="-240000">
                                      <p:cBhvr>
                                        <p:cTn id="584" dur="600" fill="hold">
                                          <p:stCondLst>
                                            <p:cond delay="600"/>
                                          </p:stCondLst>
                                        </p:cTn>
                                        <p:tgtEl>
                                          <p:spTgt spid="12"/>
                                        </p:tgtEl>
                                        <p:attrNameLst>
                                          <p:attrName>r</p:attrName>
                                        </p:attrNameLst>
                                      </p:cBhvr>
                                    </p:animRot>
                                    <p:animRot by="240000">
                                      <p:cBhvr>
                                        <p:cTn id="585" dur="600" fill="hold">
                                          <p:stCondLst>
                                            <p:cond delay="1200"/>
                                          </p:stCondLst>
                                        </p:cTn>
                                        <p:tgtEl>
                                          <p:spTgt spid="12"/>
                                        </p:tgtEl>
                                        <p:attrNameLst>
                                          <p:attrName>r</p:attrName>
                                        </p:attrNameLst>
                                      </p:cBhvr>
                                    </p:animRot>
                                    <p:animRot by="-240000">
                                      <p:cBhvr>
                                        <p:cTn id="586" dur="600" fill="hold">
                                          <p:stCondLst>
                                            <p:cond delay="1800"/>
                                          </p:stCondLst>
                                        </p:cTn>
                                        <p:tgtEl>
                                          <p:spTgt spid="12"/>
                                        </p:tgtEl>
                                        <p:attrNameLst>
                                          <p:attrName>r</p:attrName>
                                        </p:attrNameLst>
                                      </p:cBhvr>
                                    </p:animRot>
                                    <p:animRot by="120000">
                                      <p:cBhvr>
                                        <p:cTn id="587" dur="600" fill="hold">
                                          <p:stCondLst>
                                            <p:cond delay="2400"/>
                                          </p:stCondLst>
                                        </p:cTn>
                                        <p:tgtEl>
                                          <p:spTgt spid="12"/>
                                        </p:tgtEl>
                                        <p:attrNameLst>
                                          <p:attrName>r</p:attrName>
                                        </p:attrNameLst>
                                      </p:cBhvr>
                                    </p:animRot>
                                  </p:childTnLst>
                                </p:cTn>
                              </p:par>
                              <p:par>
                                <p:cTn id="588" presetID="32" presetClass="emph" presetSubtype="0" repeatCount="2000" fill="hold" nodeType="withEffect">
                                  <p:stCondLst>
                                    <p:cond delay="0"/>
                                  </p:stCondLst>
                                  <p:childTnLst>
                                    <p:animClr clrSpc="rgb" dir="cw">
                                      <p:cBhvr override="childStyle">
                                        <p:cTn id="589" dur="300" fill="hold"/>
                                        <p:tgtEl>
                                          <p:spTgt spid="2104"/>
                                        </p:tgtEl>
                                        <p:attrNameLst>
                                          <p:attrName>style.color</p:attrName>
                                        </p:attrNameLst>
                                      </p:cBhvr>
                                      <p:to>
                                        <a:srgbClr val="E4F638"/>
                                      </p:to>
                                    </p:animClr>
                                    <p:animClr clrSpc="rgb" dir="cw">
                                      <p:cBhvr>
                                        <p:cTn id="590" dur="300" fill="hold"/>
                                        <p:tgtEl>
                                          <p:spTgt spid="2104"/>
                                        </p:tgtEl>
                                        <p:attrNameLst>
                                          <p:attrName>fillcolor</p:attrName>
                                        </p:attrNameLst>
                                      </p:cBhvr>
                                      <p:to>
                                        <a:srgbClr val="E4F638"/>
                                      </p:to>
                                    </p:animClr>
                                    <p:set>
                                      <p:cBhvr>
                                        <p:cTn id="591" dur="300" fill="hold"/>
                                        <p:tgtEl>
                                          <p:spTgt spid="2104"/>
                                        </p:tgtEl>
                                        <p:attrNameLst>
                                          <p:attrName>fill.type</p:attrName>
                                        </p:attrNameLst>
                                      </p:cBhvr>
                                      <p:to>
                                        <p:strVal val="solid"/>
                                      </p:to>
                                    </p:set>
                                    <p:set>
                                      <p:cBhvr>
                                        <p:cTn id="592" dur="300" fill="hold"/>
                                        <p:tgtEl>
                                          <p:spTgt spid="2104"/>
                                        </p:tgtEl>
                                        <p:attrNameLst>
                                          <p:attrName>fill.on</p:attrName>
                                        </p:attrNameLst>
                                      </p:cBhvr>
                                      <p:to>
                                        <p:strVal val="true"/>
                                      </p:to>
                                    </p:set>
                                    <p:animRot by="120000">
                                      <p:cBhvr>
                                        <p:cTn id="593" dur="300" fill="hold">
                                          <p:stCondLst>
                                            <p:cond delay="0"/>
                                          </p:stCondLst>
                                        </p:cTn>
                                        <p:tgtEl>
                                          <p:spTgt spid="2104"/>
                                        </p:tgtEl>
                                        <p:attrNameLst>
                                          <p:attrName>r</p:attrName>
                                        </p:attrNameLst>
                                      </p:cBhvr>
                                    </p:animRot>
                                    <p:animRot by="-240000">
                                      <p:cBhvr>
                                        <p:cTn id="594" dur="600" fill="hold">
                                          <p:stCondLst>
                                            <p:cond delay="600"/>
                                          </p:stCondLst>
                                        </p:cTn>
                                        <p:tgtEl>
                                          <p:spTgt spid="2104"/>
                                        </p:tgtEl>
                                        <p:attrNameLst>
                                          <p:attrName>r</p:attrName>
                                        </p:attrNameLst>
                                      </p:cBhvr>
                                    </p:animRot>
                                    <p:animRot by="240000">
                                      <p:cBhvr>
                                        <p:cTn id="595" dur="600" fill="hold">
                                          <p:stCondLst>
                                            <p:cond delay="1200"/>
                                          </p:stCondLst>
                                        </p:cTn>
                                        <p:tgtEl>
                                          <p:spTgt spid="2104"/>
                                        </p:tgtEl>
                                        <p:attrNameLst>
                                          <p:attrName>r</p:attrName>
                                        </p:attrNameLst>
                                      </p:cBhvr>
                                    </p:animRot>
                                    <p:animRot by="-240000">
                                      <p:cBhvr>
                                        <p:cTn id="596" dur="600" fill="hold">
                                          <p:stCondLst>
                                            <p:cond delay="1800"/>
                                          </p:stCondLst>
                                        </p:cTn>
                                        <p:tgtEl>
                                          <p:spTgt spid="2104"/>
                                        </p:tgtEl>
                                        <p:attrNameLst>
                                          <p:attrName>r</p:attrName>
                                        </p:attrNameLst>
                                      </p:cBhvr>
                                    </p:animRot>
                                    <p:animRot by="120000">
                                      <p:cBhvr>
                                        <p:cTn id="597" dur="600" fill="hold">
                                          <p:stCondLst>
                                            <p:cond delay="2400"/>
                                          </p:stCondLst>
                                        </p:cTn>
                                        <p:tgtEl>
                                          <p:spTgt spid="2104"/>
                                        </p:tgtEl>
                                        <p:attrNameLst>
                                          <p:attrName>r</p:attrName>
                                        </p:attrNameLst>
                                      </p:cBhvr>
                                    </p:animRot>
                                  </p:childTnLst>
                                </p:cTn>
                              </p:par>
                              <p:par>
                                <p:cTn id="598" presetID="32" presetClass="emph" presetSubtype="0" repeatCount="2000" fill="hold" nodeType="withEffect">
                                  <p:stCondLst>
                                    <p:cond delay="0"/>
                                  </p:stCondLst>
                                  <p:childTnLst>
                                    <p:animClr clrSpc="rgb" dir="cw">
                                      <p:cBhvr override="childStyle">
                                        <p:cTn id="599" dur="300" fill="hold"/>
                                        <p:tgtEl>
                                          <p:spTgt spid="2107"/>
                                        </p:tgtEl>
                                        <p:attrNameLst>
                                          <p:attrName>style.color</p:attrName>
                                        </p:attrNameLst>
                                      </p:cBhvr>
                                      <p:to>
                                        <a:srgbClr val="E4F638"/>
                                      </p:to>
                                    </p:animClr>
                                    <p:animClr clrSpc="rgb" dir="cw">
                                      <p:cBhvr>
                                        <p:cTn id="600" dur="300" fill="hold"/>
                                        <p:tgtEl>
                                          <p:spTgt spid="2107"/>
                                        </p:tgtEl>
                                        <p:attrNameLst>
                                          <p:attrName>fillcolor</p:attrName>
                                        </p:attrNameLst>
                                      </p:cBhvr>
                                      <p:to>
                                        <a:srgbClr val="E4F638"/>
                                      </p:to>
                                    </p:animClr>
                                    <p:set>
                                      <p:cBhvr>
                                        <p:cTn id="601" dur="300" fill="hold"/>
                                        <p:tgtEl>
                                          <p:spTgt spid="2107"/>
                                        </p:tgtEl>
                                        <p:attrNameLst>
                                          <p:attrName>fill.type</p:attrName>
                                        </p:attrNameLst>
                                      </p:cBhvr>
                                      <p:to>
                                        <p:strVal val="solid"/>
                                      </p:to>
                                    </p:set>
                                    <p:set>
                                      <p:cBhvr>
                                        <p:cTn id="602" dur="300" fill="hold"/>
                                        <p:tgtEl>
                                          <p:spTgt spid="2107"/>
                                        </p:tgtEl>
                                        <p:attrNameLst>
                                          <p:attrName>fill.on</p:attrName>
                                        </p:attrNameLst>
                                      </p:cBhvr>
                                      <p:to>
                                        <p:strVal val="true"/>
                                      </p:to>
                                    </p:set>
                                    <p:animRot by="120000">
                                      <p:cBhvr>
                                        <p:cTn id="603" dur="300" fill="hold">
                                          <p:stCondLst>
                                            <p:cond delay="0"/>
                                          </p:stCondLst>
                                        </p:cTn>
                                        <p:tgtEl>
                                          <p:spTgt spid="2107"/>
                                        </p:tgtEl>
                                        <p:attrNameLst>
                                          <p:attrName>r</p:attrName>
                                        </p:attrNameLst>
                                      </p:cBhvr>
                                    </p:animRot>
                                    <p:animRot by="-240000">
                                      <p:cBhvr>
                                        <p:cTn id="604" dur="600" fill="hold">
                                          <p:stCondLst>
                                            <p:cond delay="600"/>
                                          </p:stCondLst>
                                        </p:cTn>
                                        <p:tgtEl>
                                          <p:spTgt spid="2107"/>
                                        </p:tgtEl>
                                        <p:attrNameLst>
                                          <p:attrName>r</p:attrName>
                                        </p:attrNameLst>
                                      </p:cBhvr>
                                    </p:animRot>
                                    <p:animRot by="240000">
                                      <p:cBhvr>
                                        <p:cTn id="605" dur="600" fill="hold">
                                          <p:stCondLst>
                                            <p:cond delay="1200"/>
                                          </p:stCondLst>
                                        </p:cTn>
                                        <p:tgtEl>
                                          <p:spTgt spid="2107"/>
                                        </p:tgtEl>
                                        <p:attrNameLst>
                                          <p:attrName>r</p:attrName>
                                        </p:attrNameLst>
                                      </p:cBhvr>
                                    </p:animRot>
                                    <p:animRot by="-240000">
                                      <p:cBhvr>
                                        <p:cTn id="606" dur="600" fill="hold">
                                          <p:stCondLst>
                                            <p:cond delay="1800"/>
                                          </p:stCondLst>
                                        </p:cTn>
                                        <p:tgtEl>
                                          <p:spTgt spid="2107"/>
                                        </p:tgtEl>
                                        <p:attrNameLst>
                                          <p:attrName>r</p:attrName>
                                        </p:attrNameLst>
                                      </p:cBhvr>
                                    </p:animRot>
                                    <p:animRot by="120000">
                                      <p:cBhvr>
                                        <p:cTn id="607" dur="600" fill="hold">
                                          <p:stCondLst>
                                            <p:cond delay="2400"/>
                                          </p:stCondLst>
                                        </p:cTn>
                                        <p:tgtEl>
                                          <p:spTgt spid="2107"/>
                                        </p:tgtEl>
                                        <p:attrNameLst>
                                          <p:attrName>r</p:attrName>
                                        </p:attrNameLst>
                                      </p:cBhvr>
                                    </p:animRot>
                                  </p:childTnLst>
                                </p:cTn>
                              </p:par>
                              <p:par>
                                <p:cTn id="608" presetID="32" presetClass="emph" presetSubtype="0" repeatCount="2000" fill="hold" nodeType="withEffect">
                                  <p:stCondLst>
                                    <p:cond delay="0"/>
                                  </p:stCondLst>
                                  <p:childTnLst>
                                    <p:animClr clrSpc="rgb" dir="cw">
                                      <p:cBhvr override="childStyle">
                                        <p:cTn id="609" dur="300" fill="hold"/>
                                        <p:tgtEl>
                                          <p:spTgt spid="2061"/>
                                        </p:tgtEl>
                                        <p:attrNameLst>
                                          <p:attrName>style.color</p:attrName>
                                        </p:attrNameLst>
                                      </p:cBhvr>
                                      <p:to>
                                        <a:srgbClr val="E4F638"/>
                                      </p:to>
                                    </p:animClr>
                                    <p:animClr clrSpc="rgb" dir="cw">
                                      <p:cBhvr>
                                        <p:cTn id="610" dur="300" fill="hold"/>
                                        <p:tgtEl>
                                          <p:spTgt spid="2061"/>
                                        </p:tgtEl>
                                        <p:attrNameLst>
                                          <p:attrName>fillcolor</p:attrName>
                                        </p:attrNameLst>
                                      </p:cBhvr>
                                      <p:to>
                                        <a:srgbClr val="E4F638"/>
                                      </p:to>
                                    </p:animClr>
                                    <p:set>
                                      <p:cBhvr>
                                        <p:cTn id="611" dur="300" fill="hold"/>
                                        <p:tgtEl>
                                          <p:spTgt spid="2061"/>
                                        </p:tgtEl>
                                        <p:attrNameLst>
                                          <p:attrName>fill.type</p:attrName>
                                        </p:attrNameLst>
                                      </p:cBhvr>
                                      <p:to>
                                        <p:strVal val="solid"/>
                                      </p:to>
                                    </p:set>
                                    <p:set>
                                      <p:cBhvr>
                                        <p:cTn id="612" dur="300" fill="hold"/>
                                        <p:tgtEl>
                                          <p:spTgt spid="2061"/>
                                        </p:tgtEl>
                                        <p:attrNameLst>
                                          <p:attrName>fill.on</p:attrName>
                                        </p:attrNameLst>
                                      </p:cBhvr>
                                      <p:to>
                                        <p:strVal val="true"/>
                                      </p:to>
                                    </p:set>
                                    <p:animRot by="120000">
                                      <p:cBhvr>
                                        <p:cTn id="613" dur="300" fill="hold">
                                          <p:stCondLst>
                                            <p:cond delay="0"/>
                                          </p:stCondLst>
                                        </p:cTn>
                                        <p:tgtEl>
                                          <p:spTgt spid="2061"/>
                                        </p:tgtEl>
                                        <p:attrNameLst>
                                          <p:attrName>r</p:attrName>
                                        </p:attrNameLst>
                                      </p:cBhvr>
                                    </p:animRot>
                                    <p:animRot by="-240000">
                                      <p:cBhvr>
                                        <p:cTn id="614" dur="600" fill="hold">
                                          <p:stCondLst>
                                            <p:cond delay="600"/>
                                          </p:stCondLst>
                                        </p:cTn>
                                        <p:tgtEl>
                                          <p:spTgt spid="2061"/>
                                        </p:tgtEl>
                                        <p:attrNameLst>
                                          <p:attrName>r</p:attrName>
                                        </p:attrNameLst>
                                      </p:cBhvr>
                                    </p:animRot>
                                    <p:animRot by="240000">
                                      <p:cBhvr>
                                        <p:cTn id="615" dur="600" fill="hold">
                                          <p:stCondLst>
                                            <p:cond delay="1200"/>
                                          </p:stCondLst>
                                        </p:cTn>
                                        <p:tgtEl>
                                          <p:spTgt spid="2061"/>
                                        </p:tgtEl>
                                        <p:attrNameLst>
                                          <p:attrName>r</p:attrName>
                                        </p:attrNameLst>
                                      </p:cBhvr>
                                    </p:animRot>
                                    <p:animRot by="-240000">
                                      <p:cBhvr>
                                        <p:cTn id="616" dur="600" fill="hold">
                                          <p:stCondLst>
                                            <p:cond delay="1800"/>
                                          </p:stCondLst>
                                        </p:cTn>
                                        <p:tgtEl>
                                          <p:spTgt spid="2061"/>
                                        </p:tgtEl>
                                        <p:attrNameLst>
                                          <p:attrName>r</p:attrName>
                                        </p:attrNameLst>
                                      </p:cBhvr>
                                    </p:animRot>
                                    <p:animRot by="120000">
                                      <p:cBhvr>
                                        <p:cTn id="617" dur="600" fill="hold">
                                          <p:stCondLst>
                                            <p:cond delay="2400"/>
                                          </p:stCondLst>
                                        </p:cTn>
                                        <p:tgtEl>
                                          <p:spTgt spid="2061"/>
                                        </p:tgtEl>
                                        <p:attrNameLst>
                                          <p:attrName>r</p:attrName>
                                        </p:attrNameLst>
                                      </p:cBhvr>
                                    </p:animRot>
                                  </p:childTnLst>
                                </p:cTn>
                              </p:par>
                              <p:par>
                                <p:cTn id="618" presetID="32" presetClass="emph" presetSubtype="0" repeatCount="2000" fill="hold" nodeType="withEffect">
                                  <p:stCondLst>
                                    <p:cond delay="0"/>
                                  </p:stCondLst>
                                  <p:childTnLst>
                                    <p:animClr clrSpc="rgb" dir="cw">
                                      <p:cBhvr override="childStyle">
                                        <p:cTn id="619" dur="300" fill="hold"/>
                                        <p:tgtEl>
                                          <p:spTgt spid="14"/>
                                        </p:tgtEl>
                                        <p:attrNameLst>
                                          <p:attrName>style.color</p:attrName>
                                        </p:attrNameLst>
                                      </p:cBhvr>
                                      <p:to>
                                        <a:srgbClr val="E4F638"/>
                                      </p:to>
                                    </p:animClr>
                                    <p:animClr clrSpc="rgb" dir="cw">
                                      <p:cBhvr>
                                        <p:cTn id="620" dur="300" fill="hold"/>
                                        <p:tgtEl>
                                          <p:spTgt spid="14"/>
                                        </p:tgtEl>
                                        <p:attrNameLst>
                                          <p:attrName>fillcolor</p:attrName>
                                        </p:attrNameLst>
                                      </p:cBhvr>
                                      <p:to>
                                        <a:srgbClr val="E4F638"/>
                                      </p:to>
                                    </p:animClr>
                                    <p:set>
                                      <p:cBhvr>
                                        <p:cTn id="621" dur="300" fill="hold"/>
                                        <p:tgtEl>
                                          <p:spTgt spid="14"/>
                                        </p:tgtEl>
                                        <p:attrNameLst>
                                          <p:attrName>fill.type</p:attrName>
                                        </p:attrNameLst>
                                      </p:cBhvr>
                                      <p:to>
                                        <p:strVal val="solid"/>
                                      </p:to>
                                    </p:set>
                                    <p:set>
                                      <p:cBhvr>
                                        <p:cTn id="622" dur="300" fill="hold"/>
                                        <p:tgtEl>
                                          <p:spTgt spid="14"/>
                                        </p:tgtEl>
                                        <p:attrNameLst>
                                          <p:attrName>fill.on</p:attrName>
                                        </p:attrNameLst>
                                      </p:cBhvr>
                                      <p:to>
                                        <p:strVal val="true"/>
                                      </p:to>
                                    </p:set>
                                    <p:animRot by="120000">
                                      <p:cBhvr>
                                        <p:cTn id="623" dur="300" fill="hold">
                                          <p:stCondLst>
                                            <p:cond delay="0"/>
                                          </p:stCondLst>
                                        </p:cTn>
                                        <p:tgtEl>
                                          <p:spTgt spid="14"/>
                                        </p:tgtEl>
                                        <p:attrNameLst>
                                          <p:attrName>r</p:attrName>
                                        </p:attrNameLst>
                                      </p:cBhvr>
                                    </p:animRot>
                                    <p:animRot by="-240000">
                                      <p:cBhvr>
                                        <p:cTn id="624" dur="600" fill="hold">
                                          <p:stCondLst>
                                            <p:cond delay="600"/>
                                          </p:stCondLst>
                                        </p:cTn>
                                        <p:tgtEl>
                                          <p:spTgt spid="14"/>
                                        </p:tgtEl>
                                        <p:attrNameLst>
                                          <p:attrName>r</p:attrName>
                                        </p:attrNameLst>
                                      </p:cBhvr>
                                    </p:animRot>
                                    <p:animRot by="240000">
                                      <p:cBhvr>
                                        <p:cTn id="625" dur="600" fill="hold">
                                          <p:stCondLst>
                                            <p:cond delay="1200"/>
                                          </p:stCondLst>
                                        </p:cTn>
                                        <p:tgtEl>
                                          <p:spTgt spid="14"/>
                                        </p:tgtEl>
                                        <p:attrNameLst>
                                          <p:attrName>r</p:attrName>
                                        </p:attrNameLst>
                                      </p:cBhvr>
                                    </p:animRot>
                                    <p:animRot by="-240000">
                                      <p:cBhvr>
                                        <p:cTn id="626" dur="600" fill="hold">
                                          <p:stCondLst>
                                            <p:cond delay="1800"/>
                                          </p:stCondLst>
                                        </p:cTn>
                                        <p:tgtEl>
                                          <p:spTgt spid="14"/>
                                        </p:tgtEl>
                                        <p:attrNameLst>
                                          <p:attrName>r</p:attrName>
                                        </p:attrNameLst>
                                      </p:cBhvr>
                                    </p:animRot>
                                    <p:animRot by="120000">
                                      <p:cBhvr>
                                        <p:cTn id="627" dur="600" fill="hold">
                                          <p:stCondLst>
                                            <p:cond delay="2400"/>
                                          </p:stCondLst>
                                        </p:cTn>
                                        <p:tgtEl>
                                          <p:spTgt spid="14"/>
                                        </p:tgtEl>
                                        <p:attrNameLst>
                                          <p:attrName>r</p:attrName>
                                        </p:attrNameLst>
                                      </p:cBhvr>
                                    </p:animRot>
                                  </p:childTnLst>
                                </p:cTn>
                              </p:par>
                              <p:par>
                                <p:cTn id="628" presetID="32" presetClass="emph" presetSubtype="0" repeatCount="2000" fill="hold" nodeType="withEffect">
                                  <p:stCondLst>
                                    <p:cond delay="0"/>
                                  </p:stCondLst>
                                  <p:childTnLst>
                                    <p:animClr clrSpc="rgb" dir="cw">
                                      <p:cBhvr override="childStyle">
                                        <p:cTn id="629" dur="300" fill="hold"/>
                                        <p:tgtEl>
                                          <p:spTgt spid="2074"/>
                                        </p:tgtEl>
                                        <p:attrNameLst>
                                          <p:attrName>style.color</p:attrName>
                                        </p:attrNameLst>
                                      </p:cBhvr>
                                      <p:to>
                                        <a:srgbClr val="E4F638"/>
                                      </p:to>
                                    </p:animClr>
                                    <p:animClr clrSpc="rgb" dir="cw">
                                      <p:cBhvr>
                                        <p:cTn id="630" dur="300" fill="hold"/>
                                        <p:tgtEl>
                                          <p:spTgt spid="2074"/>
                                        </p:tgtEl>
                                        <p:attrNameLst>
                                          <p:attrName>fillcolor</p:attrName>
                                        </p:attrNameLst>
                                      </p:cBhvr>
                                      <p:to>
                                        <a:srgbClr val="E4F638"/>
                                      </p:to>
                                    </p:animClr>
                                    <p:set>
                                      <p:cBhvr>
                                        <p:cTn id="631" dur="300" fill="hold"/>
                                        <p:tgtEl>
                                          <p:spTgt spid="2074"/>
                                        </p:tgtEl>
                                        <p:attrNameLst>
                                          <p:attrName>fill.type</p:attrName>
                                        </p:attrNameLst>
                                      </p:cBhvr>
                                      <p:to>
                                        <p:strVal val="solid"/>
                                      </p:to>
                                    </p:set>
                                    <p:set>
                                      <p:cBhvr>
                                        <p:cTn id="632" dur="300" fill="hold"/>
                                        <p:tgtEl>
                                          <p:spTgt spid="2074"/>
                                        </p:tgtEl>
                                        <p:attrNameLst>
                                          <p:attrName>fill.on</p:attrName>
                                        </p:attrNameLst>
                                      </p:cBhvr>
                                      <p:to>
                                        <p:strVal val="true"/>
                                      </p:to>
                                    </p:set>
                                    <p:animRot by="120000">
                                      <p:cBhvr>
                                        <p:cTn id="633" dur="300" fill="hold">
                                          <p:stCondLst>
                                            <p:cond delay="0"/>
                                          </p:stCondLst>
                                        </p:cTn>
                                        <p:tgtEl>
                                          <p:spTgt spid="2074"/>
                                        </p:tgtEl>
                                        <p:attrNameLst>
                                          <p:attrName>r</p:attrName>
                                        </p:attrNameLst>
                                      </p:cBhvr>
                                    </p:animRot>
                                    <p:animRot by="-240000">
                                      <p:cBhvr>
                                        <p:cTn id="634" dur="600" fill="hold">
                                          <p:stCondLst>
                                            <p:cond delay="600"/>
                                          </p:stCondLst>
                                        </p:cTn>
                                        <p:tgtEl>
                                          <p:spTgt spid="2074"/>
                                        </p:tgtEl>
                                        <p:attrNameLst>
                                          <p:attrName>r</p:attrName>
                                        </p:attrNameLst>
                                      </p:cBhvr>
                                    </p:animRot>
                                    <p:animRot by="240000">
                                      <p:cBhvr>
                                        <p:cTn id="635" dur="600" fill="hold">
                                          <p:stCondLst>
                                            <p:cond delay="1200"/>
                                          </p:stCondLst>
                                        </p:cTn>
                                        <p:tgtEl>
                                          <p:spTgt spid="2074"/>
                                        </p:tgtEl>
                                        <p:attrNameLst>
                                          <p:attrName>r</p:attrName>
                                        </p:attrNameLst>
                                      </p:cBhvr>
                                    </p:animRot>
                                    <p:animRot by="-240000">
                                      <p:cBhvr>
                                        <p:cTn id="636" dur="600" fill="hold">
                                          <p:stCondLst>
                                            <p:cond delay="1800"/>
                                          </p:stCondLst>
                                        </p:cTn>
                                        <p:tgtEl>
                                          <p:spTgt spid="2074"/>
                                        </p:tgtEl>
                                        <p:attrNameLst>
                                          <p:attrName>r</p:attrName>
                                        </p:attrNameLst>
                                      </p:cBhvr>
                                    </p:animRot>
                                    <p:animRot by="120000">
                                      <p:cBhvr>
                                        <p:cTn id="637" dur="600" fill="hold">
                                          <p:stCondLst>
                                            <p:cond delay="2400"/>
                                          </p:stCondLst>
                                        </p:cTn>
                                        <p:tgtEl>
                                          <p:spTgt spid="2074"/>
                                        </p:tgtEl>
                                        <p:attrNameLst>
                                          <p:attrName>r</p:attrName>
                                        </p:attrNameLst>
                                      </p:cBhvr>
                                    </p:animRot>
                                  </p:childTnLst>
                                </p:cTn>
                              </p:par>
                              <p:par>
                                <p:cTn id="638" presetID="32" presetClass="emph" presetSubtype="0" repeatCount="2000" fill="hold" nodeType="withEffect">
                                  <p:stCondLst>
                                    <p:cond delay="0"/>
                                  </p:stCondLst>
                                  <p:childTnLst>
                                    <p:animClr clrSpc="rgb" dir="cw">
                                      <p:cBhvr override="childStyle">
                                        <p:cTn id="639" dur="300" fill="hold"/>
                                        <p:tgtEl>
                                          <p:spTgt spid="2106"/>
                                        </p:tgtEl>
                                        <p:attrNameLst>
                                          <p:attrName>style.color</p:attrName>
                                        </p:attrNameLst>
                                      </p:cBhvr>
                                      <p:to>
                                        <a:srgbClr val="E4F638"/>
                                      </p:to>
                                    </p:animClr>
                                    <p:animClr clrSpc="rgb" dir="cw">
                                      <p:cBhvr>
                                        <p:cTn id="640" dur="300" fill="hold"/>
                                        <p:tgtEl>
                                          <p:spTgt spid="2106"/>
                                        </p:tgtEl>
                                        <p:attrNameLst>
                                          <p:attrName>fillcolor</p:attrName>
                                        </p:attrNameLst>
                                      </p:cBhvr>
                                      <p:to>
                                        <a:srgbClr val="E4F638"/>
                                      </p:to>
                                    </p:animClr>
                                    <p:set>
                                      <p:cBhvr>
                                        <p:cTn id="641" dur="300" fill="hold"/>
                                        <p:tgtEl>
                                          <p:spTgt spid="2106"/>
                                        </p:tgtEl>
                                        <p:attrNameLst>
                                          <p:attrName>fill.type</p:attrName>
                                        </p:attrNameLst>
                                      </p:cBhvr>
                                      <p:to>
                                        <p:strVal val="solid"/>
                                      </p:to>
                                    </p:set>
                                    <p:set>
                                      <p:cBhvr>
                                        <p:cTn id="642" dur="300" fill="hold"/>
                                        <p:tgtEl>
                                          <p:spTgt spid="2106"/>
                                        </p:tgtEl>
                                        <p:attrNameLst>
                                          <p:attrName>fill.on</p:attrName>
                                        </p:attrNameLst>
                                      </p:cBhvr>
                                      <p:to>
                                        <p:strVal val="true"/>
                                      </p:to>
                                    </p:set>
                                    <p:animRot by="120000">
                                      <p:cBhvr>
                                        <p:cTn id="643" dur="300" fill="hold">
                                          <p:stCondLst>
                                            <p:cond delay="0"/>
                                          </p:stCondLst>
                                        </p:cTn>
                                        <p:tgtEl>
                                          <p:spTgt spid="2106"/>
                                        </p:tgtEl>
                                        <p:attrNameLst>
                                          <p:attrName>r</p:attrName>
                                        </p:attrNameLst>
                                      </p:cBhvr>
                                    </p:animRot>
                                    <p:animRot by="-240000">
                                      <p:cBhvr>
                                        <p:cTn id="644" dur="600" fill="hold">
                                          <p:stCondLst>
                                            <p:cond delay="600"/>
                                          </p:stCondLst>
                                        </p:cTn>
                                        <p:tgtEl>
                                          <p:spTgt spid="2106"/>
                                        </p:tgtEl>
                                        <p:attrNameLst>
                                          <p:attrName>r</p:attrName>
                                        </p:attrNameLst>
                                      </p:cBhvr>
                                    </p:animRot>
                                    <p:animRot by="240000">
                                      <p:cBhvr>
                                        <p:cTn id="645" dur="600" fill="hold">
                                          <p:stCondLst>
                                            <p:cond delay="1200"/>
                                          </p:stCondLst>
                                        </p:cTn>
                                        <p:tgtEl>
                                          <p:spTgt spid="2106"/>
                                        </p:tgtEl>
                                        <p:attrNameLst>
                                          <p:attrName>r</p:attrName>
                                        </p:attrNameLst>
                                      </p:cBhvr>
                                    </p:animRot>
                                    <p:animRot by="-240000">
                                      <p:cBhvr>
                                        <p:cTn id="646" dur="600" fill="hold">
                                          <p:stCondLst>
                                            <p:cond delay="1800"/>
                                          </p:stCondLst>
                                        </p:cTn>
                                        <p:tgtEl>
                                          <p:spTgt spid="2106"/>
                                        </p:tgtEl>
                                        <p:attrNameLst>
                                          <p:attrName>r</p:attrName>
                                        </p:attrNameLst>
                                      </p:cBhvr>
                                    </p:animRot>
                                    <p:animRot by="120000">
                                      <p:cBhvr>
                                        <p:cTn id="647" dur="600" fill="hold">
                                          <p:stCondLst>
                                            <p:cond delay="2400"/>
                                          </p:stCondLst>
                                        </p:cTn>
                                        <p:tgtEl>
                                          <p:spTgt spid="2106"/>
                                        </p:tgtEl>
                                        <p:attrNameLst>
                                          <p:attrName>r</p:attrName>
                                        </p:attrNameLst>
                                      </p:cBhvr>
                                    </p:animRot>
                                  </p:childTnLst>
                                </p:cTn>
                              </p:par>
                              <p:par>
                                <p:cTn id="648" presetID="32" presetClass="emph" presetSubtype="0" repeatCount="2000" fill="hold" nodeType="withEffect">
                                  <p:stCondLst>
                                    <p:cond delay="0"/>
                                  </p:stCondLst>
                                  <p:childTnLst>
                                    <p:animClr clrSpc="rgb" dir="cw">
                                      <p:cBhvr override="childStyle">
                                        <p:cTn id="649" dur="300" fill="hold"/>
                                        <p:tgtEl>
                                          <p:spTgt spid="2231"/>
                                        </p:tgtEl>
                                        <p:attrNameLst>
                                          <p:attrName>style.color</p:attrName>
                                        </p:attrNameLst>
                                      </p:cBhvr>
                                      <p:to>
                                        <a:srgbClr val="E4F638"/>
                                      </p:to>
                                    </p:animClr>
                                    <p:animClr clrSpc="rgb" dir="cw">
                                      <p:cBhvr>
                                        <p:cTn id="650" dur="300" fill="hold"/>
                                        <p:tgtEl>
                                          <p:spTgt spid="2231"/>
                                        </p:tgtEl>
                                        <p:attrNameLst>
                                          <p:attrName>fillcolor</p:attrName>
                                        </p:attrNameLst>
                                      </p:cBhvr>
                                      <p:to>
                                        <a:srgbClr val="E4F638"/>
                                      </p:to>
                                    </p:animClr>
                                    <p:set>
                                      <p:cBhvr>
                                        <p:cTn id="651" dur="300" fill="hold"/>
                                        <p:tgtEl>
                                          <p:spTgt spid="2231"/>
                                        </p:tgtEl>
                                        <p:attrNameLst>
                                          <p:attrName>fill.type</p:attrName>
                                        </p:attrNameLst>
                                      </p:cBhvr>
                                      <p:to>
                                        <p:strVal val="solid"/>
                                      </p:to>
                                    </p:set>
                                    <p:set>
                                      <p:cBhvr>
                                        <p:cTn id="652" dur="300" fill="hold"/>
                                        <p:tgtEl>
                                          <p:spTgt spid="2231"/>
                                        </p:tgtEl>
                                        <p:attrNameLst>
                                          <p:attrName>fill.on</p:attrName>
                                        </p:attrNameLst>
                                      </p:cBhvr>
                                      <p:to>
                                        <p:strVal val="true"/>
                                      </p:to>
                                    </p:set>
                                    <p:animRot by="120000">
                                      <p:cBhvr>
                                        <p:cTn id="653" dur="300" fill="hold">
                                          <p:stCondLst>
                                            <p:cond delay="0"/>
                                          </p:stCondLst>
                                        </p:cTn>
                                        <p:tgtEl>
                                          <p:spTgt spid="2231"/>
                                        </p:tgtEl>
                                        <p:attrNameLst>
                                          <p:attrName>r</p:attrName>
                                        </p:attrNameLst>
                                      </p:cBhvr>
                                    </p:animRot>
                                    <p:animRot by="-240000">
                                      <p:cBhvr>
                                        <p:cTn id="654" dur="600" fill="hold">
                                          <p:stCondLst>
                                            <p:cond delay="600"/>
                                          </p:stCondLst>
                                        </p:cTn>
                                        <p:tgtEl>
                                          <p:spTgt spid="2231"/>
                                        </p:tgtEl>
                                        <p:attrNameLst>
                                          <p:attrName>r</p:attrName>
                                        </p:attrNameLst>
                                      </p:cBhvr>
                                    </p:animRot>
                                    <p:animRot by="240000">
                                      <p:cBhvr>
                                        <p:cTn id="655" dur="600" fill="hold">
                                          <p:stCondLst>
                                            <p:cond delay="1200"/>
                                          </p:stCondLst>
                                        </p:cTn>
                                        <p:tgtEl>
                                          <p:spTgt spid="2231"/>
                                        </p:tgtEl>
                                        <p:attrNameLst>
                                          <p:attrName>r</p:attrName>
                                        </p:attrNameLst>
                                      </p:cBhvr>
                                    </p:animRot>
                                    <p:animRot by="-240000">
                                      <p:cBhvr>
                                        <p:cTn id="656" dur="600" fill="hold">
                                          <p:stCondLst>
                                            <p:cond delay="1800"/>
                                          </p:stCondLst>
                                        </p:cTn>
                                        <p:tgtEl>
                                          <p:spTgt spid="2231"/>
                                        </p:tgtEl>
                                        <p:attrNameLst>
                                          <p:attrName>r</p:attrName>
                                        </p:attrNameLst>
                                      </p:cBhvr>
                                    </p:animRot>
                                    <p:animRot by="120000">
                                      <p:cBhvr>
                                        <p:cTn id="657" dur="600" fill="hold">
                                          <p:stCondLst>
                                            <p:cond delay="2400"/>
                                          </p:stCondLst>
                                        </p:cTn>
                                        <p:tgtEl>
                                          <p:spTgt spid="2231"/>
                                        </p:tgtEl>
                                        <p:attrNameLst>
                                          <p:attrName>r</p:attrName>
                                        </p:attrNameLst>
                                      </p:cBhvr>
                                    </p:animRot>
                                  </p:childTnLst>
                                </p:cTn>
                              </p:par>
                              <p:par>
                                <p:cTn id="658" presetID="32" presetClass="emph" presetSubtype="0" repeatCount="2000" fill="hold" nodeType="withEffect">
                                  <p:stCondLst>
                                    <p:cond delay="0"/>
                                  </p:stCondLst>
                                  <p:childTnLst>
                                    <p:animClr clrSpc="rgb" dir="cw">
                                      <p:cBhvr override="childStyle">
                                        <p:cTn id="659" dur="300" fill="hold"/>
                                        <p:tgtEl>
                                          <p:spTgt spid="2232"/>
                                        </p:tgtEl>
                                        <p:attrNameLst>
                                          <p:attrName>style.color</p:attrName>
                                        </p:attrNameLst>
                                      </p:cBhvr>
                                      <p:to>
                                        <a:srgbClr val="E4F638"/>
                                      </p:to>
                                    </p:animClr>
                                    <p:animClr clrSpc="rgb" dir="cw">
                                      <p:cBhvr>
                                        <p:cTn id="660" dur="300" fill="hold"/>
                                        <p:tgtEl>
                                          <p:spTgt spid="2232"/>
                                        </p:tgtEl>
                                        <p:attrNameLst>
                                          <p:attrName>fillcolor</p:attrName>
                                        </p:attrNameLst>
                                      </p:cBhvr>
                                      <p:to>
                                        <a:srgbClr val="E4F638"/>
                                      </p:to>
                                    </p:animClr>
                                    <p:set>
                                      <p:cBhvr>
                                        <p:cTn id="661" dur="300" fill="hold"/>
                                        <p:tgtEl>
                                          <p:spTgt spid="2232"/>
                                        </p:tgtEl>
                                        <p:attrNameLst>
                                          <p:attrName>fill.type</p:attrName>
                                        </p:attrNameLst>
                                      </p:cBhvr>
                                      <p:to>
                                        <p:strVal val="solid"/>
                                      </p:to>
                                    </p:set>
                                    <p:set>
                                      <p:cBhvr>
                                        <p:cTn id="662" dur="300" fill="hold"/>
                                        <p:tgtEl>
                                          <p:spTgt spid="2232"/>
                                        </p:tgtEl>
                                        <p:attrNameLst>
                                          <p:attrName>fill.on</p:attrName>
                                        </p:attrNameLst>
                                      </p:cBhvr>
                                      <p:to>
                                        <p:strVal val="true"/>
                                      </p:to>
                                    </p:set>
                                    <p:animRot by="120000">
                                      <p:cBhvr>
                                        <p:cTn id="663" dur="300" fill="hold">
                                          <p:stCondLst>
                                            <p:cond delay="0"/>
                                          </p:stCondLst>
                                        </p:cTn>
                                        <p:tgtEl>
                                          <p:spTgt spid="2232"/>
                                        </p:tgtEl>
                                        <p:attrNameLst>
                                          <p:attrName>r</p:attrName>
                                        </p:attrNameLst>
                                      </p:cBhvr>
                                    </p:animRot>
                                    <p:animRot by="-240000">
                                      <p:cBhvr>
                                        <p:cTn id="664" dur="600" fill="hold">
                                          <p:stCondLst>
                                            <p:cond delay="600"/>
                                          </p:stCondLst>
                                        </p:cTn>
                                        <p:tgtEl>
                                          <p:spTgt spid="2232"/>
                                        </p:tgtEl>
                                        <p:attrNameLst>
                                          <p:attrName>r</p:attrName>
                                        </p:attrNameLst>
                                      </p:cBhvr>
                                    </p:animRot>
                                    <p:animRot by="240000">
                                      <p:cBhvr>
                                        <p:cTn id="665" dur="600" fill="hold">
                                          <p:stCondLst>
                                            <p:cond delay="1200"/>
                                          </p:stCondLst>
                                        </p:cTn>
                                        <p:tgtEl>
                                          <p:spTgt spid="2232"/>
                                        </p:tgtEl>
                                        <p:attrNameLst>
                                          <p:attrName>r</p:attrName>
                                        </p:attrNameLst>
                                      </p:cBhvr>
                                    </p:animRot>
                                    <p:animRot by="-240000">
                                      <p:cBhvr>
                                        <p:cTn id="666" dur="600" fill="hold">
                                          <p:stCondLst>
                                            <p:cond delay="1800"/>
                                          </p:stCondLst>
                                        </p:cTn>
                                        <p:tgtEl>
                                          <p:spTgt spid="2232"/>
                                        </p:tgtEl>
                                        <p:attrNameLst>
                                          <p:attrName>r</p:attrName>
                                        </p:attrNameLst>
                                      </p:cBhvr>
                                    </p:animRot>
                                    <p:animRot by="120000">
                                      <p:cBhvr>
                                        <p:cTn id="667" dur="600" fill="hold">
                                          <p:stCondLst>
                                            <p:cond delay="2400"/>
                                          </p:stCondLst>
                                        </p:cTn>
                                        <p:tgtEl>
                                          <p:spTgt spid="2232"/>
                                        </p:tgtEl>
                                        <p:attrNameLst>
                                          <p:attrName>r</p:attrName>
                                        </p:attrNameLst>
                                      </p:cBhvr>
                                    </p:animRot>
                                  </p:childTnLst>
                                </p:cTn>
                              </p:par>
                              <p:par>
                                <p:cTn id="668" presetID="32" presetClass="emph" presetSubtype="0" repeatCount="2000" fill="hold" nodeType="withEffect">
                                  <p:stCondLst>
                                    <p:cond delay="0"/>
                                  </p:stCondLst>
                                  <p:childTnLst>
                                    <p:animClr clrSpc="rgb" dir="cw">
                                      <p:cBhvr override="childStyle">
                                        <p:cTn id="669" dur="300" fill="hold"/>
                                        <p:tgtEl>
                                          <p:spTgt spid="5"/>
                                        </p:tgtEl>
                                        <p:attrNameLst>
                                          <p:attrName>style.color</p:attrName>
                                        </p:attrNameLst>
                                      </p:cBhvr>
                                      <p:to>
                                        <a:srgbClr val="E4F638"/>
                                      </p:to>
                                    </p:animClr>
                                    <p:animClr clrSpc="rgb" dir="cw">
                                      <p:cBhvr>
                                        <p:cTn id="670" dur="300" fill="hold"/>
                                        <p:tgtEl>
                                          <p:spTgt spid="5"/>
                                        </p:tgtEl>
                                        <p:attrNameLst>
                                          <p:attrName>fillcolor</p:attrName>
                                        </p:attrNameLst>
                                      </p:cBhvr>
                                      <p:to>
                                        <a:srgbClr val="E4F638"/>
                                      </p:to>
                                    </p:animClr>
                                    <p:set>
                                      <p:cBhvr>
                                        <p:cTn id="671" dur="300" fill="hold"/>
                                        <p:tgtEl>
                                          <p:spTgt spid="5"/>
                                        </p:tgtEl>
                                        <p:attrNameLst>
                                          <p:attrName>fill.type</p:attrName>
                                        </p:attrNameLst>
                                      </p:cBhvr>
                                      <p:to>
                                        <p:strVal val="solid"/>
                                      </p:to>
                                    </p:set>
                                    <p:set>
                                      <p:cBhvr>
                                        <p:cTn id="672" dur="300" fill="hold"/>
                                        <p:tgtEl>
                                          <p:spTgt spid="5"/>
                                        </p:tgtEl>
                                        <p:attrNameLst>
                                          <p:attrName>fill.on</p:attrName>
                                        </p:attrNameLst>
                                      </p:cBhvr>
                                      <p:to>
                                        <p:strVal val="true"/>
                                      </p:to>
                                    </p:set>
                                    <p:animRot by="120000">
                                      <p:cBhvr>
                                        <p:cTn id="673" dur="300" fill="hold">
                                          <p:stCondLst>
                                            <p:cond delay="0"/>
                                          </p:stCondLst>
                                        </p:cTn>
                                        <p:tgtEl>
                                          <p:spTgt spid="5"/>
                                        </p:tgtEl>
                                        <p:attrNameLst>
                                          <p:attrName>r</p:attrName>
                                        </p:attrNameLst>
                                      </p:cBhvr>
                                    </p:animRot>
                                    <p:animRot by="-240000">
                                      <p:cBhvr>
                                        <p:cTn id="674" dur="600" fill="hold">
                                          <p:stCondLst>
                                            <p:cond delay="600"/>
                                          </p:stCondLst>
                                        </p:cTn>
                                        <p:tgtEl>
                                          <p:spTgt spid="5"/>
                                        </p:tgtEl>
                                        <p:attrNameLst>
                                          <p:attrName>r</p:attrName>
                                        </p:attrNameLst>
                                      </p:cBhvr>
                                    </p:animRot>
                                    <p:animRot by="240000">
                                      <p:cBhvr>
                                        <p:cTn id="675" dur="600" fill="hold">
                                          <p:stCondLst>
                                            <p:cond delay="1200"/>
                                          </p:stCondLst>
                                        </p:cTn>
                                        <p:tgtEl>
                                          <p:spTgt spid="5"/>
                                        </p:tgtEl>
                                        <p:attrNameLst>
                                          <p:attrName>r</p:attrName>
                                        </p:attrNameLst>
                                      </p:cBhvr>
                                    </p:animRot>
                                    <p:animRot by="-240000">
                                      <p:cBhvr>
                                        <p:cTn id="676" dur="600" fill="hold">
                                          <p:stCondLst>
                                            <p:cond delay="1800"/>
                                          </p:stCondLst>
                                        </p:cTn>
                                        <p:tgtEl>
                                          <p:spTgt spid="5"/>
                                        </p:tgtEl>
                                        <p:attrNameLst>
                                          <p:attrName>r</p:attrName>
                                        </p:attrNameLst>
                                      </p:cBhvr>
                                    </p:animRot>
                                    <p:animRot by="120000">
                                      <p:cBhvr>
                                        <p:cTn id="677" dur="600" fill="hold">
                                          <p:stCondLst>
                                            <p:cond delay="2400"/>
                                          </p:stCondLst>
                                        </p:cTn>
                                        <p:tgtEl>
                                          <p:spTgt spid="5"/>
                                        </p:tgtEl>
                                        <p:attrNameLst>
                                          <p:attrName>r</p:attrName>
                                        </p:attrNameLst>
                                      </p:cBhvr>
                                    </p:animRot>
                                  </p:childTnLst>
                                </p:cTn>
                              </p:par>
                              <p:par>
                                <p:cTn id="678" presetID="32" presetClass="emph" presetSubtype="0" repeatCount="2000" fill="hold" nodeType="withEffect">
                                  <p:stCondLst>
                                    <p:cond delay="0"/>
                                  </p:stCondLst>
                                  <p:childTnLst>
                                    <p:animClr clrSpc="rgb" dir="cw">
                                      <p:cBhvr override="childStyle">
                                        <p:cTn id="679" dur="300" fill="hold"/>
                                        <p:tgtEl>
                                          <p:spTgt spid="3"/>
                                        </p:tgtEl>
                                        <p:attrNameLst>
                                          <p:attrName>style.color</p:attrName>
                                        </p:attrNameLst>
                                      </p:cBhvr>
                                      <p:to>
                                        <a:srgbClr val="E4F638"/>
                                      </p:to>
                                    </p:animClr>
                                    <p:animClr clrSpc="rgb" dir="cw">
                                      <p:cBhvr>
                                        <p:cTn id="680" dur="300" fill="hold"/>
                                        <p:tgtEl>
                                          <p:spTgt spid="3"/>
                                        </p:tgtEl>
                                        <p:attrNameLst>
                                          <p:attrName>fillcolor</p:attrName>
                                        </p:attrNameLst>
                                      </p:cBhvr>
                                      <p:to>
                                        <a:srgbClr val="E4F638"/>
                                      </p:to>
                                    </p:animClr>
                                    <p:set>
                                      <p:cBhvr>
                                        <p:cTn id="681" dur="300" fill="hold"/>
                                        <p:tgtEl>
                                          <p:spTgt spid="3"/>
                                        </p:tgtEl>
                                        <p:attrNameLst>
                                          <p:attrName>fill.type</p:attrName>
                                        </p:attrNameLst>
                                      </p:cBhvr>
                                      <p:to>
                                        <p:strVal val="solid"/>
                                      </p:to>
                                    </p:set>
                                    <p:set>
                                      <p:cBhvr>
                                        <p:cTn id="682" dur="300" fill="hold"/>
                                        <p:tgtEl>
                                          <p:spTgt spid="3"/>
                                        </p:tgtEl>
                                        <p:attrNameLst>
                                          <p:attrName>fill.on</p:attrName>
                                        </p:attrNameLst>
                                      </p:cBhvr>
                                      <p:to>
                                        <p:strVal val="true"/>
                                      </p:to>
                                    </p:set>
                                    <p:animRot by="120000">
                                      <p:cBhvr>
                                        <p:cTn id="683" dur="300" fill="hold">
                                          <p:stCondLst>
                                            <p:cond delay="0"/>
                                          </p:stCondLst>
                                        </p:cTn>
                                        <p:tgtEl>
                                          <p:spTgt spid="3"/>
                                        </p:tgtEl>
                                        <p:attrNameLst>
                                          <p:attrName>r</p:attrName>
                                        </p:attrNameLst>
                                      </p:cBhvr>
                                    </p:animRot>
                                    <p:animRot by="-240000">
                                      <p:cBhvr>
                                        <p:cTn id="684" dur="600" fill="hold">
                                          <p:stCondLst>
                                            <p:cond delay="600"/>
                                          </p:stCondLst>
                                        </p:cTn>
                                        <p:tgtEl>
                                          <p:spTgt spid="3"/>
                                        </p:tgtEl>
                                        <p:attrNameLst>
                                          <p:attrName>r</p:attrName>
                                        </p:attrNameLst>
                                      </p:cBhvr>
                                    </p:animRot>
                                    <p:animRot by="240000">
                                      <p:cBhvr>
                                        <p:cTn id="685" dur="600" fill="hold">
                                          <p:stCondLst>
                                            <p:cond delay="1200"/>
                                          </p:stCondLst>
                                        </p:cTn>
                                        <p:tgtEl>
                                          <p:spTgt spid="3"/>
                                        </p:tgtEl>
                                        <p:attrNameLst>
                                          <p:attrName>r</p:attrName>
                                        </p:attrNameLst>
                                      </p:cBhvr>
                                    </p:animRot>
                                    <p:animRot by="-240000">
                                      <p:cBhvr>
                                        <p:cTn id="686" dur="600" fill="hold">
                                          <p:stCondLst>
                                            <p:cond delay="1800"/>
                                          </p:stCondLst>
                                        </p:cTn>
                                        <p:tgtEl>
                                          <p:spTgt spid="3"/>
                                        </p:tgtEl>
                                        <p:attrNameLst>
                                          <p:attrName>r</p:attrName>
                                        </p:attrNameLst>
                                      </p:cBhvr>
                                    </p:animRot>
                                    <p:animRot by="120000">
                                      <p:cBhvr>
                                        <p:cTn id="687" dur="600" fill="hold">
                                          <p:stCondLst>
                                            <p:cond delay="2400"/>
                                          </p:stCondLst>
                                        </p:cTn>
                                        <p:tgtEl>
                                          <p:spTgt spid="3"/>
                                        </p:tgtEl>
                                        <p:attrNameLst>
                                          <p:attrName>r</p:attrName>
                                        </p:attrNameLst>
                                      </p:cBhvr>
                                    </p:animRot>
                                  </p:childTnLst>
                                </p:cTn>
                              </p:par>
                              <p:par>
                                <p:cTn id="688" presetID="32" presetClass="emph" presetSubtype="0" repeatCount="2000" fill="hold" nodeType="withEffect">
                                  <p:stCondLst>
                                    <p:cond delay="0"/>
                                  </p:stCondLst>
                                  <p:childTnLst>
                                    <p:animClr clrSpc="rgb" dir="cw">
                                      <p:cBhvr override="childStyle">
                                        <p:cTn id="689" dur="300" fill="hold"/>
                                        <p:tgtEl>
                                          <p:spTgt spid="6"/>
                                        </p:tgtEl>
                                        <p:attrNameLst>
                                          <p:attrName>style.color</p:attrName>
                                        </p:attrNameLst>
                                      </p:cBhvr>
                                      <p:to>
                                        <a:srgbClr val="E4F638"/>
                                      </p:to>
                                    </p:animClr>
                                    <p:animClr clrSpc="rgb" dir="cw">
                                      <p:cBhvr>
                                        <p:cTn id="690" dur="300" fill="hold"/>
                                        <p:tgtEl>
                                          <p:spTgt spid="6"/>
                                        </p:tgtEl>
                                        <p:attrNameLst>
                                          <p:attrName>fillcolor</p:attrName>
                                        </p:attrNameLst>
                                      </p:cBhvr>
                                      <p:to>
                                        <a:srgbClr val="E4F638"/>
                                      </p:to>
                                    </p:animClr>
                                    <p:set>
                                      <p:cBhvr>
                                        <p:cTn id="691" dur="300" fill="hold"/>
                                        <p:tgtEl>
                                          <p:spTgt spid="6"/>
                                        </p:tgtEl>
                                        <p:attrNameLst>
                                          <p:attrName>fill.type</p:attrName>
                                        </p:attrNameLst>
                                      </p:cBhvr>
                                      <p:to>
                                        <p:strVal val="solid"/>
                                      </p:to>
                                    </p:set>
                                    <p:set>
                                      <p:cBhvr>
                                        <p:cTn id="692" dur="300" fill="hold"/>
                                        <p:tgtEl>
                                          <p:spTgt spid="6"/>
                                        </p:tgtEl>
                                        <p:attrNameLst>
                                          <p:attrName>fill.on</p:attrName>
                                        </p:attrNameLst>
                                      </p:cBhvr>
                                      <p:to>
                                        <p:strVal val="true"/>
                                      </p:to>
                                    </p:set>
                                    <p:animRot by="120000">
                                      <p:cBhvr>
                                        <p:cTn id="693" dur="300" fill="hold">
                                          <p:stCondLst>
                                            <p:cond delay="0"/>
                                          </p:stCondLst>
                                        </p:cTn>
                                        <p:tgtEl>
                                          <p:spTgt spid="6"/>
                                        </p:tgtEl>
                                        <p:attrNameLst>
                                          <p:attrName>r</p:attrName>
                                        </p:attrNameLst>
                                      </p:cBhvr>
                                    </p:animRot>
                                    <p:animRot by="-240000">
                                      <p:cBhvr>
                                        <p:cTn id="694" dur="600" fill="hold">
                                          <p:stCondLst>
                                            <p:cond delay="600"/>
                                          </p:stCondLst>
                                        </p:cTn>
                                        <p:tgtEl>
                                          <p:spTgt spid="6"/>
                                        </p:tgtEl>
                                        <p:attrNameLst>
                                          <p:attrName>r</p:attrName>
                                        </p:attrNameLst>
                                      </p:cBhvr>
                                    </p:animRot>
                                    <p:animRot by="240000">
                                      <p:cBhvr>
                                        <p:cTn id="695" dur="600" fill="hold">
                                          <p:stCondLst>
                                            <p:cond delay="1200"/>
                                          </p:stCondLst>
                                        </p:cTn>
                                        <p:tgtEl>
                                          <p:spTgt spid="6"/>
                                        </p:tgtEl>
                                        <p:attrNameLst>
                                          <p:attrName>r</p:attrName>
                                        </p:attrNameLst>
                                      </p:cBhvr>
                                    </p:animRot>
                                    <p:animRot by="-240000">
                                      <p:cBhvr>
                                        <p:cTn id="696" dur="600" fill="hold">
                                          <p:stCondLst>
                                            <p:cond delay="1800"/>
                                          </p:stCondLst>
                                        </p:cTn>
                                        <p:tgtEl>
                                          <p:spTgt spid="6"/>
                                        </p:tgtEl>
                                        <p:attrNameLst>
                                          <p:attrName>r</p:attrName>
                                        </p:attrNameLst>
                                      </p:cBhvr>
                                    </p:animRot>
                                    <p:animRot by="120000">
                                      <p:cBhvr>
                                        <p:cTn id="697" dur="600" fill="hold">
                                          <p:stCondLst>
                                            <p:cond delay="2400"/>
                                          </p:stCondLst>
                                        </p:cTn>
                                        <p:tgtEl>
                                          <p:spTgt spid="6"/>
                                        </p:tgtEl>
                                        <p:attrNameLst>
                                          <p:attrName>r</p:attrName>
                                        </p:attrNameLst>
                                      </p:cBhvr>
                                    </p:animRot>
                                  </p:childTnLst>
                                </p:cTn>
                              </p:par>
                              <p:par>
                                <p:cTn id="698" presetID="32" presetClass="emph" presetSubtype="0" repeatCount="2000" fill="hold" nodeType="withEffect">
                                  <p:stCondLst>
                                    <p:cond delay="0"/>
                                  </p:stCondLst>
                                  <p:childTnLst>
                                    <p:animClr clrSpc="rgb" dir="cw">
                                      <p:cBhvr override="childStyle">
                                        <p:cTn id="699" dur="300" fill="hold"/>
                                        <p:tgtEl>
                                          <p:spTgt spid="4"/>
                                        </p:tgtEl>
                                        <p:attrNameLst>
                                          <p:attrName>style.color</p:attrName>
                                        </p:attrNameLst>
                                      </p:cBhvr>
                                      <p:to>
                                        <a:srgbClr val="E4F638"/>
                                      </p:to>
                                    </p:animClr>
                                    <p:animClr clrSpc="rgb" dir="cw">
                                      <p:cBhvr>
                                        <p:cTn id="700" dur="300" fill="hold"/>
                                        <p:tgtEl>
                                          <p:spTgt spid="4"/>
                                        </p:tgtEl>
                                        <p:attrNameLst>
                                          <p:attrName>fillcolor</p:attrName>
                                        </p:attrNameLst>
                                      </p:cBhvr>
                                      <p:to>
                                        <a:srgbClr val="E4F638"/>
                                      </p:to>
                                    </p:animClr>
                                    <p:set>
                                      <p:cBhvr>
                                        <p:cTn id="701" dur="300" fill="hold"/>
                                        <p:tgtEl>
                                          <p:spTgt spid="4"/>
                                        </p:tgtEl>
                                        <p:attrNameLst>
                                          <p:attrName>fill.type</p:attrName>
                                        </p:attrNameLst>
                                      </p:cBhvr>
                                      <p:to>
                                        <p:strVal val="solid"/>
                                      </p:to>
                                    </p:set>
                                    <p:set>
                                      <p:cBhvr>
                                        <p:cTn id="702" dur="300" fill="hold"/>
                                        <p:tgtEl>
                                          <p:spTgt spid="4"/>
                                        </p:tgtEl>
                                        <p:attrNameLst>
                                          <p:attrName>fill.on</p:attrName>
                                        </p:attrNameLst>
                                      </p:cBhvr>
                                      <p:to>
                                        <p:strVal val="true"/>
                                      </p:to>
                                    </p:set>
                                    <p:animRot by="120000">
                                      <p:cBhvr>
                                        <p:cTn id="703" dur="300" fill="hold">
                                          <p:stCondLst>
                                            <p:cond delay="0"/>
                                          </p:stCondLst>
                                        </p:cTn>
                                        <p:tgtEl>
                                          <p:spTgt spid="4"/>
                                        </p:tgtEl>
                                        <p:attrNameLst>
                                          <p:attrName>r</p:attrName>
                                        </p:attrNameLst>
                                      </p:cBhvr>
                                    </p:animRot>
                                    <p:animRot by="-240000">
                                      <p:cBhvr>
                                        <p:cTn id="704" dur="600" fill="hold">
                                          <p:stCondLst>
                                            <p:cond delay="600"/>
                                          </p:stCondLst>
                                        </p:cTn>
                                        <p:tgtEl>
                                          <p:spTgt spid="4"/>
                                        </p:tgtEl>
                                        <p:attrNameLst>
                                          <p:attrName>r</p:attrName>
                                        </p:attrNameLst>
                                      </p:cBhvr>
                                    </p:animRot>
                                    <p:animRot by="240000">
                                      <p:cBhvr>
                                        <p:cTn id="705" dur="600" fill="hold">
                                          <p:stCondLst>
                                            <p:cond delay="1200"/>
                                          </p:stCondLst>
                                        </p:cTn>
                                        <p:tgtEl>
                                          <p:spTgt spid="4"/>
                                        </p:tgtEl>
                                        <p:attrNameLst>
                                          <p:attrName>r</p:attrName>
                                        </p:attrNameLst>
                                      </p:cBhvr>
                                    </p:animRot>
                                    <p:animRot by="-240000">
                                      <p:cBhvr>
                                        <p:cTn id="706" dur="600" fill="hold">
                                          <p:stCondLst>
                                            <p:cond delay="1800"/>
                                          </p:stCondLst>
                                        </p:cTn>
                                        <p:tgtEl>
                                          <p:spTgt spid="4"/>
                                        </p:tgtEl>
                                        <p:attrNameLst>
                                          <p:attrName>r</p:attrName>
                                        </p:attrNameLst>
                                      </p:cBhvr>
                                    </p:animRot>
                                    <p:animRot by="120000">
                                      <p:cBhvr>
                                        <p:cTn id="707" dur="600" fill="hold">
                                          <p:stCondLst>
                                            <p:cond delay="2400"/>
                                          </p:stCondLst>
                                        </p:cTn>
                                        <p:tgtEl>
                                          <p:spTgt spid="4"/>
                                        </p:tgtEl>
                                        <p:attrNameLst>
                                          <p:attrName>r</p:attrName>
                                        </p:attrNameLst>
                                      </p:cBhvr>
                                    </p:animRot>
                                  </p:childTnLst>
                                </p:cTn>
                              </p:par>
                              <p:par>
                                <p:cTn id="708" presetID="0" presetClass="path" presetSubtype="0" accel="50000" decel="50000" fill="hold" nodeType="withEffect">
                                  <p:stCondLst>
                                    <p:cond delay="1000"/>
                                  </p:stCondLst>
                                  <p:childTnLst>
                                    <p:animMotion origin="layout" path="M -1.94444E-6 7.77778E-6 C -0.00486 0.05857 -0.00954 0.11737 0.03056 0.1544 C 0.07066 0.19144 0.1981 0.18172 0.24028 0.22269 C 0.28247 0.26366 0.28334 0.33172 0.28421 0.40001 " pathEditMode="relative" ptsTypes="aaaA">
                                      <p:cBhvr>
                                        <p:cTn id="709" dur="3500" fill="hold"/>
                                        <p:tgtEl>
                                          <p:spTgt spid="2091"/>
                                        </p:tgtEl>
                                        <p:attrNameLst>
                                          <p:attrName>ppt_x</p:attrName>
                                          <p:attrName>ppt_y</p:attrName>
                                        </p:attrNameLst>
                                      </p:cBhvr>
                                    </p:animMotion>
                                  </p:childTnLst>
                                </p:cTn>
                              </p:par>
                              <p:par>
                                <p:cTn id="710" presetID="8" presetClass="emph" presetSubtype="0" fill="hold" nodeType="withEffect">
                                  <p:stCondLst>
                                    <p:cond delay="1500"/>
                                  </p:stCondLst>
                                  <p:childTnLst>
                                    <p:animRot by="-5400000">
                                      <p:cBhvr>
                                        <p:cTn id="711" dur="1000" fill="hold"/>
                                        <p:tgtEl>
                                          <p:spTgt spid="2091"/>
                                        </p:tgtEl>
                                        <p:attrNameLst>
                                          <p:attrName>r</p:attrName>
                                        </p:attrNameLst>
                                      </p:cBhvr>
                                    </p:animRot>
                                  </p:childTnLst>
                                </p:cTn>
                              </p:par>
                              <p:par>
                                <p:cTn id="712" presetID="8" presetClass="emph" presetSubtype="0" fill="hold" nodeType="withEffect">
                                  <p:stCondLst>
                                    <p:cond delay="3000"/>
                                  </p:stCondLst>
                                  <p:childTnLst>
                                    <p:animRot by="5400000">
                                      <p:cBhvr>
                                        <p:cTn id="713" dur="1000" fill="hold"/>
                                        <p:tgtEl>
                                          <p:spTgt spid="2091"/>
                                        </p:tgtEl>
                                        <p:attrNameLst>
                                          <p:attrName>r</p:attrName>
                                        </p:attrNameLst>
                                      </p:cBhvr>
                                    </p:animRot>
                                  </p:childTnLst>
                                </p:cTn>
                              </p:par>
                            </p:childTnLst>
                          </p:cTn>
                        </p:par>
                        <p:par>
                          <p:cTn id="714" fill="hold">
                            <p:stCondLst>
                              <p:cond delay="6000"/>
                            </p:stCondLst>
                            <p:childTnLst>
                              <p:par>
                                <p:cTn id="715" presetID="10" presetClass="entr" presetSubtype="0" fill="hold" grpId="0" nodeType="afterEffect">
                                  <p:stCondLst>
                                    <p:cond delay="1000"/>
                                  </p:stCondLst>
                                  <p:childTnLst>
                                    <p:set>
                                      <p:cBhvr>
                                        <p:cTn id="716" dur="1" fill="hold">
                                          <p:stCondLst>
                                            <p:cond delay="0"/>
                                          </p:stCondLst>
                                        </p:cTn>
                                        <p:tgtEl>
                                          <p:spTgt spid="2293"/>
                                        </p:tgtEl>
                                        <p:attrNameLst>
                                          <p:attrName>style.visibility</p:attrName>
                                        </p:attrNameLst>
                                      </p:cBhvr>
                                      <p:to>
                                        <p:strVal val="visible"/>
                                      </p:to>
                                    </p:set>
                                    <p:animEffect transition="in" filter="fade">
                                      <p:cBhvr>
                                        <p:cTn id="717" dur="2000"/>
                                        <p:tgtEl>
                                          <p:spTgt spid="2293"/>
                                        </p:tgtEl>
                                      </p:cBhvr>
                                    </p:animEffect>
                                  </p:childTnLst>
                                </p:cTn>
                              </p:par>
                              <p:par>
                                <p:cTn id="718" presetID="10" presetClass="entr" presetSubtype="0" fill="hold" grpId="0" nodeType="withEffect">
                                  <p:stCondLst>
                                    <p:cond delay="1000"/>
                                  </p:stCondLst>
                                  <p:childTnLst>
                                    <p:set>
                                      <p:cBhvr>
                                        <p:cTn id="719" dur="1" fill="hold">
                                          <p:stCondLst>
                                            <p:cond delay="0"/>
                                          </p:stCondLst>
                                        </p:cTn>
                                        <p:tgtEl>
                                          <p:spTgt spid="2292"/>
                                        </p:tgtEl>
                                        <p:attrNameLst>
                                          <p:attrName>style.visibility</p:attrName>
                                        </p:attrNameLst>
                                      </p:cBhvr>
                                      <p:to>
                                        <p:strVal val="visible"/>
                                      </p:to>
                                    </p:set>
                                    <p:animEffect transition="in" filter="fade">
                                      <p:cBhvr>
                                        <p:cTn id="720" dur="2000"/>
                                        <p:tgtEl>
                                          <p:spTgt spid="2292"/>
                                        </p:tgtEl>
                                      </p:cBhvr>
                                    </p:animEffect>
                                  </p:childTnLst>
                                </p:cTn>
                              </p:par>
                              <p:par>
                                <p:cTn id="721" presetID="10" presetClass="entr" presetSubtype="0" fill="hold" grpId="0" nodeType="withEffect">
                                  <p:stCondLst>
                                    <p:cond delay="1000"/>
                                  </p:stCondLst>
                                  <p:childTnLst>
                                    <p:set>
                                      <p:cBhvr>
                                        <p:cTn id="722" dur="1" fill="hold">
                                          <p:stCondLst>
                                            <p:cond delay="0"/>
                                          </p:stCondLst>
                                        </p:cTn>
                                        <p:tgtEl>
                                          <p:spTgt spid="2291"/>
                                        </p:tgtEl>
                                        <p:attrNameLst>
                                          <p:attrName>style.visibility</p:attrName>
                                        </p:attrNameLst>
                                      </p:cBhvr>
                                      <p:to>
                                        <p:strVal val="visible"/>
                                      </p:to>
                                    </p:set>
                                    <p:animEffect transition="in" filter="fade">
                                      <p:cBhvr>
                                        <p:cTn id="723" dur="2000"/>
                                        <p:tgtEl>
                                          <p:spTgt spid="2291"/>
                                        </p:tgtEl>
                                      </p:cBhvr>
                                    </p:animEffect>
                                  </p:childTnLst>
                                </p:cTn>
                              </p:par>
                              <p:par>
                                <p:cTn id="724" presetID="10" presetClass="entr" presetSubtype="0" fill="hold" grpId="0" nodeType="withEffect">
                                  <p:stCondLst>
                                    <p:cond delay="1000"/>
                                  </p:stCondLst>
                                  <p:childTnLst>
                                    <p:set>
                                      <p:cBhvr>
                                        <p:cTn id="725" dur="1" fill="hold">
                                          <p:stCondLst>
                                            <p:cond delay="0"/>
                                          </p:stCondLst>
                                        </p:cTn>
                                        <p:tgtEl>
                                          <p:spTgt spid="2290"/>
                                        </p:tgtEl>
                                        <p:attrNameLst>
                                          <p:attrName>style.visibility</p:attrName>
                                        </p:attrNameLst>
                                      </p:cBhvr>
                                      <p:to>
                                        <p:strVal val="visible"/>
                                      </p:to>
                                    </p:set>
                                    <p:animEffect transition="in" filter="fade">
                                      <p:cBhvr>
                                        <p:cTn id="726" dur="2000"/>
                                        <p:tgtEl>
                                          <p:spTgt spid="2290"/>
                                        </p:tgtEl>
                                      </p:cBhvr>
                                    </p:animEffect>
                                  </p:childTnLst>
                                </p:cTn>
                              </p:par>
                              <p:par>
                                <p:cTn id="727" presetID="10" presetClass="entr" presetSubtype="0" fill="hold" grpId="0" nodeType="withEffect">
                                  <p:stCondLst>
                                    <p:cond delay="1000"/>
                                  </p:stCondLst>
                                  <p:childTnLst>
                                    <p:set>
                                      <p:cBhvr>
                                        <p:cTn id="728" dur="1" fill="hold">
                                          <p:stCondLst>
                                            <p:cond delay="0"/>
                                          </p:stCondLst>
                                        </p:cTn>
                                        <p:tgtEl>
                                          <p:spTgt spid="2295"/>
                                        </p:tgtEl>
                                        <p:attrNameLst>
                                          <p:attrName>style.visibility</p:attrName>
                                        </p:attrNameLst>
                                      </p:cBhvr>
                                      <p:to>
                                        <p:strVal val="visible"/>
                                      </p:to>
                                    </p:set>
                                    <p:animEffect transition="in" filter="fade">
                                      <p:cBhvr>
                                        <p:cTn id="729" dur="2000"/>
                                        <p:tgtEl>
                                          <p:spTgt spid="2295"/>
                                        </p:tgtEl>
                                      </p:cBhvr>
                                    </p:animEffect>
                                  </p:childTnLst>
                                </p:cTn>
                              </p:par>
                            </p:childTnLst>
                          </p:cTn>
                        </p:par>
                      </p:childTnLst>
                    </p:cTn>
                  </p:par>
                  <p:par>
                    <p:cTn id="730" fill="hold">
                      <p:stCondLst>
                        <p:cond delay="indefinite"/>
                      </p:stCondLst>
                      <p:childTnLst>
                        <p:par>
                          <p:cTn id="731" fill="hold">
                            <p:stCondLst>
                              <p:cond delay="0"/>
                            </p:stCondLst>
                            <p:childTnLst>
                              <p:par>
                                <p:cTn id="732" presetID="10" presetClass="exit" presetSubtype="0" fill="hold" grpId="1" nodeType="clickEffect">
                                  <p:stCondLst>
                                    <p:cond delay="0"/>
                                  </p:stCondLst>
                                  <p:childTnLst>
                                    <p:animEffect transition="out" filter="fade">
                                      <p:cBhvr>
                                        <p:cTn id="733" dur="2000"/>
                                        <p:tgtEl>
                                          <p:spTgt spid="2293"/>
                                        </p:tgtEl>
                                      </p:cBhvr>
                                    </p:animEffect>
                                    <p:set>
                                      <p:cBhvr>
                                        <p:cTn id="734" dur="1" fill="hold">
                                          <p:stCondLst>
                                            <p:cond delay="1999"/>
                                          </p:stCondLst>
                                        </p:cTn>
                                        <p:tgtEl>
                                          <p:spTgt spid="2293"/>
                                        </p:tgtEl>
                                        <p:attrNameLst>
                                          <p:attrName>style.visibility</p:attrName>
                                        </p:attrNameLst>
                                      </p:cBhvr>
                                      <p:to>
                                        <p:strVal val="hidden"/>
                                      </p:to>
                                    </p:set>
                                  </p:childTnLst>
                                </p:cTn>
                              </p:par>
                              <p:par>
                                <p:cTn id="735" presetID="10" presetClass="exit" presetSubtype="0" fill="hold" grpId="1" nodeType="withEffect">
                                  <p:stCondLst>
                                    <p:cond delay="0"/>
                                  </p:stCondLst>
                                  <p:childTnLst>
                                    <p:animEffect transition="out" filter="fade">
                                      <p:cBhvr>
                                        <p:cTn id="736" dur="2000"/>
                                        <p:tgtEl>
                                          <p:spTgt spid="2291"/>
                                        </p:tgtEl>
                                      </p:cBhvr>
                                    </p:animEffect>
                                    <p:set>
                                      <p:cBhvr>
                                        <p:cTn id="737" dur="1" fill="hold">
                                          <p:stCondLst>
                                            <p:cond delay="1999"/>
                                          </p:stCondLst>
                                        </p:cTn>
                                        <p:tgtEl>
                                          <p:spTgt spid="2291"/>
                                        </p:tgtEl>
                                        <p:attrNameLst>
                                          <p:attrName>style.visibility</p:attrName>
                                        </p:attrNameLst>
                                      </p:cBhvr>
                                      <p:to>
                                        <p:strVal val="hidden"/>
                                      </p:to>
                                    </p:set>
                                  </p:childTnLst>
                                </p:cTn>
                              </p:par>
                              <p:par>
                                <p:cTn id="738" presetID="10" presetClass="exit" presetSubtype="0" fill="hold" grpId="1" nodeType="withEffect">
                                  <p:stCondLst>
                                    <p:cond delay="0"/>
                                  </p:stCondLst>
                                  <p:childTnLst>
                                    <p:animEffect transition="out" filter="fade">
                                      <p:cBhvr>
                                        <p:cTn id="739" dur="2000"/>
                                        <p:tgtEl>
                                          <p:spTgt spid="2292"/>
                                        </p:tgtEl>
                                      </p:cBhvr>
                                    </p:animEffect>
                                    <p:set>
                                      <p:cBhvr>
                                        <p:cTn id="740" dur="1" fill="hold">
                                          <p:stCondLst>
                                            <p:cond delay="1999"/>
                                          </p:stCondLst>
                                        </p:cTn>
                                        <p:tgtEl>
                                          <p:spTgt spid="2292"/>
                                        </p:tgtEl>
                                        <p:attrNameLst>
                                          <p:attrName>style.visibility</p:attrName>
                                        </p:attrNameLst>
                                      </p:cBhvr>
                                      <p:to>
                                        <p:strVal val="hidden"/>
                                      </p:to>
                                    </p:set>
                                  </p:childTnLst>
                                </p:cTn>
                              </p:par>
                              <p:par>
                                <p:cTn id="741" presetID="10" presetClass="exit" presetSubtype="0" fill="hold" grpId="1" nodeType="withEffect">
                                  <p:stCondLst>
                                    <p:cond delay="0"/>
                                  </p:stCondLst>
                                  <p:childTnLst>
                                    <p:animEffect transition="out" filter="fade">
                                      <p:cBhvr>
                                        <p:cTn id="742" dur="2000"/>
                                        <p:tgtEl>
                                          <p:spTgt spid="2290"/>
                                        </p:tgtEl>
                                      </p:cBhvr>
                                    </p:animEffect>
                                    <p:set>
                                      <p:cBhvr>
                                        <p:cTn id="743" dur="1" fill="hold">
                                          <p:stCondLst>
                                            <p:cond delay="1999"/>
                                          </p:stCondLst>
                                        </p:cTn>
                                        <p:tgtEl>
                                          <p:spTgt spid="2290"/>
                                        </p:tgtEl>
                                        <p:attrNameLst>
                                          <p:attrName>style.visibility</p:attrName>
                                        </p:attrNameLst>
                                      </p:cBhvr>
                                      <p:to>
                                        <p:strVal val="hidden"/>
                                      </p:to>
                                    </p:set>
                                  </p:childTnLst>
                                </p:cTn>
                              </p:par>
                              <p:par>
                                <p:cTn id="744" presetID="16" presetClass="exit" presetSubtype="26" fill="hold" grpId="1" nodeType="withEffect">
                                  <p:stCondLst>
                                    <p:cond delay="0"/>
                                  </p:stCondLst>
                                  <p:childTnLst>
                                    <p:animEffect transition="out" filter="barn(inHorizontal)">
                                      <p:cBhvr>
                                        <p:cTn id="745" dur="1000"/>
                                        <p:tgtEl>
                                          <p:spTgt spid="2289"/>
                                        </p:tgtEl>
                                      </p:cBhvr>
                                    </p:animEffect>
                                    <p:set>
                                      <p:cBhvr>
                                        <p:cTn id="746" dur="1" fill="hold">
                                          <p:stCondLst>
                                            <p:cond delay="999"/>
                                          </p:stCondLst>
                                        </p:cTn>
                                        <p:tgtEl>
                                          <p:spTgt spid="2289"/>
                                        </p:tgtEl>
                                        <p:attrNameLst>
                                          <p:attrName>style.visibility</p:attrName>
                                        </p:attrNameLst>
                                      </p:cBhvr>
                                      <p:to>
                                        <p:strVal val="hidden"/>
                                      </p:to>
                                    </p:set>
                                  </p:childTnLst>
                                </p:cTn>
                              </p:par>
                              <p:par>
                                <p:cTn id="747" presetID="10" presetClass="exit" presetSubtype="0" fill="hold" grpId="1" nodeType="withEffect">
                                  <p:stCondLst>
                                    <p:cond delay="0"/>
                                  </p:stCondLst>
                                  <p:childTnLst>
                                    <p:animEffect transition="out" filter="fade">
                                      <p:cBhvr>
                                        <p:cTn id="748" dur="2000"/>
                                        <p:tgtEl>
                                          <p:spTgt spid="2295"/>
                                        </p:tgtEl>
                                      </p:cBhvr>
                                    </p:animEffect>
                                    <p:set>
                                      <p:cBhvr>
                                        <p:cTn id="749" dur="1" fill="hold">
                                          <p:stCondLst>
                                            <p:cond delay="1999"/>
                                          </p:stCondLst>
                                        </p:cTn>
                                        <p:tgtEl>
                                          <p:spTgt spid="2295"/>
                                        </p:tgtEl>
                                        <p:attrNameLst>
                                          <p:attrName>style.visibility</p:attrName>
                                        </p:attrNameLst>
                                      </p:cBhvr>
                                      <p:to>
                                        <p:strVal val="hidden"/>
                                      </p:to>
                                    </p:set>
                                  </p:childTnLst>
                                </p:cTn>
                              </p:par>
                            </p:childTnLst>
                          </p:cTn>
                        </p:par>
                        <p:par>
                          <p:cTn id="750" fill="hold">
                            <p:stCondLst>
                              <p:cond delay="2000"/>
                            </p:stCondLst>
                            <p:childTnLst>
                              <p:par>
                                <p:cTn id="751" presetID="16" presetClass="entr" presetSubtype="26" fill="hold" grpId="0" nodeType="afterEffect">
                                  <p:stCondLst>
                                    <p:cond delay="0"/>
                                  </p:stCondLst>
                                  <p:childTnLst>
                                    <p:set>
                                      <p:cBhvr>
                                        <p:cTn id="752" dur="1" fill="hold">
                                          <p:stCondLst>
                                            <p:cond delay="0"/>
                                          </p:stCondLst>
                                        </p:cTn>
                                        <p:tgtEl>
                                          <p:spTgt spid="2294"/>
                                        </p:tgtEl>
                                        <p:attrNameLst>
                                          <p:attrName>style.visibility</p:attrName>
                                        </p:attrNameLst>
                                      </p:cBhvr>
                                      <p:to>
                                        <p:strVal val="visible"/>
                                      </p:to>
                                    </p:set>
                                    <p:animEffect transition="in" filter="barn(inHorizontal)">
                                      <p:cBhvr>
                                        <p:cTn id="753" dur="1000"/>
                                        <p:tgtEl>
                                          <p:spTgt spid="2294"/>
                                        </p:tgtEl>
                                      </p:cBhvr>
                                    </p:animEffect>
                                  </p:childTnLst>
                                </p:cTn>
                              </p:par>
                            </p:childTnLst>
                          </p:cTn>
                        </p:par>
                      </p:childTnLst>
                    </p:cTn>
                  </p:par>
                  <p:par>
                    <p:cTn id="754" fill="hold">
                      <p:stCondLst>
                        <p:cond delay="indefinite"/>
                      </p:stCondLst>
                      <p:childTnLst>
                        <p:par>
                          <p:cTn id="755" fill="hold">
                            <p:stCondLst>
                              <p:cond delay="0"/>
                            </p:stCondLst>
                            <p:childTnLst>
                              <p:par>
                                <p:cTn id="756" presetID="8" presetClass="emph" presetSubtype="0" fill="hold" nodeType="clickEffect">
                                  <p:stCondLst>
                                    <p:cond delay="0"/>
                                  </p:stCondLst>
                                  <p:childTnLst>
                                    <p:animRot by="900000">
                                      <p:cBhvr>
                                        <p:cTn id="757" dur="2000" fill="hold"/>
                                        <p:tgtEl>
                                          <p:spTgt spid="2108"/>
                                        </p:tgtEl>
                                        <p:attrNameLst>
                                          <p:attrName>r</p:attrName>
                                        </p:attrNameLst>
                                      </p:cBhvr>
                                    </p:animRot>
                                  </p:childTnLst>
                                </p:cTn>
                              </p:par>
                              <p:par>
                                <p:cTn id="758" presetID="8" presetClass="emph" presetSubtype="0" fill="hold" nodeType="withEffect">
                                  <p:stCondLst>
                                    <p:cond delay="0"/>
                                  </p:stCondLst>
                                  <p:childTnLst>
                                    <p:animRot by="900000">
                                      <p:cBhvr>
                                        <p:cTn id="759" dur="2000" fill="hold"/>
                                        <p:tgtEl>
                                          <p:spTgt spid="2105"/>
                                        </p:tgtEl>
                                        <p:attrNameLst>
                                          <p:attrName>r</p:attrName>
                                        </p:attrNameLst>
                                      </p:cBhvr>
                                    </p:animRot>
                                  </p:childTnLst>
                                </p:cTn>
                              </p:par>
                              <p:par>
                                <p:cTn id="760" presetID="0" presetClass="path" presetSubtype="0" accel="50000" decel="50000" fill="hold" nodeType="withEffect">
                                  <p:stCondLst>
                                    <p:cond delay="0"/>
                                  </p:stCondLst>
                                  <p:childTnLst>
                                    <p:animMotion origin="layout" path="M -0.1073 -0.27639 L -0.1073 -0.32084 " pathEditMode="relative" rAng="0" ptsTypes="AA">
                                      <p:cBhvr>
                                        <p:cTn id="761" dur="2000" fill="hold"/>
                                        <p:tgtEl>
                                          <p:spTgt spid="2108"/>
                                        </p:tgtEl>
                                        <p:attrNameLst>
                                          <p:attrName>ppt_x</p:attrName>
                                          <p:attrName>ppt_y</p:attrName>
                                        </p:attrNameLst>
                                      </p:cBhvr>
                                      <p:rCtr x="0" y="-22"/>
                                    </p:animMotion>
                                  </p:childTnLst>
                                </p:cTn>
                              </p:par>
                              <p:par>
                                <p:cTn id="762" presetID="0" presetClass="path" presetSubtype="0" accel="50000" decel="50000" fill="hold" nodeType="withEffect">
                                  <p:stCondLst>
                                    <p:cond delay="0"/>
                                  </p:stCondLst>
                                  <p:childTnLst>
                                    <p:animMotion origin="layout" path="M -0.1073 -0.29236 L -0.1323 -0.33681 " pathEditMode="relative" ptsTypes="AA">
                                      <p:cBhvr>
                                        <p:cTn id="763" dur="2000" fill="hold"/>
                                        <p:tgtEl>
                                          <p:spTgt spid="2105"/>
                                        </p:tgtEl>
                                        <p:attrNameLst>
                                          <p:attrName>ppt_x</p:attrName>
                                          <p:attrName>ppt_y</p:attrName>
                                        </p:attrNameLst>
                                      </p:cBhvr>
                                    </p:animMotion>
                                  </p:childTnLst>
                                </p:cTn>
                              </p:par>
                              <p:par>
                                <p:cTn id="764" presetID="8" presetClass="emph" presetSubtype="0" fill="hold" nodeType="withEffect">
                                  <p:stCondLst>
                                    <p:cond delay="0"/>
                                  </p:stCondLst>
                                  <p:childTnLst>
                                    <p:animRot by="5400000">
                                      <p:cBhvr>
                                        <p:cTn id="765" dur="1500" fill="hold"/>
                                        <p:tgtEl>
                                          <p:spTgt spid="2059"/>
                                        </p:tgtEl>
                                        <p:attrNameLst>
                                          <p:attrName>r</p:attrName>
                                        </p:attrNameLst>
                                      </p:cBhvr>
                                    </p:animRot>
                                  </p:childTnLst>
                                </p:cTn>
                              </p:par>
                              <p:par>
                                <p:cTn id="766" presetID="0" presetClass="path" presetSubtype="0" accel="50000" decel="50000" fill="hold" nodeType="withEffect">
                                  <p:stCondLst>
                                    <p:cond delay="0"/>
                                  </p:stCondLst>
                                  <p:childTnLst>
                                    <p:animMotion origin="layout" path="M -0.11702 -0.30509 C -0.09879 -0.29444 -0.08195 -0.28032 -0.09636 -0.24329 C -0.11077 -0.20625 -0.1816 -0.11574 -0.204 -0.08218 " pathEditMode="relative" rAng="0" ptsTypes="aaa">
                                      <p:cBhvr>
                                        <p:cTn id="767" dur="2000" fill="hold"/>
                                        <p:tgtEl>
                                          <p:spTgt spid="2059"/>
                                        </p:tgtEl>
                                        <p:attrNameLst>
                                          <p:attrName>ppt_x</p:attrName>
                                          <p:attrName>ppt_y</p:attrName>
                                        </p:attrNameLst>
                                      </p:cBhvr>
                                      <p:rCtr x="-26" y="111"/>
                                    </p:animMotion>
                                  </p:childTnLst>
                                </p:cTn>
                              </p:par>
                              <p:par>
                                <p:cTn id="768" presetID="47" presetClass="exit" presetSubtype="0" fill="hold" nodeType="withEffect">
                                  <p:stCondLst>
                                    <p:cond delay="0"/>
                                  </p:stCondLst>
                                  <p:childTnLst>
                                    <p:animEffect transition="out" filter="fade">
                                      <p:cBhvr>
                                        <p:cTn id="769" dur="1000"/>
                                        <p:tgtEl>
                                          <p:spTgt spid="2228"/>
                                        </p:tgtEl>
                                      </p:cBhvr>
                                    </p:animEffect>
                                    <p:anim calcmode="lin" valueType="num">
                                      <p:cBhvr>
                                        <p:cTn id="770" dur="1000"/>
                                        <p:tgtEl>
                                          <p:spTgt spid="2228"/>
                                        </p:tgtEl>
                                        <p:attrNameLst>
                                          <p:attrName>ppt_x</p:attrName>
                                        </p:attrNameLst>
                                      </p:cBhvr>
                                      <p:tavLst>
                                        <p:tav tm="0">
                                          <p:val>
                                            <p:strVal val="ppt_x"/>
                                          </p:val>
                                        </p:tav>
                                        <p:tav tm="100000">
                                          <p:val>
                                            <p:strVal val="ppt_x"/>
                                          </p:val>
                                        </p:tav>
                                      </p:tavLst>
                                    </p:anim>
                                    <p:anim calcmode="lin" valueType="num">
                                      <p:cBhvr>
                                        <p:cTn id="771" dur="1000"/>
                                        <p:tgtEl>
                                          <p:spTgt spid="2228"/>
                                        </p:tgtEl>
                                        <p:attrNameLst>
                                          <p:attrName>ppt_y</p:attrName>
                                        </p:attrNameLst>
                                      </p:cBhvr>
                                      <p:tavLst>
                                        <p:tav tm="0">
                                          <p:val>
                                            <p:strVal val="ppt_y"/>
                                          </p:val>
                                        </p:tav>
                                        <p:tav tm="100000">
                                          <p:val>
                                            <p:strVal val="ppt_y-.1"/>
                                          </p:val>
                                        </p:tav>
                                      </p:tavLst>
                                    </p:anim>
                                    <p:set>
                                      <p:cBhvr>
                                        <p:cTn id="772" dur="1" fill="hold">
                                          <p:stCondLst>
                                            <p:cond delay="999"/>
                                          </p:stCondLst>
                                        </p:cTn>
                                        <p:tgtEl>
                                          <p:spTgt spid="2228"/>
                                        </p:tgtEl>
                                        <p:attrNameLst>
                                          <p:attrName>style.visibility</p:attrName>
                                        </p:attrNameLst>
                                      </p:cBhvr>
                                      <p:to>
                                        <p:strVal val="hidden"/>
                                      </p:to>
                                    </p:set>
                                  </p:childTnLst>
                                </p:cTn>
                              </p:par>
                              <p:par>
                                <p:cTn id="773" presetID="47" presetClass="exit" presetSubtype="0" fill="hold" nodeType="withEffect">
                                  <p:stCondLst>
                                    <p:cond delay="0"/>
                                  </p:stCondLst>
                                  <p:childTnLst>
                                    <p:animEffect transition="out" filter="fade">
                                      <p:cBhvr>
                                        <p:cTn id="774" dur="1000"/>
                                        <p:tgtEl>
                                          <p:spTgt spid="25"/>
                                        </p:tgtEl>
                                      </p:cBhvr>
                                    </p:animEffect>
                                    <p:anim calcmode="lin" valueType="num">
                                      <p:cBhvr>
                                        <p:cTn id="775" dur="1000"/>
                                        <p:tgtEl>
                                          <p:spTgt spid="25"/>
                                        </p:tgtEl>
                                        <p:attrNameLst>
                                          <p:attrName>ppt_x</p:attrName>
                                        </p:attrNameLst>
                                      </p:cBhvr>
                                      <p:tavLst>
                                        <p:tav tm="0">
                                          <p:val>
                                            <p:strVal val="ppt_x"/>
                                          </p:val>
                                        </p:tav>
                                        <p:tav tm="100000">
                                          <p:val>
                                            <p:strVal val="ppt_x"/>
                                          </p:val>
                                        </p:tav>
                                      </p:tavLst>
                                    </p:anim>
                                    <p:anim calcmode="lin" valueType="num">
                                      <p:cBhvr>
                                        <p:cTn id="776" dur="1000"/>
                                        <p:tgtEl>
                                          <p:spTgt spid="25"/>
                                        </p:tgtEl>
                                        <p:attrNameLst>
                                          <p:attrName>ppt_y</p:attrName>
                                        </p:attrNameLst>
                                      </p:cBhvr>
                                      <p:tavLst>
                                        <p:tav tm="0">
                                          <p:val>
                                            <p:strVal val="ppt_y"/>
                                          </p:val>
                                        </p:tav>
                                        <p:tav tm="100000">
                                          <p:val>
                                            <p:strVal val="ppt_y-.1"/>
                                          </p:val>
                                        </p:tav>
                                      </p:tavLst>
                                    </p:anim>
                                    <p:set>
                                      <p:cBhvr>
                                        <p:cTn id="777" dur="1" fill="hold">
                                          <p:stCondLst>
                                            <p:cond delay="999"/>
                                          </p:stCondLst>
                                        </p:cTn>
                                        <p:tgtEl>
                                          <p:spTgt spid="25"/>
                                        </p:tgtEl>
                                        <p:attrNameLst>
                                          <p:attrName>style.visibility</p:attrName>
                                        </p:attrNameLst>
                                      </p:cBhvr>
                                      <p:to>
                                        <p:strVal val="hidden"/>
                                      </p:to>
                                    </p:set>
                                  </p:childTnLst>
                                </p:cTn>
                              </p:par>
                              <p:par>
                                <p:cTn id="778" presetID="47" presetClass="exit" presetSubtype="0" fill="hold" nodeType="withEffect">
                                  <p:stCondLst>
                                    <p:cond delay="0"/>
                                  </p:stCondLst>
                                  <p:childTnLst>
                                    <p:animEffect transition="out" filter="fade">
                                      <p:cBhvr>
                                        <p:cTn id="779" dur="1000"/>
                                        <p:tgtEl>
                                          <p:spTgt spid="18"/>
                                        </p:tgtEl>
                                      </p:cBhvr>
                                    </p:animEffect>
                                    <p:anim calcmode="lin" valueType="num">
                                      <p:cBhvr>
                                        <p:cTn id="780" dur="1000"/>
                                        <p:tgtEl>
                                          <p:spTgt spid="18"/>
                                        </p:tgtEl>
                                        <p:attrNameLst>
                                          <p:attrName>ppt_x</p:attrName>
                                        </p:attrNameLst>
                                      </p:cBhvr>
                                      <p:tavLst>
                                        <p:tav tm="0">
                                          <p:val>
                                            <p:strVal val="ppt_x"/>
                                          </p:val>
                                        </p:tav>
                                        <p:tav tm="100000">
                                          <p:val>
                                            <p:strVal val="ppt_x"/>
                                          </p:val>
                                        </p:tav>
                                      </p:tavLst>
                                    </p:anim>
                                    <p:anim calcmode="lin" valueType="num">
                                      <p:cBhvr>
                                        <p:cTn id="781" dur="1000"/>
                                        <p:tgtEl>
                                          <p:spTgt spid="18"/>
                                        </p:tgtEl>
                                        <p:attrNameLst>
                                          <p:attrName>ppt_y</p:attrName>
                                        </p:attrNameLst>
                                      </p:cBhvr>
                                      <p:tavLst>
                                        <p:tav tm="0">
                                          <p:val>
                                            <p:strVal val="ppt_y"/>
                                          </p:val>
                                        </p:tav>
                                        <p:tav tm="100000">
                                          <p:val>
                                            <p:strVal val="ppt_y-.1"/>
                                          </p:val>
                                        </p:tav>
                                      </p:tavLst>
                                    </p:anim>
                                    <p:set>
                                      <p:cBhvr>
                                        <p:cTn id="782" dur="1" fill="hold">
                                          <p:stCondLst>
                                            <p:cond delay="999"/>
                                          </p:stCondLst>
                                        </p:cTn>
                                        <p:tgtEl>
                                          <p:spTgt spid="18"/>
                                        </p:tgtEl>
                                        <p:attrNameLst>
                                          <p:attrName>style.visibility</p:attrName>
                                        </p:attrNameLst>
                                      </p:cBhvr>
                                      <p:to>
                                        <p:strVal val="hidden"/>
                                      </p:to>
                                    </p:set>
                                  </p:childTnLst>
                                </p:cTn>
                              </p:par>
                              <p:par>
                                <p:cTn id="783" presetID="47" presetClass="exit" presetSubtype="0" fill="hold" nodeType="withEffect">
                                  <p:stCondLst>
                                    <p:cond delay="0"/>
                                  </p:stCondLst>
                                  <p:childTnLst>
                                    <p:animEffect transition="out" filter="fade">
                                      <p:cBhvr>
                                        <p:cTn id="784" dur="1000"/>
                                        <p:tgtEl>
                                          <p:spTgt spid="31"/>
                                        </p:tgtEl>
                                      </p:cBhvr>
                                    </p:animEffect>
                                    <p:anim calcmode="lin" valueType="num">
                                      <p:cBhvr>
                                        <p:cTn id="785" dur="1000"/>
                                        <p:tgtEl>
                                          <p:spTgt spid="31"/>
                                        </p:tgtEl>
                                        <p:attrNameLst>
                                          <p:attrName>ppt_x</p:attrName>
                                        </p:attrNameLst>
                                      </p:cBhvr>
                                      <p:tavLst>
                                        <p:tav tm="0">
                                          <p:val>
                                            <p:strVal val="ppt_x"/>
                                          </p:val>
                                        </p:tav>
                                        <p:tav tm="100000">
                                          <p:val>
                                            <p:strVal val="ppt_x"/>
                                          </p:val>
                                        </p:tav>
                                      </p:tavLst>
                                    </p:anim>
                                    <p:anim calcmode="lin" valueType="num">
                                      <p:cBhvr>
                                        <p:cTn id="786" dur="1000"/>
                                        <p:tgtEl>
                                          <p:spTgt spid="31"/>
                                        </p:tgtEl>
                                        <p:attrNameLst>
                                          <p:attrName>ppt_y</p:attrName>
                                        </p:attrNameLst>
                                      </p:cBhvr>
                                      <p:tavLst>
                                        <p:tav tm="0">
                                          <p:val>
                                            <p:strVal val="ppt_y"/>
                                          </p:val>
                                        </p:tav>
                                        <p:tav tm="100000">
                                          <p:val>
                                            <p:strVal val="ppt_y-.1"/>
                                          </p:val>
                                        </p:tav>
                                      </p:tavLst>
                                    </p:anim>
                                    <p:set>
                                      <p:cBhvr>
                                        <p:cTn id="787" dur="1" fill="hold">
                                          <p:stCondLst>
                                            <p:cond delay="999"/>
                                          </p:stCondLst>
                                        </p:cTn>
                                        <p:tgtEl>
                                          <p:spTgt spid="31"/>
                                        </p:tgtEl>
                                        <p:attrNameLst>
                                          <p:attrName>style.visibility</p:attrName>
                                        </p:attrNameLst>
                                      </p:cBhvr>
                                      <p:to>
                                        <p:strVal val="hidden"/>
                                      </p:to>
                                    </p:set>
                                  </p:childTnLst>
                                </p:cTn>
                              </p:par>
                              <p:par>
                                <p:cTn id="788" presetID="47" presetClass="exit" presetSubtype="0" fill="hold" nodeType="withEffect">
                                  <p:stCondLst>
                                    <p:cond delay="500"/>
                                  </p:stCondLst>
                                  <p:childTnLst>
                                    <p:animEffect transition="out" filter="fade">
                                      <p:cBhvr>
                                        <p:cTn id="789" dur="1000"/>
                                        <p:tgtEl>
                                          <p:spTgt spid="19"/>
                                        </p:tgtEl>
                                      </p:cBhvr>
                                    </p:animEffect>
                                    <p:anim calcmode="lin" valueType="num">
                                      <p:cBhvr>
                                        <p:cTn id="790" dur="1000"/>
                                        <p:tgtEl>
                                          <p:spTgt spid="19"/>
                                        </p:tgtEl>
                                        <p:attrNameLst>
                                          <p:attrName>ppt_x</p:attrName>
                                        </p:attrNameLst>
                                      </p:cBhvr>
                                      <p:tavLst>
                                        <p:tav tm="0">
                                          <p:val>
                                            <p:strVal val="ppt_x"/>
                                          </p:val>
                                        </p:tav>
                                        <p:tav tm="100000">
                                          <p:val>
                                            <p:strVal val="ppt_x"/>
                                          </p:val>
                                        </p:tav>
                                      </p:tavLst>
                                    </p:anim>
                                    <p:anim calcmode="lin" valueType="num">
                                      <p:cBhvr>
                                        <p:cTn id="791" dur="1000"/>
                                        <p:tgtEl>
                                          <p:spTgt spid="19"/>
                                        </p:tgtEl>
                                        <p:attrNameLst>
                                          <p:attrName>ppt_y</p:attrName>
                                        </p:attrNameLst>
                                      </p:cBhvr>
                                      <p:tavLst>
                                        <p:tav tm="0">
                                          <p:val>
                                            <p:strVal val="ppt_y"/>
                                          </p:val>
                                        </p:tav>
                                        <p:tav tm="100000">
                                          <p:val>
                                            <p:strVal val="ppt_y-.1"/>
                                          </p:val>
                                        </p:tav>
                                      </p:tavLst>
                                    </p:anim>
                                    <p:set>
                                      <p:cBhvr>
                                        <p:cTn id="792" dur="1" fill="hold">
                                          <p:stCondLst>
                                            <p:cond delay="999"/>
                                          </p:stCondLst>
                                        </p:cTn>
                                        <p:tgtEl>
                                          <p:spTgt spid="19"/>
                                        </p:tgtEl>
                                        <p:attrNameLst>
                                          <p:attrName>style.visibility</p:attrName>
                                        </p:attrNameLst>
                                      </p:cBhvr>
                                      <p:to>
                                        <p:strVal val="hidden"/>
                                      </p:to>
                                    </p:set>
                                  </p:childTnLst>
                                </p:cTn>
                              </p:par>
                              <p:par>
                                <p:cTn id="793" presetID="47" presetClass="exit" presetSubtype="0" fill="hold" nodeType="withEffect">
                                  <p:stCondLst>
                                    <p:cond delay="500"/>
                                  </p:stCondLst>
                                  <p:childTnLst>
                                    <p:animEffect transition="out" filter="fade">
                                      <p:cBhvr>
                                        <p:cTn id="794" dur="1000"/>
                                        <p:tgtEl>
                                          <p:spTgt spid="2211"/>
                                        </p:tgtEl>
                                      </p:cBhvr>
                                    </p:animEffect>
                                    <p:anim calcmode="lin" valueType="num">
                                      <p:cBhvr>
                                        <p:cTn id="795" dur="1000"/>
                                        <p:tgtEl>
                                          <p:spTgt spid="2211"/>
                                        </p:tgtEl>
                                        <p:attrNameLst>
                                          <p:attrName>ppt_x</p:attrName>
                                        </p:attrNameLst>
                                      </p:cBhvr>
                                      <p:tavLst>
                                        <p:tav tm="0">
                                          <p:val>
                                            <p:strVal val="ppt_x"/>
                                          </p:val>
                                        </p:tav>
                                        <p:tav tm="100000">
                                          <p:val>
                                            <p:strVal val="ppt_x"/>
                                          </p:val>
                                        </p:tav>
                                      </p:tavLst>
                                    </p:anim>
                                    <p:anim calcmode="lin" valueType="num">
                                      <p:cBhvr>
                                        <p:cTn id="796" dur="1000"/>
                                        <p:tgtEl>
                                          <p:spTgt spid="2211"/>
                                        </p:tgtEl>
                                        <p:attrNameLst>
                                          <p:attrName>ppt_y</p:attrName>
                                        </p:attrNameLst>
                                      </p:cBhvr>
                                      <p:tavLst>
                                        <p:tav tm="0">
                                          <p:val>
                                            <p:strVal val="ppt_y"/>
                                          </p:val>
                                        </p:tav>
                                        <p:tav tm="100000">
                                          <p:val>
                                            <p:strVal val="ppt_y-.1"/>
                                          </p:val>
                                        </p:tav>
                                      </p:tavLst>
                                    </p:anim>
                                    <p:set>
                                      <p:cBhvr>
                                        <p:cTn id="797" dur="1" fill="hold">
                                          <p:stCondLst>
                                            <p:cond delay="999"/>
                                          </p:stCondLst>
                                        </p:cTn>
                                        <p:tgtEl>
                                          <p:spTgt spid="2211"/>
                                        </p:tgtEl>
                                        <p:attrNameLst>
                                          <p:attrName>style.visibility</p:attrName>
                                        </p:attrNameLst>
                                      </p:cBhvr>
                                      <p:to>
                                        <p:strVal val="hidden"/>
                                      </p:to>
                                    </p:set>
                                  </p:childTnLst>
                                </p:cTn>
                              </p:par>
                              <p:par>
                                <p:cTn id="798" presetID="47" presetClass="exit" presetSubtype="0" fill="hold" nodeType="withEffect">
                                  <p:stCondLst>
                                    <p:cond delay="500"/>
                                  </p:stCondLst>
                                  <p:childTnLst>
                                    <p:animEffect transition="out" filter="fade">
                                      <p:cBhvr>
                                        <p:cTn id="799" dur="1000"/>
                                        <p:tgtEl>
                                          <p:spTgt spid="2227"/>
                                        </p:tgtEl>
                                      </p:cBhvr>
                                    </p:animEffect>
                                    <p:anim calcmode="lin" valueType="num">
                                      <p:cBhvr>
                                        <p:cTn id="800" dur="1000"/>
                                        <p:tgtEl>
                                          <p:spTgt spid="2227"/>
                                        </p:tgtEl>
                                        <p:attrNameLst>
                                          <p:attrName>ppt_x</p:attrName>
                                        </p:attrNameLst>
                                      </p:cBhvr>
                                      <p:tavLst>
                                        <p:tav tm="0">
                                          <p:val>
                                            <p:strVal val="ppt_x"/>
                                          </p:val>
                                        </p:tav>
                                        <p:tav tm="100000">
                                          <p:val>
                                            <p:strVal val="ppt_x"/>
                                          </p:val>
                                        </p:tav>
                                      </p:tavLst>
                                    </p:anim>
                                    <p:anim calcmode="lin" valueType="num">
                                      <p:cBhvr>
                                        <p:cTn id="801" dur="1000"/>
                                        <p:tgtEl>
                                          <p:spTgt spid="2227"/>
                                        </p:tgtEl>
                                        <p:attrNameLst>
                                          <p:attrName>ppt_y</p:attrName>
                                        </p:attrNameLst>
                                      </p:cBhvr>
                                      <p:tavLst>
                                        <p:tav tm="0">
                                          <p:val>
                                            <p:strVal val="ppt_y"/>
                                          </p:val>
                                        </p:tav>
                                        <p:tav tm="100000">
                                          <p:val>
                                            <p:strVal val="ppt_y-.1"/>
                                          </p:val>
                                        </p:tav>
                                      </p:tavLst>
                                    </p:anim>
                                    <p:set>
                                      <p:cBhvr>
                                        <p:cTn id="802" dur="1" fill="hold">
                                          <p:stCondLst>
                                            <p:cond delay="999"/>
                                          </p:stCondLst>
                                        </p:cTn>
                                        <p:tgtEl>
                                          <p:spTgt spid="2227"/>
                                        </p:tgtEl>
                                        <p:attrNameLst>
                                          <p:attrName>style.visibility</p:attrName>
                                        </p:attrNameLst>
                                      </p:cBhvr>
                                      <p:to>
                                        <p:strVal val="hidden"/>
                                      </p:to>
                                    </p:set>
                                  </p:childTnLst>
                                </p:cTn>
                              </p:par>
                              <p:par>
                                <p:cTn id="803" presetID="47" presetClass="exit" presetSubtype="0" fill="hold" nodeType="withEffect">
                                  <p:stCondLst>
                                    <p:cond delay="500"/>
                                  </p:stCondLst>
                                  <p:childTnLst>
                                    <p:animEffect transition="out" filter="fade">
                                      <p:cBhvr>
                                        <p:cTn id="804" dur="1000"/>
                                        <p:tgtEl>
                                          <p:spTgt spid="24"/>
                                        </p:tgtEl>
                                      </p:cBhvr>
                                    </p:animEffect>
                                    <p:anim calcmode="lin" valueType="num">
                                      <p:cBhvr>
                                        <p:cTn id="805" dur="1000"/>
                                        <p:tgtEl>
                                          <p:spTgt spid="24"/>
                                        </p:tgtEl>
                                        <p:attrNameLst>
                                          <p:attrName>ppt_x</p:attrName>
                                        </p:attrNameLst>
                                      </p:cBhvr>
                                      <p:tavLst>
                                        <p:tav tm="0">
                                          <p:val>
                                            <p:strVal val="ppt_x"/>
                                          </p:val>
                                        </p:tav>
                                        <p:tav tm="100000">
                                          <p:val>
                                            <p:strVal val="ppt_x"/>
                                          </p:val>
                                        </p:tav>
                                      </p:tavLst>
                                    </p:anim>
                                    <p:anim calcmode="lin" valueType="num">
                                      <p:cBhvr>
                                        <p:cTn id="806" dur="1000"/>
                                        <p:tgtEl>
                                          <p:spTgt spid="24"/>
                                        </p:tgtEl>
                                        <p:attrNameLst>
                                          <p:attrName>ppt_y</p:attrName>
                                        </p:attrNameLst>
                                      </p:cBhvr>
                                      <p:tavLst>
                                        <p:tav tm="0">
                                          <p:val>
                                            <p:strVal val="ppt_y"/>
                                          </p:val>
                                        </p:tav>
                                        <p:tav tm="100000">
                                          <p:val>
                                            <p:strVal val="ppt_y-.1"/>
                                          </p:val>
                                        </p:tav>
                                      </p:tavLst>
                                    </p:anim>
                                    <p:set>
                                      <p:cBhvr>
                                        <p:cTn id="807" dur="1" fill="hold">
                                          <p:stCondLst>
                                            <p:cond delay="999"/>
                                          </p:stCondLst>
                                        </p:cTn>
                                        <p:tgtEl>
                                          <p:spTgt spid="24"/>
                                        </p:tgtEl>
                                        <p:attrNameLst>
                                          <p:attrName>style.visibility</p:attrName>
                                        </p:attrNameLst>
                                      </p:cBhvr>
                                      <p:to>
                                        <p:strVal val="hidden"/>
                                      </p:to>
                                    </p:set>
                                  </p:childTnLst>
                                </p:cTn>
                              </p:par>
                              <p:par>
                                <p:cTn id="808" presetID="47" presetClass="exit" presetSubtype="0" fill="hold" nodeType="withEffect">
                                  <p:stCondLst>
                                    <p:cond delay="1000"/>
                                  </p:stCondLst>
                                  <p:childTnLst>
                                    <p:animEffect transition="out" filter="fade">
                                      <p:cBhvr>
                                        <p:cTn id="809" dur="1000"/>
                                        <p:tgtEl>
                                          <p:spTgt spid="2215"/>
                                        </p:tgtEl>
                                      </p:cBhvr>
                                    </p:animEffect>
                                    <p:anim calcmode="lin" valueType="num">
                                      <p:cBhvr>
                                        <p:cTn id="810" dur="1000"/>
                                        <p:tgtEl>
                                          <p:spTgt spid="2215"/>
                                        </p:tgtEl>
                                        <p:attrNameLst>
                                          <p:attrName>ppt_x</p:attrName>
                                        </p:attrNameLst>
                                      </p:cBhvr>
                                      <p:tavLst>
                                        <p:tav tm="0">
                                          <p:val>
                                            <p:strVal val="ppt_x"/>
                                          </p:val>
                                        </p:tav>
                                        <p:tav tm="100000">
                                          <p:val>
                                            <p:strVal val="ppt_x"/>
                                          </p:val>
                                        </p:tav>
                                      </p:tavLst>
                                    </p:anim>
                                    <p:anim calcmode="lin" valueType="num">
                                      <p:cBhvr>
                                        <p:cTn id="811" dur="1000"/>
                                        <p:tgtEl>
                                          <p:spTgt spid="2215"/>
                                        </p:tgtEl>
                                        <p:attrNameLst>
                                          <p:attrName>ppt_y</p:attrName>
                                        </p:attrNameLst>
                                      </p:cBhvr>
                                      <p:tavLst>
                                        <p:tav tm="0">
                                          <p:val>
                                            <p:strVal val="ppt_y"/>
                                          </p:val>
                                        </p:tav>
                                        <p:tav tm="100000">
                                          <p:val>
                                            <p:strVal val="ppt_y-.1"/>
                                          </p:val>
                                        </p:tav>
                                      </p:tavLst>
                                    </p:anim>
                                    <p:set>
                                      <p:cBhvr>
                                        <p:cTn id="812" dur="1" fill="hold">
                                          <p:stCondLst>
                                            <p:cond delay="999"/>
                                          </p:stCondLst>
                                        </p:cTn>
                                        <p:tgtEl>
                                          <p:spTgt spid="2215"/>
                                        </p:tgtEl>
                                        <p:attrNameLst>
                                          <p:attrName>style.visibility</p:attrName>
                                        </p:attrNameLst>
                                      </p:cBhvr>
                                      <p:to>
                                        <p:strVal val="hidden"/>
                                      </p:to>
                                    </p:set>
                                  </p:childTnLst>
                                </p:cTn>
                              </p:par>
                              <p:par>
                                <p:cTn id="813" presetID="47" presetClass="exit" presetSubtype="0" fill="hold" nodeType="withEffect">
                                  <p:stCondLst>
                                    <p:cond delay="1000"/>
                                  </p:stCondLst>
                                  <p:childTnLst>
                                    <p:animEffect transition="out" filter="fade">
                                      <p:cBhvr>
                                        <p:cTn id="814" dur="1000"/>
                                        <p:tgtEl>
                                          <p:spTgt spid="20"/>
                                        </p:tgtEl>
                                      </p:cBhvr>
                                    </p:animEffect>
                                    <p:anim calcmode="lin" valueType="num">
                                      <p:cBhvr>
                                        <p:cTn id="815" dur="1000"/>
                                        <p:tgtEl>
                                          <p:spTgt spid="20"/>
                                        </p:tgtEl>
                                        <p:attrNameLst>
                                          <p:attrName>ppt_x</p:attrName>
                                        </p:attrNameLst>
                                      </p:cBhvr>
                                      <p:tavLst>
                                        <p:tav tm="0">
                                          <p:val>
                                            <p:strVal val="ppt_x"/>
                                          </p:val>
                                        </p:tav>
                                        <p:tav tm="100000">
                                          <p:val>
                                            <p:strVal val="ppt_x"/>
                                          </p:val>
                                        </p:tav>
                                      </p:tavLst>
                                    </p:anim>
                                    <p:anim calcmode="lin" valueType="num">
                                      <p:cBhvr>
                                        <p:cTn id="816" dur="1000"/>
                                        <p:tgtEl>
                                          <p:spTgt spid="20"/>
                                        </p:tgtEl>
                                        <p:attrNameLst>
                                          <p:attrName>ppt_y</p:attrName>
                                        </p:attrNameLst>
                                      </p:cBhvr>
                                      <p:tavLst>
                                        <p:tav tm="0">
                                          <p:val>
                                            <p:strVal val="ppt_y"/>
                                          </p:val>
                                        </p:tav>
                                        <p:tav tm="100000">
                                          <p:val>
                                            <p:strVal val="ppt_y-.1"/>
                                          </p:val>
                                        </p:tav>
                                      </p:tavLst>
                                    </p:anim>
                                    <p:set>
                                      <p:cBhvr>
                                        <p:cTn id="817" dur="1" fill="hold">
                                          <p:stCondLst>
                                            <p:cond delay="999"/>
                                          </p:stCondLst>
                                        </p:cTn>
                                        <p:tgtEl>
                                          <p:spTgt spid="20"/>
                                        </p:tgtEl>
                                        <p:attrNameLst>
                                          <p:attrName>style.visibility</p:attrName>
                                        </p:attrNameLst>
                                      </p:cBhvr>
                                      <p:to>
                                        <p:strVal val="hidden"/>
                                      </p:to>
                                    </p:set>
                                  </p:childTnLst>
                                </p:cTn>
                              </p:par>
                              <p:par>
                                <p:cTn id="818" presetID="47" presetClass="exit" presetSubtype="0" fill="hold" nodeType="withEffect">
                                  <p:stCondLst>
                                    <p:cond delay="1000"/>
                                  </p:stCondLst>
                                  <p:childTnLst>
                                    <p:animEffect transition="out" filter="fade">
                                      <p:cBhvr>
                                        <p:cTn id="819" dur="1000"/>
                                        <p:tgtEl>
                                          <p:spTgt spid="2223"/>
                                        </p:tgtEl>
                                      </p:cBhvr>
                                    </p:animEffect>
                                    <p:anim calcmode="lin" valueType="num">
                                      <p:cBhvr>
                                        <p:cTn id="820" dur="1000"/>
                                        <p:tgtEl>
                                          <p:spTgt spid="2223"/>
                                        </p:tgtEl>
                                        <p:attrNameLst>
                                          <p:attrName>ppt_x</p:attrName>
                                        </p:attrNameLst>
                                      </p:cBhvr>
                                      <p:tavLst>
                                        <p:tav tm="0">
                                          <p:val>
                                            <p:strVal val="ppt_x"/>
                                          </p:val>
                                        </p:tav>
                                        <p:tav tm="100000">
                                          <p:val>
                                            <p:strVal val="ppt_x"/>
                                          </p:val>
                                        </p:tav>
                                      </p:tavLst>
                                    </p:anim>
                                    <p:anim calcmode="lin" valueType="num">
                                      <p:cBhvr>
                                        <p:cTn id="821" dur="1000"/>
                                        <p:tgtEl>
                                          <p:spTgt spid="2223"/>
                                        </p:tgtEl>
                                        <p:attrNameLst>
                                          <p:attrName>ppt_y</p:attrName>
                                        </p:attrNameLst>
                                      </p:cBhvr>
                                      <p:tavLst>
                                        <p:tav tm="0">
                                          <p:val>
                                            <p:strVal val="ppt_y"/>
                                          </p:val>
                                        </p:tav>
                                        <p:tav tm="100000">
                                          <p:val>
                                            <p:strVal val="ppt_y-.1"/>
                                          </p:val>
                                        </p:tav>
                                      </p:tavLst>
                                    </p:anim>
                                    <p:set>
                                      <p:cBhvr>
                                        <p:cTn id="822" dur="1" fill="hold">
                                          <p:stCondLst>
                                            <p:cond delay="999"/>
                                          </p:stCondLst>
                                        </p:cTn>
                                        <p:tgtEl>
                                          <p:spTgt spid="2223"/>
                                        </p:tgtEl>
                                        <p:attrNameLst>
                                          <p:attrName>style.visibility</p:attrName>
                                        </p:attrNameLst>
                                      </p:cBhvr>
                                      <p:to>
                                        <p:strVal val="hidden"/>
                                      </p:to>
                                    </p:set>
                                  </p:childTnLst>
                                </p:cTn>
                              </p:par>
                              <p:par>
                                <p:cTn id="823" presetID="47" presetClass="exit" presetSubtype="0" fill="hold" nodeType="withEffect">
                                  <p:stCondLst>
                                    <p:cond delay="1000"/>
                                  </p:stCondLst>
                                  <p:childTnLst>
                                    <p:animEffect transition="out" filter="fade">
                                      <p:cBhvr>
                                        <p:cTn id="824" dur="1000"/>
                                        <p:tgtEl>
                                          <p:spTgt spid="23"/>
                                        </p:tgtEl>
                                      </p:cBhvr>
                                    </p:animEffect>
                                    <p:anim calcmode="lin" valueType="num">
                                      <p:cBhvr>
                                        <p:cTn id="825" dur="1000"/>
                                        <p:tgtEl>
                                          <p:spTgt spid="23"/>
                                        </p:tgtEl>
                                        <p:attrNameLst>
                                          <p:attrName>ppt_x</p:attrName>
                                        </p:attrNameLst>
                                      </p:cBhvr>
                                      <p:tavLst>
                                        <p:tav tm="0">
                                          <p:val>
                                            <p:strVal val="ppt_x"/>
                                          </p:val>
                                        </p:tav>
                                        <p:tav tm="100000">
                                          <p:val>
                                            <p:strVal val="ppt_x"/>
                                          </p:val>
                                        </p:tav>
                                      </p:tavLst>
                                    </p:anim>
                                    <p:anim calcmode="lin" valueType="num">
                                      <p:cBhvr>
                                        <p:cTn id="826" dur="1000"/>
                                        <p:tgtEl>
                                          <p:spTgt spid="23"/>
                                        </p:tgtEl>
                                        <p:attrNameLst>
                                          <p:attrName>ppt_y</p:attrName>
                                        </p:attrNameLst>
                                      </p:cBhvr>
                                      <p:tavLst>
                                        <p:tav tm="0">
                                          <p:val>
                                            <p:strVal val="ppt_y"/>
                                          </p:val>
                                        </p:tav>
                                        <p:tav tm="100000">
                                          <p:val>
                                            <p:strVal val="ppt_y-.1"/>
                                          </p:val>
                                        </p:tav>
                                      </p:tavLst>
                                    </p:anim>
                                    <p:set>
                                      <p:cBhvr>
                                        <p:cTn id="827" dur="1" fill="hold">
                                          <p:stCondLst>
                                            <p:cond delay="999"/>
                                          </p:stCondLst>
                                        </p:cTn>
                                        <p:tgtEl>
                                          <p:spTgt spid="23"/>
                                        </p:tgtEl>
                                        <p:attrNameLst>
                                          <p:attrName>style.visibility</p:attrName>
                                        </p:attrNameLst>
                                      </p:cBhvr>
                                      <p:to>
                                        <p:strVal val="hidden"/>
                                      </p:to>
                                    </p:set>
                                  </p:childTnLst>
                                </p:cTn>
                              </p:par>
                              <p:par>
                                <p:cTn id="828" presetID="47" presetClass="exit" presetSubtype="0" fill="hold" nodeType="withEffect">
                                  <p:stCondLst>
                                    <p:cond delay="1500"/>
                                  </p:stCondLst>
                                  <p:childTnLst>
                                    <p:animEffect transition="out" filter="fade">
                                      <p:cBhvr>
                                        <p:cTn id="829" dur="1000"/>
                                        <p:tgtEl>
                                          <p:spTgt spid="2219"/>
                                        </p:tgtEl>
                                      </p:cBhvr>
                                    </p:animEffect>
                                    <p:anim calcmode="lin" valueType="num">
                                      <p:cBhvr>
                                        <p:cTn id="830" dur="1000"/>
                                        <p:tgtEl>
                                          <p:spTgt spid="2219"/>
                                        </p:tgtEl>
                                        <p:attrNameLst>
                                          <p:attrName>ppt_x</p:attrName>
                                        </p:attrNameLst>
                                      </p:cBhvr>
                                      <p:tavLst>
                                        <p:tav tm="0">
                                          <p:val>
                                            <p:strVal val="ppt_x"/>
                                          </p:val>
                                        </p:tav>
                                        <p:tav tm="100000">
                                          <p:val>
                                            <p:strVal val="ppt_x"/>
                                          </p:val>
                                        </p:tav>
                                      </p:tavLst>
                                    </p:anim>
                                    <p:anim calcmode="lin" valueType="num">
                                      <p:cBhvr>
                                        <p:cTn id="831" dur="1000"/>
                                        <p:tgtEl>
                                          <p:spTgt spid="2219"/>
                                        </p:tgtEl>
                                        <p:attrNameLst>
                                          <p:attrName>ppt_y</p:attrName>
                                        </p:attrNameLst>
                                      </p:cBhvr>
                                      <p:tavLst>
                                        <p:tav tm="0">
                                          <p:val>
                                            <p:strVal val="ppt_y"/>
                                          </p:val>
                                        </p:tav>
                                        <p:tav tm="100000">
                                          <p:val>
                                            <p:strVal val="ppt_y-.1"/>
                                          </p:val>
                                        </p:tav>
                                      </p:tavLst>
                                    </p:anim>
                                    <p:set>
                                      <p:cBhvr>
                                        <p:cTn id="832" dur="1" fill="hold">
                                          <p:stCondLst>
                                            <p:cond delay="999"/>
                                          </p:stCondLst>
                                        </p:cTn>
                                        <p:tgtEl>
                                          <p:spTgt spid="2219"/>
                                        </p:tgtEl>
                                        <p:attrNameLst>
                                          <p:attrName>style.visibility</p:attrName>
                                        </p:attrNameLst>
                                      </p:cBhvr>
                                      <p:to>
                                        <p:strVal val="hidden"/>
                                      </p:to>
                                    </p:set>
                                  </p:childTnLst>
                                </p:cTn>
                              </p:par>
                              <p:par>
                                <p:cTn id="833" presetID="47" presetClass="exit" presetSubtype="0" fill="hold" nodeType="withEffect">
                                  <p:stCondLst>
                                    <p:cond delay="1500"/>
                                  </p:stCondLst>
                                  <p:childTnLst>
                                    <p:animEffect transition="out" filter="fade">
                                      <p:cBhvr>
                                        <p:cTn id="834" dur="1000"/>
                                        <p:tgtEl>
                                          <p:spTgt spid="21"/>
                                        </p:tgtEl>
                                      </p:cBhvr>
                                    </p:animEffect>
                                    <p:anim calcmode="lin" valueType="num">
                                      <p:cBhvr>
                                        <p:cTn id="835" dur="1000"/>
                                        <p:tgtEl>
                                          <p:spTgt spid="21"/>
                                        </p:tgtEl>
                                        <p:attrNameLst>
                                          <p:attrName>ppt_x</p:attrName>
                                        </p:attrNameLst>
                                      </p:cBhvr>
                                      <p:tavLst>
                                        <p:tav tm="0">
                                          <p:val>
                                            <p:strVal val="ppt_x"/>
                                          </p:val>
                                        </p:tav>
                                        <p:tav tm="100000">
                                          <p:val>
                                            <p:strVal val="ppt_x"/>
                                          </p:val>
                                        </p:tav>
                                      </p:tavLst>
                                    </p:anim>
                                    <p:anim calcmode="lin" valueType="num">
                                      <p:cBhvr>
                                        <p:cTn id="836" dur="1000"/>
                                        <p:tgtEl>
                                          <p:spTgt spid="21"/>
                                        </p:tgtEl>
                                        <p:attrNameLst>
                                          <p:attrName>ppt_y</p:attrName>
                                        </p:attrNameLst>
                                      </p:cBhvr>
                                      <p:tavLst>
                                        <p:tav tm="0">
                                          <p:val>
                                            <p:strVal val="ppt_y"/>
                                          </p:val>
                                        </p:tav>
                                        <p:tav tm="100000">
                                          <p:val>
                                            <p:strVal val="ppt_y-.1"/>
                                          </p:val>
                                        </p:tav>
                                      </p:tavLst>
                                    </p:anim>
                                    <p:set>
                                      <p:cBhvr>
                                        <p:cTn id="837" dur="1" fill="hold">
                                          <p:stCondLst>
                                            <p:cond delay="999"/>
                                          </p:stCondLst>
                                        </p:cTn>
                                        <p:tgtEl>
                                          <p:spTgt spid="21"/>
                                        </p:tgtEl>
                                        <p:attrNameLst>
                                          <p:attrName>style.visibility</p:attrName>
                                        </p:attrNameLst>
                                      </p:cBhvr>
                                      <p:to>
                                        <p:strVal val="hidden"/>
                                      </p:to>
                                    </p:set>
                                  </p:childTnLst>
                                </p:cTn>
                              </p:par>
                              <p:par>
                                <p:cTn id="838" presetID="47" presetClass="exit" presetSubtype="0" fill="hold" nodeType="withEffect">
                                  <p:stCondLst>
                                    <p:cond delay="1500"/>
                                  </p:stCondLst>
                                  <p:childTnLst>
                                    <p:animEffect transition="out" filter="fade">
                                      <p:cBhvr>
                                        <p:cTn id="839" dur="1000"/>
                                        <p:tgtEl>
                                          <p:spTgt spid="22"/>
                                        </p:tgtEl>
                                      </p:cBhvr>
                                    </p:animEffect>
                                    <p:anim calcmode="lin" valueType="num">
                                      <p:cBhvr>
                                        <p:cTn id="840" dur="1000"/>
                                        <p:tgtEl>
                                          <p:spTgt spid="22"/>
                                        </p:tgtEl>
                                        <p:attrNameLst>
                                          <p:attrName>ppt_x</p:attrName>
                                        </p:attrNameLst>
                                      </p:cBhvr>
                                      <p:tavLst>
                                        <p:tav tm="0">
                                          <p:val>
                                            <p:strVal val="ppt_x"/>
                                          </p:val>
                                        </p:tav>
                                        <p:tav tm="100000">
                                          <p:val>
                                            <p:strVal val="ppt_x"/>
                                          </p:val>
                                        </p:tav>
                                      </p:tavLst>
                                    </p:anim>
                                    <p:anim calcmode="lin" valueType="num">
                                      <p:cBhvr>
                                        <p:cTn id="841" dur="1000"/>
                                        <p:tgtEl>
                                          <p:spTgt spid="22"/>
                                        </p:tgtEl>
                                        <p:attrNameLst>
                                          <p:attrName>ppt_y</p:attrName>
                                        </p:attrNameLst>
                                      </p:cBhvr>
                                      <p:tavLst>
                                        <p:tav tm="0">
                                          <p:val>
                                            <p:strVal val="ppt_y"/>
                                          </p:val>
                                        </p:tav>
                                        <p:tav tm="100000">
                                          <p:val>
                                            <p:strVal val="ppt_y-.1"/>
                                          </p:val>
                                        </p:tav>
                                      </p:tavLst>
                                    </p:anim>
                                    <p:set>
                                      <p:cBhvr>
                                        <p:cTn id="842" dur="1" fill="hold">
                                          <p:stCondLst>
                                            <p:cond delay="999"/>
                                          </p:stCondLst>
                                        </p:cTn>
                                        <p:tgtEl>
                                          <p:spTgt spid="22"/>
                                        </p:tgtEl>
                                        <p:attrNameLst>
                                          <p:attrName>style.visibility</p:attrName>
                                        </p:attrNameLst>
                                      </p:cBhvr>
                                      <p:to>
                                        <p:strVal val="hidden"/>
                                      </p:to>
                                    </p:set>
                                  </p:childTnLst>
                                </p:cTn>
                              </p:par>
                              <p:par>
                                <p:cTn id="843" presetID="47" presetClass="exit" presetSubtype="0" fill="hold" nodeType="withEffect">
                                  <p:stCondLst>
                                    <p:cond delay="1500"/>
                                  </p:stCondLst>
                                  <p:childTnLst>
                                    <p:animEffect transition="out" filter="fade">
                                      <p:cBhvr>
                                        <p:cTn id="844" dur="1000"/>
                                        <p:tgtEl>
                                          <p:spTgt spid="28"/>
                                        </p:tgtEl>
                                      </p:cBhvr>
                                    </p:animEffect>
                                    <p:anim calcmode="lin" valueType="num">
                                      <p:cBhvr>
                                        <p:cTn id="845" dur="1000"/>
                                        <p:tgtEl>
                                          <p:spTgt spid="28"/>
                                        </p:tgtEl>
                                        <p:attrNameLst>
                                          <p:attrName>ppt_x</p:attrName>
                                        </p:attrNameLst>
                                      </p:cBhvr>
                                      <p:tavLst>
                                        <p:tav tm="0">
                                          <p:val>
                                            <p:strVal val="ppt_x"/>
                                          </p:val>
                                        </p:tav>
                                        <p:tav tm="100000">
                                          <p:val>
                                            <p:strVal val="ppt_x"/>
                                          </p:val>
                                        </p:tav>
                                      </p:tavLst>
                                    </p:anim>
                                    <p:anim calcmode="lin" valueType="num">
                                      <p:cBhvr>
                                        <p:cTn id="846" dur="1000"/>
                                        <p:tgtEl>
                                          <p:spTgt spid="28"/>
                                        </p:tgtEl>
                                        <p:attrNameLst>
                                          <p:attrName>ppt_y</p:attrName>
                                        </p:attrNameLst>
                                      </p:cBhvr>
                                      <p:tavLst>
                                        <p:tav tm="0">
                                          <p:val>
                                            <p:strVal val="ppt_y"/>
                                          </p:val>
                                        </p:tav>
                                        <p:tav tm="100000">
                                          <p:val>
                                            <p:strVal val="ppt_y-.1"/>
                                          </p:val>
                                        </p:tav>
                                      </p:tavLst>
                                    </p:anim>
                                    <p:set>
                                      <p:cBhvr>
                                        <p:cTn id="847" dur="1" fill="hold">
                                          <p:stCondLst>
                                            <p:cond delay="999"/>
                                          </p:stCondLst>
                                        </p:cTn>
                                        <p:tgtEl>
                                          <p:spTgt spid="28"/>
                                        </p:tgtEl>
                                        <p:attrNameLst>
                                          <p:attrName>style.visibility</p:attrName>
                                        </p:attrNameLst>
                                      </p:cBhvr>
                                      <p:to>
                                        <p:strVal val="hidden"/>
                                      </p:to>
                                    </p:set>
                                  </p:childTnLst>
                                </p:cTn>
                              </p:par>
                              <p:par>
                                <p:cTn id="848" presetID="47" presetClass="exit" presetSubtype="0" fill="hold" nodeType="withEffect">
                                  <p:stCondLst>
                                    <p:cond delay="1500"/>
                                  </p:stCondLst>
                                  <p:childTnLst>
                                    <p:animEffect transition="out" filter="fade">
                                      <p:cBhvr>
                                        <p:cTn id="849" dur="1000"/>
                                        <p:tgtEl>
                                          <p:spTgt spid="2229"/>
                                        </p:tgtEl>
                                      </p:cBhvr>
                                    </p:animEffect>
                                    <p:anim calcmode="lin" valueType="num">
                                      <p:cBhvr>
                                        <p:cTn id="850" dur="1000"/>
                                        <p:tgtEl>
                                          <p:spTgt spid="2229"/>
                                        </p:tgtEl>
                                        <p:attrNameLst>
                                          <p:attrName>ppt_x</p:attrName>
                                        </p:attrNameLst>
                                      </p:cBhvr>
                                      <p:tavLst>
                                        <p:tav tm="0">
                                          <p:val>
                                            <p:strVal val="ppt_x"/>
                                          </p:val>
                                        </p:tav>
                                        <p:tav tm="100000">
                                          <p:val>
                                            <p:strVal val="ppt_x"/>
                                          </p:val>
                                        </p:tav>
                                      </p:tavLst>
                                    </p:anim>
                                    <p:anim calcmode="lin" valueType="num">
                                      <p:cBhvr>
                                        <p:cTn id="851" dur="1000"/>
                                        <p:tgtEl>
                                          <p:spTgt spid="2229"/>
                                        </p:tgtEl>
                                        <p:attrNameLst>
                                          <p:attrName>ppt_y</p:attrName>
                                        </p:attrNameLst>
                                      </p:cBhvr>
                                      <p:tavLst>
                                        <p:tav tm="0">
                                          <p:val>
                                            <p:strVal val="ppt_y"/>
                                          </p:val>
                                        </p:tav>
                                        <p:tav tm="100000">
                                          <p:val>
                                            <p:strVal val="ppt_y-.1"/>
                                          </p:val>
                                        </p:tav>
                                      </p:tavLst>
                                    </p:anim>
                                    <p:set>
                                      <p:cBhvr>
                                        <p:cTn id="852" dur="1" fill="hold">
                                          <p:stCondLst>
                                            <p:cond delay="999"/>
                                          </p:stCondLst>
                                        </p:cTn>
                                        <p:tgtEl>
                                          <p:spTgt spid="2229"/>
                                        </p:tgtEl>
                                        <p:attrNameLst>
                                          <p:attrName>style.visibility</p:attrName>
                                        </p:attrNameLst>
                                      </p:cBhvr>
                                      <p:to>
                                        <p:strVal val="hidden"/>
                                      </p:to>
                                    </p:set>
                                  </p:childTnLst>
                                </p:cTn>
                              </p:par>
                              <p:par>
                                <p:cTn id="853" presetID="47" presetClass="exit" presetSubtype="0" fill="hold" nodeType="withEffect">
                                  <p:stCondLst>
                                    <p:cond delay="1500"/>
                                  </p:stCondLst>
                                  <p:childTnLst>
                                    <p:animEffect transition="out" filter="fade">
                                      <p:cBhvr>
                                        <p:cTn id="854" dur="1000"/>
                                        <p:tgtEl>
                                          <p:spTgt spid="17"/>
                                        </p:tgtEl>
                                      </p:cBhvr>
                                    </p:animEffect>
                                    <p:anim calcmode="lin" valueType="num">
                                      <p:cBhvr>
                                        <p:cTn id="855" dur="1000"/>
                                        <p:tgtEl>
                                          <p:spTgt spid="17"/>
                                        </p:tgtEl>
                                        <p:attrNameLst>
                                          <p:attrName>ppt_x</p:attrName>
                                        </p:attrNameLst>
                                      </p:cBhvr>
                                      <p:tavLst>
                                        <p:tav tm="0">
                                          <p:val>
                                            <p:strVal val="ppt_x"/>
                                          </p:val>
                                        </p:tav>
                                        <p:tav tm="100000">
                                          <p:val>
                                            <p:strVal val="ppt_x"/>
                                          </p:val>
                                        </p:tav>
                                      </p:tavLst>
                                    </p:anim>
                                    <p:anim calcmode="lin" valueType="num">
                                      <p:cBhvr>
                                        <p:cTn id="856" dur="1000"/>
                                        <p:tgtEl>
                                          <p:spTgt spid="17"/>
                                        </p:tgtEl>
                                        <p:attrNameLst>
                                          <p:attrName>ppt_y</p:attrName>
                                        </p:attrNameLst>
                                      </p:cBhvr>
                                      <p:tavLst>
                                        <p:tav tm="0">
                                          <p:val>
                                            <p:strVal val="ppt_y"/>
                                          </p:val>
                                        </p:tav>
                                        <p:tav tm="100000">
                                          <p:val>
                                            <p:strVal val="ppt_y-.1"/>
                                          </p:val>
                                        </p:tav>
                                      </p:tavLst>
                                    </p:anim>
                                    <p:set>
                                      <p:cBhvr>
                                        <p:cTn id="857" dur="1" fill="hold">
                                          <p:stCondLst>
                                            <p:cond delay="999"/>
                                          </p:stCondLst>
                                        </p:cTn>
                                        <p:tgtEl>
                                          <p:spTgt spid="17"/>
                                        </p:tgtEl>
                                        <p:attrNameLst>
                                          <p:attrName>style.visibility</p:attrName>
                                        </p:attrNameLst>
                                      </p:cBhvr>
                                      <p:to>
                                        <p:strVal val="hidden"/>
                                      </p:to>
                                    </p:set>
                                  </p:childTnLst>
                                </p:cTn>
                              </p:par>
                              <p:par>
                                <p:cTn id="858" presetID="0" presetClass="path" presetSubtype="0" accel="50000" decel="50000" fill="hold" nodeType="withEffect">
                                  <p:stCondLst>
                                    <p:cond delay="2000"/>
                                  </p:stCondLst>
                                  <p:childTnLst>
                                    <p:animMotion origin="layout" path="M 0.10417 0.22708 L 0.21267 0.07129 " pathEditMode="relative" rAng="0" ptsTypes="AA">
                                      <p:cBhvr>
                                        <p:cTn id="859" dur="2000" fill="hold"/>
                                        <p:tgtEl>
                                          <p:spTgt spid="5"/>
                                        </p:tgtEl>
                                        <p:attrNameLst>
                                          <p:attrName>ppt_x</p:attrName>
                                          <p:attrName>ppt_y</p:attrName>
                                        </p:attrNameLst>
                                      </p:cBhvr>
                                      <p:rCtr x="54" y="-78"/>
                                    </p:animMotion>
                                  </p:childTnLst>
                                </p:cTn>
                              </p:par>
                              <p:par>
                                <p:cTn id="860" presetID="0" presetClass="path" presetSubtype="0" accel="50000" decel="50000" fill="hold" nodeType="withEffect">
                                  <p:stCondLst>
                                    <p:cond delay="2000"/>
                                  </p:stCondLst>
                                  <p:childTnLst>
                                    <p:animMotion origin="layout" path="M 0.11406 0.2213 L 0.22257 0.06551 " pathEditMode="relative" rAng="0" ptsTypes="AA">
                                      <p:cBhvr>
                                        <p:cTn id="861" dur="2000" fill="hold"/>
                                        <p:tgtEl>
                                          <p:spTgt spid="3"/>
                                        </p:tgtEl>
                                        <p:attrNameLst>
                                          <p:attrName>ppt_x</p:attrName>
                                          <p:attrName>ppt_y</p:attrName>
                                        </p:attrNameLst>
                                      </p:cBhvr>
                                      <p:rCtr x="54" y="-78"/>
                                    </p:animMotion>
                                  </p:childTnLst>
                                </p:cTn>
                              </p:par>
                              <p:par>
                                <p:cTn id="862" presetID="0" presetClass="path" presetSubtype="0" accel="50000" decel="50000" fill="hold" nodeType="withEffect">
                                  <p:stCondLst>
                                    <p:cond delay="2000"/>
                                  </p:stCondLst>
                                  <p:childTnLst>
                                    <p:animMotion origin="layout" path="M 0.06962 0.33333 L 0.17813 0.17755 " pathEditMode="relative" rAng="0" ptsTypes="AA">
                                      <p:cBhvr>
                                        <p:cTn id="863" dur="2000" fill="hold"/>
                                        <p:tgtEl>
                                          <p:spTgt spid="6"/>
                                        </p:tgtEl>
                                        <p:attrNameLst>
                                          <p:attrName>ppt_x</p:attrName>
                                          <p:attrName>ppt_y</p:attrName>
                                        </p:attrNameLst>
                                      </p:cBhvr>
                                      <p:rCtr x="54" y="-78"/>
                                    </p:animMotion>
                                  </p:childTnLst>
                                </p:cTn>
                              </p:par>
                              <p:par>
                                <p:cTn id="864" presetID="0" presetClass="path" presetSubtype="0" accel="50000" decel="50000" fill="hold" nodeType="withEffect">
                                  <p:stCondLst>
                                    <p:cond delay="2000"/>
                                  </p:stCondLst>
                                  <p:childTnLst>
                                    <p:animMotion origin="layout" path="M 0.05677 0.3419 L 0.16527 0.18612 " pathEditMode="relative" rAng="0" ptsTypes="AA">
                                      <p:cBhvr>
                                        <p:cTn id="865" dur="2000" fill="hold"/>
                                        <p:tgtEl>
                                          <p:spTgt spid="4"/>
                                        </p:tgtEl>
                                        <p:attrNameLst>
                                          <p:attrName>ppt_x</p:attrName>
                                          <p:attrName>ppt_y</p:attrName>
                                        </p:attrNameLst>
                                      </p:cBhvr>
                                      <p:rCtr x="54" y="-78"/>
                                    </p:animMotion>
                                  </p:childTnLst>
                                </p:cTn>
                              </p:par>
                              <p:par>
                                <p:cTn id="866" presetID="10" presetClass="exit" presetSubtype="0" fill="hold" nodeType="withEffect">
                                  <p:stCondLst>
                                    <p:cond delay="2000"/>
                                  </p:stCondLst>
                                  <p:childTnLst>
                                    <p:animEffect transition="out" filter="fade">
                                      <p:cBhvr>
                                        <p:cTn id="867" dur="2000"/>
                                        <p:tgtEl>
                                          <p:spTgt spid="6"/>
                                        </p:tgtEl>
                                      </p:cBhvr>
                                    </p:animEffect>
                                    <p:set>
                                      <p:cBhvr>
                                        <p:cTn id="868" dur="1" fill="hold">
                                          <p:stCondLst>
                                            <p:cond delay="1999"/>
                                          </p:stCondLst>
                                        </p:cTn>
                                        <p:tgtEl>
                                          <p:spTgt spid="6"/>
                                        </p:tgtEl>
                                        <p:attrNameLst>
                                          <p:attrName>style.visibility</p:attrName>
                                        </p:attrNameLst>
                                      </p:cBhvr>
                                      <p:to>
                                        <p:strVal val="hidden"/>
                                      </p:to>
                                    </p:set>
                                  </p:childTnLst>
                                </p:cTn>
                              </p:par>
                              <p:par>
                                <p:cTn id="869" presetID="10" presetClass="exit" presetSubtype="0" fill="hold" nodeType="withEffect">
                                  <p:stCondLst>
                                    <p:cond delay="2000"/>
                                  </p:stCondLst>
                                  <p:childTnLst>
                                    <p:animEffect transition="out" filter="fade">
                                      <p:cBhvr>
                                        <p:cTn id="870" dur="2000"/>
                                        <p:tgtEl>
                                          <p:spTgt spid="3"/>
                                        </p:tgtEl>
                                      </p:cBhvr>
                                    </p:animEffect>
                                    <p:set>
                                      <p:cBhvr>
                                        <p:cTn id="871" dur="1" fill="hold">
                                          <p:stCondLst>
                                            <p:cond delay="1999"/>
                                          </p:stCondLst>
                                        </p:cTn>
                                        <p:tgtEl>
                                          <p:spTgt spid="3"/>
                                        </p:tgtEl>
                                        <p:attrNameLst>
                                          <p:attrName>style.visibility</p:attrName>
                                        </p:attrNameLst>
                                      </p:cBhvr>
                                      <p:to>
                                        <p:strVal val="hidden"/>
                                      </p:to>
                                    </p:set>
                                  </p:childTnLst>
                                </p:cTn>
                              </p:par>
                              <p:par>
                                <p:cTn id="872" presetID="10" presetClass="exit" presetSubtype="0" fill="hold" nodeType="withEffect">
                                  <p:stCondLst>
                                    <p:cond delay="2000"/>
                                  </p:stCondLst>
                                  <p:childTnLst>
                                    <p:animEffect transition="out" filter="fade">
                                      <p:cBhvr>
                                        <p:cTn id="873" dur="2000"/>
                                        <p:tgtEl>
                                          <p:spTgt spid="5"/>
                                        </p:tgtEl>
                                      </p:cBhvr>
                                    </p:animEffect>
                                    <p:set>
                                      <p:cBhvr>
                                        <p:cTn id="874" dur="1" fill="hold">
                                          <p:stCondLst>
                                            <p:cond delay="1999"/>
                                          </p:stCondLst>
                                        </p:cTn>
                                        <p:tgtEl>
                                          <p:spTgt spid="5"/>
                                        </p:tgtEl>
                                        <p:attrNameLst>
                                          <p:attrName>style.visibility</p:attrName>
                                        </p:attrNameLst>
                                      </p:cBhvr>
                                      <p:to>
                                        <p:strVal val="hidden"/>
                                      </p:to>
                                    </p:set>
                                  </p:childTnLst>
                                </p:cTn>
                              </p:par>
                              <p:par>
                                <p:cTn id="875" presetID="10" presetClass="exit" presetSubtype="0" fill="hold" nodeType="withEffect">
                                  <p:stCondLst>
                                    <p:cond delay="2000"/>
                                  </p:stCondLst>
                                  <p:childTnLst>
                                    <p:animEffect transition="out" filter="fade">
                                      <p:cBhvr>
                                        <p:cTn id="876" dur="2000"/>
                                        <p:tgtEl>
                                          <p:spTgt spid="4"/>
                                        </p:tgtEl>
                                      </p:cBhvr>
                                    </p:animEffect>
                                    <p:set>
                                      <p:cBhvr>
                                        <p:cTn id="877" dur="1" fill="hold">
                                          <p:stCondLst>
                                            <p:cond delay="1999"/>
                                          </p:stCondLst>
                                        </p:cTn>
                                        <p:tgtEl>
                                          <p:spTgt spid="4"/>
                                        </p:tgtEl>
                                        <p:attrNameLst>
                                          <p:attrName>style.visibility</p:attrName>
                                        </p:attrNameLst>
                                      </p:cBhvr>
                                      <p:to>
                                        <p:strVal val="hidden"/>
                                      </p:to>
                                    </p:set>
                                  </p:childTnLst>
                                </p:cTn>
                              </p:par>
                              <p:par>
                                <p:cTn id="878" presetID="0" presetClass="path" presetSubtype="0" accel="50000" decel="50000" fill="hold" nodeType="withEffect">
                                  <p:stCondLst>
                                    <p:cond delay="1500"/>
                                  </p:stCondLst>
                                  <p:childTnLst>
                                    <p:animMotion origin="layout" path="M 0.19132 0.30093 L 0.04114 0.2007 " pathEditMode="relative" rAng="0" ptsTypes="AA">
                                      <p:cBhvr>
                                        <p:cTn id="879" dur="2000" fill="hold"/>
                                        <p:tgtEl>
                                          <p:spTgt spid="8"/>
                                        </p:tgtEl>
                                        <p:attrNameLst>
                                          <p:attrName>ppt_x</p:attrName>
                                          <p:attrName>ppt_y</p:attrName>
                                        </p:attrNameLst>
                                      </p:cBhvr>
                                      <p:rCtr x="-75" y="-50"/>
                                    </p:animMotion>
                                  </p:childTnLst>
                                </p:cTn>
                              </p:par>
                              <p:par>
                                <p:cTn id="880" presetID="0" presetClass="path" presetSubtype="0" accel="50000" decel="50000" fill="hold" nodeType="withEffect">
                                  <p:stCondLst>
                                    <p:cond delay="1500"/>
                                  </p:stCondLst>
                                  <p:childTnLst>
                                    <p:animMotion origin="layout" path="M 0.23195 0.4132 L 0.08177 0.31297 " pathEditMode="relative" rAng="0" ptsTypes="AA">
                                      <p:cBhvr>
                                        <p:cTn id="881" dur="2000" fill="hold"/>
                                        <p:tgtEl>
                                          <p:spTgt spid="7"/>
                                        </p:tgtEl>
                                        <p:attrNameLst>
                                          <p:attrName>ppt_x</p:attrName>
                                          <p:attrName>ppt_y</p:attrName>
                                        </p:attrNameLst>
                                      </p:cBhvr>
                                      <p:rCtr x="-75" y="-50"/>
                                    </p:animMotion>
                                  </p:childTnLst>
                                </p:cTn>
                              </p:par>
                              <p:par>
                                <p:cTn id="882" presetID="0" presetClass="path" presetSubtype="0" accel="50000" decel="50000" fill="hold" nodeType="withEffect">
                                  <p:stCondLst>
                                    <p:cond delay="1500"/>
                                  </p:stCondLst>
                                  <p:childTnLst>
                                    <p:animMotion origin="layout" path="M 0.25781 0.39444 L 0.10764 0.29421 " pathEditMode="relative" rAng="0" ptsTypes="AA">
                                      <p:cBhvr>
                                        <p:cTn id="883" dur="2000" fill="hold"/>
                                        <p:tgtEl>
                                          <p:spTgt spid="10"/>
                                        </p:tgtEl>
                                        <p:attrNameLst>
                                          <p:attrName>ppt_x</p:attrName>
                                          <p:attrName>ppt_y</p:attrName>
                                        </p:attrNameLst>
                                      </p:cBhvr>
                                      <p:rCtr x="-75" y="-50"/>
                                    </p:animMotion>
                                  </p:childTnLst>
                                </p:cTn>
                              </p:par>
                              <p:par>
                                <p:cTn id="884" presetID="0" presetClass="path" presetSubtype="0" accel="50000" decel="50000" fill="hold" nodeType="withEffect">
                                  <p:stCondLst>
                                    <p:cond delay="1500"/>
                                  </p:stCondLst>
                                  <p:childTnLst>
                                    <p:animMotion origin="layout" path="M 0.21805 0.29236 L 0.06788 0.19213 " pathEditMode="relative" rAng="0" ptsTypes="AA">
                                      <p:cBhvr>
                                        <p:cTn id="885" dur="2000" fill="hold"/>
                                        <p:tgtEl>
                                          <p:spTgt spid="9"/>
                                        </p:tgtEl>
                                        <p:attrNameLst>
                                          <p:attrName>ppt_x</p:attrName>
                                          <p:attrName>ppt_y</p:attrName>
                                        </p:attrNameLst>
                                      </p:cBhvr>
                                      <p:rCtr x="-75" y="-50"/>
                                    </p:animMotion>
                                  </p:childTnLst>
                                </p:cTn>
                              </p:par>
                              <p:par>
                                <p:cTn id="886" presetID="10" presetClass="exit" presetSubtype="0" fill="hold" nodeType="withEffect">
                                  <p:stCondLst>
                                    <p:cond delay="1500"/>
                                  </p:stCondLst>
                                  <p:childTnLst>
                                    <p:animEffect transition="out" filter="fade">
                                      <p:cBhvr>
                                        <p:cTn id="887" dur="2000"/>
                                        <p:tgtEl>
                                          <p:spTgt spid="10"/>
                                        </p:tgtEl>
                                      </p:cBhvr>
                                    </p:animEffect>
                                    <p:set>
                                      <p:cBhvr>
                                        <p:cTn id="888" dur="1" fill="hold">
                                          <p:stCondLst>
                                            <p:cond delay="1999"/>
                                          </p:stCondLst>
                                        </p:cTn>
                                        <p:tgtEl>
                                          <p:spTgt spid="10"/>
                                        </p:tgtEl>
                                        <p:attrNameLst>
                                          <p:attrName>style.visibility</p:attrName>
                                        </p:attrNameLst>
                                      </p:cBhvr>
                                      <p:to>
                                        <p:strVal val="hidden"/>
                                      </p:to>
                                    </p:set>
                                  </p:childTnLst>
                                </p:cTn>
                              </p:par>
                              <p:par>
                                <p:cTn id="889" presetID="10" presetClass="exit" presetSubtype="0" fill="hold" nodeType="withEffect">
                                  <p:stCondLst>
                                    <p:cond delay="1500"/>
                                  </p:stCondLst>
                                  <p:childTnLst>
                                    <p:animEffect transition="out" filter="fade">
                                      <p:cBhvr>
                                        <p:cTn id="890" dur="2000"/>
                                        <p:tgtEl>
                                          <p:spTgt spid="7"/>
                                        </p:tgtEl>
                                      </p:cBhvr>
                                    </p:animEffect>
                                    <p:set>
                                      <p:cBhvr>
                                        <p:cTn id="891" dur="1" fill="hold">
                                          <p:stCondLst>
                                            <p:cond delay="1999"/>
                                          </p:stCondLst>
                                        </p:cTn>
                                        <p:tgtEl>
                                          <p:spTgt spid="7"/>
                                        </p:tgtEl>
                                        <p:attrNameLst>
                                          <p:attrName>style.visibility</p:attrName>
                                        </p:attrNameLst>
                                      </p:cBhvr>
                                      <p:to>
                                        <p:strVal val="hidden"/>
                                      </p:to>
                                    </p:set>
                                  </p:childTnLst>
                                </p:cTn>
                              </p:par>
                              <p:par>
                                <p:cTn id="892" presetID="10" presetClass="exit" presetSubtype="0" fill="hold" nodeType="withEffect">
                                  <p:stCondLst>
                                    <p:cond delay="1500"/>
                                  </p:stCondLst>
                                  <p:childTnLst>
                                    <p:animEffect transition="out" filter="fade">
                                      <p:cBhvr>
                                        <p:cTn id="893" dur="2000"/>
                                        <p:tgtEl>
                                          <p:spTgt spid="8"/>
                                        </p:tgtEl>
                                      </p:cBhvr>
                                    </p:animEffect>
                                    <p:set>
                                      <p:cBhvr>
                                        <p:cTn id="894" dur="1" fill="hold">
                                          <p:stCondLst>
                                            <p:cond delay="1999"/>
                                          </p:stCondLst>
                                        </p:cTn>
                                        <p:tgtEl>
                                          <p:spTgt spid="8"/>
                                        </p:tgtEl>
                                        <p:attrNameLst>
                                          <p:attrName>style.visibility</p:attrName>
                                        </p:attrNameLst>
                                      </p:cBhvr>
                                      <p:to>
                                        <p:strVal val="hidden"/>
                                      </p:to>
                                    </p:set>
                                  </p:childTnLst>
                                </p:cTn>
                              </p:par>
                              <p:par>
                                <p:cTn id="895" presetID="10" presetClass="exit" presetSubtype="0" fill="hold" nodeType="withEffect">
                                  <p:stCondLst>
                                    <p:cond delay="1500"/>
                                  </p:stCondLst>
                                  <p:childTnLst>
                                    <p:animEffect transition="out" filter="fade">
                                      <p:cBhvr>
                                        <p:cTn id="896" dur="2000"/>
                                        <p:tgtEl>
                                          <p:spTgt spid="9"/>
                                        </p:tgtEl>
                                      </p:cBhvr>
                                    </p:animEffect>
                                    <p:set>
                                      <p:cBhvr>
                                        <p:cTn id="897" dur="1" fill="hold">
                                          <p:stCondLst>
                                            <p:cond delay="1999"/>
                                          </p:stCondLst>
                                        </p:cTn>
                                        <p:tgtEl>
                                          <p:spTgt spid="9"/>
                                        </p:tgtEl>
                                        <p:attrNameLst>
                                          <p:attrName>style.visibility</p:attrName>
                                        </p:attrNameLst>
                                      </p:cBhvr>
                                      <p:to>
                                        <p:strVal val="hidden"/>
                                      </p:to>
                                    </p:set>
                                  </p:childTnLst>
                                </p:cTn>
                              </p:par>
                              <p:par>
                                <p:cTn id="898" presetID="10" presetClass="exit" presetSubtype="0" fill="hold" grpId="0" nodeType="withEffect">
                                  <p:stCondLst>
                                    <p:cond delay="1500"/>
                                  </p:stCondLst>
                                  <p:childTnLst>
                                    <p:animEffect transition="out" filter="fade">
                                      <p:cBhvr>
                                        <p:cTn id="899" dur="2000"/>
                                        <p:tgtEl>
                                          <p:spTgt spid="2307"/>
                                        </p:tgtEl>
                                      </p:cBhvr>
                                    </p:animEffect>
                                    <p:set>
                                      <p:cBhvr>
                                        <p:cTn id="900" dur="1" fill="hold">
                                          <p:stCondLst>
                                            <p:cond delay="1999"/>
                                          </p:stCondLst>
                                        </p:cTn>
                                        <p:tgtEl>
                                          <p:spTgt spid="2307"/>
                                        </p:tgtEl>
                                        <p:attrNameLst>
                                          <p:attrName>style.visibility</p:attrName>
                                        </p:attrNameLst>
                                      </p:cBhvr>
                                      <p:to>
                                        <p:strVal val="hidden"/>
                                      </p:to>
                                    </p:set>
                                  </p:childTnLst>
                                </p:cTn>
                              </p:par>
                              <p:par>
                                <p:cTn id="901" presetID="10" presetClass="exit" presetSubtype="0" fill="hold" grpId="0" nodeType="withEffect">
                                  <p:stCondLst>
                                    <p:cond delay="1500"/>
                                  </p:stCondLst>
                                  <p:childTnLst>
                                    <p:animEffect transition="out" filter="fade">
                                      <p:cBhvr>
                                        <p:cTn id="902" dur="2000"/>
                                        <p:tgtEl>
                                          <p:spTgt spid="2306"/>
                                        </p:tgtEl>
                                      </p:cBhvr>
                                    </p:animEffect>
                                    <p:set>
                                      <p:cBhvr>
                                        <p:cTn id="903" dur="1" fill="hold">
                                          <p:stCondLst>
                                            <p:cond delay="1999"/>
                                          </p:stCondLst>
                                        </p:cTn>
                                        <p:tgtEl>
                                          <p:spTgt spid="2306"/>
                                        </p:tgtEl>
                                        <p:attrNameLst>
                                          <p:attrName>style.visibility</p:attrName>
                                        </p:attrNameLst>
                                      </p:cBhvr>
                                      <p:to>
                                        <p:strVal val="hidden"/>
                                      </p:to>
                                    </p:set>
                                  </p:childTnLst>
                                </p:cTn>
                              </p:par>
                              <p:par>
                                <p:cTn id="904" presetID="0" presetClass="path" presetSubtype="0" accel="50000" decel="50000" fill="hold" nodeType="withEffect">
                                  <p:stCondLst>
                                    <p:cond delay="0"/>
                                  </p:stCondLst>
                                  <p:childTnLst>
                                    <p:animMotion origin="layout" path="M 0.2842 0.4 C 0.31285 0.42547 0.34445 0.4463 0.33663 0.47987 C 0.32882 0.51343 0.25782 0.57639 0.23698 0.60186 " pathEditMode="relative" rAng="0" ptsTypes="aaa">
                                      <p:cBhvr>
                                        <p:cTn id="905" dur="2000" fill="hold"/>
                                        <p:tgtEl>
                                          <p:spTgt spid="2091"/>
                                        </p:tgtEl>
                                        <p:attrNameLst>
                                          <p:attrName>ppt_x</p:attrName>
                                          <p:attrName>ppt_y</p:attrName>
                                        </p:attrNameLst>
                                      </p:cBhvr>
                                      <p:rCtr x="6" y="101"/>
                                    </p:animMotion>
                                  </p:childTnLst>
                                </p:cTn>
                              </p:par>
                              <p:par>
                                <p:cTn id="906" presetID="0" presetClass="path" presetSubtype="0" accel="50000" decel="50000" fill="hold" nodeType="withEffect">
                                  <p:stCondLst>
                                    <p:cond delay="1000"/>
                                  </p:stCondLst>
                                  <p:childTnLst>
                                    <p:animMotion origin="layout" path="M -1.66667E-6 -7.40741E-7 L -1.66667E-6 0.0669 " pathEditMode="relative" ptsTypes="AA">
                                      <p:cBhvr>
                                        <p:cTn id="907" dur="2000" fill="hold"/>
                                        <p:tgtEl>
                                          <p:spTgt spid="2109"/>
                                        </p:tgtEl>
                                        <p:attrNameLst>
                                          <p:attrName>ppt_x</p:attrName>
                                          <p:attrName>ppt_y</p:attrName>
                                        </p:attrNameLst>
                                      </p:cBhvr>
                                    </p:animMotion>
                                  </p:childTnLst>
                                </p:cTn>
                              </p:par>
                              <p:par>
                                <p:cTn id="908" presetID="9" presetClass="exit" presetSubtype="0" fill="hold" nodeType="withEffect">
                                  <p:stCondLst>
                                    <p:cond delay="2500"/>
                                  </p:stCondLst>
                                  <p:childTnLst>
                                    <p:animEffect transition="out" filter="dissolve">
                                      <p:cBhvr>
                                        <p:cTn id="909" dur="1000"/>
                                        <p:tgtEl>
                                          <p:spTgt spid="2091"/>
                                        </p:tgtEl>
                                      </p:cBhvr>
                                    </p:animEffect>
                                    <p:set>
                                      <p:cBhvr>
                                        <p:cTn id="910" dur="1" fill="hold">
                                          <p:stCondLst>
                                            <p:cond delay="999"/>
                                          </p:stCondLst>
                                        </p:cTn>
                                        <p:tgtEl>
                                          <p:spTgt spid="2091"/>
                                        </p:tgtEl>
                                        <p:attrNameLst>
                                          <p:attrName>style.visibility</p:attrName>
                                        </p:attrNameLst>
                                      </p:cBhvr>
                                      <p:to>
                                        <p:strVal val="hidden"/>
                                      </p:to>
                                    </p:set>
                                  </p:childTnLst>
                                </p:cTn>
                              </p:par>
                            </p:childTnLst>
                          </p:cTn>
                        </p:par>
                        <p:par>
                          <p:cTn id="911" fill="hold">
                            <p:stCondLst>
                              <p:cond delay="4000"/>
                            </p:stCondLst>
                            <p:childTnLst>
                              <p:par>
                                <p:cTn id="912" presetID="10" presetClass="entr" presetSubtype="0" fill="hold" grpId="0" nodeType="afterEffect">
                                  <p:stCondLst>
                                    <p:cond delay="1000"/>
                                  </p:stCondLst>
                                  <p:childTnLst>
                                    <p:set>
                                      <p:cBhvr>
                                        <p:cTn id="913" dur="1" fill="hold">
                                          <p:stCondLst>
                                            <p:cond delay="0"/>
                                          </p:stCondLst>
                                        </p:cTn>
                                        <p:tgtEl>
                                          <p:spTgt spid="2299"/>
                                        </p:tgtEl>
                                        <p:attrNameLst>
                                          <p:attrName>style.visibility</p:attrName>
                                        </p:attrNameLst>
                                      </p:cBhvr>
                                      <p:to>
                                        <p:strVal val="visible"/>
                                      </p:to>
                                    </p:set>
                                    <p:animEffect transition="in" filter="fade">
                                      <p:cBhvr>
                                        <p:cTn id="914" dur="2000"/>
                                        <p:tgtEl>
                                          <p:spTgt spid="2299"/>
                                        </p:tgtEl>
                                      </p:cBhvr>
                                    </p:animEffect>
                                  </p:childTnLst>
                                </p:cTn>
                              </p:par>
                              <p:par>
                                <p:cTn id="915" presetID="10" presetClass="entr" presetSubtype="0" fill="hold" grpId="0" nodeType="withEffect">
                                  <p:stCondLst>
                                    <p:cond delay="1000"/>
                                  </p:stCondLst>
                                  <p:childTnLst>
                                    <p:set>
                                      <p:cBhvr>
                                        <p:cTn id="916" dur="1" fill="hold">
                                          <p:stCondLst>
                                            <p:cond delay="0"/>
                                          </p:stCondLst>
                                        </p:cTn>
                                        <p:tgtEl>
                                          <p:spTgt spid="2296"/>
                                        </p:tgtEl>
                                        <p:attrNameLst>
                                          <p:attrName>style.visibility</p:attrName>
                                        </p:attrNameLst>
                                      </p:cBhvr>
                                      <p:to>
                                        <p:strVal val="visible"/>
                                      </p:to>
                                    </p:set>
                                    <p:animEffect transition="in" filter="fade">
                                      <p:cBhvr>
                                        <p:cTn id="917" dur="2000"/>
                                        <p:tgtEl>
                                          <p:spTgt spid="2296"/>
                                        </p:tgtEl>
                                      </p:cBhvr>
                                    </p:animEffect>
                                  </p:childTnLst>
                                </p:cTn>
                              </p:par>
                              <p:par>
                                <p:cTn id="918" presetID="10" presetClass="entr" presetSubtype="0" fill="hold" grpId="0" nodeType="withEffect">
                                  <p:stCondLst>
                                    <p:cond delay="1000"/>
                                  </p:stCondLst>
                                  <p:childTnLst>
                                    <p:set>
                                      <p:cBhvr>
                                        <p:cTn id="919" dur="1" fill="hold">
                                          <p:stCondLst>
                                            <p:cond delay="0"/>
                                          </p:stCondLst>
                                        </p:cTn>
                                        <p:tgtEl>
                                          <p:spTgt spid="2298"/>
                                        </p:tgtEl>
                                        <p:attrNameLst>
                                          <p:attrName>style.visibility</p:attrName>
                                        </p:attrNameLst>
                                      </p:cBhvr>
                                      <p:to>
                                        <p:strVal val="visible"/>
                                      </p:to>
                                    </p:set>
                                    <p:animEffect transition="in" filter="fade">
                                      <p:cBhvr>
                                        <p:cTn id="920" dur="2000"/>
                                        <p:tgtEl>
                                          <p:spTgt spid="2298"/>
                                        </p:tgtEl>
                                      </p:cBhvr>
                                    </p:animEffect>
                                  </p:childTnLst>
                                </p:cTn>
                              </p:par>
                              <p:par>
                                <p:cTn id="921" presetID="10" presetClass="entr" presetSubtype="0" fill="hold" grpId="0" nodeType="withEffect">
                                  <p:stCondLst>
                                    <p:cond delay="1000"/>
                                  </p:stCondLst>
                                  <p:childTnLst>
                                    <p:set>
                                      <p:cBhvr>
                                        <p:cTn id="922" dur="1" fill="hold">
                                          <p:stCondLst>
                                            <p:cond delay="0"/>
                                          </p:stCondLst>
                                        </p:cTn>
                                        <p:tgtEl>
                                          <p:spTgt spid="2297"/>
                                        </p:tgtEl>
                                        <p:attrNameLst>
                                          <p:attrName>style.visibility</p:attrName>
                                        </p:attrNameLst>
                                      </p:cBhvr>
                                      <p:to>
                                        <p:strVal val="visible"/>
                                      </p:to>
                                    </p:set>
                                    <p:animEffect transition="in" filter="fade">
                                      <p:cBhvr>
                                        <p:cTn id="923" dur="2000"/>
                                        <p:tgtEl>
                                          <p:spTgt spid="2297"/>
                                        </p:tgtEl>
                                      </p:cBhvr>
                                    </p:animEffect>
                                  </p:childTnLst>
                                </p:cTn>
                              </p:par>
                              <p:par>
                                <p:cTn id="924" presetID="10" presetClass="entr" presetSubtype="0" fill="hold" grpId="0" nodeType="withEffect">
                                  <p:stCondLst>
                                    <p:cond delay="1000"/>
                                  </p:stCondLst>
                                  <p:childTnLst>
                                    <p:set>
                                      <p:cBhvr>
                                        <p:cTn id="925" dur="1" fill="hold">
                                          <p:stCondLst>
                                            <p:cond delay="0"/>
                                          </p:stCondLst>
                                        </p:cTn>
                                        <p:tgtEl>
                                          <p:spTgt spid="2302"/>
                                        </p:tgtEl>
                                        <p:attrNameLst>
                                          <p:attrName>style.visibility</p:attrName>
                                        </p:attrNameLst>
                                      </p:cBhvr>
                                      <p:to>
                                        <p:strVal val="visible"/>
                                      </p:to>
                                    </p:set>
                                    <p:animEffect transition="in" filter="fade">
                                      <p:cBhvr>
                                        <p:cTn id="926" dur="2000"/>
                                        <p:tgtEl>
                                          <p:spTgt spid="2302"/>
                                        </p:tgtEl>
                                      </p:cBhvr>
                                    </p:animEffect>
                                  </p:childTnLst>
                                </p:cTn>
                              </p:par>
                              <p:par>
                                <p:cTn id="927" presetID="10" presetClass="entr" presetSubtype="0" fill="hold" grpId="0" nodeType="withEffect">
                                  <p:stCondLst>
                                    <p:cond delay="1000"/>
                                  </p:stCondLst>
                                  <p:childTnLst>
                                    <p:set>
                                      <p:cBhvr>
                                        <p:cTn id="928" dur="1" fill="hold">
                                          <p:stCondLst>
                                            <p:cond delay="0"/>
                                          </p:stCondLst>
                                        </p:cTn>
                                        <p:tgtEl>
                                          <p:spTgt spid="2300"/>
                                        </p:tgtEl>
                                        <p:attrNameLst>
                                          <p:attrName>style.visibility</p:attrName>
                                        </p:attrNameLst>
                                      </p:cBhvr>
                                      <p:to>
                                        <p:strVal val="visible"/>
                                      </p:to>
                                    </p:set>
                                    <p:animEffect transition="in" filter="fade">
                                      <p:cBhvr>
                                        <p:cTn id="929" dur="2000"/>
                                        <p:tgtEl>
                                          <p:spTgt spid="2300"/>
                                        </p:tgtEl>
                                      </p:cBhvr>
                                    </p:animEffect>
                                  </p:childTnLst>
                                </p:cTn>
                              </p:par>
                              <p:par>
                                <p:cTn id="930" presetID="10" presetClass="entr" presetSubtype="0" fill="hold" grpId="0" nodeType="withEffect">
                                  <p:stCondLst>
                                    <p:cond delay="1000"/>
                                  </p:stCondLst>
                                  <p:childTnLst>
                                    <p:set>
                                      <p:cBhvr>
                                        <p:cTn id="931" dur="1" fill="hold">
                                          <p:stCondLst>
                                            <p:cond delay="0"/>
                                          </p:stCondLst>
                                        </p:cTn>
                                        <p:tgtEl>
                                          <p:spTgt spid="2301"/>
                                        </p:tgtEl>
                                        <p:attrNameLst>
                                          <p:attrName>style.visibility</p:attrName>
                                        </p:attrNameLst>
                                      </p:cBhvr>
                                      <p:to>
                                        <p:strVal val="visible"/>
                                      </p:to>
                                    </p:set>
                                    <p:animEffect transition="in" filter="fade">
                                      <p:cBhvr>
                                        <p:cTn id="932" dur="2000"/>
                                        <p:tgtEl>
                                          <p:spTgt spid="230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33" restart="whenNotActive" fill="hold" evtFilter="cancelBubble" nodeType="interactiveSeq">
                <p:stCondLst>
                  <p:cond evt="onClick" delay="0">
                    <p:tgtEl>
                      <p:spTgt spid="2055"/>
                    </p:tgtEl>
                  </p:cond>
                </p:stCondLst>
                <p:endSync evt="end" delay="0">
                  <p:rtn val="all"/>
                </p:endSync>
                <p:childTnLst>
                  <p:par>
                    <p:cTn id="934" fill="hold">
                      <p:stCondLst>
                        <p:cond delay="0"/>
                      </p:stCondLst>
                      <p:childTnLst>
                        <p:par>
                          <p:cTn id="935" fill="hold">
                            <p:stCondLst>
                              <p:cond delay="0"/>
                            </p:stCondLst>
                            <p:childTnLst>
                              <p:par>
                                <p:cTn id="936" presetID="54" presetClass="exit" presetSubtype="0" decel="100000" fill="hold" grpId="0" nodeType="withEffect">
                                  <p:stCondLst>
                                    <p:cond delay="0"/>
                                  </p:stCondLst>
                                  <p:childTnLst>
                                    <p:anim calcmode="lin" valueType="num">
                                      <p:cBhvr>
                                        <p:cTn id="937" dur="1000"/>
                                        <p:tgtEl>
                                          <p:spTgt spid="2055"/>
                                        </p:tgtEl>
                                        <p:attrNameLst>
                                          <p:attrName>ppt_w</p:attrName>
                                        </p:attrNameLst>
                                      </p:cBhvr>
                                      <p:tavLst>
                                        <p:tav tm="0">
                                          <p:val>
                                            <p:strVal val="ppt_w"/>
                                          </p:val>
                                        </p:tav>
                                        <p:tav tm="100000">
                                          <p:val>
                                            <p:strVal val="ppt_w*0.05"/>
                                          </p:val>
                                        </p:tav>
                                      </p:tavLst>
                                    </p:anim>
                                    <p:anim calcmode="lin" valueType="num">
                                      <p:cBhvr>
                                        <p:cTn id="938" dur="1000"/>
                                        <p:tgtEl>
                                          <p:spTgt spid="2055"/>
                                        </p:tgtEl>
                                        <p:attrNameLst>
                                          <p:attrName>ppt_h</p:attrName>
                                        </p:attrNameLst>
                                      </p:cBhvr>
                                      <p:tavLst>
                                        <p:tav tm="0">
                                          <p:val>
                                            <p:strVal val="ppt_h"/>
                                          </p:val>
                                        </p:tav>
                                        <p:tav tm="100000">
                                          <p:val>
                                            <p:strVal val="ppt_h"/>
                                          </p:val>
                                        </p:tav>
                                      </p:tavLst>
                                    </p:anim>
                                    <p:anim calcmode="lin" valueType="num">
                                      <p:cBhvr>
                                        <p:cTn id="939" dur="1000"/>
                                        <p:tgtEl>
                                          <p:spTgt spid="2055"/>
                                        </p:tgtEl>
                                        <p:attrNameLst>
                                          <p:attrName>ppt_x</p:attrName>
                                        </p:attrNameLst>
                                      </p:cBhvr>
                                      <p:tavLst>
                                        <p:tav tm="0">
                                          <p:val>
                                            <p:strVal val="ppt_x"/>
                                          </p:val>
                                        </p:tav>
                                        <p:tav tm="100000">
                                          <p:val>
                                            <p:strVal val="ppt_x-.2"/>
                                          </p:val>
                                        </p:tav>
                                      </p:tavLst>
                                    </p:anim>
                                    <p:anim calcmode="lin" valueType="num">
                                      <p:cBhvr>
                                        <p:cTn id="940" dur="1000"/>
                                        <p:tgtEl>
                                          <p:spTgt spid="2055"/>
                                        </p:tgtEl>
                                        <p:attrNameLst>
                                          <p:attrName>ppt_y</p:attrName>
                                        </p:attrNameLst>
                                      </p:cBhvr>
                                      <p:tavLst>
                                        <p:tav tm="0">
                                          <p:val>
                                            <p:strVal val="ppt_y"/>
                                          </p:val>
                                        </p:tav>
                                        <p:tav tm="100000">
                                          <p:val>
                                            <p:strVal val="ppt_y"/>
                                          </p:val>
                                        </p:tav>
                                      </p:tavLst>
                                    </p:anim>
                                    <p:animEffect transition="out" filter="fade">
                                      <p:cBhvr>
                                        <p:cTn id="941" dur="1000"/>
                                        <p:tgtEl>
                                          <p:spTgt spid="2055"/>
                                        </p:tgtEl>
                                      </p:cBhvr>
                                    </p:animEffect>
                                    <p:set>
                                      <p:cBhvr>
                                        <p:cTn id="942" dur="1" fill="hold">
                                          <p:stCondLst>
                                            <p:cond delay="999"/>
                                          </p:stCondLst>
                                        </p:cTn>
                                        <p:tgtEl>
                                          <p:spTgt spid="2055"/>
                                        </p:tgtEl>
                                        <p:attrNameLst>
                                          <p:attrName>style.visibility</p:attrName>
                                        </p:attrNameLst>
                                      </p:cBhvr>
                                      <p:to>
                                        <p:strVal val="hidden"/>
                                      </p:to>
                                    </p:set>
                                  </p:childTnLst>
                                </p:cTn>
                              </p:par>
                              <p:par>
                                <p:cTn id="943" presetID="54" presetClass="entr" presetSubtype="0" accel="100000" fill="hold" grpId="0" nodeType="withEffect">
                                  <p:stCondLst>
                                    <p:cond delay="0"/>
                                  </p:stCondLst>
                                  <p:childTnLst>
                                    <p:set>
                                      <p:cBhvr>
                                        <p:cTn id="944" dur="1" fill="hold">
                                          <p:stCondLst>
                                            <p:cond delay="0"/>
                                          </p:stCondLst>
                                        </p:cTn>
                                        <p:tgtEl>
                                          <p:spTgt spid="2312"/>
                                        </p:tgtEl>
                                        <p:attrNameLst>
                                          <p:attrName>style.visibility</p:attrName>
                                        </p:attrNameLst>
                                      </p:cBhvr>
                                      <p:to>
                                        <p:strVal val="visible"/>
                                      </p:to>
                                    </p:set>
                                    <p:anim calcmode="lin" valueType="num">
                                      <p:cBhvr>
                                        <p:cTn id="945" dur="1000" fill="hold"/>
                                        <p:tgtEl>
                                          <p:spTgt spid="2312"/>
                                        </p:tgtEl>
                                        <p:attrNameLst>
                                          <p:attrName>ppt_w</p:attrName>
                                        </p:attrNameLst>
                                      </p:cBhvr>
                                      <p:tavLst>
                                        <p:tav tm="0">
                                          <p:val>
                                            <p:strVal val="#ppt_w*0.05"/>
                                          </p:val>
                                        </p:tav>
                                        <p:tav tm="100000">
                                          <p:val>
                                            <p:strVal val="#ppt_w"/>
                                          </p:val>
                                        </p:tav>
                                      </p:tavLst>
                                    </p:anim>
                                    <p:anim calcmode="lin" valueType="num">
                                      <p:cBhvr>
                                        <p:cTn id="946" dur="1000" fill="hold"/>
                                        <p:tgtEl>
                                          <p:spTgt spid="2312"/>
                                        </p:tgtEl>
                                        <p:attrNameLst>
                                          <p:attrName>ppt_h</p:attrName>
                                        </p:attrNameLst>
                                      </p:cBhvr>
                                      <p:tavLst>
                                        <p:tav tm="0">
                                          <p:val>
                                            <p:strVal val="#ppt_h"/>
                                          </p:val>
                                        </p:tav>
                                        <p:tav tm="100000">
                                          <p:val>
                                            <p:strVal val="#ppt_h"/>
                                          </p:val>
                                        </p:tav>
                                      </p:tavLst>
                                    </p:anim>
                                    <p:anim calcmode="lin" valueType="num">
                                      <p:cBhvr>
                                        <p:cTn id="947" dur="1000" fill="hold"/>
                                        <p:tgtEl>
                                          <p:spTgt spid="2312"/>
                                        </p:tgtEl>
                                        <p:attrNameLst>
                                          <p:attrName>ppt_x</p:attrName>
                                        </p:attrNameLst>
                                      </p:cBhvr>
                                      <p:tavLst>
                                        <p:tav tm="0">
                                          <p:val>
                                            <p:strVal val="#ppt_x-.2"/>
                                          </p:val>
                                        </p:tav>
                                        <p:tav tm="100000">
                                          <p:val>
                                            <p:strVal val="#ppt_x"/>
                                          </p:val>
                                        </p:tav>
                                      </p:tavLst>
                                    </p:anim>
                                    <p:anim calcmode="lin" valueType="num">
                                      <p:cBhvr>
                                        <p:cTn id="948" dur="1000" fill="hold"/>
                                        <p:tgtEl>
                                          <p:spTgt spid="2312"/>
                                        </p:tgtEl>
                                        <p:attrNameLst>
                                          <p:attrName>ppt_y</p:attrName>
                                        </p:attrNameLst>
                                      </p:cBhvr>
                                      <p:tavLst>
                                        <p:tav tm="0">
                                          <p:val>
                                            <p:strVal val="#ppt_y"/>
                                          </p:val>
                                        </p:tav>
                                        <p:tav tm="100000">
                                          <p:val>
                                            <p:strVal val="#ppt_y"/>
                                          </p:val>
                                        </p:tav>
                                      </p:tavLst>
                                    </p:anim>
                                    <p:animEffect transition="in" filter="fade">
                                      <p:cBhvr>
                                        <p:cTn id="949" dur="1000"/>
                                        <p:tgtEl>
                                          <p:spTgt spid="2312"/>
                                        </p:tgtEl>
                                      </p:cBhvr>
                                    </p:animEffect>
                                  </p:childTnLst>
                                </p:cTn>
                              </p:par>
                            </p:childTnLst>
                          </p:cTn>
                        </p:par>
                        <p:par>
                          <p:cTn id="950" fill="hold">
                            <p:stCondLst>
                              <p:cond delay="1000"/>
                            </p:stCondLst>
                            <p:childTnLst>
                              <p:par>
                                <p:cTn id="951" presetID="54" presetClass="exit" presetSubtype="0" decel="100000" fill="hold" grpId="1" nodeType="afterEffect">
                                  <p:stCondLst>
                                    <p:cond delay="3000"/>
                                  </p:stCondLst>
                                  <p:childTnLst>
                                    <p:anim calcmode="lin" valueType="num">
                                      <p:cBhvr>
                                        <p:cTn id="952" dur="1000"/>
                                        <p:tgtEl>
                                          <p:spTgt spid="2312"/>
                                        </p:tgtEl>
                                        <p:attrNameLst>
                                          <p:attrName>ppt_w</p:attrName>
                                        </p:attrNameLst>
                                      </p:cBhvr>
                                      <p:tavLst>
                                        <p:tav tm="0">
                                          <p:val>
                                            <p:strVal val="ppt_w"/>
                                          </p:val>
                                        </p:tav>
                                        <p:tav tm="100000">
                                          <p:val>
                                            <p:strVal val="ppt_w*0.05"/>
                                          </p:val>
                                        </p:tav>
                                      </p:tavLst>
                                    </p:anim>
                                    <p:anim calcmode="lin" valueType="num">
                                      <p:cBhvr>
                                        <p:cTn id="953" dur="1000"/>
                                        <p:tgtEl>
                                          <p:spTgt spid="2312"/>
                                        </p:tgtEl>
                                        <p:attrNameLst>
                                          <p:attrName>ppt_h</p:attrName>
                                        </p:attrNameLst>
                                      </p:cBhvr>
                                      <p:tavLst>
                                        <p:tav tm="0">
                                          <p:val>
                                            <p:strVal val="ppt_h"/>
                                          </p:val>
                                        </p:tav>
                                        <p:tav tm="100000">
                                          <p:val>
                                            <p:strVal val="ppt_h"/>
                                          </p:val>
                                        </p:tav>
                                      </p:tavLst>
                                    </p:anim>
                                    <p:anim calcmode="lin" valueType="num">
                                      <p:cBhvr>
                                        <p:cTn id="954" dur="1000"/>
                                        <p:tgtEl>
                                          <p:spTgt spid="2312"/>
                                        </p:tgtEl>
                                        <p:attrNameLst>
                                          <p:attrName>ppt_x</p:attrName>
                                        </p:attrNameLst>
                                      </p:cBhvr>
                                      <p:tavLst>
                                        <p:tav tm="0">
                                          <p:val>
                                            <p:strVal val="ppt_x"/>
                                          </p:val>
                                        </p:tav>
                                        <p:tav tm="100000">
                                          <p:val>
                                            <p:strVal val="ppt_x-.2"/>
                                          </p:val>
                                        </p:tav>
                                      </p:tavLst>
                                    </p:anim>
                                    <p:anim calcmode="lin" valueType="num">
                                      <p:cBhvr>
                                        <p:cTn id="955" dur="1000"/>
                                        <p:tgtEl>
                                          <p:spTgt spid="2312"/>
                                        </p:tgtEl>
                                        <p:attrNameLst>
                                          <p:attrName>ppt_y</p:attrName>
                                        </p:attrNameLst>
                                      </p:cBhvr>
                                      <p:tavLst>
                                        <p:tav tm="0">
                                          <p:val>
                                            <p:strVal val="ppt_y"/>
                                          </p:val>
                                        </p:tav>
                                        <p:tav tm="100000">
                                          <p:val>
                                            <p:strVal val="ppt_y"/>
                                          </p:val>
                                        </p:tav>
                                      </p:tavLst>
                                    </p:anim>
                                    <p:animEffect transition="out" filter="fade">
                                      <p:cBhvr>
                                        <p:cTn id="956" dur="1000"/>
                                        <p:tgtEl>
                                          <p:spTgt spid="2312"/>
                                        </p:tgtEl>
                                      </p:cBhvr>
                                    </p:animEffect>
                                    <p:set>
                                      <p:cBhvr>
                                        <p:cTn id="957" dur="1" fill="hold">
                                          <p:stCondLst>
                                            <p:cond delay="999"/>
                                          </p:stCondLst>
                                        </p:cTn>
                                        <p:tgtEl>
                                          <p:spTgt spid="2312"/>
                                        </p:tgtEl>
                                        <p:attrNameLst>
                                          <p:attrName>style.visibility</p:attrName>
                                        </p:attrNameLst>
                                      </p:cBhvr>
                                      <p:to>
                                        <p:strVal val="hidden"/>
                                      </p:to>
                                    </p:set>
                                  </p:childTnLst>
                                </p:cTn>
                              </p:par>
                              <p:par>
                                <p:cTn id="958" presetID="54" presetClass="entr" presetSubtype="0" accel="100000" fill="hold" grpId="1" nodeType="withEffect">
                                  <p:stCondLst>
                                    <p:cond delay="3000"/>
                                  </p:stCondLst>
                                  <p:childTnLst>
                                    <p:set>
                                      <p:cBhvr>
                                        <p:cTn id="959" dur="1" fill="hold">
                                          <p:stCondLst>
                                            <p:cond delay="0"/>
                                          </p:stCondLst>
                                        </p:cTn>
                                        <p:tgtEl>
                                          <p:spTgt spid="2055"/>
                                        </p:tgtEl>
                                        <p:attrNameLst>
                                          <p:attrName>style.visibility</p:attrName>
                                        </p:attrNameLst>
                                      </p:cBhvr>
                                      <p:to>
                                        <p:strVal val="visible"/>
                                      </p:to>
                                    </p:set>
                                    <p:anim calcmode="lin" valueType="num">
                                      <p:cBhvr>
                                        <p:cTn id="960" dur="1000" fill="hold"/>
                                        <p:tgtEl>
                                          <p:spTgt spid="2055"/>
                                        </p:tgtEl>
                                        <p:attrNameLst>
                                          <p:attrName>ppt_w</p:attrName>
                                        </p:attrNameLst>
                                      </p:cBhvr>
                                      <p:tavLst>
                                        <p:tav tm="0">
                                          <p:val>
                                            <p:strVal val="#ppt_w*0.05"/>
                                          </p:val>
                                        </p:tav>
                                        <p:tav tm="100000">
                                          <p:val>
                                            <p:strVal val="#ppt_w"/>
                                          </p:val>
                                        </p:tav>
                                      </p:tavLst>
                                    </p:anim>
                                    <p:anim calcmode="lin" valueType="num">
                                      <p:cBhvr>
                                        <p:cTn id="961" dur="1000" fill="hold"/>
                                        <p:tgtEl>
                                          <p:spTgt spid="2055"/>
                                        </p:tgtEl>
                                        <p:attrNameLst>
                                          <p:attrName>ppt_h</p:attrName>
                                        </p:attrNameLst>
                                      </p:cBhvr>
                                      <p:tavLst>
                                        <p:tav tm="0">
                                          <p:val>
                                            <p:strVal val="#ppt_h"/>
                                          </p:val>
                                        </p:tav>
                                        <p:tav tm="100000">
                                          <p:val>
                                            <p:strVal val="#ppt_h"/>
                                          </p:val>
                                        </p:tav>
                                      </p:tavLst>
                                    </p:anim>
                                    <p:anim calcmode="lin" valueType="num">
                                      <p:cBhvr>
                                        <p:cTn id="962" dur="1000" fill="hold"/>
                                        <p:tgtEl>
                                          <p:spTgt spid="2055"/>
                                        </p:tgtEl>
                                        <p:attrNameLst>
                                          <p:attrName>ppt_x</p:attrName>
                                        </p:attrNameLst>
                                      </p:cBhvr>
                                      <p:tavLst>
                                        <p:tav tm="0">
                                          <p:val>
                                            <p:strVal val="#ppt_x-.2"/>
                                          </p:val>
                                        </p:tav>
                                        <p:tav tm="100000">
                                          <p:val>
                                            <p:strVal val="#ppt_x"/>
                                          </p:val>
                                        </p:tav>
                                      </p:tavLst>
                                    </p:anim>
                                    <p:anim calcmode="lin" valueType="num">
                                      <p:cBhvr>
                                        <p:cTn id="963" dur="1000" fill="hold"/>
                                        <p:tgtEl>
                                          <p:spTgt spid="2055"/>
                                        </p:tgtEl>
                                        <p:attrNameLst>
                                          <p:attrName>ppt_y</p:attrName>
                                        </p:attrNameLst>
                                      </p:cBhvr>
                                      <p:tavLst>
                                        <p:tav tm="0">
                                          <p:val>
                                            <p:strVal val="#ppt_y"/>
                                          </p:val>
                                        </p:tav>
                                        <p:tav tm="100000">
                                          <p:val>
                                            <p:strVal val="#ppt_y"/>
                                          </p:val>
                                        </p:tav>
                                      </p:tavLst>
                                    </p:anim>
                                    <p:animEffect transition="in" filter="fade">
                                      <p:cBhvr>
                                        <p:cTn id="964" dur="1000"/>
                                        <p:tgtEl>
                                          <p:spTgt spid="2055"/>
                                        </p:tgtEl>
                                      </p:cBhvr>
                                    </p:animEffect>
                                  </p:childTnLst>
                                </p:cTn>
                              </p:par>
                            </p:childTnLst>
                          </p:cTn>
                        </p:par>
                      </p:childTnLst>
                    </p:cTn>
                  </p:par>
                </p:childTnLst>
              </p:cTn>
              <p:nextCondLst>
                <p:cond evt="onClick" delay="0">
                  <p:tgtEl>
                    <p:spTgt spid="2055"/>
                  </p:tgtEl>
                </p:cond>
              </p:nextCondLst>
            </p:seq>
            <p:seq concurrent="1" nextAc="seek">
              <p:cTn id="965" restart="whenNotActive" fill="hold" evtFilter="cancelBubble" nodeType="interactiveSeq">
                <p:stCondLst>
                  <p:cond evt="onClick" delay="0">
                    <p:tgtEl>
                      <p:spTgt spid="2056"/>
                    </p:tgtEl>
                  </p:cond>
                </p:stCondLst>
                <p:endSync evt="end" delay="0">
                  <p:rtn val="all"/>
                </p:endSync>
                <p:childTnLst>
                  <p:par>
                    <p:cTn id="966" fill="hold">
                      <p:stCondLst>
                        <p:cond delay="0"/>
                      </p:stCondLst>
                      <p:childTnLst>
                        <p:par>
                          <p:cTn id="967" fill="hold">
                            <p:stCondLst>
                              <p:cond delay="0"/>
                            </p:stCondLst>
                            <p:childTnLst>
                              <p:par>
                                <p:cTn id="968" presetID="54" presetClass="exit" presetSubtype="0" decel="100000" fill="hold" grpId="0" nodeType="withEffect">
                                  <p:stCondLst>
                                    <p:cond delay="0"/>
                                  </p:stCondLst>
                                  <p:childTnLst>
                                    <p:anim calcmode="lin" valueType="num">
                                      <p:cBhvr>
                                        <p:cTn id="969" dur="1000"/>
                                        <p:tgtEl>
                                          <p:spTgt spid="2056"/>
                                        </p:tgtEl>
                                        <p:attrNameLst>
                                          <p:attrName>ppt_w</p:attrName>
                                        </p:attrNameLst>
                                      </p:cBhvr>
                                      <p:tavLst>
                                        <p:tav tm="0">
                                          <p:val>
                                            <p:strVal val="ppt_w"/>
                                          </p:val>
                                        </p:tav>
                                        <p:tav tm="100000">
                                          <p:val>
                                            <p:strVal val="ppt_w*0.05"/>
                                          </p:val>
                                        </p:tav>
                                      </p:tavLst>
                                    </p:anim>
                                    <p:anim calcmode="lin" valueType="num">
                                      <p:cBhvr>
                                        <p:cTn id="970" dur="1000"/>
                                        <p:tgtEl>
                                          <p:spTgt spid="2056"/>
                                        </p:tgtEl>
                                        <p:attrNameLst>
                                          <p:attrName>ppt_h</p:attrName>
                                        </p:attrNameLst>
                                      </p:cBhvr>
                                      <p:tavLst>
                                        <p:tav tm="0">
                                          <p:val>
                                            <p:strVal val="ppt_h"/>
                                          </p:val>
                                        </p:tav>
                                        <p:tav tm="100000">
                                          <p:val>
                                            <p:strVal val="ppt_h"/>
                                          </p:val>
                                        </p:tav>
                                      </p:tavLst>
                                    </p:anim>
                                    <p:anim calcmode="lin" valueType="num">
                                      <p:cBhvr>
                                        <p:cTn id="971" dur="1000"/>
                                        <p:tgtEl>
                                          <p:spTgt spid="2056"/>
                                        </p:tgtEl>
                                        <p:attrNameLst>
                                          <p:attrName>ppt_x</p:attrName>
                                        </p:attrNameLst>
                                      </p:cBhvr>
                                      <p:tavLst>
                                        <p:tav tm="0">
                                          <p:val>
                                            <p:strVal val="ppt_x"/>
                                          </p:val>
                                        </p:tav>
                                        <p:tav tm="100000">
                                          <p:val>
                                            <p:strVal val="ppt_x-.2"/>
                                          </p:val>
                                        </p:tav>
                                      </p:tavLst>
                                    </p:anim>
                                    <p:anim calcmode="lin" valueType="num">
                                      <p:cBhvr>
                                        <p:cTn id="972" dur="1000"/>
                                        <p:tgtEl>
                                          <p:spTgt spid="2056"/>
                                        </p:tgtEl>
                                        <p:attrNameLst>
                                          <p:attrName>ppt_y</p:attrName>
                                        </p:attrNameLst>
                                      </p:cBhvr>
                                      <p:tavLst>
                                        <p:tav tm="0">
                                          <p:val>
                                            <p:strVal val="ppt_y"/>
                                          </p:val>
                                        </p:tav>
                                        <p:tav tm="100000">
                                          <p:val>
                                            <p:strVal val="ppt_y"/>
                                          </p:val>
                                        </p:tav>
                                      </p:tavLst>
                                    </p:anim>
                                    <p:animEffect transition="out" filter="fade">
                                      <p:cBhvr>
                                        <p:cTn id="973" dur="1000"/>
                                        <p:tgtEl>
                                          <p:spTgt spid="2056"/>
                                        </p:tgtEl>
                                      </p:cBhvr>
                                    </p:animEffect>
                                    <p:set>
                                      <p:cBhvr>
                                        <p:cTn id="974" dur="1" fill="hold">
                                          <p:stCondLst>
                                            <p:cond delay="999"/>
                                          </p:stCondLst>
                                        </p:cTn>
                                        <p:tgtEl>
                                          <p:spTgt spid="2056"/>
                                        </p:tgtEl>
                                        <p:attrNameLst>
                                          <p:attrName>style.visibility</p:attrName>
                                        </p:attrNameLst>
                                      </p:cBhvr>
                                      <p:to>
                                        <p:strVal val="hidden"/>
                                      </p:to>
                                    </p:set>
                                  </p:childTnLst>
                                </p:cTn>
                              </p:par>
                              <p:par>
                                <p:cTn id="975" presetID="54" presetClass="entr" presetSubtype="0" accel="100000" fill="hold" grpId="0" nodeType="withEffect">
                                  <p:stCondLst>
                                    <p:cond delay="0"/>
                                  </p:stCondLst>
                                  <p:childTnLst>
                                    <p:set>
                                      <p:cBhvr>
                                        <p:cTn id="976" dur="1" fill="hold">
                                          <p:stCondLst>
                                            <p:cond delay="0"/>
                                          </p:stCondLst>
                                        </p:cTn>
                                        <p:tgtEl>
                                          <p:spTgt spid="2313"/>
                                        </p:tgtEl>
                                        <p:attrNameLst>
                                          <p:attrName>style.visibility</p:attrName>
                                        </p:attrNameLst>
                                      </p:cBhvr>
                                      <p:to>
                                        <p:strVal val="visible"/>
                                      </p:to>
                                    </p:set>
                                    <p:anim calcmode="lin" valueType="num">
                                      <p:cBhvr>
                                        <p:cTn id="977" dur="1000" fill="hold"/>
                                        <p:tgtEl>
                                          <p:spTgt spid="2313"/>
                                        </p:tgtEl>
                                        <p:attrNameLst>
                                          <p:attrName>ppt_w</p:attrName>
                                        </p:attrNameLst>
                                      </p:cBhvr>
                                      <p:tavLst>
                                        <p:tav tm="0">
                                          <p:val>
                                            <p:strVal val="#ppt_w*0.05"/>
                                          </p:val>
                                        </p:tav>
                                        <p:tav tm="100000">
                                          <p:val>
                                            <p:strVal val="#ppt_w"/>
                                          </p:val>
                                        </p:tav>
                                      </p:tavLst>
                                    </p:anim>
                                    <p:anim calcmode="lin" valueType="num">
                                      <p:cBhvr>
                                        <p:cTn id="978" dur="1000" fill="hold"/>
                                        <p:tgtEl>
                                          <p:spTgt spid="2313"/>
                                        </p:tgtEl>
                                        <p:attrNameLst>
                                          <p:attrName>ppt_h</p:attrName>
                                        </p:attrNameLst>
                                      </p:cBhvr>
                                      <p:tavLst>
                                        <p:tav tm="0">
                                          <p:val>
                                            <p:strVal val="#ppt_h"/>
                                          </p:val>
                                        </p:tav>
                                        <p:tav tm="100000">
                                          <p:val>
                                            <p:strVal val="#ppt_h"/>
                                          </p:val>
                                        </p:tav>
                                      </p:tavLst>
                                    </p:anim>
                                    <p:anim calcmode="lin" valueType="num">
                                      <p:cBhvr>
                                        <p:cTn id="979" dur="1000" fill="hold"/>
                                        <p:tgtEl>
                                          <p:spTgt spid="2313"/>
                                        </p:tgtEl>
                                        <p:attrNameLst>
                                          <p:attrName>ppt_x</p:attrName>
                                        </p:attrNameLst>
                                      </p:cBhvr>
                                      <p:tavLst>
                                        <p:tav tm="0">
                                          <p:val>
                                            <p:strVal val="#ppt_x-.2"/>
                                          </p:val>
                                        </p:tav>
                                        <p:tav tm="100000">
                                          <p:val>
                                            <p:strVal val="#ppt_x"/>
                                          </p:val>
                                        </p:tav>
                                      </p:tavLst>
                                    </p:anim>
                                    <p:anim calcmode="lin" valueType="num">
                                      <p:cBhvr>
                                        <p:cTn id="980" dur="1000" fill="hold"/>
                                        <p:tgtEl>
                                          <p:spTgt spid="2313"/>
                                        </p:tgtEl>
                                        <p:attrNameLst>
                                          <p:attrName>ppt_y</p:attrName>
                                        </p:attrNameLst>
                                      </p:cBhvr>
                                      <p:tavLst>
                                        <p:tav tm="0">
                                          <p:val>
                                            <p:strVal val="#ppt_y"/>
                                          </p:val>
                                        </p:tav>
                                        <p:tav tm="100000">
                                          <p:val>
                                            <p:strVal val="#ppt_y"/>
                                          </p:val>
                                        </p:tav>
                                      </p:tavLst>
                                    </p:anim>
                                    <p:animEffect transition="in" filter="fade">
                                      <p:cBhvr>
                                        <p:cTn id="981" dur="1000"/>
                                        <p:tgtEl>
                                          <p:spTgt spid="2313"/>
                                        </p:tgtEl>
                                      </p:cBhvr>
                                    </p:animEffect>
                                  </p:childTnLst>
                                </p:cTn>
                              </p:par>
                            </p:childTnLst>
                          </p:cTn>
                        </p:par>
                        <p:par>
                          <p:cTn id="982" fill="hold">
                            <p:stCondLst>
                              <p:cond delay="1000"/>
                            </p:stCondLst>
                            <p:childTnLst>
                              <p:par>
                                <p:cTn id="983" presetID="54" presetClass="entr" presetSubtype="0" accel="100000" fill="hold" grpId="1" nodeType="afterEffect">
                                  <p:stCondLst>
                                    <p:cond delay="3000"/>
                                  </p:stCondLst>
                                  <p:childTnLst>
                                    <p:set>
                                      <p:cBhvr>
                                        <p:cTn id="984" dur="1" fill="hold">
                                          <p:stCondLst>
                                            <p:cond delay="0"/>
                                          </p:stCondLst>
                                        </p:cTn>
                                        <p:tgtEl>
                                          <p:spTgt spid="2056"/>
                                        </p:tgtEl>
                                        <p:attrNameLst>
                                          <p:attrName>style.visibility</p:attrName>
                                        </p:attrNameLst>
                                      </p:cBhvr>
                                      <p:to>
                                        <p:strVal val="visible"/>
                                      </p:to>
                                    </p:set>
                                    <p:anim calcmode="lin" valueType="num">
                                      <p:cBhvr>
                                        <p:cTn id="985" dur="1000" fill="hold"/>
                                        <p:tgtEl>
                                          <p:spTgt spid="2056"/>
                                        </p:tgtEl>
                                        <p:attrNameLst>
                                          <p:attrName>ppt_w</p:attrName>
                                        </p:attrNameLst>
                                      </p:cBhvr>
                                      <p:tavLst>
                                        <p:tav tm="0">
                                          <p:val>
                                            <p:strVal val="#ppt_w*0.05"/>
                                          </p:val>
                                        </p:tav>
                                        <p:tav tm="100000">
                                          <p:val>
                                            <p:strVal val="#ppt_w"/>
                                          </p:val>
                                        </p:tav>
                                      </p:tavLst>
                                    </p:anim>
                                    <p:anim calcmode="lin" valueType="num">
                                      <p:cBhvr>
                                        <p:cTn id="986" dur="1000" fill="hold"/>
                                        <p:tgtEl>
                                          <p:spTgt spid="2056"/>
                                        </p:tgtEl>
                                        <p:attrNameLst>
                                          <p:attrName>ppt_h</p:attrName>
                                        </p:attrNameLst>
                                      </p:cBhvr>
                                      <p:tavLst>
                                        <p:tav tm="0">
                                          <p:val>
                                            <p:strVal val="#ppt_h"/>
                                          </p:val>
                                        </p:tav>
                                        <p:tav tm="100000">
                                          <p:val>
                                            <p:strVal val="#ppt_h"/>
                                          </p:val>
                                        </p:tav>
                                      </p:tavLst>
                                    </p:anim>
                                    <p:anim calcmode="lin" valueType="num">
                                      <p:cBhvr>
                                        <p:cTn id="987" dur="1000" fill="hold"/>
                                        <p:tgtEl>
                                          <p:spTgt spid="2056"/>
                                        </p:tgtEl>
                                        <p:attrNameLst>
                                          <p:attrName>ppt_x</p:attrName>
                                        </p:attrNameLst>
                                      </p:cBhvr>
                                      <p:tavLst>
                                        <p:tav tm="0">
                                          <p:val>
                                            <p:strVal val="#ppt_x-.2"/>
                                          </p:val>
                                        </p:tav>
                                        <p:tav tm="100000">
                                          <p:val>
                                            <p:strVal val="#ppt_x"/>
                                          </p:val>
                                        </p:tav>
                                      </p:tavLst>
                                    </p:anim>
                                    <p:anim calcmode="lin" valueType="num">
                                      <p:cBhvr>
                                        <p:cTn id="988" dur="1000" fill="hold"/>
                                        <p:tgtEl>
                                          <p:spTgt spid="2056"/>
                                        </p:tgtEl>
                                        <p:attrNameLst>
                                          <p:attrName>ppt_y</p:attrName>
                                        </p:attrNameLst>
                                      </p:cBhvr>
                                      <p:tavLst>
                                        <p:tav tm="0">
                                          <p:val>
                                            <p:strVal val="#ppt_y"/>
                                          </p:val>
                                        </p:tav>
                                        <p:tav tm="100000">
                                          <p:val>
                                            <p:strVal val="#ppt_y"/>
                                          </p:val>
                                        </p:tav>
                                      </p:tavLst>
                                    </p:anim>
                                    <p:animEffect transition="in" filter="fade">
                                      <p:cBhvr>
                                        <p:cTn id="989" dur="1000"/>
                                        <p:tgtEl>
                                          <p:spTgt spid="2056"/>
                                        </p:tgtEl>
                                      </p:cBhvr>
                                    </p:animEffect>
                                  </p:childTnLst>
                                </p:cTn>
                              </p:par>
                              <p:par>
                                <p:cTn id="990" presetID="54" presetClass="exit" presetSubtype="0" decel="100000" fill="hold" grpId="1" nodeType="withEffect">
                                  <p:stCondLst>
                                    <p:cond delay="3000"/>
                                  </p:stCondLst>
                                  <p:childTnLst>
                                    <p:anim calcmode="lin" valueType="num">
                                      <p:cBhvr>
                                        <p:cTn id="991" dur="1000"/>
                                        <p:tgtEl>
                                          <p:spTgt spid="2313"/>
                                        </p:tgtEl>
                                        <p:attrNameLst>
                                          <p:attrName>ppt_w</p:attrName>
                                        </p:attrNameLst>
                                      </p:cBhvr>
                                      <p:tavLst>
                                        <p:tav tm="0">
                                          <p:val>
                                            <p:strVal val="ppt_w"/>
                                          </p:val>
                                        </p:tav>
                                        <p:tav tm="100000">
                                          <p:val>
                                            <p:strVal val="ppt_w*0.05"/>
                                          </p:val>
                                        </p:tav>
                                      </p:tavLst>
                                    </p:anim>
                                    <p:anim calcmode="lin" valueType="num">
                                      <p:cBhvr>
                                        <p:cTn id="992" dur="1000"/>
                                        <p:tgtEl>
                                          <p:spTgt spid="2313"/>
                                        </p:tgtEl>
                                        <p:attrNameLst>
                                          <p:attrName>ppt_h</p:attrName>
                                        </p:attrNameLst>
                                      </p:cBhvr>
                                      <p:tavLst>
                                        <p:tav tm="0">
                                          <p:val>
                                            <p:strVal val="ppt_h"/>
                                          </p:val>
                                        </p:tav>
                                        <p:tav tm="100000">
                                          <p:val>
                                            <p:strVal val="ppt_h"/>
                                          </p:val>
                                        </p:tav>
                                      </p:tavLst>
                                    </p:anim>
                                    <p:anim calcmode="lin" valueType="num">
                                      <p:cBhvr>
                                        <p:cTn id="993" dur="1000"/>
                                        <p:tgtEl>
                                          <p:spTgt spid="2313"/>
                                        </p:tgtEl>
                                        <p:attrNameLst>
                                          <p:attrName>ppt_x</p:attrName>
                                        </p:attrNameLst>
                                      </p:cBhvr>
                                      <p:tavLst>
                                        <p:tav tm="0">
                                          <p:val>
                                            <p:strVal val="ppt_x"/>
                                          </p:val>
                                        </p:tav>
                                        <p:tav tm="100000">
                                          <p:val>
                                            <p:strVal val="ppt_x-.2"/>
                                          </p:val>
                                        </p:tav>
                                      </p:tavLst>
                                    </p:anim>
                                    <p:anim calcmode="lin" valueType="num">
                                      <p:cBhvr>
                                        <p:cTn id="994" dur="1000"/>
                                        <p:tgtEl>
                                          <p:spTgt spid="2313"/>
                                        </p:tgtEl>
                                        <p:attrNameLst>
                                          <p:attrName>ppt_y</p:attrName>
                                        </p:attrNameLst>
                                      </p:cBhvr>
                                      <p:tavLst>
                                        <p:tav tm="0">
                                          <p:val>
                                            <p:strVal val="ppt_y"/>
                                          </p:val>
                                        </p:tav>
                                        <p:tav tm="100000">
                                          <p:val>
                                            <p:strVal val="ppt_y"/>
                                          </p:val>
                                        </p:tav>
                                      </p:tavLst>
                                    </p:anim>
                                    <p:animEffect transition="out" filter="fade">
                                      <p:cBhvr>
                                        <p:cTn id="995" dur="1000"/>
                                        <p:tgtEl>
                                          <p:spTgt spid="2313"/>
                                        </p:tgtEl>
                                      </p:cBhvr>
                                    </p:animEffect>
                                    <p:set>
                                      <p:cBhvr>
                                        <p:cTn id="996" dur="1" fill="hold">
                                          <p:stCondLst>
                                            <p:cond delay="999"/>
                                          </p:stCondLst>
                                        </p:cTn>
                                        <p:tgtEl>
                                          <p:spTgt spid="2313"/>
                                        </p:tgtEl>
                                        <p:attrNameLst>
                                          <p:attrName>style.visibility</p:attrName>
                                        </p:attrNameLst>
                                      </p:cBhvr>
                                      <p:to>
                                        <p:strVal val="hidden"/>
                                      </p:to>
                                    </p:set>
                                  </p:childTnLst>
                                </p:cTn>
                              </p:par>
                            </p:childTnLst>
                          </p:cTn>
                        </p:par>
                      </p:childTnLst>
                    </p:cTn>
                  </p:par>
                </p:childTnLst>
              </p:cTn>
              <p:nextCondLst>
                <p:cond evt="onClick" delay="0">
                  <p:tgtEl>
                    <p:spTgt spid="2056"/>
                  </p:tgtEl>
                </p:cond>
              </p:nextCondLst>
            </p:seq>
          </p:childTnLst>
        </p:cTn>
      </p:par>
    </p:tnLst>
    <p:bldLst>
      <p:bldP spid="2054" grpId="0"/>
      <p:bldP spid="2054" grpId="1"/>
      <p:bldP spid="2055" grpId="0" animBg="1"/>
      <p:bldP spid="2055" grpId="1" animBg="1"/>
      <p:bldP spid="2056" grpId="0" animBg="1"/>
      <p:bldP spid="2056" grpId="1" animBg="1"/>
      <p:bldP spid="2237" grpId="0"/>
      <p:bldP spid="2237" grpId="1"/>
      <p:bldP spid="2246" grpId="0" animBg="1"/>
      <p:bldP spid="2246" grpId="1" animBg="1"/>
      <p:bldP spid="2246" grpId="2" animBg="1"/>
      <p:bldP spid="2247" grpId="0" animBg="1"/>
      <p:bldP spid="2247" grpId="1" animBg="1"/>
      <p:bldP spid="2247" grpId="2" animBg="1"/>
      <p:bldP spid="2248" grpId="0" animBg="1"/>
      <p:bldP spid="2248" grpId="1" animBg="1"/>
      <p:bldP spid="2249" grpId="0" animBg="1"/>
      <p:bldP spid="2249" grpId="1" animBg="1"/>
      <p:bldP spid="2250" grpId="0" animBg="1"/>
      <p:bldP spid="2250" grpId="1" animBg="1"/>
      <p:bldP spid="2252" grpId="0"/>
      <p:bldP spid="2252" grpId="1"/>
      <p:bldP spid="2253" grpId="0" animBg="1"/>
      <p:bldP spid="2253" grpId="1" animBg="1"/>
      <p:bldP spid="2283" grpId="0" animBg="1"/>
      <p:bldP spid="2283" grpId="1" animBg="1"/>
      <p:bldP spid="2284" grpId="0" animBg="1"/>
      <p:bldP spid="2284" grpId="1" animBg="1"/>
      <p:bldP spid="2285" grpId="0" animBg="1"/>
      <p:bldP spid="2285" grpId="1" animBg="1"/>
      <p:bldP spid="2286" grpId="0" animBg="1"/>
      <p:bldP spid="2286" grpId="1" animBg="1"/>
      <p:bldP spid="2287" grpId="0" animBg="1"/>
      <p:bldP spid="2287" grpId="1" animBg="1"/>
      <p:bldP spid="2288" grpId="0" animBg="1"/>
      <p:bldP spid="2288" grpId="1" animBg="1"/>
      <p:bldP spid="2289" grpId="0"/>
      <p:bldP spid="2289" grpId="1"/>
      <p:bldP spid="2290" grpId="0" animBg="1"/>
      <p:bldP spid="2290" grpId="1" animBg="1"/>
      <p:bldP spid="2291" grpId="0" animBg="1"/>
      <p:bldP spid="2291" grpId="1" animBg="1"/>
      <p:bldP spid="2292" grpId="0" animBg="1"/>
      <p:bldP spid="2292" grpId="1" animBg="1"/>
      <p:bldP spid="2293" grpId="0" animBg="1"/>
      <p:bldP spid="2293" grpId="1" animBg="1"/>
      <p:bldP spid="2294" grpId="0"/>
      <p:bldP spid="2295" grpId="0" animBg="1"/>
      <p:bldP spid="2295" grpId="1" animBg="1"/>
      <p:bldP spid="2296" grpId="0" animBg="1"/>
      <p:bldP spid="2297" grpId="0" animBg="1"/>
      <p:bldP spid="2298" grpId="0" animBg="1"/>
      <p:bldP spid="2299" grpId="0" animBg="1"/>
      <p:bldP spid="2300" grpId="0" animBg="1"/>
      <p:bldP spid="2301" grpId="0" animBg="1"/>
      <p:bldP spid="2302" grpId="0" animBg="1"/>
      <p:bldP spid="2306" grpId="0" animBg="1"/>
      <p:bldP spid="2307" grpId="0" animBg="1"/>
      <p:bldP spid="2308" grpId="0" animBg="1"/>
      <p:bldP spid="2254" grpId="0" animBg="1"/>
      <p:bldP spid="2254" grpId="1" animBg="1"/>
      <p:bldP spid="2312" grpId="0" animBg="1"/>
      <p:bldP spid="2312" grpId="1" animBg="1"/>
      <p:bldP spid="2313" grpId="0" animBg="1" autoUpdateAnimBg="0"/>
      <p:bldP spid="2313" grpId="1" animBg="1"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Battle_of_Gaugamela_opening_movements_el.gif"/>
          <p:cNvPicPr>
            <a:picLocks noGrp="1" noChangeAspect="1"/>
          </p:cNvPicPr>
          <p:nvPr>
            <p:ph idx="1"/>
          </p:nvPr>
        </p:nvPicPr>
        <p:blipFill>
          <a:blip r:embed="rId2" cstate="print"/>
          <a:stretch>
            <a:fillRect/>
          </a:stretch>
        </p:blipFill>
        <p:spPr>
          <a:xfrm>
            <a:off x="1043608" y="1124744"/>
            <a:ext cx="7290663" cy="4939602"/>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Battle_of_Gaugamela_opening_movements_el.gif"/>
          <p:cNvPicPr>
            <a:picLocks noGrp="1" noChangeAspect="1"/>
          </p:cNvPicPr>
          <p:nvPr>
            <p:ph idx="1"/>
          </p:nvPr>
        </p:nvPicPr>
        <p:blipFill>
          <a:blip r:embed="rId2" cstate="print"/>
          <a:stretch>
            <a:fillRect/>
          </a:stretch>
        </p:blipFill>
        <p:spPr>
          <a:xfrm>
            <a:off x="899592" y="908720"/>
            <a:ext cx="7290662" cy="4939602"/>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descr="http://2.bp.blogspot.com/-DCQvWiOu9tw/Vg4tGvAiZMI/AAAAAAAAEiU/4fn5NULfHqA/s1600/cebcceaccf87ceb7-ceb3ceb1cf85ceb3ceb1cebcceaecebbcf89cebd-cf84ceb5cebbceb9cebacebfceaf-ceb5cebbceb9ceb3cebccebfceaf-cebcceb5ceb3-ceb1.jpg"/>
          <p:cNvPicPr>
            <a:picLocks noChangeAspect="1" noChangeArrowheads="1"/>
          </p:cNvPicPr>
          <p:nvPr/>
        </p:nvPicPr>
        <p:blipFill>
          <a:blip r:embed="rId2" cstate="print">
            <a:lum contrast="40000"/>
          </a:blip>
          <a:srcRect l="885"/>
          <a:stretch>
            <a:fillRect/>
          </a:stretch>
        </p:blipFill>
        <p:spPr bwMode="auto">
          <a:xfrm>
            <a:off x="467544" y="332656"/>
            <a:ext cx="8217534" cy="6174501"/>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2018-10-04_105425.png"/>
          <p:cNvPicPr>
            <a:picLocks noGrp="1" noChangeAspect="1"/>
          </p:cNvPicPr>
          <p:nvPr>
            <p:ph idx="1"/>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0" y="0"/>
            <a:ext cx="10107969" cy="7029400"/>
          </a:xfrm>
        </p:spPr>
      </p:pic>
    </p:spTree>
  </p:cSld>
  <p:clrMapOvr>
    <a:masterClrMapping/>
  </p:clrMapOvr>
  <p:transition spd="slow">
    <p:push dir="u"/>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39552" y="116632"/>
            <a:ext cx="8229600" cy="1143000"/>
          </a:xfrm>
        </p:spPr>
        <p:txBody>
          <a:bodyPr/>
          <a:lstStyle/>
          <a:p>
            <a:r>
              <a:rPr lang="el-GR" dirty="0" smtClean="0"/>
              <a:t>Ο </a:t>
            </a:r>
            <a:r>
              <a:rPr lang="el-GR" b="1" dirty="0" smtClean="0"/>
              <a:t>Δαρείος</a:t>
            </a:r>
            <a:r>
              <a:rPr lang="el-GR" dirty="0" smtClean="0"/>
              <a:t> τρέπεται σε </a:t>
            </a:r>
            <a:r>
              <a:rPr lang="el-GR" b="1" dirty="0" smtClean="0"/>
              <a:t>φυγή</a:t>
            </a:r>
            <a:endParaRPr lang="el-GR" b="1" dirty="0"/>
          </a:p>
        </p:txBody>
      </p:sp>
      <p:pic>
        <p:nvPicPr>
          <p:cNvPr id="138242" name="Picture 2" descr="▲Charles LE BRUN, Η είσοδος του Αλεξάνδρου στη Βαβυλώνα γύρω&#10;στο 1664, Ελαιογραφία, Μουσείο του Λούβρου, Παρίσι&#10; "/>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Lst>
          </a:blip>
          <a:srcRect r="13033" b="11836"/>
          <a:stretch>
            <a:fillRect/>
          </a:stretch>
        </p:blipFill>
        <p:spPr bwMode="auto">
          <a:xfrm>
            <a:off x="1331641" y="1381580"/>
            <a:ext cx="6480720" cy="4932660"/>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Alexander_III_Issos-Babylon.png"/>
          <p:cNvPicPr>
            <a:picLocks noGrp="1" noChangeAspect="1"/>
          </p:cNvPicPr>
          <p:nvPr>
            <p:ph idx="1"/>
          </p:nvPr>
        </p:nvPicPr>
        <p:blipFill>
          <a:blip r:embed="rId2" cstate="print"/>
          <a:stretch>
            <a:fillRect/>
          </a:stretch>
        </p:blipFill>
        <p:spPr>
          <a:xfrm>
            <a:off x="0" y="1484784"/>
            <a:ext cx="9144000" cy="4799462"/>
          </a:xfrm>
          <a:prstGeom prst="rect">
            <a:avLst/>
          </a:prstGeom>
          <a:ln>
            <a:noFill/>
          </a:ln>
          <a:effectLst>
            <a:outerShdw blurRad="292100" dist="139700" dir="2700000" algn="tl" rotWithShape="0">
              <a:srgbClr val="333333">
                <a:alpha val="65000"/>
              </a:srgbClr>
            </a:outerShdw>
          </a:effectLst>
        </p:spPr>
      </p:pic>
      <p:sp>
        <p:nvSpPr>
          <p:cNvPr id="5" name="1 - Τίτλος"/>
          <p:cNvSpPr>
            <a:spLocks noGrp="1"/>
          </p:cNvSpPr>
          <p:nvPr>
            <p:ph type="title"/>
          </p:nvPr>
        </p:nvSpPr>
        <p:spPr>
          <a:xfrm>
            <a:off x="457200" y="274638"/>
            <a:ext cx="8229600" cy="1143000"/>
          </a:xfrm>
        </p:spPr>
        <p:txBody>
          <a:bodyPr/>
          <a:lstStyle/>
          <a:p>
            <a:r>
              <a:rPr lang="el-GR" dirty="0" smtClean="0"/>
              <a:t>Μετά τη μάχη στα Γαυγάμηλα</a:t>
            </a:r>
            <a:endParaRPr lang="el-GR" dirty="0"/>
          </a:p>
        </p:txBody>
      </p:sp>
    </p:spTree>
  </p:cSld>
  <p:clrMapOvr>
    <a:masterClrMapping/>
  </p:clrMapOvr>
  <p:transition spd="slow">
    <p:wip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descr="ΣΤΗΝ ΙΝΔΙΚΗ&#10; "/>
          <p:cNvPicPr>
            <a:picLocks noChangeAspect="1" noChangeArrowheads="1"/>
          </p:cNvPicPr>
          <p:nvPr/>
        </p:nvPicPr>
        <p:blipFill>
          <a:blip r:embed="rId2" cstate="print"/>
          <a:stretch>
            <a:fillRect/>
          </a:stretch>
        </p:blipFill>
        <p:spPr bwMode="auto">
          <a:xfrm>
            <a:off x="-63401" y="985184"/>
            <a:ext cx="9207401" cy="4981348"/>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683568" y="260648"/>
            <a:ext cx="8229600" cy="1224136"/>
          </a:xfrm>
        </p:spPr>
        <p:txBody>
          <a:bodyPr>
            <a:normAutofit/>
          </a:bodyPr>
          <a:lstStyle/>
          <a:p>
            <a:r>
              <a:rPr lang="el-GR" b="1" dirty="0" smtClean="0">
                <a:effectLst>
                  <a:outerShdw blurRad="38100" dist="38100" dir="2700000" algn="tl">
                    <a:srgbClr val="000000">
                      <a:alpha val="43137"/>
                    </a:srgbClr>
                  </a:outerShdw>
                </a:effectLst>
              </a:rPr>
              <a:t>Συντριβή</a:t>
            </a:r>
            <a:r>
              <a:rPr lang="el-GR" dirty="0" smtClean="0">
                <a:effectLst>
                  <a:outerShdw blurRad="38100" dist="38100" dir="2700000" algn="tl">
                    <a:srgbClr val="000000">
                      <a:alpha val="43137"/>
                    </a:srgbClr>
                  </a:outerShdw>
                </a:effectLst>
              </a:rPr>
              <a:t> </a:t>
            </a:r>
            <a:r>
              <a:rPr lang="el-GR" dirty="0" smtClean="0"/>
              <a:t>Περσικού στρατού</a:t>
            </a:r>
          </a:p>
          <a:p>
            <a:r>
              <a:rPr lang="el-GR" b="1" dirty="0" smtClean="0">
                <a:effectLst>
                  <a:outerShdw blurRad="38100" dist="38100" dir="2700000" algn="tl">
                    <a:srgbClr val="000000">
                      <a:alpha val="43137"/>
                    </a:srgbClr>
                  </a:outerShdw>
                </a:effectLst>
              </a:rPr>
              <a:t>Δολοφονία </a:t>
            </a:r>
            <a:r>
              <a:rPr lang="el-GR" b="1" dirty="0" smtClean="0">
                <a:solidFill>
                  <a:srgbClr val="C00000"/>
                </a:solidFill>
                <a:effectLst>
                  <a:outerShdw blurRad="38100" dist="38100" dir="2700000" algn="tl">
                    <a:srgbClr val="000000">
                      <a:alpha val="43137"/>
                    </a:srgbClr>
                  </a:outerShdw>
                </a:effectLst>
              </a:rPr>
              <a:t>Δαρείου</a:t>
            </a:r>
            <a:r>
              <a:rPr lang="el-GR" b="1" dirty="0" smtClean="0">
                <a:effectLst>
                  <a:outerShdw blurRad="38100" dist="38100" dir="2700000" algn="tl">
                    <a:srgbClr val="000000">
                      <a:alpha val="43137"/>
                    </a:srgbClr>
                  </a:outerShdw>
                </a:effectLst>
              </a:rPr>
              <a:t> </a:t>
            </a:r>
            <a:r>
              <a:rPr lang="el-GR" dirty="0" smtClean="0"/>
              <a:t>από τον </a:t>
            </a:r>
            <a:r>
              <a:rPr lang="el-GR" b="1" dirty="0" smtClean="0">
                <a:effectLst>
                  <a:outerShdw blurRad="38100" dist="38100" dir="2700000" algn="tl">
                    <a:srgbClr val="000000">
                      <a:alpha val="43137"/>
                    </a:srgbClr>
                  </a:outerShdw>
                </a:effectLst>
              </a:rPr>
              <a:t>Πέρση </a:t>
            </a:r>
            <a:r>
              <a:rPr lang="el-GR" b="1" dirty="0" err="1" smtClean="0">
                <a:solidFill>
                  <a:srgbClr val="C00000"/>
                </a:solidFill>
                <a:effectLst>
                  <a:outerShdw blurRad="38100" dist="38100" dir="2700000" algn="tl">
                    <a:srgbClr val="000000">
                      <a:alpha val="43137"/>
                    </a:srgbClr>
                  </a:outerShdw>
                </a:effectLst>
              </a:rPr>
              <a:t>Βήσσο</a:t>
            </a:r>
            <a:endParaRPr lang="el-GR" b="1" dirty="0" smtClean="0">
              <a:solidFill>
                <a:srgbClr val="C00000"/>
              </a:solidFill>
              <a:effectLst>
                <a:outerShdw blurRad="38100" dist="38100" dir="2700000" algn="tl">
                  <a:srgbClr val="000000">
                    <a:alpha val="43137"/>
                  </a:srgbClr>
                </a:outerShdw>
              </a:effectLst>
            </a:endParaRPr>
          </a:p>
        </p:txBody>
      </p:sp>
      <p:pic>
        <p:nvPicPr>
          <p:cNvPr id="134148" name="Picture 4" descr="Η ΕΛΛΗΝΙΚΗ ΠΑΙΔΕΙΑ ΣΥΜΠΟΛΕΜΙΣΤΗΣ ΤΟΥ ΑΛΕΞΑΝΔΡΟΥ&#10;Απερίσκεπτος, λοιπόν, και βιαστικός ο Αλέξανδρος, καθώς κινήθηκε προς τόσο..."/>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40000" contrast="20000"/>
                    </a14:imgEffect>
                  </a14:imgLayer>
                </a14:imgProps>
              </a:ext>
            </a:extLst>
          </a:blip>
          <a:srcRect l="7109" t="6312" r="8886" b="22093"/>
          <a:stretch>
            <a:fillRect/>
          </a:stretch>
        </p:blipFill>
        <p:spPr bwMode="auto">
          <a:xfrm>
            <a:off x="1043608" y="1556792"/>
            <a:ext cx="6840760" cy="4377110"/>
          </a:xfrm>
          <a:prstGeom prst="rect">
            <a:avLst/>
          </a:prstGeom>
          <a:ln>
            <a:noFill/>
          </a:ln>
          <a:effectLst>
            <a:outerShdw blurRad="292100" dist="139700" dir="2700000" algn="tl" rotWithShape="0">
              <a:srgbClr val="333333">
                <a:alpha val="65000"/>
              </a:srgbClr>
            </a:outerShdw>
          </a:effectLst>
        </p:spPr>
      </p:pic>
      <p:sp>
        <p:nvSpPr>
          <p:cNvPr id="7" name="2 - Θέση περιεχομένου"/>
          <p:cNvSpPr txBox="1">
            <a:spLocks/>
          </p:cNvSpPr>
          <p:nvPr/>
        </p:nvSpPr>
        <p:spPr>
          <a:xfrm>
            <a:off x="539552" y="6146305"/>
            <a:ext cx="7488832" cy="711695"/>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el-GR" sz="3200" b="0" i="0" u="none" strike="noStrike" kern="1200" cap="none" spc="0" normalizeH="0" baseline="0" noProof="0" dirty="0" smtClean="0">
                <a:ln>
                  <a:noFill/>
                </a:ln>
                <a:solidFill>
                  <a:schemeClr val="tx1"/>
                </a:solidFill>
                <a:effectLst/>
                <a:uLnTx/>
                <a:uFillTx/>
                <a:latin typeface="+mn-lt"/>
                <a:ea typeface="+mn-ea"/>
                <a:cs typeface="+mn-cs"/>
              </a:rPr>
              <a:t>Ο </a:t>
            </a:r>
            <a:r>
              <a:rPr lang="el-GR" sz="3200" dirty="0" smtClean="0"/>
              <a:t>Α</a:t>
            </a:r>
            <a:r>
              <a:rPr kumimoji="0" lang="el-GR" sz="3200" b="0" i="0" u="none" strike="noStrike" kern="1200" cap="none" spc="0" normalizeH="0" baseline="0" noProof="0" dirty="0" err="1" smtClean="0">
                <a:ln>
                  <a:noFill/>
                </a:ln>
                <a:solidFill>
                  <a:schemeClr val="tx1"/>
                </a:solidFill>
                <a:effectLst/>
                <a:uLnTx/>
                <a:uFillTx/>
                <a:latin typeface="+mn-lt"/>
                <a:ea typeface="+mn-ea"/>
                <a:cs typeface="+mn-cs"/>
              </a:rPr>
              <a:t>λέξανδρος</a:t>
            </a:r>
            <a:r>
              <a:rPr kumimoji="0" lang="el-GR" sz="3200" b="0" i="0" u="none" strike="noStrike" kern="1200" cap="none" spc="0" normalizeH="0" noProof="0" dirty="0" smtClean="0">
                <a:ln>
                  <a:noFill/>
                </a:ln>
                <a:solidFill>
                  <a:schemeClr val="tx1"/>
                </a:solidFill>
                <a:effectLst/>
                <a:uLnTx/>
                <a:uFillTx/>
                <a:latin typeface="+mn-lt"/>
                <a:ea typeface="+mn-ea"/>
                <a:cs typeface="+mn-cs"/>
              </a:rPr>
              <a:t> εισέρχεται στη </a:t>
            </a:r>
            <a:r>
              <a:rPr kumimoji="0" lang="el-GR" sz="3200" b="1" i="0" u="none" strike="noStrike" kern="1200" cap="none" spc="0" normalizeH="0" noProof="0" dirty="0" smtClean="0">
                <a:ln>
                  <a:noFill/>
                </a:ln>
                <a:solidFill>
                  <a:srgbClr val="C00000"/>
                </a:solidFill>
                <a:effectLst>
                  <a:outerShdw blurRad="38100" dist="38100" dir="2700000" algn="tl">
                    <a:srgbClr val="000000">
                      <a:alpha val="43137"/>
                    </a:srgbClr>
                  </a:outerShdw>
                </a:effectLst>
                <a:uLnTx/>
                <a:uFillTx/>
                <a:latin typeface="+mn-lt"/>
                <a:ea typeface="+mn-ea"/>
                <a:cs typeface="+mn-cs"/>
              </a:rPr>
              <a:t>Βαβυλώνα</a:t>
            </a:r>
            <a:endParaRPr kumimoji="0" lang="el-GR" sz="3200" b="1" i="0" u="none" strike="noStrike" kern="1200" cap="none" spc="0" normalizeH="0" baseline="0" noProof="0" dirty="0" smtClean="0">
              <a:ln>
                <a:noFill/>
              </a:ln>
              <a:solidFill>
                <a:srgbClr val="C00000"/>
              </a:solidFill>
              <a:effectLst>
                <a:outerShdw blurRad="38100" dist="38100" dir="2700000" algn="tl">
                  <a:srgbClr val="000000">
                    <a:alpha val="43137"/>
                  </a:srgbClr>
                </a:outerShdw>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260648"/>
            <a:ext cx="9144000" cy="6597352"/>
          </a:xfrm>
        </p:spPr>
        <p:txBody>
          <a:bodyPr>
            <a:normAutofit fontScale="92500"/>
          </a:bodyPr>
          <a:lstStyle/>
          <a:p>
            <a:r>
              <a:rPr lang="el-GR" dirty="0" smtClean="0"/>
              <a:t>Καταλαμβάνει ο Αλέξανδρος τις </a:t>
            </a:r>
            <a:r>
              <a:rPr lang="el-GR" b="1" dirty="0" smtClean="0">
                <a:effectLst>
                  <a:outerShdw blurRad="38100" dist="38100" dir="2700000" algn="tl">
                    <a:srgbClr val="000000">
                      <a:alpha val="43137"/>
                    </a:srgbClr>
                  </a:outerShdw>
                </a:effectLst>
              </a:rPr>
              <a:t>μεγάλες πόλεις των Περσών:</a:t>
            </a:r>
          </a:p>
          <a:p>
            <a:r>
              <a:rPr lang="el-GR" sz="4000" b="1" dirty="0" smtClean="0">
                <a:solidFill>
                  <a:srgbClr val="C00000"/>
                </a:solidFill>
                <a:effectLst>
                  <a:outerShdw blurRad="38100" dist="38100" dir="2700000" algn="tl">
                    <a:srgbClr val="000000">
                      <a:alpha val="43137"/>
                    </a:srgbClr>
                  </a:outerShdw>
                </a:effectLst>
              </a:rPr>
              <a:t>Σούσα</a:t>
            </a:r>
            <a:r>
              <a:rPr lang="el-GR" b="1" dirty="0" smtClean="0">
                <a:solidFill>
                  <a:srgbClr val="C00000"/>
                </a:solidFill>
                <a:effectLst>
                  <a:outerShdw blurRad="38100" dist="38100" dir="2700000" algn="tl">
                    <a:srgbClr val="000000">
                      <a:alpha val="43137"/>
                    </a:srgbClr>
                  </a:outerShdw>
                </a:effectLst>
              </a:rPr>
              <a:t> </a:t>
            </a:r>
            <a:r>
              <a:rPr lang="el-GR" dirty="0" smtClean="0"/>
              <a:t>– </a:t>
            </a:r>
            <a:r>
              <a:rPr lang="el-GR" b="1" dirty="0" smtClean="0">
                <a:effectLst>
                  <a:outerShdw blurRad="38100" dist="38100" dir="2700000" algn="tl">
                    <a:srgbClr val="000000">
                      <a:alpha val="43137"/>
                    </a:srgbClr>
                  </a:outerShdw>
                </a:effectLst>
              </a:rPr>
              <a:t>διοικητική πρωτεύουσα </a:t>
            </a:r>
            <a:r>
              <a:rPr lang="el-GR" dirty="0" smtClean="0"/>
              <a:t>Περσών. Είναι τα ανάκτορα όπου έβλεπαν τους </a:t>
            </a:r>
            <a:r>
              <a:rPr lang="el-GR" b="1" dirty="0" smtClean="0">
                <a:effectLst>
                  <a:outerShdw blurRad="38100" dist="38100" dir="2700000" algn="tl">
                    <a:srgbClr val="000000">
                      <a:alpha val="43137"/>
                    </a:srgbClr>
                  </a:outerShdw>
                </a:effectLst>
              </a:rPr>
              <a:t>ξένους απεσταλμένους</a:t>
            </a:r>
            <a:r>
              <a:rPr lang="el-GR" dirty="0" smtClean="0"/>
              <a:t>.</a:t>
            </a:r>
          </a:p>
          <a:p>
            <a:r>
              <a:rPr lang="el-GR" sz="4300" b="1" dirty="0" err="1" smtClean="0">
                <a:solidFill>
                  <a:srgbClr val="C00000"/>
                </a:solidFill>
                <a:effectLst>
                  <a:outerShdw blurRad="38100" dist="38100" dir="2700000" algn="tl">
                    <a:srgbClr val="000000">
                      <a:alpha val="43137"/>
                    </a:srgbClr>
                  </a:outerShdw>
                </a:effectLst>
              </a:rPr>
              <a:t>Περσέπολη</a:t>
            </a:r>
            <a:r>
              <a:rPr lang="el-GR" dirty="0" smtClean="0">
                <a:effectLst>
                  <a:outerShdw blurRad="38100" dist="38100" dir="2700000" algn="tl">
                    <a:srgbClr val="000000">
                      <a:alpha val="43137"/>
                    </a:srgbClr>
                  </a:outerShdw>
                </a:effectLst>
              </a:rPr>
              <a:t> </a:t>
            </a:r>
            <a:r>
              <a:rPr lang="el-GR" dirty="0" smtClean="0"/>
              <a:t>– η </a:t>
            </a:r>
            <a:r>
              <a:rPr lang="el-GR" b="1" dirty="0" smtClean="0">
                <a:effectLst>
                  <a:outerShdw blurRad="38100" dist="38100" dir="2700000" algn="tl">
                    <a:srgbClr val="000000">
                      <a:alpha val="43137"/>
                    </a:srgbClr>
                  </a:outerShdw>
                </a:effectLst>
              </a:rPr>
              <a:t>ιερή πόλη των Περσών</a:t>
            </a:r>
            <a:r>
              <a:rPr lang="el-GR" dirty="0" smtClean="0"/>
              <a:t>. Το κεντρικό θησαυροφυλάκιο. Θαμμένοι εκεί οι μεγάλοι βασιλείς (Κύρος ο μέγας κλπ). Εκεί είναι ΜΟΝΟ ΠΕΡΣΕΣ. Για να βρίσκεσαι στα Σούσα χωρίς να είσαι Πέρσης προφανώς είσαι δούλος. </a:t>
            </a:r>
          </a:p>
          <a:p>
            <a:r>
              <a:rPr lang="el-GR" sz="4300" b="1" dirty="0" smtClean="0">
                <a:solidFill>
                  <a:srgbClr val="C00000"/>
                </a:solidFill>
                <a:effectLst>
                  <a:outerShdw blurRad="38100" dist="38100" dir="2700000" algn="tl">
                    <a:srgbClr val="000000">
                      <a:alpha val="43137"/>
                    </a:srgbClr>
                  </a:outerShdw>
                </a:effectLst>
              </a:rPr>
              <a:t>Εκβάτανα</a:t>
            </a:r>
            <a:r>
              <a:rPr lang="el-GR" sz="4300" dirty="0" smtClean="0"/>
              <a:t> </a:t>
            </a:r>
            <a:r>
              <a:rPr lang="el-GR" dirty="0" smtClean="0"/>
              <a:t>– η αρχαία </a:t>
            </a:r>
            <a:r>
              <a:rPr lang="el-GR" b="1" dirty="0" smtClean="0">
                <a:effectLst>
                  <a:outerShdw blurRad="38100" dist="38100" dir="2700000" algn="tl">
                    <a:srgbClr val="000000">
                      <a:alpha val="43137"/>
                    </a:srgbClr>
                  </a:outerShdw>
                </a:effectLst>
              </a:rPr>
              <a:t>πρωτεύουσα των </a:t>
            </a:r>
            <a:r>
              <a:rPr lang="el-GR" b="1" dirty="0" err="1" smtClean="0">
                <a:effectLst>
                  <a:outerShdw blurRad="38100" dist="38100" dir="2700000" algn="tl">
                    <a:srgbClr val="000000">
                      <a:alpha val="43137"/>
                    </a:srgbClr>
                  </a:outerShdw>
                </a:effectLst>
              </a:rPr>
              <a:t>Μήδων</a:t>
            </a:r>
            <a:r>
              <a:rPr lang="el-GR" dirty="0" smtClean="0"/>
              <a:t>. Το </a:t>
            </a:r>
            <a:r>
              <a:rPr lang="el-GR" b="1" dirty="0" smtClean="0">
                <a:effectLst>
                  <a:outerShdw blurRad="38100" dist="38100" dir="2700000" algn="tl">
                    <a:srgbClr val="000000">
                      <a:alpha val="43137"/>
                    </a:srgbClr>
                  </a:outerShdw>
                </a:effectLst>
              </a:rPr>
              <a:t>θησαυροφυλάκιο εκτάκτου ανάγκης  </a:t>
            </a:r>
            <a:r>
              <a:rPr lang="el-GR" dirty="0" smtClean="0"/>
              <a:t>της Περσικής αυτοκρατορίας (χρήματα εκτός του κεντρικού).</a:t>
            </a: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2318</TotalTime>
  <Words>4021</Words>
  <Application>Microsoft Office PowerPoint</Application>
  <PresentationFormat>On-screen Show (4:3)</PresentationFormat>
  <Paragraphs>391</Paragraphs>
  <Slides>144</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144</vt:i4>
      </vt:variant>
    </vt:vector>
  </HeadingPairs>
  <TitlesOfParts>
    <vt:vector size="150" baseType="lpstr">
      <vt:lpstr>AG Helvetica P Bold</vt:lpstr>
      <vt:lpstr>Arial</vt:lpstr>
      <vt:lpstr>Calibri</vt:lpstr>
      <vt:lpstr>Franklin Gothic Demi</vt:lpstr>
      <vt:lpstr>Wingdings</vt:lpstr>
      <vt:lpstr>Θέμα του Office</vt:lpstr>
      <vt:lpstr>ΑΛΕΞΑΝΔΡΟΣ Ο ΜΕΓΑΣ</vt:lpstr>
      <vt:lpstr>PowerPoint Presentation</vt:lpstr>
      <vt:lpstr>Ποιος ήταν ο Αλέξανδρος; Γιατί ονομάστηκε «μέγας»;</vt:lpstr>
      <vt:lpstr>Από πού μαθαίνουμε  για τον Αλέξανδρο;</vt:lpstr>
      <vt:lpstr>Ποιοι ιστορικοί έγραψαν για τον Αλέξανδρο;</vt:lpstr>
      <vt:lpstr>Το πρόβλημα στην περίπτωσή του:  ο διαχωρισμός της ιστορίας  από τους θρύλους!</vt:lpstr>
      <vt:lpstr>O μεταθανάτιος θρύλος του είναι τεράστιος. Πολλοί λαοί τον διεκδικούν.</vt:lpstr>
      <vt:lpstr>Οι τεχνικοί προσπαθοῦν να βρουν  πώς θα έμοιαζε ο Αλέξανδρος  αν ζούσε σήμερα</vt:lpstr>
      <vt:lpstr>Ποιος ήταν ο Μέγας Αλέξανδρος;</vt:lpstr>
      <vt:lpstr>PowerPoint Presentation</vt:lpstr>
      <vt:lpstr>PowerPoint Presentation</vt:lpstr>
      <vt:lpstr>Ποιοι απεικόνισαν  τον Αλέξανδρο;</vt:lpstr>
      <vt:lpstr>PowerPoint Presentation</vt:lpstr>
      <vt:lpstr>Η αυτοκρατορία του</vt:lpstr>
      <vt:lpstr>PowerPoint Presentation</vt:lpstr>
      <vt:lpstr>PowerPoint Presentation</vt:lpstr>
      <vt:lpstr>Πού βρίσκεται η Πέλλα;</vt:lpstr>
      <vt:lpstr>Χάρτης αρχαίας Μακεδονίας</vt:lpstr>
      <vt:lpstr>PowerPoint Presentation</vt:lpstr>
      <vt:lpstr>PowerPoint Presentation</vt:lpstr>
      <vt:lpstr>Ερείπια από την αρχαία Πέλλα</vt:lpstr>
      <vt:lpstr>Πατέρας του ο ΦΙΛΙΠΠΟΣ Β΄.  Ο Μακεδόνας βασιλιάς ήταν ένας σκληροτράχηλος στρατιώτης, αμόρφωτος,  γερό ποτήρι,  με αδυναμία στις γυναίκες.  Ήταν όμως σκληρός πολεμιστής, είχε οργανωτικές ικανότητες, οξεία αντίληψη, ταχύτητα δράσης. Έκανε τη Μακεδονία ισχυρό βασίλειο και ένωσε τους Έλληνες υπό την ηγεμονία του. </vt:lpstr>
      <vt:lpstr>Μητέρα του η ΟΛΥΜΠΙΑΔΑ.  Φιλόδοξη, υπερήφανη, με ισχυρή θέληση.</vt:lpstr>
      <vt:lpstr>Δύο παιδαγωγούς είχε  μέχρι τα 10 του χρόνια.</vt:lpstr>
      <vt:lpstr>PowerPoint Presentation</vt:lpstr>
      <vt:lpstr>PowerPoint Presentation</vt:lpstr>
      <vt:lpstr>PowerPoint Presentation</vt:lpstr>
      <vt:lpstr>PowerPoint Presentation</vt:lpstr>
      <vt:lpstr>Στα 9 του χρόνια δαμάζει τον Βουκεφάλα.</vt:lpstr>
      <vt:lpstr>PowerPoint Presentation</vt:lpstr>
      <vt:lpstr>Στα 13 του χρόνια έρχεται ένας δάσκαλος  να τον αναθρέψει πνευματικά.</vt:lpstr>
      <vt:lpstr>Ο πατέρας του Αριστοτέλη Νικόμαχος ήταν ο γιατρός της Μακεδονικής αυλής. Στέλνει το γιο του να μορφωθεί στο καλύτερο πανεπιστήμιο της Ελλάδας τότε, την Αθήνα.</vt:lpstr>
      <vt:lpstr>Ο Αριστοτέλης ήταν μαθητής  της Ακαδημίας του Πλάτωνα</vt:lpstr>
      <vt:lpstr>PowerPoint Presentation</vt:lpstr>
      <vt:lpstr>PowerPoint Presentation</vt:lpstr>
      <vt:lpstr>PowerPoint Presentation</vt:lpstr>
      <vt:lpstr>Πού είναι η Μίεζα; Βρίσκεται κοντά στη Νάουσα</vt:lpstr>
      <vt:lpstr>Η σχολή του Αριστοτέλη στη Μίεζα</vt:lpstr>
      <vt:lpstr>Το αρχαίο θέατρο στη Μίεζα</vt:lpstr>
      <vt:lpstr>Πίσω από τη στρατηγική ιδιοφυΐα του Αλέξανδρου κρύβεται ο νους του Αριστοτέλη.</vt:lpstr>
      <vt:lpstr>PowerPoint Presentation</vt:lpstr>
      <vt:lpstr>PowerPoint Presentation</vt:lpstr>
      <vt:lpstr>Στη μάχη της Χαιρώνειας (338 π.Χ.) 18ετής είναι αρχηγός του ιππικού</vt:lpstr>
      <vt:lpstr>Συνάντηση με τον Διογένη τον κυνικό</vt:lpstr>
      <vt:lpstr>PowerPoint Presentation</vt:lpstr>
      <vt:lpstr>PowerPoint Presentation</vt:lpstr>
      <vt:lpstr>Συνέδριο της Κορίνθου 336 π.Χ. Ανανεώνεται στο πρόσωπό του ο όρκος  που είχαν δώσει οι Έλληνες στον πατέρα του.</vt:lpstr>
      <vt:lpstr>PowerPoint Presentation</vt:lpstr>
      <vt:lpstr>Πρώτη φάση εκστρατείας 334 - 331 π.Χ.</vt:lpstr>
      <vt:lpstr>Πρώτη στάση: Ίλιον, τιμή στον Αχιλλέα</vt:lpstr>
      <vt:lpstr>ΜΑΧΗ ΣΤΟΝ ΓΡΑΝΙΚΟ 334 π.Χ.</vt:lpstr>
      <vt:lpstr>Τι ήταν ο Γρανικός ποταμός;</vt:lpstr>
      <vt:lpstr>PowerPoint Presentation</vt:lpstr>
      <vt:lpstr>PowerPoint Presentation</vt:lpstr>
      <vt:lpstr>PowerPoint Presentation</vt:lpstr>
      <vt:lpstr>Παραλίγο να πεθάνει…</vt:lpstr>
      <vt:lpstr>Η μάχη στον ΓΡΑΝΙΚΟ 334 π.Χ. Έργο του ζωγράφου Νίκου Μίχου</vt:lpstr>
      <vt:lpstr>Μετά τη μάχη στον ΓΡΑΝΙΚΟ 334 π.Χ.</vt:lpstr>
      <vt:lpstr>PowerPoint Presentation</vt:lpstr>
      <vt:lpstr>Μετά τον Γρανικό ο Αλέξανδρος γίνεται κυρίαρχος της Μικράς Ασίας</vt:lpstr>
      <vt:lpstr>Στάση στο ΓΟΡΔΙΟ</vt:lpstr>
      <vt:lpstr>Λύνει τον περίφημο ΓΟΡΔΙΟ ΔΕΣΜΟ: «Ό,τι δε λύνεται, κόβεται»!</vt:lpstr>
      <vt:lpstr>PowerPoint Presentation</vt:lpstr>
      <vt:lpstr>ΜΑΧΗ ΣΤΗΝ ΙΣΣΟ 333 π.Χ.</vt:lpstr>
      <vt:lpstr>PowerPoint Presentation</vt:lpstr>
      <vt:lpstr>PowerPoint Presentation</vt:lpstr>
      <vt:lpstr>PowerPoint Presentation</vt:lpstr>
      <vt:lpstr>Νικητής ο Αλέξανδρος.  Ο Δαρείος τρέπεται σε φυγή.  Η οικογένειά του στα χέρια του Αλέξανδρου.</vt:lpstr>
      <vt:lpstr>Francesco Fontebasso  - Η οικογένεια του Δαρείου μπροστά στον Αλέξανδρο</vt:lpstr>
      <vt:lpstr>Mετά την Ισσό (333 π.Χ.)</vt:lpstr>
      <vt:lpstr>Καταλαμβάνει Φοινίκη, Παλαιστίνη και κατευθύνεται στην Αίγυπτο</vt:lpstr>
      <vt:lpstr>Η κατάκτηση της ΑΙΓΥΠΤΟΥ Οι Αιγύπτιοι τον υποδέχτηκαν ως ελευθερωτή και τον αναγόρευσαν φαραώ! Η ίδρυση της ΑΛΕΞΑΝΔΡΕΙΑΣ  331 π.Χ.</vt:lpstr>
      <vt:lpstr>PowerPoint Presentation</vt:lpstr>
      <vt:lpstr>Στο μαντείο του Άμμωνα</vt:lpstr>
      <vt:lpstr>«Ὦ παιδίον  ω παῖ Διός»!</vt:lpstr>
      <vt:lpstr>Το μαντείο  του  Άμμωνα</vt:lpstr>
      <vt:lpstr>Η πρόταση του Δαρείου</vt:lpstr>
      <vt:lpstr>Το πολεμικό συμβούλιο</vt:lpstr>
      <vt:lpstr>Η απάντηση του Αλέξανδρου</vt:lpstr>
      <vt:lpstr>PowerPoint Presentation</vt:lpstr>
      <vt:lpstr>Δεύτερη φάση εκστρατείας 331 - 327 π.Χ.</vt:lpstr>
      <vt:lpstr>ΜΑΧΗ ΣΤΑ ΓΑΥΓΑΜΗΛΑ 331 π.Χ.</vt:lpstr>
      <vt:lpstr>ΜΑΧΗ ΣΤΑ ΓΑΥΓΑΜΗΛΑ 331 π.Χ.</vt:lpstr>
      <vt:lpstr>Πού είναι τα Γαυγάμηλα;</vt:lpstr>
      <vt:lpstr>Γαυγάμηλα</vt:lpstr>
      <vt:lpstr>Φόβος μπροστά στο πλήθος των εχθρών</vt:lpstr>
      <vt:lpstr>Το σημείο της μάχης</vt:lpstr>
      <vt:lpstr>PowerPoint Presentation</vt:lpstr>
      <vt:lpstr>Τα δρεπανηφόρα άρματα</vt:lpstr>
      <vt:lpstr>PowerPoint Presentation</vt:lpstr>
      <vt:lpstr>PowerPoint Presentation</vt:lpstr>
      <vt:lpstr>PowerPoint Presentation</vt:lpstr>
      <vt:lpstr>PowerPoint Presentation</vt:lpstr>
      <vt:lpstr>PowerPoint Presentation</vt:lpstr>
      <vt:lpstr>Ο Δαρείος τρέπεται σε φυγή</vt:lpstr>
      <vt:lpstr>Μετά τη μάχη στα Γαυγάμηλα</vt:lpstr>
      <vt:lpstr>PowerPoint Presentation</vt:lpstr>
      <vt:lpstr>PowerPoint Presentation</vt:lpstr>
      <vt:lpstr>PowerPoint Presentation</vt:lpstr>
      <vt:lpstr>PowerPoint Presentation</vt:lpstr>
      <vt:lpstr>PowerPoint Presentation</vt:lpstr>
      <vt:lpstr>Περσέπολη σήμερα</vt:lpstr>
      <vt:lpstr>Τρίτη φάση εκστρατείας 327 - 325 π.Χ.</vt:lpstr>
      <vt:lpstr>PowerPoint Presentation</vt:lpstr>
      <vt:lpstr>327 π.Χ. Γάμος με την Ρωξάνη</vt:lpstr>
      <vt:lpstr>Εκστρατεία στην Ινδική Χερσόνησο</vt:lpstr>
      <vt:lpstr>PowerPoint Presentation</vt:lpstr>
      <vt:lpstr>Ένα περιστατικό στην έρημο της Γεδρωσίας…</vt:lpstr>
      <vt:lpstr>Η αντίδραση του Αλέξανδρου</vt:lpstr>
      <vt:lpstr>PowerPoint Presentation</vt:lpstr>
      <vt:lpstr>PowerPoint Presentation</vt:lpstr>
      <vt:lpstr>PowerPoint Presentation</vt:lpstr>
      <vt:lpstr>PowerPoint Presentation</vt:lpstr>
      <vt:lpstr>Ο θάνατος του Μ. ΑΛΕΞΑΝΔΡΟΥ  13 ΙΟΥΝΙΟΥ 323 π.Χ. γύρω στις 12 το  μεσημέρι, στη Βαβυλώνα</vt:lpstr>
      <vt:lpstr>PowerPoint Presentation</vt:lpstr>
      <vt:lpstr>Τα τελευταία του λόγια</vt:lpstr>
      <vt:lpstr>Η νεκρική άμαξα του Αλεξάνδρου, αναπαράσταση του 19ου αιώνα σύμφωνα  με την περιγραφή του Διόδωρου του Σικελιώτη</vt:lpstr>
      <vt:lpstr>Οι πόλεμοι των διαδόχων</vt:lpstr>
      <vt:lpstr>PowerPoint Presentation</vt:lpstr>
      <vt:lpstr>Ο τάφος του Αλέξανδρου</vt:lpstr>
      <vt:lpstr>Τι άφησε πίσω του ο Αλέξανδρος;</vt:lpstr>
      <vt:lpstr>PowerPoint Presentation</vt:lpstr>
      <vt:lpstr>PowerPoint Presentation</vt:lpstr>
      <vt:lpstr>Ό,τι πέτυχε, λοιπόν,  το κατάφερε λόγω τύχης;</vt:lpstr>
      <vt:lpstr>TO ΕΡΓΟ ΤΟΥ ΑΛΕΞΑΝΔΡΟΥ</vt:lpstr>
      <vt:lpstr>Στρατιωτικός τομέας</vt:lpstr>
      <vt:lpstr>PowerPoint Presentation</vt:lpstr>
      <vt:lpstr>Πολιτικός τομέας</vt:lpstr>
      <vt:lpstr>Οι επαρχίες - σατραπείες της αυτοκρατορίας του Μ. Αλεξάνδρου</vt:lpstr>
      <vt:lpstr>Οικονομικός τομέας</vt:lpstr>
      <vt:lpstr>Χρυσοί στατήρες</vt:lpstr>
      <vt:lpstr>Πολιτιστικός τομέας</vt:lpstr>
      <vt:lpstr>Η ελληνική: διεθνής γλώσσα</vt:lpstr>
      <vt:lpstr>PowerPoint Presentation</vt:lpstr>
      <vt:lpstr>Του αξίζει τελικά το «Μέγας»;</vt:lpstr>
      <vt:lpstr>PowerPoint Presentation</vt:lpstr>
      <vt:lpstr>PowerPoint Presentation</vt:lpstr>
      <vt:lpstr>PowerPoint Presentation</vt:lpstr>
      <vt:lpstr>PowerPoint Presentation</vt:lpstr>
      <vt:lpstr>Στα 200 π.Χ.  «Aλέξανδρος Φιλίππου και οι Έλληνες πλην Λακεδαιμονίων—»   </vt:lpstr>
      <vt:lpstr>PowerPoint Presentation</vt:lpstr>
      <vt:lpstr>PowerPoint Presentation</vt:lpstr>
      <vt:lpstr>PowerPoint Presentation</vt:lpstr>
      <vt:lpstr>PowerPoint Presentation</vt:lpstr>
    </vt:vector>
  </TitlesOfParts>
  <Company>Grizli777</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Toshiba</dc:creator>
  <cp:lastModifiedBy>Student</cp:lastModifiedBy>
  <cp:revision>313</cp:revision>
  <dcterms:created xsi:type="dcterms:W3CDTF">2020-05-04T17:49:44Z</dcterms:created>
  <dcterms:modified xsi:type="dcterms:W3CDTF">2023-02-23T07:23:28Z</dcterms:modified>
</cp:coreProperties>
</file>