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46" r:id="rId4"/>
    <p:sldId id="259" r:id="rId5"/>
    <p:sldId id="347" r:id="rId6"/>
    <p:sldId id="260" r:id="rId7"/>
    <p:sldId id="348" r:id="rId8"/>
    <p:sldId id="349" r:id="rId9"/>
    <p:sldId id="280" r:id="rId10"/>
    <p:sldId id="281" r:id="rId11"/>
    <p:sldId id="282" r:id="rId12"/>
    <p:sldId id="285" r:id="rId13"/>
    <p:sldId id="286" r:id="rId14"/>
    <p:sldId id="290" r:id="rId15"/>
    <p:sldId id="314" r:id="rId16"/>
    <p:sldId id="306" r:id="rId17"/>
    <p:sldId id="287" r:id="rId18"/>
    <p:sldId id="311" r:id="rId19"/>
    <p:sldId id="288" r:id="rId20"/>
    <p:sldId id="289" r:id="rId21"/>
    <p:sldId id="350" r:id="rId22"/>
    <p:sldId id="318" r:id="rId23"/>
    <p:sldId id="351" r:id="rId24"/>
    <p:sldId id="310" r:id="rId25"/>
    <p:sldId id="293" r:id="rId26"/>
    <p:sldId id="304" r:id="rId27"/>
    <p:sldId id="302" r:id="rId28"/>
    <p:sldId id="299" r:id="rId29"/>
    <p:sldId id="300" r:id="rId30"/>
    <p:sldId id="301" r:id="rId31"/>
    <p:sldId id="295" r:id="rId32"/>
    <p:sldId id="298" r:id="rId33"/>
    <p:sldId id="320" r:id="rId34"/>
    <p:sldId id="296" r:id="rId35"/>
    <p:sldId id="297" r:id="rId36"/>
    <p:sldId id="303" r:id="rId37"/>
    <p:sldId id="309" r:id="rId38"/>
    <p:sldId id="342" r:id="rId39"/>
    <p:sldId id="343" r:id="rId40"/>
    <p:sldId id="344" r:id="rId41"/>
    <p:sldId id="345" r:id="rId42"/>
    <p:sldId id="305" r:id="rId43"/>
    <p:sldId id="323" r:id="rId44"/>
    <p:sldId id="326" r:id="rId45"/>
    <p:sldId id="313" r:id="rId46"/>
    <p:sldId id="317" r:id="rId47"/>
    <p:sldId id="319" r:id="rId48"/>
    <p:sldId id="308" r:id="rId49"/>
    <p:sldId id="316" r:id="rId50"/>
    <p:sldId id="312" r:id="rId51"/>
    <p:sldId id="284" r:id="rId52"/>
    <p:sldId id="324" r:id="rId53"/>
    <p:sldId id="325" r:id="rId54"/>
    <p:sldId id="315" r:id="rId55"/>
    <p:sldId id="327" r:id="rId56"/>
    <p:sldId id="307" r:id="rId57"/>
    <p:sldId id="291" r:id="rId58"/>
    <p:sldId id="294" r:id="rId59"/>
    <p:sldId id="283" r:id="rId60"/>
    <p:sldId id="263" r:id="rId61"/>
    <p:sldId id="261" r:id="rId62"/>
    <p:sldId id="262" r:id="rId63"/>
    <p:sldId id="264" r:id="rId64"/>
    <p:sldId id="268" r:id="rId65"/>
    <p:sldId id="271" r:id="rId66"/>
    <p:sldId id="274" r:id="rId67"/>
    <p:sldId id="267" r:id="rId68"/>
    <p:sldId id="272" r:id="rId69"/>
    <p:sldId id="270" r:id="rId70"/>
    <p:sldId id="276" r:id="rId71"/>
    <p:sldId id="277" r:id="rId72"/>
    <p:sldId id="278" r:id="rId73"/>
    <p:sldId id="265" r:id="rId74"/>
    <p:sldId id="269" r:id="rId75"/>
    <p:sldId id="266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8" r:id="rId86"/>
    <p:sldId id="337" r:id="rId87"/>
    <p:sldId id="339" r:id="rId88"/>
    <p:sldId id="340" r:id="rId89"/>
    <p:sldId id="341" r:id="rId90"/>
    <p:sldId id="279" r:id="rId9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6600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A21A-D45E-4CDD-BFE6-875A434911A3}" type="datetimeFigureOut">
              <a:rPr lang="el-GR" smtClean="0"/>
              <a:pPr/>
              <a:t>14/5/2020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2C35E-0762-4705-BBE2-74830F7A65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A21A-D45E-4CDD-BFE6-875A434911A3}" type="datetimeFigureOut">
              <a:rPr lang="el-GR" smtClean="0"/>
              <a:pPr/>
              <a:t>14/5/2020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2C35E-0762-4705-BBE2-74830F7A65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A21A-D45E-4CDD-BFE6-875A434911A3}" type="datetimeFigureOut">
              <a:rPr lang="el-GR" smtClean="0"/>
              <a:pPr/>
              <a:t>14/5/2020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2C35E-0762-4705-BBE2-74830F7A65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A21A-D45E-4CDD-BFE6-875A434911A3}" type="datetimeFigureOut">
              <a:rPr lang="el-GR" smtClean="0"/>
              <a:pPr/>
              <a:t>14/5/2020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2C35E-0762-4705-BBE2-74830F7A65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A21A-D45E-4CDD-BFE6-875A434911A3}" type="datetimeFigureOut">
              <a:rPr lang="el-GR" smtClean="0"/>
              <a:pPr/>
              <a:t>14/5/2020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2C35E-0762-4705-BBE2-74830F7A65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A21A-D45E-4CDD-BFE6-875A434911A3}" type="datetimeFigureOut">
              <a:rPr lang="el-GR" smtClean="0"/>
              <a:pPr/>
              <a:t>14/5/2020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2C35E-0762-4705-BBE2-74830F7A65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A21A-D45E-4CDD-BFE6-875A434911A3}" type="datetimeFigureOut">
              <a:rPr lang="el-GR" smtClean="0"/>
              <a:pPr/>
              <a:t>14/5/2020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2C35E-0762-4705-BBE2-74830F7A65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A21A-D45E-4CDD-BFE6-875A434911A3}" type="datetimeFigureOut">
              <a:rPr lang="el-GR" smtClean="0"/>
              <a:pPr/>
              <a:t>14/5/2020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2C35E-0762-4705-BBE2-74830F7A65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A21A-D45E-4CDD-BFE6-875A434911A3}" type="datetimeFigureOut">
              <a:rPr lang="el-GR" smtClean="0"/>
              <a:pPr/>
              <a:t>14/5/2020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2C35E-0762-4705-BBE2-74830F7A65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A21A-D45E-4CDD-BFE6-875A434911A3}" type="datetimeFigureOut">
              <a:rPr lang="el-GR" smtClean="0"/>
              <a:pPr/>
              <a:t>14/5/2020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2C35E-0762-4705-BBE2-74830F7A65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A21A-D45E-4CDD-BFE6-875A434911A3}" type="datetimeFigureOut">
              <a:rPr lang="el-GR" smtClean="0"/>
              <a:pPr/>
              <a:t>14/5/2020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2C35E-0762-4705-BBE2-74830F7A65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FA21A-D45E-4CDD-BFE6-875A434911A3}" type="datetimeFigureOut">
              <a:rPr lang="el-GR" smtClean="0"/>
              <a:pPr/>
              <a:t>14/5/2020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2C35E-0762-4705-BBE2-74830F7A658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4.bp.blogspot.com/-DeBKQOYrKmI/UsHOqdUoUxI/AAAAAAAAEP4/qSg90s7QZi4/s1600/thonis1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1.bp.blogspot.com/-0wtev1OxsFs/UsHPJA05JgI/AAAAAAAAEQQ/aQFRy7pKp0g/s1600/thonis4.jpg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3.bp.blogspot.com/-JPXzmdaYjkg/UsHPJEqCUFI/AAAAAAAAEQI/LxXvjmvkMlM/s1600/thonis-psifiaki.jpg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>
            <a:noAutofit/>
          </a:bodyPr>
          <a:lstStyle/>
          <a:p>
            <a:r>
              <a:rPr lang="el-GR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Τα χαρακτηριστικά </a:t>
            </a:r>
            <a:br>
              <a:rPr lang="el-GR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</a:br>
            <a:r>
              <a:rPr lang="el-GR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του ελληνιστικού κόσμου</a:t>
            </a:r>
            <a:endParaRPr lang="el-GR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  <p:pic>
        <p:nvPicPr>
          <p:cNvPr id="4" name="3 - Εικόνα" descr="7_wonders_675_7_292303_3264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071" y="2174201"/>
            <a:ext cx="8352385" cy="420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2348880"/>
            <a:ext cx="2808312" cy="4221088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Τείχη</a:t>
            </a:r>
          </a:p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Πολεοδομία</a:t>
            </a:r>
          </a:p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Ανάκτορα</a:t>
            </a:r>
          </a:p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Αγορές</a:t>
            </a:r>
          </a:p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Γυμνάσια</a:t>
            </a:r>
          </a:p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Παλαίστρες </a:t>
            </a:r>
          </a:p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Στάδια</a:t>
            </a:r>
          </a:p>
        </p:txBody>
      </p:sp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259632"/>
          </a:xfrm>
        </p:spPr>
        <p:txBody>
          <a:bodyPr>
            <a:noAutofit/>
          </a:bodyPr>
          <a:lstStyle/>
          <a:p>
            <a:r>
              <a:rPr lang="el-GR" sz="3200" dirty="0" smtClean="0"/>
              <a:t>Οι </a:t>
            </a:r>
            <a:r>
              <a:rPr lang="el-GR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πόλεις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200" dirty="0" smtClean="0"/>
              <a:t>που ιδρύθηκαν από τον Μ. Αλέξανδρο και τους διαδόχους του στην </a:t>
            </a:r>
            <a:r>
              <a:rPr lang="el-GR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Ανατολή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200" dirty="0" smtClean="0">
                <a:sym typeface="Wingdings" pitchFamily="2" charset="2"/>
              </a:rPr>
              <a:t> έγιναν </a:t>
            </a:r>
            <a:r>
              <a:rPr lang="el-GR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  <a:sym typeface="Wingdings" pitchFamily="2" charset="2"/>
              </a:rPr>
              <a:t>μεγάλα πολιτιστικά κέντρα! </a:t>
            </a:r>
            <a:r>
              <a:rPr lang="el-GR" sz="3200" dirty="0" smtClean="0">
                <a:sym typeface="Wingdings" pitchFamily="2" charset="2"/>
              </a:rPr>
              <a:t/>
            </a:r>
            <a:br>
              <a:rPr lang="el-GR" sz="3200" dirty="0" smtClean="0">
                <a:sym typeface="Wingdings" pitchFamily="2" charset="2"/>
              </a:rPr>
            </a:br>
            <a:r>
              <a:rPr lang="el-GR" sz="3200" dirty="0" smtClean="0">
                <a:sym typeface="Wingdings" pitchFamily="2" charset="2"/>
              </a:rPr>
              <a:t>Είχαν:</a:t>
            </a:r>
            <a:br>
              <a:rPr lang="el-GR" sz="3200" dirty="0" smtClean="0">
                <a:sym typeface="Wingdings" pitchFamily="2" charset="2"/>
              </a:rPr>
            </a:br>
            <a:endParaRPr lang="el-GR" sz="3200" dirty="0"/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5796136" y="2664296"/>
            <a:ext cx="3106688" cy="3672408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Θέατρα</a:t>
            </a:r>
            <a:endParaRPr lang="el-G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Βιβλιοθήκες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Ιερούς χώρους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Ναούς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Στοές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Μεγάλους Βωμούς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5 - Εικόνα" descr="images (46)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928180">
            <a:off x="3397248" y="2287009"/>
            <a:ext cx="887219" cy="1375189"/>
          </a:xfrm>
          <a:prstGeom prst="rect">
            <a:avLst/>
          </a:prstGeom>
        </p:spPr>
      </p:pic>
      <p:pic>
        <p:nvPicPr>
          <p:cNvPr id="7" name="6 - Εικόνα" descr="images (46)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27537">
            <a:off x="4628948" y="2209144"/>
            <a:ext cx="887219" cy="1375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Αποτέλεσμα εικόνας για αλεξάνδρεια"/>
          <p:cNvPicPr>
            <a:picLocks noChangeAspect="1" noChangeArrowheads="1"/>
          </p:cNvPicPr>
          <p:nvPr/>
        </p:nvPicPr>
        <p:blipFill>
          <a:blip r:embed="rId2" cstate="print"/>
          <a:srcRect l="11582" r="18898" b="51048"/>
          <a:stretch>
            <a:fillRect/>
          </a:stretch>
        </p:blipFill>
        <p:spPr bwMode="auto">
          <a:xfrm>
            <a:off x="4860032" y="1412776"/>
            <a:ext cx="3623015" cy="1584176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el-GR" sz="5400" b="1" dirty="0" smtClean="0">
                <a:solidFill>
                  <a:schemeClr val="tx2">
                    <a:lumMod val="75000"/>
                  </a:schemeClr>
                </a:solidFill>
                <a:latin typeface="PF Sugar" pitchFamily="50" charset="0"/>
              </a:rPr>
              <a:t>Τα σπουδαιότερα κέντρα</a:t>
            </a:r>
            <a:endParaRPr lang="el-GR" sz="5400" b="1" dirty="0">
              <a:solidFill>
                <a:schemeClr val="tx2">
                  <a:lumMod val="75000"/>
                </a:schemeClr>
              </a:solidFill>
              <a:latin typeface="PF Sugar" pitchFamily="50" charset="0"/>
            </a:endParaRPr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251520" y="1412776"/>
            <a:ext cx="4186808" cy="507342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l-GR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Αλεξάνδρεια</a:t>
            </a:r>
          </a:p>
          <a:p>
            <a:pPr>
              <a:spcBef>
                <a:spcPts val="0"/>
              </a:spcBef>
              <a:buNone/>
            </a:pPr>
            <a:endParaRPr lang="el-GR" sz="60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  <a:p>
            <a:pPr>
              <a:spcBef>
                <a:spcPts val="0"/>
              </a:spcBef>
            </a:pPr>
            <a:r>
              <a:rPr lang="el-GR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Αντιόχεια</a:t>
            </a:r>
          </a:p>
          <a:p>
            <a:pPr>
              <a:spcBef>
                <a:spcPts val="0"/>
              </a:spcBef>
              <a:buNone/>
            </a:pPr>
            <a:endParaRPr lang="el-GR" sz="60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  <a:p>
            <a:pPr>
              <a:spcBef>
                <a:spcPts val="0"/>
              </a:spcBef>
            </a:pPr>
            <a:r>
              <a:rPr lang="el-GR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Πέργαμος</a:t>
            </a:r>
            <a:endParaRPr lang="el-GR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  <p:pic>
        <p:nvPicPr>
          <p:cNvPr id="1028" name="Picture 4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700" y="5013176"/>
            <a:ext cx="5318676" cy="1584176"/>
          </a:xfrm>
          <a:prstGeom prst="rect">
            <a:avLst/>
          </a:prstGeom>
          <a:noFill/>
        </p:spPr>
      </p:pic>
      <p:pic>
        <p:nvPicPr>
          <p:cNvPr id="7" name="Picture 4" descr="Σχετική εικόνα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88024" y="3139685"/>
            <a:ext cx="3743341" cy="1801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Αλεξάνδρεια</a:t>
            </a:r>
            <a:endParaRPr lang="el-GR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  <p:pic>
        <p:nvPicPr>
          <p:cNvPr id="39938" name="Picture 2" descr="Αποτέλεσμα εικόνας για Αλεξάνδρει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462815" cy="537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11112" y="1"/>
            <a:ext cx="103121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 bwMode="auto">
          <a:xfrm>
            <a:off x="-76599" y="908720"/>
            <a:ext cx="9220599" cy="5185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328839"/>
            <a:ext cx="9144000" cy="611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7836" y="-88127"/>
            <a:ext cx="9251835" cy="694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3928" y="298921"/>
            <a:ext cx="5140160" cy="385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5220072" y="1196752"/>
            <a:ext cx="3981128" cy="1656184"/>
          </a:xfrm>
        </p:spPr>
        <p:txBody>
          <a:bodyPr>
            <a:normAutofit/>
          </a:bodyPr>
          <a:lstStyle/>
          <a:p>
            <a:r>
              <a:rPr lang="el-GR" sz="45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Βιβλιοθήκη</a:t>
            </a:r>
            <a:br>
              <a:rPr lang="el-GR" sz="45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</a:br>
            <a:r>
              <a:rPr lang="el-GR" sz="45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Αλεξάνδρειας</a:t>
            </a:r>
            <a:endParaRPr lang="el-GR" sz="45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1143234">
            <a:off x="3508998" y="3622974"/>
            <a:ext cx="5287865" cy="2784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332656" y="0"/>
            <a:ext cx="1178350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5558" y="404664"/>
            <a:ext cx="9169558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Στρογγυλεμένο ορθογώνιο"/>
          <p:cNvSpPr/>
          <p:nvPr/>
        </p:nvSpPr>
        <p:spPr>
          <a:xfrm>
            <a:off x="4860032" y="1484784"/>
            <a:ext cx="4067944" cy="1872208"/>
          </a:xfrm>
          <a:prstGeom prst="roundRect">
            <a:avLst/>
          </a:prstGeom>
          <a:solidFill>
            <a:srgbClr val="00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Στρογγυλεμένο ορθογώνιο"/>
          <p:cNvSpPr/>
          <p:nvPr/>
        </p:nvSpPr>
        <p:spPr>
          <a:xfrm>
            <a:off x="467544" y="1484784"/>
            <a:ext cx="3312368" cy="2016224"/>
          </a:xfrm>
          <a:prstGeom prst="roundRect">
            <a:avLst/>
          </a:prstGeom>
          <a:solidFill>
            <a:srgbClr val="00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36712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Οικονομικά χαρακτηριστικά</a:t>
            </a:r>
            <a:endParaRPr lang="el-GR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43608" y="1628800"/>
            <a:ext cx="2520280" cy="1756792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Ενιαίο </a:t>
            </a:r>
          </a:p>
          <a:p>
            <a:pPr>
              <a:buNone/>
            </a:pPr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οικονομικό </a:t>
            </a:r>
          </a:p>
          <a:p>
            <a:pPr>
              <a:buNone/>
            </a:pPr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σύστημα</a:t>
            </a:r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5148064" y="1744216"/>
            <a:ext cx="3888432" cy="1396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Ελληνικά νομίσματα –</a:t>
            </a:r>
            <a:r>
              <a:rPr kumimoji="0" lang="el-GR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αποσύρονται τα περσικά</a:t>
            </a:r>
            <a:endParaRPr kumimoji="0" lang="el-G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9 - Εικόνα" descr="Scrappy Bright Polka Numbers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08720"/>
            <a:ext cx="655526" cy="952128"/>
          </a:xfrm>
          <a:prstGeom prst="rect">
            <a:avLst/>
          </a:prstGeo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0 - Εικόνα" descr="Scrappy Bright Polka Numbers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980728"/>
            <a:ext cx="576064" cy="953028"/>
          </a:xfrm>
          <a:prstGeom prst="rect">
            <a:avLst/>
          </a:prstGeo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- Στρογγυλεμένο ορθογώνιο"/>
          <p:cNvSpPr/>
          <p:nvPr/>
        </p:nvSpPr>
        <p:spPr>
          <a:xfrm>
            <a:off x="360040" y="4149080"/>
            <a:ext cx="3851920" cy="1584176"/>
          </a:xfrm>
          <a:prstGeom prst="roundRect">
            <a:avLst/>
          </a:prstGeom>
          <a:solidFill>
            <a:srgbClr val="00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2 - Θέση περιεχομένου"/>
          <p:cNvSpPr txBox="1">
            <a:spLocks/>
          </p:cNvSpPr>
          <p:nvPr/>
        </p:nvSpPr>
        <p:spPr>
          <a:xfrm>
            <a:off x="899592" y="4653136"/>
            <a:ext cx="252028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Τράπεζες</a:t>
            </a:r>
          </a:p>
        </p:txBody>
      </p:sp>
      <p:sp>
        <p:nvSpPr>
          <p:cNvPr id="17" name="16 - Στρογγυλεμένο ορθογώνιο"/>
          <p:cNvSpPr/>
          <p:nvPr/>
        </p:nvSpPr>
        <p:spPr>
          <a:xfrm>
            <a:off x="5004048" y="4221088"/>
            <a:ext cx="3851920" cy="1440160"/>
          </a:xfrm>
          <a:prstGeom prst="roundRect">
            <a:avLst/>
          </a:prstGeom>
          <a:solidFill>
            <a:srgbClr val="00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2 - Θέση περιεχομένου"/>
          <p:cNvSpPr txBox="1">
            <a:spLocks/>
          </p:cNvSpPr>
          <p:nvPr/>
        </p:nvSpPr>
        <p:spPr>
          <a:xfrm>
            <a:off x="5724128" y="4725144"/>
            <a:ext cx="2412776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Επιταγές</a:t>
            </a:r>
            <a:endParaRPr kumimoji="0" lang="el-G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18 - Εικόνα" descr="Scrappy Bright Polka Numbers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501008"/>
            <a:ext cx="649772" cy="1010912"/>
          </a:xfrm>
          <a:prstGeom prst="rect">
            <a:avLst/>
          </a:prstGeo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- Εικόνα" descr="Scrappy Bright Polka Numbers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501008"/>
            <a:ext cx="649772" cy="980727"/>
          </a:xfrm>
          <a:prstGeom prst="rect">
            <a:avLst/>
          </a:prstGeo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2" grpId="0"/>
      <p:bldP spid="3" grpId="0" build="p"/>
      <p:bldP spid="6" grpId="0"/>
      <p:bldP spid="15" grpId="0" animBg="1"/>
      <p:bldP spid="16" grpId="0"/>
      <p:bldP spid="17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692696"/>
            <a:ext cx="9447857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ÎÏÎ¿ÏÎ­Î»ÎµÏÎ¼Î± ÎµÎ¹ÎºÏÎ½Î±Ï Î³Î¹Î± ÎÎÎÎÎÎÎÎÎÎ ÎÎÎÎÎÎÎÎ¡ÎÎÎÎ£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64552" cy="7173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9374" y="0"/>
            <a:ext cx="869934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ÎÏÎ¿ÏÎ­Î»ÎµÏÎ¼Î± ÎµÎ¹ÎºÏÎ½Î±Ï Î³Î¹Î± ÎÎÎÎÎÎÎÎÎÎ ÎÎÎÎÎÎÎÎ¡ÎÎÎÎ£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620688"/>
            <a:ext cx="9900592" cy="5796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ÎÏÎ¿ÏÎ­Î»ÎµÏÎ¼Î± ÎµÎ¹ÎºÏÎ½Î±Ï Î³Î¹Î± ÎÎÎÎÎÎÎÎÎÎ ÎÎÎÎÎÎÎÎ¡ÎÎÎÎ£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116105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0" y="269776"/>
            <a:ext cx="9144000" cy="1647056"/>
          </a:xfrm>
        </p:spPr>
        <p:txBody>
          <a:bodyPr>
            <a:normAutofit fontScale="90000"/>
          </a:bodyPr>
          <a:lstStyle/>
          <a:p>
            <a:r>
              <a:rPr lang="el-GR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Πώς φανταζόμαστε ότι θα ήταν…</a:t>
            </a:r>
            <a:br>
              <a:rPr lang="el-GR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</a:br>
            <a:r>
              <a:rPr lang="el-GR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ο φάρος!</a:t>
            </a:r>
            <a:endParaRPr lang="el-GR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rcRect l="1615" r="14537"/>
          <a:stretch>
            <a:fillRect/>
          </a:stretch>
        </p:blipFill>
        <p:spPr bwMode="auto">
          <a:xfrm>
            <a:off x="-276206" y="121258"/>
            <a:ext cx="9693152" cy="6620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138517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628800"/>
            <a:ext cx="4559856" cy="362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4048" y="692696"/>
            <a:ext cx="3888432" cy="548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332656"/>
            <a:ext cx="9450210" cy="627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-18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4454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908720"/>
            <a:ext cx="9276820" cy="5218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8000" y="1700808"/>
            <a:ext cx="8128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0" y="269776"/>
            <a:ext cx="9144000" cy="1143000"/>
          </a:xfrm>
        </p:spPr>
        <p:txBody>
          <a:bodyPr>
            <a:normAutofit/>
          </a:bodyPr>
          <a:lstStyle/>
          <a:p>
            <a:r>
              <a:rPr lang="el-GR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Η βιβλιοθήκη…</a:t>
            </a:r>
            <a:endParaRPr lang="el-GR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3608" y="1124744"/>
            <a:ext cx="7039486" cy="458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12964" y="757516"/>
            <a:ext cx="7472685" cy="5342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3608" y="1268760"/>
            <a:ext cx="6894517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" y="1124744"/>
            <a:ext cx="9143985" cy="514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24544" y="0"/>
            <a:ext cx="1048623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4656" y="0"/>
            <a:ext cx="986646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65400" y="0"/>
            <a:ext cx="9309400" cy="731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Η πόλη κάτω από τη θάλασσα</a:t>
            </a:r>
            <a:endParaRPr lang="el-GR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932040" y="466800"/>
            <a:ext cx="399593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Times New Roman" pitchFamily="18" charset="0"/>
              </a:rPr>
              <a:t>Το λιμάνι </a:t>
            </a:r>
            <a:r>
              <a:rPr kumimoji="0" lang="el-GR" sz="4000" b="1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PF Sugar" pitchFamily="50" charset="0"/>
                <a:ea typeface="Times New Roman" pitchFamily="18" charset="0"/>
                <a:cs typeface="Times New Roman" pitchFamily="18" charset="0"/>
              </a:rPr>
              <a:t>Θώνις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Times New Roman" pitchFamily="18" charset="0"/>
              </a:rPr>
              <a:t> – Ηράκλειο φέρεται να λειτουργούσε σαν μια </a:t>
            </a:r>
            <a:r>
              <a:rPr kumimoji="0" lang="el-GR" sz="32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PF Sugar" pitchFamily="50" charset="0"/>
                <a:ea typeface="Times New Roman" pitchFamily="18" charset="0"/>
                <a:cs typeface="Times New Roman" pitchFamily="18" charset="0"/>
              </a:rPr>
              <a:t>«Αλεξάνδρεια πριν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2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PF Sugar" pitchFamily="50" charset="0"/>
                <a:ea typeface="Times New Roman" pitchFamily="18" charset="0"/>
                <a:cs typeface="Times New Roman" pitchFamily="18" charset="0"/>
              </a:rPr>
              <a:t>την Αλεξάνδρεια»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PF Sugar" pitchFamily="50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Times New Roman" pitchFamily="18" charset="0"/>
              </a:rPr>
              <a:t>μια υποχρεωτική πύλη εισόδου στην Αίγυπτο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Times New Roman" pitchFamily="18" charset="0"/>
              </a:rPr>
              <a:t>του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Times New Roman" pitchFamily="18" charset="0"/>
              </a:rPr>
              <a:t>1.000 </a:t>
            </a:r>
            <a:r>
              <a:rPr kumimoji="0" lang="el-GR" sz="28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Times New Roman" pitchFamily="18" charset="0"/>
              </a:rPr>
              <a:t>π.Χ.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Times New Roman" pitchFamily="18" charset="0"/>
              </a:rPr>
              <a:t>ενώ οι έρευνες αποκαλύπτουν απίστευτα διατηρημένα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Times New Roman" pitchFamily="18" charset="0"/>
              </a:rPr>
              <a:t>ναυάγια, άγκυρες, αγάλματα, χρήματα</a:t>
            </a: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Times New Roman" pitchFamily="18" charset="0"/>
              </a:rPr>
              <a:t>, και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Times New Roman" pitchFamily="18" charset="0"/>
              </a:rPr>
              <a:t>τεράστιες επιγραφές.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4" name="3 - Εικόνα" descr="thonis1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Στρογγυλεμένο ορθογώνιο"/>
          <p:cNvSpPr/>
          <p:nvPr/>
        </p:nvSpPr>
        <p:spPr>
          <a:xfrm>
            <a:off x="5148064" y="1052736"/>
            <a:ext cx="3851920" cy="1656184"/>
          </a:xfrm>
          <a:prstGeom prst="roundRect">
            <a:avLst/>
          </a:prstGeom>
          <a:solidFill>
            <a:srgbClr val="FF00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Στρογγυλεμένο ορθογώνιο"/>
          <p:cNvSpPr/>
          <p:nvPr/>
        </p:nvSpPr>
        <p:spPr>
          <a:xfrm>
            <a:off x="395536" y="908720"/>
            <a:ext cx="4248472" cy="1944216"/>
          </a:xfrm>
          <a:prstGeom prst="roundRect">
            <a:avLst/>
          </a:prstGeom>
          <a:solidFill>
            <a:srgbClr val="FF00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Κοινωνικά χαρακτηριστικά</a:t>
            </a:r>
            <a:endParaRPr lang="el-GR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980728"/>
            <a:ext cx="4104456" cy="1756792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Έμποροι</a:t>
            </a:r>
          </a:p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τραπεζίτες</a:t>
            </a:r>
          </a:p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βασιλικοί υπάλληλοι</a:t>
            </a:r>
          </a:p>
        </p:txBody>
      </p:sp>
      <p:pic>
        <p:nvPicPr>
          <p:cNvPr id="4" name="3 - Εικόνα" descr="images (4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924944"/>
            <a:ext cx="1235968" cy="1915750"/>
          </a:xfrm>
          <a:prstGeom prst="rect">
            <a:avLst/>
          </a:prstGeom>
        </p:spPr>
      </p:pic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0" y="4869160"/>
            <a:ext cx="3491880" cy="19888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4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Προνομιούχος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4600" b="1" noProof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α</a:t>
            </a:r>
            <a:r>
              <a:rPr lang="el-GR" sz="4600" b="1" noProof="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στική τάξη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Έλληνες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l-GR" sz="32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l-GR" sz="32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λίγοι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ελληνίζοντες </a:t>
            </a:r>
            <a:r>
              <a:rPr kumimoji="0" lang="el-GR" sz="32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γηγενείς.</a:t>
            </a:r>
            <a:endParaRPr kumimoji="0" lang="el-G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5255568" y="1268760"/>
            <a:ext cx="3888432" cy="1396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εργάτες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μικροκαλλιεργητές</a:t>
            </a:r>
          </a:p>
        </p:txBody>
      </p:sp>
      <p:pic>
        <p:nvPicPr>
          <p:cNvPr id="7" name="6 - Εικόνα" descr="images (4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2" y="2852936"/>
            <a:ext cx="1235968" cy="1915750"/>
          </a:xfrm>
          <a:prstGeom prst="rect">
            <a:avLst/>
          </a:prstGeom>
        </p:spPr>
      </p:pic>
      <p:sp>
        <p:nvSpPr>
          <p:cNvPr id="8" name="2 - Θέση περιεχομένου"/>
          <p:cNvSpPr txBox="1">
            <a:spLocks/>
          </p:cNvSpPr>
          <p:nvPr/>
        </p:nvSpPr>
        <p:spPr>
          <a:xfrm>
            <a:off x="7092280" y="4941168"/>
            <a:ext cx="2051720" cy="141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3200" b="1" noProof="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Λαός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3200" b="1" dirty="0" smtClean="0"/>
              <a:t>(Γηγενείς)</a:t>
            </a:r>
            <a:endParaRPr kumimoji="0" lang="el-G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8 - Έκρηξη 1"/>
          <p:cNvSpPr/>
          <p:nvPr/>
        </p:nvSpPr>
        <p:spPr>
          <a:xfrm rot="20454161">
            <a:off x="3249272" y="3246103"/>
            <a:ext cx="3672408" cy="3096344"/>
          </a:xfrm>
          <a:prstGeom prst="irregularSeal1">
            <a:avLst/>
          </a:prstGeom>
          <a:solidFill>
            <a:schemeClr val="accent3">
              <a:alpha val="87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Ανάπτυξη </a:t>
            </a:r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δουλείας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9 - Εικόνα" descr="Scrappy Bright Polka Numbers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4664"/>
            <a:ext cx="508881" cy="836712"/>
          </a:xfrm>
          <a:prstGeom prst="rect">
            <a:avLst/>
          </a:prstGeo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0 - Εικόνα" descr="Scrappy Bright Polka Numbers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052736"/>
            <a:ext cx="505756" cy="836712"/>
          </a:xfrm>
          <a:prstGeom prst="rect">
            <a:avLst/>
          </a:prstGeo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- Εικόνα" descr="Scrappy Bright Polka Numbers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522638"/>
            <a:ext cx="505756" cy="836711"/>
          </a:xfrm>
          <a:prstGeom prst="rect">
            <a:avLst/>
          </a:prstGeo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2" grpId="0"/>
      <p:bldP spid="3" grpId="0" build="p"/>
      <p:bldP spid="5" grpId="0"/>
      <p:bldP spid="6" grpId="0"/>
      <p:bldP spid="8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thonis4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thonis-psifiaki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Υποθετική αναπαράσταση</a:t>
            </a:r>
            <a:endParaRPr lang="el-GR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1029"/>
          <a:stretch>
            <a:fillRect/>
          </a:stretch>
        </p:blipFill>
        <p:spPr>
          <a:xfrm>
            <a:off x="611560" y="1556792"/>
            <a:ext cx="7557442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el-GR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Αντιόχεια</a:t>
            </a:r>
            <a:endParaRPr lang="el-GR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"/>
            <a:ext cx="9144000" cy="6865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el-GR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Η Αντιόχεια στον χάρτη!</a:t>
            </a:r>
            <a:endParaRPr lang="el-GR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5517232" cy="551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3 - Ευθύγραμμο βέλος σύνδεσης"/>
          <p:cNvCxnSpPr/>
          <p:nvPr/>
        </p:nvCxnSpPr>
        <p:spPr>
          <a:xfrm flipH="1">
            <a:off x="3203848" y="836712"/>
            <a:ext cx="2664296" cy="3987824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3 - Θέση περιεχομένου" descr="2-18-6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919873" y="1556792"/>
            <a:ext cx="3224127" cy="530120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b="8819"/>
          <a:stretch>
            <a:fillRect/>
          </a:stretch>
        </p:blipFill>
        <p:spPr bwMode="auto">
          <a:xfrm rot="20616604">
            <a:off x="1619672" y="1052736"/>
            <a:ext cx="5669220" cy="387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71600" y="1196752"/>
            <a:ext cx="6942805" cy="5203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36104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δίπλα στον Ορόντη ποταμό</a:t>
            </a:r>
            <a:endParaRPr lang="el-GR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4986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7836" y="-88127"/>
            <a:ext cx="9251835" cy="694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472607"/>
            <a:ext cx="9144000" cy="582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-18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4454" cy="68579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4656" y="2060848"/>
            <a:ext cx="9158656" cy="4407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395536" y="269776"/>
            <a:ext cx="8229600" cy="1575048"/>
          </a:xfrm>
        </p:spPr>
        <p:txBody>
          <a:bodyPr>
            <a:normAutofit fontScale="90000"/>
          </a:bodyPr>
          <a:lstStyle/>
          <a:p>
            <a:r>
              <a:rPr lang="el-GR" sz="6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Ψηφιακή αναπαράσταση </a:t>
            </a:r>
            <a:br>
              <a:rPr lang="el-GR" sz="6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</a:br>
            <a:r>
              <a:rPr lang="el-GR" sz="6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της αρχαίας Αντιόχειας</a:t>
            </a:r>
            <a:endParaRPr lang="el-GR" sz="60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9263343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395536" y="269776"/>
            <a:ext cx="8229600" cy="1143000"/>
          </a:xfrm>
        </p:spPr>
        <p:txBody>
          <a:bodyPr>
            <a:normAutofit/>
          </a:bodyPr>
          <a:lstStyle/>
          <a:p>
            <a:r>
              <a:rPr lang="el-GR" sz="6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Πέργαμος</a:t>
            </a:r>
            <a:endParaRPr lang="el-GR" sz="6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rcRect l="1185" t="1578" r="1185" b="5523"/>
          <a:stretch>
            <a:fillRect/>
          </a:stretch>
        </p:blipFill>
        <p:spPr bwMode="auto">
          <a:xfrm>
            <a:off x="-604770" y="-243408"/>
            <a:ext cx="9940380" cy="710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8922" y="0"/>
            <a:ext cx="892757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Ελλειψοειδής επεξήγηση"/>
          <p:cNvSpPr/>
          <p:nvPr/>
        </p:nvSpPr>
        <p:spPr>
          <a:xfrm>
            <a:off x="6228184" y="620688"/>
            <a:ext cx="2520280" cy="2520280"/>
          </a:xfrm>
          <a:prstGeom prst="wedgeEllipseCallout">
            <a:avLst>
              <a:gd name="adj1" fmla="val -110257"/>
              <a:gd name="adj2" fmla="val 41725"/>
            </a:avLst>
          </a:prstGeom>
          <a:solidFill>
            <a:schemeClr val="bg1">
              <a:alpha val="78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</a:rPr>
              <a:t>Πέργαμος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4" name="3 - Ελλειψοειδής επεξήγηση"/>
          <p:cNvSpPr/>
          <p:nvPr/>
        </p:nvSpPr>
        <p:spPr>
          <a:xfrm>
            <a:off x="5652120" y="3140968"/>
            <a:ext cx="2520280" cy="1584176"/>
          </a:xfrm>
          <a:prstGeom prst="wedgeEllipseCallout">
            <a:avLst>
              <a:gd name="adj1" fmla="val -104117"/>
              <a:gd name="adj2" fmla="val 36397"/>
            </a:avLst>
          </a:prstGeom>
          <a:solidFill>
            <a:schemeClr val="bg1">
              <a:alpha val="78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</a:rPr>
              <a:t>Σμύρνη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5" name="4 - Ελλειψοειδής επεξήγηση"/>
          <p:cNvSpPr/>
          <p:nvPr/>
        </p:nvSpPr>
        <p:spPr>
          <a:xfrm>
            <a:off x="5940152" y="4941168"/>
            <a:ext cx="2520280" cy="1584176"/>
          </a:xfrm>
          <a:prstGeom prst="wedgeEllipseCallout">
            <a:avLst>
              <a:gd name="adj1" fmla="val -108582"/>
              <a:gd name="adj2" fmla="val 20413"/>
            </a:avLst>
          </a:prstGeom>
          <a:solidFill>
            <a:schemeClr val="bg1">
              <a:alpha val="78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</a:rPr>
              <a:t>Έφεσος</a:t>
            </a:r>
            <a:endParaRPr lang="el-GR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62716" y="1412776"/>
            <a:ext cx="7209684" cy="480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36104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Το αρχαίο θέατρο της Περγάμου</a:t>
            </a:r>
            <a:endParaRPr lang="el-GR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52536" y="-326175"/>
            <a:ext cx="9937104" cy="7648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7836" y="-88127"/>
            <a:ext cx="9251835" cy="694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99817" y="980728"/>
            <a:ext cx="9243817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5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Βωμός του Δία</a:t>
            </a:r>
            <a:endParaRPr lang="el-GR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  <p:pic>
        <p:nvPicPr>
          <p:cNvPr id="47106" name="Picture 2" descr="Αποτέλεσμα εικόνας για Βωμός Δία Πέργαμος αναπαράστασ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1640332"/>
            <a:ext cx="9505056" cy="4668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530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Στρογγυλεμένο ορθογώνιο"/>
          <p:cNvSpPr/>
          <p:nvPr/>
        </p:nvSpPr>
        <p:spPr>
          <a:xfrm>
            <a:off x="5796136" y="1340768"/>
            <a:ext cx="2808312" cy="1512168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Στρογγυλεμένο ορθογώνιο"/>
          <p:cNvSpPr/>
          <p:nvPr/>
        </p:nvSpPr>
        <p:spPr>
          <a:xfrm>
            <a:off x="467544" y="1340768"/>
            <a:ext cx="2592288" cy="1512168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052736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Πολιτικά χαρακτηριστικά</a:t>
            </a:r>
            <a:endParaRPr lang="el-G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1484784"/>
            <a:ext cx="2520280" cy="1224136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Απόλυτη </a:t>
            </a:r>
          </a:p>
          <a:p>
            <a:pPr algn="ctr">
              <a:buNone/>
            </a:pPr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μοναρχία</a:t>
            </a:r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6156176" y="1484784"/>
            <a:ext cx="2232248" cy="1396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Λατρεία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ηγεμόνων</a:t>
            </a:r>
          </a:p>
        </p:txBody>
      </p:sp>
      <p:sp>
        <p:nvSpPr>
          <p:cNvPr id="9" name="8 - Έκρηξη 1"/>
          <p:cNvSpPr/>
          <p:nvPr/>
        </p:nvSpPr>
        <p:spPr>
          <a:xfrm rot="20454161">
            <a:off x="307382" y="2474892"/>
            <a:ext cx="5009270" cy="4265394"/>
          </a:xfrm>
          <a:prstGeom prst="irregularSeal1">
            <a:avLst/>
          </a:prstGeom>
          <a:solidFill>
            <a:srgbClr val="FFC000">
              <a:alpha val="87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Κέντρο βάρους στην Ανατολή!</a:t>
            </a:r>
            <a:endParaRPr lang="el-GR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9 - Εικόνα" descr="Scrappy Bright Polka Numbers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764704"/>
            <a:ext cx="508881" cy="836712"/>
          </a:xfrm>
          <a:prstGeom prst="rect">
            <a:avLst/>
          </a:prstGeo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0 - Εικόνα" descr="Scrappy Bright Polka Numbers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692696"/>
            <a:ext cx="505756" cy="836712"/>
          </a:xfrm>
          <a:prstGeom prst="rect">
            <a:avLst/>
          </a:prstGeo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- Εικόνα" descr="Scrappy Bright Polka Numbers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2564904"/>
            <a:ext cx="592808" cy="980727"/>
          </a:xfrm>
          <a:prstGeom prst="rect">
            <a:avLst/>
          </a:prstGeo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5 - Στρογγυλεμένο ορθογώνιο"/>
          <p:cNvSpPr/>
          <p:nvPr/>
        </p:nvSpPr>
        <p:spPr>
          <a:xfrm>
            <a:off x="5508104" y="3645024"/>
            <a:ext cx="3384376" cy="2520280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2 - Θέση περιεχομένου"/>
          <p:cNvSpPr txBox="1">
            <a:spLocks/>
          </p:cNvSpPr>
          <p:nvPr/>
        </p:nvSpPr>
        <p:spPr>
          <a:xfrm>
            <a:off x="5436096" y="3861048"/>
            <a:ext cx="3384376" cy="2304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Οι πολίτες ενδιαφέρονται για το ατομικό τους συμφέρον</a:t>
            </a:r>
          </a:p>
        </p:txBody>
      </p:sp>
      <p:pic>
        <p:nvPicPr>
          <p:cNvPr id="18" name="17 - Εικόνα" descr="Scrappy Bright Polka Numbers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3026171"/>
            <a:ext cx="592808" cy="922288"/>
          </a:xfrm>
          <a:prstGeom prst="rect">
            <a:avLst/>
          </a:prstGeo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2" grpId="0"/>
      <p:bldP spid="3" grpId="0" build="p"/>
      <p:bldP spid="6" grpId="0"/>
      <p:bldP spid="9" grpId="0" animBg="1"/>
      <p:bldP spid="16" grpId="0" animBg="1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-96011" y="0"/>
            <a:ext cx="9240011" cy="693000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36501"/>
            <a:ext cx="9451257" cy="5721499"/>
          </a:xfrm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l-GR" sz="5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Περνάμε λοιπόν στην… τέχνη!</a:t>
            </a:r>
            <a:endParaRPr lang="el-GR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355976" cy="7550361"/>
          </a:xfrm>
        </p:spPr>
      </p:pic>
      <p:pic>
        <p:nvPicPr>
          <p:cNvPr id="3" name="3 - Θέση περιεχομένου" descr="112.jpg"/>
          <p:cNvPicPr>
            <a:picLocks noChangeAspect="1"/>
          </p:cNvPicPr>
          <p:nvPr/>
        </p:nvPicPr>
        <p:blipFill>
          <a:blip r:embed="rId3" cstate="print"/>
          <a:srcRect l="6616"/>
          <a:stretch>
            <a:fillRect/>
          </a:stretch>
        </p:blipFill>
        <p:spPr>
          <a:xfrm>
            <a:off x="4345426" y="0"/>
            <a:ext cx="4798574" cy="7196340"/>
          </a:xfrm>
          <a:prstGeom prst="rect">
            <a:avLst/>
          </a:prstGeom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3419872" y="274638"/>
            <a:ext cx="2304256" cy="1143000"/>
          </a:xfrm>
          <a:solidFill>
            <a:schemeClr val="bg1">
              <a:alpha val="62000"/>
            </a:schemeClr>
          </a:solidFill>
        </p:spPr>
        <p:txBody>
          <a:bodyPr>
            <a:normAutofit/>
          </a:bodyPr>
          <a:lstStyle/>
          <a:p>
            <a:r>
              <a:rPr lang="el-GR" sz="5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Γλυπτά</a:t>
            </a:r>
            <a:endParaRPr lang="el-GR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611560" y="0"/>
            <a:ext cx="789253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5712" y="0"/>
            <a:ext cx="6206334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-143365"/>
            <a:ext cx="8273260" cy="700136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8520" y="-7998"/>
            <a:ext cx="5517031" cy="6865998"/>
          </a:xfrm>
        </p:spPr>
      </p:pic>
      <p:pic>
        <p:nvPicPr>
          <p:cNvPr id="3" name="3 - Θέση περιεχομένου" descr="112.jpg"/>
          <p:cNvPicPr>
            <a:picLocks noChangeAspect="1"/>
          </p:cNvPicPr>
          <p:nvPr/>
        </p:nvPicPr>
        <p:blipFill>
          <a:blip r:embed="rId3" cstate="print"/>
          <a:srcRect l="4482"/>
          <a:stretch>
            <a:fillRect/>
          </a:stretch>
        </p:blipFill>
        <p:spPr>
          <a:xfrm>
            <a:off x="5198602" y="-7998"/>
            <a:ext cx="4148189" cy="6865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5963"/>
            <a:ext cx="9323722" cy="625128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- Θέση περιεχομένου" descr="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0"/>
            <a:ext cx="5351115" cy="6857999"/>
          </a:xfrm>
          <a:prstGeom prst="rect">
            <a:avLst/>
          </a:prstGeom>
        </p:spPr>
      </p:pic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8838" r="8318"/>
          <a:stretch>
            <a:fillRect/>
          </a:stretch>
        </p:blipFill>
        <p:spPr>
          <a:xfrm>
            <a:off x="0" y="0"/>
            <a:ext cx="4033547" cy="68579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6552" y="0"/>
            <a:ext cx="5323086" cy="6950526"/>
          </a:xfrm>
        </p:spPr>
      </p:pic>
      <p:pic>
        <p:nvPicPr>
          <p:cNvPr id="3" name="3 - Θέση περιεχομένου" descr="112.jpg"/>
          <p:cNvPicPr>
            <a:picLocks noChangeAspect="1"/>
          </p:cNvPicPr>
          <p:nvPr/>
        </p:nvPicPr>
        <p:blipFill>
          <a:blip r:embed="rId3" cstate="print">
            <a:lum bright="-20000" contrast="20000"/>
          </a:blip>
          <a:stretch>
            <a:fillRect/>
          </a:stretch>
        </p:blipFill>
        <p:spPr>
          <a:xfrm>
            <a:off x="4211960" y="0"/>
            <a:ext cx="5484976" cy="7501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-18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4453" cy="68579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6609149" cy="68579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2778" y="0"/>
            <a:ext cx="5442856" cy="68579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57065" y="0"/>
            <a:ext cx="4886935" cy="6857999"/>
          </a:xfrm>
        </p:spPr>
      </p:pic>
      <p:pic>
        <p:nvPicPr>
          <p:cNvPr id="3" name="3 - Θέση περιεχομένου" descr="112.jpg"/>
          <p:cNvPicPr>
            <a:picLocks noChangeAspect="1"/>
          </p:cNvPicPr>
          <p:nvPr/>
        </p:nvPicPr>
        <p:blipFill>
          <a:blip r:embed="rId3" cstate="print">
            <a:lum bright="-20000" contrast="30000"/>
          </a:blip>
          <a:stretch>
            <a:fillRect/>
          </a:stretch>
        </p:blipFill>
        <p:spPr>
          <a:xfrm>
            <a:off x="0" y="1"/>
            <a:ext cx="4269104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34792"/>
            <a:ext cx="9323722" cy="6992792"/>
          </a:xfrm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Αρχιτεκτονική</a:t>
            </a:r>
            <a:endParaRPr lang="el-G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8560" y="12197"/>
            <a:ext cx="10314878" cy="683360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8560" y="0"/>
            <a:ext cx="10314878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4455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4455" cy="68579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4453" cy="68579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4453" cy="685799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-18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4453" cy="685799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4452" cy="685799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4452" cy="685799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4451" cy="685799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4451" cy="685799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34449" cy="685799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34448" cy="6857995"/>
          </a:xfrm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/>
          </a:bodyPr>
          <a:lstStyle/>
          <a:p>
            <a:r>
              <a:rPr lang="el-GR" sz="5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Ερατοσθένης</a:t>
            </a:r>
            <a:endParaRPr lang="el-GR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34449" cy="685799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34448" cy="685799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9144000" cy="4572000"/>
          </a:xfrm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r>
              <a:rPr lang="el-GR" sz="5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Αρίσταρχος ο Σάμιος</a:t>
            </a:r>
            <a:endParaRPr lang="el-GR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34448" cy="685799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el-GR" sz="5400" b="1" dirty="0" smtClean="0">
                <a:solidFill>
                  <a:schemeClr val="tx2">
                    <a:lumMod val="75000"/>
                  </a:schemeClr>
                </a:solidFill>
                <a:latin typeface="PF Sugar" pitchFamily="50" charset="0"/>
              </a:rPr>
              <a:t>Τα ελληνιστικά </a:t>
            </a:r>
            <a:br>
              <a:rPr lang="el-GR" sz="5400" b="1" dirty="0" smtClean="0">
                <a:solidFill>
                  <a:schemeClr val="tx2">
                    <a:lumMod val="75000"/>
                  </a:schemeClr>
                </a:solidFill>
                <a:latin typeface="PF Sugar" pitchFamily="50" charset="0"/>
              </a:rPr>
            </a:br>
            <a:r>
              <a:rPr lang="el-GR" sz="5400" b="1" dirty="0" smtClean="0">
                <a:solidFill>
                  <a:schemeClr val="tx2">
                    <a:lumMod val="75000"/>
                  </a:schemeClr>
                </a:solidFill>
                <a:latin typeface="PF Sugar" pitchFamily="50" charset="0"/>
              </a:rPr>
              <a:t>πνευματικά κέντρα</a:t>
            </a:r>
            <a:endParaRPr lang="el-GR" sz="5400" b="1" dirty="0">
              <a:solidFill>
                <a:schemeClr val="tx2">
                  <a:lumMod val="75000"/>
                </a:schemeClr>
              </a:solidFill>
              <a:latin typeface="PF Sugar" pitchFamily="50" charset="0"/>
            </a:endParaRPr>
          </a:p>
        </p:txBody>
      </p:sp>
      <p:pic>
        <p:nvPicPr>
          <p:cNvPr id="5" name="4 - Θέση περιεχομένου" descr="ΠΕΡΓΑΜΟΣ ΕΛΛΗΝΙΚΗ ΠΟΛΙΣ Μ ΑΣΙΑ 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76872"/>
            <a:ext cx="8229600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8695"/>
            <a:ext cx="9144000" cy="6886696"/>
          </a:xfrm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el-GR" sz="5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Sugar" pitchFamily="50" charset="0"/>
              </a:rPr>
              <a:t>Αρχιμήδης</a:t>
            </a:r>
            <a:endParaRPr lang="el-GR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F Sugar" pitchFamily="50" charset="0"/>
            </a:endParaRPr>
          </a:p>
        </p:txBody>
      </p:sp>
      <p:sp>
        <p:nvSpPr>
          <p:cNvPr id="5" name="4 - Ελλειψοειδής επεξήγηση"/>
          <p:cNvSpPr/>
          <p:nvPr/>
        </p:nvSpPr>
        <p:spPr>
          <a:xfrm>
            <a:off x="6228184" y="620688"/>
            <a:ext cx="2520280" cy="2520280"/>
          </a:xfrm>
          <a:prstGeom prst="wedgeEllipseCallout">
            <a:avLst>
              <a:gd name="adj1" fmla="val -99652"/>
              <a:gd name="adj2" fmla="val -18558"/>
            </a:avLst>
          </a:prstGeom>
          <a:solidFill>
            <a:schemeClr val="bg1">
              <a:alpha val="78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</a:rPr>
              <a:t>Θα σας μιλήσω στο επόμενο μάθημα!</a:t>
            </a:r>
            <a:endParaRPr lang="el-GR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205</Words>
  <Application>Microsoft Office PowerPoint</Application>
  <PresentationFormat>Προβολή στην οθόνη (4:3)</PresentationFormat>
  <Paragraphs>77</Paragraphs>
  <Slides>90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90</vt:i4>
      </vt:variant>
    </vt:vector>
  </HeadingPairs>
  <TitlesOfParts>
    <vt:vector size="91" baseType="lpstr">
      <vt:lpstr>Θέμα του Office</vt:lpstr>
      <vt:lpstr>Τα χαρακτηριστικά  του ελληνιστικού κόσμου</vt:lpstr>
      <vt:lpstr>Οικονομικά χαρακτηριστικά</vt:lpstr>
      <vt:lpstr>Διαφάνεια 3</vt:lpstr>
      <vt:lpstr>Κοινωνικά χαρακτηριστικά</vt:lpstr>
      <vt:lpstr>Διαφάνεια 5</vt:lpstr>
      <vt:lpstr>Πολιτικά χαρακτηριστικά</vt:lpstr>
      <vt:lpstr>Διαφάνεια 7</vt:lpstr>
      <vt:lpstr>Διαφάνεια 8</vt:lpstr>
      <vt:lpstr>Τα ελληνιστικά  πνευματικά κέντρα</vt:lpstr>
      <vt:lpstr>Οι πόλεις που ιδρύθηκαν από τον Μ. Αλέξανδρο και τους διαδόχους του στην Ανατολή   έγιναν μεγάλα πολιτιστικά κέντρα!  Είχαν: </vt:lpstr>
      <vt:lpstr>Τα σπουδαιότερα κέντρα</vt:lpstr>
      <vt:lpstr>Αλεξάνδρεια</vt:lpstr>
      <vt:lpstr>Διαφάνεια 13</vt:lpstr>
      <vt:lpstr>Διαφάνεια 14</vt:lpstr>
      <vt:lpstr>Διαφάνεια 15</vt:lpstr>
      <vt:lpstr>Διαφάνεια 16</vt:lpstr>
      <vt:lpstr>Βιβλιοθήκη Αλεξάνδρειας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Πώς φανταζόμαστε ότι θα ήταν… ο φάρος!</vt:lpstr>
      <vt:lpstr>Διαφάνεια 26</vt:lpstr>
      <vt:lpstr>Διαφάνεια 27</vt:lpstr>
      <vt:lpstr>Διαφάνεια 28</vt:lpstr>
      <vt:lpstr>Διαφάνεια 29</vt:lpstr>
      <vt:lpstr>Διαφάνεια 30</vt:lpstr>
      <vt:lpstr>Η βιβλιοθήκη…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Η πόλη κάτω από τη θάλασσα</vt:lpstr>
      <vt:lpstr>Διαφάνεια 39</vt:lpstr>
      <vt:lpstr>Διαφάνεια 40</vt:lpstr>
      <vt:lpstr>Υποθετική αναπαράσταση</vt:lpstr>
      <vt:lpstr>Αντιόχεια</vt:lpstr>
      <vt:lpstr>Η Αντιόχεια στον χάρτη!</vt:lpstr>
      <vt:lpstr>Διαφάνεια 44</vt:lpstr>
      <vt:lpstr>Διαφάνεια 45</vt:lpstr>
      <vt:lpstr>δίπλα στον Ορόντη ποταμό</vt:lpstr>
      <vt:lpstr>Διαφάνεια 47</vt:lpstr>
      <vt:lpstr>Διαφάνεια 48</vt:lpstr>
      <vt:lpstr>Διαφάνεια 49</vt:lpstr>
      <vt:lpstr>Ψηφιακή αναπαράσταση  της αρχαίας Αντιόχειας</vt:lpstr>
      <vt:lpstr>Πέργαμος</vt:lpstr>
      <vt:lpstr>Διαφάνεια 52</vt:lpstr>
      <vt:lpstr>Διαφάνεια 53</vt:lpstr>
      <vt:lpstr>Το αρχαίο θέατρο της Περγάμου</vt:lpstr>
      <vt:lpstr>Διαφάνεια 55</vt:lpstr>
      <vt:lpstr>Διαφάνεια 56</vt:lpstr>
      <vt:lpstr>Διαφάνεια 57</vt:lpstr>
      <vt:lpstr>Βωμός του Δία</vt:lpstr>
      <vt:lpstr>Διαφάνεια 59</vt:lpstr>
      <vt:lpstr>Διαφάνεια 60</vt:lpstr>
      <vt:lpstr>Περνάμε λοιπόν στην… τέχνη!</vt:lpstr>
      <vt:lpstr>Γλυπτά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Αρχιτεκτονική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Ερατοσθένης</vt:lpstr>
      <vt:lpstr>Διαφάνεια 86</vt:lpstr>
      <vt:lpstr>Διαφάνεια 87</vt:lpstr>
      <vt:lpstr>Αρίσταρχος ο Σάμιος</vt:lpstr>
      <vt:lpstr>Διαφάνεια 89</vt:lpstr>
      <vt:lpstr>Αρχιμήδης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Τα χαρακτηριστικά του ελληνιστικού κόσμου</dc:title>
  <dc:creator>Toshiba</dc:creator>
  <cp:lastModifiedBy>Toshiba</cp:lastModifiedBy>
  <cp:revision>51</cp:revision>
  <dcterms:created xsi:type="dcterms:W3CDTF">2018-03-14T22:01:09Z</dcterms:created>
  <dcterms:modified xsi:type="dcterms:W3CDTF">2020-05-13T23:18:20Z</dcterms:modified>
</cp:coreProperties>
</file>