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90" r:id="rId4"/>
    <p:sldId id="266" r:id="rId5"/>
    <p:sldId id="262" r:id="rId6"/>
    <p:sldId id="261" r:id="rId7"/>
    <p:sldId id="287" r:id="rId8"/>
    <p:sldId id="286" r:id="rId9"/>
    <p:sldId id="288" r:id="rId10"/>
    <p:sldId id="289" r:id="rId11"/>
    <p:sldId id="292" r:id="rId12"/>
    <p:sldId id="264" r:id="rId13"/>
    <p:sldId id="258" r:id="rId14"/>
    <p:sldId id="260" r:id="rId15"/>
    <p:sldId id="263" r:id="rId16"/>
    <p:sldId id="291" r:id="rId17"/>
    <p:sldId id="267" r:id="rId18"/>
    <p:sldId id="268" r:id="rId19"/>
    <p:sldId id="278" r:id="rId20"/>
    <p:sldId id="269" r:id="rId21"/>
    <p:sldId id="275" r:id="rId22"/>
    <p:sldId id="270" r:id="rId23"/>
    <p:sldId id="273" r:id="rId24"/>
    <p:sldId id="279" r:id="rId25"/>
    <p:sldId id="272" r:id="rId26"/>
    <p:sldId id="271" r:id="rId27"/>
    <p:sldId id="274" r:id="rId28"/>
    <p:sldId id="276" r:id="rId29"/>
    <p:sldId id="281" r:id="rId30"/>
    <p:sldId id="282" r:id="rId31"/>
    <p:sldId id="283" r:id="rId32"/>
    <p:sldId id="284" r:id="rId33"/>
    <p:sldId id="280" r:id="rId34"/>
    <p:sldId id="285"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7" d="100"/>
          <a:sy n="57" d="100"/>
        </p:scale>
        <p:origin x="82" y="6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5/8/2023</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5/8/2023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5/8/2023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5/8/2023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5/8/2023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5/8/2023</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5/8/2023</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5/8/2023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B338-BCCD-4E82-953E-3BA92E8948CF}"/>
              </a:ext>
            </a:extLst>
          </p:cNvPr>
          <p:cNvSpPr>
            <a:spLocks noGrp="1"/>
          </p:cNvSpPr>
          <p:nvPr>
            <p:ph type="ctrTitle"/>
          </p:nvPr>
        </p:nvSpPr>
        <p:spPr/>
        <p:txBody>
          <a:bodyPr/>
          <a:lstStyle/>
          <a:p>
            <a:pPr algn="ctr"/>
            <a:r>
              <a:rPr lang="el-GR" sz="6600" dirty="0">
                <a:effectLst>
                  <a:outerShdw blurRad="38100" dist="38100" dir="2700000" algn="tl">
                    <a:srgbClr val="000000">
                      <a:alpha val="43137"/>
                    </a:srgbClr>
                  </a:outerShdw>
                </a:effectLst>
              </a:rPr>
              <a:t>Η </a:t>
            </a:r>
            <a:r>
              <a:rPr lang="el-GR" sz="6600" dirty="0" err="1">
                <a:effectLst>
                  <a:outerShdw blurRad="38100" dist="38100" dir="2700000" algn="tl">
                    <a:srgbClr val="000000">
                      <a:alpha val="43137"/>
                    </a:srgbClr>
                  </a:outerShdw>
                </a:effectLst>
              </a:rPr>
              <a:t>ελληνοχριστιανικη</a:t>
            </a:r>
            <a:r>
              <a:rPr lang="el-GR" sz="6600" dirty="0">
                <a:effectLst>
                  <a:outerShdw blurRad="38100" dist="38100" dir="2700000" algn="tl">
                    <a:srgbClr val="000000">
                      <a:alpha val="43137"/>
                    </a:srgbClr>
                  </a:outerShdw>
                </a:effectLst>
              </a:rPr>
              <a:t> </a:t>
            </a:r>
            <a:r>
              <a:rPr lang="el-GR" sz="6600" dirty="0" err="1">
                <a:effectLst>
                  <a:outerShdw blurRad="38100" dist="38100" dir="2700000" algn="tl">
                    <a:srgbClr val="000000">
                      <a:alpha val="43137"/>
                    </a:srgbClr>
                  </a:outerShdw>
                </a:effectLst>
              </a:rPr>
              <a:t>οικουμενη</a:t>
            </a:r>
            <a:endParaRPr lang="el-GR" sz="6600" dirty="0">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09A9CC74-4E73-4DD4-B6BA-B504562C1A2C}"/>
              </a:ext>
            </a:extLst>
          </p:cNvPr>
          <p:cNvSpPr>
            <a:spLocks noGrp="1"/>
          </p:cNvSpPr>
          <p:nvPr>
            <p:ph type="subTitle" idx="1"/>
          </p:nvPr>
        </p:nvSpPr>
        <p:spPr>
          <a:xfrm>
            <a:off x="3895726" y="5850670"/>
            <a:ext cx="7858460" cy="826789"/>
          </a:xfrm>
        </p:spPr>
        <p:txBody>
          <a:bodyPr>
            <a:normAutofit/>
          </a:bodyPr>
          <a:lstStyle/>
          <a:p>
            <a:r>
              <a:rPr lang="el-GR" sz="4400" dirty="0">
                <a:solidFill>
                  <a:srgbClr val="C00000"/>
                </a:solidFill>
                <a:effectLst>
                  <a:outerShdw blurRad="38100" dist="38100" dir="2700000" algn="tl">
                    <a:srgbClr val="000000">
                      <a:alpha val="43137"/>
                    </a:srgbClr>
                  </a:outerShdw>
                </a:effectLst>
              </a:rPr>
              <a:t>Η ΕΠΟΧΗ ΤΟΥ ΙΟΥΣΤΙΝΙΑΝΟΥ</a:t>
            </a:r>
          </a:p>
        </p:txBody>
      </p:sp>
      <p:pic>
        <p:nvPicPr>
          <p:cNvPr id="1026" name="Picture 2" descr="Ιουστινιανός | Η ΚΑΘΗΜΕΡΙΝΗ">
            <a:extLst>
              <a:ext uri="{FF2B5EF4-FFF2-40B4-BE49-F238E27FC236}">
                <a16:creationId xmlns:a16="http://schemas.microsoft.com/office/drawing/2014/main" id="{BC8B75EE-3A35-4109-9910-6E751C25C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45" y="3316940"/>
            <a:ext cx="3001358" cy="18915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0B631A32-6447-4442-80F4-99C66483325B}"/>
              </a:ext>
            </a:extLst>
          </p:cNvPr>
          <p:cNvCxnSpPr>
            <a:cxnSpLocks/>
          </p:cNvCxnSpPr>
          <p:nvPr/>
        </p:nvCxnSpPr>
        <p:spPr>
          <a:xfrm>
            <a:off x="0" y="5581539"/>
            <a:ext cx="12192000" cy="0"/>
          </a:xfrm>
          <a:prstGeom prst="line">
            <a:avLst/>
          </a:prstGeom>
          <a:ln w="120650" cmpd="sng">
            <a:solidFill>
              <a:srgbClr val="C00000">
                <a:alpha val="62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6866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1352C-E507-42F6-AD9A-3F8C697B8A32}"/>
              </a:ext>
            </a:extLst>
          </p:cNvPr>
          <p:cNvSpPr>
            <a:spLocks noGrp="1"/>
          </p:cNvSpPr>
          <p:nvPr>
            <p:ph type="title"/>
          </p:nvPr>
        </p:nvSpPr>
        <p:spPr>
          <a:xfrm>
            <a:off x="1066800" y="276226"/>
            <a:ext cx="10058400" cy="763143"/>
          </a:xfrm>
        </p:spPr>
        <p:txBody>
          <a:bodyPr>
            <a:normAutofit/>
          </a:bodyPr>
          <a:lstStyle/>
          <a:p>
            <a:r>
              <a:rPr lang="el-GR" sz="3600" b="1" dirty="0">
                <a:effectLst>
                  <a:outerShdw blurRad="38100" dist="38100" dir="2700000" algn="tl">
                    <a:srgbClr val="000000">
                      <a:alpha val="43137"/>
                    </a:srgbClr>
                  </a:outerShdw>
                </a:effectLst>
              </a:rPr>
              <a:t>30.000 </a:t>
            </a:r>
            <a:r>
              <a:rPr lang="el-GR" sz="3600" cap="none" dirty="0">
                <a:effectLst>
                  <a:outerShdw blurRad="38100" dist="38100" dir="2700000" algn="tl">
                    <a:srgbClr val="000000">
                      <a:alpha val="43137"/>
                    </a:srgbClr>
                  </a:outerShdw>
                </a:effectLst>
              </a:rPr>
              <a:t>άνθρωποι σφαγιάστηκαν στον Ιππόδρομο</a:t>
            </a:r>
            <a:endParaRPr lang="el-GR" sz="3600" dirty="0">
              <a:effectLst>
                <a:outerShdw blurRad="38100" dist="38100" dir="2700000" algn="tl">
                  <a:srgbClr val="000000">
                    <a:alpha val="43137"/>
                  </a:srgbClr>
                </a:outerShdw>
              </a:effectLst>
            </a:endParaRPr>
          </a:p>
        </p:txBody>
      </p:sp>
      <p:pic>
        <p:nvPicPr>
          <p:cNvPr id="19458" name="Picture 2" descr="Η Στάση του Νίκα κατά του Ιουστινιανού – Η αιματηρή καταστολή, Παντελής Καρύκας">
            <a:extLst>
              <a:ext uri="{FF2B5EF4-FFF2-40B4-BE49-F238E27FC236}">
                <a16:creationId xmlns:a16="http://schemas.microsoft.com/office/drawing/2014/main" id="{260C0052-4933-471F-9892-888D95AEA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274" y="1121282"/>
            <a:ext cx="8913851" cy="53271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9421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1352C-E507-42F6-AD9A-3F8C697B8A32}"/>
              </a:ext>
            </a:extLst>
          </p:cNvPr>
          <p:cNvSpPr>
            <a:spLocks noGrp="1"/>
          </p:cNvSpPr>
          <p:nvPr>
            <p:ph type="title"/>
          </p:nvPr>
        </p:nvSpPr>
        <p:spPr>
          <a:xfrm>
            <a:off x="1066800" y="276226"/>
            <a:ext cx="10058400" cy="1188297"/>
          </a:xfrm>
        </p:spPr>
        <p:txBody>
          <a:bodyPr>
            <a:normAutofit/>
          </a:bodyPr>
          <a:lstStyle/>
          <a:p>
            <a:pPr algn="ctr"/>
            <a:r>
              <a:rPr lang="el-GR" sz="3600" b="1" dirty="0" err="1">
                <a:effectLst>
                  <a:outerShdw blurRad="38100" dist="38100" dir="2700000" algn="tl">
                    <a:srgbClr val="000000">
                      <a:alpha val="43137"/>
                    </a:srgbClr>
                  </a:outerShdw>
                </a:effectLst>
              </a:rPr>
              <a:t>Ισχυροποιειται</a:t>
            </a:r>
            <a:r>
              <a:rPr lang="el-GR" sz="3600" b="1" dirty="0">
                <a:effectLst>
                  <a:outerShdw blurRad="38100" dist="38100" dir="2700000" algn="tl">
                    <a:srgbClr val="000000">
                      <a:alpha val="43137"/>
                    </a:srgbClr>
                  </a:outerShdw>
                </a:effectLst>
              </a:rPr>
              <a:t> στον </a:t>
            </a:r>
            <a:r>
              <a:rPr lang="el-GR" sz="3600" b="1" dirty="0" err="1">
                <a:effectLst>
                  <a:outerShdw blurRad="38100" dist="38100" dir="2700000" algn="tl">
                    <a:srgbClr val="000000">
                      <a:alpha val="43137"/>
                    </a:srgbClr>
                  </a:outerShdw>
                </a:effectLst>
              </a:rPr>
              <a:t>θρονο</a:t>
            </a:r>
            <a:r>
              <a:rPr lang="el-GR" sz="3600" b="1" dirty="0">
                <a:effectLst>
                  <a:outerShdw blurRad="38100" dist="38100" dir="2700000" algn="tl">
                    <a:srgbClr val="000000">
                      <a:alpha val="43137"/>
                    </a:srgbClr>
                  </a:outerShdw>
                </a:effectLst>
              </a:rPr>
              <a:t> </a:t>
            </a:r>
            <a:br>
              <a:rPr lang="el-GR" sz="3600" b="1" dirty="0">
                <a:effectLst>
                  <a:outerShdw blurRad="38100" dist="38100" dir="2700000" algn="tl">
                    <a:srgbClr val="000000">
                      <a:alpha val="43137"/>
                    </a:srgbClr>
                  </a:outerShdw>
                </a:effectLst>
              </a:rPr>
            </a:br>
            <a:r>
              <a:rPr lang="el-GR" sz="3600" b="1" dirty="0">
                <a:effectLst>
                  <a:outerShdw blurRad="38100" dist="38100" dir="2700000" algn="tl">
                    <a:srgbClr val="000000">
                      <a:alpha val="43137"/>
                    </a:srgbClr>
                  </a:outerShdw>
                </a:effectLst>
              </a:rPr>
              <a:t>και </a:t>
            </a:r>
            <a:r>
              <a:rPr lang="el-GR" sz="3600" b="1" dirty="0" err="1">
                <a:effectLst>
                  <a:outerShdw blurRad="38100" dist="38100" dir="2700000" algn="tl">
                    <a:srgbClr val="000000">
                      <a:alpha val="43137"/>
                    </a:srgbClr>
                  </a:outerShdw>
                </a:effectLst>
              </a:rPr>
              <a:t>ξεκινα</a:t>
            </a:r>
            <a:r>
              <a:rPr lang="el-GR" sz="3600" b="1" dirty="0">
                <a:effectLst>
                  <a:outerShdw blurRad="38100" dist="38100" dir="2700000" algn="tl">
                    <a:srgbClr val="000000">
                      <a:alpha val="43137"/>
                    </a:srgbClr>
                  </a:outerShdw>
                </a:effectLst>
              </a:rPr>
              <a:t> το </a:t>
            </a:r>
            <a:r>
              <a:rPr lang="el-GR" sz="3600" b="1" dirty="0" err="1">
                <a:effectLst>
                  <a:outerShdw blurRad="38100" dist="38100" dir="2700000" algn="tl">
                    <a:srgbClr val="000000">
                      <a:alpha val="43137"/>
                    </a:srgbClr>
                  </a:outerShdw>
                </a:effectLst>
              </a:rPr>
              <a:t>προγραμμα</a:t>
            </a:r>
            <a:r>
              <a:rPr lang="el-GR" sz="3600" b="1" dirty="0">
                <a:effectLst>
                  <a:outerShdw blurRad="38100" dist="38100" dir="2700000" algn="tl">
                    <a:srgbClr val="000000">
                      <a:alpha val="43137"/>
                    </a:srgbClr>
                  </a:outerShdw>
                </a:effectLst>
              </a:rPr>
              <a:t> του</a:t>
            </a:r>
            <a:endParaRPr lang="el-GR" sz="36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A42F092D-3355-41E2-BA07-522235B83AB2}"/>
              </a:ext>
            </a:extLst>
          </p:cNvPr>
          <p:cNvPicPr>
            <a:picLocks noChangeAspect="1"/>
          </p:cNvPicPr>
          <p:nvPr/>
        </p:nvPicPr>
        <p:blipFill>
          <a:blip r:embed="rId2"/>
          <a:stretch>
            <a:fillRect/>
          </a:stretch>
        </p:blipFill>
        <p:spPr>
          <a:xfrm>
            <a:off x="3857853" y="1586752"/>
            <a:ext cx="4669416" cy="48140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30593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186F8D5-F249-4C4F-8E5C-A95B537F5A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94"/>
          <a:stretch/>
        </p:blipFill>
        <p:spPr bwMode="auto">
          <a:xfrm>
            <a:off x="2281428" y="1257300"/>
            <a:ext cx="7629144" cy="48082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C01443-FCE5-4CE6-A505-E928C74E6822}"/>
              </a:ext>
            </a:extLst>
          </p:cNvPr>
          <p:cNvSpPr txBox="1"/>
          <p:nvPr/>
        </p:nvSpPr>
        <p:spPr>
          <a:xfrm>
            <a:off x="0" y="361882"/>
            <a:ext cx="12192000" cy="707886"/>
          </a:xfrm>
          <a:prstGeom prst="rect">
            <a:avLst/>
          </a:prstGeom>
          <a:noFill/>
        </p:spPr>
        <p:txBody>
          <a:bodyPr wrap="square">
            <a:spAutoFit/>
          </a:bodyPr>
          <a:lstStyle/>
          <a:p>
            <a:pPr algn="ctr"/>
            <a:r>
              <a:rPr lang="el-GR" sz="4000" dirty="0">
                <a:effectLst>
                  <a:outerShdw blurRad="38100" dist="38100" dir="2700000" algn="tl">
                    <a:srgbClr val="000000">
                      <a:alpha val="43137"/>
                    </a:srgbClr>
                  </a:outerShdw>
                </a:effectLst>
              </a:rPr>
              <a:t>Μια </a:t>
            </a:r>
            <a:r>
              <a:rPr lang="el-GR" sz="4000" b="1" dirty="0" err="1">
                <a:effectLst>
                  <a:outerShdw blurRad="38100" dist="38100" dir="2700000" algn="tl">
                    <a:srgbClr val="000000">
                      <a:alpha val="43137"/>
                    </a:srgbClr>
                  </a:outerShdw>
                </a:effectLst>
              </a:rPr>
              <a:t>χρονογραμμή</a:t>
            </a:r>
            <a:r>
              <a:rPr lang="el-GR" sz="4000" dirty="0">
                <a:effectLst>
                  <a:outerShdw blurRad="38100" dist="38100" dir="2700000" algn="tl">
                    <a:srgbClr val="000000">
                      <a:alpha val="43137"/>
                    </a:srgbClr>
                  </a:outerShdw>
                </a:effectLst>
              </a:rPr>
              <a:t> για τον </a:t>
            </a:r>
            <a:r>
              <a:rPr lang="el-GR" sz="4000" b="1" dirty="0">
                <a:solidFill>
                  <a:srgbClr val="C00000"/>
                </a:solidFill>
                <a:effectLst>
                  <a:outerShdw blurRad="38100" dist="38100" dir="2700000" algn="tl">
                    <a:srgbClr val="000000">
                      <a:alpha val="43137"/>
                    </a:srgbClr>
                  </a:outerShdw>
                </a:effectLst>
              </a:rPr>
              <a:t>ΙΟΥΣΤΙΝΙΑΝΟ</a:t>
            </a:r>
            <a:endParaRPr lang="el-GR" sz="4000" b="1" dirty="0"/>
          </a:p>
        </p:txBody>
      </p:sp>
      <p:sp>
        <p:nvSpPr>
          <p:cNvPr id="7" name="TextBox 6">
            <a:extLst>
              <a:ext uri="{FF2B5EF4-FFF2-40B4-BE49-F238E27FC236}">
                <a16:creationId xmlns:a16="http://schemas.microsoft.com/office/drawing/2014/main" id="{E4008512-3820-469C-94B4-9595BDB5D30A}"/>
              </a:ext>
            </a:extLst>
          </p:cNvPr>
          <p:cNvSpPr txBox="1"/>
          <p:nvPr/>
        </p:nvSpPr>
        <p:spPr>
          <a:xfrm>
            <a:off x="2847975" y="6251086"/>
            <a:ext cx="8439150" cy="400110"/>
          </a:xfrm>
          <a:prstGeom prst="rect">
            <a:avLst/>
          </a:prstGeom>
          <a:noFill/>
        </p:spPr>
        <p:txBody>
          <a:bodyPr wrap="square">
            <a:spAutoFit/>
          </a:bodyPr>
          <a:lstStyle/>
          <a:p>
            <a:pPr algn="r"/>
            <a:r>
              <a:rPr lang="el-GR" sz="2000" dirty="0">
                <a:effectLst>
                  <a:outerShdw blurRad="38100" dist="38100" dir="2700000" algn="tl">
                    <a:srgbClr val="000000">
                      <a:alpha val="43137"/>
                    </a:srgbClr>
                  </a:outerShdw>
                </a:effectLst>
              </a:rPr>
              <a:t>Ευχαριστίες για τα σκιτσάκια στην Κατερίνα Προκοπίου</a:t>
            </a:r>
            <a:endParaRPr lang="el-GR" sz="2000" dirty="0"/>
          </a:p>
        </p:txBody>
      </p:sp>
    </p:spTree>
    <p:extLst>
      <p:ext uri="{BB962C8B-B14F-4D97-AF65-F5344CB8AC3E}">
        <p14:creationId xmlns:p14="http://schemas.microsoft.com/office/powerpoint/2010/main" val="39926514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6D076-AA04-416E-9C13-3A069951A54D}"/>
              </a:ext>
            </a:extLst>
          </p:cNvPr>
          <p:cNvSpPr>
            <a:spLocks noGrp="1"/>
          </p:cNvSpPr>
          <p:nvPr>
            <p:ph type="title"/>
          </p:nvPr>
        </p:nvSpPr>
        <p:spPr>
          <a:xfrm>
            <a:off x="0" y="301371"/>
            <a:ext cx="12258675" cy="1736979"/>
          </a:xfrm>
        </p:spPr>
        <p:txBody>
          <a:bodyPr>
            <a:normAutofit/>
          </a:bodyPr>
          <a:lstStyle/>
          <a:p>
            <a:pPr algn="ctr">
              <a:spcAft>
                <a:spcPts val="1000"/>
              </a:spcAft>
            </a:pPr>
            <a:r>
              <a:rPr lang="el-GR" sz="6000" dirty="0" err="1"/>
              <a:t>Οργανωση</a:t>
            </a:r>
            <a:r>
              <a:rPr lang="el-GR" sz="6000" dirty="0"/>
              <a:t> του </a:t>
            </a:r>
            <a:r>
              <a:rPr lang="el-GR" sz="6000" dirty="0" err="1"/>
              <a:t>κρατουσ</a:t>
            </a:r>
            <a:br>
              <a:rPr lang="el-GR" sz="6000" dirty="0"/>
            </a:br>
            <a:r>
              <a:rPr lang="el-GR" sz="4400" dirty="0">
                <a:solidFill>
                  <a:srgbClr val="C00000"/>
                </a:solidFill>
                <a:effectLst>
                  <a:outerShdw blurRad="38100" dist="38100" dir="2700000" algn="tl">
                    <a:srgbClr val="000000">
                      <a:alpha val="43137"/>
                    </a:srgbClr>
                  </a:outerShdw>
                </a:effectLst>
              </a:rPr>
              <a:t>ΟΙ </a:t>
            </a:r>
            <a:r>
              <a:rPr lang="el-GR" sz="4400" dirty="0" err="1">
                <a:solidFill>
                  <a:srgbClr val="C00000"/>
                </a:solidFill>
                <a:effectLst>
                  <a:outerShdw blurRad="38100" dist="38100" dir="2700000" algn="tl">
                    <a:srgbClr val="000000">
                      <a:alpha val="43137"/>
                    </a:srgbClr>
                  </a:outerShdw>
                </a:effectLst>
              </a:rPr>
              <a:t>ΕΝΕΡΓΕΙΕς</a:t>
            </a:r>
            <a:r>
              <a:rPr lang="el-GR" sz="4400" dirty="0">
                <a:solidFill>
                  <a:srgbClr val="C00000"/>
                </a:solidFill>
                <a:effectLst>
                  <a:outerShdw blurRad="38100" dist="38100" dir="2700000" algn="tl">
                    <a:srgbClr val="000000">
                      <a:alpha val="43137"/>
                    </a:srgbClr>
                  </a:outerShdw>
                </a:effectLst>
              </a:rPr>
              <a:t> ΤΟΥ </a:t>
            </a:r>
            <a:r>
              <a:rPr lang="el-GR" sz="4400" dirty="0" err="1">
                <a:solidFill>
                  <a:srgbClr val="C00000"/>
                </a:solidFill>
                <a:effectLst>
                  <a:outerShdw blurRad="38100" dist="38100" dir="2700000" algn="tl">
                    <a:srgbClr val="000000">
                      <a:alpha val="43137"/>
                    </a:srgbClr>
                  </a:outerShdw>
                </a:effectLst>
              </a:rPr>
              <a:t>ιουστινιανου</a:t>
            </a:r>
            <a:endParaRPr lang="el-GR" sz="4400" dirty="0">
              <a:solidFill>
                <a:srgbClr val="C00000"/>
              </a:solidFill>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445C7777-9C8E-43D9-B063-4A959D3CFC2C}"/>
              </a:ext>
            </a:extLst>
          </p:cNvPr>
          <p:cNvSpPr>
            <a:spLocks noGrp="1"/>
          </p:cNvSpPr>
          <p:nvPr>
            <p:ph type="body" idx="1"/>
          </p:nvPr>
        </p:nvSpPr>
        <p:spPr>
          <a:xfrm>
            <a:off x="2590801" y="2376488"/>
            <a:ext cx="9817226" cy="2352674"/>
          </a:xfrm>
        </p:spPr>
        <p:txBody>
          <a:bodyPr>
            <a:noAutofit/>
          </a:bodyPr>
          <a:lstStyle/>
          <a:p>
            <a:r>
              <a:rPr lang="el-GR" sz="2800" dirty="0"/>
              <a:t>Ο </a:t>
            </a:r>
            <a:r>
              <a:rPr lang="el-GR" sz="2800" b="1" dirty="0"/>
              <a:t>Ιουστινιανός</a:t>
            </a:r>
            <a:r>
              <a:rPr lang="el-GR" sz="2800" dirty="0"/>
              <a:t>, </a:t>
            </a:r>
          </a:p>
          <a:p>
            <a:r>
              <a:rPr lang="el-GR" sz="2800" dirty="0"/>
              <a:t>αντίθετα από την εξωτερική του πολιτική</a:t>
            </a:r>
          </a:p>
          <a:p>
            <a:r>
              <a:rPr lang="el-GR" sz="2800" dirty="0"/>
              <a:t>(που εξάντλησε οικονομικά την αυτοκρατορία),</a:t>
            </a:r>
          </a:p>
          <a:p>
            <a:r>
              <a:rPr lang="el-GR" sz="2800" dirty="0"/>
              <a:t>στην </a:t>
            </a:r>
            <a:r>
              <a:rPr lang="el-GR" sz="2800" b="1" dirty="0">
                <a:solidFill>
                  <a:srgbClr val="C00000"/>
                </a:solidFill>
              </a:rPr>
              <a:t>εσωτερική οργάνωση </a:t>
            </a:r>
            <a:r>
              <a:rPr lang="el-GR" sz="2800" dirty="0"/>
              <a:t>εφάρμοσε </a:t>
            </a:r>
            <a:r>
              <a:rPr lang="el-GR" sz="2800" b="1" dirty="0">
                <a:solidFill>
                  <a:srgbClr val="C00000"/>
                </a:solidFill>
              </a:rPr>
              <a:t>καινοτόμες ιδέες</a:t>
            </a:r>
            <a:r>
              <a:rPr lang="el-GR" sz="2800" dirty="0"/>
              <a:t>.</a:t>
            </a:r>
          </a:p>
        </p:txBody>
      </p:sp>
    </p:spTree>
    <p:extLst>
      <p:ext uri="{BB962C8B-B14F-4D97-AF65-F5344CB8AC3E}">
        <p14:creationId xmlns:p14="http://schemas.microsoft.com/office/powerpoint/2010/main" val="322586388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88ED-1A8B-43B6-9E27-AEDF3A5F9BAF}"/>
              </a:ext>
            </a:extLst>
          </p:cNvPr>
          <p:cNvSpPr>
            <a:spLocks noGrp="1"/>
          </p:cNvSpPr>
          <p:nvPr>
            <p:ph type="title"/>
          </p:nvPr>
        </p:nvSpPr>
        <p:spPr>
          <a:xfrm>
            <a:off x="1066800" y="171450"/>
            <a:ext cx="10058400" cy="1200149"/>
          </a:xfrm>
        </p:spPr>
        <p:txBody>
          <a:bodyPr>
            <a:normAutofit/>
          </a:bodyPr>
          <a:lstStyle/>
          <a:p>
            <a:pPr algn="ctr"/>
            <a:r>
              <a:rPr lang="el-GR" sz="3600" b="1" dirty="0">
                <a:solidFill>
                  <a:srgbClr val="C00000"/>
                </a:solidFill>
                <a:effectLst>
                  <a:outerShdw blurRad="38100" dist="38100" dir="2700000" algn="tl">
                    <a:srgbClr val="000000">
                      <a:alpha val="43137"/>
                    </a:srgbClr>
                  </a:outerShdw>
                </a:effectLst>
              </a:rPr>
              <a:t>Η </a:t>
            </a:r>
            <a:r>
              <a:rPr lang="el-GR" sz="3600" b="1" dirty="0" err="1">
                <a:solidFill>
                  <a:srgbClr val="C00000"/>
                </a:solidFill>
                <a:effectLst>
                  <a:outerShdw blurRad="38100" dist="38100" dir="2700000" algn="tl">
                    <a:srgbClr val="000000">
                      <a:alpha val="43137"/>
                    </a:srgbClr>
                  </a:outerShdw>
                </a:effectLst>
              </a:rPr>
              <a:t>αυτοκρατορια</a:t>
            </a:r>
            <a:br>
              <a:rPr lang="el-GR" sz="3600" dirty="0"/>
            </a:br>
            <a:r>
              <a:rPr lang="el-GR" sz="3600" b="1" dirty="0">
                <a:effectLst>
                  <a:outerShdw blurRad="38100" dist="38100" dir="2700000" algn="tl">
                    <a:srgbClr val="000000">
                      <a:alpha val="43137"/>
                    </a:srgbClr>
                  </a:outerShdw>
                </a:effectLst>
              </a:rPr>
              <a:t>Πριν + </a:t>
            </a:r>
            <a:r>
              <a:rPr lang="el-GR" sz="3600" b="1" dirty="0" err="1">
                <a:effectLst>
                  <a:outerShdw blurRad="38100" dist="38100" dir="2700000" algn="tl">
                    <a:srgbClr val="000000">
                      <a:alpha val="43137"/>
                    </a:srgbClr>
                  </a:outerShdw>
                </a:effectLst>
              </a:rPr>
              <a:t>Μετα</a:t>
            </a:r>
            <a:r>
              <a:rPr lang="el-GR" sz="3600" b="1" dirty="0">
                <a:effectLst>
                  <a:outerShdw blurRad="38100" dist="38100" dir="2700000" algn="tl">
                    <a:srgbClr val="000000">
                      <a:alpha val="43137"/>
                    </a:srgbClr>
                  </a:outerShdw>
                </a:effectLst>
              </a:rPr>
              <a:t> τον </a:t>
            </a:r>
            <a:r>
              <a:rPr lang="el-GR" sz="3600" b="1" dirty="0" err="1">
                <a:effectLst>
                  <a:outerShdw blurRad="38100" dist="38100" dir="2700000" algn="tl">
                    <a:srgbClr val="000000">
                      <a:alpha val="43137"/>
                    </a:srgbClr>
                  </a:outerShdw>
                </a:effectLst>
              </a:rPr>
              <a:t>ιουστινιανο</a:t>
            </a:r>
            <a:endParaRPr lang="el-GR" sz="3600" b="1" dirty="0">
              <a:effectLst>
                <a:outerShdw blurRad="38100" dist="38100" dir="2700000" algn="tl">
                  <a:srgbClr val="000000">
                    <a:alpha val="43137"/>
                  </a:srgbClr>
                </a:outerShdw>
              </a:effectLst>
            </a:endParaRPr>
          </a:p>
        </p:txBody>
      </p:sp>
      <p:pic>
        <p:nvPicPr>
          <p:cNvPr id="3074" name="Picture 2">
            <a:extLst>
              <a:ext uri="{FF2B5EF4-FFF2-40B4-BE49-F238E27FC236}">
                <a16:creationId xmlns:a16="http://schemas.microsoft.com/office/drawing/2014/main" id="{85F5C74E-4BCD-4D6F-899E-DF35B3ECF28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3000" t="8994" r="3000" b="3597"/>
          <a:stretch/>
        </p:blipFill>
        <p:spPr bwMode="auto">
          <a:xfrm>
            <a:off x="2171700" y="1518933"/>
            <a:ext cx="7848600" cy="5072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57261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D706C-ACA4-4A4F-A882-325266AED783}"/>
              </a:ext>
            </a:extLst>
          </p:cNvPr>
          <p:cNvSpPr>
            <a:spLocks noGrp="1"/>
          </p:cNvSpPr>
          <p:nvPr>
            <p:ph type="title"/>
          </p:nvPr>
        </p:nvSpPr>
        <p:spPr>
          <a:xfrm>
            <a:off x="2857500" y="872871"/>
            <a:ext cx="8676513" cy="3520440"/>
          </a:xfrm>
        </p:spPr>
        <p:txBody>
          <a:bodyPr>
            <a:normAutofit/>
          </a:bodyPr>
          <a:lstStyle/>
          <a:p>
            <a:r>
              <a:rPr lang="el-GR" sz="6000" cap="none" dirty="0">
                <a:effectLst>
                  <a:outerShdw blurRad="38100" dist="38100" dir="2700000" algn="tl">
                    <a:srgbClr val="000000">
                      <a:alpha val="43137"/>
                    </a:srgbClr>
                  </a:outerShdw>
                </a:effectLst>
              </a:rPr>
              <a:t>Ισχυροποιήθηκε η απόλυτη μοναρχία</a:t>
            </a:r>
            <a:endParaRPr lang="el-GR" sz="6000" dirty="0">
              <a:effectLst>
                <a:outerShdw blurRad="38100" dist="38100" dir="2700000" algn="tl">
                  <a:srgbClr val="000000">
                    <a:alpha val="43137"/>
                  </a:srgbClr>
                </a:outerShdw>
              </a:effectLst>
            </a:endParaRPr>
          </a:p>
        </p:txBody>
      </p:sp>
      <p:pic>
        <p:nvPicPr>
          <p:cNvPr id="10242" name="Picture 2" descr="Gold Crown Stock Photo - Download Image Now - Crown - Headwear, King -  Royal Person, Gold - Metal - iStock">
            <a:extLst>
              <a:ext uri="{FF2B5EF4-FFF2-40B4-BE49-F238E27FC236}">
                <a16:creationId xmlns:a16="http://schemas.microsoft.com/office/drawing/2014/main" id="{43568572-3835-4988-B6F4-ABDD3AB61FC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7579" y="3914775"/>
            <a:ext cx="3440709"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4379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E9D498-32EC-4E5B-A8C0-86C1F20FFA5C}"/>
              </a:ext>
            </a:extLst>
          </p:cNvPr>
          <p:cNvSpPr txBox="1"/>
          <p:nvPr/>
        </p:nvSpPr>
        <p:spPr>
          <a:xfrm>
            <a:off x="704850" y="345517"/>
            <a:ext cx="10246042" cy="2277547"/>
          </a:xfrm>
          <a:prstGeom prst="rect">
            <a:avLst/>
          </a:prstGeom>
          <a:noFill/>
        </p:spPr>
        <p:txBody>
          <a:bodyPr wrap="square">
            <a:spAutoFit/>
          </a:bodyPr>
          <a:lstStyle/>
          <a:p>
            <a:pPr algn="ctr"/>
            <a:r>
              <a:rPr lang="el-GR" sz="2800" dirty="0"/>
              <a:t>Αφορμή για το σχηματισμό ισχυρής κεντρικής εξουσίας, έδωσε η </a:t>
            </a:r>
            <a:r>
              <a:rPr lang="el-GR" sz="4000" b="1" dirty="0">
                <a:solidFill>
                  <a:srgbClr val="C00000"/>
                </a:solidFill>
                <a:effectLst>
                  <a:outerShdw blurRad="38100" dist="38100" dir="2700000" algn="tl">
                    <a:srgbClr val="000000">
                      <a:alpha val="43137"/>
                    </a:srgbClr>
                  </a:outerShdw>
                </a:effectLst>
              </a:rPr>
              <a:t>Στάση του Νίκα </a:t>
            </a:r>
            <a:r>
              <a:rPr lang="el-GR" sz="2800" b="1" dirty="0">
                <a:solidFill>
                  <a:srgbClr val="C00000"/>
                </a:solidFill>
                <a:effectLst>
                  <a:outerShdw blurRad="38100" dist="38100" dir="2700000" algn="tl">
                    <a:srgbClr val="000000">
                      <a:alpha val="43137"/>
                    </a:srgbClr>
                  </a:outerShdw>
                </a:effectLst>
              </a:rPr>
              <a:t>το </a:t>
            </a:r>
            <a:r>
              <a:rPr lang="el-GR" sz="4000" b="1" dirty="0">
                <a:solidFill>
                  <a:srgbClr val="C00000"/>
                </a:solidFill>
                <a:effectLst>
                  <a:outerShdw blurRad="38100" dist="38100" dir="2700000" algn="tl">
                    <a:srgbClr val="000000">
                      <a:alpha val="43137"/>
                    </a:srgbClr>
                  </a:outerShdw>
                </a:effectLst>
              </a:rPr>
              <a:t>532 μ.Χ. </a:t>
            </a:r>
          </a:p>
          <a:p>
            <a:pPr algn="ctr"/>
            <a:r>
              <a:rPr lang="el-GR" sz="2800" dirty="0"/>
              <a:t>Η καταστολή της εξέγερσης αυτής συνδέθηκε με τη </a:t>
            </a:r>
            <a:endParaRPr lang="en-US" sz="2800" dirty="0"/>
          </a:p>
          <a:p>
            <a:pPr algn="ctr"/>
            <a:r>
              <a:rPr lang="el-GR" sz="2800" b="1" dirty="0">
                <a:effectLst>
                  <a:outerShdw blurRad="38100" dist="38100" dir="2700000" algn="tl">
                    <a:srgbClr val="000000">
                      <a:alpha val="43137"/>
                    </a:srgbClr>
                  </a:outerShdw>
                </a:effectLst>
              </a:rPr>
              <a:t>θεωρητική θεμελίωση της μοναρχίας </a:t>
            </a:r>
            <a:r>
              <a:rPr lang="el-GR" sz="2800" dirty="0"/>
              <a:t>από τον Ιουστινιανό. </a:t>
            </a:r>
          </a:p>
          <a:p>
            <a:endParaRPr lang="el-GR" dirty="0"/>
          </a:p>
        </p:txBody>
      </p:sp>
      <p:sp>
        <p:nvSpPr>
          <p:cNvPr id="6" name="Arrow: Down 5">
            <a:extLst>
              <a:ext uri="{FF2B5EF4-FFF2-40B4-BE49-F238E27FC236}">
                <a16:creationId xmlns:a16="http://schemas.microsoft.com/office/drawing/2014/main" id="{B764279A-0CA7-4C6E-A40D-996734E6ED1C}"/>
              </a:ext>
            </a:extLst>
          </p:cNvPr>
          <p:cNvSpPr/>
          <p:nvPr/>
        </p:nvSpPr>
        <p:spPr>
          <a:xfrm>
            <a:off x="4973717" y="2623064"/>
            <a:ext cx="1708308" cy="1739386"/>
          </a:xfrm>
          <a:prstGeom prst="downArrow">
            <a:avLst/>
          </a:prstGeom>
          <a:solidFill>
            <a:srgbClr val="C00000">
              <a:alpha val="71000"/>
            </a:srgbClr>
          </a:solidFill>
          <a:ln>
            <a:noFill/>
          </a:ln>
          <a:effectLst>
            <a:outerShdw blurRad="1397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5CB8F0FA-0F84-4F08-8E51-36DC2360E0D8}"/>
              </a:ext>
            </a:extLst>
          </p:cNvPr>
          <p:cNvSpPr txBox="1"/>
          <p:nvPr/>
        </p:nvSpPr>
        <p:spPr>
          <a:xfrm>
            <a:off x="1084421" y="4547889"/>
            <a:ext cx="9486900" cy="2277547"/>
          </a:xfrm>
          <a:prstGeom prst="rect">
            <a:avLst/>
          </a:prstGeom>
          <a:noFill/>
        </p:spPr>
        <p:txBody>
          <a:bodyPr wrap="square">
            <a:spAutoFit/>
          </a:bodyPr>
          <a:lstStyle/>
          <a:p>
            <a:pPr algn="ctr"/>
            <a:r>
              <a:rPr lang="el-GR" sz="2800" dirty="0"/>
              <a:t>Σύμφωνα με αυτήν, ο αυτοκράτορας ήταν </a:t>
            </a:r>
          </a:p>
          <a:p>
            <a:pPr algn="ctr"/>
            <a:r>
              <a:rPr lang="el-GR" sz="4000" b="1" dirty="0">
                <a:solidFill>
                  <a:srgbClr val="C00000"/>
                </a:solidFill>
                <a:effectLst>
                  <a:outerShdw blurRad="38100" dist="38100" dir="2700000" algn="tl">
                    <a:srgbClr val="000000">
                      <a:alpha val="43137"/>
                    </a:srgbClr>
                  </a:outerShdw>
                </a:effectLst>
              </a:rPr>
              <a:t>ο εκλεκτός του Θεού</a:t>
            </a:r>
            <a:endParaRPr lang="el-GR" sz="2800" dirty="0">
              <a:effectLst>
                <a:outerShdw blurRad="38100" dist="38100" dir="2700000" algn="tl">
                  <a:srgbClr val="000000">
                    <a:alpha val="43137"/>
                  </a:srgbClr>
                </a:outerShdw>
              </a:effectLst>
            </a:endParaRPr>
          </a:p>
          <a:p>
            <a:pPr algn="ctr"/>
            <a:r>
              <a:rPr lang="el-GR" sz="2800" dirty="0"/>
              <a:t>στον οποίο είχε δοθεί σε ένδειξη εμπιστοσύνης το προνόμιο να κυβερνά για το καλό των υπηκόων του.</a:t>
            </a:r>
          </a:p>
          <a:p>
            <a:endParaRPr lang="el-GR" dirty="0"/>
          </a:p>
        </p:txBody>
      </p:sp>
    </p:spTree>
    <p:extLst>
      <p:ext uri="{BB962C8B-B14F-4D97-AF65-F5344CB8AC3E}">
        <p14:creationId xmlns:p14="http://schemas.microsoft.com/office/powerpoint/2010/main" val="223588370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D706C-ACA4-4A4F-A882-325266AED783}"/>
              </a:ext>
            </a:extLst>
          </p:cNvPr>
          <p:cNvSpPr>
            <a:spLocks noGrp="1"/>
          </p:cNvSpPr>
          <p:nvPr>
            <p:ph type="title"/>
          </p:nvPr>
        </p:nvSpPr>
        <p:spPr>
          <a:xfrm>
            <a:off x="2581274" y="752474"/>
            <a:ext cx="8790813" cy="3105151"/>
          </a:xfrm>
        </p:spPr>
        <p:txBody>
          <a:bodyPr>
            <a:normAutofit/>
          </a:bodyPr>
          <a:lstStyle/>
          <a:p>
            <a:r>
              <a:rPr lang="el-GR" sz="5000" cap="none" dirty="0">
                <a:effectLst>
                  <a:outerShdw blurRad="38100" dist="38100" dir="2700000" algn="tl">
                    <a:srgbClr val="000000">
                      <a:alpha val="43137"/>
                    </a:srgbClr>
                  </a:outerShdw>
                </a:effectLst>
              </a:rPr>
              <a:t>Επιβλήθηκε </a:t>
            </a:r>
            <a:br>
              <a:rPr lang="el-GR" sz="5000" cap="none" dirty="0">
                <a:effectLst>
                  <a:outerShdw blurRad="38100" dist="38100" dir="2700000" algn="tl">
                    <a:srgbClr val="000000">
                      <a:alpha val="43137"/>
                    </a:srgbClr>
                  </a:outerShdw>
                </a:effectLst>
              </a:rPr>
            </a:br>
            <a:r>
              <a:rPr lang="el-GR" sz="5000" cap="none" dirty="0">
                <a:effectLst>
                  <a:outerShdw blurRad="38100" dist="38100" dir="2700000" algn="tl">
                    <a:srgbClr val="000000">
                      <a:alpha val="43137"/>
                    </a:srgbClr>
                  </a:outerShdw>
                </a:effectLst>
              </a:rPr>
              <a:t>      μία θρησκεία </a:t>
            </a:r>
            <a:br>
              <a:rPr lang="el-GR" sz="5000" cap="none" dirty="0">
                <a:effectLst>
                  <a:outerShdw blurRad="38100" dist="38100" dir="2700000" algn="tl">
                    <a:srgbClr val="000000">
                      <a:alpha val="43137"/>
                    </a:srgbClr>
                  </a:outerShdw>
                </a:effectLst>
              </a:rPr>
            </a:br>
            <a:r>
              <a:rPr lang="el-GR" sz="6000" cap="none" dirty="0">
                <a:effectLst>
                  <a:outerShdw blurRad="38100" dist="38100" dir="2700000" algn="tl">
                    <a:srgbClr val="000000">
                      <a:alpha val="43137"/>
                    </a:srgbClr>
                  </a:outerShdw>
                </a:effectLst>
              </a:rPr>
              <a:t>           </a:t>
            </a:r>
            <a:r>
              <a:rPr lang="el-GR" sz="5000" cap="none" dirty="0">
                <a:effectLst>
                  <a:outerShdw blurRad="38100" dist="38100" dir="2700000" algn="tl">
                    <a:srgbClr val="000000">
                      <a:alpha val="43137"/>
                    </a:srgbClr>
                  </a:outerShdw>
                </a:effectLst>
              </a:rPr>
              <a:t>και ένα δόγμα</a:t>
            </a:r>
            <a:endParaRPr lang="el-GR" sz="5000" dirty="0">
              <a:effectLst>
                <a:outerShdw blurRad="38100" dist="38100" dir="2700000" algn="tl">
                  <a:srgbClr val="000000">
                    <a:alpha val="43137"/>
                  </a:srgbClr>
                </a:outerShdw>
              </a:effectLst>
            </a:endParaRPr>
          </a:p>
        </p:txBody>
      </p:sp>
      <p:pic>
        <p:nvPicPr>
          <p:cNvPr id="11266" name="Picture 2" descr="What Does the Cross Represent in the Christian Faith? | Oak Ridge Baptist">
            <a:extLst>
              <a:ext uri="{FF2B5EF4-FFF2-40B4-BE49-F238E27FC236}">
                <a16:creationId xmlns:a16="http://schemas.microsoft.com/office/drawing/2014/main" id="{FBBF9DE1-B50F-4D77-BCAF-3D9FE738F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599" y="3719513"/>
            <a:ext cx="3677193" cy="2452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9549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E9D498-32EC-4E5B-A8C0-86C1F20FFA5C}"/>
              </a:ext>
            </a:extLst>
          </p:cNvPr>
          <p:cNvSpPr txBox="1"/>
          <p:nvPr/>
        </p:nvSpPr>
        <p:spPr>
          <a:xfrm>
            <a:off x="5438775" y="366623"/>
            <a:ext cx="6477000" cy="6124754"/>
          </a:xfrm>
          <a:prstGeom prst="rect">
            <a:avLst/>
          </a:prstGeom>
          <a:noFill/>
        </p:spPr>
        <p:txBody>
          <a:bodyPr wrap="square">
            <a:spAutoFit/>
          </a:bodyPr>
          <a:lstStyle/>
          <a:p>
            <a:pPr algn="ctr"/>
            <a:r>
              <a:rPr lang="el-GR" sz="2800" dirty="0"/>
              <a:t>Ο Ιουστινιανός αντιμετώπισε με σκληρότητα τα κατάλοιπα των αρχαίων θρησκειών. </a:t>
            </a:r>
          </a:p>
          <a:p>
            <a:pPr algn="ctr"/>
            <a:endParaRPr lang="el-GR" sz="2800" dirty="0"/>
          </a:p>
          <a:p>
            <a:pPr algn="ctr"/>
            <a:r>
              <a:rPr lang="el-GR" sz="2800" dirty="0"/>
              <a:t>Για το λόγο αυτό </a:t>
            </a:r>
            <a:r>
              <a:rPr lang="el-GR" sz="2800" b="1" dirty="0"/>
              <a:t>έκλεισε τη νεοπλατωνική σχολή των Αθηνών</a:t>
            </a:r>
            <a:r>
              <a:rPr lang="el-GR" sz="2800" dirty="0"/>
              <a:t> (</a:t>
            </a:r>
            <a:r>
              <a:rPr lang="el-GR" sz="2800" b="1" dirty="0">
                <a:solidFill>
                  <a:srgbClr val="C00000"/>
                </a:solidFill>
                <a:effectLst>
                  <a:outerShdw blurRad="38100" dist="38100" dir="2700000" algn="tl">
                    <a:srgbClr val="000000">
                      <a:alpha val="43137"/>
                    </a:srgbClr>
                  </a:outerShdw>
                </a:effectLst>
              </a:rPr>
              <a:t>529 μ.Χ.</a:t>
            </a:r>
            <a:r>
              <a:rPr lang="el-GR" sz="2800" dirty="0"/>
              <a:t>) και </a:t>
            </a:r>
            <a:r>
              <a:rPr lang="el-GR" sz="2800" b="1" dirty="0"/>
              <a:t>δήμευσε την περιουσία της</a:t>
            </a:r>
            <a:r>
              <a:rPr lang="el-GR" sz="2800" dirty="0"/>
              <a:t>.</a:t>
            </a:r>
          </a:p>
          <a:p>
            <a:pPr algn="ctr"/>
            <a:endParaRPr lang="el-GR" sz="2800" dirty="0"/>
          </a:p>
          <a:p>
            <a:pPr algn="ctr"/>
            <a:r>
              <a:rPr lang="el-GR" sz="2800" dirty="0"/>
              <a:t>Εξόντωσε, παράλληλα, τις θρησκευτικές μειονότητες. Με επιείκεια συμπεριφέρθηκε μόνο προς τους </a:t>
            </a:r>
            <a:r>
              <a:rPr lang="el-GR" sz="2800" b="1" dirty="0"/>
              <a:t>Εβραίους</a:t>
            </a:r>
            <a:r>
              <a:rPr lang="el-GR" sz="2800" dirty="0"/>
              <a:t>, γι' αυτό και διατηρήθηκε η θρησκεία τους. </a:t>
            </a:r>
            <a:endParaRPr lang="el-GR" dirty="0"/>
          </a:p>
        </p:txBody>
      </p:sp>
      <p:pic>
        <p:nvPicPr>
          <p:cNvPr id="3" name="Picture 2">
            <a:extLst>
              <a:ext uri="{FF2B5EF4-FFF2-40B4-BE49-F238E27FC236}">
                <a16:creationId xmlns:a16="http://schemas.microsoft.com/office/drawing/2014/main" id="{38EEAE05-FF90-4D2F-8C80-A4637E57A1C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76225" y="774620"/>
            <a:ext cx="5067300" cy="47078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04049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Down 5">
            <a:extLst>
              <a:ext uri="{FF2B5EF4-FFF2-40B4-BE49-F238E27FC236}">
                <a16:creationId xmlns:a16="http://schemas.microsoft.com/office/drawing/2014/main" id="{B764279A-0CA7-4C6E-A40D-996734E6ED1C}"/>
              </a:ext>
            </a:extLst>
          </p:cNvPr>
          <p:cNvSpPr/>
          <p:nvPr/>
        </p:nvSpPr>
        <p:spPr>
          <a:xfrm>
            <a:off x="7552219" y="2513228"/>
            <a:ext cx="1606392" cy="1751262"/>
          </a:xfrm>
          <a:prstGeom prst="downArrow">
            <a:avLst/>
          </a:prstGeom>
          <a:solidFill>
            <a:srgbClr val="C00000">
              <a:alpha val="71000"/>
            </a:srgbClr>
          </a:solidFill>
          <a:ln>
            <a:noFill/>
          </a:ln>
          <a:effectLst>
            <a:outerShdw blurRad="1397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5CB8F0FA-0F84-4F08-8E51-36DC2360E0D8}"/>
              </a:ext>
            </a:extLst>
          </p:cNvPr>
          <p:cNvSpPr txBox="1"/>
          <p:nvPr/>
        </p:nvSpPr>
        <p:spPr>
          <a:xfrm>
            <a:off x="6721878" y="4344772"/>
            <a:ext cx="5791200" cy="2308324"/>
          </a:xfrm>
          <a:prstGeom prst="rect">
            <a:avLst/>
          </a:prstGeom>
          <a:noFill/>
        </p:spPr>
        <p:txBody>
          <a:bodyPr wrap="square">
            <a:spAutoFit/>
          </a:bodyPr>
          <a:lstStyle/>
          <a:p>
            <a:r>
              <a:rPr lang="el-GR" sz="2800" dirty="0"/>
              <a:t>στον </a:t>
            </a:r>
            <a:r>
              <a:rPr lang="el-GR" sz="3600" b="1" dirty="0">
                <a:solidFill>
                  <a:srgbClr val="C00000"/>
                </a:solidFill>
                <a:effectLst>
                  <a:outerShdw blurRad="38100" dist="38100" dir="2700000" algn="tl">
                    <a:srgbClr val="000000">
                      <a:alpha val="43137"/>
                    </a:srgbClr>
                  </a:outerShdw>
                </a:effectLst>
              </a:rPr>
              <a:t>Καύκασο</a:t>
            </a:r>
            <a:r>
              <a:rPr lang="el-GR" sz="2800" dirty="0"/>
              <a:t>, </a:t>
            </a:r>
            <a:endParaRPr lang="en-US" sz="2800" dirty="0"/>
          </a:p>
          <a:p>
            <a:r>
              <a:rPr lang="el-GR" sz="2800" dirty="0"/>
              <a:t>στη </a:t>
            </a:r>
            <a:r>
              <a:rPr lang="el-GR" sz="3600" b="1" dirty="0">
                <a:solidFill>
                  <a:srgbClr val="C00000"/>
                </a:solidFill>
                <a:effectLst>
                  <a:outerShdw blurRad="38100" dist="38100" dir="2700000" algn="tl">
                    <a:srgbClr val="000000">
                      <a:alpha val="43137"/>
                    </a:srgbClr>
                  </a:outerShdw>
                </a:effectLst>
              </a:rPr>
              <a:t>Νουβία</a:t>
            </a:r>
            <a:r>
              <a:rPr lang="el-GR" sz="2800" dirty="0"/>
              <a:t> (σημερινό Σουδάν), </a:t>
            </a:r>
          </a:p>
          <a:p>
            <a:r>
              <a:rPr lang="el-GR" sz="2800" dirty="0"/>
              <a:t>στη </a:t>
            </a:r>
            <a:r>
              <a:rPr lang="el-GR" sz="3600" b="1" dirty="0">
                <a:solidFill>
                  <a:srgbClr val="C00000"/>
                </a:solidFill>
                <a:effectLst>
                  <a:outerShdw blurRad="38100" dist="38100" dir="2700000" algn="tl">
                    <a:srgbClr val="000000">
                      <a:alpha val="43137"/>
                    </a:srgbClr>
                  </a:outerShdw>
                </a:effectLst>
              </a:rPr>
              <a:t>Σαχάρα</a:t>
            </a:r>
            <a:r>
              <a:rPr lang="el-GR" sz="2800" dirty="0"/>
              <a:t> και </a:t>
            </a:r>
          </a:p>
          <a:p>
            <a:r>
              <a:rPr lang="el-GR" sz="2800" dirty="0"/>
              <a:t>στο </a:t>
            </a:r>
            <a:r>
              <a:rPr lang="el-GR" sz="3600" b="1" dirty="0">
                <a:solidFill>
                  <a:srgbClr val="C00000"/>
                </a:solidFill>
                <a:effectLst>
                  <a:outerShdw blurRad="38100" dist="38100" dir="2700000" algn="tl">
                    <a:srgbClr val="000000">
                      <a:alpha val="43137"/>
                    </a:srgbClr>
                  </a:outerShdw>
                </a:effectLst>
              </a:rPr>
              <a:t>Δούναβη</a:t>
            </a:r>
            <a:r>
              <a:rPr lang="el-GR" sz="2800" dirty="0"/>
              <a:t>. </a:t>
            </a:r>
            <a:endParaRPr lang="el-GR" dirty="0"/>
          </a:p>
        </p:txBody>
      </p:sp>
      <p:pic>
        <p:nvPicPr>
          <p:cNvPr id="4" name="Picture 3">
            <a:extLst>
              <a:ext uri="{FF2B5EF4-FFF2-40B4-BE49-F238E27FC236}">
                <a16:creationId xmlns:a16="http://schemas.microsoft.com/office/drawing/2014/main" id="{0532F47A-C91A-408B-9CC6-CF79C0FAF7F0}"/>
              </a:ext>
            </a:extLst>
          </p:cNvPr>
          <p:cNvPicPr>
            <a:picLocks noChangeAspect="1"/>
          </p:cNvPicPr>
          <p:nvPr/>
        </p:nvPicPr>
        <p:blipFill>
          <a:blip r:embed="rId2"/>
          <a:stretch>
            <a:fillRect/>
          </a:stretch>
        </p:blipFill>
        <p:spPr>
          <a:xfrm>
            <a:off x="513139" y="886679"/>
            <a:ext cx="4479702" cy="489242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36B9A756-7674-4581-B459-F1C638F79764}"/>
              </a:ext>
            </a:extLst>
          </p:cNvPr>
          <p:cNvSpPr txBox="1"/>
          <p:nvPr/>
        </p:nvSpPr>
        <p:spPr>
          <a:xfrm>
            <a:off x="4810125" y="320457"/>
            <a:ext cx="7521978" cy="2000548"/>
          </a:xfrm>
          <a:prstGeom prst="rect">
            <a:avLst/>
          </a:prstGeom>
          <a:noFill/>
        </p:spPr>
        <p:txBody>
          <a:bodyPr wrap="square">
            <a:spAutoFit/>
          </a:bodyPr>
          <a:lstStyle/>
          <a:p>
            <a:pPr algn="ctr"/>
            <a:r>
              <a:rPr lang="el-GR" sz="2800" dirty="0"/>
              <a:t>Πραγματοποιήθηκε </a:t>
            </a:r>
          </a:p>
          <a:p>
            <a:pPr algn="ctr"/>
            <a:r>
              <a:rPr lang="el-GR" sz="4000" b="1" dirty="0">
                <a:solidFill>
                  <a:srgbClr val="C00000"/>
                </a:solidFill>
                <a:effectLst>
                  <a:outerShdw blurRad="38100" dist="38100" dir="2700000" algn="tl">
                    <a:srgbClr val="000000">
                      <a:alpha val="43137"/>
                    </a:srgbClr>
                  </a:outerShdw>
                </a:effectLst>
              </a:rPr>
              <a:t>ιεραποστολικό έργο </a:t>
            </a:r>
          </a:p>
          <a:p>
            <a:pPr algn="ctr"/>
            <a:r>
              <a:rPr lang="el-GR" sz="2800" dirty="0"/>
              <a:t>για τον εκχριστιανισμό ειδωλολατρικών γειτονικών λαών</a:t>
            </a:r>
          </a:p>
        </p:txBody>
      </p:sp>
    </p:spTree>
    <p:extLst>
      <p:ext uri="{BB962C8B-B14F-4D97-AF65-F5344CB8AC3E}">
        <p14:creationId xmlns:p14="http://schemas.microsoft.com/office/powerpoint/2010/main" val="104814161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F324F5-549F-4E98-9B6F-BADC983404D9}"/>
              </a:ext>
            </a:extLst>
          </p:cNvPr>
          <p:cNvSpPr>
            <a:spLocks noGrp="1"/>
          </p:cNvSpPr>
          <p:nvPr>
            <p:ph type="body" sz="half" idx="2"/>
          </p:nvPr>
        </p:nvSpPr>
        <p:spPr>
          <a:xfrm>
            <a:off x="8376677" y="1495425"/>
            <a:ext cx="3838576" cy="3867150"/>
          </a:xfrm>
        </p:spPr>
        <p:txBody>
          <a:bodyPr>
            <a:noAutofit/>
          </a:bodyPr>
          <a:lstStyle/>
          <a:p>
            <a:pPr algn="ctr"/>
            <a:r>
              <a:rPr lang="el-GR" sz="2800" dirty="0">
                <a:solidFill>
                  <a:srgbClr val="002060"/>
                </a:solidFill>
              </a:rPr>
              <a:t>Ο αυτοκράτορας </a:t>
            </a:r>
          </a:p>
          <a:p>
            <a:pPr algn="ctr"/>
            <a:r>
              <a:rPr lang="el-GR" sz="2800" dirty="0">
                <a:solidFill>
                  <a:srgbClr val="002060"/>
                </a:solidFill>
              </a:rPr>
              <a:t>που σφράγισε </a:t>
            </a:r>
          </a:p>
          <a:p>
            <a:pPr algn="ctr"/>
            <a:r>
              <a:rPr lang="el-GR" sz="2800" dirty="0">
                <a:solidFill>
                  <a:srgbClr val="002060"/>
                </a:solidFill>
              </a:rPr>
              <a:t>με το έργο του τον </a:t>
            </a:r>
          </a:p>
          <a:p>
            <a:pPr algn="ctr"/>
            <a:r>
              <a:rPr lang="el-GR" sz="3600" b="1" dirty="0">
                <a:effectLst>
                  <a:outerShdw blurRad="38100" dist="38100" dir="2700000" algn="tl">
                    <a:srgbClr val="000000">
                      <a:alpha val="43137"/>
                    </a:srgbClr>
                  </a:outerShdw>
                </a:effectLst>
              </a:rPr>
              <a:t>6</a:t>
            </a:r>
            <a:r>
              <a:rPr lang="el-GR" sz="3600" b="1" baseline="30000" dirty="0">
                <a:effectLst>
                  <a:outerShdw blurRad="38100" dist="38100" dir="2700000" algn="tl">
                    <a:srgbClr val="000000">
                      <a:alpha val="43137"/>
                    </a:srgbClr>
                  </a:outerShdw>
                </a:effectLst>
              </a:rPr>
              <a:t>ο</a:t>
            </a:r>
            <a:r>
              <a:rPr lang="el-GR" sz="3600" b="1" dirty="0">
                <a:effectLst>
                  <a:outerShdw blurRad="38100" dist="38100" dir="2700000" algn="tl">
                    <a:srgbClr val="000000">
                      <a:alpha val="43137"/>
                    </a:srgbClr>
                  </a:outerShdw>
                </a:effectLst>
              </a:rPr>
              <a:t> αιώνα μ.Χ.</a:t>
            </a:r>
          </a:p>
          <a:p>
            <a:pPr algn="ctr"/>
            <a:endParaRPr lang="el-GR" sz="3600" b="1" dirty="0">
              <a:effectLst>
                <a:outerShdw blurRad="38100" dist="38100" dir="2700000" algn="tl">
                  <a:srgbClr val="000000">
                    <a:alpha val="43137"/>
                  </a:srgbClr>
                </a:outerShdw>
              </a:effectLst>
            </a:endParaRPr>
          </a:p>
          <a:p>
            <a:pPr algn="ctr"/>
            <a:r>
              <a:rPr lang="el-GR" sz="2800" dirty="0">
                <a:solidFill>
                  <a:srgbClr val="002060"/>
                </a:solidFill>
                <a:effectLst>
                  <a:outerShdw blurRad="38100" dist="38100" dir="2700000" algn="tl">
                    <a:srgbClr val="000000">
                      <a:alpha val="43137"/>
                    </a:srgbClr>
                  </a:outerShdw>
                </a:effectLst>
              </a:rPr>
              <a:t>Έτη που κυβέρνησε:</a:t>
            </a:r>
            <a:endParaRPr lang="el-GR" sz="2800" dirty="0">
              <a:solidFill>
                <a:srgbClr val="002060"/>
              </a:solidFill>
            </a:endParaRPr>
          </a:p>
          <a:p>
            <a:pPr algn="ctr"/>
            <a:r>
              <a:rPr lang="el-GR" sz="4400" b="1" dirty="0">
                <a:effectLst>
                  <a:outerShdw blurRad="38100" dist="38100" dir="2700000" algn="tl">
                    <a:srgbClr val="000000">
                      <a:alpha val="43137"/>
                    </a:srgbClr>
                  </a:outerShdw>
                </a:effectLst>
              </a:rPr>
              <a:t>527 - 565 </a:t>
            </a:r>
            <a:r>
              <a:rPr lang="el-GR" sz="4400" dirty="0">
                <a:effectLst>
                  <a:outerShdw blurRad="38100" dist="38100" dir="2700000" algn="tl">
                    <a:srgbClr val="000000">
                      <a:alpha val="43137"/>
                    </a:srgbClr>
                  </a:outerShdw>
                </a:effectLst>
              </a:rPr>
              <a:t>μ.Χ.</a:t>
            </a:r>
          </a:p>
        </p:txBody>
      </p:sp>
      <p:pic>
        <p:nvPicPr>
          <p:cNvPr id="2050" name="Picture 2" descr="Ιουστινιανός- η ζωή και το έργο του timeline | Timetoast timelines">
            <a:extLst>
              <a:ext uri="{FF2B5EF4-FFF2-40B4-BE49-F238E27FC236}">
                <a16:creationId xmlns:a16="http://schemas.microsoft.com/office/drawing/2014/main" id="{A902EC2D-69C3-4566-ADFD-018807AD5F9A}"/>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t="858" b="31357"/>
          <a:stretch/>
        </p:blipFill>
        <p:spPr bwMode="auto">
          <a:xfrm>
            <a:off x="0" y="0"/>
            <a:ext cx="8399929" cy="74679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A20FDD-F27A-4AF5-932D-BDC2354250AE}"/>
              </a:ext>
            </a:extLst>
          </p:cNvPr>
          <p:cNvSpPr>
            <a:spLocks noGrp="1"/>
          </p:cNvSpPr>
          <p:nvPr>
            <p:ph type="title"/>
          </p:nvPr>
        </p:nvSpPr>
        <p:spPr>
          <a:xfrm>
            <a:off x="8399929" y="-142875"/>
            <a:ext cx="3792072" cy="1323975"/>
          </a:xfrm>
        </p:spPr>
        <p:txBody>
          <a:bodyPr>
            <a:normAutofit/>
          </a:bodyPr>
          <a:lstStyle/>
          <a:p>
            <a:pPr algn="ctr"/>
            <a:r>
              <a:rPr lang="el-GR" sz="4000" dirty="0" err="1">
                <a:solidFill>
                  <a:srgbClr val="002060"/>
                </a:solidFill>
              </a:rPr>
              <a:t>ιουστινιανοσ</a:t>
            </a:r>
            <a:endParaRPr lang="el-GR" sz="4000" dirty="0">
              <a:solidFill>
                <a:srgbClr val="002060"/>
              </a:solidFill>
            </a:endParaRPr>
          </a:p>
        </p:txBody>
      </p:sp>
    </p:spTree>
    <p:extLst>
      <p:ext uri="{BB962C8B-B14F-4D97-AF65-F5344CB8AC3E}">
        <p14:creationId xmlns:p14="http://schemas.microsoft.com/office/powerpoint/2010/main" val="62909500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ΑΓΙΑ ΣΟΦΙΑ: Η γέφυρα Ανατολής και Δύσης">
            <a:extLst>
              <a:ext uri="{FF2B5EF4-FFF2-40B4-BE49-F238E27FC236}">
                <a16:creationId xmlns:a16="http://schemas.microsoft.com/office/drawing/2014/main" id="{A9828500-420D-4F22-974D-D76B1EA4C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3" y="0"/>
            <a:ext cx="10290175"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CB8F0FA-0F84-4F08-8E51-36DC2360E0D8}"/>
              </a:ext>
            </a:extLst>
          </p:cNvPr>
          <p:cNvSpPr txBox="1"/>
          <p:nvPr/>
        </p:nvSpPr>
        <p:spPr>
          <a:xfrm>
            <a:off x="1857375" y="151328"/>
            <a:ext cx="6057900" cy="1815882"/>
          </a:xfrm>
          <a:prstGeom prst="rect">
            <a:avLst/>
          </a:prstGeom>
          <a:noFill/>
        </p:spPr>
        <p:txBody>
          <a:bodyPr wrap="square">
            <a:spAutoFit/>
          </a:bodyPr>
          <a:lstStyle/>
          <a:p>
            <a:pPr algn="ctr"/>
            <a:r>
              <a:rPr lang="el-GR" sz="2800" dirty="0"/>
              <a:t>Οικοδόμησε, τέλος, </a:t>
            </a:r>
          </a:p>
          <a:p>
            <a:pPr algn="ctr"/>
            <a:r>
              <a:rPr lang="el-GR" sz="2800" dirty="0"/>
              <a:t>την </a:t>
            </a:r>
            <a:r>
              <a:rPr lang="el-GR" sz="2800" b="1" dirty="0">
                <a:effectLst>
                  <a:outerShdw blurRad="38100" dist="38100" dir="2700000" algn="tl">
                    <a:srgbClr val="000000">
                      <a:alpha val="43137"/>
                    </a:srgbClr>
                  </a:outerShdw>
                </a:effectLst>
              </a:rPr>
              <a:t>Αγία Σοφία</a:t>
            </a:r>
            <a:r>
              <a:rPr lang="el-GR" sz="2800" dirty="0"/>
              <a:t>, </a:t>
            </a:r>
          </a:p>
          <a:p>
            <a:pPr algn="ctr"/>
            <a:r>
              <a:rPr lang="el-GR" sz="2800" dirty="0"/>
              <a:t>το καύχημα της χριστιανικής αρχιτεκτονικής.</a:t>
            </a:r>
            <a:endParaRPr lang="el-GR" dirty="0"/>
          </a:p>
        </p:txBody>
      </p:sp>
    </p:spTree>
    <p:extLst>
      <p:ext uri="{BB962C8B-B14F-4D97-AF65-F5344CB8AC3E}">
        <p14:creationId xmlns:p14="http://schemas.microsoft.com/office/powerpoint/2010/main" val="44768097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Πώς ακούγονταν οι ψαλμωδίες μέσα στην Αγία Σοφία. Ακούστε την εντυπωσιακή  ακουστική προσομοίωση που πέτυχε μετά από αιώνες αμερικανικό πανεπιστήμιο -  ΜΗΧΑΝΗ ΤΟΥ ΧΡΟΝΟΥ">
            <a:extLst>
              <a:ext uri="{FF2B5EF4-FFF2-40B4-BE49-F238E27FC236}">
                <a16:creationId xmlns:a16="http://schemas.microsoft.com/office/drawing/2014/main" id="{6B9DF1AE-12D0-483A-B3B8-28A17142E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106" y="0"/>
            <a:ext cx="10282237"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46795F9F-9CB7-4C7F-89A5-9274ECA7AF9E}"/>
              </a:ext>
            </a:extLst>
          </p:cNvPr>
          <p:cNvSpPr/>
          <p:nvPr/>
        </p:nvSpPr>
        <p:spPr>
          <a:xfrm>
            <a:off x="1314450" y="2571750"/>
            <a:ext cx="3136107" cy="3124200"/>
          </a:xfrm>
          <a:prstGeom prst="wedgeEllipseCallout">
            <a:avLst>
              <a:gd name="adj1" fmla="val -79500"/>
              <a:gd name="adj2" fmla="val 73780"/>
            </a:avLst>
          </a:prstGeom>
          <a:solidFill>
            <a:schemeClr val="bg1"/>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dirty="0" err="1">
                <a:solidFill>
                  <a:schemeClr val="tx1"/>
                </a:solidFill>
              </a:rPr>
              <a:t>Νενίκηκά</a:t>
            </a:r>
            <a:r>
              <a:rPr lang="el-GR" sz="3600" dirty="0">
                <a:solidFill>
                  <a:schemeClr val="tx1"/>
                </a:solidFill>
              </a:rPr>
              <a:t> σε Σολομών!</a:t>
            </a:r>
          </a:p>
        </p:txBody>
      </p:sp>
    </p:spTree>
    <p:extLst>
      <p:ext uri="{BB962C8B-B14F-4D97-AF65-F5344CB8AC3E}">
        <p14:creationId xmlns:p14="http://schemas.microsoft.com/office/powerpoint/2010/main" val="143842042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D706C-ACA4-4A4F-A882-325266AED783}"/>
              </a:ext>
            </a:extLst>
          </p:cNvPr>
          <p:cNvSpPr>
            <a:spLocks noGrp="1"/>
          </p:cNvSpPr>
          <p:nvPr>
            <p:ph type="title"/>
          </p:nvPr>
        </p:nvSpPr>
        <p:spPr>
          <a:xfrm>
            <a:off x="2286000" y="1187196"/>
            <a:ext cx="8914638" cy="2479929"/>
          </a:xfrm>
        </p:spPr>
        <p:txBody>
          <a:bodyPr>
            <a:normAutofit/>
          </a:bodyPr>
          <a:lstStyle/>
          <a:p>
            <a:r>
              <a:rPr lang="el-GR" sz="5000" cap="none" dirty="0">
                <a:effectLst>
                  <a:outerShdw blurRad="38100" dist="38100" dir="2700000" algn="tl">
                    <a:srgbClr val="000000">
                      <a:alpha val="43137"/>
                    </a:srgbClr>
                  </a:outerShdw>
                </a:effectLst>
              </a:rPr>
              <a:t>Έγινε συστηματική</a:t>
            </a:r>
            <a:br>
              <a:rPr lang="el-GR" sz="5000" cap="none" dirty="0">
                <a:effectLst>
                  <a:outerShdw blurRad="38100" dist="38100" dir="2700000" algn="tl">
                    <a:srgbClr val="000000">
                      <a:alpha val="43137"/>
                    </a:srgbClr>
                  </a:outerShdw>
                </a:effectLst>
              </a:rPr>
            </a:br>
            <a:r>
              <a:rPr lang="el-GR" sz="5000" cap="none" dirty="0">
                <a:effectLst>
                  <a:outerShdw blurRad="38100" dist="38100" dir="2700000" algn="tl">
                    <a:srgbClr val="000000">
                      <a:alpha val="43137"/>
                    </a:srgbClr>
                  </a:outerShdw>
                </a:effectLst>
              </a:rPr>
              <a:t> 			κωδικοποίηση</a:t>
            </a:r>
            <a:br>
              <a:rPr lang="el-GR" sz="5000" cap="none" dirty="0">
                <a:effectLst>
                  <a:outerShdw blurRad="38100" dist="38100" dir="2700000" algn="tl">
                    <a:srgbClr val="000000">
                      <a:alpha val="43137"/>
                    </a:srgbClr>
                  </a:outerShdw>
                </a:effectLst>
              </a:rPr>
            </a:br>
            <a:r>
              <a:rPr lang="el-GR" sz="5000" cap="none" dirty="0">
                <a:effectLst>
                  <a:outerShdw blurRad="38100" dist="38100" dir="2700000" algn="tl">
                    <a:srgbClr val="000000">
                      <a:alpha val="43137"/>
                    </a:srgbClr>
                  </a:outerShdw>
                </a:effectLst>
              </a:rPr>
              <a:t>					του Δικαίου</a:t>
            </a:r>
            <a:endParaRPr lang="el-GR" sz="5000" dirty="0">
              <a:effectLst>
                <a:outerShdw blurRad="38100" dist="38100" dir="2700000" algn="tl">
                  <a:srgbClr val="000000">
                    <a:alpha val="43137"/>
                  </a:srgbClr>
                </a:outerShdw>
              </a:effectLst>
            </a:endParaRPr>
          </a:p>
        </p:txBody>
      </p:sp>
      <p:pic>
        <p:nvPicPr>
          <p:cNvPr id="9220" name="Picture 4" descr="Securing Rule of Law - Netherlands Helsinki Committee">
            <a:extLst>
              <a:ext uri="{FF2B5EF4-FFF2-40B4-BE49-F238E27FC236}">
                <a16:creationId xmlns:a16="http://schemas.microsoft.com/office/drawing/2014/main" id="{8F20D250-D08C-4C16-868C-495D670692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743319" y="3850911"/>
            <a:ext cx="3609975" cy="24077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9619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E9D498-32EC-4E5B-A8C0-86C1F20FFA5C}"/>
              </a:ext>
            </a:extLst>
          </p:cNvPr>
          <p:cNvSpPr txBox="1"/>
          <p:nvPr/>
        </p:nvSpPr>
        <p:spPr>
          <a:xfrm>
            <a:off x="704850" y="345517"/>
            <a:ext cx="10458450" cy="2246769"/>
          </a:xfrm>
          <a:prstGeom prst="rect">
            <a:avLst/>
          </a:prstGeom>
          <a:noFill/>
        </p:spPr>
        <p:txBody>
          <a:bodyPr wrap="square">
            <a:spAutoFit/>
          </a:bodyPr>
          <a:lstStyle/>
          <a:p>
            <a:pPr algn="ctr"/>
            <a:r>
              <a:rPr lang="el-GR" sz="2800" dirty="0"/>
              <a:t>Το νομοθετικό έργο του Ιουστινιανού είναι η </a:t>
            </a:r>
            <a:r>
              <a:rPr lang="el-GR" sz="2800" b="1" dirty="0"/>
              <a:t>σπουδαιότερη</a:t>
            </a:r>
            <a:r>
              <a:rPr lang="el-GR" sz="2800" dirty="0"/>
              <a:t> σε σημασία πλευρά της </a:t>
            </a:r>
            <a:r>
              <a:rPr lang="el-GR" sz="2800" b="1" dirty="0"/>
              <a:t>εσωτερικής του πολιτικής</a:t>
            </a:r>
            <a:r>
              <a:rPr lang="el-GR" sz="2800" dirty="0"/>
              <a:t>. </a:t>
            </a:r>
          </a:p>
          <a:p>
            <a:pPr algn="ctr"/>
            <a:r>
              <a:rPr lang="el-GR" sz="2800" dirty="0"/>
              <a:t>Το κύριο μέρος του νομοθετικού έργου ήταν γραμμένο στη </a:t>
            </a:r>
            <a:r>
              <a:rPr lang="el-GR" sz="2800" b="1" dirty="0"/>
              <a:t>λατινική</a:t>
            </a:r>
            <a:r>
              <a:rPr lang="el-GR" sz="2800" dirty="0"/>
              <a:t>· οι καινούργιοι, ωστόσο, νόμοι (</a:t>
            </a:r>
            <a:r>
              <a:rPr lang="el-GR" sz="2800" b="1" dirty="0">
                <a:solidFill>
                  <a:srgbClr val="C00000"/>
                </a:solidFill>
                <a:effectLst>
                  <a:outerShdw blurRad="38100" dist="38100" dir="2700000" algn="tl">
                    <a:srgbClr val="000000">
                      <a:alpha val="43137"/>
                    </a:srgbClr>
                  </a:outerShdw>
                </a:effectLst>
              </a:rPr>
              <a:t>Νεαρές</a:t>
            </a:r>
            <a:r>
              <a:rPr lang="el-GR" sz="2800" dirty="0"/>
              <a:t>) εκδόθηκαν στην </a:t>
            </a:r>
            <a:r>
              <a:rPr lang="el-GR" sz="2800" b="1" dirty="0">
                <a:solidFill>
                  <a:srgbClr val="C00000"/>
                </a:solidFill>
                <a:effectLst>
                  <a:outerShdw blurRad="38100" dist="38100" dir="2700000" algn="tl">
                    <a:srgbClr val="000000">
                      <a:alpha val="43137"/>
                    </a:srgbClr>
                  </a:outerShdw>
                </a:effectLst>
              </a:rPr>
              <a:t>ελληνική</a:t>
            </a:r>
            <a:r>
              <a:rPr lang="el-GR" sz="2800" dirty="0"/>
              <a:t> γλώσσα για να είναι κατανοητοί από το λαό. </a:t>
            </a:r>
            <a:endParaRPr lang="el-GR" dirty="0"/>
          </a:p>
        </p:txBody>
      </p:sp>
      <p:graphicFrame>
        <p:nvGraphicFramePr>
          <p:cNvPr id="3" name="Table 3">
            <a:extLst>
              <a:ext uri="{FF2B5EF4-FFF2-40B4-BE49-F238E27FC236}">
                <a16:creationId xmlns:a16="http://schemas.microsoft.com/office/drawing/2014/main" id="{A5A5E40C-97C0-4A66-87A7-C6E7604DF5DD}"/>
              </a:ext>
            </a:extLst>
          </p:cNvPr>
          <p:cNvGraphicFramePr>
            <a:graphicFrameLocks noGrp="1"/>
          </p:cNvGraphicFramePr>
          <p:nvPr>
            <p:extLst>
              <p:ext uri="{D42A27DB-BD31-4B8C-83A1-F6EECF244321}">
                <p14:modId xmlns:p14="http://schemas.microsoft.com/office/powerpoint/2010/main" val="1729908150"/>
              </p:ext>
            </p:extLst>
          </p:nvPr>
        </p:nvGraphicFramePr>
        <p:xfrm>
          <a:off x="2032000" y="2954261"/>
          <a:ext cx="8128000" cy="3261360"/>
        </p:xfrm>
        <a:graphic>
          <a:graphicData uri="http://schemas.openxmlformats.org/drawingml/2006/table">
            <a:tbl>
              <a:tblPr firstRow="1" bandRow="1">
                <a:effectLst>
                  <a:outerShdw blurRad="254000" dist="177800" dir="2700000" algn="tl" rotWithShape="0">
                    <a:prstClr val="black">
                      <a:alpha val="40000"/>
                    </a:prstClr>
                  </a:outerShdw>
                </a:effectLst>
                <a:tableStyleId>{5C22544A-7EE6-4342-B048-85BDC9FD1C3A}</a:tableStyleId>
              </a:tblPr>
              <a:tblGrid>
                <a:gridCol w="4064000">
                  <a:extLst>
                    <a:ext uri="{9D8B030D-6E8A-4147-A177-3AD203B41FA5}">
                      <a16:colId xmlns:a16="http://schemas.microsoft.com/office/drawing/2014/main" val="480218503"/>
                    </a:ext>
                  </a:extLst>
                </a:gridCol>
                <a:gridCol w="4064000">
                  <a:extLst>
                    <a:ext uri="{9D8B030D-6E8A-4147-A177-3AD203B41FA5}">
                      <a16:colId xmlns:a16="http://schemas.microsoft.com/office/drawing/2014/main" val="864900877"/>
                    </a:ext>
                  </a:extLst>
                </a:gridCol>
              </a:tblGrid>
              <a:tr h="14302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800" dirty="0">
                          <a:effectLst>
                            <a:outerShdw blurRad="38100" dist="38100" dir="2700000" algn="tl">
                              <a:srgbClr val="000000">
                                <a:alpha val="43137"/>
                              </a:srgbClr>
                            </a:outerShdw>
                          </a:effectLst>
                        </a:rPr>
                        <a:t>Νομοθετικό έργο Ιουστινιανού</a:t>
                      </a:r>
                    </a:p>
                  </a:txBody>
                  <a:tcPr>
                    <a:solidFill>
                      <a:srgbClr val="C00000"/>
                    </a:solidFill>
                  </a:tcPr>
                </a:tc>
                <a:tc hMerge="1">
                  <a:txBody>
                    <a:bodyPr/>
                    <a:lstStyle/>
                    <a:p>
                      <a:endParaRPr lang="el-GR" dirty="0"/>
                    </a:p>
                  </a:txBody>
                  <a:tcPr/>
                </a:tc>
                <a:extLst>
                  <a:ext uri="{0D108BD9-81ED-4DB2-BD59-A6C34878D82A}">
                    <a16:rowId xmlns:a16="http://schemas.microsoft.com/office/drawing/2014/main" val="623132414"/>
                  </a:ext>
                </a:extLst>
              </a:tr>
              <a:tr h="370840">
                <a:tc>
                  <a:txBody>
                    <a:bodyPr/>
                    <a:lstStyle/>
                    <a:p>
                      <a:pPr algn="ctr"/>
                      <a:r>
                        <a:rPr lang="el-GR" sz="2400" b="1" dirty="0">
                          <a:solidFill>
                            <a:schemeClr val="tx1"/>
                          </a:solidFill>
                          <a:effectLst>
                            <a:outerShdw blurRad="38100" dist="38100" dir="2700000" algn="tl">
                              <a:srgbClr val="000000">
                                <a:alpha val="43137"/>
                              </a:srgbClr>
                            </a:outerShdw>
                          </a:effectLst>
                        </a:rPr>
                        <a:t>   Ιουστινιάνειος κώδικας</a:t>
                      </a:r>
                      <a:r>
                        <a:rPr lang="el-GR" sz="2400" b="1" dirty="0">
                          <a:solidFill>
                            <a:srgbClr val="C00000"/>
                          </a:solidFill>
                        </a:rPr>
                        <a:t> </a:t>
                      </a:r>
                      <a:r>
                        <a:rPr lang="el-GR" dirty="0"/>
                        <a:t>(529 και 534)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Σε </a:t>
                      </a:r>
                      <a:r>
                        <a:rPr lang="el-GR" b="1" dirty="0">
                          <a:effectLst>
                            <a:outerShdw blurRad="38100" dist="38100" dir="2700000" algn="tl">
                              <a:srgbClr val="000000">
                                <a:alpha val="43137"/>
                              </a:srgbClr>
                            </a:outerShdw>
                          </a:effectLst>
                        </a:rPr>
                        <a:t>λατινική</a:t>
                      </a:r>
                      <a:r>
                        <a:rPr lang="el-GR" dirty="0"/>
                        <a:t> γλώσσα</a:t>
                      </a:r>
                    </a:p>
                    <a:p>
                      <a:endParaRPr lang="el-GR" dirty="0"/>
                    </a:p>
                  </a:txBody>
                  <a:tcPr/>
                </a:tc>
                <a:extLst>
                  <a:ext uri="{0D108BD9-81ED-4DB2-BD59-A6C34878D82A}">
                    <a16:rowId xmlns:a16="http://schemas.microsoft.com/office/drawing/2014/main" val="1497187429"/>
                  </a:ext>
                </a:extLst>
              </a:tr>
              <a:tr h="0">
                <a:tc>
                  <a:txBody>
                    <a:bodyPr/>
                    <a:lstStyle/>
                    <a:p>
                      <a:r>
                        <a:rPr lang="el-GR" sz="2400" b="1" dirty="0">
                          <a:solidFill>
                            <a:srgbClr val="C00000"/>
                          </a:solidFill>
                          <a:effectLst>
                            <a:outerShdw blurRad="38100" dist="38100" dir="2700000" algn="tl">
                              <a:srgbClr val="000000">
                                <a:alpha val="43137"/>
                              </a:srgbClr>
                            </a:outerShdw>
                          </a:effectLst>
                        </a:rPr>
                        <a:t>     Πανδέκτης</a:t>
                      </a:r>
                      <a:r>
                        <a:rPr lang="el-GR" dirty="0"/>
                        <a:t> (533)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Σε </a:t>
                      </a:r>
                      <a:r>
                        <a:rPr lang="el-GR" b="1" dirty="0">
                          <a:effectLst>
                            <a:outerShdw blurRad="38100" dist="38100" dir="2700000" algn="tl">
                              <a:srgbClr val="000000">
                                <a:alpha val="43137"/>
                              </a:srgbClr>
                            </a:outerShdw>
                          </a:effectLst>
                        </a:rPr>
                        <a:t>λατινική</a:t>
                      </a:r>
                      <a:r>
                        <a:rPr lang="el-GR" dirty="0"/>
                        <a:t> γλώσσα</a:t>
                      </a:r>
                    </a:p>
                    <a:p>
                      <a:endParaRPr lang="el-GR" dirty="0"/>
                    </a:p>
                  </a:txBody>
                  <a:tcPr/>
                </a:tc>
                <a:extLst>
                  <a:ext uri="{0D108BD9-81ED-4DB2-BD59-A6C34878D82A}">
                    <a16:rowId xmlns:a16="http://schemas.microsoft.com/office/drawing/2014/main" val="1862631691"/>
                  </a:ext>
                </a:extLst>
              </a:tr>
              <a:tr h="0">
                <a:tc>
                  <a:txBody>
                    <a:bodyPr/>
                    <a:lstStyle/>
                    <a:p>
                      <a:r>
                        <a:rPr lang="el-GR" sz="2400" b="1" dirty="0">
                          <a:solidFill>
                            <a:schemeClr val="tx1"/>
                          </a:solidFill>
                          <a:effectLst>
                            <a:outerShdw blurRad="38100" dist="38100" dir="2700000" algn="tl">
                              <a:srgbClr val="000000">
                                <a:alpha val="43137"/>
                              </a:srgbClr>
                            </a:outerShdw>
                          </a:effectLst>
                        </a:rPr>
                        <a:t>     Εισηγήσεις</a:t>
                      </a:r>
                      <a:r>
                        <a:rPr lang="el-GR" dirty="0"/>
                        <a:t> (533)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Σε </a:t>
                      </a:r>
                      <a:r>
                        <a:rPr lang="el-GR" b="1" dirty="0">
                          <a:effectLst>
                            <a:outerShdw blurRad="38100" dist="38100" dir="2700000" algn="tl">
                              <a:srgbClr val="000000">
                                <a:alpha val="43137"/>
                              </a:srgbClr>
                            </a:outerShdw>
                          </a:effectLst>
                        </a:rPr>
                        <a:t>λατινική</a:t>
                      </a:r>
                      <a:r>
                        <a:rPr lang="el-GR" dirty="0"/>
                        <a:t> γλώσσα</a:t>
                      </a:r>
                    </a:p>
                    <a:p>
                      <a:endParaRPr lang="el-GR" dirty="0"/>
                    </a:p>
                  </a:txBody>
                  <a:tcPr/>
                </a:tc>
                <a:extLst>
                  <a:ext uri="{0D108BD9-81ED-4DB2-BD59-A6C34878D82A}">
                    <a16:rowId xmlns:a16="http://schemas.microsoft.com/office/drawing/2014/main" val="3806859002"/>
                  </a:ext>
                </a:extLst>
              </a:tr>
              <a:tr h="370840">
                <a:tc>
                  <a:txBody>
                    <a:bodyPr/>
                    <a:lstStyle/>
                    <a:p>
                      <a:r>
                        <a:rPr lang="el-GR" sz="2400" b="1" dirty="0">
                          <a:solidFill>
                            <a:srgbClr val="C00000"/>
                          </a:solidFill>
                          <a:effectLst>
                            <a:outerShdw blurRad="38100" dist="38100" dir="2700000" algn="tl">
                              <a:srgbClr val="000000">
                                <a:alpha val="43137"/>
                              </a:srgbClr>
                            </a:outerShdw>
                          </a:effectLst>
                        </a:rPr>
                        <a:t>     Νεαρές</a:t>
                      </a:r>
                      <a:r>
                        <a:rPr lang="el-GR" dirty="0"/>
                        <a:t> (μετά το 534)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Σε </a:t>
                      </a:r>
                      <a:r>
                        <a:rPr lang="el-GR" sz="2400" b="1" dirty="0">
                          <a:solidFill>
                            <a:srgbClr val="C00000"/>
                          </a:solidFill>
                          <a:effectLst>
                            <a:outerShdw blurRad="38100" dist="38100" dir="2700000" algn="tl">
                              <a:srgbClr val="000000">
                                <a:alpha val="43137"/>
                              </a:srgbClr>
                            </a:outerShdw>
                          </a:effectLst>
                        </a:rPr>
                        <a:t>ελληνική</a:t>
                      </a:r>
                      <a:r>
                        <a:rPr lang="el-GR" dirty="0"/>
                        <a:t> γλώσσα</a:t>
                      </a:r>
                    </a:p>
                    <a:p>
                      <a:endParaRPr lang="el-GR" dirty="0"/>
                    </a:p>
                  </a:txBody>
                  <a:tcPr/>
                </a:tc>
                <a:extLst>
                  <a:ext uri="{0D108BD9-81ED-4DB2-BD59-A6C34878D82A}">
                    <a16:rowId xmlns:a16="http://schemas.microsoft.com/office/drawing/2014/main" val="3440260091"/>
                  </a:ext>
                </a:extLst>
              </a:tr>
            </a:tbl>
          </a:graphicData>
        </a:graphic>
      </p:graphicFrame>
    </p:spTree>
    <p:extLst>
      <p:ext uri="{BB962C8B-B14F-4D97-AF65-F5344CB8AC3E}">
        <p14:creationId xmlns:p14="http://schemas.microsoft.com/office/powerpoint/2010/main" val="946412964"/>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B8F0FA-0F84-4F08-8E51-36DC2360E0D8}"/>
              </a:ext>
            </a:extLst>
          </p:cNvPr>
          <p:cNvSpPr txBox="1"/>
          <p:nvPr/>
        </p:nvSpPr>
        <p:spPr>
          <a:xfrm>
            <a:off x="0" y="4441688"/>
            <a:ext cx="11715750" cy="2000548"/>
          </a:xfrm>
          <a:prstGeom prst="rect">
            <a:avLst/>
          </a:prstGeom>
          <a:noFill/>
        </p:spPr>
        <p:txBody>
          <a:bodyPr wrap="square">
            <a:spAutoFit/>
          </a:bodyPr>
          <a:lstStyle/>
          <a:p>
            <a:pPr algn="ctr"/>
            <a:r>
              <a:rPr lang="el-GR" sz="2800" dirty="0"/>
              <a:t>Η κωδικοποίηση των νόμων της εποχής του Ιουστινιανού έγινε γνωστή </a:t>
            </a:r>
          </a:p>
          <a:p>
            <a:pPr algn="ctr"/>
            <a:r>
              <a:rPr lang="el-GR" sz="2800" dirty="0"/>
              <a:t>το 16ο αιώνα ως </a:t>
            </a:r>
            <a:r>
              <a:rPr lang="el-GR" sz="4000" b="1" dirty="0" err="1">
                <a:solidFill>
                  <a:srgbClr val="C00000"/>
                </a:solidFill>
                <a:effectLst>
                  <a:outerShdw blurRad="38100" dist="38100" dir="2700000" algn="tl">
                    <a:srgbClr val="000000">
                      <a:alpha val="43137"/>
                    </a:srgbClr>
                  </a:outerShdw>
                </a:effectLst>
              </a:rPr>
              <a:t>Corpus</a:t>
            </a:r>
            <a:r>
              <a:rPr lang="el-GR" sz="4000" b="1" dirty="0">
                <a:solidFill>
                  <a:srgbClr val="C00000"/>
                </a:solidFill>
                <a:effectLst>
                  <a:outerShdw blurRad="38100" dist="38100" dir="2700000" algn="tl">
                    <a:srgbClr val="000000">
                      <a:alpha val="43137"/>
                    </a:srgbClr>
                  </a:outerShdw>
                </a:effectLst>
              </a:rPr>
              <a:t> </a:t>
            </a:r>
            <a:r>
              <a:rPr lang="el-GR" sz="4000" b="1" dirty="0" err="1">
                <a:solidFill>
                  <a:srgbClr val="C00000"/>
                </a:solidFill>
                <a:effectLst>
                  <a:outerShdw blurRad="38100" dist="38100" dir="2700000" algn="tl">
                    <a:srgbClr val="000000">
                      <a:alpha val="43137"/>
                    </a:srgbClr>
                  </a:outerShdw>
                </a:effectLst>
              </a:rPr>
              <a:t>juris</a:t>
            </a:r>
            <a:r>
              <a:rPr lang="el-GR" sz="4000" b="1" dirty="0">
                <a:solidFill>
                  <a:srgbClr val="C00000"/>
                </a:solidFill>
                <a:effectLst>
                  <a:outerShdw blurRad="38100" dist="38100" dir="2700000" algn="tl">
                    <a:srgbClr val="000000">
                      <a:alpha val="43137"/>
                    </a:srgbClr>
                  </a:outerShdw>
                </a:effectLst>
              </a:rPr>
              <a:t> </a:t>
            </a:r>
            <a:r>
              <a:rPr lang="el-GR" sz="4000" b="1" dirty="0" err="1">
                <a:solidFill>
                  <a:srgbClr val="C00000"/>
                </a:solidFill>
                <a:effectLst>
                  <a:outerShdw blurRad="38100" dist="38100" dir="2700000" algn="tl">
                    <a:srgbClr val="000000">
                      <a:alpha val="43137"/>
                    </a:srgbClr>
                  </a:outerShdw>
                </a:effectLst>
              </a:rPr>
              <a:t>civilis</a:t>
            </a:r>
            <a:r>
              <a:rPr lang="el-GR" sz="4000" b="1" dirty="0">
                <a:solidFill>
                  <a:srgbClr val="C00000"/>
                </a:solidFill>
                <a:effectLst>
                  <a:outerShdw blurRad="38100" dist="38100" dir="2700000" algn="tl">
                    <a:srgbClr val="000000">
                      <a:alpha val="43137"/>
                    </a:srgbClr>
                  </a:outerShdw>
                </a:effectLst>
              </a:rPr>
              <a:t> </a:t>
            </a:r>
            <a:r>
              <a:rPr lang="el-GR" sz="2800" dirty="0"/>
              <a:t>(αστικό δίκαιο) </a:t>
            </a:r>
          </a:p>
          <a:p>
            <a:pPr algn="ctr"/>
            <a:r>
              <a:rPr lang="el-GR" sz="2800" dirty="0"/>
              <a:t>και αποτέλεσε τη </a:t>
            </a:r>
            <a:r>
              <a:rPr lang="el-GR" sz="2800" b="1" dirty="0"/>
              <a:t>βάση</a:t>
            </a:r>
            <a:r>
              <a:rPr lang="el-GR" sz="2800" dirty="0"/>
              <a:t> της νεότερης </a:t>
            </a:r>
            <a:r>
              <a:rPr lang="el-GR" sz="2800" b="1" dirty="0"/>
              <a:t>νομοθεσίας</a:t>
            </a:r>
            <a:r>
              <a:rPr lang="el-GR" sz="2800" dirty="0"/>
              <a:t> </a:t>
            </a:r>
          </a:p>
          <a:p>
            <a:pPr algn="ctr"/>
            <a:r>
              <a:rPr lang="el-GR" sz="2800" dirty="0"/>
              <a:t>των </a:t>
            </a:r>
            <a:r>
              <a:rPr lang="el-GR" sz="2800" b="1" dirty="0"/>
              <a:t>ευρωπαϊκών κρατών</a:t>
            </a:r>
            <a:r>
              <a:rPr lang="el-GR" sz="2800" dirty="0"/>
              <a:t>.</a:t>
            </a:r>
            <a:endParaRPr lang="el-GR" dirty="0"/>
          </a:p>
        </p:txBody>
      </p:sp>
      <p:pic>
        <p:nvPicPr>
          <p:cNvPr id="3" name="Picture 2">
            <a:extLst>
              <a:ext uri="{FF2B5EF4-FFF2-40B4-BE49-F238E27FC236}">
                <a16:creationId xmlns:a16="http://schemas.microsoft.com/office/drawing/2014/main" id="{F41843BA-A00D-4D77-9313-A2A74508344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300188" y="330039"/>
            <a:ext cx="4011474" cy="3807501"/>
          </a:xfrm>
          <a:prstGeom prst="rect">
            <a:avLst/>
          </a:prstGeom>
          <a:ln>
            <a:noFill/>
          </a:ln>
          <a:effectLst>
            <a:outerShdw blurRad="292100" dist="139700" dir="2700000" algn="tl" rotWithShape="0">
              <a:srgbClr val="333333">
                <a:alpha val="65000"/>
              </a:srgbClr>
            </a:outerShdw>
          </a:effectLst>
        </p:spPr>
      </p:pic>
      <p:sp>
        <p:nvSpPr>
          <p:cNvPr id="8" name="Arrow: Down 7">
            <a:extLst>
              <a:ext uri="{FF2B5EF4-FFF2-40B4-BE49-F238E27FC236}">
                <a16:creationId xmlns:a16="http://schemas.microsoft.com/office/drawing/2014/main" id="{BF50C336-D1CB-4EC5-881F-D3EC5B037A34}"/>
              </a:ext>
            </a:extLst>
          </p:cNvPr>
          <p:cNvSpPr/>
          <p:nvPr/>
        </p:nvSpPr>
        <p:spPr>
          <a:xfrm>
            <a:off x="5073729" y="1714525"/>
            <a:ext cx="1568292" cy="1816591"/>
          </a:xfrm>
          <a:prstGeom prst="downArrow">
            <a:avLst/>
          </a:prstGeom>
          <a:solidFill>
            <a:srgbClr val="C00000">
              <a:alpha val="71000"/>
            </a:srgbClr>
          </a:solidFill>
          <a:ln>
            <a:noFill/>
          </a:ln>
          <a:effectLst>
            <a:outerShdw blurRad="1397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Picture 8">
            <a:extLst>
              <a:ext uri="{FF2B5EF4-FFF2-40B4-BE49-F238E27FC236}">
                <a16:creationId xmlns:a16="http://schemas.microsoft.com/office/drawing/2014/main" id="{9EC9101E-A5C6-4A43-B797-E604761BBF93}"/>
              </a:ext>
            </a:extLst>
          </p:cNvPr>
          <p:cNvPicPr>
            <a:picLocks noChangeAspect="1"/>
          </p:cNvPicPr>
          <p:nvPr/>
        </p:nvPicPr>
        <p:blipFill>
          <a:blip r:embed="rId4"/>
          <a:stretch>
            <a:fillRect/>
          </a:stretch>
        </p:blipFill>
        <p:spPr>
          <a:xfrm>
            <a:off x="645526" y="330039"/>
            <a:ext cx="3864199" cy="3810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3598008"/>
      </p:ext>
    </p:extLst>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D706C-ACA4-4A4F-A882-325266AED783}"/>
              </a:ext>
            </a:extLst>
          </p:cNvPr>
          <p:cNvSpPr>
            <a:spLocks noGrp="1"/>
          </p:cNvSpPr>
          <p:nvPr>
            <p:ph type="title"/>
          </p:nvPr>
        </p:nvSpPr>
        <p:spPr>
          <a:xfrm>
            <a:off x="2047875" y="552450"/>
            <a:ext cx="10210800" cy="4298061"/>
          </a:xfrm>
        </p:spPr>
        <p:txBody>
          <a:bodyPr>
            <a:normAutofit/>
          </a:bodyPr>
          <a:lstStyle/>
          <a:p>
            <a:r>
              <a:rPr lang="el-GR" sz="5000" cap="none" dirty="0">
                <a:effectLst>
                  <a:outerShdw blurRad="38100" dist="38100" dir="2700000" algn="tl">
                    <a:srgbClr val="000000">
                      <a:alpha val="43137"/>
                    </a:srgbClr>
                  </a:outerShdw>
                </a:effectLst>
              </a:rPr>
              <a:t>Θεμελιώθηκε </a:t>
            </a:r>
            <a:br>
              <a:rPr lang="el-GR" sz="5000" cap="none" dirty="0">
                <a:effectLst>
                  <a:outerShdw blurRad="38100" dist="38100" dir="2700000" algn="tl">
                    <a:srgbClr val="000000">
                      <a:alpha val="43137"/>
                    </a:srgbClr>
                  </a:outerShdw>
                </a:effectLst>
              </a:rPr>
            </a:br>
            <a:r>
              <a:rPr lang="el-GR" sz="5000" cap="none" dirty="0">
                <a:effectLst>
                  <a:outerShdw blurRad="38100" dist="38100" dir="2700000" algn="tl">
                    <a:srgbClr val="000000">
                      <a:alpha val="43137"/>
                    </a:srgbClr>
                  </a:outerShdw>
                </a:effectLst>
              </a:rPr>
              <a:t> 	νέο διοικητικό σύστημα </a:t>
            </a:r>
            <a:br>
              <a:rPr lang="el-GR" sz="5000" cap="none" dirty="0">
                <a:effectLst>
                  <a:outerShdw blurRad="38100" dist="38100" dir="2700000" algn="tl">
                    <a:srgbClr val="000000">
                      <a:alpha val="43137"/>
                    </a:srgbClr>
                  </a:outerShdw>
                </a:effectLst>
              </a:rPr>
            </a:br>
            <a:r>
              <a:rPr lang="el-GR" sz="5000" cap="none" dirty="0">
                <a:effectLst>
                  <a:outerShdw blurRad="38100" dist="38100" dir="2700000" algn="tl">
                    <a:srgbClr val="000000">
                      <a:alpha val="43137"/>
                    </a:srgbClr>
                  </a:outerShdw>
                </a:effectLst>
              </a:rPr>
              <a:t>		που απέτρεψε </a:t>
            </a:r>
            <a:br>
              <a:rPr lang="el-GR" sz="5000" cap="none" dirty="0">
                <a:effectLst>
                  <a:outerShdw blurRad="38100" dist="38100" dir="2700000" algn="tl">
                    <a:srgbClr val="000000">
                      <a:alpha val="43137"/>
                    </a:srgbClr>
                  </a:outerShdw>
                </a:effectLst>
              </a:rPr>
            </a:br>
            <a:r>
              <a:rPr lang="el-GR" sz="5000" cap="none" dirty="0">
                <a:effectLst>
                  <a:outerShdw blurRad="38100" dist="38100" dir="2700000" algn="tl">
                    <a:srgbClr val="000000">
                      <a:alpha val="43137"/>
                    </a:srgbClr>
                  </a:outerShdw>
                </a:effectLst>
              </a:rPr>
              <a:t>			τον </a:t>
            </a:r>
            <a:r>
              <a:rPr lang="el-GR" sz="5000" cap="none" dirty="0" err="1">
                <a:effectLst>
                  <a:outerShdw blurRad="38100" dist="38100" dir="2700000" algn="tl">
                    <a:srgbClr val="000000">
                      <a:alpha val="43137"/>
                    </a:srgbClr>
                  </a:outerShdw>
                </a:effectLst>
              </a:rPr>
              <a:t>εκφεουδαρχισμό</a:t>
            </a:r>
            <a:r>
              <a:rPr lang="el-GR" sz="5000" cap="none" dirty="0">
                <a:effectLst>
                  <a:outerShdw blurRad="38100" dist="38100" dir="2700000" algn="tl">
                    <a:srgbClr val="000000">
                      <a:alpha val="43137"/>
                    </a:srgbClr>
                  </a:outerShdw>
                </a:effectLst>
              </a:rPr>
              <a:t> </a:t>
            </a:r>
            <a:br>
              <a:rPr lang="el-GR" sz="5000" cap="none" dirty="0">
                <a:effectLst>
                  <a:outerShdw blurRad="38100" dist="38100" dir="2700000" algn="tl">
                    <a:srgbClr val="000000">
                      <a:alpha val="43137"/>
                    </a:srgbClr>
                  </a:outerShdw>
                </a:effectLst>
              </a:rPr>
            </a:br>
            <a:r>
              <a:rPr lang="el-GR" sz="5000" cap="none" dirty="0">
                <a:effectLst>
                  <a:outerShdw blurRad="38100" dist="38100" dir="2700000" algn="tl">
                    <a:srgbClr val="000000">
                      <a:alpha val="43137"/>
                    </a:srgbClr>
                  </a:outerShdw>
                </a:effectLst>
              </a:rPr>
              <a:t>				της αυτοκρατορίας</a:t>
            </a:r>
            <a:endParaRPr lang="el-GR" sz="5000" dirty="0">
              <a:effectLst>
                <a:outerShdw blurRad="38100" dist="38100" dir="2700000" algn="tl">
                  <a:srgbClr val="000000">
                    <a:alpha val="43137"/>
                  </a:srgbClr>
                </a:outerShdw>
              </a:effectLst>
            </a:endParaRPr>
          </a:p>
        </p:txBody>
      </p:sp>
      <p:pic>
        <p:nvPicPr>
          <p:cNvPr id="12290" name="Picture 2" descr="Feudalism in Medieval Europe (What is Feudalism?) - YouTube">
            <a:extLst>
              <a:ext uri="{FF2B5EF4-FFF2-40B4-BE49-F238E27FC236}">
                <a16:creationId xmlns:a16="http://schemas.microsoft.com/office/drawing/2014/main" id="{C6EEF1CE-3561-456E-BEE2-09AB3F785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75" y="4419600"/>
            <a:ext cx="3555999" cy="2000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2719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E9D498-32EC-4E5B-A8C0-86C1F20FFA5C}"/>
              </a:ext>
            </a:extLst>
          </p:cNvPr>
          <p:cNvSpPr txBox="1"/>
          <p:nvPr/>
        </p:nvSpPr>
        <p:spPr>
          <a:xfrm>
            <a:off x="704850" y="345517"/>
            <a:ext cx="10246042" cy="1815882"/>
          </a:xfrm>
          <a:prstGeom prst="rect">
            <a:avLst/>
          </a:prstGeom>
          <a:noFill/>
        </p:spPr>
        <p:txBody>
          <a:bodyPr wrap="square">
            <a:spAutoFit/>
          </a:bodyPr>
          <a:lstStyle/>
          <a:p>
            <a:pPr algn="ctr"/>
            <a:r>
              <a:rPr lang="el-GR" sz="2800" dirty="0"/>
              <a:t>Με μια σειρά από καινούργια νομοθετικά διατάγματα (Νεαρές) παραχώρησε την </a:t>
            </a:r>
            <a:r>
              <a:rPr lang="el-GR" sz="2800" b="1" dirty="0">
                <a:solidFill>
                  <a:srgbClr val="C00000"/>
                </a:solidFill>
                <a:effectLst>
                  <a:outerShdw blurRad="38100" dist="38100" dir="2700000" algn="tl">
                    <a:srgbClr val="000000">
                      <a:alpha val="43137"/>
                    </a:srgbClr>
                  </a:outerShdw>
                </a:effectLst>
              </a:rPr>
              <a:t>πολιτική εξουσία </a:t>
            </a:r>
          </a:p>
          <a:p>
            <a:pPr algn="ctr"/>
            <a:r>
              <a:rPr lang="el-GR" sz="2800" dirty="0"/>
              <a:t>στους </a:t>
            </a:r>
            <a:r>
              <a:rPr lang="el-GR" sz="2800" b="1" dirty="0">
                <a:solidFill>
                  <a:srgbClr val="C00000"/>
                </a:solidFill>
                <a:effectLst>
                  <a:outerShdw blurRad="38100" dist="38100" dir="2700000" algn="tl">
                    <a:srgbClr val="000000">
                      <a:alpha val="43137"/>
                    </a:srgbClr>
                  </a:outerShdw>
                </a:effectLst>
              </a:rPr>
              <a:t>στρατιωτικούς</a:t>
            </a:r>
            <a:r>
              <a:rPr lang="el-GR" sz="2800" dirty="0"/>
              <a:t> </a:t>
            </a:r>
            <a:r>
              <a:rPr lang="el-GR" sz="2800" b="1" dirty="0">
                <a:solidFill>
                  <a:srgbClr val="C00000"/>
                </a:solidFill>
                <a:effectLst>
                  <a:outerShdw blurRad="38100" dist="38100" dir="2700000" algn="tl">
                    <a:srgbClr val="000000">
                      <a:alpha val="43137"/>
                    </a:srgbClr>
                  </a:outerShdw>
                </a:effectLst>
              </a:rPr>
              <a:t>διοικητές</a:t>
            </a:r>
            <a:r>
              <a:rPr lang="el-GR" sz="2800" dirty="0"/>
              <a:t> των περιοχών </a:t>
            </a:r>
          </a:p>
          <a:p>
            <a:pPr algn="ctr"/>
            <a:r>
              <a:rPr lang="el-GR" sz="2800" dirty="0"/>
              <a:t>που ήταν περισσότερο εκτεθειμένες σε εχθρικές επιθέσεις. </a:t>
            </a:r>
            <a:endParaRPr lang="el-GR" dirty="0"/>
          </a:p>
        </p:txBody>
      </p:sp>
      <p:sp>
        <p:nvSpPr>
          <p:cNvPr id="6" name="Arrow: Down 5">
            <a:extLst>
              <a:ext uri="{FF2B5EF4-FFF2-40B4-BE49-F238E27FC236}">
                <a16:creationId xmlns:a16="http://schemas.microsoft.com/office/drawing/2014/main" id="{B764279A-0CA7-4C6E-A40D-996734E6ED1C}"/>
              </a:ext>
            </a:extLst>
          </p:cNvPr>
          <p:cNvSpPr/>
          <p:nvPr/>
        </p:nvSpPr>
        <p:spPr>
          <a:xfrm>
            <a:off x="4956333" y="2488570"/>
            <a:ext cx="1558767" cy="1587847"/>
          </a:xfrm>
          <a:prstGeom prst="downArrow">
            <a:avLst/>
          </a:prstGeom>
          <a:solidFill>
            <a:srgbClr val="C00000">
              <a:alpha val="71000"/>
            </a:srgbClr>
          </a:solidFill>
          <a:ln>
            <a:noFill/>
          </a:ln>
          <a:effectLst>
            <a:outerShdw blurRad="1397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5CB8F0FA-0F84-4F08-8E51-36DC2360E0D8}"/>
              </a:ext>
            </a:extLst>
          </p:cNvPr>
          <p:cNvSpPr txBox="1"/>
          <p:nvPr/>
        </p:nvSpPr>
        <p:spPr>
          <a:xfrm>
            <a:off x="95250" y="4403588"/>
            <a:ext cx="11715750" cy="1815882"/>
          </a:xfrm>
          <a:prstGeom prst="rect">
            <a:avLst/>
          </a:prstGeom>
          <a:noFill/>
        </p:spPr>
        <p:txBody>
          <a:bodyPr wrap="square">
            <a:spAutoFit/>
          </a:bodyPr>
          <a:lstStyle/>
          <a:p>
            <a:pPr algn="ctr"/>
            <a:r>
              <a:rPr lang="el-GR" sz="2800" dirty="0"/>
              <a:t>Αυτή η διοικητική καινοτομία ήταν η βάση ενός νέου διοικητικού συστήματος, που θα επεκτεινόταν και θα εφαρμοζόταν αργότερα σ' όλη την αυτοκρατορία. Το μέτρο αυτό στόχευε, εκτός των άλλων, στην </a:t>
            </a:r>
            <a:r>
              <a:rPr lang="el-GR" sz="2800" b="1" dirty="0">
                <a:effectLst>
                  <a:outerShdw blurRad="38100" dist="38100" dir="2700000" algn="tl">
                    <a:srgbClr val="000000">
                      <a:alpha val="43137"/>
                    </a:srgbClr>
                  </a:outerShdw>
                </a:effectLst>
              </a:rPr>
              <a:t>αντιμετώπιση της ανάπτυξης των μεγάλων γαιοκτησιών</a:t>
            </a:r>
            <a:r>
              <a:rPr lang="el-GR" sz="2800" dirty="0"/>
              <a:t>.</a:t>
            </a:r>
            <a:endParaRPr lang="el-GR" dirty="0"/>
          </a:p>
        </p:txBody>
      </p:sp>
    </p:spTree>
    <p:extLst>
      <p:ext uri="{BB962C8B-B14F-4D97-AF65-F5344CB8AC3E}">
        <p14:creationId xmlns:p14="http://schemas.microsoft.com/office/powerpoint/2010/main" val="176972706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E9D498-32EC-4E5B-A8C0-86C1F20FFA5C}"/>
              </a:ext>
            </a:extLst>
          </p:cNvPr>
          <p:cNvSpPr txBox="1"/>
          <p:nvPr/>
        </p:nvSpPr>
        <p:spPr>
          <a:xfrm>
            <a:off x="5095876" y="331656"/>
            <a:ext cx="7096124" cy="2062103"/>
          </a:xfrm>
          <a:prstGeom prst="rect">
            <a:avLst/>
          </a:prstGeom>
          <a:noFill/>
        </p:spPr>
        <p:txBody>
          <a:bodyPr wrap="square">
            <a:spAutoFit/>
          </a:bodyPr>
          <a:lstStyle/>
          <a:p>
            <a:pPr algn="ctr"/>
            <a:r>
              <a:rPr lang="el-GR" sz="3200" dirty="0"/>
              <a:t>Με επιμέρους διατάγματα προσπάθησε </a:t>
            </a:r>
          </a:p>
          <a:p>
            <a:pPr algn="ctr"/>
            <a:r>
              <a:rPr lang="el-GR" sz="3200" b="1" dirty="0">
                <a:solidFill>
                  <a:srgbClr val="C00000"/>
                </a:solidFill>
                <a:effectLst>
                  <a:outerShdw blurRad="38100" dist="38100" dir="2700000" algn="tl">
                    <a:srgbClr val="000000">
                      <a:alpha val="43137"/>
                    </a:srgbClr>
                  </a:outerShdw>
                </a:effectLst>
              </a:rPr>
              <a:t>να πλήξει τους «δυνατούς» </a:t>
            </a:r>
          </a:p>
          <a:p>
            <a:pPr algn="ctr"/>
            <a:r>
              <a:rPr lang="el-GR" sz="3200" dirty="0"/>
              <a:t>δηλαδή τους </a:t>
            </a:r>
            <a:r>
              <a:rPr lang="el-GR" sz="3200" b="1" dirty="0"/>
              <a:t>μεγαλοκτηματίες</a:t>
            </a:r>
            <a:r>
              <a:rPr lang="el-GR" sz="3200" dirty="0"/>
              <a:t> </a:t>
            </a:r>
          </a:p>
          <a:p>
            <a:pPr algn="ctr"/>
            <a:r>
              <a:rPr lang="el-GR" sz="3200" dirty="0"/>
              <a:t>της εποχής. </a:t>
            </a:r>
          </a:p>
        </p:txBody>
      </p:sp>
      <p:sp>
        <p:nvSpPr>
          <p:cNvPr id="6" name="Arrow: Down 5">
            <a:extLst>
              <a:ext uri="{FF2B5EF4-FFF2-40B4-BE49-F238E27FC236}">
                <a16:creationId xmlns:a16="http://schemas.microsoft.com/office/drawing/2014/main" id="{B764279A-0CA7-4C6E-A40D-996734E6ED1C}"/>
              </a:ext>
            </a:extLst>
          </p:cNvPr>
          <p:cNvSpPr/>
          <p:nvPr/>
        </p:nvSpPr>
        <p:spPr>
          <a:xfrm>
            <a:off x="7610475" y="2667908"/>
            <a:ext cx="1923812" cy="1982344"/>
          </a:xfrm>
          <a:prstGeom prst="downArrow">
            <a:avLst/>
          </a:prstGeom>
          <a:solidFill>
            <a:srgbClr val="C00000">
              <a:alpha val="71000"/>
            </a:srgbClr>
          </a:solidFill>
          <a:ln>
            <a:noFill/>
          </a:ln>
          <a:effectLst>
            <a:outerShdw blurRad="1397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5CB8F0FA-0F84-4F08-8E51-36DC2360E0D8}"/>
              </a:ext>
            </a:extLst>
          </p:cNvPr>
          <p:cNvSpPr txBox="1"/>
          <p:nvPr/>
        </p:nvSpPr>
        <p:spPr>
          <a:xfrm>
            <a:off x="311942" y="4795897"/>
            <a:ext cx="11194733" cy="2062103"/>
          </a:xfrm>
          <a:prstGeom prst="rect">
            <a:avLst/>
          </a:prstGeom>
          <a:noFill/>
        </p:spPr>
        <p:txBody>
          <a:bodyPr wrap="square">
            <a:spAutoFit/>
          </a:bodyPr>
          <a:lstStyle/>
          <a:p>
            <a:pPr algn="ctr"/>
            <a:r>
              <a:rPr lang="el-GR" sz="3200" dirty="0"/>
              <a:t>Έτσι </a:t>
            </a:r>
            <a:r>
              <a:rPr lang="el-GR" sz="3200" b="1" dirty="0">
                <a:solidFill>
                  <a:srgbClr val="C00000"/>
                </a:solidFill>
                <a:effectLst>
                  <a:outerShdw blurRad="38100" dist="38100" dir="2700000" algn="tl">
                    <a:srgbClr val="000000">
                      <a:alpha val="43137"/>
                    </a:srgbClr>
                  </a:outerShdw>
                </a:effectLst>
              </a:rPr>
              <a:t>περιορίστηκε η ανάπτυξη της μεγάλης γαιοκτησίας </a:t>
            </a:r>
          </a:p>
          <a:p>
            <a:pPr algn="ctr"/>
            <a:r>
              <a:rPr lang="el-GR" sz="3200" dirty="0"/>
              <a:t>και αποτράπηκε η διαμόρφωση κατάστασης ανάλογης </a:t>
            </a:r>
          </a:p>
          <a:p>
            <a:pPr algn="ctr"/>
            <a:r>
              <a:rPr lang="el-GR" sz="3200" dirty="0"/>
              <a:t>με αυτή που παρατηρήθηκε στο δυτικό μεσαιωνικό κόσμο (</a:t>
            </a:r>
            <a:r>
              <a:rPr lang="el-GR" sz="3200" b="1" dirty="0"/>
              <a:t>φεουδαρχία</a:t>
            </a:r>
            <a:r>
              <a:rPr lang="el-GR" sz="3200" dirty="0"/>
              <a:t>).</a:t>
            </a:r>
          </a:p>
        </p:txBody>
      </p:sp>
      <p:pic>
        <p:nvPicPr>
          <p:cNvPr id="3" name="Picture 2">
            <a:extLst>
              <a:ext uri="{FF2B5EF4-FFF2-40B4-BE49-F238E27FC236}">
                <a16:creationId xmlns:a16="http://schemas.microsoft.com/office/drawing/2014/main" id="{3B15FB98-E305-4C56-95E2-30561B650421}"/>
              </a:ext>
            </a:extLst>
          </p:cNvPr>
          <p:cNvPicPr>
            <a:picLocks noChangeAspect="1"/>
          </p:cNvPicPr>
          <p:nvPr/>
        </p:nvPicPr>
        <p:blipFill>
          <a:blip r:embed="rId2"/>
          <a:stretch>
            <a:fillRect/>
          </a:stretch>
        </p:blipFill>
        <p:spPr>
          <a:xfrm>
            <a:off x="723900" y="265771"/>
            <a:ext cx="4191000" cy="42559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969466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84565-6ADB-44D5-A011-7B5823EFA98D}"/>
              </a:ext>
            </a:extLst>
          </p:cNvPr>
          <p:cNvSpPr>
            <a:spLocks noGrp="1"/>
          </p:cNvSpPr>
          <p:nvPr>
            <p:ph type="title"/>
          </p:nvPr>
        </p:nvSpPr>
        <p:spPr>
          <a:xfrm>
            <a:off x="8549640" y="352426"/>
            <a:ext cx="3451860" cy="1714500"/>
          </a:xfrm>
        </p:spPr>
        <p:txBody>
          <a:bodyPr>
            <a:normAutofit/>
          </a:bodyPr>
          <a:lstStyle/>
          <a:p>
            <a:r>
              <a:rPr lang="el-GR" dirty="0" err="1"/>
              <a:t>ενα</a:t>
            </a:r>
            <a:r>
              <a:rPr lang="el-GR" dirty="0"/>
              <a:t> </a:t>
            </a:r>
            <a:r>
              <a:rPr lang="el-GR" dirty="0" err="1"/>
              <a:t>κρατοσ</a:t>
            </a:r>
            <a:br>
              <a:rPr lang="el-GR" dirty="0"/>
            </a:br>
            <a:r>
              <a:rPr lang="el-GR" dirty="0"/>
              <a:t>μια </a:t>
            </a:r>
            <a:r>
              <a:rPr lang="el-GR" dirty="0" err="1"/>
              <a:t>εκκλησια</a:t>
            </a:r>
            <a:br>
              <a:rPr lang="el-GR" dirty="0"/>
            </a:br>
            <a:r>
              <a:rPr lang="el-GR" dirty="0"/>
              <a:t>μια </a:t>
            </a:r>
            <a:r>
              <a:rPr lang="el-GR" dirty="0" err="1"/>
              <a:t>νομοθεσια</a:t>
            </a:r>
            <a:endParaRPr lang="el-GR" dirty="0"/>
          </a:p>
        </p:txBody>
      </p:sp>
      <p:pic>
        <p:nvPicPr>
          <p:cNvPr id="6" name="Picture 5">
            <a:extLst>
              <a:ext uri="{FF2B5EF4-FFF2-40B4-BE49-F238E27FC236}">
                <a16:creationId xmlns:a16="http://schemas.microsoft.com/office/drawing/2014/main" id="{0674956B-A955-469F-B5E8-A741BBD2A3E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76225" y="284948"/>
            <a:ext cx="7600950" cy="65245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1759354"/>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BCFE1-5133-4B87-8932-982310AB7013}"/>
              </a:ext>
            </a:extLst>
          </p:cNvPr>
          <p:cNvSpPr>
            <a:spLocks noGrp="1"/>
          </p:cNvSpPr>
          <p:nvPr>
            <p:ph type="ctrTitle"/>
          </p:nvPr>
        </p:nvSpPr>
        <p:spPr/>
        <p:txBody>
          <a:bodyPr/>
          <a:lstStyle/>
          <a:p>
            <a:pPr algn="ctr"/>
            <a:r>
              <a:rPr lang="el-GR" sz="6000" dirty="0"/>
              <a:t>Ας </a:t>
            </a:r>
            <a:r>
              <a:rPr lang="el-GR" sz="6000" dirty="0" err="1"/>
              <a:t>δουμε</a:t>
            </a:r>
            <a:br>
              <a:rPr lang="el-GR" sz="6000" dirty="0"/>
            </a:br>
            <a:r>
              <a:rPr lang="el-GR" sz="6000" dirty="0"/>
              <a:t>μια </a:t>
            </a:r>
            <a:r>
              <a:rPr lang="el-GR" sz="6000" dirty="0" err="1"/>
              <a:t>Ιστορικη</a:t>
            </a:r>
            <a:r>
              <a:rPr lang="el-GR" sz="6000" dirty="0"/>
              <a:t> </a:t>
            </a:r>
            <a:r>
              <a:rPr lang="el-GR" sz="6000" dirty="0" err="1"/>
              <a:t>πηγη</a:t>
            </a:r>
            <a:endParaRPr lang="el-GR" sz="6000" dirty="0"/>
          </a:p>
        </p:txBody>
      </p:sp>
      <p:pic>
        <p:nvPicPr>
          <p:cNvPr id="15362" name="Picture 2" descr="Πένα Φτερό και Φάκελοι - Harry Potter">
            <a:extLst>
              <a:ext uri="{FF2B5EF4-FFF2-40B4-BE49-F238E27FC236}">
                <a16:creationId xmlns:a16="http://schemas.microsoft.com/office/drawing/2014/main" id="{2FCEC4F2-E84E-411B-A3B1-453B538BEAC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625" y="2812542"/>
            <a:ext cx="3876675" cy="387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5122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34B4-1D7D-41AB-A92D-47ECFDF28CD5}"/>
              </a:ext>
            </a:extLst>
          </p:cNvPr>
          <p:cNvSpPr>
            <a:spLocks noGrp="1"/>
          </p:cNvSpPr>
          <p:nvPr>
            <p:ph type="title"/>
          </p:nvPr>
        </p:nvSpPr>
        <p:spPr>
          <a:xfrm>
            <a:off x="3133725" y="1225296"/>
            <a:ext cx="8314562" cy="3520440"/>
          </a:xfrm>
        </p:spPr>
        <p:txBody>
          <a:bodyPr>
            <a:normAutofit/>
          </a:bodyPr>
          <a:lstStyle/>
          <a:p>
            <a:r>
              <a:rPr lang="el-GR" sz="6000" cap="none" dirty="0"/>
              <a:t>Ποιο ήταν το όνομά του;</a:t>
            </a:r>
          </a:p>
        </p:txBody>
      </p:sp>
    </p:spTree>
    <p:extLst>
      <p:ext uri="{BB962C8B-B14F-4D97-AF65-F5344CB8AC3E}">
        <p14:creationId xmlns:p14="http://schemas.microsoft.com/office/powerpoint/2010/main" val="35969484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9C3A6-580A-4CC7-B73D-7607384B6B33}"/>
              </a:ext>
            </a:extLst>
          </p:cNvPr>
          <p:cNvSpPr>
            <a:spLocks noGrp="1"/>
          </p:cNvSpPr>
          <p:nvPr>
            <p:ph type="title"/>
          </p:nvPr>
        </p:nvSpPr>
        <p:spPr>
          <a:xfrm>
            <a:off x="2486025" y="1225296"/>
            <a:ext cx="9353549" cy="3520440"/>
          </a:xfrm>
        </p:spPr>
        <p:txBody>
          <a:bodyPr/>
          <a:lstStyle/>
          <a:p>
            <a:r>
              <a:rPr lang="el-GR" dirty="0" err="1"/>
              <a:t>Νεαρα</a:t>
            </a:r>
            <a:r>
              <a:rPr lang="el-GR" dirty="0"/>
              <a:t> του 535 </a:t>
            </a:r>
            <a:r>
              <a:rPr lang="el-GR" sz="6600" dirty="0"/>
              <a:t>μ.Χ.</a:t>
            </a:r>
          </a:p>
        </p:txBody>
      </p:sp>
    </p:spTree>
    <p:extLst>
      <p:ext uri="{BB962C8B-B14F-4D97-AF65-F5344CB8AC3E}">
        <p14:creationId xmlns:p14="http://schemas.microsoft.com/office/powerpoint/2010/main" val="108020692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1856F-850B-4393-9EEC-04D564A584E9}"/>
              </a:ext>
            </a:extLst>
          </p:cNvPr>
          <p:cNvSpPr>
            <a:spLocks noGrp="1"/>
          </p:cNvSpPr>
          <p:nvPr>
            <p:ph type="title"/>
          </p:nvPr>
        </p:nvSpPr>
        <p:spPr>
          <a:xfrm>
            <a:off x="166687" y="236982"/>
            <a:ext cx="11858625" cy="1609344"/>
          </a:xfrm>
        </p:spPr>
        <p:txBody>
          <a:bodyPr>
            <a:normAutofit/>
          </a:bodyPr>
          <a:lstStyle/>
          <a:p>
            <a:pPr algn="ctr"/>
            <a:r>
              <a:rPr lang="el-GR" sz="3600" b="1" cap="none" dirty="0">
                <a:solidFill>
                  <a:srgbClr val="C00000"/>
                </a:solidFill>
                <a:effectLst>
                  <a:outerShdw blurRad="38100" dist="38100" dir="2700000" algn="tl">
                    <a:srgbClr val="000000">
                      <a:alpha val="43137"/>
                    </a:srgbClr>
                  </a:outerShdw>
                </a:effectLst>
              </a:rPr>
              <a:t>Νομοθετικό μέτρο του Ιουστινιανού αντιμετωπίζει το πρόβλημα του </a:t>
            </a:r>
            <a:r>
              <a:rPr lang="el-GR" sz="3600" b="1" cap="none" dirty="0" err="1">
                <a:solidFill>
                  <a:srgbClr val="C00000"/>
                </a:solidFill>
                <a:effectLst>
                  <a:outerShdw blurRad="38100" dist="38100" dir="2700000" algn="tl">
                    <a:srgbClr val="000000">
                      <a:alpha val="43137"/>
                    </a:srgbClr>
                  </a:outerShdw>
                </a:effectLst>
              </a:rPr>
              <a:t>εκφεουδαρχισμού</a:t>
            </a:r>
            <a:r>
              <a:rPr lang="el-GR" sz="3600" b="1" cap="none" dirty="0">
                <a:solidFill>
                  <a:srgbClr val="C00000"/>
                </a:solidFill>
                <a:effectLst>
                  <a:outerShdw blurRad="38100" dist="38100" dir="2700000" algn="tl">
                    <a:srgbClr val="000000">
                      <a:alpha val="43137"/>
                    </a:srgbClr>
                  </a:outerShdw>
                </a:effectLst>
              </a:rPr>
              <a:t> της αυτοκρατορίας</a:t>
            </a:r>
          </a:p>
        </p:txBody>
      </p:sp>
      <p:sp>
        <p:nvSpPr>
          <p:cNvPr id="3" name="Content Placeholder 2">
            <a:extLst>
              <a:ext uri="{FF2B5EF4-FFF2-40B4-BE49-F238E27FC236}">
                <a16:creationId xmlns:a16="http://schemas.microsoft.com/office/drawing/2014/main" id="{16CF9FD2-441B-4DA0-99F0-18C40AEFB29E}"/>
              </a:ext>
            </a:extLst>
          </p:cNvPr>
          <p:cNvSpPr>
            <a:spLocks noGrp="1"/>
          </p:cNvSpPr>
          <p:nvPr>
            <p:ph idx="1"/>
          </p:nvPr>
        </p:nvSpPr>
        <p:spPr>
          <a:xfrm>
            <a:off x="1069848" y="1990725"/>
            <a:ext cx="10058400" cy="4552949"/>
          </a:xfrm>
        </p:spPr>
        <p:txBody>
          <a:bodyPr/>
          <a:lstStyle/>
          <a:p>
            <a:pPr algn="just"/>
            <a:r>
              <a:rPr lang="el-GR" sz="2400" dirty="0"/>
              <a:t>Προστασίες άδικες για τις οποίες πληροφορούμαστε ότι γίνονται στις δικές μας επαρχίες, θα επιχειρήσεις με κάθε τρόπο να τις σταματήσεις, μην επιτρέποντας σε κανένα να ζει σε βάρος της ζωής των άλλων ούτε να οικειοποιείται τα κτήματα που δεν του ανήκουν από πουθενά, ούτε να υπόσχεται προστασία προς βλάβη των άλλων ούτε, για να εξουδετερώσουν το κράτος, να αντιτάσσουν τη δική τους δύναμη. Αλλά ούτε να σε απασχολεί, ποια εξουσία διαθέτουν αυτοί που πράττουν αυτά, διότι σου είναι αρκετός, κυρίως για την εξασφάλιση πληρέστερης εξουσίας, ο νόμος και η βασιλική ευμένεια.</a:t>
            </a:r>
          </a:p>
          <a:p>
            <a:pPr marL="0" indent="0" algn="r">
              <a:buNone/>
            </a:pPr>
            <a:r>
              <a:rPr lang="el-GR" i="1" dirty="0"/>
              <a:t>(Ιουστινιανού Α', Νεαρά του έτους 535) I. Καραγιαννόπουλου, </a:t>
            </a:r>
          </a:p>
          <a:p>
            <a:pPr marL="0" indent="0" algn="r">
              <a:buNone/>
            </a:pPr>
            <a:r>
              <a:rPr lang="el-GR" i="1" dirty="0"/>
              <a:t>Η Βυζαντινή ιστορία από τις πηγές, </a:t>
            </a:r>
            <a:r>
              <a:rPr lang="el-GR" i="1" dirty="0" err="1"/>
              <a:t>εκδ</a:t>
            </a:r>
            <a:r>
              <a:rPr lang="el-GR" i="1" dirty="0"/>
              <a:t>. </a:t>
            </a:r>
            <a:r>
              <a:rPr lang="el-GR" i="1" dirty="0" err="1"/>
              <a:t>Βάνιας</a:t>
            </a:r>
            <a:r>
              <a:rPr lang="el-GR" i="1" dirty="0"/>
              <a:t> 1996, σ. 186.</a:t>
            </a:r>
          </a:p>
        </p:txBody>
      </p:sp>
    </p:spTree>
    <p:extLst>
      <p:ext uri="{BB962C8B-B14F-4D97-AF65-F5344CB8AC3E}">
        <p14:creationId xmlns:p14="http://schemas.microsoft.com/office/powerpoint/2010/main" val="392143626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9C3A6-580A-4CC7-B73D-7607384B6B33}"/>
              </a:ext>
            </a:extLst>
          </p:cNvPr>
          <p:cNvSpPr>
            <a:spLocks noGrp="1"/>
          </p:cNvSpPr>
          <p:nvPr>
            <p:ph type="title"/>
          </p:nvPr>
        </p:nvSpPr>
        <p:spPr>
          <a:xfrm>
            <a:off x="2990850" y="1225296"/>
            <a:ext cx="8896350" cy="3520440"/>
          </a:xfrm>
        </p:spPr>
        <p:txBody>
          <a:bodyPr>
            <a:normAutofit/>
          </a:bodyPr>
          <a:lstStyle/>
          <a:p>
            <a:r>
              <a:rPr lang="el-GR" sz="5400" dirty="0"/>
              <a:t>Η </a:t>
            </a:r>
            <a:r>
              <a:rPr lang="el-GR" sz="5400" cap="none" dirty="0"/>
              <a:t>άχρηστη πληροφορία </a:t>
            </a:r>
            <a:br>
              <a:rPr lang="el-GR" sz="5400" cap="none" dirty="0"/>
            </a:br>
            <a:r>
              <a:rPr lang="el-GR" sz="5400" cap="none" dirty="0"/>
              <a:t> 		της ημέρας</a:t>
            </a:r>
            <a:endParaRPr lang="el-GR" sz="5400" dirty="0"/>
          </a:p>
        </p:txBody>
      </p:sp>
    </p:spTree>
    <p:extLst>
      <p:ext uri="{BB962C8B-B14F-4D97-AF65-F5344CB8AC3E}">
        <p14:creationId xmlns:p14="http://schemas.microsoft.com/office/powerpoint/2010/main" val="218739517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84565-6ADB-44D5-A011-7B5823EFA98D}"/>
              </a:ext>
            </a:extLst>
          </p:cNvPr>
          <p:cNvSpPr>
            <a:spLocks noGrp="1"/>
          </p:cNvSpPr>
          <p:nvPr>
            <p:ph type="title"/>
          </p:nvPr>
        </p:nvSpPr>
        <p:spPr>
          <a:xfrm>
            <a:off x="8549640" y="685800"/>
            <a:ext cx="3200400" cy="2111187"/>
          </a:xfrm>
        </p:spPr>
        <p:txBody>
          <a:bodyPr>
            <a:normAutofit/>
          </a:bodyPr>
          <a:lstStyle/>
          <a:p>
            <a:r>
              <a:rPr lang="el-GR" cap="none" dirty="0"/>
              <a:t>Πώς να έμοιαζε ο Ιουστινιανός;</a:t>
            </a:r>
          </a:p>
        </p:txBody>
      </p:sp>
      <p:pic>
        <p:nvPicPr>
          <p:cNvPr id="13314" name="Picture 2" descr="Face reconstruction of the Byzantine emperor Justinian I (r. 527 to 565) by  Alessandro Tomasi. Source in the first comment. : r/byzantium">
            <a:extLst>
              <a:ext uri="{FF2B5EF4-FFF2-40B4-BE49-F238E27FC236}">
                <a16:creationId xmlns:a16="http://schemas.microsoft.com/office/drawing/2014/main" id="{5E573565-B537-4E03-9243-0CE6AE895A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35" r="51878"/>
          <a:stretch/>
        </p:blipFill>
        <p:spPr bwMode="auto">
          <a:xfrm>
            <a:off x="4494050" y="1981200"/>
            <a:ext cx="3590925" cy="487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Face reconstruction of the Byzantine emperor Justinian I (r. 527 to 565) by  Alessandro Tomasi. Source in the first comment. : r/byzantium">
            <a:extLst>
              <a:ext uri="{FF2B5EF4-FFF2-40B4-BE49-F238E27FC236}">
                <a16:creationId xmlns:a16="http://schemas.microsoft.com/office/drawing/2014/main" id="{FA15A782-F379-44A6-9F69-59F277A9B9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225590" y="-4763"/>
            <a:ext cx="4100512" cy="487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0324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wipe(up)">
                                      <p:cBhvr>
                                        <p:cTn id="1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098FE5-FA7F-468C-9DA7-3C9A75C04641}"/>
              </a:ext>
            </a:extLst>
          </p:cNvPr>
          <p:cNvSpPr>
            <a:spLocks noGrp="1"/>
          </p:cNvSpPr>
          <p:nvPr>
            <p:ph type="pic" idx="1"/>
          </p:nvPr>
        </p:nvSpPr>
        <p:spPr/>
      </p:sp>
      <p:sp>
        <p:nvSpPr>
          <p:cNvPr id="5" name="Title 1">
            <a:extLst>
              <a:ext uri="{FF2B5EF4-FFF2-40B4-BE49-F238E27FC236}">
                <a16:creationId xmlns:a16="http://schemas.microsoft.com/office/drawing/2014/main" id="{FA9DECC1-03A9-4CA0-9C64-6F274726F143}"/>
              </a:ext>
            </a:extLst>
          </p:cNvPr>
          <p:cNvSpPr txBox="1">
            <a:spLocks/>
          </p:cNvSpPr>
          <p:nvPr/>
        </p:nvSpPr>
        <p:spPr>
          <a:xfrm>
            <a:off x="8721090" y="176031"/>
            <a:ext cx="3200400" cy="17240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l-GR" dirty="0"/>
              <a:t>ΠΕΡΠΕΝΔΟΥΛΙΑ</a:t>
            </a:r>
            <a:br>
              <a:rPr lang="el-GR" dirty="0"/>
            </a:br>
            <a:endParaRPr lang="el-GR" dirty="0"/>
          </a:p>
        </p:txBody>
      </p:sp>
      <p:sp>
        <p:nvSpPr>
          <p:cNvPr id="6" name="Text Placeholder 3">
            <a:extLst>
              <a:ext uri="{FF2B5EF4-FFF2-40B4-BE49-F238E27FC236}">
                <a16:creationId xmlns:a16="http://schemas.microsoft.com/office/drawing/2014/main" id="{5993AB1A-9559-4F92-B693-83CF6734AEFB}"/>
              </a:ext>
            </a:extLst>
          </p:cNvPr>
          <p:cNvSpPr txBox="1">
            <a:spLocks/>
          </p:cNvSpPr>
          <p:nvPr/>
        </p:nvSpPr>
        <p:spPr>
          <a:xfrm>
            <a:off x="8856345" y="4359772"/>
            <a:ext cx="2929890" cy="128515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Clr>
                <a:schemeClr val="accent1">
                  <a:lumMod val="75000"/>
                </a:schemeClr>
              </a:buClr>
              <a:buSzPct val="85000"/>
              <a:buFont typeface="Wingdings" pitchFamily="2" charset="2"/>
              <a:buNone/>
              <a:defRPr sz="1400"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9pPr>
          </a:lstStyle>
          <a:p>
            <a:pPr algn="ctr"/>
            <a:r>
              <a:rPr lang="el-GR" sz="2400" b="1" dirty="0">
                <a:effectLst>
                  <a:outerShdw blurRad="38100" dist="38100" dir="2700000" algn="tl">
                    <a:srgbClr val="000000">
                      <a:alpha val="43137"/>
                    </a:srgbClr>
                  </a:outerShdw>
                </a:effectLst>
              </a:rPr>
              <a:t>Κοσμήματα </a:t>
            </a:r>
            <a:br>
              <a:rPr lang="el-GR" sz="2400" b="1" dirty="0">
                <a:effectLst>
                  <a:outerShdw blurRad="38100" dist="38100" dir="2700000" algn="tl">
                    <a:srgbClr val="000000">
                      <a:alpha val="43137"/>
                    </a:srgbClr>
                  </a:outerShdw>
                </a:effectLst>
              </a:rPr>
            </a:br>
            <a:r>
              <a:rPr lang="el-GR" sz="2400" b="1" dirty="0">
                <a:effectLst>
                  <a:outerShdw blurRad="38100" dist="38100" dir="2700000" algn="tl">
                    <a:srgbClr val="000000">
                      <a:alpha val="43137"/>
                    </a:srgbClr>
                  </a:outerShdw>
                </a:effectLst>
              </a:rPr>
              <a:t>που κρεμόντουσαν από το στέμμα</a:t>
            </a:r>
          </a:p>
        </p:txBody>
      </p:sp>
      <p:pic>
        <p:nvPicPr>
          <p:cNvPr id="7" name="Picture 2" descr="ArtStation - Justinian I- [Byzantine Emperor] - Jack Huang">
            <a:extLst>
              <a:ext uri="{FF2B5EF4-FFF2-40B4-BE49-F238E27FC236}">
                <a16:creationId xmlns:a16="http://schemas.microsoft.com/office/drawing/2014/main" id="{97452EA5-02FD-4D0E-B5A1-CDF53283E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301" y="0"/>
            <a:ext cx="6035675"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DE4688D3-799D-4B4A-A367-07AB4A19ABAE}"/>
              </a:ext>
            </a:extLst>
          </p:cNvPr>
          <p:cNvSpPr/>
          <p:nvPr/>
        </p:nvSpPr>
        <p:spPr>
          <a:xfrm>
            <a:off x="9754671" y="2158681"/>
            <a:ext cx="1133237" cy="1962604"/>
          </a:xfrm>
          <a:prstGeom prst="downArrow">
            <a:avLst/>
          </a:prstGeom>
          <a:solidFill>
            <a:srgbClr val="C00000">
              <a:alpha val="71000"/>
            </a:srgbClr>
          </a:solidFill>
          <a:ln>
            <a:noFill/>
          </a:ln>
          <a:effectLst>
            <a:outerShdw blurRad="1397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Arrow: Down 8">
            <a:extLst>
              <a:ext uri="{FF2B5EF4-FFF2-40B4-BE49-F238E27FC236}">
                <a16:creationId xmlns:a16="http://schemas.microsoft.com/office/drawing/2014/main" id="{B552710A-FFBA-4057-B676-32205254884C}"/>
              </a:ext>
            </a:extLst>
          </p:cNvPr>
          <p:cNvSpPr/>
          <p:nvPr/>
        </p:nvSpPr>
        <p:spPr>
          <a:xfrm rot="3146735">
            <a:off x="7832952" y="1240047"/>
            <a:ext cx="523524" cy="3297368"/>
          </a:xfrm>
          <a:prstGeom prst="downArrow">
            <a:avLst/>
          </a:prstGeom>
          <a:solidFill>
            <a:srgbClr val="C00000">
              <a:alpha val="71000"/>
            </a:srgbClr>
          </a:solidFill>
          <a:ln>
            <a:noFill/>
          </a:ln>
          <a:effectLst>
            <a:outerShdw blurRad="1397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190264801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E9D498-32EC-4E5B-A8C0-86C1F20FFA5C}"/>
              </a:ext>
            </a:extLst>
          </p:cNvPr>
          <p:cNvSpPr txBox="1"/>
          <p:nvPr/>
        </p:nvSpPr>
        <p:spPr>
          <a:xfrm>
            <a:off x="745191" y="357363"/>
            <a:ext cx="10246042" cy="1107996"/>
          </a:xfrm>
          <a:prstGeom prst="rect">
            <a:avLst/>
          </a:prstGeom>
          <a:noFill/>
        </p:spPr>
        <p:txBody>
          <a:bodyPr wrap="square">
            <a:spAutoFit/>
          </a:bodyPr>
          <a:lstStyle/>
          <a:p>
            <a:pPr algn="ctr"/>
            <a:r>
              <a:rPr lang="el-GR" sz="4800" b="1" dirty="0">
                <a:solidFill>
                  <a:srgbClr val="C00000"/>
                </a:solidFill>
                <a:effectLst>
                  <a:outerShdw blurRad="38100" dist="38100" dir="2700000" algn="tl">
                    <a:srgbClr val="000000">
                      <a:alpha val="43137"/>
                    </a:srgbClr>
                  </a:outerShdw>
                </a:effectLst>
              </a:rPr>
              <a:t>Πέτρος </a:t>
            </a:r>
            <a:r>
              <a:rPr lang="el-GR" sz="4800" b="1" dirty="0" err="1">
                <a:solidFill>
                  <a:srgbClr val="C00000"/>
                </a:solidFill>
                <a:effectLst>
                  <a:outerShdw blurRad="38100" dist="38100" dir="2700000" algn="tl">
                    <a:srgbClr val="000000">
                      <a:alpha val="43137"/>
                    </a:srgbClr>
                  </a:outerShdw>
                </a:effectLst>
              </a:rPr>
              <a:t>Σαββάτιος</a:t>
            </a:r>
            <a:endParaRPr lang="el-GR" sz="4800" b="1" dirty="0">
              <a:solidFill>
                <a:srgbClr val="C00000"/>
              </a:solidFill>
              <a:effectLst>
                <a:outerShdw blurRad="38100" dist="38100" dir="2700000" algn="tl">
                  <a:srgbClr val="000000">
                    <a:alpha val="43137"/>
                  </a:srgbClr>
                </a:outerShdw>
              </a:effectLst>
            </a:endParaRPr>
          </a:p>
          <a:p>
            <a:endParaRPr lang="el-GR" dirty="0"/>
          </a:p>
        </p:txBody>
      </p:sp>
      <p:pic>
        <p:nvPicPr>
          <p:cNvPr id="9" name="Picture 8">
            <a:extLst>
              <a:ext uri="{FF2B5EF4-FFF2-40B4-BE49-F238E27FC236}">
                <a16:creationId xmlns:a16="http://schemas.microsoft.com/office/drawing/2014/main" id="{B8C333E0-AF89-43B0-99C4-CBC5618B1857}"/>
              </a:ext>
            </a:extLst>
          </p:cNvPr>
          <p:cNvPicPr>
            <a:picLocks noChangeAspect="1"/>
          </p:cNvPicPr>
          <p:nvPr/>
        </p:nvPicPr>
        <p:blipFill rotWithShape="1">
          <a:blip r:embed="rId2"/>
          <a:srcRect/>
          <a:stretch/>
        </p:blipFill>
        <p:spPr>
          <a:xfrm>
            <a:off x="47568" y="1401494"/>
            <a:ext cx="5537556" cy="477460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FDF34B7-F3DC-4911-8BB6-F1A949DA27C7}"/>
              </a:ext>
            </a:extLst>
          </p:cNvPr>
          <p:cNvPicPr>
            <a:picLocks noChangeAspect="1"/>
          </p:cNvPicPr>
          <p:nvPr/>
        </p:nvPicPr>
        <p:blipFill rotWithShape="1">
          <a:blip r:embed="rId3"/>
          <a:srcRect/>
          <a:stretch/>
        </p:blipFill>
        <p:spPr>
          <a:xfrm>
            <a:off x="5909253" y="1368114"/>
            <a:ext cx="5537556" cy="48079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542585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34B4-1D7D-41AB-A92D-47ECFDF28CD5}"/>
              </a:ext>
            </a:extLst>
          </p:cNvPr>
          <p:cNvSpPr>
            <a:spLocks noGrp="1"/>
          </p:cNvSpPr>
          <p:nvPr>
            <p:ph type="title"/>
          </p:nvPr>
        </p:nvSpPr>
        <p:spPr>
          <a:xfrm>
            <a:off x="3133725" y="1225296"/>
            <a:ext cx="8314562" cy="3520440"/>
          </a:xfrm>
        </p:spPr>
        <p:txBody>
          <a:bodyPr>
            <a:normAutofit/>
          </a:bodyPr>
          <a:lstStyle/>
          <a:p>
            <a:r>
              <a:rPr lang="el-GR" sz="6000" cap="none" dirty="0"/>
              <a:t>Ποια αναταραχή 	σημάδεψε </a:t>
            </a:r>
            <a:br>
              <a:rPr lang="el-GR" sz="6000" cap="none" dirty="0"/>
            </a:br>
            <a:r>
              <a:rPr lang="el-GR" sz="6000" cap="none" dirty="0"/>
              <a:t>		τη βασιλεία του;</a:t>
            </a:r>
          </a:p>
        </p:txBody>
      </p:sp>
    </p:spTree>
    <p:extLst>
      <p:ext uri="{BB962C8B-B14F-4D97-AF65-F5344CB8AC3E}">
        <p14:creationId xmlns:p14="http://schemas.microsoft.com/office/powerpoint/2010/main" val="388396175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409DB-C9A1-41EA-B0D7-F9BDA4CA35F1}"/>
              </a:ext>
            </a:extLst>
          </p:cNvPr>
          <p:cNvSpPr>
            <a:spLocks noGrp="1"/>
          </p:cNvSpPr>
          <p:nvPr>
            <p:ph type="title"/>
          </p:nvPr>
        </p:nvSpPr>
        <p:spPr>
          <a:xfrm>
            <a:off x="8717280" y="3886199"/>
            <a:ext cx="3200400" cy="2428875"/>
          </a:xfrm>
        </p:spPr>
        <p:txBody>
          <a:bodyPr>
            <a:noAutofit/>
          </a:bodyPr>
          <a:lstStyle/>
          <a:p>
            <a:pPr algn="ctr"/>
            <a:r>
              <a:rPr lang="el-GR" sz="5400" dirty="0" err="1">
                <a:effectLst>
                  <a:outerShdw blurRad="38100" dist="38100" dir="2700000" algn="tl">
                    <a:srgbClr val="000000">
                      <a:alpha val="43137"/>
                    </a:srgbClr>
                  </a:outerShdw>
                </a:effectLst>
              </a:rPr>
              <a:t>Σταση</a:t>
            </a:r>
            <a:r>
              <a:rPr lang="el-GR" sz="5400" dirty="0">
                <a:effectLst>
                  <a:outerShdw blurRad="38100" dist="38100" dir="2700000" algn="tl">
                    <a:srgbClr val="000000">
                      <a:alpha val="43137"/>
                    </a:srgbClr>
                  </a:outerShdw>
                </a:effectLst>
              </a:rPr>
              <a:t> </a:t>
            </a:r>
            <a:br>
              <a:rPr lang="el-GR" sz="5400" dirty="0">
                <a:effectLst>
                  <a:outerShdw blurRad="38100" dist="38100" dir="2700000" algn="tl">
                    <a:srgbClr val="000000">
                      <a:alpha val="43137"/>
                    </a:srgbClr>
                  </a:outerShdw>
                </a:effectLst>
              </a:rPr>
            </a:br>
            <a:r>
              <a:rPr lang="el-GR" sz="5400" dirty="0">
                <a:effectLst>
                  <a:outerShdw blurRad="38100" dist="38100" dir="2700000" algn="tl">
                    <a:srgbClr val="000000">
                      <a:alpha val="43137"/>
                    </a:srgbClr>
                  </a:outerShdw>
                </a:effectLst>
              </a:rPr>
              <a:t>του </a:t>
            </a:r>
            <a:r>
              <a:rPr lang="el-GR" sz="5400" dirty="0" err="1">
                <a:effectLst>
                  <a:outerShdw blurRad="38100" dist="38100" dir="2700000" algn="tl">
                    <a:srgbClr val="000000">
                      <a:alpha val="43137"/>
                    </a:srgbClr>
                  </a:outerShdw>
                </a:effectLst>
              </a:rPr>
              <a:t>νικα</a:t>
            </a:r>
            <a:endParaRPr lang="el-GR" sz="5400" dirty="0">
              <a:effectLst>
                <a:outerShdw blurRad="38100" dist="38100" dir="2700000" algn="tl">
                  <a:srgbClr val="000000">
                    <a:alpha val="43137"/>
                  </a:srgbClr>
                </a:outerShdw>
              </a:effectLst>
            </a:endParaRPr>
          </a:p>
        </p:txBody>
      </p:sp>
      <p:pic>
        <p:nvPicPr>
          <p:cNvPr id="4098" name="Picture 2">
            <a:extLst>
              <a:ext uri="{FF2B5EF4-FFF2-40B4-BE49-F238E27FC236}">
                <a16:creationId xmlns:a16="http://schemas.microsoft.com/office/drawing/2014/main" id="{24C780DE-7742-4F2E-8AD6-7C5D3D3306A8}"/>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t="224" b="975"/>
          <a:stretch/>
        </p:blipFill>
        <p:spPr bwMode="auto">
          <a:xfrm>
            <a:off x="1409700" y="0"/>
            <a:ext cx="4977137" cy="68536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A03BC21-2E93-407E-B701-BADD77762CDC}"/>
              </a:ext>
            </a:extLst>
          </p:cNvPr>
          <p:cNvSpPr txBox="1">
            <a:spLocks/>
          </p:cNvSpPr>
          <p:nvPr/>
        </p:nvSpPr>
        <p:spPr>
          <a:xfrm>
            <a:off x="8219121" y="647699"/>
            <a:ext cx="4196715" cy="8953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l-GR" sz="8000" dirty="0">
                <a:solidFill>
                  <a:srgbClr val="C00000"/>
                </a:solidFill>
                <a:effectLst>
                  <a:outerShdw blurRad="38100" dist="38100" dir="2700000" algn="tl">
                    <a:srgbClr val="000000">
                      <a:alpha val="43137"/>
                    </a:srgbClr>
                  </a:outerShdw>
                </a:effectLst>
              </a:rPr>
              <a:t>532</a:t>
            </a:r>
            <a:r>
              <a:rPr lang="el-GR" sz="5400" dirty="0">
                <a:solidFill>
                  <a:srgbClr val="C00000"/>
                </a:solidFill>
                <a:effectLst>
                  <a:outerShdw blurRad="38100" dist="38100" dir="2700000" algn="tl">
                    <a:srgbClr val="000000">
                      <a:alpha val="43137"/>
                    </a:srgbClr>
                  </a:outerShdw>
                </a:effectLst>
              </a:rPr>
              <a:t> </a:t>
            </a:r>
            <a:r>
              <a:rPr lang="el-GR" sz="5400" dirty="0" err="1">
                <a:solidFill>
                  <a:srgbClr val="C00000"/>
                </a:solidFill>
                <a:effectLst>
                  <a:outerShdw blurRad="38100" dist="38100" dir="2700000" algn="tl">
                    <a:srgbClr val="000000">
                      <a:alpha val="43137"/>
                    </a:srgbClr>
                  </a:outerShdw>
                </a:effectLst>
              </a:rPr>
              <a:t>μ.Χ</a:t>
            </a:r>
            <a:endParaRPr lang="el-GR" sz="5400" dirty="0">
              <a:solidFill>
                <a:srgbClr val="C00000"/>
              </a:solidFill>
              <a:effectLst>
                <a:outerShdw blurRad="38100" dist="38100" dir="2700000" algn="tl">
                  <a:srgbClr val="000000">
                    <a:alpha val="43137"/>
                  </a:srgbClr>
                </a:outerShdw>
              </a:effectLst>
            </a:endParaRPr>
          </a:p>
        </p:txBody>
      </p:sp>
      <p:sp>
        <p:nvSpPr>
          <p:cNvPr id="5" name="Arrow: Down 4">
            <a:extLst>
              <a:ext uri="{FF2B5EF4-FFF2-40B4-BE49-F238E27FC236}">
                <a16:creationId xmlns:a16="http://schemas.microsoft.com/office/drawing/2014/main" id="{BBBB8565-CB98-4932-B157-ED84E716F6A6}"/>
              </a:ext>
            </a:extLst>
          </p:cNvPr>
          <p:cNvSpPr/>
          <p:nvPr/>
        </p:nvSpPr>
        <p:spPr>
          <a:xfrm>
            <a:off x="9684067" y="1866899"/>
            <a:ext cx="1266825" cy="1695449"/>
          </a:xfrm>
          <a:prstGeom prst="downArrow">
            <a:avLst/>
          </a:prstGeom>
          <a:solidFill>
            <a:srgbClr val="C00000">
              <a:alpha val="71000"/>
            </a:srgbClr>
          </a:solidFill>
          <a:ln>
            <a:noFill/>
          </a:ln>
          <a:effectLst>
            <a:outerShdw blurRad="1397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363370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34B4-1D7D-41AB-A92D-47ECFDF28CD5}"/>
              </a:ext>
            </a:extLst>
          </p:cNvPr>
          <p:cNvSpPr>
            <a:spLocks noGrp="1"/>
          </p:cNvSpPr>
          <p:nvPr>
            <p:ph type="title"/>
          </p:nvPr>
        </p:nvSpPr>
        <p:spPr>
          <a:xfrm>
            <a:off x="3133725" y="1225296"/>
            <a:ext cx="8314562" cy="3520440"/>
          </a:xfrm>
        </p:spPr>
        <p:txBody>
          <a:bodyPr>
            <a:normAutofit/>
          </a:bodyPr>
          <a:lstStyle/>
          <a:p>
            <a:r>
              <a:rPr lang="el-GR" sz="6000" cap="none" dirty="0"/>
              <a:t>Ποιος τον στήριξε</a:t>
            </a:r>
            <a:br>
              <a:rPr lang="el-GR" sz="6000" cap="none" dirty="0"/>
            </a:br>
            <a:r>
              <a:rPr lang="el-GR" sz="6000" cap="none" dirty="0"/>
              <a:t>σε αυτή τη στιγμή </a:t>
            </a:r>
            <a:br>
              <a:rPr lang="el-GR" sz="6000" cap="none" dirty="0"/>
            </a:br>
            <a:r>
              <a:rPr lang="el-GR" sz="6000" cap="none" dirty="0"/>
              <a:t>που ήταν έτοιμος </a:t>
            </a:r>
            <a:br>
              <a:rPr lang="el-GR" sz="6000" cap="none" dirty="0"/>
            </a:br>
            <a:r>
              <a:rPr lang="el-GR" sz="6000" cap="none" dirty="0"/>
              <a:t>να το βάλει στα πόδια;</a:t>
            </a:r>
          </a:p>
        </p:txBody>
      </p:sp>
    </p:spTree>
    <p:extLst>
      <p:ext uri="{BB962C8B-B14F-4D97-AF65-F5344CB8AC3E}">
        <p14:creationId xmlns:p14="http://schemas.microsoft.com/office/powerpoint/2010/main" val="178551549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B242F-7000-494A-B0A3-875247B09B89}"/>
              </a:ext>
            </a:extLst>
          </p:cNvPr>
          <p:cNvSpPr>
            <a:spLocks noGrp="1"/>
          </p:cNvSpPr>
          <p:nvPr>
            <p:ph type="title"/>
          </p:nvPr>
        </p:nvSpPr>
        <p:spPr>
          <a:xfrm>
            <a:off x="8778240" y="-180975"/>
            <a:ext cx="3200400" cy="4057650"/>
          </a:xfrm>
        </p:spPr>
        <p:txBody>
          <a:bodyPr>
            <a:normAutofit fontScale="90000"/>
          </a:bodyPr>
          <a:lstStyle/>
          <a:p>
            <a:r>
              <a:rPr lang="el-GR" cap="none" dirty="0"/>
              <a:t>«Κάθε άνθρωπος που έρχεται στο φως της ζωής δε θα αποφύγει το θάνατο και να τραπεί σε φυγή ένας βασιλιάς είναι απαράδεκτο».</a:t>
            </a:r>
          </a:p>
        </p:txBody>
      </p:sp>
      <p:pic>
        <p:nvPicPr>
          <p:cNvPr id="16386" name="Picture 2" descr="Προτομή πιθανώς της Θεοδώρας (6ος αι.). Ήταν γυναίκα με ισχυρή θέληση. Αποδείχθηκε υποδειγματική σύντροφος και συνεργάτιδα του Ιουστινιανού. (Μιλάνο, Castello Sforzesco)">
            <a:extLst>
              <a:ext uri="{FF2B5EF4-FFF2-40B4-BE49-F238E27FC236}">
                <a16:creationId xmlns:a16="http://schemas.microsoft.com/office/drawing/2014/main" id="{9EA33070-825E-45B6-A387-09F63E729057}"/>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t="16483" b="-177"/>
          <a:stretch/>
        </p:blipFill>
        <p:spPr bwMode="auto">
          <a:xfrm>
            <a:off x="1238250" y="0"/>
            <a:ext cx="5381625" cy="6905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BE98900A-F8FE-4A27-8141-63B94AE6BD2C}"/>
              </a:ext>
            </a:extLst>
          </p:cNvPr>
          <p:cNvSpPr/>
          <p:nvPr/>
        </p:nvSpPr>
        <p:spPr>
          <a:xfrm>
            <a:off x="7257812" y="3933825"/>
            <a:ext cx="4257914" cy="2638424"/>
          </a:xfrm>
          <a:prstGeom prst="wedgeEllipseCallout">
            <a:avLst>
              <a:gd name="adj1" fmla="val -104843"/>
              <a:gd name="adj2" fmla="val 15394"/>
            </a:avLst>
          </a:prstGeom>
          <a:solidFill>
            <a:schemeClr val="bg1"/>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dirty="0">
                <a:solidFill>
                  <a:schemeClr val="tx1"/>
                </a:solidFill>
              </a:rPr>
              <a:t>Καλόν </a:t>
            </a:r>
            <a:r>
              <a:rPr lang="el-GR" sz="3600" dirty="0" err="1">
                <a:solidFill>
                  <a:schemeClr val="tx1"/>
                </a:solidFill>
              </a:rPr>
              <a:t>ἐντάφιον</a:t>
            </a:r>
            <a:r>
              <a:rPr lang="el-GR" sz="3600" dirty="0">
                <a:solidFill>
                  <a:schemeClr val="tx1"/>
                </a:solidFill>
              </a:rPr>
              <a:t> </a:t>
            </a:r>
            <a:r>
              <a:rPr lang="el-GR" sz="3600" dirty="0" err="1">
                <a:solidFill>
                  <a:schemeClr val="tx1"/>
                </a:solidFill>
              </a:rPr>
              <a:t>ἡμῖν</a:t>
            </a:r>
            <a:r>
              <a:rPr lang="el-GR" sz="3600" dirty="0">
                <a:solidFill>
                  <a:schemeClr val="tx1"/>
                </a:solidFill>
              </a:rPr>
              <a:t> ἡ βασιλεία!</a:t>
            </a:r>
          </a:p>
        </p:txBody>
      </p:sp>
    </p:spTree>
    <p:extLst>
      <p:ext uri="{BB962C8B-B14F-4D97-AF65-F5344CB8AC3E}">
        <p14:creationId xmlns:p14="http://schemas.microsoft.com/office/powerpoint/2010/main" val="28858678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5FEE5895-9E7A-433E-96B6-46B863CBC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833" y="1133475"/>
            <a:ext cx="7171903" cy="4852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76738B0B-B112-4E76-9057-1F831ED8AFE7}"/>
              </a:ext>
            </a:extLst>
          </p:cNvPr>
          <p:cNvSpPr txBox="1">
            <a:spLocks/>
          </p:cNvSpPr>
          <p:nvPr/>
        </p:nvSpPr>
        <p:spPr>
          <a:xfrm>
            <a:off x="7959089" y="-257176"/>
            <a:ext cx="3975736" cy="671512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l-GR" b="0" cap="none" dirty="0"/>
              <a:t>Η Θεοδώρα δεν </a:t>
            </a:r>
            <a:r>
              <a:rPr lang="el-GR" b="0" cap="none" dirty="0" err="1"/>
              <a:t>δεν</a:t>
            </a:r>
            <a:r>
              <a:rPr lang="el-GR" b="0" cap="none" dirty="0"/>
              <a:t> θέλει να ζήσει </a:t>
            </a:r>
          </a:p>
          <a:p>
            <a:r>
              <a:rPr lang="el-GR" b="0" cap="none" dirty="0"/>
              <a:t>ούτε ώρα, </a:t>
            </a:r>
          </a:p>
          <a:p>
            <a:r>
              <a:rPr lang="el-GR" b="0" cap="none" dirty="0"/>
              <a:t>αν δεν την προσφωνούν Δέσποινα.</a:t>
            </a:r>
          </a:p>
          <a:p>
            <a:endParaRPr lang="el-GR" cap="none" dirty="0"/>
          </a:p>
          <a:p>
            <a:r>
              <a:rPr lang="el-GR" cap="none" dirty="0"/>
              <a:t>«Εάν εσύ θέλεις, εδώ είναι τα πλοία και μπορείς να σωθείς. </a:t>
            </a:r>
            <a:r>
              <a:rPr lang="el-GR" b="0" cap="none" dirty="0"/>
              <a:t>Εμένα μου αρέσει η παλαιά ρήση </a:t>
            </a:r>
            <a:r>
              <a:rPr lang="el-GR" cap="none" dirty="0"/>
              <a:t>«είναι καλό σάβανο η βασιλεία».</a:t>
            </a:r>
          </a:p>
        </p:txBody>
      </p:sp>
    </p:spTree>
    <p:extLst>
      <p:ext uri="{BB962C8B-B14F-4D97-AF65-F5344CB8AC3E}">
        <p14:creationId xmlns:p14="http://schemas.microsoft.com/office/powerpoint/2010/main" val="374187252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196</TotalTime>
  <Words>853</Words>
  <Application>Microsoft Office PowerPoint</Application>
  <PresentationFormat>Widescreen</PresentationFormat>
  <Paragraphs>96</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Cambria</vt:lpstr>
      <vt:lpstr>Rockwell</vt:lpstr>
      <vt:lpstr>Rockwell Condensed</vt:lpstr>
      <vt:lpstr>Wingdings</vt:lpstr>
      <vt:lpstr>Wood Type</vt:lpstr>
      <vt:lpstr>Η ελληνοχριστιανικη οικουμενη</vt:lpstr>
      <vt:lpstr>ιουστινιανοσ</vt:lpstr>
      <vt:lpstr>Ποιο ήταν το όνομά του;</vt:lpstr>
      <vt:lpstr>PowerPoint Presentation</vt:lpstr>
      <vt:lpstr>Ποια αναταραχή  σημάδεψε    τη βασιλεία του;</vt:lpstr>
      <vt:lpstr>Σταση  του νικα</vt:lpstr>
      <vt:lpstr>Ποιος τον στήριξε σε αυτή τη στιγμή  που ήταν έτοιμος  να το βάλει στα πόδια;</vt:lpstr>
      <vt:lpstr>«Κάθε άνθρωπος που έρχεται στο φως της ζωής δε θα αποφύγει το θάνατο και να τραπεί σε φυγή ένας βασιλιάς είναι απαράδεκτο».</vt:lpstr>
      <vt:lpstr>PowerPoint Presentation</vt:lpstr>
      <vt:lpstr>30.000 άνθρωποι σφαγιάστηκαν στον Ιππόδρομο</vt:lpstr>
      <vt:lpstr>Ισχυροποιειται στον θρονο  και ξεκινα το προγραμμα του</vt:lpstr>
      <vt:lpstr>PowerPoint Presentation</vt:lpstr>
      <vt:lpstr>Οργανωση του κρατουσ ΟΙ ΕΝΕΡΓΕΙΕς ΤΟΥ ιουστινιανου</vt:lpstr>
      <vt:lpstr>Η αυτοκρατορια Πριν + Μετα τον ιουστινιανο</vt:lpstr>
      <vt:lpstr>Ισχυροποιήθηκε η απόλυτη μοναρχία</vt:lpstr>
      <vt:lpstr>PowerPoint Presentation</vt:lpstr>
      <vt:lpstr>Επιβλήθηκε        μία θρησκεία             και ένα δόγμα</vt:lpstr>
      <vt:lpstr>PowerPoint Presentation</vt:lpstr>
      <vt:lpstr>PowerPoint Presentation</vt:lpstr>
      <vt:lpstr>PowerPoint Presentation</vt:lpstr>
      <vt:lpstr>PowerPoint Presentation</vt:lpstr>
      <vt:lpstr>Έγινε συστηματική     κωδικοποίηση      του Δικαίου</vt:lpstr>
      <vt:lpstr>PowerPoint Presentation</vt:lpstr>
      <vt:lpstr>PowerPoint Presentation</vt:lpstr>
      <vt:lpstr>Θεμελιώθηκε    νέο διοικητικό σύστημα    που απέτρεψε     τον εκφεουδαρχισμό      της αυτοκρατορίας</vt:lpstr>
      <vt:lpstr>PowerPoint Presentation</vt:lpstr>
      <vt:lpstr>PowerPoint Presentation</vt:lpstr>
      <vt:lpstr>ενα κρατοσ μια εκκλησια μια νομοθεσια</vt:lpstr>
      <vt:lpstr>Ας δουμε μια Ιστορικη πηγη</vt:lpstr>
      <vt:lpstr>Νεαρα του 535 μ.Χ.</vt:lpstr>
      <vt:lpstr>Νομοθετικό μέτρο του Ιουστινιανού αντιμετωπίζει το πρόβλημα του εκφεουδαρχισμού της αυτοκρατορίας</vt:lpstr>
      <vt:lpstr>Η άχρηστη πληροφορία     της ημέρας</vt:lpstr>
      <vt:lpstr>Πώς να έμοιαζε ο Ιουστινιανός;</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ελληνοχριστιανικη οικουμενη</dc:title>
  <dc:creator>Flora Vgontza</dc:creator>
  <cp:lastModifiedBy>Flora Vgontza</cp:lastModifiedBy>
  <cp:revision>22</cp:revision>
  <dcterms:created xsi:type="dcterms:W3CDTF">2023-05-08T17:32:29Z</dcterms:created>
  <dcterms:modified xsi:type="dcterms:W3CDTF">2023-05-08T20:49:02Z</dcterms:modified>
</cp:coreProperties>
</file>