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9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9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8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0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66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4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ACAF8933-9257-01E6-F99F-364F25D3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" r="1" b="1"/>
          <a:stretch/>
        </p:blipFill>
        <p:spPr>
          <a:xfrm>
            <a:off x="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7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5DB16-EEE6-4443-93BF-793ED46D5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676" y="690282"/>
            <a:ext cx="4501057" cy="3091619"/>
          </a:xfrm>
        </p:spPr>
        <p:txBody>
          <a:bodyPr anchor="b">
            <a:normAutofit fontScale="90000"/>
          </a:bodyPr>
          <a:lstStyle/>
          <a:p>
            <a:r>
              <a:rPr lang="el-GR" dirty="0">
                <a:solidFill>
                  <a:srgbClr val="FFFFFF"/>
                </a:solidFill>
              </a:rPr>
              <a:t>Η συγκρότηση </a:t>
            </a:r>
            <a:br>
              <a:rPr lang="el-GR" dirty="0">
                <a:solidFill>
                  <a:srgbClr val="FFFFFF"/>
                </a:solidFill>
              </a:rPr>
            </a:br>
            <a:r>
              <a:rPr lang="el-GR" dirty="0">
                <a:solidFill>
                  <a:srgbClr val="FFFFFF"/>
                </a:solidFill>
              </a:rPr>
              <a:t>της ρωμαϊκής πολιτείας </a:t>
            </a:r>
            <a:br>
              <a:rPr lang="el-GR" dirty="0">
                <a:solidFill>
                  <a:srgbClr val="FFFFFF"/>
                </a:solidFill>
              </a:rPr>
            </a:br>
            <a:r>
              <a:rPr lang="en-US" sz="6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Respublica</a:t>
            </a:r>
            <a:endParaRPr lang="el-GR" sz="6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89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5B07-DA4C-497E-B589-2173411F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45" y="201631"/>
            <a:ext cx="2714827" cy="1432273"/>
          </a:xfrm>
        </p:spPr>
        <p:txBody>
          <a:bodyPr/>
          <a:lstStyle/>
          <a:p>
            <a:r>
              <a:rPr lang="el-GR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ύπατοι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74F-7F3E-4924-B088-4553F300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3974088"/>
            <a:ext cx="10789946" cy="2440999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Οι </a:t>
            </a:r>
            <a:r>
              <a:rPr lang="el-GR" sz="2400" b="1" dirty="0">
                <a:solidFill>
                  <a:srgbClr val="C00000"/>
                </a:solidFill>
              </a:rPr>
              <a:t>δύο ύπατοι </a:t>
            </a:r>
            <a:r>
              <a:rPr lang="el-GR" sz="2400" dirty="0"/>
              <a:t>εκλέγονταν για ένα χρόνο αρχικά και συγκέντρωναν όλες τις εξουσίες που προηγουμένως είχε ο βασιλιάς. Είχαν μεγαλοπρεπή εμφάνιση και ακολουθούνταν από </a:t>
            </a:r>
            <a:r>
              <a:rPr lang="el-GR" sz="2400" b="1" dirty="0"/>
              <a:t>δώδεκα ραβδούχους</a:t>
            </a:r>
            <a:r>
              <a:rPr lang="el-GR" sz="2400" dirty="0"/>
              <a:t>. </a:t>
            </a:r>
          </a:p>
          <a:p>
            <a:pPr algn="ctr"/>
            <a:r>
              <a:rPr lang="el-GR" sz="2400" dirty="0"/>
              <a:t>Όταν η πολιτεία βρισκόταν σε κρίσιμη κατάσταση, τότε </a:t>
            </a:r>
            <a:r>
              <a:rPr lang="el-GR" sz="2400" b="1" dirty="0"/>
              <a:t>για έξι μήνες </a:t>
            </a:r>
            <a:r>
              <a:rPr lang="el-GR" sz="2400" dirty="0"/>
              <a:t>όλες οι εξουσίες παραχωρούνταν σε έναν εκλεγμένο άρχοντα από τους υπάτους που ονομαζόταν </a:t>
            </a:r>
            <a:r>
              <a:rPr lang="el-GR" sz="2400" b="1" dirty="0">
                <a:solidFill>
                  <a:srgbClr val="C00000"/>
                </a:solidFill>
              </a:rPr>
              <a:t>δικτάτορας</a:t>
            </a:r>
            <a:r>
              <a:rPr lang="el-GR" sz="2400" dirty="0"/>
              <a:t>.</a:t>
            </a:r>
          </a:p>
        </p:txBody>
      </p:sp>
      <p:pic>
        <p:nvPicPr>
          <p:cNvPr id="6146" name="Picture 2" descr="RES PUBLICA | Η ΓΝΩΣΗ ΕΙΝΑΙ ΔΥΝΑΜΗ">
            <a:extLst>
              <a:ext uri="{FF2B5EF4-FFF2-40B4-BE49-F238E27FC236}">
                <a16:creationId xmlns:a16="http://schemas.microsoft.com/office/drawing/2014/main" id="{7FBC0F09-1022-4946-817D-6A9E1A35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19088"/>
            <a:ext cx="73342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2570A01-A67D-453A-AC83-DAE46E8932FE}"/>
              </a:ext>
            </a:extLst>
          </p:cNvPr>
          <p:cNvSpPr/>
          <p:nvPr/>
        </p:nvSpPr>
        <p:spPr>
          <a:xfrm>
            <a:off x="1450882" y="1740841"/>
            <a:ext cx="1222562" cy="1688159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54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5B07-DA4C-497E-B589-2173411F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61020"/>
            <a:ext cx="2886075" cy="1377256"/>
          </a:xfrm>
        </p:spPr>
        <p:txBody>
          <a:bodyPr/>
          <a:lstStyle/>
          <a:p>
            <a:r>
              <a:rPr lang="el-GR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τιμητές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74F-7F3E-4924-B088-4553F300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657475"/>
            <a:ext cx="10477500" cy="4139506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Μεγάλης σπουδαιότητας αξίωμα ήταν το αξίωμα των τιμητών. </a:t>
            </a:r>
          </a:p>
          <a:p>
            <a:pPr algn="ctr"/>
            <a:r>
              <a:rPr lang="el-GR" sz="2400" dirty="0"/>
              <a:t>Ήταν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</a:t>
            </a:r>
            <a:r>
              <a:rPr lang="el-GR" sz="2400" dirty="0"/>
              <a:t> και εκλέγονταν για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δεκαοκτώ μήνες</a:t>
            </a:r>
            <a:r>
              <a:rPr lang="el-GR" sz="2400" dirty="0"/>
              <a:t>. Ως έργο τους είχαν: 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AutoNum type="arabicParenR"/>
            </a:pPr>
            <a:r>
              <a:rPr lang="el-GR" sz="2400" dirty="0"/>
              <a:t>την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τίμηση των πολιτών</a:t>
            </a:r>
            <a:r>
              <a:rPr lang="el-GR" sz="2400" dirty="0"/>
              <a:t>, δηλαδή την κατάταξή τους ανάλογα με τα περιουσιακά τους στοιχεία, 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AutoNum type="arabicParenR"/>
            </a:pPr>
            <a:r>
              <a:rPr lang="el-GR" sz="2400" dirty="0"/>
              <a:t>τη σύνταξη του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καταλόγου των συγκλητικών</a:t>
            </a:r>
            <a:r>
              <a:rPr lang="el-GR" sz="2400" dirty="0"/>
              <a:t>, δηλαδή όριζαν ποιοι από τους άρχοντες είχαν το δικαίωμα να εισέλθουν στη σύγκλητο, 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AutoNum type="arabicParenR"/>
            </a:pPr>
            <a:r>
              <a:rPr lang="el-GR" sz="2400" dirty="0"/>
              <a:t>την κατάρτιση του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προϋπολογισμού</a:t>
            </a:r>
            <a:r>
              <a:rPr lang="el-GR" sz="2800" dirty="0"/>
              <a:t> </a:t>
            </a:r>
            <a:r>
              <a:rPr lang="el-GR" sz="2400" dirty="0"/>
              <a:t>του κράτους και 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AutoNum type="arabicParenR"/>
            </a:pPr>
            <a:r>
              <a:rPr lang="el-GR" sz="2400" dirty="0"/>
              <a:t>την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επίβλεψη των ηθών</a:t>
            </a:r>
            <a:r>
              <a:rPr lang="el-GR" sz="2400" dirty="0"/>
              <a:t>, δηλαδή είχαν τη δικαιοδοσία να στερήσουν τα πολιτικά δικαιώματα σ' όποιον πολίτη επιδείκνυε ανήθικη συμπεριφορά.</a:t>
            </a:r>
          </a:p>
        </p:txBody>
      </p:sp>
      <p:pic>
        <p:nvPicPr>
          <p:cNvPr id="8194" name="Picture 2" descr="RES PUBLICA | Η ΓΝΩΣΗ ΕΙΝΑΙ ΔΥΝΑΜΗ">
            <a:extLst>
              <a:ext uri="{FF2B5EF4-FFF2-40B4-BE49-F238E27FC236}">
                <a16:creationId xmlns:a16="http://schemas.microsoft.com/office/drawing/2014/main" id="{957DBF3F-A353-420F-B2AC-89604170F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53"/>
          <a:stretch/>
        </p:blipFill>
        <p:spPr bwMode="auto">
          <a:xfrm>
            <a:off x="5086350" y="233758"/>
            <a:ext cx="3600450" cy="216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9E634CB-9315-4D2D-844B-91A647C200DF}"/>
              </a:ext>
            </a:extLst>
          </p:cNvPr>
          <p:cNvSpPr/>
          <p:nvPr/>
        </p:nvSpPr>
        <p:spPr>
          <a:xfrm>
            <a:off x="2593881" y="1314399"/>
            <a:ext cx="1222562" cy="1247328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94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5B07-DA4C-497E-B589-2173411F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0"/>
            <a:ext cx="7543800" cy="143227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Άλλοι άρχοντες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74F-7F3E-4924-B088-4553F300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076574"/>
            <a:ext cx="10477500" cy="3863281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Υπήρχαν και άλλοι άρχοντες, όπως </a:t>
            </a:r>
          </a:p>
          <a:p>
            <a:pPr algn="ctr"/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δήμαρχοι, </a:t>
            </a:r>
          </a:p>
          <a:p>
            <a:pPr algn="ctr"/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πραίτωρες</a:t>
            </a: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ταμίες, </a:t>
            </a:r>
          </a:p>
          <a:p>
            <a:pPr algn="ctr"/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ανθύπατοι, </a:t>
            </a:r>
          </a:p>
          <a:p>
            <a:pPr algn="ctr"/>
            <a:r>
              <a:rPr lang="el-GR" sz="2400" dirty="0"/>
              <a:t>με μικρότερης σημασίας αξιώματα.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F3D748C-6DCF-4313-BF32-25EBD1800B5D}"/>
              </a:ext>
            </a:extLst>
          </p:cNvPr>
          <p:cNvSpPr/>
          <p:nvPr/>
        </p:nvSpPr>
        <p:spPr>
          <a:xfrm>
            <a:off x="5151344" y="1293165"/>
            <a:ext cx="1222562" cy="1688159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03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5B07-DA4C-497E-B589-2173411F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4" y="314571"/>
            <a:ext cx="2886075" cy="143227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Σύγκλητος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74F-7F3E-4924-B088-4553F300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648075"/>
            <a:ext cx="10477500" cy="3148906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Η σύγκλητος εκπροσωπούσε την ιστορική συνέχεια του ρωμαϊκού κράτους. Αποτελούνταν από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ισόβια μέλη </a:t>
            </a:r>
            <a:r>
              <a:rPr lang="el-GR" sz="2400" dirty="0"/>
              <a:t>, που προηγουμένως είχαν διατελέσει ανώτατοι άρχοντες. Ήταν σώμα με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νομοθετική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εκτελεστική</a:t>
            </a:r>
            <a:r>
              <a:rPr lang="el-GR" sz="2400" dirty="0"/>
              <a:t> εξουσία και με μεγάλη δύναμη καθ' όλη τη διάρκεια της δημοκρατίας. Σπουδαίο ρόλο, ωστόσο, διαδραμάτισε και κατά τους αυτοκρατορικούς χρόνους. </a:t>
            </a:r>
          </a:p>
          <a:p>
            <a:pPr algn="ctr"/>
            <a:r>
              <a:rPr lang="el-GR" sz="2400" dirty="0"/>
              <a:t>Είχε δικαιοδοσίες σε θέματα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οικονομικά</a:t>
            </a:r>
            <a:r>
              <a:rPr lang="el-GR" sz="2400" dirty="0"/>
              <a:t>,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θρησκευτικά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εξωτερικής πολιτικής</a:t>
            </a:r>
            <a:r>
              <a:rPr lang="el-GR" sz="2400" dirty="0"/>
              <a:t>. Οι αποφάσεις της, τα συγκλητικά δόγματα, είχαν ισχύ νόμου.</a:t>
            </a:r>
          </a:p>
        </p:txBody>
      </p:sp>
      <p:pic>
        <p:nvPicPr>
          <p:cNvPr id="9218" name="Picture 2" descr="Ρωμαϊκή σύγκλητος">
            <a:extLst>
              <a:ext uri="{FF2B5EF4-FFF2-40B4-BE49-F238E27FC236}">
                <a16:creationId xmlns:a16="http://schemas.microsoft.com/office/drawing/2014/main" id="{93D2ABE2-93CE-47F6-9BB5-45AA3FAC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91" y="172391"/>
            <a:ext cx="5058483" cy="314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E308CFD-B1D5-46EB-B8AC-4726F6C51E5D}"/>
              </a:ext>
            </a:extLst>
          </p:cNvPr>
          <p:cNvSpPr/>
          <p:nvPr/>
        </p:nvSpPr>
        <p:spPr>
          <a:xfrm>
            <a:off x="1974756" y="1796527"/>
            <a:ext cx="1222562" cy="1688159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86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5B07-DA4C-497E-B589-2173411F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987" y="83912"/>
            <a:ext cx="3562350" cy="1040038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Εκκλησίες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74F-7F3E-4924-B088-4553F300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2250"/>
            <a:ext cx="11744325" cy="409575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l-GR" sz="2400" dirty="0"/>
              <a:t>Η </a:t>
            </a:r>
            <a:r>
              <a:rPr lang="el-G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φρατρική</a:t>
            </a:r>
            <a:r>
              <a:rPr lang="el-GR" sz="2400" dirty="0"/>
              <a:t>, που ήταν η </a:t>
            </a:r>
            <a:r>
              <a:rPr lang="el-GR" sz="2400" b="1" dirty="0"/>
              <a:t>συνέλευση των πατρικίων</a:t>
            </a:r>
            <a:r>
              <a:rPr lang="el-GR" sz="2400" dirty="0"/>
              <a:t>, έχασε τη δύναμή της την περίοδο της δημοκρατίας· διατηρήθηκε μόνο από σεβασμό στην παράδοση. </a:t>
            </a:r>
          </a:p>
          <a:p>
            <a:pPr algn="ctr">
              <a:spcBef>
                <a:spcPts val="0"/>
              </a:spcBef>
            </a:pPr>
            <a:r>
              <a:rPr lang="el-GR" sz="2400" dirty="0"/>
              <a:t>Η </a:t>
            </a:r>
            <a:r>
              <a:rPr lang="el-G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λοχίτιδα</a:t>
            </a:r>
            <a:r>
              <a:rPr lang="el-GR" sz="2400" dirty="0"/>
              <a:t> ήταν η συνέλευση όλων των </a:t>
            </a:r>
            <a:r>
              <a:rPr lang="el-GR" sz="2400" b="1" dirty="0"/>
              <a:t>στρατευμένων πολιτών</a:t>
            </a:r>
            <a:r>
              <a:rPr lang="el-GR" sz="2400" dirty="0"/>
              <a:t>, πατρικίων και πληβείων. Οι αποφάσεις της παίρνονταν κατά λόχους. </a:t>
            </a: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l-GR" sz="2400" dirty="0"/>
              <a:t>Εξέλεγε τους υπάτους, τους τιμητές και τους </a:t>
            </a:r>
            <a:r>
              <a:rPr lang="el-GR" sz="2400" dirty="0" err="1"/>
              <a:t>πραίτωρες</a:t>
            </a:r>
            <a:r>
              <a:rPr lang="el-GR" sz="2400" dirty="0"/>
              <a:t>.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 </a:t>
            </a:r>
            <a:r>
              <a:rPr lang="el-GR" sz="2400" dirty="0"/>
              <a:t>Η </a:t>
            </a: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φυλετική</a:t>
            </a:r>
            <a:r>
              <a:rPr lang="el-GR" sz="2400" dirty="0"/>
              <a:t> στην αρχή ήταν η </a:t>
            </a:r>
            <a:r>
              <a:rPr lang="el-GR" sz="2400" b="1" dirty="0"/>
              <a:t>συνέλευση των πληβείων</a:t>
            </a:r>
            <a:r>
              <a:rPr lang="el-GR" sz="2400" dirty="0"/>
              <a:t>, </a:t>
            </a: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l-GR" sz="2400" dirty="0"/>
              <a:t>μετά όμως την εξίσωση των τάξεων την αποτέλεσαν όλοι οι Ρωμαίοι. </a:t>
            </a: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l-GR" sz="2400" dirty="0"/>
              <a:t>Συγκεντρώνονταν </a:t>
            </a:r>
            <a:r>
              <a:rPr lang="el-GR" sz="2400" b="1" dirty="0"/>
              <a:t>κατά φυλές</a:t>
            </a:r>
            <a:r>
              <a:rPr lang="el-GR" sz="2400" dirty="0"/>
              <a:t>, ανάλογα δηλαδή με τον τόπο της κατοικίας τους. </a:t>
            </a: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l-GR" sz="2400" dirty="0"/>
              <a:t>Στη δικαιοδοσία της ήταν η </a:t>
            </a:r>
            <a:r>
              <a:rPr lang="el-GR" sz="2400" b="1" dirty="0"/>
              <a:t>ψήφιση των νόμων </a:t>
            </a:r>
            <a:r>
              <a:rPr lang="el-GR" sz="2400" dirty="0"/>
              <a:t>και η </a:t>
            </a:r>
            <a:r>
              <a:rPr lang="el-GR" sz="2400" b="1" dirty="0"/>
              <a:t>εκλογή των κατώτερων αρχόντων</a:t>
            </a:r>
            <a:r>
              <a:rPr lang="el-GR" sz="2400" dirty="0"/>
              <a:t>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2FCA1FA-00B7-4044-98AD-73F560C709BB}"/>
              </a:ext>
            </a:extLst>
          </p:cNvPr>
          <p:cNvSpPr/>
          <p:nvPr/>
        </p:nvSpPr>
        <p:spPr>
          <a:xfrm>
            <a:off x="5260881" y="1123950"/>
            <a:ext cx="1222562" cy="1676399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5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525E-31A1-47A5-966E-6D627424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71" y="258348"/>
            <a:ext cx="10380573" cy="933960"/>
          </a:xfrm>
        </p:spPr>
        <p:txBody>
          <a:bodyPr/>
          <a:lstStyle/>
          <a:p>
            <a:pPr algn="ctr"/>
            <a:r>
              <a:rPr lang="el-GR" dirty="0"/>
              <a:t>Το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509 π.Χ.</a:t>
            </a:r>
            <a:r>
              <a:rPr lang="el-GR" dirty="0"/>
              <a:t> λήγει η περίοδος της Βασιλείας</a:t>
            </a:r>
          </a:p>
        </p:txBody>
      </p:sp>
      <p:pic>
        <p:nvPicPr>
          <p:cNvPr id="1026" name="Picture 2" descr="Αρχαία Ρώμη &amp; Κολοσσαίο 3D Περιήγηση - Γωνιά χαλάρωσης">
            <a:extLst>
              <a:ext uri="{FF2B5EF4-FFF2-40B4-BE49-F238E27FC236}">
                <a16:creationId xmlns:a16="http://schemas.microsoft.com/office/drawing/2014/main" id="{7A8E9D18-0095-4AF4-B15E-BCCFA83E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8" y="1425669"/>
            <a:ext cx="6817092" cy="471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1C98C-0D17-48DE-A3D7-ABDAC803D02E}"/>
              </a:ext>
            </a:extLst>
          </p:cNvPr>
          <p:cNvSpPr txBox="1"/>
          <p:nvPr/>
        </p:nvSpPr>
        <p:spPr>
          <a:xfrm>
            <a:off x="7914707" y="4733367"/>
            <a:ext cx="375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Απομακρύνονται </a:t>
            </a:r>
          </a:p>
          <a:p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Ετρούσκοι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7FD2216-2B29-442D-A113-3D51BB00CB39}"/>
              </a:ext>
            </a:extLst>
          </p:cNvPr>
          <p:cNvSpPr/>
          <p:nvPr/>
        </p:nvSpPr>
        <p:spPr>
          <a:xfrm>
            <a:off x="8885144" y="1420908"/>
            <a:ext cx="1416424" cy="3083859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0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A1697A-9429-47DE-AED5-10FF14FECDAA}"/>
              </a:ext>
            </a:extLst>
          </p:cNvPr>
          <p:cNvSpPr txBox="1"/>
          <p:nvPr/>
        </p:nvSpPr>
        <p:spPr>
          <a:xfrm>
            <a:off x="6219825" y="1757640"/>
            <a:ext cx="5567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Το νέο πολίτευμα που εγκαθιδρύθηκε οι Ρωμαίοι το ονόμαζαν </a:t>
            </a:r>
            <a:r>
              <a:rPr lang="el-GR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δημοκρατία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 </a:t>
            </a:r>
            <a:endParaRPr lang="en-US" sz="3200" b="1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l-GR" sz="3200" b="1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3200" b="1" i="0" dirty="0" err="1">
                <a:solidFill>
                  <a:srgbClr val="000000"/>
                </a:solidFill>
                <a:effectLst/>
              </a:rPr>
              <a:t>Res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l-GR" sz="3200" b="1" i="0" dirty="0" err="1">
                <a:solidFill>
                  <a:srgbClr val="000000"/>
                </a:solidFill>
                <a:effectLst/>
              </a:rPr>
              <a:t>publica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)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·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στην πραγματικότητα όμως επρόκειτο για </a:t>
            </a:r>
            <a:r>
              <a:rPr lang="el-GR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αριστοκρατικό καθεστώς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, αφού την εξουσία είχαν πλέον οι </a:t>
            </a:r>
            <a:r>
              <a:rPr lang="el-GR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πατρίκιοι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.</a:t>
            </a:r>
            <a:endParaRPr lang="el-GR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71408-01A2-4050-AE8D-4F53DE7CCE70}"/>
              </a:ext>
            </a:extLst>
          </p:cNvPr>
          <p:cNvSpPr txBox="1"/>
          <p:nvPr/>
        </p:nvSpPr>
        <p:spPr>
          <a:xfrm>
            <a:off x="3966882" y="46303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Respublica</a:t>
            </a:r>
            <a:endParaRPr lang="el-GR" sz="6600" dirty="0">
              <a:solidFill>
                <a:srgbClr val="00DEB4"/>
              </a:solidFill>
            </a:endParaRPr>
          </a:p>
        </p:txBody>
      </p:sp>
      <p:pic>
        <p:nvPicPr>
          <p:cNvPr id="2050" name="Picture 2" descr="Η γέννηση της Res Publica | OffLine Post">
            <a:extLst>
              <a:ext uri="{FF2B5EF4-FFF2-40B4-BE49-F238E27FC236}">
                <a16:creationId xmlns:a16="http://schemas.microsoft.com/office/drawing/2014/main" id="{1F60EA3E-7934-4CC8-9233-85A1DBD1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023779"/>
            <a:ext cx="6027523" cy="349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9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4848-1834-4FF6-A796-DC311DB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98" y="438150"/>
            <a:ext cx="10914404" cy="6038850"/>
          </a:xfrm>
        </p:spPr>
        <p:txBody>
          <a:bodyPr>
            <a:noAutofit/>
          </a:bodyPr>
          <a:lstStyle/>
          <a:p>
            <a:r>
              <a:rPr lang="el-GR" sz="3600" b="0" i="0" dirty="0">
                <a:solidFill>
                  <a:srgbClr val="000000"/>
                </a:solidFill>
                <a:effectLst/>
              </a:rPr>
              <a:t>Για δύο περίπου αιώνες η Ρώμη κλυδωνίστηκε στο εσωτερικό από </a:t>
            </a:r>
            <a:r>
              <a:rPr lang="el-GR" sz="3600" b="1" i="0" dirty="0">
                <a:solidFill>
                  <a:srgbClr val="000000"/>
                </a:solidFill>
                <a:effectLst/>
              </a:rPr>
              <a:t>κοινωνικούς αγώνες 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μέχρι την εξίσωση των </a:t>
            </a:r>
            <a:r>
              <a:rPr lang="el-GR" sz="3600" b="1" i="0" dirty="0">
                <a:solidFill>
                  <a:srgbClr val="000000"/>
                </a:solidFill>
                <a:effectLst/>
              </a:rPr>
              <a:t>πατρικίων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 με τους </a:t>
            </a:r>
            <a:r>
              <a:rPr lang="el-GR" sz="3600" b="1" i="0" dirty="0">
                <a:solidFill>
                  <a:srgbClr val="000000"/>
                </a:solidFill>
                <a:effectLst/>
              </a:rPr>
              <a:t>πληβείους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endParaRPr lang="el-GR" sz="3600" b="0" i="0" dirty="0">
              <a:solidFill>
                <a:srgbClr val="000000"/>
              </a:solidFill>
              <a:effectLst/>
            </a:endParaRPr>
          </a:p>
          <a:p>
            <a:r>
              <a:rPr lang="el-GR" sz="3600" b="0" i="0" dirty="0">
                <a:solidFill>
                  <a:srgbClr val="000000"/>
                </a:solidFill>
                <a:effectLst/>
              </a:rPr>
              <a:t>Παράλληλα, στο εξωτερικό εγκαινίασε </a:t>
            </a:r>
            <a:r>
              <a:rPr lang="el-GR" sz="3600" b="1" i="0" dirty="0">
                <a:solidFill>
                  <a:srgbClr val="000000"/>
                </a:solidFill>
                <a:effectLst/>
              </a:rPr>
              <a:t>πολιτική κατακτήσεων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el-GR" sz="3600" b="0" i="0" dirty="0">
                <a:solidFill>
                  <a:srgbClr val="000000"/>
                </a:solidFill>
                <a:effectLst/>
              </a:rPr>
              <a:t>Μέχρι τα τέλη του 3ου αι. π.Χ. κυριάρχησε στην ιταλική χερσόνησο και αντιμετώπισε νικηφόρα στη δυτική Μεσόγειο τους </a:t>
            </a:r>
            <a:r>
              <a:rPr lang="el-GR" sz="3600" b="1" i="0" dirty="0">
                <a:solidFill>
                  <a:srgbClr val="000000"/>
                </a:solidFill>
                <a:effectLst/>
              </a:rPr>
              <a:t>Καρχηδόνιους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700037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4848-1834-4FF6-A796-DC311DB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2886075"/>
            <a:ext cx="11591924" cy="3571876"/>
          </a:xfrm>
        </p:spPr>
        <p:txBody>
          <a:bodyPr>
            <a:noAutofit/>
          </a:bodyPr>
          <a:lstStyle/>
          <a:p>
            <a:r>
              <a:rPr lang="el-GR" sz="2800" b="0" i="0" dirty="0">
                <a:solidFill>
                  <a:srgbClr val="000000"/>
                </a:solidFill>
                <a:effectLst/>
              </a:rPr>
              <a:t>Οι πληβείοι αγωνίστηκαν δύο περίπου αιώνες για να αποκτήσουν πολιτικά δικαιώματα. Στις αρχές του 5ου αι. π.Χ. κατόρθωσαν να αναδείξουν μια νέα εξουσία, που εκπροσωπούσαν οι </a:t>
            </a:r>
            <a:r>
              <a:rPr lang="el-GR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δήμαρχοι</a:t>
            </a:r>
            <a:r>
              <a:rPr lang="el-GR" sz="28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el-GR" sz="2800" b="0" i="0" dirty="0">
                <a:solidFill>
                  <a:srgbClr val="000000"/>
                </a:solidFill>
                <a:effectLst/>
              </a:rPr>
              <a:t>Οι άρχοντες αυτοί που εκλέγονταν για ένα χρόνο είχαν ως κύριο έργο την </a:t>
            </a:r>
            <a:r>
              <a:rPr lang="el-GR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των πληβείων από τις αυθαιρεσίες των πατρικίων</a:t>
            </a:r>
            <a:r>
              <a:rPr lang="el-GR" sz="2800" b="0" i="0" dirty="0">
                <a:solidFill>
                  <a:srgbClr val="000000"/>
                </a:solidFill>
                <a:effectLst/>
              </a:rPr>
              <a:t>. Θεωρούνταν πρόσωπα ιερά και απαραβίαστα. Είχαν το δικαίωμα να </a:t>
            </a:r>
            <a:r>
              <a:rPr lang="el-GR" sz="2800" b="1" i="0" dirty="0">
                <a:solidFill>
                  <a:srgbClr val="000000"/>
                </a:solidFill>
                <a:effectLst/>
              </a:rPr>
              <a:t>αρνηθούν την ψήφιση ενός νόμου</a:t>
            </a:r>
            <a:r>
              <a:rPr lang="el-GR" sz="2800" b="0" i="0" dirty="0">
                <a:solidFill>
                  <a:srgbClr val="000000"/>
                </a:solidFill>
                <a:effectLst/>
              </a:rPr>
              <a:t>, όταν αυτός </a:t>
            </a:r>
            <a:r>
              <a:rPr lang="el-GR" sz="2800" b="0" i="0" dirty="0" err="1">
                <a:solidFill>
                  <a:srgbClr val="000000"/>
                </a:solidFill>
                <a:effectLst/>
              </a:rPr>
              <a:t>προσέβαλλε</a:t>
            </a:r>
            <a:r>
              <a:rPr lang="el-GR" sz="2800" b="0" i="0" dirty="0">
                <a:solidFill>
                  <a:srgbClr val="000000"/>
                </a:solidFill>
                <a:effectLst/>
              </a:rPr>
              <a:t> τα συμφέροντα των πληβείων (</a:t>
            </a:r>
            <a:r>
              <a:rPr lang="el-GR" sz="28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veto</a:t>
            </a:r>
            <a:r>
              <a:rPr lang="el-GR" sz="2800" b="0" i="0" dirty="0">
                <a:solidFill>
                  <a:srgbClr val="000000"/>
                </a:solidFill>
                <a:effectLst/>
              </a:rPr>
              <a:t>)*. 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7C8DB-2616-4CAF-9908-7AEE07559F95}"/>
              </a:ext>
            </a:extLst>
          </p:cNvPr>
          <p:cNvSpPr txBox="1"/>
          <p:nvPr/>
        </p:nvSpPr>
        <p:spPr>
          <a:xfrm>
            <a:off x="333375" y="304800"/>
            <a:ext cx="7681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κοινωνικοί αγώνες</a:t>
            </a:r>
            <a:endParaRPr lang="el-GR" sz="5400" dirty="0">
              <a:solidFill>
                <a:srgbClr val="00DEB4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9B35B3C-89F0-4270-9D4C-97D2AAFD254D}"/>
              </a:ext>
            </a:extLst>
          </p:cNvPr>
          <p:cNvSpPr/>
          <p:nvPr/>
        </p:nvSpPr>
        <p:spPr>
          <a:xfrm>
            <a:off x="3104029" y="1352550"/>
            <a:ext cx="1222562" cy="1533525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Roman Culture, Contributions &amp; Influence | Impact of Roman Culture - Video  &amp; Lesson Transcript | Study.com">
            <a:extLst>
              <a:ext uri="{FF2B5EF4-FFF2-40B4-BE49-F238E27FC236}">
                <a16:creationId xmlns:a16="http://schemas.microsoft.com/office/drawing/2014/main" id="{0E193F4E-889F-402E-A969-55E3E459A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1" t="6250" r="4405" b="3251"/>
          <a:stretch/>
        </p:blipFill>
        <p:spPr bwMode="auto">
          <a:xfrm>
            <a:off x="7423397" y="190500"/>
            <a:ext cx="4435228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2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4848-1834-4FF6-A796-DC311DB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3163939"/>
            <a:ext cx="11591924" cy="3495676"/>
          </a:xfrm>
        </p:spPr>
        <p:txBody>
          <a:bodyPr>
            <a:noAutofit/>
          </a:bodyPr>
          <a:lstStyle/>
          <a:p>
            <a:pPr algn="ctr"/>
            <a:r>
              <a:rPr lang="el-GR" sz="3600" b="0" i="0" dirty="0">
                <a:solidFill>
                  <a:srgbClr val="000000"/>
                </a:solidFill>
                <a:effectLst/>
              </a:rPr>
              <a:t>Στα μέσα του 5ου αι. π.Χ., οι πληβείοι με τους αγώνες τους πέτυχαν για πρώτη φορά </a:t>
            </a:r>
          </a:p>
          <a:p>
            <a:pPr algn="ctr"/>
            <a:r>
              <a:rPr lang="el-GR" sz="3600" b="0" i="0" dirty="0">
                <a:solidFill>
                  <a:srgbClr val="000000"/>
                </a:solidFill>
                <a:effectLst/>
              </a:rPr>
              <a:t>την </a:t>
            </a:r>
            <a:r>
              <a:rPr lang="el-GR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καταγραφή του εθιμικού δικαίου 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3600" b="0" i="0" dirty="0" err="1">
                <a:solidFill>
                  <a:srgbClr val="000000"/>
                </a:solidFill>
                <a:effectLst/>
              </a:rPr>
              <a:t>Δωδεκάδελτος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), αποτρέποντας έτσι </a:t>
            </a:r>
          </a:p>
          <a:p>
            <a:pPr algn="ctr"/>
            <a:r>
              <a:rPr lang="el-GR" sz="3600" b="0" i="0" dirty="0">
                <a:solidFill>
                  <a:srgbClr val="000000"/>
                </a:solidFill>
                <a:effectLst/>
              </a:rPr>
              <a:t>τις </a:t>
            </a:r>
            <a:r>
              <a:rPr lang="el-GR" sz="3600" b="1" i="0" dirty="0">
                <a:solidFill>
                  <a:srgbClr val="000000"/>
                </a:solidFill>
                <a:effectLst/>
              </a:rPr>
              <a:t>αυθαίρετες δικαστικές αποφάσεις των πατρικίων</a:t>
            </a:r>
            <a:r>
              <a:rPr lang="el-GR" sz="3600" b="0" i="0" dirty="0">
                <a:solidFill>
                  <a:srgbClr val="000000"/>
                </a:solidFill>
                <a:effectLst/>
              </a:rPr>
              <a:t>. </a:t>
            </a:r>
            <a:endParaRPr lang="el-GR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7C8DB-2616-4CAF-9908-7AEE07559F95}"/>
              </a:ext>
            </a:extLst>
          </p:cNvPr>
          <p:cNvSpPr txBox="1"/>
          <p:nvPr/>
        </p:nvSpPr>
        <p:spPr>
          <a:xfrm>
            <a:off x="0" y="19838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5400" b="1" dirty="0" err="1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Δωδεκάδελτος</a:t>
            </a:r>
            <a:endParaRPr lang="el-GR" sz="5400" dirty="0">
              <a:solidFill>
                <a:srgbClr val="00DEB4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F6C8ABC-DA38-49E7-8B4E-7C9D028F3692}"/>
              </a:ext>
            </a:extLst>
          </p:cNvPr>
          <p:cNvSpPr/>
          <p:nvPr/>
        </p:nvSpPr>
        <p:spPr>
          <a:xfrm>
            <a:off x="5484719" y="1298747"/>
            <a:ext cx="1222562" cy="1688159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3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58F35C-5C34-48AB-B740-7E49754A0B70}"/>
              </a:ext>
            </a:extLst>
          </p:cNvPr>
          <p:cNvSpPr txBox="1"/>
          <p:nvPr/>
        </p:nvSpPr>
        <p:spPr>
          <a:xfrm>
            <a:off x="152400" y="1609877"/>
            <a:ext cx="114681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0" i="0" dirty="0">
                <a:solidFill>
                  <a:srgbClr val="000000"/>
                </a:solidFill>
                <a:effectLst/>
              </a:rPr>
              <a:t>Έχουμε λοιπόν δύο συνέπειες: Πρώτον, </a:t>
            </a:r>
            <a:r>
              <a:rPr lang="el-GR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νόμος δεν παρουσιάζεται πλέον σαν αμετάβλητος και αδιαφιλονίκητος τύπος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. Όντας ανθρώπινο έργο, αναγνωρίζεται ότι υπόκειται σε αλλαγές. Η </a:t>
            </a:r>
            <a:r>
              <a:rPr lang="el-GR" sz="2400" b="0" i="0" dirty="0" err="1">
                <a:solidFill>
                  <a:srgbClr val="000000"/>
                </a:solidFill>
                <a:effectLst/>
              </a:rPr>
              <a:t>Δωδεκάδελτος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 λέει: «</a:t>
            </a:r>
            <a:r>
              <a:rPr lang="el-GR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αποτέλεσμα της τελευταίας ψηφοφορίας του λαού αποτελεί νόμο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». Είναι το πλέον σημαντικό από τα κείμενα αυτού του κώδικα που έχουν απομείνει, και αυτό που επισημαίνει καλύτερα το χαρακτήρα της μεγάλης επανάστασης που έγινε τότε στο δίκαιο.</a:t>
            </a:r>
          </a:p>
          <a:p>
            <a:pPr algn="ctr"/>
            <a:r>
              <a:rPr lang="el-GR" sz="2400" b="0" i="0" dirty="0">
                <a:solidFill>
                  <a:srgbClr val="000000"/>
                </a:solidFill>
                <a:effectLst/>
              </a:rPr>
              <a:t>Ο </a:t>
            </a:r>
            <a:r>
              <a:rPr lang="el-GR" sz="2400" b="1" i="0" dirty="0">
                <a:solidFill>
                  <a:srgbClr val="000000"/>
                </a:solidFill>
                <a:effectLst/>
              </a:rPr>
              <a:t>νόμος δεν είναι πλέον μια ιερή παράδοση 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400" b="0" i="0" dirty="0" err="1">
                <a:solidFill>
                  <a:srgbClr val="000000"/>
                </a:solidFill>
                <a:effectLst/>
              </a:rPr>
              <a:t>mos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), είναι ένα </a:t>
            </a:r>
            <a:r>
              <a:rPr lang="el-GR" sz="2400" b="1" i="0" dirty="0">
                <a:solidFill>
                  <a:srgbClr val="000000"/>
                </a:solidFill>
                <a:effectLst/>
              </a:rPr>
              <a:t>απλό κείμενο 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400" b="0" i="0" dirty="0" err="1">
                <a:solidFill>
                  <a:srgbClr val="000000"/>
                </a:solidFill>
                <a:effectLst/>
              </a:rPr>
              <a:t>lex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), και εφόσον θεσπίστηκε με τη θέληση των ανθρώπων, η ίδια θέληση </a:t>
            </a:r>
            <a:r>
              <a:rPr lang="el-GR" sz="2400" b="1" i="0" dirty="0">
                <a:solidFill>
                  <a:srgbClr val="000000"/>
                </a:solidFill>
                <a:effectLst/>
              </a:rPr>
              <a:t>μπορεί να τον αλλάξει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ctr"/>
            <a:r>
              <a:rPr lang="el-GR" sz="2400" b="0" i="0" dirty="0">
                <a:solidFill>
                  <a:srgbClr val="000000"/>
                </a:solidFill>
                <a:effectLst/>
              </a:rPr>
              <a:t>Δεύτερη συνέπεια είναι η εξής: </a:t>
            </a:r>
            <a:r>
              <a:rPr lang="el-GR" sz="2400" b="1" i="0" dirty="0">
                <a:solidFill>
                  <a:srgbClr val="C00000"/>
                </a:solidFill>
                <a:effectLst/>
              </a:rPr>
              <a:t>Ο νόμος 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που αποτελούσε προηγουμένως μέρος της θρησκείας, και ήταν κατά συνέπεια πατρική κληρονομιά των οικογενειών, </a:t>
            </a:r>
          </a:p>
          <a:p>
            <a:pPr algn="ctr"/>
            <a:r>
              <a:rPr lang="el-GR" sz="2400" b="0" i="0" dirty="0">
                <a:solidFill>
                  <a:srgbClr val="000000"/>
                </a:solidFill>
                <a:effectLst/>
              </a:rPr>
              <a:t>έγινε στο εξής </a:t>
            </a:r>
            <a:r>
              <a:rPr lang="el-GR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κοινό</a:t>
            </a:r>
            <a:r>
              <a:rPr lang="el-GR" sz="2400" b="0" i="0" dirty="0">
                <a:solidFill>
                  <a:srgbClr val="C00000"/>
                </a:solidFill>
                <a:effectLst/>
              </a:rPr>
              <a:t> </a:t>
            </a:r>
            <a:r>
              <a:rPr lang="el-GR" sz="2400" b="1" i="0" dirty="0">
                <a:solidFill>
                  <a:srgbClr val="C00000"/>
                </a:solidFill>
                <a:effectLst/>
              </a:rPr>
              <a:t>κτήμα </a:t>
            </a:r>
            <a:r>
              <a:rPr lang="el-GR" sz="2400" b="1" i="0" dirty="0">
                <a:solidFill>
                  <a:srgbClr val="000000"/>
                </a:solidFill>
                <a:effectLst/>
              </a:rPr>
              <a:t>όλων των πολιτών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/>
            <a:r>
              <a:rPr lang="el-GR" sz="2400" b="0" i="0" dirty="0">
                <a:solidFill>
                  <a:srgbClr val="000000"/>
                </a:solidFill>
                <a:effectLst/>
              </a:rPr>
              <a:t>Ο </a:t>
            </a:r>
            <a:r>
              <a:rPr lang="el-GR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πληβείος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 απέκτησε το δικαίωμα να τον επικαλείται και να </a:t>
            </a:r>
            <a:r>
              <a:rPr lang="el-GR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προσφεύγει στη δικαιοσύνη</a:t>
            </a:r>
            <a:r>
              <a:rPr lang="el-GR" sz="2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ctr"/>
            <a:endParaRPr lang="el-GR" sz="1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l-GR" sz="1800" b="0" i="0" dirty="0" err="1">
                <a:solidFill>
                  <a:srgbClr val="000000"/>
                </a:solidFill>
                <a:effectLst/>
              </a:rPr>
              <a:t>Fustel</a:t>
            </a:r>
            <a:r>
              <a:rPr lang="el-GR" sz="18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l-GR" sz="1800" b="0" i="0" dirty="0" err="1">
                <a:solidFill>
                  <a:srgbClr val="000000"/>
                </a:solidFill>
                <a:effectLst/>
              </a:rPr>
              <a:t>Coulanges</a:t>
            </a:r>
            <a:r>
              <a:rPr lang="el-GR" sz="1800" b="0" i="0" dirty="0">
                <a:solidFill>
                  <a:srgbClr val="000000"/>
                </a:solidFill>
                <a:effectLst/>
              </a:rPr>
              <a:t>, Η αρχαία πόλη, μετ. Λ. Σταματιάδη, </a:t>
            </a:r>
            <a:r>
              <a:rPr lang="el-GR" sz="1800" b="0" i="0" dirty="0" err="1">
                <a:solidFill>
                  <a:srgbClr val="000000"/>
                </a:solidFill>
                <a:effectLst/>
              </a:rPr>
              <a:t>εκδ</a:t>
            </a:r>
            <a:r>
              <a:rPr lang="el-GR" sz="1800" b="0" i="0" dirty="0">
                <a:solidFill>
                  <a:srgbClr val="000000"/>
                </a:solidFill>
                <a:effectLst/>
              </a:rPr>
              <a:t>. Ειρμός, σ. 466-7.</a:t>
            </a:r>
            <a:endParaRPr lang="el-GR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F8CFE-22F2-4FFD-B42F-4972EEA322CC}"/>
              </a:ext>
            </a:extLst>
          </p:cNvPr>
          <p:cNvSpPr txBox="1"/>
          <p:nvPr/>
        </p:nvSpPr>
        <p:spPr>
          <a:xfrm>
            <a:off x="0" y="41746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σημασία της </a:t>
            </a:r>
            <a:r>
              <a:rPr lang="el-GR" sz="5400" b="1" dirty="0" err="1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Δωδεκαδέλτου</a:t>
            </a:r>
            <a:endParaRPr lang="el-GR" sz="5400" dirty="0">
              <a:solidFill>
                <a:srgbClr val="00D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2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58F35C-5C34-48AB-B740-7E49754A0B70}"/>
              </a:ext>
            </a:extLst>
          </p:cNvPr>
          <p:cNvSpPr txBox="1"/>
          <p:nvPr/>
        </p:nvSpPr>
        <p:spPr>
          <a:xfrm>
            <a:off x="76201" y="295427"/>
            <a:ext cx="802005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Σε μικρό χρονικό διάστημα </a:t>
            </a:r>
          </a:p>
          <a:p>
            <a:pPr algn="ctr"/>
            <a:r>
              <a:rPr lang="el-GR" sz="3200" b="1" i="0" dirty="0">
                <a:solidFill>
                  <a:srgbClr val="000000"/>
                </a:solidFill>
                <a:effectLst/>
              </a:rPr>
              <a:t>καταργήθηκε ο νόμος 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που δεν επέτρεπε </a:t>
            </a:r>
          </a:p>
          <a:p>
            <a:pPr algn="ctr"/>
            <a:r>
              <a:rPr lang="el-GR" sz="3200" b="1" i="0" dirty="0">
                <a:solidFill>
                  <a:srgbClr val="000000"/>
                </a:solidFill>
                <a:effectLst/>
              </a:rPr>
              <a:t>τους </a:t>
            </a:r>
            <a:r>
              <a:rPr lang="el-GR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γάμους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μεταξύ των 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δύο τάξεων (</a:t>
            </a:r>
            <a:r>
              <a:rPr lang="el-GR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πατρικίων – πληβείων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)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Μετά από σκληρούς αγώνες ενός περίπου αιώνα κατόρθωσαν οι πληβείοι να αποκτήσουν και </a:t>
            </a:r>
            <a:r>
              <a:rPr lang="el-GR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πολιτική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 ισότητα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Τον 4ο αι. π.Χ. τους παραχωρήθηκε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το 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δικαίωμα να εκλέγονται 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στο αξίωμα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του </a:t>
            </a:r>
            <a:r>
              <a:rPr lang="el-GR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υπάτου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 και αργότερα,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στα τέλη του ίδιου αιώνα,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το </a:t>
            </a:r>
            <a:r>
              <a:rPr lang="el-GR" sz="3200" b="1" i="0" dirty="0">
                <a:solidFill>
                  <a:srgbClr val="000000"/>
                </a:solidFill>
                <a:effectLst/>
              </a:rPr>
              <a:t>δικαίωμα να εκλέγονται 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στο αξίωμα </a:t>
            </a:r>
          </a:p>
          <a:p>
            <a:pPr algn="ctr"/>
            <a:r>
              <a:rPr lang="el-GR" sz="3200" b="0" i="0" dirty="0">
                <a:solidFill>
                  <a:srgbClr val="000000"/>
                </a:solidFill>
                <a:effectLst/>
              </a:rPr>
              <a:t>του «</a:t>
            </a:r>
            <a:r>
              <a:rPr lang="el-GR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μεγίστου αρχιερέως</a:t>
            </a:r>
            <a:r>
              <a:rPr lang="el-GR" sz="3200" b="0" i="0" dirty="0">
                <a:solidFill>
                  <a:srgbClr val="000000"/>
                </a:solidFill>
                <a:effectLst/>
              </a:rPr>
              <a:t>».</a:t>
            </a:r>
            <a:endParaRPr lang="el-GR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72AA92-0185-46B2-A1EB-C67D748E4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/>
          <a:stretch/>
        </p:blipFill>
        <p:spPr bwMode="auto">
          <a:xfrm>
            <a:off x="8796222" y="190500"/>
            <a:ext cx="2305281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231BF-70ED-4D68-BEC8-D09F1BD04EBA}"/>
              </a:ext>
            </a:extLst>
          </p:cNvPr>
          <p:cNvSpPr txBox="1"/>
          <p:nvPr/>
        </p:nvSpPr>
        <p:spPr>
          <a:xfrm>
            <a:off x="7915274" y="3096193"/>
            <a:ext cx="3781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τελετή του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γάμου</a:t>
            </a:r>
            <a:r>
              <a:rPr lang="el-GR" dirty="0"/>
              <a:t> γινόταν το πρωί. Η νύφη ήταν ειδικά χτενισμένη για την περίσταση (</a:t>
            </a:r>
            <a:r>
              <a:rPr lang="el-GR" dirty="0" err="1"/>
              <a:t>tutulus</a:t>
            </a:r>
            <a:r>
              <a:rPr lang="el-GR" dirty="0"/>
              <a:t> ονομαζόταν το χτένισμά της), </a:t>
            </a:r>
            <a:r>
              <a:rPr lang="el-GR" dirty="0" err="1"/>
              <a:t>καλυμένη</a:t>
            </a:r>
            <a:r>
              <a:rPr lang="el-GR" dirty="0"/>
              <a:t> με </a:t>
            </a:r>
            <a:r>
              <a:rPr lang="el-GR" b="1" dirty="0"/>
              <a:t>πορτοκαλί πέπλο </a:t>
            </a:r>
            <a:r>
              <a:rPr lang="el-GR" dirty="0"/>
              <a:t>(</a:t>
            </a:r>
            <a:r>
              <a:rPr lang="el-GR" dirty="0" err="1"/>
              <a:t>flammeum</a:t>
            </a:r>
            <a:r>
              <a:rPr lang="el-GR" dirty="0"/>
              <a:t>) και ντυμένη με </a:t>
            </a:r>
            <a:r>
              <a:rPr lang="el-GR" b="1" dirty="0"/>
              <a:t>άσπρο ρούχο </a:t>
            </a:r>
            <a:r>
              <a:rPr lang="el-GR" dirty="0"/>
              <a:t>(</a:t>
            </a:r>
            <a:r>
              <a:rPr lang="el-GR" dirty="0" err="1"/>
              <a:t>tunica</a:t>
            </a:r>
            <a:r>
              <a:rPr lang="el-GR" dirty="0"/>
              <a:t> </a:t>
            </a:r>
            <a:r>
              <a:rPr lang="el-GR" dirty="0" err="1"/>
              <a:t>recta</a:t>
            </a:r>
            <a:r>
              <a:rPr lang="el-GR" dirty="0"/>
              <a:t>) δεμένη με </a:t>
            </a:r>
            <a:r>
              <a:rPr lang="el-GR" b="1" dirty="0"/>
              <a:t>κόμπο</a:t>
            </a:r>
            <a:r>
              <a:rPr lang="el-GR" dirty="0"/>
              <a:t> </a:t>
            </a:r>
          </a:p>
          <a:p>
            <a:pPr algn="ctr"/>
            <a:r>
              <a:rPr lang="el-GR" dirty="0"/>
              <a:t>(</a:t>
            </a:r>
            <a:r>
              <a:rPr lang="el-GR" dirty="0" err="1"/>
              <a:t>nodus</a:t>
            </a:r>
            <a:r>
              <a:rPr lang="el-GR" dirty="0"/>
              <a:t> </a:t>
            </a:r>
            <a:r>
              <a:rPr lang="el-GR" dirty="0" err="1"/>
              <a:t>herculeus</a:t>
            </a:r>
            <a:r>
              <a:rPr lang="el-GR" dirty="0"/>
              <a:t>), </a:t>
            </a:r>
          </a:p>
          <a:p>
            <a:pPr algn="ctr"/>
            <a:r>
              <a:rPr lang="el-GR" dirty="0"/>
              <a:t>τον οποίο θα έλυνε ο γαμπρός.</a:t>
            </a:r>
          </a:p>
          <a:p>
            <a:pPr algn="ctr"/>
            <a:r>
              <a:rPr lang="el-GR" dirty="0"/>
              <a:t>Μια γυναίκα, η παράνυμφος (</a:t>
            </a:r>
            <a:r>
              <a:rPr lang="el-GR" dirty="0" err="1"/>
              <a:t>pronuba</a:t>
            </a:r>
            <a:r>
              <a:rPr lang="el-GR" dirty="0"/>
              <a:t>), ένωνε </a:t>
            </a:r>
            <a:r>
              <a:rPr lang="el-GR" b="1" dirty="0"/>
              <a:t>το δεξί χέρι της νύφης με το δεξί χέρι του γαμπρού </a:t>
            </a:r>
            <a:r>
              <a:rPr lang="el-GR" dirty="0"/>
              <a:t>(</a:t>
            </a:r>
            <a:r>
              <a:rPr lang="el-GR" dirty="0" err="1"/>
              <a:t>dextarum</a:t>
            </a:r>
            <a:r>
              <a:rPr lang="el-GR" dirty="0"/>
              <a:t> </a:t>
            </a:r>
            <a:r>
              <a:rPr lang="el-GR" dirty="0" err="1"/>
              <a:t>iunctio</a:t>
            </a:r>
            <a:r>
              <a:rPr lang="el-G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747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4848-1834-4FF6-A796-DC311DB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3483922"/>
            <a:ext cx="11591924" cy="3069277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Την περίοδο της δημοκρατίας το ρωμαϊκό κράτος (</a:t>
            </a:r>
            <a:r>
              <a:rPr lang="el-GR" sz="2400" dirty="0" err="1"/>
              <a:t>Res</a:t>
            </a:r>
            <a:r>
              <a:rPr lang="el-GR" sz="2400" dirty="0"/>
              <a:t> </a:t>
            </a:r>
            <a:r>
              <a:rPr lang="el-GR" sz="2400" dirty="0" err="1"/>
              <a:t>publica</a:t>
            </a:r>
            <a:r>
              <a:rPr lang="el-GR" sz="2400" dirty="0"/>
              <a:t>) </a:t>
            </a:r>
          </a:p>
          <a:p>
            <a:pPr algn="ctr"/>
            <a:r>
              <a:rPr lang="el-GR" sz="2400" dirty="0"/>
              <a:t>οργανώθηκε με τις ακόλουθες εξουσίες: </a:t>
            </a:r>
          </a:p>
          <a:p>
            <a:pPr algn="ctr"/>
            <a:r>
              <a:rPr lang="el-GR" sz="3600" dirty="0"/>
              <a:t>τους </a:t>
            </a:r>
            <a:r>
              <a:rPr lang="el-GR" sz="3600" b="1" dirty="0">
                <a:solidFill>
                  <a:srgbClr val="C00000"/>
                </a:solidFill>
              </a:rPr>
              <a:t>άρχοντες</a:t>
            </a:r>
            <a:r>
              <a:rPr lang="el-GR" sz="3600" dirty="0"/>
              <a:t>, τη </a:t>
            </a:r>
            <a:r>
              <a:rPr lang="el-GR" sz="3600" b="1" dirty="0">
                <a:solidFill>
                  <a:srgbClr val="C00000"/>
                </a:solidFill>
              </a:rPr>
              <a:t>σύγκλητο</a:t>
            </a:r>
            <a:r>
              <a:rPr lang="el-GR" sz="3600" dirty="0"/>
              <a:t> και τις </a:t>
            </a:r>
            <a:r>
              <a:rPr lang="el-GR" sz="3600" b="1" dirty="0">
                <a:solidFill>
                  <a:srgbClr val="C00000"/>
                </a:solidFill>
              </a:rPr>
              <a:t>εκκλησίες</a:t>
            </a:r>
            <a:r>
              <a:rPr lang="el-GR" sz="3600" dirty="0"/>
              <a:t>.</a:t>
            </a:r>
          </a:p>
          <a:p>
            <a:pPr algn="ctr"/>
            <a:r>
              <a:rPr lang="el-GR" sz="2400" dirty="0"/>
              <a:t>Οι άρχοντες του ρωμαϊκού κράτους ήταν πολλοί.</a:t>
            </a:r>
          </a:p>
          <a:p>
            <a:pPr algn="ctr"/>
            <a:r>
              <a:rPr lang="el-GR" sz="2400" dirty="0"/>
              <a:t>Εκπροσωπούσαν την εκτελεστική εξουσία της πολιτείας.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7C8DB-2616-4CAF-9908-7AEE07559F95}"/>
              </a:ext>
            </a:extLst>
          </p:cNvPr>
          <p:cNvSpPr txBox="1"/>
          <p:nvPr/>
        </p:nvSpPr>
        <p:spPr>
          <a:xfrm>
            <a:off x="0" y="35524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00D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πολιτική οργάνωση</a:t>
            </a:r>
            <a:endParaRPr lang="el-GR" sz="5400" dirty="0">
              <a:solidFill>
                <a:srgbClr val="00DEB4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49613F1-AED8-4281-87ED-53E8B69D5B40}"/>
              </a:ext>
            </a:extLst>
          </p:cNvPr>
          <p:cNvSpPr/>
          <p:nvPr/>
        </p:nvSpPr>
        <p:spPr>
          <a:xfrm>
            <a:off x="5403757" y="1685920"/>
            <a:ext cx="1222562" cy="1688159"/>
          </a:xfrm>
          <a:prstGeom prst="downArrow">
            <a:avLst/>
          </a:prstGeom>
          <a:ln>
            <a:noFill/>
          </a:ln>
          <a:effectLst>
            <a:outerShdw blurRad="190500" dist="1524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71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vel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968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Bierstadt</vt:lpstr>
      <vt:lpstr>BevelVTI</vt:lpstr>
      <vt:lpstr>Η συγκρότηση  της ρωμαϊκής πολιτείας  Respublica</vt:lpstr>
      <vt:lpstr>Το 509 π.Χ. λήγει η περίοδος της Βασιλείας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 ύπατοι</vt:lpstr>
      <vt:lpstr>Οι τιμητές</vt:lpstr>
      <vt:lpstr>Άλλοι άρχοντες</vt:lpstr>
      <vt:lpstr>Η Σύγκλητος</vt:lpstr>
      <vt:lpstr>Οι Εκκλησίες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συγκρότηση της ρωμαϊκής πολιτείας  Respublica</dc:title>
  <dc:creator>Flora Vgontza</dc:creator>
  <cp:lastModifiedBy>Flora Vgontza</cp:lastModifiedBy>
  <cp:revision>10</cp:revision>
  <dcterms:created xsi:type="dcterms:W3CDTF">2023-04-03T22:19:25Z</dcterms:created>
  <dcterms:modified xsi:type="dcterms:W3CDTF">2023-04-03T23:31:24Z</dcterms:modified>
</cp:coreProperties>
</file>