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305" r:id="rId5"/>
    <p:sldId id="296" r:id="rId6"/>
    <p:sldId id="307" r:id="rId7"/>
    <p:sldId id="306" r:id="rId8"/>
    <p:sldId id="310" r:id="rId9"/>
    <p:sldId id="321" r:id="rId10"/>
    <p:sldId id="259" r:id="rId11"/>
    <p:sldId id="320" r:id="rId12"/>
    <p:sldId id="314" r:id="rId13"/>
    <p:sldId id="311" r:id="rId14"/>
    <p:sldId id="326" r:id="rId15"/>
    <p:sldId id="318" r:id="rId16"/>
    <p:sldId id="317" r:id="rId17"/>
    <p:sldId id="322" r:id="rId18"/>
    <p:sldId id="323" r:id="rId19"/>
    <p:sldId id="324" r:id="rId20"/>
    <p:sldId id="325" r:id="rId21"/>
    <p:sldId id="315" r:id="rId22"/>
    <p:sldId id="31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879" autoAdjust="0"/>
  </p:normalViewPr>
  <p:slideViewPr>
    <p:cSldViewPr snapToGrid="0">
      <p:cViewPr varScale="1">
        <p:scale>
          <a:sx n="85" d="100"/>
          <a:sy n="85" d="100"/>
        </p:scale>
        <p:origin x="590" y="6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5/4/2023</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5/4/2023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a:t>
            </a:fld>
            <a:endParaRPr lang="en-US" dirty="0"/>
          </a:p>
        </p:txBody>
      </p:sp>
    </p:spTree>
    <p:extLst>
      <p:ext uri="{BB962C8B-B14F-4D97-AF65-F5344CB8AC3E}">
        <p14:creationId xmlns:p14="http://schemas.microsoft.com/office/powerpoint/2010/main" val="327023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7</a:t>
            </a:fld>
            <a:endParaRPr lang="en-US" dirty="0"/>
          </a:p>
        </p:txBody>
      </p:sp>
    </p:spTree>
    <p:extLst>
      <p:ext uri="{BB962C8B-B14F-4D97-AF65-F5344CB8AC3E}">
        <p14:creationId xmlns:p14="http://schemas.microsoft.com/office/powerpoint/2010/main" val="12428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539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p:nvPr>
        </p:nvSpPr>
        <p:spPr>
          <a:xfrm>
            <a:off x="2749296" y="2660904"/>
            <a:ext cx="6693408" cy="1229778"/>
          </a:xfrm>
        </p:spPr>
        <p:txBody>
          <a:bodyPr/>
          <a:lstStyle/>
          <a:p>
            <a:r>
              <a:rPr lang="el-GR" sz="3600" dirty="0"/>
              <a:t>Ο εξελληνισμός </a:t>
            </a:r>
            <a:br>
              <a:rPr lang="el-GR" sz="3600" dirty="0"/>
            </a:br>
            <a:r>
              <a:rPr lang="el-GR" sz="3600" dirty="0"/>
              <a:t>του ανατολικού </a:t>
            </a:r>
            <a:br>
              <a:rPr lang="el-GR" sz="3600" dirty="0"/>
            </a:br>
            <a:r>
              <a:rPr lang="el-GR" sz="3600" dirty="0"/>
              <a:t>Ρωμαϊκού κράτους</a:t>
            </a:r>
            <a:endParaRPr lang="en-US" sz="3600" dirty="0"/>
          </a:p>
        </p:txBody>
      </p:sp>
      <p:sp>
        <p:nvSpPr>
          <p:cNvPr id="3" name="Subtitle 2">
            <a:extLst>
              <a:ext uri="{FF2B5EF4-FFF2-40B4-BE49-F238E27FC236}">
                <a16:creationId xmlns:a16="http://schemas.microsoft.com/office/drawing/2014/main" id="{626260E8-21BF-1371-4767-5E86248A7A7B}"/>
              </a:ext>
            </a:extLst>
          </p:cNvPr>
          <p:cNvSpPr>
            <a:spLocks noGrp="1"/>
          </p:cNvSpPr>
          <p:nvPr>
            <p:ph type="subTitle" idx="1"/>
          </p:nvPr>
        </p:nvSpPr>
        <p:spPr>
          <a:xfrm>
            <a:off x="4289611" y="1353671"/>
            <a:ext cx="3612777" cy="663388"/>
          </a:xfrm>
        </p:spPr>
        <p:txBody>
          <a:bodyPr>
            <a:normAutofit fontScale="85000" lnSpcReduction="20000"/>
          </a:bodyPr>
          <a:lstStyle/>
          <a:p>
            <a:r>
              <a:rPr lang="el-GR" b="1" dirty="0"/>
              <a:t>Ύστερη Αρχαιότητα</a:t>
            </a:r>
          </a:p>
          <a:p>
            <a:r>
              <a:rPr lang="el-GR" b="1" dirty="0"/>
              <a:t>Κεφ. 1.4</a:t>
            </a:r>
            <a:endParaRPr lang="en-US" b="1" dirty="0"/>
          </a:p>
        </p:txBody>
      </p:sp>
    </p:spTree>
    <p:extLst>
      <p:ext uri="{BB962C8B-B14F-4D97-AF65-F5344CB8AC3E}">
        <p14:creationId xmlns:p14="http://schemas.microsoft.com/office/powerpoint/2010/main" val="3177180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4516-A78C-D69C-2051-684BD2AB4940}"/>
              </a:ext>
            </a:extLst>
          </p:cNvPr>
          <p:cNvSpPr>
            <a:spLocks noGrp="1"/>
          </p:cNvSpPr>
          <p:nvPr>
            <p:ph type="title"/>
          </p:nvPr>
        </p:nvSpPr>
        <p:spPr/>
        <p:txBody>
          <a:bodyPr/>
          <a:lstStyle/>
          <a:p>
            <a:r>
              <a:rPr lang="el-GR" dirty="0"/>
              <a:t>Διαίρεση της Ρωμαϊκής Αυτοκρατορίας</a:t>
            </a:r>
            <a:endParaRPr lang="en-US" dirty="0"/>
          </a:p>
        </p:txBody>
      </p:sp>
      <p:sp>
        <p:nvSpPr>
          <p:cNvPr id="4" name="Footer Placeholder 3">
            <a:extLst>
              <a:ext uri="{FF2B5EF4-FFF2-40B4-BE49-F238E27FC236}">
                <a16:creationId xmlns:a16="http://schemas.microsoft.com/office/drawing/2014/main" id="{21D9DF05-D04B-F9CE-FC13-DEDFBD7A9507}"/>
              </a:ext>
            </a:extLst>
          </p:cNvPr>
          <p:cNvSpPr>
            <a:spLocks noGrp="1"/>
          </p:cNvSpPr>
          <p:nvPr>
            <p:ph type="ftr" sz="quarter" idx="10"/>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7D56BD15-0727-BBF1-FBD8-0228EA23C767}"/>
              </a:ext>
            </a:extLst>
          </p:cNvPr>
          <p:cNvSpPr>
            <a:spLocks noGrp="1"/>
          </p:cNvSpPr>
          <p:nvPr>
            <p:ph type="sldNum" sz="quarter" idx="11"/>
          </p:nvPr>
        </p:nvSpPr>
        <p:spPr/>
        <p:txBody>
          <a:bodyPr/>
          <a:lstStyle/>
          <a:p>
            <a:fld id="{294A09A9-5501-47C1-A89A-A340965A2BE2}" type="slidenum">
              <a:rPr lang="en-US" smtClean="0"/>
              <a:pPr/>
              <a:t>10</a:t>
            </a:fld>
            <a:endParaRPr lang="en-US" dirty="0"/>
          </a:p>
        </p:txBody>
      </p:sp>
      <p:pic>
        <p:nvPicPr>
          <p:cNvPr id="1026" name="Picture 2">
            <a:extLst>
              <a:ext uri="{FF2B5EF4-FFF2-40B4-BE49-F238E27FC236}">
                <a16:creationId xmlns:a16="http://schemas.microsoft.com/office/drawing/2014/main" id="{E6EF864B-0644-4290-8D97-FF36E3186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23" y="1706879"/>
            <a:ext cx="7591425" cy="1457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B32F453-6325-4059-BA9D-C2189C085C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2" r="1291"/>
          <a:stretch/>
        </p:blipFill>
        <p:spPr bwMode="auto">
          <a:xfrm>
            <a:off x="3684494" y="2902992"/>
            <a:ext cx="4831978" cy="371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01517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2223516" y="1550894"/>
            <a:ext cx="7744968" cy="3798346"/>
          </a:xfrm>
        </p:spPr>
        <p:txBody>
          <a:bodyPr>
            <a:normAutofit/>
          </a:bodyPr>
          <a:lstStyle/>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Ενώ στο δυτικό τμήμα η εισβολή των γερμανικών φύλων έφερε το τέλος του ρωμαϊκού κόσμου, στο ανατολικό δε σήμανε το τέλος του Ελληνισμού. Είναι βέβαιο ότι μετά το θάνατο του Μ. Θεοδοσίου παρουσιάστηκε και στην Ανατολή προς στιγμή </a:t>
            </a:r>
            <a:r>
              <a:rPr lang="el-GR" sz="2000" b="1" dirty="0">
                <a:solidFill>
                  <a:schemeClr val="accent3"/>
                </a:solidFill>
                <a:latin typeface="Gill Sans Nova Light" panose="020B0302020104020203" pitchFamily="34" charset="0"/>
                <a:ea typeface="+mn-lt"/>
                <a:cs typeface="Gill Sans Light" panose="020B0302020104020203" pitchFamily="34" charset="-79"/>
              </a:rPr>
              <a:t>κίνδυνος </a:t>
            </a:r>
            <a:r>
              <a:rPr lang="el-GR" sz="2000" b="1" dirty="0" err="1">
                <a:solidFill>
                  <a:schemeClr val="accent3"/>
                </a:solidFill>
                <a:latin typeface="Gill Sans Nova Light" panose="020B0302020104020203" pitchFamily="34" charset="0"/>
                <a:ea typeface="+mn-lt"/>
                <a:cs typeface="Gill Sans Light" panose="020B0302020104020203" pitchFamily="34" charset="-79"/>
              </a:rPr>
              <a:t>εκγερμανισμού</a:t>
            </a:r>
            <a:r>
              <a:rPr lang="el-GR" sz="2000" b="1" dirty="0">
                <a:solidFill>
                  <a:schemeClr val="accent3"/>
                </a:solidFill>
                <a:latin typeface="Gill Sans Nova Light" panose="020B0302020104020203" pitchFamily="34" charset="0"/>
                <a:ea typeface="+mn-lt"/>
                <a:cs typeface="Gill Sans Light" panose="020B0302020104020203" pitchFamily="34" charset="-79"/>
              </a:rPr>
              <a:t> του κράτους</a:t>
            </a:r>
            <a:r>
              <a:rPr lang="el-GR" sz="2000" dirty="0">
                <a:solidFill>
                  <a:schemeClr val="accent3"/>
                </a:solidFill>
                <a:latin typeface="Gill Sans Nova Light" panose="020B0302020104020203" pitchFamily="34" charset="0"/>
                <a:ea typeface="+mn-lt"/>
                <a:cs typeface="Gill Sans Light" panose="020B0302020104020203" pitchFamily="34" charset="-79"/>
              </a:rPr>
              <a:t>. Ωστόσο, ο κίνδυνος αυτός αποσοβήθηκε με την αποτελεσματική αντίσταση που προέβαλαν Έλληνες λόγιοι και πολιτικοί. Η </a:t>
            </a:r>
            <a:r>
              <a:rPr lang="el-GR" sz="2000" b="1" dirty="0" err="1">
                <a:solidFill>
                  <a:schemeClr val="accent3"/>
                </a:solidFill>
                <a:latin typeface="Gill Sans Nova Light" panose="020B0302020104020203" pitchFamily="34" charset="0"/>
                <a:ea typeface="+mn-lt"/>
                <a:cs typeface="Gill Sans Light" panose="020B0302020104020203" pitchFamily="34" charset="-79"/>
              </a:rPr>
              <a:t>αντιγερμανική</a:t>
            </a:r>
            <a:r>
              <a:rPr lang="el-GR" sz="2000" b="1" dirty="0">
                <a:solidFill>
                  <a:schemeClr val="accent3"/>
                </a:solidFill>
                <a:latin typeface="Gill Sans Nova Light" panose="020B0302020104020203" pitchFamily="34" charset="0"/>
                <a:ea typeface="+mn-lt"/>
                <a:cs typeface="Gill Sans Light" panose="020B0302020104020203" pitchFamily="34" charset="-79"/>
              </a:rPr>
              <a:t> - </a:t>
            </a:r>
            <a:r>
              <a:rPr lang="el-GR" sz="2000" b="1" dirty="0" err="1">
                <a:solidFill>
                  <a:schemeClr val="accent3"/>
                </a:solidFill>
                <a:latin typeface="Gill Sans Nova Light" panose="020B0302020104020203" pitchFamily="34" charset="0"/>
                <a:ea typeface="+mn-lt"/>
                <a:cs typeface="Gill Sans Light" panose="020B0302020104020203" pitchFamily="34" charset="-79"/>
              </a:rPr>
              <a:t>αντιγοτθική</a:t>
            </a:r>
            <a:r>
              <a:rPr lang="el-GR" sz="2000" b="1" dirty="0">
                <a:solidFill>
                  <a:schemeClr val="accent3"/>
                </a:solidFill>
                <a:latin typeface="Gill Sans Nova Light" panose="020B0302020104020203" pitchFamily="34" charset="0"/>
                <a:ea typeface="+mn-lt"/>
                <a:cs typeface="Gill Sans Light" panose="020B0302020104020203" pitchFamily="34" charset="-79"/>
              </a:rPr>
              <a:t> </a:t>
            </a:r>
            <a:r>
              <a:rPr lang="el-GR" sz="2000" dirty="0">
                <a:solidFill>
                  <a:schemeClr val="accent3"/>
                </a:solidFill>
                <a:latin typeface="Gill Sans Nova Light" panose="020B0302020104020203" pitchFamily="34" charset="0"/>
                <a:ea typeface="+mn-lt"/>
                <a:cs typeface="Gill Sans Light" panose="020B0302020104020203" pitchFamily="34" charset="-79"/>
              </a:rPr>
              <a:t>- αυτή κίνηση ήταν τόσο ισχυρή, ώστε να γίνεται λόγος για τη δημιουργία εθνικού κόμματος που υποκινούσε τον </a:t>
            </a:r>
            <a:r>
              <a:rPr lang="el-GR" sz="2000" dirty="0" err="1">
                <a:solidFill>
                  <a:schemeClr val="accent3"/>
                </a:solidFill>
                <a:latin typeface="Gill Sans Nova Light" panose="020B0302020104020203" pitchFamily="34" charset="0"/>
                <a:ea typeface="+mn-lt"/>
                <a:cs typeface="Gill Sans Light" panose="020B0302020104020203" pitchFamily="34" charset="-79"/>
              </a:rPr>
              <a:t>αντιγοτθικό</a:t>
            </a:r>
            <a:r>
              <a:rPr lang="el-GR" sz="2000" dirty="0">
                <a:solidFill>
                  <a:schemeClr val="accent3"/>
                </a:solidFill>
                <a:latin typeface="Gill Sans Nova Light" panose="020B0302020104020203" pitchFamily="34" charset="0"/>
                <a:ea typeface="+mn-lt"/>
                <a:cs typeface="Gill Sans Light" panose="020B0302020104020203" pitchFamily="34" charset="-79"/>
              </a:rPr>
              <a:t> αγώνα. Έτσι, το ανατολικό τμήμα επιβίωσε μετά τις βαρβαρικές εισβολές και μετεξελίχθηκε πλέον στη βυζαντινή του μορφή, στηριγμένο στον Ελληνισμό.</a:t>
            </a:r>
            <a:endParaRPr lang="en-US" dirty="0">
              <a:solidFill>
                <a:schemeClr val="accent3"/>
              </a:solidFill>
              <a:cs typeface="Calibri"/>
            </a:endParaRP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mtClean="0"/>
              <a:pPr/>
              <a:t>11</a:t>
            </a:fld>
            <a:endParaRPr lang="en-US" dirty="0"/>
          </a:p>
        </p:txBody>
      </p:sp>
    </p:spTree>
    <p:extLst>
      <p:ext uri="{BB962C8B-B14F-4D97-AF65-F5344CB8AC3E}">
        <p14:creationId xmlns:p14="http://schemas.microsoft.com/office/powerpoint/2010/main" val="50502908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2223516" y="1335741"/>
            <a:ext cx="7744968" cy="4013499"/>
          </a:xfrm>
        </p:spPr>
        <p:txBody>
          <a:bodyPr>
            <a:normAutofit/>
          </a:bodyPr>
          <a:lstStyle/>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Ο εξελληνισμός της αυτοκρατορίας ήταν μια πραγματικότητα που οφειλόταν στον </a:t>
            </a:r>
            <a:r>
              <a:rPr lang="el-GR" sz="2400" b="1" dirty="0">
                <a:solidFill>
                  <a:schemeClr val="accent3"/>
                </a:solidFill>
                <a:latin typeface="Gill Sans Nova Light" panose="020B0302020104020203" pitchFamily="34" charset="0"/>
                <a:ea typeface="+mn-lt"/>
                <a:cs typeface="Gill Sans Light" panose="020B0302020104020203" pitchFamily="34" charset="-79"/>
              </a:rPr>
              <a:t>πρωταγωνιστικό ρόλο της Κωνσταντινούπολης</a:t>
            </a:r>
            <a:r>
              <a:rPr lang="el-GR" sz="2000" dirty="0">
                <a:solidFill>
                  <a:schemeClr val="accent3"/>
                </a:solidFill>
                <a:latin typeface="Gill Sans Nova Light" panose="020B0302020104020203" pitchFamily="34" charset="0"/>
                <a:ea typeface="+mn-lt"/>
                <a:cs typeface="Gill Sans Light" panose="020B0302020104020203" pitchFamily="34" charset="-79"/>
              </a:rPr>
              <a:t>. Η πνευματική δραστηριότητα μεταφέρθηκε από την Αθήνα στην πρωτεύουσα της αυτοκρατορίας, όπου με διάταγμα του </a:t>
            </a:r>
            <a:r>
              <a:rPr lang="el-GR" sz="2000" b="1" dirty="0">
                <a:solidFill>
                  <a:schemeClr val="accent3"/>
                </a:solidFill>
                <a:latin typeface="Gill Sans Nova Light" panose="020B0302020104020203" pitchFamily="34" charset="0"/>
                <a:ea typeface="+mn-lt"/>
                <a:cs typeface="Gill Sans Light" panose="020B0302020104020203" pitchFamily="34" charset="-79"/>
              </a:rPr>
              <a:t>Θεοδόσιου Β' </a:t>
            </a:r>
            <a:r>
              <a:rPr lang="el-GR" sz="2000" dirty="0">
                <a:solidFill>
                  <a:schemeClr val="accent3"/>
                </a:solidFill>
                <a:latin typeface="Gill Sans Nova Light" panose="020B0302020104020203" pitchFamily="34" charset="0"/>
                <a:ea typeface="+mn-lt"/>
                <a:cs typeface="Gill Sans Light" panose="020B0302020104020203" pitchFamily="34" charset="-79"/>
              </a:rPr>
              <a:t>ιδρύθηκε το </a:t>
            </a:r>
            <a:r>
              <a:rPr lang="el-GR" sz="2000" b="1" dirty="0" err="1">
                <a:solidFill>
                  <a:schemeClr val="accent3"/>
                </a:solidFill>
                <a:latin typeface="Gill Sans Nova Light" panose="020B0302020104020203" pitchFamily="34" charset="0"/>
                <a:ea typeface="+mn-lt"/>
                <a:cs typeface="Gill Sans Light" panose="020B0302020104020203" pitchFamily="34" charset="-79"/>
              </a:rPr>
              <a:t>Πανδιδακτήριο</a:t>
            </a:r>
            <a:r>
              <a:rPr lang="el-GR" sz="2000" dirty="0">
                <a:solidFill>
                  <a:schemeClr val="accent3"/>
                </a:solidFill>
                <a:latin typeface="Gill Sans Nova Light" panose="020B0302020104020203" pitchFamily="34" charset="0"/>
                <a:ea typeface="+mn-lt"/>
                <a:cs typeface="Gill Sans Light" panose="020B0302020104020203" pitchFamily="34" charset="-79"/>
              </a:rPr>
              <a:t> (</a:t>
            </a:r>
            <a:r>
              <a:rPr lang="el-GR" sz="2000" b="1" dirty="0">
                <a:solidFill>
                  <a:schemeClr val="accent3"/>
                </a:solidFill>
                <a:latin typeface="Gill Sans Nova Light" panose="020B0302020104020203" pitchFamily="34" charset="0"/>
                <a:ea typeface="+mn-lt"/>
                <a:cs typeface="Gill Sans Light" panose="020B0302020104020203" pitchFamily="34" charset="-79"/>
              </a:rPr>
              <a:t>425</a:t>
            </a:r>
            <a:r>
              <a:rPr lang="el-GR" sz="2000" dirty="0">
                <a:solidFill>
                  <a:schemeClr val="accent3"/>
                </a:solidFill>
                <a:latin typeface="Gill Sans Nova Light" panose="020B0302020104020203" pitchFamily="34" charset="0"/>
                <a:ea typeface="+mn-lt"/>
                <a:cs typeface="Gill Sans Light" panose="020B0302020104020203" pitchFamily="34" charset="-79"/>
              </a:rPr>
              <a:t> μ.Χ.). Με επίσημη αυτοκρατορική απόφαση υπερτερούσε η διδασκαλία της ελληνικής φιλολογίας και γλώσσας σε βάρος της λατινικής.</a:t>
            </a:r>
          </a:p>
          <a:p>
            <a:pPr marL="0" indent="0" algn="ctr">
              <a:lnSpc>
                <a:spcPct val="100000"/>
              </a:lnSpc>
              <a:spcBef>
                <a:spcPts val="0"/>
              </a:spcBef>
              <a:buNone/>
            </a:pPr>
            <a:r>
              <a:rPr lang="el-GR" sz="2000" dirty="0">
                <a:solidFill>
                  <a:schemeClr val="accent3"/>
                </a:solidFill>
                <a:latin typeface="Gill Sans Nova Light" panose="020B0302020104020203" pitchFamily="34" charset="0"/>
                <a:ea typeface="+mn-lt"/>
                <a:cs typeface="Gill Sans Light" panose="020B0302020104020203" pitchFamily="34" charset="-79"/>
              </a:rPr>
              <a:t>Την επικράτηση του ελληνικού στοιχείου επικύρωσε και η έκδοση </a:t>
            </a:r>
            <a:r>
              <a:rPr lang="el-GR" sz="2000" b="1" dirty="0">
                <a:solidFill>
                  <a:schemeClr val="accent3"/>
                </a:solidFill>
                <a:latin typeface="Gill Sans Nova Light" panose="020B0302020104020203" pitchFamily="34" charset="0"/>
                <a:ea typeface="+mn-lt"/>
                <a:cs typeface="Gill Sans Light" panose="020B0302020104020203" pitchFamily="34" charset="-79"/>
              </a:rPr>
              <a:t>αυτοκρατορικών διαταγμάτων </a:t>
            </a:r>
            <a:r>
              <a:rPr lang="el-GR" sz="2000" dirty="0">
                <a:solidFill>
                  <a:schemeClr val="accent3"/>
                </a:solidFill>
                <a:latin typeface="Gill Sans Nova Light" panose="020B0302020104020203" pitchFamily="34" charset="0"/>
                <a:ea typeface="+mn-lt"/>
                <a:cs typeface="Gill Sans Light" panose="020B0302020104020203" pitchFamily="34" charset="-79"/>
              </a:rPr>
              <a:t>(</a:t>
            </a:r>
            <a:r>
              <a:rPr lang="el-GR" sz="2000" b="1" dirty="0">
                <a:solidFill>
                  <a:schemeClr val="accent3"/>
                </a:solidFill>
                <a:latin typeface="Gill Sans Nova Light" panose="020B0302020104020203" pitchFamily="34" charset="0"/>
                <a:ea typeface="+mn-lt"/>
                <a:cs typeface="Gill Sans Light" panose="020B0302020104020203" pitchFamily="34" charset="-79"/>
              </a:rPr>
              <a:t>397</a:t>
            </a:r>
            <a:r>
              <a:rPr lang="el-GR" sz="2000" dirty="0">
                <a:solidFill>
                  <a:schemeClr val="accent3"/>
                </a:solidFill>
                <a:latin typeface="Gill Sans Nova Light" panose="020B0302020104020203" pitchFamily="34" charset="0"/>
                <a:ea typeface="+mn-lt"/>
                <a:cs typeface="Gill Sans Light" panose="020B0302020104020203" pitchFamily="34" charset="-79"/>
              </a:rPr>
              <a:t> και </a:t>
            </a:r>
            <a:r>
              <a:rPr lang="el-GR" sz="2000" b="1" dirty="0">
                <a:solidFill>
                  <a:schemeClr val="accent3"/>
                </a:solidFill>
                <a:latin typeface="Gill Sans Nova Light" panose="020B0302020104020203" pitchFamily="34" charset="0"/>
                <a:ea typeface="+mn-lt"/>
                <a:cs typeface="Gill Sans Light" panose="020B0302020104020203" pitchFamily="34" charset="-79"/>
              </a:rPr>
              <a:t>439</a:t>
            </a:r>
            <a:r>
              <a:rPr lang="el-GR" sz="2000" dirty="0">
                <a:solidFill>
                  <a:schemeClr val="accent3"/>
                </a:solidFill>
                <a:latin typeface="Gill Sans Nova Light" panose="020B0302020104020203" pitchFamily="34" charset="0"/>
                <a:ea typeface="+mn-lt"/>
                <a:cs typeface="Gill Sans Light" panose="020B0302020104020203" pitchFamily="34" charset="-79"/>
              </a:rPr>
              <a:t> μ.Χ.) που επέτρεψαν πλέον τη σύνταξη των </a:t>
            </a:r>
            <a:r>
              <a:rPr lang="el-GR" sz="2000" b="1" dirty="0">
                <a:solidFill>
                  <a:schemeClr val="accent3"/>
                </a:solidFill>
                <a:latin typeface="Gill Sans Nova Light" panose="020B0302020104020203" pitchFamily="34" charset="0"/>
                <a:ea typeface="+mn-lt"/>
                <a:cs typeface="Gill Sans Light" panose="020B0302020104020203" pitchFamily="34" charset="-79"/>
              </a:rPr>
              <a:t>δικαστικών αποφάσεων </a:t>
            </a:r>
            <a:r>
              <a:rPr lang="el-GR" sz="2000" dirty="0">
                <a:solidFill>
                  <a:schemeClr val="accent3"/>
                </a:solidFill>
                <a:latin typeface="Gill Sans Nova Light" panose="020B0302020104020203" pitchFamily="34" charset="0"/>
                <a:ea typeface="+mn-lt"/>
                <a:cs typeface="Gill Sans Light" panose="020B0302020104020203" pitchFamily="34" charset="-79"/>
              </a:rPr>
              <a:t>και των </a:t>
            </a:r>
            <a:r>
              <a:rPr lang="el-GR" sz="2000" b="1" dirty="0">
                <a:solidFill>
                  <a:schemeClr val="accent3"/>
                </a:solidFill>
                <a:latin typeface="Gill Sans Nova Light" panose="020B0302020104020203" pitchFamily="34" charset="0"/>
                <a:ea typeface="+mn-lt"/>
                <a:cs typeface="Gill Sans Light" panose="020B0302020104020203" pitchFamily="34" charset="-79"/>
              </a:rPr>
              <a:t>διαθηκών</a:t>
            </a:r>
            <a:r>
              <a:rPr lang="el-GR" sz="2000" dirty="0">
                <a:solidFill>
                  <a:schemeClr val="accent3"/>
                </a:solidFill>
                <a:latin typeface="Gill Sans Nova Light" panose="020B0302020104020203" pitchFamily="34" charset="0"/>
                <a:ea typeface="+mn-lt"/>
                <a:cs typeface="Gill Sans Light" panose="020B0302020104020203" pitchFamily="34" charset="-79"/>
              </a:rPr>
              <a:t> </a:t>
            </a:r>
          </a:p>
          <a:p>
            <a:pPr marL="0" indent="0" algn="ctr">
              <a:lnSpc>
                <a:spcPct val="100000"/>
              </a:lnSpc>
              <a:spcBef>
                <a:spcPts val="0"/>
              </a:spcBef>
              <a:buNone/>
            </a:pPr>
            <a:r>
              <a:rPr lang="el-GR" sz="2000" dirty="0">
                <a:solidFill>
                  <a:schemeClr val="accent3"/>
                </a:solidFill>
                <a:latin typeface="Gill Sans Nova Light" panose="020B0302020104020203" pitchFamily="34" charset="0"/>
                <a:ea typeface="+mn-lt"/>
                <a:cs typeface="Gill Sans Light" panose="020B0302020104020203" pitchFamily="34" charset="-79"/>
              </a:rPr>
              <a:t>στην </a:t>
            </a:r>
            <a:r>
              <a:rPr lang="el-GR" sz="2000" b="1" dirty="0">
                <a:solidFill>
                  <a:schemeClr val="accent3"/>
                </a:solidFill>
                <a:latin typeface="Gill Sans Nova Light" panose="020B0302020104020203" pitchFamily="34" charset="0"/>
                <a:ea typeface="+mn-lt"/>
                <a:cs typeface="Gill Sans Light" panose="020B0302020104020203" pitchFamily="34" charset="-79"/>
              </a:rPr>
              <a:t>ελληνική</a:t>
            </a:r>
            <a:r>
              <a:rPr lang="el-GR" sz="2000" dirty="0">
                <a:solidFill>
                  <a:schemeClr val="accent3"/>
                </a:solidFill>
                <a:latin typeface="Gill Sans Nova Light" panose="020B0302020104020203" pitchFamily="34" charset="0"/>
                <a:ea typeface="+mn-lt"/>
                <a:cs typeface="Gill Sans Light" panose="020B0302020104020203" pitchFamily="34" charset="-79"/>
              </a:rPr>
              <a:t> γλώσσα.</a:t>
            </a:r>
            <a:endParaRPr lang="en-US" dirty="0">
              <a:solidFill>
                <a:schemeClr val="accent3"/>
              </a:solidFill>
              <a:cs typeface="Calibri"/>
            </a:endParaRP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mtClean="0"/>
              <a:pPr/>
              <a:t>12</a:t>
            </a:fld>
            <a:endParaRPr lang="en-US" dirty="0"/>
          </a:p>
        </p:txBody>
      </p:sp>
    </p:spTree>
    <p:extLst>
      <p:ext uri="{BB962C8B-B14F-4D97-AF65-F5344CB8AC3E}">
        <p14:creationId xmlns:p14="http://schemas.microsoft.com/office/powerpoint/2010/main" val="141681471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4157-869F-9BBE-CFCF-717129CA6907}"/>
              </a:ext>
            </a:extLst>
          </p:cNvPr>
          <p:cNvSpPr>
            <a:spLocks noGrp="1"/>
          </p:cNvSpPr>
          <p:nvPr>
            <p:ph type="title"/>
          </p:nvPr>
        </p:nvSpPr>
        <p:spPr>
          <a:xfrm>
            <a:off x="1748028" y="1389888"/>
            <a:ext cx="8695944" cy="1325880"/>
          </a:xfrm>
        </p:spPr>
        <p:txBody>
          <a:bodyPr>
            <a:normAutofit/>
          </a:bodyPr>
          <a:lstStyle/>
          <a:p>
            <a:r>
              <a:rPr lang="el-GR" sz="3600" dirty="0">
                <a:solidFill>
                  <a:schemeClr val="accent3"/>
                </a:solidFill>
                <a:latin typeface="Baskerville Old Face" panose="02020602080505020303" pitchFamily="18" charset="77"/>
              </a:rPr>
              <a:t>Το τέλος του Δυτικού Ρωμαϊκού κράτους</a:t>
            </a:r>
            <a:r>
              <a:rPr lang="en-US" sz="3600" dirty="0">
                <a:solidFill>
                  <a:schemeClr val="accent3"/>
                </a:solidFill>
              </a:rPr>
              <a:t> </a:t>
            </a:r>
            <a:endParaRPr lang="en-US" sz="3600" dirty="0"/>
          </a:p>
        </p:txBody>
      </p:sp>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2223516" y="2581835"/>
            <a:ext cx="7744968" cy="2767405"/>
          </a:xfrm>
        </p:spPr>
        <p:txBody>
          <a:bodyPr>
            <a:normAutofit/>
          </a:bodyPr>
          <a:lstStyle/>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Τα γερμανικά φύλα, όπως </a:t>
            </a:r>
            <a:r>
              <a:rPr lang="el-GR" sz="2000" b="1" dirty="0">
                <a:solidFill>
                  <a:schemeClr val="accent3"/>
                </a:solidFill>
                <a:latin typeface="Gill Sans Nova Light" panose="020B0302020104020203" pitchFamily="34" charset="0"/>
                <a:ea typeface="+mn-lt"/>
                <a:cs typeface="Gill Sans Light" panose="020B0302020104020203" pitchFamily="34" charset="-79"/>
              </a:rPr>
              <a:t>οι</a:t>
            </a:r>
            <a:r>
              <a:rPr lang="el-GR" sz="2000" dirty="0">
                <a:solidFill>
                  <a:schemeClr val="accent3"/>
                </a:solidFill>
                <a:latin typeface="Gill Sans Nova Light" panose="020B0302020104020203" pitchFamily="34" charset="0"/>
                <a:ea typeface="+mn-lt"/>
                <a:cs typeface="Gill Sans Light" panose="020B0302020104020203" pitchFamily="34" charset="-79"/>
              </a:rPr>
              <a:t> </a:t>
            </a:r>
            <a:r>
              <a:rPr lang="el-GR" sz="2000" b="1" dirty="0">
                <a:solidFill>
                  <a:schemeClr val="accent3"/>
                </a:solidFill>
                <a:latin typeface="Gill Sans Nova Light" panose="020B0302020104020203" pitchFamily="34" charset="0"/>
                <a:ea typeface="+mn-lt"/>
                <a:cs typeface="Gill Sans Light" panose="020B0302020104020203" pitchFamily="34" charset="-79"/>
              </a:rPr>
              <a:t>Γότθοι - </a:t>
            </a:r>
            <a:r>
              <a:rPr lang="el-GR" sz="2000" b="1" dirty="0" err="1">
                <a:solidFill>
                  <a:schemeClr val="accent3"/>
                </a:solidFill>
                <a:latin typeface="Gill Sans Nova Light" panose="020B0302020104020203" pitchFamily="34" charset="0"/>
                <a:ea typeface="+mn-lt"/>
                <a:cs typeface="Gill Sans Light" panose="020B0302020104020203" pitchFamily="34" charset="-79"/>
              </a:rPr>
              <a:t>Οστρογότθοι</a:t>
            </a:r>
            <a:r>
              <a:rPr lang="el-GR" sz="2000" b="1" dirty="0">
                <a:solidFill>
                  <a:schemeClr val="accent3"/>
                </a:solidFill>
                <a:latin typeface="Gill Sans Nova Light" panose="020B0302020104020203" pitchFamily="34" charset="0"/>
                <a:ea typeface="+mn-lt"/>
                <a:cs typeface="Gill Sans Light" panose="020B0302020104020203" pitchFamily="34" charset="-79"/>
              </a:rPr>
              <a:t> </a:t>
            </a:r>
            <a:r>
              <a:rPr lang="el-GR" sz="2000" dirty="0">
                <a:solidFill>
                  <a:schemeClr val="accent3"/>
                </a:solidFill>
                <a:latin typeface="Gill Sans Nova Light" panose="020B0302020104020203" pitchFamily="34" charset="0"/>
                <a:ea typeface="+mn-lt"/>
                <a:cs typeface="Gill Sans Light" panose="020B0302020104020203" pitchFamily="34" charset="-79"/>
              </a:rPr>
              <a:t>και </a:t>
            </a:r>
            <a:r>
              <a:rPr lang="el-GR" sz="2000" b="1" dirty="0">
                <a:solidFill>
                  <a:schemeClr val="accent3"/>
                </a:solidFill>
                <a:latin typeface="Gill Sans Nova Light" panose="020B0302020104020203" pitchFamily="34" charset="0"/>
                <a:ea typeface="+mn-lt"/>
                <a:cs typeface="Gill Sans Light" panose="020B0302020104020203" pitchFamily="34" charset="-79"/>
              </a:rPr>
              <a:t>Βησιγότθοι</a:t>
            </a:r>
            <a:r>
              <a:rPr lang="el-GR" sz="2000" dirty="0">
                <a:solidFill>
                  <a:schemeClr val="accent3"/>
                </a:solidFill>
                <a:latin typeface="Gill Sans Nova Light" panose="020B0302020104020203" pitchFamily="34" charset="0"/>
                <a:ea typeface="+mn-lt"/>
                <a:cs typeface="Gill Sans Light" panose="020B0302020104020203" pitchFamily="34" charset="-79"/>
              </a:rPr>
              <a:t> </a:t>
            </a:r>
            <a:r>
              <a:rPr lang="el-GR" sz="2000" b="1" dirty="0">
                <a:solidFill>
                  <a:schemeClr val="accent3"/>
                </a:solidFill>
                <a:latin typeface="Gill Sans Nova Light" panose="020B0302020104020203" pitchFamily="34" charset="0"/>
                <a:ea typeface="+mn-lt"/>
                <a:cs typeface="Gill Sans Light" panose="020B0302020104020203" pitchFamily="34" charset="-79"/>
              </a:rPr>
              <a:t>-, οι</a:t>
            </a:r>
            <a:r>
              <a:rPr lang="el-GR" sz="2000" dirty="0">
                <a:solidFill>
                  <a:schemeClr val="accent3"/>
                </a:solidFill>
                <a:latin typeface="Gill Sans Nova Light" panose="020B0302020104020203" pitchFamily="34" charset="0"/>
                <a:ea typeface="+mn-lt"/>
                <a:cs typeface="Gill Sans Light" panose="020B0302020104020203" pitchFamily="34" charset="-79"/>
              </a:rPr>
              <a:t> </a:t>
            </a:r>
            <a:r>
              <a:rPr lang="el-GR" sz="2000" b="1" dirty="0">
                <a:solidFill>
                  <a:schemeClr val="accent3"/>
                </a:solidFill>
                <a:latin typeface="Gill Sans Nova Light" panose="020B0302020104020203" pitchFamily="34" charset="0"/>
                <a:ea typeface="+mn-lt"/>
                <a:cs typeface="Gill Sans Light" panose="020B0302020104020203" pitchFamily="34" charset="-79"/>
              </a:rPr>
              <a:t>Αλαμανοί, οι </a:t>
            </a:r>
            <a:r>
              <a:rPr lang="el-GR" sz="2000" b="1" dirty="0" err="1">
                <a:solidFill>
                  <a:schemeClr val="accent3"/>
                </a:solidFill>
                <a:latin typeface="Gill Sans Nova Light" panose="020B0302020104020203" pitchFamily="34" charset="0"/>
                <a:ea typeface="+mn-lt"/>
                <a:cs typeface="Gill Sans Light" panose="020B0302020104020203" pitchFamily="34" charset="-79"/>
              </a:rPr>
              <a:t>Βουργούνδιοι</a:t>
            </a:r>
            <a:r>
              <a:rPr lang="el-GR" sz="2000" b="1" dirty="0">
                <a:solidFill>
                  <a:schemeClr val="accent3"/>
                </a:solidFill>
                <a:latin typeface="Gill Sans Nova Light" panose="020B0302020104020203" pitchFamily="34" charset="0"/>
                <a:ea typeface="+mn-lt"/>
                <a:cs typeface="Gill Sans Light" panose="020B0302020104020203" pitchFamily="34" charset="-79"/>
              </a:rPr>
              <a:t>, οι Φράγκοι, οι Βάνδαλοι </a:t>
            </a:r>
            <a:r>
              <a:rPr lang="el-GR" sz="2000" dirty="0">
                <a:solidFill>
                  <a:schemeClr val="accent3"/>
                </a:solidFill>
                <a:latin typeface="Gill Sans Nova Light" panose="020B0302020104020203" pitchFamily="34" charset="0"/>
                <a:ea typeface="+mn-lt"/>
                <a:cs typeface="Gill Sans Light" panose="020B0302020104020203" pitchFamily="34" charset="-79"/>
              </a:rPr>
              <a:t>και άλλοι, μέχρι τα </a:t>
            </a:r>
            <a:r>
              <a:rPr lang="el-GR" sz="2000" b="1" dirty="0">
                <a:solidFill>
                  <a:schemeClr val="accent3"/>
                </a:solidFill>
                <a:latin typeface="Gill Sans Nova Light" panose="020B0302020104020203" pitchFamily="34" charset="0"/>
                <a:ea typeface="+mn-lt"/>
                <a:cs typeface="Gill Sans Light" panose="020B0302020104020203" pitchFamily="34" charset="-79"/>
              </a:rPr>
              <a:t>μέσα περίπου του 4ου αιώνα </a:t>
            </a:r>
            <a:r>
              <a:rPr lang="el-GR" sz="2000" dirty="0">
                <a:solidFill>
                  <a:schemeClr val="accent3"/>
                </a:solidFill>
                <a:latin typeface="Gill Sans Nova Light" panose="020B0302020104020203" pitchFamily="34" charset="0"/>
                <a:ea typeface="+mn-lt"/>
                <a:cs typeface="Gill Sans Light" panose="020B0302020104020203" pitchFamily="34" charset="-79"/>
              </a:rPr>
              <a:t>παρέμεναν έξω από τα σύνορα της αυτοκρατορίας. Κατέφευγαν μόνο σε παροδικές εισβολές ή στην τακτική των ειρηνικών διεισδύσεων, όταν το ρωμαϊκό κράτος τους χρησιμοποιούσε σε μικρές ομάδες ως μισθοφόρους για τη φύλαξη των συνόρων ή ως καλλιεργητές στις ερημωμένες παραμεθόριες περιοχές.</a:t>
            </a: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mtClean="0"/>
              <a:pPr/>
              <a:t>13</a:t>
            </a:fld>
            <a:endParaRPr lang="en-US" dirty="0"/>
          </a:p>
        </p:txBody>
      </p:sp>
    </p:spTree>
    <p:extLst>
      <p:ext uri="{BB962C8B-B14F-4D97-AF65-F5344CB8AC3E}">
        <p14:creationId xmlns:p14="http://schemas.microsoft.com/office/powerpoint/2010/main" val="14850953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2223516" y="1550895"/>
            <a:ext cx="7744968" cy="3798346"/>
          </a:xfrm>
        </p:spPr>
        <p:txBody>
          <a:bodyPr>
            <a:normAutofit/>
          </a:bodyPr>
          <a:lstStyle/>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Η κατάσταση αυτή μεταβλήθηκε το τελευταίο τέταρτο του 4ου αιώνα, όταν διαδόθηκε η φήμη ότι οι </a:t>
            </a:r>
            <a:r>
              <a:rPr lang="el-GR" sz="2000" b="1" dirty="0" err="1">
                <a:solidFill>
                  <a:schemeClr val="accent3"/>
                </a:solidFill>
                <a:latin typeface="Gill Sans Nova Light" panose="020B0302020104020203" pitchFamily="34" charset="0"/>
                <a:ea typeface="+mn-lt"/>
                <a:cs typeface="Gill Sans Light" panose="020B0302020104020203" pitchFamily="34" charset="-79"/>
              </a:rPr>
              <a:t>Ούνοι</a:t>
            </a:r>
            <a:r>
              <a:rPr lang="el-GR" sz="2000" dirty="0">
                <a:solidFill>
                  <a:schemeClr val="accent3"/>
                </a:solidFill>
                <a:latin typeface="Gill Sans Nova Light" panose="020B0302020104020203" pitchFamily="34" charset="0"/>
                <a:ea typeface="+mn-lt"/>
                <a:cs typeface="Gill Sans Light" panose="020B0302020104020203" pitchFamily="34" charset="-79"/>
              </a:rPr>
              <a:t>, νομάδες μογγολικής καταγωγής, πέρασαν το Βόλγα ποταμό (</a:t>
            </a:r>
            <a:r>
              <a:rPr lang="el-GR" sz="2000" b="1" dirty="0">
                <a:solidFill>
                  <a:schemeClr val="accent3"/>
                </a:solidFill>
                <a:latin typeface="Gill Sans Nova Light" panose="020B0302020104020203" pitchFamily="34" charset="0"/>
                <a:ea typeface="+mn-lt"/>
                <a:cs typeface="Gill Sans Light" panose="020B0302020104020203" pitchFamily="34" charset="-79"/>
              </a:rPr>
              <a:t>374 μ.Χ.</a:t>
            </a:r>
            <a:r>
              <a:rPr lang="el-GR" sz="2000" dirty="0">
                <a:solidFill>
                  <a:schemeClr val="accent3"/>
                </a:solidFill>
                <a:latin typeface="Gill Sans Nova Light" panose="020B0302020104020203" pitchFamily="34" charset="0"/>
                <a:ea typeface="+mn-lt"/>
                <a:cs typeface="Gill Sans Light" panose="020B0302020104020203" pitchFamily="34" charset="-79"/>
              </a:rPr>
              <a:t>). </a:t>
            </a:r>
          </a:p>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Η μετακίνηση των </a:t>
            </a:r>
            <a:r>
              <a:rPr lang="el-GR" sz="2000" dirty="0" err="1">
                <a:solidFill>
                  <a:schemeClr val="accent3"/>
                </a:solidFill>
                <a:latin typeface="Gill Sans Nova Light" panose="020B0302020104020203" pitchFamily="34" charset="0"/>
                <a:ea typeface="+mn-lt"/>
                <a:cs typeface="Gill Sans Light" panose="020B0302020104020203" pitchFamily="34" charset="-79"/>
              </a:rPr>
              <a:t>Ούνων</a:t>
            </a:r>
            <a:r>
              <a:rPr lang="el-GR" sz="2000" dirty="0">
                <a:solidFill>
                  <a:schemeClr val="accent3"/>
                </a:solidFill>
                <a:latin typeface="Gill Sans Nova Light" panose="020B0302020104020203" pitchFamily="34" charset="0"/>
                <a:ea typeface="+mn-lt"/>
                <a:cs typeface="Gill Sans Light" panose="020B0302020104020203" pitchFamily="34" charset="-79"/>
              </a:rPr>
              <a:t> μέσα στον ευρωπαϊκό χώρο είχε ως φυσική συνέπεια τις </a:t>
            </a:r>
            <a:r>
              <a:rPr lang="el-GR" sz="2000" b="1" dirty="0">
                <a:solidFill>
                  <a:schemeClr val="accent3"/>
                </a:solidFill>
                <a:latin typeface="Gill Sans Nova Light" panose="020B0302020104020203" pitchFamily="34" charset="0"/>
                <a:ea typeface="+mn-lt"/>
                <a:cs typeface="Gill Sans Light" panose="020B0302020104020203" pitchFamily="34" charset="-79"/>
              </a:rPr>
              <a:t>αλυσιδωτές μεταναστεύσεις των γερμανικών φύλων </a:t>
            </a:r>
          </a:p>
          <a:p>
            <a:pPr marL="0" indent="0" algn="ctr">
              <a:lnSpc>
                <a:spcPct val="100000"/>
              </a:lnSpc>
              <a:spcBef>
                <a:spcPts val="0"/>
              </a:spcBef>
              <a:buNone/>
            </a:pPr>
            <a:r>
              <a:rPr lang="el-GR" sz="2000" b="1" dirty="0">
                <a:solidFill>
                  <a:schemeClr val="accent3"/>
                </a:solidFill>
                <a:latin typeface="Gill Sans Nova Light" panose="020B0302020104020203" pitchFamily="34" charset="0"/>
                <a:ea typeface="+mn-lt"/>
                <a:cs typeface="Gill Sans Light" panose="020B0302020104020203" pitchFamily="34" charset="-79"/>
              </a:rPr>
              <a:t>προς τα δυτικά</a:t>
            </a:r>
            <a:r>
              <a:rPr lang="el-GR" sz="2000" dirty="0">
                <a:solidFill>
                  <a:schemeClr val="accent3"/>
                </a:solidFill>
                <a:latin typeface="Gill Sans Nova Light" panose="020B0302020104020203" pitchFamily="34" charset="0"/>
                <a:ea typeface="+mn-lt"/>
                <a:cs typeface="Gill Sans Light" panose="020B0302020104020203" pitchFamily="34" charset="-79"/>
              </a:rPr>
              <a:t>, στα εδάφη της ρωμαϊκής αυτοκρατορίας. </a:t>
            </a:r>
          </a:p>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Οι μετακινήσεις αυτές, που κράτησαν περισσότερο από έναν αιώνα και έγιναν απειλητικότερες τον 5ο αιώνα, έμειναν γνωστές στην ιστορία ως </a:t>
            </a:r>
          </a:p>
          <a:p>
            <a:pPr marL="0" indent="0" algn="ctr">
              <a:lnSpc>
                <a:spcPct val="100000"/>
              </a:lnSpc>
              <a:buNone/>
            </a:pPr>
            <a:r>
              <a:rPr lang="el-GR" sz="2800" b="1" dirty="0">
                <a:solidFill>
                  <a:schemeClr val="accent3"/>
                </a:solidFill>
                <a:latin typeface="Gill Sans Nova Light" panose="020B0302020104020203" pitchFamily="34" charset="0"/>
                <a:ea typeface="+mn-lt"/>
                <a:cs typeface="Gill Sans Light" panose="020B0302020104020203" pitchFamily="34" charset="-79"/>
              </a:rPr>
              <a:t>η</a:t>
            </a:r>
            <a:r>
              <a:rPr lang="el-GR" sz="2800" dirty="0">
                <a:solidFill>
                  <a:schemeClr val="accent3"/>
                </a:solidFill>
                <a:latin typeface="Gill Sans Nova Light" panose="020B0302020104020203" pitchFamily="34" charset="0"/>
                <a:ea typeface="+mn-lt"/>
                <a:cs typeface="Gill Sans Light" panose="020B0302020104020203" pitchFamily="34" charset="-79"/>
              </a:rPr>
              <a:t> </a:t>
            </a:r>
            <a:r>
              <a:rPr lang="el-GR" sz="2800" b="1" dirty="0">
                <a:solidFill>
                  <a:schemeClr val="accent3"/>
                </a:solidFill>
                <a:latin typeface="Gill Sans Nova Light" panose="020B0302020104020203" pitchFamily="34" charset="0"/>
                <a:ea typeface="+mn-lt"/>
                <a:cs typeface="Gill Sans Light" panose="020B0302020104020203" pitchFamily="34" charset="-79"/>
              </a:rPr>
              <a:t>μεγάλη μετανάστευση των λαών</a:t>
            </a:r>
            <a:r>
              <a:rPr lang="el-GR" sz="2000" dirty="0">
                <a:solidFill>
                  <a:schemeClr val="accent3"/>
                </a:solidFill>
                <a:latin typeface="Gill Sans Nova Light" panose="020B0302020104020203" pitchFamily="34" charset="0"/>
                <a:ea typeface="+mn-lt"/>
                <a:cs typeface="Gill Sans Light" panose="020B0302020104020203" pitchFamily="34" charset="-79"/>
              </a:rPr>
              <a:t>.</a:t>
            </a:r>
            <a:endParaRPr lang="en-US" dirty="0">
              <a:solidFill>
                <a:schemeClr val="accent3"/>
              </a:solidFill>
              <a:cs typeface="Calibri"/>
            </a:endParaRP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mtClean="0"/>
              <a:pPr/>
              <a:t>14</a:t>
            </a:fld>
            <a:endParaRPr lang="en-US" dirty="0"/>
          </a:p>
        </p:txBody>
      </p:sp>
    </p:spTree>
    <p:extLst>
      <p:ext uri="{BB962C8B-B14F-4D97-AF65-F5344CB8AC3E}">
        <p14:creationId xmlns:p14="http://schemas.microsoft.com/office/powerpoint/2010/main" val="353518578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2223516" y="1864659"/>
            <a:ext cx="7744968" cy="3484581"/>
          </a:xfrm>
        </p:spPr>
        <p:txBody>
          <a:bodyPr>
            <a:normAutofit/>
          </a:bodyPr>
          <a:lstStyle/>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Από τα </a:t>
            </a:r>
            <a:r>
              <a:rPr lang="el-GR" sz="2000" b="1" dirty="0">
                <a:solidFill>
                  <a:schemeClr val="accent3"/>
                </a:solidFill>
                <a:latin typeface="Gill Sans Nova Light" panose="020B0302020104020203" pitchFamily="34" charset="0"/>
                <a:ea typeface="+mn-lt"/>
                <a:cs typeface="Gill Sans Light" panose="020B0302020104020203" pitchFamily="34" charset="-79"/>
              </a:rPr>
              <a:t>μέσα του 5ου αιώνα </a:t>
            </a:r>
            <a:r>
              <a:rPr lang="el-GR" sz="2000" dirty="0">
                <a:solidFill>
                  <a:schemeClr val="accent3"/>
                </a:solidFill>
                <a:latin typeface="Gill Sans Nova Light" panose="020B0302020104020203" pitchFamily="34" charset="0"/>
                <a:ea typeface="+mn-lt"/>
                <a:cs typeface="Gill Sans Light" panose="020B0302020104020203" pitchFamily="34" charset="-79"/>
              </a:rPr>
              <a:t>η </a:t>
            </a:r>
            <a:r>
              <a:rPr lang="el-GR" sz="2000" b="1" dirty="0">
                <a:solidFill>
                  <a:schemeClr val="accent3"/>
                </a:solidFill>
                <a:latin typeface="Gill Sans Nova Light" panose="020B0302020104020203" pitchFamily="34" charset="0"/>
                <a:ea typeface="+mn-lt"/>
                <a:cs typeface="Gill Sans Light" panose="020B0302020104020203" pitchFamily="34" charset="-79"/>
              </a:rPr>
              <a:t>Ιταλία</a:t>
            </a:r>
            <a:r>
              <a:rPr lang="el-GR" sz="2000" dirty="0">
                <a:solidFill>
                  <a:schemeClr val="accent3"/>
                </a:solidFill>
                <a:latin typeface="Gill Sans Nova Light" panose="020B0302020104020203" pitchFamily="34" charset="0"/>
                <a:ea typeface="+mn-lt"/>
                <a:cs typeface="Gill Sans Light" panose="020B0302020104020203" pitchFamily="34" charset="-79"/>
              </a:rPr>
              <a:t> ήταν σε κατάσταση συνεχούς </a:t>
            </a:r>
            <a:r>
              <a:rPr lang="el-GR" sz="2000" b="1" dirty="0">
                <a:solidFill>
                  <a:schemeClr val="accent3"/>
                </a:solidFill>
                <a:latin typeface="Gill Sans Nova Light" panose="020B0302020104020203" pitchFamily="34" charset="0"/>
                <a:ea typeface="+mn-lt"/>
                <a:cs typeface="Gill Sans Light" panose="020B0302020104020203" pitchFamily="34" charset="-79"/>
              </a:rPr>
              <a:t>αναταραχής</a:t>
            </a:r>
            <a:r>
              <a:rPr lang="el-GR" sz="2000" dirty="0">
                <a:solidFill>
                  <a:schemeClr val="accent3"/>
                </a:solidFill>
                <a:latin typeface="Gill Sans Nova Light" panose="020B0302020104020203" pitchFamily="34" charset="0"/>
                <a:ea typeface="+mn-lt"/>
                <a:cs typeface="Gill Sans Light" panose="020B0302020104020203" pitchFamily="34" charset="-79"/>
              </a:rPr>
              <a:t>, αφού η κρατική μηχανή είχε αποδιοργανωθεί και τη στρατιωτική ηγεσία είχαν στα χέρια τους </a:t>
            </a:r>
            <a:r>
              <a:rPr lang="el-GR" sz="2000" b="1" dirty="0">
                <a:solidFill>
                  <a:schemeClr val="accent3"/>
                </a:solidFill>
                <a:latin typeface="Gill Sans Nova Light" panose="020B0302020104020203" pitchFamily="34" charset="0"/>
                <a:ea typeface="+mn-lt"/>
                <a:cs typeface="Gill Sans Light" panose="020B0302020104020203" pitchFamily="34" charset="-79"/>
              </a:rPr>
              <a:t>Γερμανοί μισθοφόροι</a:t>
            </a:r>
            <a:r>
              <a:rPr lang="el-GR" sz="2000" dirty="0">
                <a:solidFill>
                  <a:schemeClr val="accent3"/>
                </a:solidFill>
                <a:latin typeface="Gill Sans Nova Light" panose="020B0302020104020203" pitchFamily="34" charset="0"/>
                <a:ea typeface="+mn-lt"/>
                <a:cs typeface="Gill Sans Light" panose="020B0302020104020203" pitchFamily="34" charset="-79"/>
              </a:rPr>
              <a:t>. </a:t>
            </a:r>
          </a:p>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Στο θρόνο ανέβηκαν για μικρό διάστημα αυτοκράτορες ανίκανοι, που υποστηρίζονταν από τους Γερμανούς ή είχαν τη συγκατάθεση της Κωνσταντινούπολης. </a:t>
            </a:r>
          </a:p>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Ουσιαστικά, τον αυτοκρατορικό θρόνο διατήρησε ο σεβασμός που έτρεφαν οι βάρβαροι προς το θεσμό του Ρωμαίου αυτοκράτορα.</a:t>
            </a:r>
            <a:endParaRPr lang="en-US" dirty="0">
              <a:solidFill>
                <a:schemeClr val="accent3"/>
              </a:solidFill>
              <a:cs typeface="Calibri"/>
            </a:endParaRP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mtClean="0"/>
              <a:pPr/>
              <a:t>15</a:t>
            </a:fld>
            <a:endParaRPr lang="en-US" dirty="0"/>
          </a:p>
        </p:txBody>
      </p:sp>
    </p:spTree>
    <p:extLst>
      <p:ext uri="{BB962C8B-B14F-4D97-AF65-F5344CB8AC3E}">
        <p14:creationId xmlns:p14="http://schemas.microsoft.com/office/powerpoint/2010/main" val="38657501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2223516" y="1864659"/>
            <a:ext cx="7744968" cy="3484581"/>
          </a:xfrm>
        </p:spPr>
        <p:txBody>
          <a:bodyPr>
            <a:normAutofit/>
          </a:bodyPr>
          <a:lstStyle/>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Το </a:t>
            </a:r>
            <a:r>
              <a:rPr lang="el-GR" sz="2000" b="1" dirty="0">
                <a:solidFill>
                  <a:schemeClr val="accent3"/>
                </a:solidFill>
                <a:latin typeface="Gill Sans Nova Light" panose="020B0302020104020203" pitchFamily="34" charset="0"/>
                <a:ea typeface="+mn-lt"/>
                <a:cs typeface="Gill Sans Light" panose="020B0302020104020203" pitchFamily="34" charset="-79"/>
              </a:rPr>
              <a:t>476</a:t>
            </a:r>
            <a:r>
              <a:rPr lang="el-GR" sz="2000" dirty="0">
                <a:solidFill>
                  <a:schemeClr val="accent3"/>
                </a:solidFill>
                <a:latin typeface="Gill Sans Nova Light" panose="020B0302020104020203" pitchFamily="34" charset="0"/>
                <a:ea typeface="+mn-lt"/>
                <a:cs typeface="Gill Sans Light" panose="020B0302020104020203" pitchFamily="34" charset="-79"/>
              </a:rPr>
              <a:t> μ.Χ., ο </a:t>
            </a:r>
            <a:r>
              <a:rPr lang="el-GR" sz="2000" b="1" dirty="0" err="1">
                <a:solidFill>
                  <a:schemeClr val="accent3"/>
                </a:solidFill>
                <a:latin typeface="Gill Sans Nova Light" panose="020B0302020104020203" pitchFamily="34" charset="0"/>
                <a:ea typeface="+mn-lt"/>
                <a:cs typeface="Gill Sans Light" panose="020B0302020104020203" pitchFamily="34" charset="-79"/>
              </a:rPr>
              <a:t>Οδόακρος</a:t>
            </a:r>
            <a:r>
              <a:rPr lang="el-GR" sz="2000" dirty="0">
                <a:solidFill>
                  <a:schemeClr val="accent3"/>
                </a:solidFill>
                <a:latin typeface="Gill Sans Nova Light" panose="020B0302020104020203" pitchFamily="34" charset="0"/>
                <a:ea typeface="+mn-lt"/>
                <a:cs typeface="Gill Sans Light" panose="020B0302020104020203" pitchFamily="34" charset="-79"/>
              </a:rPr>
              <a:t>, ηγεμόνας των </a:t>
            </a:r>
            <a:r>
              <a:rPr lang="el-GR" sz="2000" b="1" dirty="0" err="1">
                <a:solidFill>
                  <a:schemeClr val="accent3"/>
                </a:solidFill>
                <a:latin typeface="Gill Sans Nova Light" panose="020B0302020104020203" pitchFamily="34" charset="0"/>
                <a:ea typeface="+mn-lt"/>
                <a:cs typeface="Gill Sans Light" panose="020B0302020104020203" pitchFamily="34" charset="-79"/>
              </a:rPr>
              <a:t>Ερούλων</a:t>
            </a:r>
            <a:r>
              <a:rPr lang="el-GR" sz="2000" dirty="0">
                <a:solidFill>
                  <a:schemeClr val="accent3"/>
                </a:solidFill>
                <a:latin typeface="Gill Sans Nova Light" panose="020B0302020104020203" pitchFamily="34" charset="0"/>
                <a:ea typeface="+mn-lt"/>
                <a:cs typeface="Gill Sans Light" panose="020B0302020104020203" pitchFamily="34" charset="-79"/>
              </a:rPr>
              <a:t>, ενός γερμανικού φύλου, ο οποίος είχε αναγνωριστεί αρχηγός όλων των μισθοφορικών λαών στην Ιταλία, προχώρησε σε καθαίρεση του τότε αυτοκράτορα </a:t>
            </a:r>
            <a:r>
              <a:rPr lang="el-GR" sz="2000" b="1" dirty="0">
                <a:solidFill>
                  <a:schemeClr val="accent3"/>
                </a:solidFill>
                <a:latin typeface="Gill Sans Nova Light" panose="020B0302020104020203" pitchFamily="34" charset="0"/>
                <a:ea typeface="+mn-lt"/>
                <a:cs typeface="Gill Sans Light" panose="020B0302020104020203" pitchFamily="34" charset="-79"/>
              </a:rPr>
              <a:t>Ρωμύλου </a:t>
            </a:r>
            <a:r>
              <a:rPr lang="el-GR" sz="2000" b="1" dirty="0" err="1">
                <a:solidFill>
                  <a:schemeClr val="accent3"/>
                </a:solidFill>
                <a:latin typeface="Gill Sans Nova Light" panose="020B0302020104020203" pitchFamily="34" charset="0"/>
                <a:ea typeface="+mn-lt"/>
                <a:cs typeface="Gill Sans Light" panose="020B0302020104020203" pitchFamily="34" charset="-79"/>
              </a:rPr>
              <a:t>Αυγουστύλου</a:t>
            </a:r>
            <a:r>
              <a:rPr lang="el-GR" sz="2000" dirty="0">
                <a:solidFill>
                  <a:schemeClr val="accent3"/>
                </a:solidFill>
                <a:latin typeface="Gill Sans Nova Light" panose="020B0302020104020203" pitchFamily="34" charset="0"/>
                <a:ea typeface="+mn-lt"/>
                <a:cs typeface="Gill Sans Light" panose="020B0302020104020203" pitchFamily="34" charset="-79"/>
              </a:rPr>
              <a:t>, επειδή είχε καταλάβει το θρόνο χωρίς την έγκριση της Κωνσταντινούπολης. </a:t>
            </a:r>
          </a:p>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Με πρεσβεία της συγκλήτου, που έστειλε στον αυτοκράτορα του ανατολικού τμήματος </a:t>
            </a:r>
            <a:r>
              <a:rPr lang="el-GR" sz="2000" b="1" dirty="0">
                <a:solidFill>
                  <a:schemeClr val="accent3"/>
                </a:solidFill>
                <a:latin typeface="Gill Sans Nova Light" panose="020B0302020104020203" pitchFamily="34" charset="0"/>
                <a:ea typeface="+mn-lt"/>
                <a:cs typeface="Gill Sans Light" panose="020B0302020104020203" pitchFamily="34" charset="-79"/>
              </a:rPr>
              <a:t>Ζήνωνα</a:t>
            </a:r>
            <a:r>
              <a:rPr lang="el-GR" sz="2000" dirty="0">
                <a:solidFill>
                  <a:schemeClr val="accent3"/>
                </a:solidFill>
                <a:latin typeface="Gill Sans Nova Light" panose="020B0302020104020203" pitchFamily="34" charset="0"/>
                <a:ea typeface="+mn-lt"/>
                <a:cs typeface="Gill Sans Light" panose="020B0302020104020203" pitchFamily="34" charset="-79"/>
              </a:rPr>
              <a:t>, ζήτησε την άδεια να κυβερνά στη Δύση εξ ονόματος του και εξήγησε ότι δε χρειαζόταν άλλος αυτοκράτορας. </a:t>
            </a:r>
            <a:endParaRPr lang="en-US" dirty="0">
              <a:solidFill>
                <a:schemeClr val="accent3"/>
              </a:solidFill>
              <a:cs typeface="Calibri"/>
            </a:endParaRP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mtClean="0"/>
              <a:pPr/>
              <a:t>16</a:t>
            </a:fld>
            <a:endParaRPr lang="en-US" dirty="0"/>
          </a:p>
        </p:txBody>
      </p:sp>
    </p:spTree>
    <p:extLst>
      <p:ext uri="{BB962C8B-B14F-4D97-AF65-F5344CB8AC3E}">
        <p14:creationId xmlns:p14="http://schemas.microsoft.com/office/powerpoint/2010/main" val="42784135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2223516" y="1586753"/>
            <a:ext cx="7744968" cy="3762487"/>
          </a:xfrm>
        </p:spPr>
        <p:txBody>
          <a:bodyPr>
            <a:normAutofit/>
          </a:bodyPr>
          <a:lstStyle/>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Έτσι ο </a:t>
            </a:r>
            <a:r>
              <a:rPr lang="el-GR" sz="2800" b="1" dirty="0" err="1">
                <a:solidFill>
                  <a:schemeClr val="accent3"/>
                </a:solidFill>
                <a:latin typeface="Gill Sans Nova Light" panose="020B0302020104020203" pitchFamily="34" charset="0"/>
                <a:ea typeface="+mn-lt"/>
                <a:cs typeface="Gill Sans Light" panose="020B0302020104020203" pitchFamily="34" charset="-79"/>
              </a:rPr>
              <a:t>Οδόακρος</a:t>
            </a:r>
            <a:r>
              <a:rPr lang="el-GR" sz="2000" dirty="0">
                <a:solidFill>
                  <a:schemeClr val="accent3"/>
                </a:solidFill>
                <a:latin typeface="Gill Sans Nova Light" panose="020B0302020104020203" pitchFamily="34" charset="0"/>
                <a:ea typeface="+mn-lt"/>
                <a:cs typeface="Gill Sans Light" panose="020B0302020104020203" pitchFamily="34" charset="-79"/>
              </a:rPr>
              <a:t> αναγνωρίστηκε </a:t>
            </a:r>
          </a:p>
          <a:p>
            <a:pPr marL="0" indent="0" algn="ctr">
              <a:lnSpc>
                <a:spcPct val="100000"/>
              </a:lnSpc>
              <a:buNone/>
            </a:pPr>
            <a:r>
              <a:rPr lang="el-GR" sz="2800" b="1" dirty="0">
                <a:solidFill>
                  <a:schemeClr val="accent3"/>
                </a:solidFill>
                <a:latin typeface="Gill Sans Nova Light" panose="020B0302020104020203" pitchFamily="34" charset="0"/>
                <a:ea typeface="+mn-lt"/>
                <a:cs typeface="Gill Sans Light" panose="020B0302020104020203" pitchFamily="34" charset="-79"/>
              </a:rPr>
              <a:t>διοικητής της Ιταλίας με τον τίτλο του πατρικίου</a:t>
            </a:r>
            <a:r>
              <a:rPr lang="el-GR" sz="2800" dirty="0">
                <a:solidFill>
                  <a:schemeClr val="accent3"/>
                </a:solidFill>
                <a:latin typeface="Gill Sans Nova Light" panose="020B0302020104020203" pitchFamily="34" charset="0"/>
                <a:ea typeface="+mn-lt"/>
                <a:cs typeface="Gill Sans Light" panose="020B0302020104020203" pitchFamily="34" charset="-79"/>
              </a:rPr>
              <a:t>. </a:t>
            </a:r>
          </a:p>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Στη Ρώμη έκτοτε δεν κυβέρνησε άλλος Ρωμαίος αυτοκράτορας. Αν και στην πραγματικότητα δε συνέβη καμία μεταβολή, το έτος </a:t>
            </a:r>
            <a:r>
              <a:rPr lang="el-GR" sz="2800" b="1" dirty="0">
                <a:solidFill>
                  <a:schemeClr val="accent3"/>
                </a:solidFill>
                <a:latin typeface="Gill Sans Nova Light" panose="020B0302020104020203" pitchFamily="34" charset="0"/>
                <a:ea typeface="+mn-lt"/>
                <a:cs typeface="Gill Sans Light" panose="020B0302020104020203" pitchFamily="34" charset="-79"/>
              </a:rPr>
              <a:t>476 μ.Χ. </a:t>
            </a:r>
            <a:r>
              <a:rPr lang="el-GR" sz="2000" dirty="0">
                <a:solidFill>
                  <a:schemeClr val="accent3"/>
                </a:solidFill>
                <a:latin typeface="Gill Sans Nova Light" panose="020B0302020104020203" pitchFamily="34" charset="0"/>
                <a:ea typeface="+mn-lt"/>
                <a:cs typeface="Gill Sans Light" panose="020B0302020104020203" pitchFamily="34" charset="-79"/>
              </a:rPr>
              <a:t>θεωρείται </a:t>
            </a:r>
            <a:r>
              <a:rPr lang="el-GR" sz="2800" dirty="0">
                <a:solidFill>
                  <a:schemeClr val="accent3"/>
                </a:solidFill>
                <a:latin typeface="Gill Sans Nova Light" panose="020B0302020104020203" pitchFamily="34" charset="0"/>
                <a:ea typeface="+mn-lt"/>
                <a:cs typeface="Gill Sans Light" panose="020B0302020104020203" pitchFamily="34" charset="-79"/>
              </a:rPr>
              <a:t>το τέλος του Δυτικού Ρωμαϊκού κράτους </a:t>
            </a:r>
          </a:p>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και συγχρόνως </a:t>
            </a:r>
          </a:p>
          <a:p>
            <a:pPr marL="0" indent="0" algn="ctr">
              <a:lnSpc>
                <a:spcPct val="100000"/>
              </a:lnSpc>
              <a:buNone/>
            </a:pPr>
            <a:r>
              <a:rPr lang="el-GR" sz="2800" dirty="0">
                <a:solidFill>
                  <a:schemeClr val="accent3"/>
                </a:solidFill>
                <a:latin typeface="Gill Sans Nova Light" panose="020B0302020104020203" pitchFamily="34" charset="0"/>
                <a:ea typeface="+mn-lt"/>
                <a:cs typeface="Gill Sans Light" panose="020B0302020104020203" pitchFamily="34" charset="-79"/>
              </a:rPr>
              <a:t>η συμβατική αρχή του Μεσαίωνα για τη Δύση</a:t>
            </a:r>
            <a:r>
              <a:rPr lang="el-GR" sz="2000" dirty="0">
                <a:solidFill>
                  <a:schemeClr val="accent3"/>
                </a:solidFill>
                <a:latin typeface="Gill Sans Nova Light" panose="020B0302020104020203" pitchFamily="34" charset="0"/>
                <a:ea typeface="+mn-lt"/>
                <a:cs typeface="Gill Sans Light" panose="020B0302020104020203" pitchFamily="34" charset="-79"/>
              </a:rPr>
              <a:t>.</a:t>
            </a:r>
            <a:endParaRPr lang="en-US" dirty="0">
              <a:solidFill>
                <a:schemeClr val="accent3"/>
              </a:solidFill>
              <a:cs typeface="Calibri"/>
            </a:endParaRP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mtClean="0"/>
              <a:pPr/>
              <a:t>17</a:t>
            </a:fld>
            <a:endParaRPr lang="en-US" dirty="0"/>
          </a:p>
        </p:txBody>
      </p:sp>
    </p:spTree>
    <p:extLst>
      <p:ext uri="{BB962C8B-B14F-4D97-AF65-F5344CB8AC3E}">
        <p14:creationId xmlns:p14="http://schemas.microsoft.com/office/powerpoint/2010/main" val="6908779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6A01-1D8C-E82D-69CE-C1BEA5E0330D}"/>
              </a:ext>
            </a:extLst>
          </p:cNvPr>
          <p:cNvSpPr>
            <a:spLocks noGrp="1"/>
          </p:cNvSpPr>
          <p:nvPr>
            <p:ph type="title"/>
          </p:nvPr>
        </p:nvSpPr>
        <p:spPr/>
        <p:txBody>
          <a:bodyPr>
            <a:normAutofit/>
          </a:bodyPr>
          <a:lstStyle/>
          <a:p>
            <a:r>
              <a:rPr lang="el-GR" sz="4000" dirty="0">
                <a:solidFill>
                  <a:schemeClr val="accent3"/>
                </a:solidFill>
                <a:latin typeface="Baskerville Old Face" panose="02020602080505020303" pitchFamily="18" charset="77"/>
                <a:ea typeface="Baskerville" panose="02020502070401020303" pitchFamily="18" charset="0"/>
              </a:rPr>
              <a:t>Οι χρονολογίες του μαθήματος</a:t>
            </a:r>
            <a:r>
              <a:rPr lang="en-US" sz="4000" dirty="0">
                <a:solidFill>
                  <a:schemeClr val="accent3"/>
                </a:solidFill>
                <a:latin typeface="Baskerville Old Face" panose="02020602080505020303" pitchFamily="18" charset="77"/>
              </a:rPr>
              <a:t> </a:t>
            </a:r>
            <a:endParaRPr lang="en-US" sz="4000" dirty="0"/>
          </a:p>
        </p:txBody>
      </p:sp>
      <p:sp>
        <p:nvSpPr>
          <p:cNvPr id="3" name="Footer Placeholder 2">
            <a:extLst>
              <a:ext uri="{FF2B5EF4-FFF2-40B4-BE49-F238E27FC236}">
                <a16:creationId xmlns:a16="http://schemas.microsoft.com/office/drawing/2014/main" id="{21137959-7D1F-FBB7-5094-07715179487F}"/>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A6E8D6E8-969C-81F9-8B97-1B42ED901A78}"/>
              </a:ext>
            </a:extLst>
          </p:cNvPr>
          <p:cNvSpPr>
            <a:spLocks noGrp="1"/>
          </p:cNvSpPr>
          <p:nvPr>
            <p:ph type="sldNum" sz="quarter" idx="11"/>
          </p:nvPr>
        </p:nvSpPr>
        <p:spPr/>
        <p:txBody>
          <a:bodyPr/>
          <a:lstStyle/>
          <a:p>
            <a:fld id="{294A09A9-5501-47C1-A89A-A340965A2BE2}" type="slidenum">
              <a:rPr lang="en-US" smtClean="0"/>
              <a:pPr/>
              <a:t>18</a:t>
            </a:fld>
            <a:endParaRPr lang="en-US" dirty="0"/>
          </a:p>
        </p:txBody>
      </p:sp>
      <p:grpSp>
        <p:nvGrpSpPr>
          <p:cNvPr id="5" name="Group 4" descr="Timeline">
            <a:extLst>
              <a:ext uri="{FF2B5EF4-FFF2-40B4-BE49-F238E27FC236}">
                <a16:creationId xmlns:a16="http://schemas.microsoft.com/office/drawing/2014/main" id="{B1BC6F8E-618A-4FDC-9558-E81DD9A43FF9}"/>
              </a:ext>
            </a:extLst>
          </p:cNvPr>
          <p:cNvGrpSpPr/>
          <p:nvPr/>
        </p:nvGrpSpPr>
        <p:grpSpPr>
          <a:xfrm>
            <a:off x="974725" y="2879866"/>
            <a:ext cx="11251454" cy="2730885"/>
            <a:chOff x="974725" y="2879866"/>
            <a:chExt cx="11251454" cy="2730885"/>
          </a:xfrm>
        </p:grpSpPr>
        <p:sp>
          <p:nvSpPr>
            <p:cNvPr id="9" name="Straight Connector 8">
              <a:extLst>
                <a:ext uri="{FF2B5EF4-FFF2-40B4-BE49-F238E27FC236}">
                  <a16:creationId xmlns:a16="http://schemas.microsoft.com/office/drawing/2014/main" id="{D868E78B-403B-496A-AA1C-1F5AC4555A63}"/>
                </a:ext>
              </a:extLst>
            </p:cNvPr>
            <p:cNvSpPr/>
            <p:nvPr/>
          </p:nvSpPr>
          <p:spPr>
            <a:xfrm>
              <a:off x="974725" y="4274344"/>
              <a:ext cx="10242550" cy="0"/>
            </a:xfrm>
            <a:prstGeom prst="line">
              <a:avLst/>
            </a:prstGeom>
            <a:solidFill>
              <a:schemeClr val="lt1">
                <a:alpha val="90000"/>
                <a:hueOff val="0"/>
                <a:satOff val="0"/>
                <a:lumOff val="0"/>
                <a:alphaOff val="0"/>
              </a:schemeClr>
            </a:solidFill>
            <a:ln w="19050" cap="flat" cmpd="sng" algn="ctr">
              <a:solidFill>
                <a:schemeClr val="accent1"/>
              </a:solidFill>
              <a:prstDash val="solid"/>
              <a:miter lim="800000"/>
              <a:tailEnd type="triangle" w="lg" len="lg"/>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0" name="Teardrop 9">
              <a:extLst>
                <a:ext uri="{FF2B5EF4-FFF2-40B4-BE49-F238E27FC236}">
                  <a16:creationId xmlns:a16="http://schemas.microsoft.com/office/drawing/2014/main" id="{98FC701A-96EF-4374-A3FC-8D657CA8B359}"/>
                </a:ext>
              </a:extLst>
            </p:cNvPr>
            <p:cNvSpPr/>
            <p:nvPr/>
          </p:nvSpPr>
          <p:spPr>
            <a:xfrm rot="8100000">
              <a:off x="1026215" y="3010019"/>
              <a:ext cx="244110" cy="244110"/>
            </a:xfrm>
            <a:prstGeom prst="teardrop">
              <a:avLst>
                <a:gd name="adj" fmla="val 115000"/>
              </a:avLst>
            </a:prstGeom>
            <a:solidFill>
              <a:schemeClr val="accent1"/>
            </a:solidFill>
            <a:ln>
              <a:solidFill>
                <a:srgbClr val="4F5945"/>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Oval 10">
              <a:extLst>
                <a:ext uri="{FF2B5EF4-FFF2-40B4-BE49-F238E27FC236}">
                  <a16:creationId xmlns:a16="http://schemas.microsoft.com/office/drawing/2014/main" id="{FE95B3ED-2803-4F74-AAD4-F425ABE9C16D}"/>
                </a:ext>
              </a:extLst>
            </p:cNvPr>
            <p:cNvSpPr/>
            <p:nvPr/>
          </p:nvSpPr>
          <p:spPr>
            <a:xfrm>
              <a:off x="1053333" y="3037138"/>
              <a:ext cx="189873" cy="189873"/>
            </a:xfrm>
            <a:prstGeom prst="ellipse">
              <a:avLst/>
            </a:prstGeom>
            <a:solidFill>
              <a:schemeClr val="tx2">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4DD0E91A-8AA6-43BA-B659-0A5B8710FA1A}"/>
                </a:ext>
              </a:extLst>
            </p:cNvPr>
            <p:cNvSpPr/>
            <p:nvPr/>
          </p:nvSpPr>
          <p:spPr>
            <a:xfrm>
              <a:off x="1237840" y="3249566"/>
              <a:ext cx="2683759" cy="1129463"/>
            </a:xfrm>
            <a:custGeom>
              <a:avLst/>
              <a:gdLst>
                <a:gd name="connsiteX0" fmla="*/ 0 w 2683760"/>
                <a:gd name="connsiteY0" fmla="*/ 0 h 1129463"/>
                <a:gd name="connsiteX1" fmla="*/ 2683760 w 2683760"/>
                <a:gd name="connsiteY1" fmla="*/ 0 h 1129463"/>
                <a:gd name="connsiteX2" fmla="*/ 2683760 w 2683760"/>
                <a:gd name="connsiteY2" fmla="*/ 1129463 h 1129463"/>
                <a:gd name="connsiteX3" fmla="*/ 0 w 2683760"/>
                <a:gd name="connsiteY3" fmla="*/ 1129463 h 1129463"/>
                <a:gd name="connsiteX4" fmla="*/ 0 w 2683760"/>
                <a:gd name="connsiteY4" fmla="*/ 0 h 1129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760" h="1129463">
                  <a:moveTo>
                    <a:pt x="0" y="0"/>
                  </a:moveTo>
                  <a:lnTo>
                    <a:pt x="2683760" y="0"/>
                  </a:lnTo>
                  <a:lnTo>
                    <a:pt x="2683760" y="1129463"/>
                  </a:lnTo>
                  <a:lnTo>
                    <a:pt x="0" y="11294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01600" rIns="101600" bIns="152400" numCol="1" spcCol="1270" anchor="t" anchorCtr="0">
              <a:noAutofit/>
            </a:bodyPr>
            <a:lstStyle/>
            <a:p>
              <a:pPr marL="0" lvl="0" indent="0" algn="ctr" defTabSz="711200">
                <a:lnSpc>
                  <a:spcPct val="90000"/>
                </a:lnSpc>
                <a:spcBef>
                  <a:spcPct val="0"/>
                </a:spcBef>
                <a:spcAft>
                  <a:spcPts val="0"/>
                </a:spcAft>
                <a:buNone/>
              </a:pPr>
              <a:r>
                <a:rPr lang="el-GR" sz="1600" b="0" i="0" kern="1200" dirty="0">
                  <a:solidFill>
                    <a:schemeClr val="accent3"/>
                  </a:solidFill>
                  <a:latin typeface="Gill Sans Nova Light" panose="020B0302020104020203" pitchFamily="34" charset="0"/>
                  <a:cs typeface="Gill Sans Light" panose="020B0302020104020203" pitchFamily="34" charset="-79"/>
                </a:rPr>
                <a:t>Ο </a:t>
              </a:r>
              <a:r>
                <a:rPr lang="el-GR" sz="1600" b="1" i="0" kern="1200" dirty="0" err="1">
                  <a:solidFill>
                    <a:schemeClr val="accent3"/>
                  </a:solidFill>
                  <a:latin typeface="Gill Sans Nova Light" panose="020B0302020104020203" pitchFamily="34" charset="0"/>
                  <a:cs typeface="Gill Sans Light" panose="020B0302020104020203" pitchFamily="34" charset="-79"/>
                </a:rPr>
                <a:t>Διοκλητιανός</a:t>
              </a:r>
              <a:r>
                <a:rPr lang="el-GR" sz="1600" b="0" i="0" kern="1200" dirty="0">
                  <a:solidFill>
                    <a:schemeClr val="accent3"/>
                  </a:solidFill>
                  <a:latin typeface="Gill Sans Nova Light" panose="020B0302020104020203" pitchFamily="34" charset="0"/>
                  <a:cs typeface="Gill Sans Light" panose="020B0302020104020203" pitchFamily="34" charset="-79"/>
                </a:rPr>
                <a:t> με το σύστημα της </a:t>
              </a:r>
              <a:r>
                <a:rPr lang="el-GR" sz="1600" b="1" i="0" kern="1200" dirty="0">
                  <a:solidFill>
                    <a:schemeClr val="accent3"/>
                  </a:solidFill>
                  <a:latin typeface="Gill Sans Nova Light" panose="020B0302020104020203" pitchFamily="34" charset="0"/>
                  <a:cs typeface="Gill Sans Light" panose="020B0302020104020203" pitchFamily="34" charset="-79"/>
                </a:rPr>
                <a:t>Τετραρχίας</a:t>
              </a:r>
              <a:r>
                <a:rPr lang="el-GR" sz="1600" b="0" i="0" kern="1200" dirty="0">
                  <a:solidFill>
                    <a:schemeClr val="accent3"/>
                  </a:solidFill>
                  <a:latin typeface="Gill Sans Nova Light" panose="020B0302020104020203" pitchFamily="34" charset="0"/>
                  <a:cs typeface="Gill Sans Light" panose="020B0302020104020203" pitchFamily="34" charset="-79"/>
                </a:rPr>
                <a:t> χωρίζει </a:t>
              </a:r>
            </a:p>
            <a:p>
              <a:pPr marL="0" lvl="0" indent="0" algn="ctr" defTabSz="711200">
                <a:lnSpc>
                  <a:spcPct val="90000"/>
                </a:lnSpc>
                <a:spcBef>
                  <a:spcPct val="0"/>
                </a:spcBef>
                <a:spcAft>
                  <a:spcPts val="0"/>
                </a:spcAft>
                <a:buNone/>
              </a:pPr>
              <a:r>
                <a:rPr lang="el-GR" sz="1600" b="0" i="0" kern="1200" dirty="0">
                  <a:solidFill>
                    <a:schemeClr val="accent3"/>
                  </a:solidFill>
                  <a:latin typeface="Gill Sans Nova Light" panose="020B0302020104020203" pitchFamily="34" charset="0"/>
                  <a:cs typeface="Gill Sans Light" panose="020B0302020104020203" pitchFamily="34" charset="-79"/>
                </a:rPr>
                <a:t>την αυτοκρατορία </a:t>
              </a:r>
            </a:p>
            <a:p>
              <a:pPr marL="0" lvl="0" indent="0" algn="ctr" defTabSz="711200">
                <a:lnSpc>
                  <a:spcPct val="90000"/>
                </a:lnSpc>
                <a:spcBef>
                  <a:spcPct val="0"/>
                </a:spcBef>
                <a:spcAft>
                  <a:spcPts val="0"/>
                </a:spcAft>
                <a:buNone/>
              </a:pPr>
              <a:r>
                <a:rPr lang="el-GR" sz="1600" b="0" i="0" kern="1200" dirty="0">
                  <a:solidFill>
                    <a:schemeClr val="accent3"/>
                  </a:solidFill>
                  <a:latin typeface="Gill Sans Nova Light" panose="020B0302020104020203" pitchFamily="34" charset="0"/>
                  <a:cs typeface="Gill Sans Light" panose="020B0302020104020203" pitchFamily="34" charset="-79"/>
                </a:rPr>
                <a:t>σε ανατολική και δυτική</a:t>
              </a:r>
              <a:endParaRPr lang="en-US" sz="1600" b="0" i="0" kern="1200" dirty="0">
                <a:solidFill>
                  <a:schemeClr val="accent3"/>
                </a:solidFill>
                <a:latin typeface="Gill Sans Nova Light" panose="020B0302020104020203" pitchFamily="34" charset="0"/>
                <a:cs typeface="Gill Sans Light" panose="020B0302020104020203" pitchFamily="34" charset="-79"/>
              </a:endParaRPr>
            </a:p>
          </p:txBody>
        </p:sp>
        <p:sp>
          <p:nvSpPr>
            <p:cNvPr id="13" name="Freeform: Shape 12">
              <a:extLst>
                <a:ext uri="{FF2B5EF4-FFF2-40B4-BE49-F238E27FC236}">
                  <a16:creationId xmlns:a16="http://schemas.microsoft.com/office/drawing/2014/main" id="{74BCCFD4-5E03-4992-9550-EBA887274F9A}"/>
                </a:ext>
              </a:extLst>
            </p:cNvPr>
            <p:cNvSpPr/>
            <p:nvPr/>
          </p:nvSpPr>
          <p:spPr>
            <a:xfrm>
              <a:off x="1398500" y="2879866"/>
              <a:ext cx="2683760" cy="396838"/>
            </a:xfrm>
            <a:custGeom>
              <a:avLst/>
              <a:gdLst>
                <a:gd name="connsiteX0" fmla="*/ 0 w 2683760"/>
                <a:gd name="connsiteY0" fmla="*/ 0 h 396838"/>
                <a:gd name="connsiteX1" fmla="*/ 2683760 w 2683760"/>
                <a:gd name="connsiteY1" fmla="*/ 0 h 396838"/>
                <a:gd name="connsiteX2" fmla="*/ 2683760 w 2683760"/>
                <a:gd name="connsiteY2" fmla="*/ 396838 h 396838"/>
                <a:gd name="connsiteX3" fmla="*/ 0 w 2683760"/>
                <a:gd name="connsiteY3" fmla="*/ 396838 h 396838"/>
                <a:gd name="connsiteX4" fmla="*/ 0 w 2683760"/>
                <a:gd name="connsiteY4" fmla="*/ 0 h 39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760" h="396838">
                  <a:moveTo>
                    <a:pt x="0" y="0"/>
                  </a:moveTo>
                  <a:lnTo>
                    <a:pt x="2683760" y="0"/>
                  </a:lnTo>
                  <a:lnTo>
                    <a:pt x="2683760" y="396838"/>
                  </a:lnTo>
                  <a:lnTo>
                    <a:pt x="0" y="3968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l-GR" sz="2000" b="1" kern="1200" dirty="0">
                  <a:solidFill>
                    <a:schemeClr val="accent3"/>
                  </a:solidFill>
                  <a:latin typeface="Baskerville Old Face" panose="02020602080505020303" pitchFamily="18" charset="77"/>
                  <a:ea typeface="Baskerville" panose="02020502070401020303" pitchFamily="18" charset="0"/>
                </a:rPr>
                <a:t>293</a:t>
              </a:r>
              <a:r>
                <a:rPr lang="el-GR" sz="2000" b="0" kern="1200" dirty="0">
                  <a:solidFill>
                    <a:schemeClr val="accent3"/>
                  </a:solidFill>
                  <a:latin typeface="Baskerville Old Face" panose="02020602080505020303" pitchFamily="18" charset="77"/>
                  <a:ea typeface="Baskerville" panose="02020502070401020303" pitchFamily="18" charset="0"/>
                </a:rPr>
                <a:t> μ.Χ.</a:t>
              </a:r>
              <a:endParaRPr lang="en-US" sz="2000" b="0" kern="1200" dirty="0">
                <a:solidFill>
                  <a:schemeClr val="accent3"/>
                </a:solidFill>
                <a:latin typeface="Baskerville Old Face" panose="02020602080505020303" pitchFamily="18" charset="77"/>
                <a:ea typeface="Baskerville" panose="02020502070401020303" pitchFamily="18" charset="0"/>
              </a:endParaRPr>
            </a:p>
          </p:txBody>
        </p:sp>
        <p:sp>
          <p:nvSpPr>
            <p:cNvPr id="14" name="Straight Connector 13">
              <a:extLst>
                <a:ext uri="{FF2B5EF4-FFF2-40B4-BE49-F238E27FC236}">
                  <a16:creationId xmlns:a16="http://schemas.microsoft.com/office/drawing/2014/main" id="{488657C1-0A49-451A-BDAD-6B54853F4C4F}"/>
                </a:ext>
              </a:extLst>
            </p:cNvPr>
            <p:cNvSpPr/>
            <p:nvPr/>
          </p:nvSpPr>
          <p:spPr>
            <a:xfrm>
              <a:off x="1148270" y="3304686"/>
              <a:ext cx="0" cy="982560"/>
            </a:xfrm>
            <a:prstGeom prst="line">
              <a:avLst/>
            </a:prstGeom>
            <a:noFill/>
            <a:ln w="12700" cap="flat" cmpd="sng" algn="ctr">
              <a:solidFill>
                <a:schemeClr val="accent1"/>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5" name="Oval 14">
              <a:extLst>
                <a:ext uri="{FF2B5EF4-FFF2-40B4-BE49-F238E27FC236}">
                  <a16:creationId xmlns:a16="http://schemas.microsoft.com/office/drawing/2014/main" id="{61CD43C3-DF52-4429-8068-FD27A022E22C}"/>
                </a:ext>
              </a:extLst>
            </p:cNvPr>
            <p:cNvSpPr/>
            <p:nvPr/>
          </p:nvSpPr>
          <p:spPr>
            <a:xfrm>
              <a:off x="1117200" y="4256177"/>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6" name="Teardrop 15">
              <a:extLst>
                <a:ext uri="{FF2B5EF4-FFF2-40B4-BE49-F238E27FC236}">
                  <a16:creationId xmlns:a16="http://schemas.microsoft.com/office/drawing/2014/main" id="{113289F3-DA41-4596-A0B2-3C3233DFDCBE}"/>
                </a:ext>
              </a:extLst>
            </p:cNvPr>
            <p:cNvSpPr/>
            <p:nvPr/>
          </p:nvSpPr>
          <p:spPr>
            <a:xfrm rot="18900000">
              <a:off x="2363715" y="5253672"/>
              <a:ext cx="244110" cy="244110"/>
            </a:xfrm>
            <a:prstGeom prst="teardrop">
              <a:avLst>
                <a:gd name="adj" fmla="val 115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16">
              <a:extLst>
                <a:ext uri="{FF2B5EF4-FFF2-40B4-BE49-F238E27FC236}">
                  <a16:creationId xmlns:a16="http://schemas.microsoft.com/office/drawing/2014/main" id="{9AC4877A-CB3A-4140-8AE7-F821931CEE31}"/>
                </a:ext>
              </a:extLst>
            </p:cNvPr>
            <p:cNvSpPr/>
            <p:nvPr/>
          </p:nvSpPr>
          <p:spPr>
            <a:xfrm>
              <a:off x="2390834" y="5280790"/>
              <a:ext cx="189873" cy="189873"/>
            </a:xfrm>
            <a:prstGeom prst="ellipse">
              <a:avLst/>
            </a:prstGeom>
            <a:solidFill>
              <a:schemeClr val="tx2">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Freeform: Shape 17">
              <a:extLst>
                <a:ext uri="{FF2B5EF4-FFF2-40B4-BE49-F238E27FC236}">
                  <a16:creationId xmlns:a16="http://schemas.microsoft.com/office/drawing/2014/main" id="{02ED415C-FE0D-42D0-AAC2-2C2FDC7BA857}"/>
                </a:ext>
              </a:extLst>
            </p:cNvPr>
            <p:cNvSpPr/>
            <p:nvPr/>
          </p:nvSpPr>
          <p:spPr>
            <a:xfrm>
              <a:off x="2685271" y="4256416"/>
              <a:ext cx="1822010" cy="982560"/>
            </a:xfrm>
            <a:custGeom>
              <a:avLst/>
              <a:gdLst>
                <a:gd name="connsiteX0" fmla="*/ 0 w 2838997"/>
                <a:gd name="connsiteY0" fmla="*/ 0 h 982560"/>
                <a:gd name="connsiteX1" fmla="*/ 2838997 w 2838997"/>
                <a:gd name="connsiteY1" fmla="*/ 0 h 982560"/>
                <a:gd name="connsiteX2" fmla="*/ 2838997 w 2838997"/>
                <a:gd name="connsiteY2" fmla="*/ 982560 h 982560"/>
                <a:gd name="connsiteX3" fmla="*/ 0 w 2838997"/>
                <a:gd name="connsiteY3" fmla="*/ 982560 h 982560"/>
                <a:gd name="connsiteX4" fmla="*/ 0 w 2838997"/>
                <a:gd name="connsiteY4" fmla="*/ 0 h 982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997" h="982560">
                  <a:moveTo>
                    <a:pt x="0" y="0"/>
                  </a:moveTo>
                  <a:lnTo>
                    <a:pt x="2838997" y="0"/>
                  </a:lnTo>
                  <a:lnTo>
                    <a:pt x="2838997" y="982560"/>
                  </a:lnTo>
                  <a:lnTo>
                    <a:pt x="0" y="9825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l-GR" sz="1600" dirty="0">
                  <a:solidFill>
                    <a:schemeClr val="accent3"/>
                  </a:solidFill>
                  <a:latin typeface="Gill Sans Nova Light" panose="020B0302020104020203" pitchFamily="34" charset="0"/>
                  <a:cs typeface="Gill Sans Light" panose="020B0302020104020203" pitchFamily="34" charset="-79"/>
                </a:rPr>
                <a:t>Ίδρυση της Νέας Ρώμης από τον </a:t>
              </a:r>
              <a:r>
                <a:rPr lang="el-GR" sz="1600" b="1" dirty="0">
                  <a:solidFill>
                    <a:schemeClr val="accent3"/>
                  </a:solidFill>
                  <a:latin typeface="Gill Sans Nova Light" panose="020B0302020104020203" pitchFamily="34" charset="0"/>
                  <a:cs typeface="Gill Sans Light" panose="020B0302020104020203" pitchFamily="34" charset="-79"/>
                </a:rPr>
                <a:t>Κωνσταντίνο</a:t>
              </a:r>
              <a:endParaRPr lang="en-US" sz="1600" b="1" i="0" kern="1200" dirty="0">
                <a:solidFill>
                  <a:schemeClr val="accent3"/>
                </a:solidFill>
                <a:latin typeface="Gill Sans Nova Light" panose="020B0302020104020203" pitchFamily="34" charset="0"/>
                <a:cs typeface="Gill Sans Light" panose="020B0302020104020203" pitchFamily="34" charset="-79"/>
              </a:endParaRPr>
            </a:p>
          </p:txBody>
        </p:sp>
        <p:sp>
          <p:nvSpPr>
            <p:cNvPr id="19" name="Freeform: Shape 18">
              <a:extLst>
                <a:ext uri="{FF2B5EF4-FFF2-40B4-BE49-F238E27FC236}">
                  <a16:creationId xmlns:a16="http://schemas.microsoft.com/office/drawing/2014/main" id="{9AD06453-A746-48C7-99A1-51BE0CF3B5D6}"/>
                </a:ext>
              </a:extLst>
            </p:cNvPr>
            <p:cNvSpPr/>
            <p:nvPr/>
          </p:nvSpPr>
          <p:spPr>
            <a:xfrm>
              <a:off x="2685270" y="5238977"/>
              <a:ext cx="2838997" cy="345224"/>
            </a:xfrm>
            <a:custGeom>
              <a:avLst/>
              <a:gdLst>
                <a:gd name="connsiteX0" fmla="*/ 0 w 2838997"/>
                <a:gd name="connsiteY0" fmla="*/ 0 h 345224"/>
                <a:gd name="connsiteX1" fmla="*/ 2838997 w 2838997"/>
                <a:gd name="connsiteY1" fmla="*/ 0 h 345224"/>
                <a:gd name="connsiteX2" fmla="*/ 2838997 w 2838997"/>
                <a:gd name="connsiteY2" fmla="*/ 345224 h 345224"/>
                <a:gd name="connsiteX3" fmla="*/ 0 w 2838997"/>
                <a:gd name="connsiteY3" fmla="*/ 345224 h 345224"/>
                <a:gd name="connsiteX4" fmla="*/ 0 w 2838997"/>
                <a:gd name="connsiteY4" fmla="*/ 0 h 34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997" h="345224">
                  <a:moveTo>
                    <a:pt x="0" y="0"/>
                  </a:moveTo>
                  <a:lnTo>
                    <a:pt x="2838997" y="0"/>
                  </a:lnTo>
                  <a:lnTo>
                    <a:pt x="2838997" y="345224"/>
                  </a:lnTo>
                  <a:lnTo>
                    <a:pt x="0" y="34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l-GR" sz="2000" b="0" kern="1200" dirty="0">
                  <a:solidFill>
                    <a:schemeClr val="accent3"/>
                  </a:solidFill>
                  <a:latin typeface="Baskerville Old Face" panose="02020602080505020303" pitchFamily="18" charset="77"/>
                  <a:ea typeface="Baskerville" panose="02020502070401020303" pitchFamily="18" charset="0"/>
                </a:rPr>
                <a:t>330 μ.Χ.</a:t>
              </a:r>
              <a:endParaRPr lang="en-US" sz="2000" b="0" kern="1200" dirty="0">
                <a:solidFill>
                  <a:schemeClr val="accent3"/>
                </a:solidFill>
                <a:latin typeface="Baskerville Old Face" panose="02020602080505020303" pitchFamily="18" charset="77"/>
                <a:ea typeface="Baskerville" panose="02020502070401020303" pitchFamily="18" charset="0"/>
              </a:endParaRPr>
            </a:p>
          </p:txBody>
        </p:sp>
        <p:sp>
          <p:nvSpPr>
            <p:cNvPr id="20" name="Straight Connector 19">
              <a:extLst>
                <a:ext uri="{FF2B5EF4-FFF2-40B4-BE49-F238E27FC236}">
                  <a16:creationId xmlns:a16="http://schemas.microsoft.com/office/drawing/2014/main" id="{73EF299D-B8DF-4A76-9436-F73A33CE14FD}"/>
                </a:ext>
              </a:extLst>
            </p:cNvPr>
            <p:cNvSpPr/>
            <p:nvPr/>
          </p:nvSpPr>
          <p:spPr>
            <a:xfrm>
              <a:off x="2485776" y="4274344"/>
              <a:ext cx="0" cy="982560"/>
            </a:xfrm>
            <a:prstGeom prst="line">
              <a:avLst/>
            </a:prstGeom>
            <a:noFill/>
            <a:ln w="12700" cap="flat" cmpd="sng" algn="ctr">
              <a:solidFill>
                <a:schemeClr val="accent1">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21" name="Oval 20">
              <a:extLst>
                <a:ext uri="{FF2B5EF4-FFF2-40B4-BE49-F238E27FC236}">
                  <a16:creationId xmlns:a16="http://schemas.microsoft.com/office/drawing/2014/main" id="{B2472496-6395-4341-8177-3F91AF771FCD}"/>
                </a:ext>
              </a:extLst>
            </p:cNvPr>
            <p:cNvSpPr/>
            <p:nvPr/>
          </p:nvSpPr>
          <p:spPr>
            <a:xfrm>
              <a:off x="2445738" y="4243273"/>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2" name="Teardrop 21">
              <a:extLst>
                <a:ext uri="{FF2B5EF4-FFF2-40B4-BE49-F238E27FC236}">
                  <a16:creationId xmlns:a16="http://schemas.microsoft.com/office/drawing/2014/main" id="{659150DD-C29A-4D9E-827C-8C724DADBBF1}"/>
                </a:ext>
              </a:extLst>
            </p:cNvPr>
            <p:cNvSpPr/>
            <p:nvPr/>
          </p:nvSpPr>
          <p:spPr>
            <a:xfrm rot="8100000">
              <a:off x="3961950" y="2950561"/>
              <a:ext cx="244110" cy="244110"/>
            </a:xfrm>
            <a:prstGeom prst="teardrop">
              <a:avLst>
                <a:gd name="adj" fmla="val 115000"/>
              </a:avLst>
            </a:prstGeom>
            <a:solidFill>
              <a:schemeClr val="accent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Oval 22">
              <a:extLst>
                <a:ext uri="{FF2B5EF4-FFF2-40B4-BE49-F238E27FC236}">
                  <a16:creationId xmlns:a16="http://schemas.microsoft.com/office/drawing/2014/main" id="{D3FEDE8C-EEE1-4EC7-A0B9-97A6FDF6AFDC}"/>
                </a:ext>
              </a:extLst>
            </p:cNvPr>
            <p:cNvSpPr/>
            <p:nvPr/>
          </p:nvSpPr>
          <p:spPr>
            <a:xfrm>
              <a:off x="3989069" y="2977679"/>
              <a:ext cx="189873" cy="189873"/>
            </a:xfrm>
            <a:prstGeom prst="ellipse">
              <a:avLst/>
            </a:prstGeom>
            <a:solidFill>
              <a:srgbClr val="CCD8D6">
                <a:alpha val="9000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id="{ADC360EC-56D0-4338-836A-2BA52223259D}"/>
                </a:ext>
              </a:extLst>
            </p:cNvPr>
            <p:cNvSpPr/>
            <p:nvPr/>
          </p:nvSpPr>
          <p:spPr>
            <a:xfrm>
              <a:off x="4217494" y="3317468"/>
              <a:ext cx="2838997" cy="982560"/>
            </a:xfrm>
            <a:custGeom>
              <a:avLst/>
              <a:gdLst>
                <a:gd name="connsiteX0" fmla="*/ 0 w 2838997"/>
                <a:gd name="connsiteY0" fmla="*/ 0 h 982560"/>
                <a:gd name="connsiteX1" fmla="*/ 2838997 w 2838997"/>
                <a:gd name="connsiteY1" fmla="*/ 0 h 982560"/>
                <a:gd name="connsiteX2" fmla="*/ 2838997 w 2838997"/>
                <a:gd name="connsiteY2" fmla="*/ 982560 h 982560"/>
                <a:gd name="connsiteX3" fmla="*/ 0 w 2838997"/>
                <a:gd name="connsiteY3" fmla="*/ 982560 h 982560"/>
                <a:gd name="connsiteX4" fmla="*/ 0 w 2838997"/>
                <a:gd name="connsiteY4" fmla="*/ 0 h 982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997" h="982560">
                  <a:moveTo>
                    <a:pt x="0" y="0"/>
                  </a:moveTo>
                  <a:lnTo>
                    <a:pt x="2838997" y="0"/>
                  </a:lnTo>
                  <a:lnTo>
                    <a:pt x="2838997" y="982560"/>
                  </a:lnTo>
                  <a:lnTo>
                    <a:pt x="0" y="9825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l-GR" sz="1600" b="0" i="0" kern="1200" dirty="0">
                  <a:solidFill>
                    <a:schemeClr val="accent3"/>
                  </a:solidFill>
                  <a:latin typeface="Gill Sans Nova Light" panose="020B0302020104020203" pitchFamily="34" charset="0"/>
                  <a:cs typeface="Gill Sans Light" panose="020B0302020104020203" pitchFamily="34" charset="-79"/>
                </a:rPr>
                <a:t>Διαίρεση της αυτοκρατορίας από τον </a:t>
              </a:r>
              <a:r>
                <a:rPr lang="el-GR" sz="1600" b="1" i="0" kern="1200" dirty="0">
                  <a:solidFill>
                    <a:schemeClr val="accent3"/>
                  </a:solidFill>
                  <a:latin typeface="Gill Sans Nova Light" panose="020B0302020104020203" pitchFamily="34" charset="0"/>
                  <a:cs typeface="Gill Sans Light" panose="020B0302020104020203" pitchFamily="34" charset="-79"/>
                </a:rPr>
                <a:t>Θεοδόσιο</a:t>
              </a:r>
              <a:endParaRPr lang="en-US" sz="1600" b="1" i="0" kern="1200" dirty="0">
                <a:solidFill>
                  <a:schemeClr val="accent3"/>
                </a:solidFill>
                <a:latin typeface="Gill Sans Nova Light" panose="020B0302020104020203" pitchFamily="34" charset="0"/>
                <a:cs typeface="Gill Sans Light" panose="020B0302020104020203" pitchFamily="34" charset="-79"/>
              </a:endParaRPr>
            </a:p>
          </p:txBody>
        </p:sp>
        <p:sp>
          <p:nvSpPr>
            <p:cNvPr id="25" name="Freeform: Shape 24">
              <a:extLst>
                <a:ext uri="{FF2B5EF4-FFF2-40B4-BE49-F238E27FC236}">
                  <a16:creationId xmlns:a16="http://schemas.microsoft.com/office/drawing/2014/main" id="{910C06B1-5B94-4783-A7B9-BAF4F2A3336F}"/>
                </a:ext>
              </a:extLst>
            </p:cNvPr>
            <p:cNvSpPr/>
            <p:nvPr/>
          </p:nvSpPr>
          <p:spPr>
            <a:xfrm>
              <a:off x="4343400" y="2907721"/>
              <a:ext cx="2838997" cy="345224"/>
            </a:xfrm>
            <a:custGeom>
              <a:avLst/>
              <a:gdLst>
                <a:gd name="connsiteX0" fmla="*/ 0 w 2838997"/>
                <a:gd name="connsiteY0" fmla="*/ 0 h 345224"/>
                <a:gd name="connsiteX1" fmla="*/ 2838997 w 2838997"/>
                <a:gd name="connsiteY1" fmla="*/ 0 h 345224"/>
                <a:gd name="connsiteX2" fmla="*/ 2838997 w 2838997"/>
                <a:gd name="connsiteY2" fmla="*/ 345224 h 345224"/>
                <a:gd name="connsiteX3" fmla="*/ 0 w 2838997"/>
                <a:gd name="connsiteY3" fmla="*/ 345224 h 345224"/>
                <a:gd name="connsiteX4" fmla="*/ 0 w 2838997"/>
                <a:gd name="connsiteY4" fmla="*/ 0 h 34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997" h="345224">
                  <a:moveTo>
                    <a:pt x="0" y="0"/>
                  </a:moveTo>
                  <a:lnTo>
                    <a:pt x="2838997" y="0"/>
                  </a:lnTo>
                  <a:lnTo>
                    <a:pt x="2838997" y="345224"/>
                  </a:lnTo>
                  <a:lnTo>
                    <a:pt x="0" y="34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l-GR" sz="2000" b="1" kern="1200" dirty="0">
                  <a:solidFill>
                    <a:schemeClr val="accent3"/>
                  </a:solidFill>
                  <a:latin typeface="Baskerville Old Face" panose="02020602080505020303" pitchFamily="18" charset="77"/>
                  <a:ea typeface="Baskerville" panose="02020502070401020303" pitchFamily="18" charset="0"/>
                </a:rPr>
                <a:t>395</a:t>
              </a:r>
              <a:r>
                <a:rPr lang="el-GR" sz="2000" b="0" kern="1200" dirty="0">
                  <a:solidFill>
                    <a:schemeClr val="accent3"/>
                  </a:solidFill>
                  <a:latin typeface="Baskerville Old Face" panose="02020602080505020303" pitchFamily="18" charset="77"/>
                  <a:ea typeface="Baskerville" panose="02020502070401020303" pitchFamily="18" charset="0"/>
                </a:rPr>
                <a:t> μ.Χ.</a:t>
              </a:r>
              <a:endParaRPr lang="en-US" sz="2000" b="0" kern="1200" dirty="0">
                <a:solidFill>
                  <a:schemeClr val="accent3"/>
                </a:solidFill>
                <a:latin typeface="Baskerville Old Face" panose="02020602080505020303" pitchFamily="18" charset="77"/>
                <a:ea typeface="Baskerville" panose="02020502070401020303" pitchFamily="18" charset="0"/>
              </a:endParaRPr>
            </a:p>
          </p:txBody>
        </p:sp>
        <p:sp>
          <p:nvSpPr>
            <p:cNvPr id="26" name="Straight Connector 25">
              <a:extLst>
                <a:ext uri="{FF2B5EF4-FFF2-40B4-BE49-F238E27FC236}">
                  <a16:creationId xmlns:a16="http://schemas.microsoft.com/office/drawing/2014/main" id="{4991F0F6-ED55-457B-9336-2D225CFB75F7}"/>
                </a:ext>
              </a:extLst>
            </p:cNvPr>
            <p:cNvSpPr/>
            <p:nvPr/>
          </p:nvSpPr>
          <p:spPr>
            <a:xfrm>
              <a:off x="4082260" y="3276704"/>
              <a:ext cx="0" cy="982560"/>
            </a:xfrm>
            <a:prstGeom prst="line">
              <a:avLst/>
            </a:prstGeom>
            <a:noFill/>
            <a:ln w="12700" cap="flat" cmpd="sng" algn="ctr">
              <a:solidFill>
                <a:schemeClr val="accent1"/>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27" name="Oval 26">
              <a:extLst>
                <a:ext uri="{FF2B5EF4-FFF2-40B4-BE49-F238E27FC236}">
                  <a16:creationId xmlns:a16="http://schemas.microsoft.com/office/drawing/2014/main" id="{36977473-26BD-4194-B227-EB835D970F49}"/>
                </a:ext>
              </a:extLst>
            </p:cNvPr>
            <p:cNvSpPr/>
            <p:nvPr/>
          </p:nvSpPr>
          <p:spPr>
            <a:xfrm>
              <a:off x="4052169" y="4243273"/>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8" name="Teardrop 27">
              <a:extLst>
                <a:ext uri="{FF2B5EF4-FFF2-40B4-BE49-F238E27FC236}">
                  <a16:creationId xmlns:a16="http://schemas.microsoft.com/office/drawing/2014/main" id="{646FA506-D3BC-4C26-99A8-6089917FFD3A}"/>
                </a:ext>
              </a:extLst>
            </p:cNvPr>
            <p:cNvSpPr/>
            <p:nvPr/>
          </p:nvSpPr>
          <p:spPr>
            <a:xfrm rot="18900000">
              <a:off x="7638481" y="5307461"/>
              <a:ext cx="244110" cy="244110"/>
            </a:xfrm>
            <a:prstGeom prst="teardrop">
              <a:avLst>
                <a:gd name="adj" fmla="val 115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Oval 28">
              <a:extLst>
                <a:ext uri="{FF2B5EF4-FFF2-40B4-BE49-F238E27FC236}">
                  <a16:creationId xmlns:a16="http://schemas.microsoft.com/office/drawing/2014/main" id="{C3366430-B478-415F-BD5E-01623142C0C9}"/>
                </a:ext>
              </a:extLst>
            </p:cNvPr>
            <p:cNvSpPr/>
            <p:nvPr/>
          </p:nvSpPr>
          <p:spPr>
            <a:xfrm>
              <a:off x="7665600" y="5334580"/>
              <a:ext cx="189873" cy="189873"/>
            </a:xfrm>
            <a:prstGeom prst="ellipse">
              <a:avLst/>
            </a:prstGeom>
            <a:solidFill>
              <a:schemeClr val="tx2">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31" name="Freeform: Shape 30">
              <a:extLst>
                <a:ext uri="{FF2B5EF4-FFF2-40B4-BE49-F238E27FC236}">
                  <a16:creationId xmlns:a16="http://schemas.microsoft.com/office/drawing/2014/main" id="{26C32D37-F03C-4592-B718-E64A4020C35A}"/>
                </a:ext>
              </a:extLst>
            </p:cNvPr>
            <p:cNvSpPr/>
            <p:nvPr/>
          </p:nvSpPr>
          <p:spPr>
            <a:xfrm>
              <a:off x="7933149" y="5256904"/>
              <a:ext cx="2838997" cy="345224"/>
            </a:xfrm>
            <a:custGeom>
              <a:avLst/>
              <a:gdLst>
                <a:gd name="connsiteX0" fmla="*/ 0 w 2838997"/>
                <a:gd name="connsiteY0" fmla="*/ 0 h 345224"/>
                <a:gd name="connsiteX1" fmla="*/ 2838997 w 2838997"/>
                <a:gd name="connsiteY1" fmla="*/ 0 h 345224"/>
                <a:gd name="connsiteX2" fmla="*/ 2838997 w 2838997"/>
                <a:gd name="connsiteY2" fmla="*/ 345224 h 345224"/>
                <a:gd name="connsiteX3" fmla="*/ 0 w 2838997"/>
                <a:gd name="connsiteY3" fmla="*/ 345224 h 345224"/>
                <a:gd name="connsiteX4" fmla="*/ 0 w 2838997"/>
                <a:gd name="connsiteY4" fmla="*/ 0 h 34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997" h="345224">
                  <a:moveTo>
                    <a:pt x="0" y="0"/>
                  </a:moveTo>
                  <a:lnTo>
                    <a:pt x="2838997" y="0"/>
                  </a:lnTo>
                  <a:lnTo>
                    <a:pt x="2838997" y="345224"/>
                  </a:lnTo>
                  <a:lnTo>
                    <a:pt x="0" y="34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l-GR" sz="2000" b="0" kern="1200" dirty="0">
                  <a:solidFill>
                    <a:schemeClr val="accent3"/>
                  </a:solidFill>
                  <a:latin typeface="Baskerville Old Face" panose="02020602080505020303" pitchFamily="18" charset="77"/>
                  <a:ea typeface="Baskerville" panose="02020502070401020303" pitchFamily="18" charset="0"/>
                </a:rPr>
                <a:t>439 μ.Χ.</a:t>
              </a:r>
              <a:endParaRPr lang="en-US" sz="2000" b="0" kern="1200" dirty="0">
                <a:solidFill>
                  <a:schemeClr val="accent3"/>
                </a:solidFill>
                <a:latin typeface="Baskerville Old Face" panose="02020602080505020303" pitchFamily="18" charset="77"/>
                <a:ea typeface="Baskerville" panose="02020502070401020303" pitchFamily="18" charset="0"/>
              </a:endParaRPr>
            </a:p>
          </p:txBody>
        </p:sp>
        <p:sp>
          <p:nvSpPr>
            <p:cNvPr id="32" name="Straight Connector 31">
              <a:extLst>
                <a:ext uri="{FF2B5EF4-FFF2-40B4-BE49-F238E27FC236}">
                  <a16:creationId xmlns:a16="http://schemas.microsoft.com/office/drawing/2014/main" id="{E078917F-7AFF-4DCC-BF86-76ECC070FBE8}"/>
                </a:ext>
              </a:extLst>
            </p:cNvPr>
            <p:cNvSpPr/>
            <p:nvPr/>
          </p:nvSpPr>
          <p:spPr>
            <a:xfrm>
              <a:off x="7760537" y="4274344"/>
              <a:ext cx="0" cy="982560"/>
            </a:xfrm>
            <a:prstGeom prst="line">
              <a:avLst/>
            </a:prstGeom>
            <a:noFill/>
            <a:ln w="12700" cap="flat" cmpd="sng" algn="ctr">
              <a:solidFill>
                <a:schemeClr val="accent1">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33" name="Oval 32">
              <a:extLst>
                <a:ext uri="{FF2B5EF4-FFF2-40B4-BE49-F238E27FC236}">
                  <a16:creationId xmlns:a16="http://schemas.microsoft.com/office/drawing/2014/main" id="{62F8EB96-7551-4FD9-A9ED-323740784549}"/>
                </a:ext>
              </a:extLst>
            </p:cNvPr>
            <p:cNvSpPr/>
            <p:nvPr/>
          </p:nvSpPr>
          <p:spPr>
            <a:xfrm>
              <a:off x="6232353" y="4243273"/>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4" name="Teardrop 33">
              <a:extLst>
                <a:ext uri="{FF2B5EF4-FFF2-40B4-BE49-F238E27FC236}">
                  <a16:creationId xmlns:a16="http://schemas.microsoft.com/office/drawing/2014/main" id="{FAE8FE20-12E7-4F46-8AE5-8941C85DC999}"/>
                </a:ext>
              </a:extLst>
            </p:cNvPr>
            <p:cNvSpPr/>
            <p:nvPr/>
          </p:nvSpPr>
          <p:spPr>
            <a:xfrm rot="8100000">
              <a:off x="9092515" y="2997116"/>
              <a:ext cx="244110" cy="244110"/>
            </a:xfrm>
            <a:prstGeom prst="teardrop">
              <a:avLst>
                <a:gd name="adj" fmla="val 115000"/>
              </a:avLst>
            </a:prstGeom>
            <a:solidFill>
              <a:schemeClr val="accent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Oval 34">
              <a:extLst>
                <a:ext uri="{FF2B5EF4-FFF2-40B4-BE49-F238E27FC236}">
                  <a16:creationId xmlns:a16="http://schemas.microsoft.com/office/drawing/2014/main" id="{CE044DDD-F5DB-4942-9AE1-AF293F14B23D}"/>
                </a:ext>
              </a:extLst>
            </p:cNvPr>
            <p:cNvSpPr/>
            <p:nvPr/>
          </p:nvSpPr>
          <p:spPr>
            <a:xfrm>
              <a:off x="9119633" y="3024234"/>
              <a:ext cx="189873" cy="189873"/>
            </a:xfrm>
            <a:prstGeom prst="ellipse">
              <a:avLst/>
            </a:prstGeom>
            <a:solidFill>
              <a:srgbClr val="CCD8D6">
                <a:alpha val="9000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36" name="Freeform: Shape 35">
              <a:extLst>
                <a:ext uri="{FF2B5EF4-FFF2-40B4-BE49-F238E27FC236}">
                  <a16:creationId xmlns:a16="http://schemas.microsoft.com/office/drawing/2014/main" id="{512444CC-6CD7-4BCA-A716-7AC391E54F22}"/>
                </a:ext>
              </a:extLst>
            </p:cNvPr>
            <p:cNvSpPr/>
            <p:nvPr/>
          </p:nvSpPr>
          <p:spPr>
            <a:xfrm>
              <a:off x="9309506" y="3424083"/>
              <a:ext cx="2762519" cy="841296"/>
            </a:xfrm>
            <a:custGeom>
              <a:avLst/>
              <a:gdLst>
                <a:gd name="connsiteX0" fmla="*/ 0 w 2838997"/>
                <a:gd name="connsiteY0" fmla="*/ 0 h 982560"/>
                <a:gd name="connsiteX1" fmla="*/ 2838997 w 2838997"/>
                <a:gd name="connsiteY1" fmla="*/ 0 h 982560"/>
                <a:gd name="connsiteX2" fmla="*/ 2838997 w 2838997"/>
                <a:gd name="connsiteY2" fmla="*/ 982560 h 982560"/>
                <a:gd name="connsiteX3" fmla="*/ 0 w 2838997"/>
                <a:gd name="connsiteY3" fmla="*/ 982560 h 982560"/>
                <a:gd name="connsiteX4" fmla="*/ 0 w 2838997"/>
                <a:gd name="connsiteY4" fmla="*/ 0 h 982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997" h="982560">
                  <a:moveTo>
                    <a:pt x="0" y="0"/>
                  </a:moveTo>
                  <a:lnTo>
                    <a:pt x="2838997" y="0"/>
                  </a:lnTo>
                  <a:lnTo>
                    <a:pt x="2838997" y="982560"/>
                  </a:lnTo>
                  <a:lnTo>
                    <a:pt x="0" y="9825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01600" rIns="101600" bIns="152400" numCol="1" spcCol="1270" anchor="t" anchorCtr="0">
              <a:noAutofit/>
            </a:bodyPr>
            <a:lstStyle/>
            <a:p>
              <a:pPr marL="0" lvl="0" indent="0" algn="l" defTabSz="711200">
                <a:lnSpc>
                  <a:spcPct val="90000"/>
                </a:lnSpc>
                <a:spcBef>
                  <a:spcPct val="0"/>
                </a:spcBef>
                <a:buNone/>
              </a:pPr>
              <a:r>
                <a:rPr lang="el-GR" sz="1600" b="0" i="0" kern="1200" dirty="0">
                  <a:solidFill>
                    <a:schemeClr val="accent3"/>
                  </a:solidFill>
                  <a:latin typeface="Gill Sans Nova Light" panose="020B0302020104020203" pitchFamily="34" charset="0"/>
                  <a:cs typeface="Gill Sans Light" panose="020B0302020104020203" pitchFamily="34" charset="-79"/>
                </a:rPr>
                <a:t>Τέλος Δυτικού </a:t>
              </a:r>
            </a:p>
            <a:p>
              <a:pPr marL="0" lvl="0" indent="0" algn="l" defTabSz="711200">
                <a:lnSpc>
                  <a:spcPct val="90000"/>
                </a:lnSpc>
                <a:spcBef>
                  <a:spcPct val="0"/>
                </a:spcBef>
                <a:buNone/>
              </a:pPr>
              <a:r>
                <a:rPr lang="el-GR" sz="1600" b="0" i="0" kern="1200" dirty="0">
                  <a:solidFill>
                    <a:schemeClr val="accent3"/>
                  </a:solidFill>
                  <a:latin typeface="Gill Sans Nova Light" panose="020B0302020104020203" pitchFamily="34" charset="0"/>
                  <a:cs typeface="Gill Sans Light" panose="020B0302020104020203" pitchFamily="34" charset="-79"/>
                </a:rPr>
                <a:t>Ρωμαϊκού κράτους</a:t>
              </a:r>
            </a:p>
            <a:p>
              <a:pPr marL="0" lvl="0" indent="0" algn="l" defTabSz="711200">
                <a:lnSpc>
                  <a:spcPct val="90000"/>
                </a:lnSpc>
                <a:spcBef>
                  <a:spcPct val="0"/>
                </a:spcBef>
                <a:buNone/>
              </a:pPr>
              <a:r>
                <a:rPr lang="el-GR" sz="1600" b="0" i="0" kern="1200" dirty="0">
                  <a:solidFill>
                    <a:schemeClr val="accent3"/>
                  </a:solidFill>
                  <a:latin typeface="Gill Sans Nova Light" panose="020B0302020104020203" pitchFamily="34" charset="0"/>
                  <a:cs typeface="Gill Sans Light" panose="020B0302020104020203" pitchFamily="34" charset="-79"/>
                </a:rPr>
                <a:t>Αρχή Μεσαίωνα για τη Δύση</a:t>
              </a:r>
              <a:endParaRPr lang="en-US" sz="1600" b="0" i="0" kern="1200" dirty="0">
                <a:solidFill>
                  <a:schemeClr val="accent3"/>
                </a:solidFill>
                <a:latin typeface="Gill Sans Nova Light" panose="020B0302020104020203" pitchFamily="34" charset="0"/>
                <a:cs typeface="Gill Sans Light" panose="020B0302020104020203" pitchFamily="34" charset="-79"/>
              </a:endParaRPr>
            </a:p>
          </p:txBody>
        </p:sp>
        <p:sp>
          <p:nvSpPr>
            <p:cNvPr id="37" name="Freeform: Shape 36">
              <a:extLst>
                <a:ext uri="{FF2B5EF4-FFF2-40B4-BE49-F238E27FC236}">
                  <a16:creationId xmlns:a16="http://schemas.microsoft.com/office/drawing/2014/main" id="{34F46426-B902-410A-88D8-BC64246D1F65}"/>
                </a:ext>
              </a:extLst>
            </p:cNvPr>
            <p:cNvSpPr/>
            <p:nvPr/>
          </p:nvSpPr>
          <p:spPr>
            <a:xfrm>
              <a:off x="9387182" y="2946559"/>
              <a:ext cx="2838997" cy="345224"/>
            </a:xfrm>
            <a:custGeom>
              <a:avLst/>
              <a:gdLst>
                <a:gd name="connsiteX0" fmla="*/ 0 w 2838997"/>
                <a:gd name="connsiteY0" fmla="*/ 0 h 345224"/>
                <a:gd name="connsiteX1" fmla="*/ 2838997 w 2838997"/>
                <a:gd name="connsiteY1" fmla="*/ 0 h 345224"/>
                <a:gd name="connsiteX2" fmla="*/ 2838997 w 2838997"/>
                <a:gd name="connsiteY2" fmla="*/ 345224 h 345224"/>
                <a:gd name="connsiteX3" fmla="*/ 0 w 2838997"/>
                <a:gd name="connsiteY3" fmla="*/ 345224 h 345224"/>
                <a:gd name="connsiteX4" fmla="*/ 0 w 2838997"/>
                <a:gd name="connsiteY4" fmla="*/ 0 h 34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997" h="345224">
                  <a:moveTo>
                    <a:pt x="0" y="0"/>
                  </a:moveTo>
                  <a:lnTo>
                    <a:pt x="2838997" y="0"/>
                  </a:lnTo>
                  <a:lnTo>
                    <a:pt x="2838997" y="345224"/>
                  </a:lnTo>
                  <a:lnTo>
                    <a:pt x="0" y="34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l-GR" sz="2000" b="1" kern="1200" dirty="0">
                  <a:solidFill>
                    <a:schemeClr val="accent3"/>
                  </a:solidFill>
                  <a:latin typeface="Baskerville Old Face" panose="02020602080505020303" pitchFamily="18" charset="77"/>
                  <a:ea typeface="Baskerville" panose="02020502070401020303" pitchFamily="18" charset="0"/>
                </a:rPr>
                <a:t>476 </a:t>
              </a:r>
              <a:r>
                <a:rPr lang="el-GR" sz="2000" b="0" kern="1200" dirty="0">
                  <a:solidFill>
                    <a:schemeClr val="accent3"/>
                  </a:solidFill>
                  <a:latin typeface="Baskerville Old Face" panose="02020602080505020303" pitchFamily="18" charset="77"/>
                  <a:ea typeface="Baskerville" panose="02020502070401020303" pitchFamily="18" charset="0"/>
                </a:rPr>
                <a:t>μ.Χ.</a:t>
              </a:r>
              <a:endParaRPr lang="en-US" sz="2000" kern="1200" dirty="0">
                <a:solidFill>
                  <a:schemeClr val="accent3"/>
                </a:solidFill>
                <a:latin typeface="Baskerville Old Face" panose="02020602080505020303" pitchFamily="18" charset="77"/>
                <a:ea typeface="Baskerville" panose="02020502070401020303" pitchFamily="18" charset="0"/>
              </a:endParaRPr>
            </a:p>
          </p:txBody>
        </p:sp>
        <p:sp>
          <p:nvSpPr>
            <p:cNvPr id="38" name="Straight Connector 37">
              <a:extLst>
                <a:ext uri="{FF2B5EF4-FFF2-40B4-BE49-F238E27FC236}">
                  <a16:creationId xmlns:a16="http://schemas.microsoft.com/office/drawing/2014/main" id="{7FED2260-D7AA-4E76-8886-29766E3DD554}"/>
                </a:ext>
              </a:extLst>
            </p:cNvPr>
            <p:cNvSpPr/>
            <p:nvPr/>
          </p:nvSpPr>
          <p:spPr>
            <a:xfrm>
              <a:off x="9204456" y="3312678"/>
              <a:ext cx="0" cy="982560"/>
            </a:xfrm>
            <a:prstGeom prst="line">
              <a:avLst/>
            </a:prstGeom>
            <a:noFill/>
            <a:ln w="12700" cap="flat" cmpd="sng" algn="ctr">
              <a:solidFill>
                <a:schemeClr val="accent1">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39" name="Oval 38">
              <a:extLst>
                <a:ext uri="{FF2B5EF4-FFF2-40B4-BE49-F238E27FC236}">
                  <a16:creationId xmlns:a16="http://schemas.microsoft.com/office/drawing/2014/main" id="{3209951D-58C6-462A-93EA-62CEF4267186}"/>
                </a:ext>
              </a:extLst>
            </p:cNvPr>
            <p:cNvSpPr/>
            <p:nvPr/>
          </p:nvSpPr>
          <p:spPr>
            <a:xfrm>
              <a:off x="9183493" y="4243273"/>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40" name="Straight Connector 39">
              <a:extLst>
                <a:ext uri="{FF2B5EF4-FFF2-40B4-BE49-F238E27FC236}">
                  <a16:creationId xmlns:a16="http://schemas.microsoft.com/office/drawing/2014/main" id="{670A72DA-598A-4E01-8B50-67B5685014AC}"/>
                </a:ext>
              </a:extLst>
            </p:cNvPr>
            <p:cNvSpPr/>
            <p:nvPr/>
          </p:nvSpPr>
          <p:spPr>
            <a:xfrm>
              <a:off x="4871155" y="4352020"/>
              <a:ext cx="0" cy="982560"/>
            </a:xfrm>
            <a:prstGeom prst="line">
              <a:avLst/>
            </a:prstGeom>
            <a:noFill/>
            <a:ln w="12700" cap="flat" cmpd="sng" algn="ctr">
              <a:solidFill>
                <a:schemeClr val="accent1">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41" name="Oval 40">
              <a:extLst>
                <a:ext uri="{FF2B5EF4-FFF2-40B4-BE49-F238E27FC236}">
                  <a16:creationId xmlns:a16="http://schemas.microsoft.com/office/drawing/2014/main" id="{5049ED05-1C6E-4C55-A79D-52D621E4FE65}"/>
                </a:ext>
              </a:extLst>
            </p:cNvPr>
            <p:cNvSpPr/>
            <p:nvPr/>
          </p:nvSpPr>
          <p:spPr>
            <a:xfrm>
              <a:off x="4841060" y="4252238"/>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42" name="Teardrop 41">
              <a:extLst>
                <a:ext uri="{FF2B5EF4-FFF2-40B4-BE49-F238E27FC236}">
                  <a16:creationId xmlns:a16="http://schemas.microsoft.com/office/drawing/2014/main" id="{ED7B290A-2F06-4839-BAE8-6BC7AC803E7E}"/>
                </a:ext>
              </a:extLst>
            </p:cNvPr>
            <p:cNvSpPr/>
            <p:nvPr/>
          </p:nvSpPr>
          <p:spPr>
            <a:xfrm rot="18900000">
              <a:off x="4745894" y="5307461"/>
              <a:ext cx="244110" cy="244110"/>
            </a:xfrm>
            <a:prstGeom prst="teardrop">
              <a:avLst>
                <a:gd name="adj" fmla="val 115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Oval 42">
              <a:extLst>
                <a:ext uri="{FF2B5EF4-FFF2-40B4-BE49-F238E27FC236}">
                  <a16:creationId xmlns:a16="http://schemas.microsoft.com/office/drawing/2014/main" id="{4233A6CB-79F8-4E16-9F5E-E150D41D2C8B}"/>
                </a:ext>
              </a:extLst>
            </p:cNvPr>
            <p:cNvSpPr/>
            <p:nvPr/>
          </p:nvSpPr>
          <p:spPr>
            <a:xfrm>
              <a:off x="4773013" y="5334580"/>
              <a:ext cx="189873" cy="189873"/>
            </a:xfrm>
            <a:prstGeom prst="ellipse">
              <a:avLst/>
            </a:prstGeom>
            <a:solidFill>
              <a:schemeClr val="tx2">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44" name="Teardrop 43">
              <a:extLst>
                <a:ext uri="{FF2B5EF4-FFF2-40B4-BE49-F238E27FC236}">
                  <a16:creationId xmlns:a16="http://schemas.microsoft.com/office/drawing/2014/main" id="{0AA5899E-568B-415D-B099-0E074CA9BE71}"/>
                </a:ext>
              </a:extLst>
            </p:cNvPr>
            <p:cNvSpPr/>
            <p:nvPr/>
          </p:nvSpPr>
          <p:spPr>
            <a:xfrm rot="8100000">
              <a:off x="6743757" y="3006076"/>
              <a:ext cx="244110" cy="244110"/>
            </a:xfrm>
            <a:prstGeom prst="teardrop">
              <a:avLst>
                <a:gd name="adj" fmla="val 115000"/>
              </a:avLst>
            </a:prstGeom>
            <a:solidFill>
              <a:schemeClr val="accent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5" name="Oval 44">
              <a:extLst>
                <a:ext uri="{FF2B5EF4-FFF2-40B4-BE49-F238E27FC236}">
                  <a16:creationId xmlns:a16="http://schemas.microsoft.com/office/drawing/2014/main" id="{96B077E7-FBD5-45A4-AFE1-BE34E4520FC1}"/>
                </a:ext>
              </a:extLst>
            </p:cNvPr>
            <p:cNvSpPr/>
            <p:nvPr/>
          </p:nvSpPr>
          <p:spPr>
            <a:xfrm>
              <a:off x="6770875" y="3033194"/>
              <a:ext cx="189873" cy="189873"/>
            </a:xfrm>
            <a:prstGeom prst="ellipse">
              <a:avLst/>
            </a:prstGeom>
            <a:solidFill>
              <a:srgbClr val="CCD8D6">
                <a:alpha val="9000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46" name="Straight Connector 45">
              <a:extLst>
                <a:ext uri="{FF2B5EF4-FFF2-40B4-BE49-F238E27FC236}">
                  <a16:creationId xmlns:a16="http://schemas.microsoft.com/office/drawing/2014/main" id="{B4A70DB1-71D6-4285-8654-154B9F8F3EC0}"/>
                </a:ext>
              </a:extLst>
            </p:cNvPr>
            <p:cNvSpPr/>
            <p:nvPr/>
          </p:nvSpPr>
          <p:spPr>
            <a:xfrm>
              <a:off x="6865817" y="3336603"/>
              <a:ext cx="0" cy="982560"/>
            </a:xfrm>
            <a:prstGeom prst="line">
              <a:avLst/>
            </a:prstGeom>
            <a:noFill/>
            <a:ln w="12700" cap="flat" cmpd="sng" algn="ctr">
              <a:solidFill>
                <a:schemeClr val="accent1">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47" name="Freeform: Shape 46">
              <a:extLst>
                <a:ext uri="{FF2B5EF4-FFF2-40B4-BE49-F238E27FC236}">
                  <a16:creationId xmlns:a16="http://schemas.microsoft.com/office/drawing/2014/main" id="{2901CCB7-BC17-48F8-A83D-ACF4612DE3CC}"/>
                </a:ext>
              </a:extLst>
            </p:cNvPr>
            <p:cNvSpPr/>
            <p:nvPr/>
          </p:nvSpPr>
          <p:spPr>
            <a:xfrm>
              <a:off x="5061028" y="5265527"/>
              <a:ext cx="2838997" cy="345224"/>
            </a:xfrm>
            <a:custGeom>
              <a:avLst/>
              <a:gdLst>
                <a:gd name="connsiteX0" fmla="*/ 0 w 2838997"/>
                <a:gd name="connsiteY0" fmla="*/ 0 h 345224"/>
                <a:gd name="connsiteX1" fmla="*/ 2838997 w 2838997"/>
                <a:gd name="connsiteY1" fmla="*/ 0 h 345224"/>
                <a:gd name="connsiteX2" fmla="*/ 2838997 w 2838997"/>
                <a:gd name="connsiteY2" fmla="*/ 345224 h 345224"/>
                <a:gd name="connsiteX3" fmla="*/ 0 w 2838997"/>
                <a:gd name="connsiteY3" fmla="*/ 345224 h 345224"/>
                <a:gd name="connsiteX4" fmla="*/ 0 w 2838997"/>
                <a:gd name="connsiteY4" fmla="*/ 0 h 34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997" h="345224">
                  <a:moveTo>
                    <a:pt x="0" y="0"/>
                  </a:moveTo>
                  <a:lnTo>
                    <a:pt x="2838997" y="0"/>
                  </a:lnTo>
                  <a:lnTo>
                    <a:pt x="2838997" y="345224"/>
                  </a:lnTo>
                  <a:lnTo>
                    <a:pt x="0" y="34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l-GR" sz="2000" b="0" kern="1200" dirty="0">
                  <a:solidFill>
                    <a:schemeClr val="accent3"/>
                  </a:solidFill>
                  <a:latin typeface="Baskerville Old Face" panose="02020602080505020303" pitchFamily="18" charset="77"/>
                  <a:ea typeface="Baskerville" panose="02020502070401020303" pitchFamily="18" charset="0"/>
                </a:rPr>
                <a:t>397 μ.Χ.</a:t>
              </a:r>
              <a:endParaRPr lang="en-US" sz="2000" b="0" kern="1200" dirty="0">
                <a:solidFill>
                  <a:schemeClr val="accent3"/>
                </a:solidFill>
                <a:latin typeface="Baskerville Old Face" panose="02020602080505020303" pitchFamily="18" charset="77"/>
                <a:ea typeface="Baskerville" panose="02020502070401020303" pitchFamily="18" charset="0"/>
              </a:endParaRPr>
            </a:p>
          </p:txBody>
        </p:sp>
        <p:sp>
          <p:nvSpPr>
            <p:cNvPr id="48" name="Freeform: Shape 47">
              <a:extLst>
                <a:ext uri="{FF2B5EF4-FFF2-40B4-BE49-F238E27FC236}">
                  <a16:creationId xmlns:a16="http://schemas.microsoft.com/office/drawing/2014/main" id="{47848A83-E665-4F20-851F-05BD047A11BB}"/>
                </a:ext>
              </a:extLst>
            </p:cNvPr>
            <p:cNvSpPr/>
            <p:nvPr/>
          </p:nvSpPr>
          <p:spPr>
            <a:xfrm>
              <a:off x="5006688" y="4379029"/>
              <a:ext cx="2494929" cy="982560"/>
            </a:xfrm>
            <a:custGeom>
              <a:avLst/>
              <a:gdLst>
                <a:gd name="connsiteX0" fmla="*/ 0 w 2838997"/>
                <a:gd name="connsiteY0" fmla="*/ 0 h 982560"/>
                <a:gd name="connsiteX1" fmla="*/ 2838997 w 2838997"/>
                <a:gd name="connsiteY1" fmla="*/ 0 h 982560"/>
                <a:gd name="connsiteX2" fmla="*/ 2838997 w 2838997"/>
                <a:gd name="connsiteY2" fmla="*/ 982560 h 982560"/>
                <a:gd name="connsiteX3" fmla="*/ 0 w 2838997"/>
                <a:gd name="connsiteY3" fmla="*/ 982560 h 982560"/>
                <a:gd name="connsiteX4" fmla="*/ 0 w 2838997"/>
                <a:gd name="connsiteY4" fmla="*/ 0 h 982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997" h="982560">
                  <a:moveTo>
                    <a:pt x="0" y="0"/>
                  </a:moveTo>
                  <a:lnTo>
                    <a:pt x="2838997" y="0"/>
                  </a:lnTo>
                  <a:lnTo>
                    <a:pt x="2838997" y="982560"/>
                  </a:lnTo>
                  <a:lnTo>
                    <a:pt x="0" y="9825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52400" rIns="0" bIns="101600" numCol="1" spcCol="1270" anchor="b" anchorCtr="0">
              <a:noAutofit/>
            </a:bodyPr>
            <a:lstStyle/>
            <a:p>
              <a:pPr marL="0" lvl="0" indent="0" algn="l" defTabSz="711200">
                <a:lnSpc>
                  <a:spcPct val="90000"/>
                </a:lnSpc>
                <a:spcBef>
                  <a:spcPct val="0"/>
                </a:spcBef>
                <a:buNone/>
              </a:pPr>
              <a:r>
                <a:rPr lang="el-GR" sz="1600" dirty="0">
                  <a:solidFill>
                    <a:schemeClr val="accent3"/>
                  </a:solidFill>
                  <a:latin typeface="Gill Sans Nova Light" panose="020B0302020104020203" pitchFamily="34" charset="0"/>
                  <a:cs typeface="Gill Sans Light" panose="020B0302020104020203" pitchFamily="34" charset="-79"/>
                </a:rPr>
                <a:t>Αυτοκρατορικό διάταγμα (</a:t>
              </a:r>
              <a:r>
                <a:rPr lang="el-GR" sz="1600" b="1" dirty="0">
                  <a:solidFill>
                    <a:schemeClr val="accent3"/>
                  </a:solidFill>
                  <a:latin typeface="Gill Sans Nova Light" panose="020B0302020104020203" pitchFamily="34" charset="0"/>
                  <a:cs typeface="Gill Sans Light" panose="020B0302020104020203" pitchFamily="34" charset="-79"/>
                </a:rPr>
                <a:t>Αρκάδιος</a:t>
              </a:r>
              <a:r>
                <a:rPr lang="el-GR" sz="1600" dirty="0">
                  <a:solidFill>
                    <a:schemeClr val="accent3"/>
                  </a:solidFill>
                  <a:latin typeface="Gill Sans Nova Light" panose="020B0302020104020203" pitchFamily="34" charset="0"/>
                  <a:cs typeface="Gill Sans Light" panose="020B0302020104020203" pitchFamily="34" charset="-79"/>
                </a:rPr>
                <a:t>)</a:t>
              </a:r>
            </a:p>
            <a:p>
              <a:pPr marL="0" lvl="0" indent="0" algn="l" defTabSz="711200">
                <a:lnSpc>
                  <a:spcPct val="90000"/>
                </a:lnSpc>
                <a:spcBef>
                  <a:spcPct val="0"/>
                </a:spcBef>
                <a:buNone/>
              </a:pPr>
              <a:r>
                <a:rPr lang="el-GR" sz="1600" b="1" i="0" kern="1200" dirty="0">
                  <a:solidFill>
                    <a:schemeClr val="accent3"/>
                  </a:solidFill>
                  <a:latin typeface="Gill Sans Nova Light" panose="020B0302020104020203" pitchFamily="34" charset="0"/>
                  <a:cs typeface="Gill Sans Light" panose="020B0302020104020203" pitchFamily="34" charset="-79"/>
                </a:rPr>
                <a:t>Δικαστικές αποφάσεις </a:t>
              </a:r>
              <a:r>
                <a:rPr lang="el-GR" sz="1600" i="0" kern="1200" dirty="0">
                  <a:solidFill>
                    <a:schemeClr val="accent3"/>
                  </a:solidFill>
                  <a:latin typeface="Gill Sans Nova Light" panose="020B0302020104020203" pitchFamily="34" charset="0"/>
                  <a:cs typeface="Gill Sans Light" panose="020B0302020104020203" pitchFamily="34" charset="-79"/>
                </a:rPr>
                <a:t>και</a:t>
              </a:r>
              <a:r>
                <a:rPr lang="el-GR" sz="1600" b="1" i="0" kern="1200" dirty="0">
                  <a:solidFill>
                    <a:schemeClr val="accent3"/>
                  </a:solidFill>
                  <a:latin typeface="Gill Sans Nova Light" panose="020B0302020104020203" pitchFamily="34" charset="0"/>
                  <a:cs typeface="Gill Sans Light" panose="020B0302020104020203" pitchFamily="34" charset="-79"/>
                </a:rPr>
                <a:t> διαθήκες </a:t>
              </a:r>
              <a:r>
                <a:rPr lang="el-GR" sz="1600" i="0" kern="1200" dirty="0">
                  <a:solidFill>
                    <a:schemeClr val="accent3"/>
                  </a:solidFill>
                  <a:latin typeface="Gill Sans Nova Light" panose="020B0302020104020203" pitchFamily="34" charset="0"/>
                  <a:cs typeface="Gill Sans Light" panose="020B0302020104020203" pitchFamily="34" charset="-79"/>
                </a:rPr>
                <a:t>στα</a:t>
              </a:r>
              <a:r>
                <a:rPr lang="el-GR" sz="1600" b="1" i="0" kern="1200" dirty="0">
                  <a:solidFill>
                    <a:schemeClr val="accent3"/>
                  </a:solidFill>
                  <a:latin typeface="Gill Sans Nova Light" panose="020B0302020104020203" pitchFamily="34" charset="0"/>
                  <a:cs typeface="Gill Sans Light" panose="020B0302020104020203" pitchFamily="34" charset="-79"/>
                </a:rPr>
                <a:t> ελληνικά</a:t>
              </a:r>
              <a:endParaRPr lang="en-US" sz="1600" b="1" i="0" kern="1200" dirty="0">
                <a:solidFill>
                  <a:schemeClr val="accent3"/>
                </a:solidFill>
                <a:latin typeface="Gill Sans Nova Light" panose="020B0302020104020203" pitchFamily="34" charset="0"/>
                <a:cs typeface="Gill Sans Light" panose="020B0302020104020203" pitchFamily="34" charset="-79"/>
              </a:endParaRPr>
            </a:p>
          </p:txBody>
        </p:sp>
        <p:sp>
          <p:nvSpPr>
            <p:cNvPr id="49" name="Freeform: Shape 48">
              <a:extLst>
                <a:ext uri="{FF2B5EF4-FFF2-40B4-BE49-F238E27FC236}">
                  <a16:creationId xmlns:a16="http://schemas.microsoft.com/office/drawing/2014/main" id="{FB8441C7-B4DF-41E1-B690-678DFD06860D}"/>
                </a:ext>
              </a:extLst>
            </p:cNvPr>
            <p:cNvSpPr/>
            <p:nvPr/>
          </p:nvSpPr>
          <p:spPr>
            <a:xfrm>
              <a:off x="7182397" y="2953010"/>
              <a:ext cx="2838997" cy="345224"/>
            </a:xfrm>
            <a:custGeom>
              <a:avLst/>
              <a:gdLst>
                <a:gd name="connsiteX0" fmla="*/ 0 w 2838997"/>
                <a:gd name="connsiteY0" fmla="*/ 0 h 345224"/>
                <a:gd name="connsiteX1" fmla="*/ 2838997 w 2838997"/>
                <a:gd name="connsiteY1" fmla="*/ 0 h 345224"/>
                <a:gd name="connsiteX2" fmla="*/ 2838997 w 2838997"/>
                <a:gd name="connsiteY2" fmla="*/ 345224 h 345224"/>
                <a:gd name="connsiteX3" fmla="*/ 0 w 2838997"/>
                <a:gd name="connsiteY3" fmla="*/ 345224 h 345224"/>
                <a:gd name="connsiteX4" fmla="*/ 0 w 2838997"/>
                <a:gd name="connsiteY4" fmla="*/ 0 h 34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997" h="345224">
                  <a:moveTo>
                    <a:pt x="0" y="0"/>
                  </a:moveTo>
                  <a:lnTo>
                    <a:pt x="2838997" y="0"/>
                  </a:lnTo>
                  <a:lnTo>
                    <a:pt x="2838997" y="345224"/>
                  </a:lnTo>
                  <a:lnTo>
                    <a:pt x="0" y="34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l-GR" sz="2000" b="1" kern="1200" dirty="0">
                  <a:solidFill>
                    <a:schemeClr val="accent3"/>
                  </a:solidFill>
                  <a:latin typeface="Baskerville Old Face" panose="02020602080505020303" pitchFamily="18" charset="77"/>
                  <a:ea typeface="Baskerville" panose="02020502070401020303" pitchFamily="18" charset="0"/>
                </a:rPr>
                <a:t>425</a:t>
              </a:r>
              <a:r>
                <a:rPr lang="el-GR" sz="2000" b="0" kern="1200" dirty="0">
                  <a:solidFill>
                    <a:schemeClr val="accent3"/>
                  </a:solidFill>
                  <a:latin typeface="Baskerville Old Face" panose="02020602080505020303" pitchFamily="18" charset="77"/>
                  <a:ea typeface="Baskerville" panose="02020502070401020303" pitchFamily="18" charset="0"/>
                </a:rPr>
                <a:t> μ.Χ.</a:t>
              </a:r>
              <a:endParaRPr lang="en-US" sz="2000" b="0" kern="1200" dirty="0">
                <a:solidFill>
                  <a:schemeClr val="accent3"/>
                </a:solidFill>
                <a:latin typeface="Baskerville Old Face" panose="02020602080505020303" pitchFamily="18" charset="77"/>
                <a:ea typeface="Baskerville" panose="02020502070401020303" pitchFamily="18" charset="0"/>
              </a:endParaRPr>
            </a:p>
          </p:txBody>
        </p:sp>
        <p:sp>
          <p:nvSpPr>
            <p:cNvPr id="50" name="Freeform: Shape 49">
              <a:extLst>
                <a:ext uri="{FF2B5EF4-FFF2-40B4-BE49-F238E27FC236}">
                  <a16:creationId xmlns:a16="http://schemas.microsoft.com/office/drawing/2014/main" id="{C0D96CF2-A1AA-48E6-81FD-19AA89C99DC2}"/>
                </a:ext>
              </a:extLst>
            </p:cNvPr>
            <p:cNvSpPr/>
            <p:nvPr/>
          </p:nvSpPr>
          <p:spPr>
            <a:xfrm>
              <a:off x="6991723" y="3238475"/>
              <a:ext cx="2838997" cy="1114862"/>
            </a:xfrm>
            <a:custGeom>
              <a:avLst/>
              <a:gdLst>
                <a:gd name="connsiteX0" fmla="*/ 0 w 2838997"/>
                <a:gd name="connsiteY0" fmla="*/ 0 h 982560"/>
                <a:gd name="connsiteX1" fmla="*/ 2838997 w 2838997"/>
                <a:gd name="connsiteY1" fmla="*/ 0 h 982560"/>
                <a:gd name="connsiteX2" fmla="*/ 2838997 w 2838997"/>
                <a:gd name="connsiteY2" fmla="*/ 982560 h 982560"/>
                <a:gd name="connsiteX3" fmla="*/ 0 w 2838997"/>
                <a:gd name="connsiteY3" fmla="*/ 982560 h 982560"/>
                <a:gd name="connsiteX4" fmla="*/ 0 w 2838997"/>
                <a:gd name="connsiteY4" fmla="*/ 0 h 982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997" h="982560">
                  <a:moveTo>
                    <a:pt x="0" y="0"/>
                  </a:moveTo>
                  <a:lnTo>
                    <a:pt x="2838997" y="0"/>
                  </a:lnTo>
                  <a:lnTo>
                    <a:pt x="2838997" y="982560"/>
                  </a:lnTo>
                  <a:lnTo>
                    <a:pt x="0" y="9825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01600" rIns="101600" bIns="152400" numCol="1" spcCol="1270" anchor="t" anchorCtr="0">
              <a:noAutofit/>
            </a:bodyPr>
            <a:lstStyle/>
            <a:p>
              <a:pPr marL="0" lvl="0" indent="0" algn="l" defTabSz="711200">
                <a:lnSpc>
                  <a:spcPct val="90000"/>
                </a:lnSpc>
                <a:spcBef>
                  <a:spcPct val="0"/>
                </a:spcBef>
                <a:buNone/>
              </a:pPr>
              <a:r>
                <a:rPr lang="el-GR" sz="1600" b="0" i="0" kern="1200" dirty="0" err="1">
                  <a:solidFill>
                    <a:schemeClr val="accent3"/>
                  </a:solidFill>
                  <a:latin typeface="Gill Sans Nova Light" panose="020B0302020104020203" pitchFamily="34" charset="0"/>
                  <a:cs typeface="Gill Sans Light" panose="020B0302020104020203" pitchFamily="34" charset="-79"/>
                </a:rPr>
                <a:t>Πανδιδακτήριο</a:t>
              </a:r>
              <a:r>
                <a:rPr lang="el-GR" sz="1600" b="0" i="0" kern="1200" dirty="0">
                  <a:solidFill>
                    <a:schemeClr val="accent3"/>
                  </a:solidFill>
                  <a:latin typeface="Gill Sans Nova Light" panose="020B0302020104020203" pitchFamily="34" charset="0"/>
                  <a:cs typeface="Gill Sans Light" panose="020B0302020104020203" pitchFamily="34" charset="-79"/>
                </a:rPr>
                <a:t> </a:t>
              </a:r>
            </a:p>
            <a:p>
              <a:pPr marL="0" lvl="0" indent="0" algn="l" defTabSz="711200">
                <a:lnSpc>
                  <a:spcPct val="90000"/>
                </a:lnSpc>
                <a:spcBef>
                  <a:spcPct val="0"/>
                </a:spcBef>
                <a:buNone/>
              </a:pPr>
              <a:r>
                <a:rPr lang="el-GR" sz="1600" b="0" i="0" kern="1200" dirty="0">
                  <a:solidFill>
                    <a:schemeClr val="accent3"/>
                  </a:solidFill>
                  <a:latin typeface="Gill Sans Nova Light" panose="020B0302020104020203" pitchFamily="34" charset="0"/>
                  <a:cs typeface="Gill Sans Light" panose="020B0302020104020203" pitchFamily="34" charset="-79"/>
                </a:rPr>
                <a:t>από τον </a:t>
              </a:r>
              <a:r>
                <a:rPr lang="el-GR" sz="1600" b="1" i="0" kern="1200" dirty="0">
                  <a:solidFill>
                    <a:schemeClr val="accent3"/>
                  </a:solidFill>
                  <a:latin typeface="Gill Sans Nova Light" panose="020B0302020104020203" pitchFamily="34" charset="0"/>
                  <a:cs typeface="Gill Sans Light" panose="020B0302020104020203" pitchFamily="34" charset="-79"/>
                </a:rPr>
                <a:t>Θεοδόσιο Β΄ </a:t>
              </a:r>
            </a:p>
            <a:p>
              <a:pPr marL="0" lvl="0" indent="0" algn="l" defTabSz="711200">
                <a:lnSpc>
                  <a:spcPct val="90000"/>
                </a:lnSpc>
                <a:spcBef>
                  <a:spcPct val="0"/>
                </a:spcBef>
                <a:buNone/>
              </a:pPr>
              <a:r>
                <a:rPr lang="el-GR" sz="1600" i="0" kern="1200" dirty="0">
                  <a:solidFill>
                    <a:schemeClr val="accent3"/>
                  </a:solidFill>
                  <a:latin typeface="Gill Sans Nova Light" panose="020B0302020104020203" pitchFamily="34" charset="0"/>
                  <a:cs typeface="Gill Sans Light" panose="020B0302020104020203" pitchFamily="34" charset="-79"/>
                </a:rPr>
                <a:t>(υπερτερεί η ελληνική </a:t>
              </a:r>
            </a:p>
            <a:p>
              <a:pPr marL="0" lvl="0" indent="0" algn="l" defTabSz="711200">
                <a:lnSpc>
                  <a:spcPct val="90000"/>
                </a:lnSpc>
                <a:spcBef>
                  <a:spcPct val="0"/>
                </a:spcBef>
                <a:buNone/>
              </a:pPr>
              <a:r>
                <a:rPr lang="el-GR" sz="1600" i="0" kern="1200" dirty="0">
                  <a:solidFill>
                    <a:schemeClr val="accent3"/>
                  </a:solidFill>
                  <a:latin typeface="Gill Sans Nova Light" panose="020B0302020104020203" pitchFamily="34" charset="0"/>
                  <a:cs typeface="Gill Sans Light" panose="020B0302020104020203" pitchFamily="34" charset="-79"/>
                </a:rPr>
                <a:t>φιλολογία και γλώσσα)</a:t>
              </a:r>
              <a:endParaRPr lang="en-US" sz="1600" i="0" kern="1200" dirty="0">
                <a:solidFill>
                  <a:schemeClr val="accent3"/>
                </a:solidFill>
                <a:latin typeface="Gill Sans Nova Light" panose="020B0302020104020203" pitchFamily="34" charset="0"/>
                <a:cs typeface="Gill Sans Light" panose="020B0302020104020203" pitchFamily="34" charset="-79"/>
              </a:endParaRPr>
            </a:p>
          </p:txBody>
        </p:sp>
        <p:sp>
          <p:nvSpPr>
            <p:cNvPr id="51" name="Freeform: Shape 50">
              <a:extLst>
                <a:ext uri="{FF2B5EF4-FFF2-40B4-BE49-F238E27FC236}">
                  <a16:creationId xmlns:a16="http://schemas.microsoft.com/office/drawing/2014/main" id="{38D9F59F-2C41-46AE-94E5-144C09F41273}"/>
                </a:ext>
              </a:extLst>
            </p:cNvPr>
            <p:cNvSpPr/>
            <p:nvPr/>
          </p:nvSpPr>
          <p:spPr>
            <a:xfrm>
              <a:off x="7907620" y="4406645"/>
              <a:ext cx="2494929" cy="982560"/>
            </a:xfrm>
            <a:custGeom>
              <a:avLst/>
              <a:gdLst>
                <a:gd name="connsiteX0" fmla="*/ 0 w 2838997"/>
                <a:gd name="connsiteY0" fmla="*/ 0 h 982560"/>
                <a:gd name="connsiteX1" fmla="*/ 2838997 w 2838997"/>
                <a:gd name="connsiteY1" fmla="*/ 0 h 982560"/>
                <a:gd name="connsiteX2" fmla="*/ 2838997 w 2838997"/>
                <a:gd name="connsiteY2" fmla="*/ 982560 h 982560"/>
                <a:gd name="connsiteX3" fmla="*/ 0 w 2838997"/>
                <a:gd name="connsiteY3" fmla="*/ 982560 h 982560"/>
                <a:gd name="connsiteX4" fmla="*/ 0 w 2838997"/>
                <a:gd name="connsiteY4" fmla="*/ 0 h 982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997" h="982560">
                  <a:moveTo>
                    <a:pt x="0" y="0"/>
                  </a:moveTo>
                  <a:lnTo>
                    <a:pt x="2838997" y="0"/>
                  </a:lnTo>
                  <a:lnTo>
                    <a:pt x="2838997" y="982560"/>
                  </a:lnTo>
                  <a:lnTo>
                    <a:pt x="0" y="9825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52400" rIns="0" bIns="101600" numCol="1" spcCol="1270" anchor="b" anchorCtr="0">
              <a:noAutofit/>
            </a:bodyPr>
            <a:lstStyle/>
            <a:p>
              <a:pPr marL="0" lvl="0" indent="0" algn="l" defTabSz="711200">
                <a:lnSpc>
                  <a:spcPct val="90000"/>
                </a:lnSpc>
                <a:spcBef>
                  <a:spcPct val="0"/>
                </a:spcBef>
                <a:buNone/>
              </a:pPr>
              <a:r>
                <a:rPr lang="el-GR" sz="1600" dirty="0">
                  <a:solidFill>
                    <a:schemeClr val="accent3"/>
                  </a:solidFill>
                  <a:latin typeface="Gill Sans Nova Light" panose="020B0302020104020203" pitchFamily="34" charset="0"/>
                  <a:cs typeface="Gill Sans Light" panose="020B0302020104020203" pitchFamily="34" charset="-79"/>
                </a:rPr>
                <a:t>Αυτοκρατορικό διάταγμα (</a:t>
              </a:r>
              <a:r>
                <a:rPr lang="el-GR" sz="1600" b="1" dirty="0">
                  <a:solidFill>
                    <a:schemeClr val="accent3"/>
                  </a:solidFill>
                  <a:latin typeface="Gill Sans Nova Light" panose="020B0302020104020203" pitchFamily="34" charset="0"/>
                  <a:cs typeface="Gill Sans Light" panose="020B0302020104020203" pitchFamily="34" charset="-79"/>
                </a:rPr>
                <a:t>Θεοδόσιος Β΄</a:t>
              </a:r>
              <a:r>
                <a:rPr lang="el-GR" sz="1600" dirty="0">
                  <a:solidFill>
                    <a:schemeClr val="accent3"/>
                  </a:solidFill>
                  <a:latin typeface="Gill Sans Nova Light" panose="020B0302020104020203" pitchFamily="34" charset="0"/>
                  <a:cs typeface="Gill Sans Light" panose="020B0302020104020203" pitchFamily="34" charset="-79"/>
                </a:rPr>
                <a:t>)</a:t>
              </a:r>
            </a:p>
            <a:p>
              <a:pPr marL="0" lvl="0" indent="0" algn="l" defTabSz="711200">
                <a:lnSpc>
                  <a:spcPct val="90000"/>
                </a:lnSpc>
                <a:spcBef>
                  <a:spcPct val="0"/>
                </a:spcBef>
                <a:buNone/>
              </a:pPr>
              <a:r>
                <a:rPr lang="el-GR" sz="1600" b="1" i="0" kern="1200" dirty="0">
                  <a:solidFill>
                    <a:schemeClr val="accent3"/>
                  </a:solidFill>
                  <a:latin typeface="Gill Sans Nova Light" panose="020B0302020104020203" pitchFamily="34" charset="0"/>
                  <a:cs typeface="Gill Sans Light" panose="020B0302020104020203" pitchFamily="34" charset="-79"/>
                </a:rPr>
                <a:t>Δικαστικές αποφάσεις </a:t>
              </a:r>
              <a:r>
                <a:rPr lang="el-GR" sz="1600" i="0" kern="1200" dirty="0">
                  <a:solidFill>
                    <a:schemeClr val="accent3"/>
                  </a:solidFill>
                  <a:latin typeface="Gill Sans Nova Light" panose="020B0302020104020203" pitchFamily="34" charset="0"/>
                  <a:cs typeface="Gill Sans Light" panose="020B0302020104020203" pitchFamily="34" charset="-79"/>
                </a:rPr>
                <a:t>και</a:t>
              </a:r>
              <a:r>
                <a:rPr lang="el-GR" sz="1600" b="1" i="0" kern="1200" dirty="0">
                  <a:solidFill>
                    <a:schemeClr val="accent3"/>
                  </a:solidFill>
                  <a:latin typeface="Gill Sans Nova Light" panose="020B0302020104020203" pitchFamily="34" charset="0"/>
                  <a:cs typeface="Gill Sans Light" panose="020B0302020104020203" pitchFamily="34" charset="-79"/>
                </a:rPr>
                <a:t> διαθήκες </a:t>
              </a:r>
              <a:r>
                <a:rPr lang="el-GR" sz="1600" i="0" kern="1200" dirty="0">
                  <a:solidFill>
                    <a:schemeClr val="accent3"/>
                  </a:solidFill>
                  <a:latin typeface="Gill Sans Nova Light" panose="020B0302020104020203" pitchFamily="34" charset="0"/>
                  <a:cs typeface="Gill Sans Light" panose="020B0302020104020203" pitchFamily="34" charset="-79"/>
                </a:rPr>
                <a:t>στα</a:t>
              </a:r>
              <a:r>
                <a:rPr lang="el-GR" sz="1600" b="1" i="0" kern="1200" dirty="0">
                  <a:solidFill>
                    <a:schemeClr val="accent3"/>
                  </a:solidFill>
                  <a:latin typeface="Gill Sans Nova Light" panose="020B0302020104020203" pitchFamily="34" charset="0"/>
                  <a:cs typeface="Gill Sans Light" panose="020B0302020104020203" pitchFamily="34" charset="-79"/>
                </a:rPr>
                <a:t> ελληνικά</a:t>
              </a:r>
              <a:endParaRPr lang="en-US" sz="1600" b="1" i="0" kern="1200" dirty="0">
                <a:solidFill>
                  <a:schemeClr val="accent3"/>
                </a:solidFill>
                <a:latin typeface="Gill Sans Nova Light" panose="020B0302020104020203" pitchFamily="34" charset="0"/>
                <a:cs typeface="Gill Sans Light" panose="020B0302020104020203" pitchFamily="34" charset="-79"/>
              </a:endParaRPr>
            </a:p>
          </p:txBody>
        </p:sp>
      </p:grpSp>
    </p:spTree>
    <p:extLst>
      <p:ext uri="{BB962C8B-B14F-4D97-AF65-F5344CB8AC3E}">
        <p14:creationId xmlns:p14="http://schemas.microsoft.com/office/powerpoint/2010/main" val="5889371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B5DC-8C2B-5750-6E12-9A35C0FFBA00}"/>
              </a:ext>
            </a:extLst>
          </p:cNvPr>
          <p:cNvSpPr>
            <a:spLocks noGrp="1"/>
          </p:cNvSpPr>
          <p:nvPr>
            <p:ph type="title"/>
          </p:nvPr>
        </p:nvSpPr>
        <p:spPr/>
        <p:txBody>
          <a:bodyPr>
            <a:normAutofit/>
          </a:bodyPr>
          <a:lstStyle/>
          <a:p>
            <a:r>
              <a:rPr lang="el-GR" sz="3600" dirty="0"/>
              <a:t>Ευχαριστώ</a:t>
            </a:r>
            <a:endParaRPr lang="en-US" sz="3600" dirty="0"/>
          </a:p>
        </p:txBody>
      </p:sp>
      <p:sp>
        <p:nvSpPr>
          <p:cNvPr id="5" name="Content Placeholder 4">
            <a:extLst>
              <a:ext uri="{FF2B5EF4-FFF2-40B4-BE49-F238E27FC236}">
                <a16:creationId xmlns:a16="http://schemas.microsoft.com/office/drawing/2014/main" id="{AAF5CF3F-E5EF-5769-3F83-24ADB4412BBF}"/>
              </a:ext>
            </a:extLst>
          </p:cNvPr>
          <p:cNvSpPr>
            <a:spLocks noGrp="1"/>
          </p:cNvSpPr>
          <p:nvPr>
            <p:ph idx="1"/>
          </p:nvPr>
        </p:nvSpPr>
        <p:spPr/>
        <p:txBody>
          <a:bodyPr/>
          <a:lstStyle/>
          <a:p>
            <a:pPr algn="ctr"/>
            <a:r>
              <a:rPr lang="el-GR" dirty="0"/>
              <a:t>Ραντεβού </a:t>
            </a:r>
          </a:p>
          <a:p>
            <a:pPr algn="ctr"/>
            <a:r>
              <a:rPr lang="el-GR" dirty="0"/>
              <a:t>στο </a:t>
            </a:r>
            <a:r>
              <a:rPr lang="el-GR" dirty="0" err="1"/>
              <a:t>επ!όμενο</a:t>
            </a:r>
            <a:r>
              <a:rPr lang="el-GR" dirty="0"/>
              <a:t> μάθημα</a:t>
            </a:r>
            <a:endParaRPr lang="en-US" dirty="0"/>
          </a:p>
        </p:txBody>
      </p:sp>
    </p:spTree>
    <p:extLst>
      <p:ext uri="{BB962C8B-B14F-4D97-AF65-F5344CB8AC3E}">
        <p14:creationId xmlns:p14="http://schemas.microsoft.com/office/powerpoint/2010/main" val="27902518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7530353" y="763524"/>
            <a:ext cx="4277061" cy="1325880"/>
          </a:xfrm>
        </p:spPr>
        <p:txBody>
          <a:bodyPr>
            <a:normAutofit/>
          </a:bodyPr>
          <a:lstStyle/>
          <a:p>
            <a:r>
              <a:rPr lang="el-GR" sz="3600" dirty="0">
                <a:solidFill>
                  <a:schemeClr val="accent3"/>
                </a:solidFill>
                <a:latin typeface="Baskerville Old Face" panose="02020602080505020303" pitchFamily="18" charset="77"/>
                <a:cs typeface="Calibri Light"/>
              </a:rPr>
              <a:t>Πρωταγωνιστούν</a:t>
            </a:r>
            <a:endParaRPr lang="en-US" sz="3600" dirty="0">
              <a:solidFill>
                <a:schemeClr val="accent3"/>
              </a:solidFill>
              <a:latin typeface="Baskerville Old Face" panose="02020602080505020303" pitchFamily="18" charset="77"/>
            </a:endParaRPr>
          </a:p>
        </p:txBody>
      </p:sp>
      <p:sp>
        <p:nvSpPr>
          <p:cNvPr id="4" name="Text Placeholder 3">
            <a:extLst>
              <a:ext uri="{FF2B5EF4-FFF2-40B4-BE49-F238E27FC236}">
                <a16:creationId xmlns:a16="http://schemas.microsoft.com/office/drawing/2014/main" id="{7090AC0D-F624-B281-1AB5-687E5F6B3291}"/>
              </a:ext>
            </a:extLst>
          </p:cNvPr>
          <p:cNvSpPr>
            <a:spLocks noGrp="1"/>
          </p:cNvSpPr>
          <p:nvPr>
            <p:ph type="body" sz="quarter" idx="13"/>
          </p:nvPr>
        </p:nvSpPr>
        <p:spPr>
          <a:xfrm>
            <a:off x="228600" y="914524"/>
            <a:ext cx="5692588" cy="1290794"/>
          </a:xfrm>
        </p:spPr>
        <p:txBody>
          <a:bodyPr>
            <a:normAutofit/>
          </a:bodyPr>
          <a:lstStyle/>
          <a:p>
            <a:r>
              <a:rPr lang="el-GR" sz="7200" dirty="0">
                <a:effectLst>
                  <a:outerShdw blurRad="38100" dist="38100" dir="2700000" algn="tl">
                    <a:srgbClr val="000000">
                      <a:alpha val="43137"/>
                    </a:srgbClr>
                  </a:outerShdw>
                </a:effectLst>
              </a:rPr>
              <a:t>Εξελληνισμός</a:t>
            </a:r>
            <a:endParaRPr lang="en-US" sz="7200" dirty="0">
              <a:effectLst>
                <a:outerShdw blurRad="38100" dist="38100" dir="2700000" algn="tl">
                  <a:srgbClr val="000000">
                    <a:alpha val="43137"/>
                  </a:srgbClr>
                </a:outerShdw>
              </a:effectLst>
            </a:endParaRPr>
          </a:p>
        </p:txBody>
      </p:sp>
      <p:pic>
        <p:nvPicPr>
          <p:cNvPr id="10" name="Picture 9" descr="Floral leaf accent">
            <a:extLst>
              <a:ext uri="{FF2B5EF4-FFF2-40B4-BE49-F238E27FC236}">
                <a16:creationId xmlns:a16="http://schemas.microsoft.com/office/drawing/2014/main" id="{08A3395B-5659-47E4-8F54-71340961F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1633" flipH="1">
            <a:off x="3546857" y="2840925"/>
            <a:ext cx="1243661" cy="790090"/>
          </a:xfrm>
          <a:prstGeom prst="rect">
            <a:avLst/>
          </a:prstGeom>
        </p:spPr>
      </p:pic>
      <p:pic>
        <p:nvPicPr>
          <p:cNvPr id="1929" name="Picture 1928" descr="Floral leaf accent">
            <a:extLst>
              <a:ext uri="{FF2B5EF4-FFF2-40B4-BE49-F238E27FC236}">
                <a16:creationId xmlns:a16="http://schemas.microsoft.com/office/drawing/2014/main" id="{CF8E7A1B-4724-55CB-6FAD-D8E756293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260" y="3429000"/>
            <a:ext cx="1791038" cy="2033695"/>
          </a:xfrm>
          <a:prstGeom prst="rect">
            <a:avLst/>
          </a:prstGeom>
        </p:spPr>
      </p:pic>
      <p:sp>
        <p:nvSpPr>
          <p:cNvPr id="3" name="Content Placeholder 2">
            <a:extLst>
              <a:ext uri="{FF2B5EF4-FFF2-40B4-BE49-F238E27FC236}">
                <a16:creationId xmlns:a16="http://schemas.microsoft.com/office/drawing/2014/main" id="{22788C46-D0BC-4307-AE55-7601A139E7CB}"/>
              </a:ext>
            </a:extLst>
          </p:cNvPr>
          <p:cNvSpPr>
            <a:spLocks noGrp="1"/>
          </p:cNvSpPr>
          <p:nvPr>
            <p:ph sz="quarter" idx="4"/>
          </p:nvPr>
        </p:nvSpPr>
        <p:spPr>
          <a:xfrm>
            <a:off x="7530353" y="2205318"/>
            <a:ext cx="4402567" cy="4296066"/>
          </a:xfrm>
        </p:spPr>
        <p:txBody>
          <a:bodyPr vert="horz" lIns="91440" tIns="45720" rIns="91440" bIns="45720" rtlCol="0" anchor="t">
            <a:normAutofit fontScale="92500" lnSpcReduction="20000"/>
          </a:bodyPr>
          <a:lstStyle/>
          <a:p>
            <a:pPr marL="0" indent="0">
              <a:lnSpc>
                <a:spcPct val="150000"/>
              </a:lnSpc>
              <a:buNone/>
            </a:pPr>
            <a:r>
              <a:rPr lang="el-GR" sz="2400" b="1" dirty="0">
                <a:solidFill>
                  <a:schemeClr val="accent3"/>
                </a:solidFill>
                <a:latin typeface="Gill Sans Nova Light" panose="020B0302020104020203" pitchFamily="34" charset="0"/>
                <a:cs typeface="Gill Sans Light" panose="020B0302020104020203" pitchFamily="34" charset="-79"/>
              </a:rPr>
              <a:t>Μέγας Κωνσταντίνος </a:t>
            </a:r>
            <a:r>
              <a:rPr lang="el-GR" sz="2400" dirty="0">
                <a:solidFill>
                  <a:schemeClr val="accent3"/>
                </a:solidFill>
                <a:latin typeface="Gill Sans Nova Light" panose="020B0302020104020203" pitchFamily="34" charset="0"/>
                <a:cs typeface="Gill Sans Light" panose="020B0302020104020203" pitchFamily="34" charset="-79"/>
              </a:rPr>
              <a:t>(324 – 337) </a:t>
            </a:r>
          </a:p>
          <a:p>
            <a:pPr marL="0" indent="0">
              <a:lnSpc>
                <a:spcPct val="150000"/>
              </a:lnSpc>
              <a:buNone/>
            </a:pPr>
            <a:r>
              <a:rPr lang="el-GR" b="1" dirty="0">
                <a:latin typeface="Gill Sans Nova Light" panose="020B0302020104020203" pitchFamily="34" charset="0"/>
                <a:cs typeface="Gill Sans Light" panose="020B0302020104020203" pitchFamily="34" charset="-79"/>
              </a:rPr>
              <a:t>Ιουλιανός</a:t>
            </a:r>
            <a:r>
              <a:rPr lang="el-GR" dirty="0">
                <a:latin typeface="Gill Sans Nova Light" panose="020B0302020104020203" pitchFamily="34" charset="0"/>
                <a:cs typeface="Gill Sans Light" panose="020B0302020104020203" pitchFamily="34" charset="-79"/>
              </a:rPr>
              <a:t> (360 – 363)</a:t>
            </a:r>
          </a:p>
          <a:p>
            <a:pPr marL="0" indent="0">
              <a:lnSpc>
                <a:spcPct val="150000"/>
              </a:lnSpc>
              <a:buNone/>
            </a:pPr>
            <a:r>
              <a:rPr lang="el-GR" sz="2400" b="1" dirty="0">
                <a:solidFill>
                  <a:schemeClr val="accent3"/>
                </a:solidFill>
                <a:latin typeface="Gill Sans Nova Light" panose="020B0302020104020203" pitchFamily="34" charset="0"/>
                <a:cs typeface="Gill Sans Light" panose="020B0302020104020203" pitchFamily="34" charset="-79"/>
              </a:rPr>
              <a:t>Θεοδόσιος Α΄ </a:t>
            </a:r>
            <a:r>
              <a:rPr lang="el-GR" sz="2400" dirty="0">
                <a:solidFill>
                  <a:schemeClr val="accent3"/>
                </a:solidFill>
                <a:latin typeface="Gill Sans Nova Light" panose="020B0302020104020203" pitchFamily="34" charset="0"/>
                <a:cs typeface="Gill Sans Light" panose="020B0302020104020203" pitchFamily="34" charset="-79"/>
              </a:rPr>
              <a:t>(379 – 395)</a:t>
            </a:r>
          </a:p>
          <a:p>
            <a:pPr marL="0" indent="0">
              <a:lnSpc>
                <a:spcPct val="150000"/>
              </a:lnSpc>
              <a:buNone/>
            </a:pPr>
            <a:r>
              <a:rPr lang="el-GR" b="1" dirty="0">
                <a:latin typeface="Gill Sans Nova Light" panose="020B0302020104020203" pitchFamily="34" charset="0"/>
                <a:cs typeface="Gill Sans Light" panose="020B0302020104020203" pitchFamily="34" charset="-79"/>
              </a:rPr>
              <a:t>Αρκάδιος</a:t>
            </a:r>
            <a:r>
              <a:rPr lang="el-GR" dirty="0">
                <a:latin typeface="Gill Sans Nova Light" panose="020B0302020104020203" pitchFamily="34" charset="0"/>
                <a:cs typeface="Gill Sans Light" panose="020B0302020104020203" pitchFamily="34" charset="-79"/>
              </a:rPr>
              <a:t> (383 – 408)</a:t>
            </a:r>
          </a:p>
          <a:p>
            <a:pPr marL="0" indent="0">
              <a:lnSpc>
                <a:spcPct val="150000"/>
              </a:lnSpc>
              <a:buNone/>
            </a:pPr>
            <a:r>
              <a:rPr lang="el-GR" sz="2400" b="1" dirty="0">
                <a:solidFill>
                  <a:schemeClr val="accent3"/>
                </a:solidFill>
                <a:latin typeface="Gill Sans Nova Light" panose="020B0302020104020203" pitchFamily="34" charset="0"/>
                <a:cs typeface="Gill Sans Light" panose="020B0302020104020203" pitchFamily="34" charset="-79"/>
              </a:rPr>
              <a:t>Θεοδόσιος Β΄</a:t>
            </a:r>
            <a:r>
              <a:rPr lang="el-GR" b="1" dirty="0">
                <a:latin typeface="Gill Sans Nova Light" panose="020B0302020104020203" pitchFamily="34" charset="0"/>
                <a:cs typeface="Gill Sans Light" panose="020B0302020104020203" pitchFamily="34" charset="-79"/>
              </a:rPr>
              <a:t> </a:t>
            </a:r>
            <a:r>
              <a:rPr lang="el-GR" dirty="0">
                <a:latin typeface="Gill Sans Nova Light" panose="020B0302020104020203" pitchFamily="34" charset="0"/>
                <a:cs typeface="Gill Sans Light" panose="020B0302020104020203" pitchFamily="34" charset="-79"/>
              </a:rPr>
              <a:t>(408 – 450)</a:t>
            </a:r>
          </a:p>
          <a:p>
            <a:pPr marL="0" indent="0">
              <a:lnSpc>
                <a:spcPct val="150000"/>
              </a:lnSpc>
              <a:buNone/>
            </a:pPr>
            <a:endParaRPr lang="el-GR" sz="1900" dirty="0">
              <a:solidFill>
                <a:schemeClr val="accent3"/>
              </a:solidFill>
              <a:latin typeface="Gill Sans Nova Light" panose="020B0302020104020203" pitchFamily="34" charset="0"/>
              <a:cs typeface="Gill Sans Light" panose="020B0302020104020203" pitchFamily="34" charset="-79"/>
            </a:endParaRPr>
          </a:p>
          <a:p>
            <a:pPr marL="0" indent="0">
              <a:lnSpc>
                <a:spcPct val="150000"/>
              </a:lnSpc>
              <a:buNone/>
            </a:pPr>
            <a:r>
              <a:rPr lang="el-GR" sz="1900" dirty="0">
                <a:solidFill>
                  <a:schemeClr val="accent3"/>
                </a:solidFill>
                <a:latin typeface="Gill Sans Nova Light" panose="020B0302020104020203" pitchFamily="34" charset="0"/>
                <a:cs typeface="Gill Sans Light" panose="020B0302020104020203" pitchFamily="34" charset="-79"/>
              </a:rPr>
              <a:t>* στ</a:t>
            </a:r>
            <a:r>
              <a:rPr lang="el-GR" sz="1900" dirty="0">
                <a:latin typeface="Gill Sans Nova Light" panose="020B0302020104020203" pitchFamily="34" charset="0"/>
                <a:cs typeface="Gill Sans Light" panose="020B0302020104020203" pitchFamily="34" charset="-79"/>
              </a:rPr>
              <a:t>ις παρενθέσεις η περίοδος που ήταν αυτοκράτορες</a:t>
            </a:r>
            <a:endParaRPr lang="en-US" sz="1900" dirty="0">
              <a:solidFill>
                <a:schemeClr val="accent3"/>
              </a:solidFill>
              <a:latin typeface="Gill Sans Nova Light" panose="020B0302020104020203" pitchFamily="34" charset="0"/>
              <a:cs typeface="Gill Sans Light" panose="020B0302020104020203" pitchFamily="34" charset="-79"/>
            </a:endParaRPr>
          </a:p>
          <a:p>
            <a:endParaRPr lang="en-US" dirty="0">
              <a:solidFill>
                <a:schemeClr val="accent3"/>
              </a:solidFill>
              <a:latin typeface="Gill Sans Nova Light" panose="020B0302020104020203" pitchFamily="34" charset="0"/>
              <a:cs typeface="Calibri"/>
            </a:endParaRPr>
          </a:p>
        </p:txBody>
      </p:sp>
      <p:sp>
        <p:nvSpPr>
          <p:cNvPr id="5" name="Footer Placeholder 4">
            <a:extLst>
              <a:ext uri="{FF2B5EF4-FFF2-40B4-BE49-F238E27FC236}">
                <a16:creationId xmlns:a16="http://schemas.microsoft.com/office/drawing/2014/main" id="{4A947406-5839-A735-732D-5690E6315B95}"/>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mtClean="0"/>
              <a:t>2</a:t>
            </a:fld>
            <a:endParaRPr lang="en-US" dirty="0"/>
          </a:p>
        </p:txBody>
      </p:sp>
      <p:pic>
        <p:nvPicPr>
          <p:cNvPr id="9" name="Picture 8" descr="Floral leaf accent">
            <a:extLst>
              <a:ext uri="{FF2B5EF4-FFF2-40B4-BE49-F238E27FC236}">
                <a16:creationId xmlns:a16="http://schemas.microsoft.com/office/drawing/2014/main" id="{B7A28D21-95E8-4976-B112-1E1CD90BA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0387">
            <a:off x="3552442" y="3626587"/>
            <a:ext cx="1791038" cy="2033695"/>
          </a:xfrm>
          <a:prstGeom prst="rect">
            <a:avLst/>
          </a:prstGeom>
        </p:spPr>
      </p:pic>
      <p:pic>
        <p:nvPicPr>
          <p:cNvPr id="11" name="Picture 10" descr="Floral leaf accent">
            <a:extLst>
              <a:ext uri="{FF2B5EF4-FFF2-40B4-BE49-F238E27FC236}">
                <a16:creationId xmlns:a16="http://schemas.microsoft.com/office/drawing/2014/main" id="{CDE9EE58-6829-4A91-BD49-EF211F4E4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1633" flipH="1">
            <a:off x="2476976" y="4064607"/>
            <a:ext cx="1243661" cy="790090"/>
          </a:xfrm>
          <a:prstGeom prst="rect">
            <a:avLst/>
          </a:prstGeom>
        </p:spPr>
      </p:pic>
    </p:spTree>
    <p:extLst>
      <p:ext uri="{BB962C8B-B14F-4D97-AF65-F5344CB8AC3E}">
        <p14:creationId xmlns:p14="http://schemas.microsoft.com/office/powerpoint/2010/main" val="185952789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p:txBody>
          <a:bodyPr/>
          <a:lstStyle/>
          <a:p>
            <a:r>
              <a:rPr lang="el-GR" dirty="0">
                <a:solidFill>
                  <a:schemeClr val="accent3"/>
                </a:solidFill>
                <a:latin typeface="Baskerville Old Face" panose="02020602080505020303" pitchFamily="18" charset="77"/>
                <a:ea typeface="Baskerville" panose="02020502070401020303" pitchFamily="18" charset="0"/>
                <a:cs typeface="Calibri Light"/>
              </a:rPr>
              <a:t>Τα πρόσωπα του μαθήματος</a:t>
            </a:r>
            <a:endParaRPr lang="en-US" dirty="0"/>
          </a:p>
        </p:txBody>
      </p:sp>
      <p:sp>
        <p:nvSpPr>
          <p:cNvPr id="21" name="Text Placeholder 20">
            <a:extLst>
              <a:ext uri="{FF2B5EF4-FFF2-40B4-BE49-F238E27FC236}">
                <a16:creationId xmlns:a16="http://schemas.microsoft.com/office/drawing/2014/main" id="{126B3CE3-4128-8F8E-0760-8B64348682F5}"/>
              </a:ext>
            </a:extLst>
          </p:cNvPr>
          <p:cNvSpPr>
            <a:spLocks noGrp="1"/>
          </p:cNvSpPr>
          <p:nvPr>
            <p:ph type="body" sz="quarter" idx="13"/>
          </p:nvPr>
        </p:nvSpPr>
        <p:spPr>
          <a:xfrm>
            <a:off x="901680" y="4323224"/>
            <a:ext cx="2435354" cy="355600"/>
          </a:xfrm>
        </p:spPr>
        <p:txBody>
          <a:bodyPr/>
          <a:lstStyle/>
          <a:p>
            <a:r>
              <a:rPr lang="el-GR" dirty="0"/>
              <a:t>Μέγας Κωνσταντίνος</a:t>
            </a:r>
            <a:r>
              <a:rPr lang="en-US" dirty="0"/>
              <a:t>​</a:t>
            </a:r>
          </a:p>
        </p:txBody>
      </p:sp>
      <p:sp>
        <p:nvSpPr>
          <p:cNvPr id="22" name="Text Placeholder 21">
            <a:extLst>
              <a:ext uri="{FF2B5EF4-FFF2-40B4-BE49-F238E27FC236}">
                <a16:creationId xmlns:a16="http://schemas.microsoft.com/office/drawing/2014/main" id="{B8A775F3-D483-728E-181B-869ED9CBDF2F}"/>
              </a:ext>
            </a:extLst>
          </p:cNvPr>
          <p:cNvSpPr>
            <a:spLocks noGrp="1"/>
          </p:cNvSpPr>
          <p:nvPr>
            <p:ph type="body" sz="quarter" idx="14"/>
          </p:nvPr>
        </p:nvSpPr>
        <p:spPr>
          <a:xfrm>
            <a:off x="901680" y="4793884"/>
            <a:ext cx="2194560" cy="936795"/>
          </a:xfrm>
        </p:spPr>
        <p:txBody>
          <a:bodyPr/>
          <a:lstStyle/>
          <a:p>
            <a:r>
              <a:rPr lang="el-GR" dirty="0"/>
              <a:t>Μεταφορά πρωτεύουσας από τη Ρώμη </a:t>
            </a:r>
          </a:p>
          <a:p>
            <a:r>
              <a:rPr lang="el-GR" dirty="0"/>
              <a:t>στη Νέα Ρώμη</a:t>
            </a:r>
          </a:p>
          <a:p>
            <a:r>
              <a:rPr lang="el-GR" dirty="0"/>
              <a:t>330 μ.Χ. </a:t>
            </a:r>
            <a:endParaRPr lang="en-US" dirty="0"/>
          </a:p>
        </p:txBody>
      </p:sp>
      <p:sp>
        <p:nvSpPr>
          <p:cNvPr id="27" name="Text Placeholder 26">
            <a:extLst>
              <a:ext uri="{FF2B5EF4-FFF2-40B4-BE49-F238E27FC236}">
                <a16:creationId xmlns:a16="http://schemas.microsoft.com/office/drawing/2014/main" id="{AD3E159C-8F18-6271-D733-C11E52BA168F}"/>
              </a:ext>
            </a:extLst>
          </p:cNvPr>
          <p:cNvSpPr>
            <a:spLocks noGrp="1"/>
          </p:cNvSpPr>
          <p:nvPr>
            <p:ph type="body" sz="quarter" idx="19"/>
          </p:nvPr>
        </p:nvSpPr>
        <p:spPr>
          <a:xfrm>
            <a:off x="3243393" y="4349611"/>
            <a:ext cx="2194560" cy="355600"/>
          </a:xfrm>
        </p:spPr>
        <p:txBody>
          <a:bodyPr/>
          <a:lstStyle/>
          <a:p>
            <a:r>
              <a:rPr lang="el-GR" dirty="0"/>
              <a:t>Θεοδόσιος Α΄</a:t>
            </a:r>
            <a:endParaRPr lang="en-US" dirty="0"/>
          </a:p>
        </p:txBody>
      </p:sp>
      <p:sp>
        <p:nvSpPr>
          <p:cNvPr id="26" name="Text Placeholder 25">
            <a:extLst>
              <a:ext uri="{FF2B5EF4-FFF2-40B4-BE49-F238E27FC236}">
                <a16:creationId xmlns:a16="http://schemas.microsoft.com/office/drawing/2014/main" id="{3B78A704-3F4C-BA60-E2A0-78C04422CC59}"/>
              </a:ext>
            </a:extLst>
          </p:cNvPr>
          <p:cNvSpPr>
            <a:spLocks noGrp="1"/>
          </p:cNvSpPr>
          <p:nvPr>
            <p:ph type="body" sz="quarter" idx="18"/>
          </p:nvPr>
        </p:nvSpPr>
        <p:spPr>
          <a:xfrm>
            <a:off x="3314155" y="4814604"/>
            <a:ext cx="2194560" cy="590735"/>
          </a:xfrm>
        </p:spPr>
        <p:txBody>
          <a:bodyPr/>
          <a:lstStyle/>
          <a:p>
            <a:r>
              <a:rPr lang="el-GR" dirty="0"/>
              <a:t>Χωρισμός αυτοκρατορίας</a:t>
            </a:r>
          </a:p>
          <a:p>
            <a:r>
              <a:rPr lang="el-GR" dirty="0"/>
              <a:t>395 μ.Χ.</a:t>
            </a:r>
            <a:endParaRPr lang="en-US" dirty="0"/>
          </a:p>
        </p:txBody>
      </p:sp>
      <p:sp>
        <p:nvSpPr>
          <p:cNvPr id="29" name="Text Placeholder 28">
            <a:extLst>
              <a:ext uri="{FF2B5EF4-FFF2-40B4-BE49-F238E27FC236}">
                <a16:creationId xmlns:a16="http://schemas.microsoft.com/office/drawing/2014/main" id="{56569593-FAD4-3D3C-5FB2-6E9C7B4A0654}"/>
              </a:ext>
            </a:extLst>
          </p:cNvPr>
          <p:cNvSpPr>
            <a:spLocks noGrp="1"/>
          </p:cNvSpPr>
          <p:nvPr>
            <p:ph type="body" sz="quarter" idx="21"/>
          </p:nvPr>
        </p:nvSpPr>
        <p:spPr>
          <a:xfrm>
            <a:off x="5578255" y="4334153"/>
            <a:ext cx="1661471" cy="355600"/>
          </a:xfrm>
        </p:spPr>
        <p:txBody>
          <a:bodyPr/>
          <a:lstStyle/>
          <a:p>
            <a:r>
              <a:rPr lang="el-GR" dirty="0"/>
              <a:t>Αρκάδιος</a:t>
            </a:r>
            <a:endParaRPr lang="en-US" dirty="0"/>
          </a:p>
        </p:txBody>
      </p:sp>
      <p:sp>
        <p:nvSpPr>
          <p:cNvPr id="28" name="Text Placeholder 27">
            <a:extLst>
              <a:ext uri="{FF2B5EF4-FFF2-40B4-BE49-F238E27FC236}">
                <a16:creationId xmlns:a16="http://schemas.microsoft.com/office/drawing/2014/main" id="{B7455CD5-CB03-E684-FC3F-FE70DF6C472F}"/>
              </a:ext>
            </a:extLst>
          </p:cNvPr>
          <p:cNvSpPr>
            <a:spLocks noGrp="1"/>
          </p:cNvSpPr>
          <p:nvPr>
            <p:ph type="body" sz="quarter" idx="20"/>
          </p:nvPr>
        </p:nvSpPr>
        <p:spPr>
          <a:xfrm>
            <a:off x="7251630" y="4795721"/>
            <a:ext cx="2194560" cy="544301"/>
          </a:xfrm>
        </p:spPr>
        <p:txBody>
          <a:bodyPr/>
          <a:lstStyle/>
          <a:p>
            <a:r>
              <a:rPr lang="el-GR" dirty="0"/>
              <a:t>Δυτικό τμήμα αυτοκρατορίας</a:t>
            </a:r>
            <a:endParaRPr lang="en-US" dirty="0"/>
          </a:p>
        </p:txBody>
      </p:sp>
      <p:sp>
        <p:nvSpPr>
          <p:cNvPr id="31" name="Text Placeholder 30">
            <a:extLst>
              <a:ext uri="{FF2B5EF4-FFF2-40B4-BE49-F238E27FC236}">
                <a16:creationId xmlns:a16="http://schemas.microsoft.com/office/drawing/2014/main" id="{53D0BAA8-6F92-D5A9-9FA2-9533E81A8105}"/>
              </a:ext>
            </a:extLst>
          </p:cNvPr>
          <p:cNvSpPr>
            <a:spLocks noGrp="1"/>
          </p:cNvSpPr>
          <p:nvPr>
            <p:ph type="body" sz="quarter" idx="23"/>
          </p:nvPr>
        </p:nvSpPr>
        <p:spPr>
          <a:xfrm>
            <a:off x="7543602" y="4293604"/>
            <a:ext cx="1661471" cy="355600"/>
          </a:xfrm>
        </p:spPr>
        <p:txBody>
          <a:bodyPr/>
          <a:lstStyle/>
          <a:p>
            <a:r>
              <a:rPr lang="el-GR" dirty="0" err="1"/>
              <a:t>Ονώριος</a:t>
            </a:r>
            <a:endParaRPr lang="en-US" dirty="0"/>
          </a:p>
        </p:txBody>
      </p:sp>
      <p:sp>
        <p:nvSpPr>
          <p:cNvPr id="30" name="Text Placeholder 29">
            <a:extLst>
              <a:ext uri="{FF2B5EF4-FFF2-40B4-BE49-F238E27FC236}">
                <a16:creationId xmlns:a16="http://schemas.microsoft.com/office/drawing/2014/main" id="{CB833035-7F55-7728-8060-8204B10C959B}"/>
              </a:ext>
            </a:extLst>
          </p:cNvPr>
          <p:cNvSpPr>
            <a:spLocks noGrp="1"/>
          </p:cNvSpPr>
          <p:nvPr>
            <p:ph type="body" sz="quarter" idx="22"/>
          </p:nvPr>
        </p:nvSpPr>
        <p:spPr>
          <a:xfrm>
            <a:off x="9574305" y="4814604"/>
            <a:ext cx="1531523" cy="274320"/>
          </a:xfrm>
        </p:spPr>
        <p:txBody>
          <a:bodyPr/>
          <a:lstStyle/>
          <a:p>
            <a:r>
              <a:rPr lang="el-GR" dirty="0" err="1"/>
              <a:t>Πανδιδακτήριον</a:t>
            </a:r>
            <a:endParaRPr lang="en-US" dirty="0"/>
          </a:p>
        </p:txBody>
      </p:sp>
      <p:sp>
        <p:nvSpPr>
          <p:cNvPr id="4" name="Footer Placeholder 3">
            <a:extLst>
              <a:ext uri="{FF2B5EF4-FFF2-40B4-BE49-F238E27FC236}">
                <a16:creationId xmlns:a16="http://schemas.microsoft.com/office/drawing/2014/main" id="{F81227D3-F964-8FCA-9C7D-F5B249A2AAA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a:lstStyle/>
          <a:p>
            <a:fld id="{294A09A9-5501-47C1-A89A-A340965A2BE2}" type="slidenum">
              <a:rPr lang="en-US" smtClean="0"/>
              <a:pPr/>
              <a:t>3</a:t>
            </a:fld>
            <a:endParaRPr lang="en-US" dirty="0"/>
          </a:p>
        </p:txBody>
      </p:sp>
      <p:pic>
        <p:nvPicPr>
          <p:cNvPr id="2050" name="Picture 2" descr="123op: Η ΑΥΤΟΚΡΑΤΟΡΙΑ ΧΩΡΙΖΕΤΑΙ ΣΕ ΑΝΑΤΟΛΙΚΗ ΚΑΙ ΔΥΤΙΚΗ">
            <a:extLst>
              <a:ext uri="{FF2B5EF4-FFF2-40B4-BE49-F238E27FC236}">
                <a16:creationId xmlns:a16="http://schemas.microsoft.com/office/drawing/2014/main" id="{5A4DE205-A0F4-4AC3-967A-4D4ABF30A68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615" t="3790" r="52116" b="12761"/>
          <a:stretch/>
        </p:blipFill>
        <p:spPr bwMode="auto">
          <a:xfrm>
            <a:off x="5578256" y="1862797"/>
            <a:ext cx="1610615" cy="22770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123op: Η ΑΥΤΟΚΡΑΤΟΡΙΑ ΧΩΡΙΖΕΤΑΙ ΣΕ ΑΝΑΤΟΛΙΚΗ ΚΑΙ ΔΥΤΙΚΗ">
            <a:extLst>
              <a:ext uri="{FF2B5EF4-FFF2-40B4-BE49-F238E27FC236}">
                <a16:creationId xmlns:a16="http://schemas.microsoft.com/office/drawing/2014/main" id="{5898DCBE-D9C3-4C85-9DBF-48F27EF0B44F}"/>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54605" t="3790" r="4154" b="21808"/>
          <a:stretch/>
        </p:blipFill>
        <p:spPr bwMode="auto">
          <a:xfrm>
            <a:off x="7543603" y="1911705"/>
            <a:ext cx="1610615" cy="21792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Μέγας Κωνσταντίνoς - Wikiwand">
            <a:extLst>
              <a:ext uri="{FF2B5EF4-FFF2-40B4-BE49-F238E27FC236}">
                <a16:creationId xmlns:a16="http://schemas.microsoft.com/office/drawing/2014/main" id="{6C1A356B-4366-4EB4-BDE5-C5D7CC0DBA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07" t="4216" r="12991" b="29852"/>
          <a:stretch/>
        </p:blipFill>
        <p:spPr bwMode="auto">
          <a:xfrm>
            <a:off x="1122032" y="1842914"/>
            <a:ext cx="1943899" cy="24299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Θεοδόσιος Β´ - Βικιπαίδεια">
            <a:extLst>
              <a:ext uri="{FF2B5EF4-FFF2-40B4-BE49-F238E27FC236}">
                <a16:creationId xmlns:a16="http://schemas.microsoft.com/office/drawing/2014/main" id="{EBF47BB1-1DA4-4EB9-B653-23D9EF049A0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495212" y="1914445"/>
            <a:ext cx="1610616" cy="2147488"/>
          </a:xfrm>
          <a:prstGeom prst="rect">
            <a:avLst/>
          </a:prstGeom>
          <a:noFill/>
          <a:extLst>
            <a:ext uri="{909E8E84-426E-40DD-AFC4-6F175D3DCCD1}">
              <a14:hiddenFill xmlns:a14="http://schemas.microsoft.com/office/drawing/2010/main">
                <a:solidFill>
                  <a:srgbClr val="FFFFFF"/>
                </a:solidFill>
              </a14:hiddenFill>
            </a:ext>
          </a:extLst>
        </p:spPr>
      </p:pic>
      <p:sp>
        <p:nvSpPr>
          <p:cNvPr id="32" name="Text Placeholder 30">
            <a:extLst>
              <a:ext uri="{FF2B5EF4-FFF2-40B4-BE49-F238E27FC236}">
                <a16:creationId xmlns:a16="http://schemas.microsoft.com/office/drawing/2014/main" id="{1922F527-D7FB-4181-9DEA-93A0396DF0C3}"/>
              </a:ext>
            </a:extLst>
          </p:cNvPr>
          <p:cNvSpPr txBox="1">
            <a:spLocks/>
          </p:cNvSpPr>
          <p:nvPr/>
        </p:nvSpPr>
        <p:spPr>
          <a:xfrm>
            <a:off x="9495212" y="4293604"/>
            <a:ext cx="1661470" cy="355600"/>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0"/>
              </a:spcBef>
              <a:buClr>
                <a:srgbClr val="73292A"/>
              </a:buClr>
              <a:buFont typeface="Arial" panose="020B0604020202020204" pitchFamily="34" charset="0"/>
              <a:buNone/>
              <a:defRPr sz="2000" kern="1200">
                <a:solidFill>
                  <a:schemeClr val="accent3"/>
                </a:solidFill>
                <a:latin typeface="Gill Sans Nova" panose="020B0602020104020203" pitchFamily="34" charset="0"/>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t>Θεοδόσιος Β΄</a:t>
            </a:r>
            <a:endParaRPr lang="en-US" dirty="0"/>
          </a:p>
        </p:txBody>
      </p:sp>
      <p:pic>
        <p:nvPicPr>
          <p:cNvPr id="2056" name="Picture 8" descr="Θεοδόσιος Α΄ - Βικιπαίδεια">
            <a:extLst>
              <a:ext uri="{FF2B5EF4-FFF2-40B4-BE49-F238E27FC236}">
                <a16:creationId xmlns:a16="http://schemas.microsoft.com/office/drawing/2014/main" id="{59BE6272-0B64-4EE5-A293-966FD47A6A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8701" y="1766878"/>
            <a:ext cx="1908539" cy="250599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27">
            <a:extLst>
              <a:ext uri="{FF2B5EF4-FFF2-40B4-BE49-F238E27FC236}">
                <a16:creationId xmlns:a16="http://schemas.microsoft.com/office/drawing/2014/main" id="{31FE39D2-B81D-4834-9CC5-D6E41A0CF760}"/>
              </a:ext>
            </a:extLst>
          </p:cNvPr>
          <p:cNvSpPr txBox="1">
            <a:spLocks/>
          </p:cNvSpPr>
          <p:nvPr/>
        </p:nvSpPr>
        <p:spPr>
          <a:xfrm>
            <a:off x="5437953" y="4829310"/>
            <a:ext cx="1954198" cy="544302"/>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0"/>
              </a:spcBef>
              <a:buClr>
                <a:srgbClr val="73292A"/>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t>Ανατολικό τμήμα αυτοκρατορίας</a:t>
            </a:r>
            <a:endParaRPr lang="en-US" dirty="0"/>
          </a:p>
        </p:txBody>
      </p:sp>
    </p:spTree>
    <p:extLst>
      <p:ext uri="{BB962C8B-B14F-4D97-AF65-F5344CB8AC3E}">
        <p14:creationId xmlns:p14="http://schemas.microsoft.com/office/powerpoint/2010/main" val="22768399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a:xfrm>
            <a:off x="1748028" y="1389888"/>
            <a:ext cx="8695944" cy="905077"/>
          </a:xfrm>
        </p:spPr>
        <p:txBody>
          <a:bodyPr/>
          <a:lstStyle/>
          <a:p>
            <a:r>
              <a:rPr lang="el-GR" dirty="0"/>
              <a:t>Εισαγωγή</a:t>
            </a:r>
            <a:endParaRPr lang="en-US" dirty="0"/>
          </a:p>
        </p:txBody>
      </p:sp>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a:xfrm>
            <a:off x="1891553" y="2294965"/>
            <a:ext cx="8444753" cy="3054275"/>
          </a:xfrm>
        </p:spPr>
        <p:txBody>
          <a:bodyPr>
            <a:normAutofit/>
          </a:bodyPr>
          <a:lstStyle/>
          <a:p>
            <a:r>
              <a:rPr lang="el-GR" dirty="0"/>
              <a:t>Η </a:t>
            </a:r>
            <a:r>
              <a:rPr lang="el-GR" b="1" dirty="0"/>
              <a:t>μεταφορά της πρωτεύουσας από τον Μ. Κωνσταντίνο </a:t>
            </a:r>
            <a:r>
              <a:rPr lang="el-GR" dirty="0"/>
              <a:t>στο μεταίχμιο Ευρώπης και Ασίας, σε μια θέση που βρισκόταν πλησιέστερα στις ανατολικές επαρχίες της αυτοκρατορίας, προοιωνιζόταν τις επερχόμενες εξελίξεις.</a:t>
            </a:r>
          </a:p>
          <a:p>
            <a:r>
              <a:rPr lang="el-GR" dirty="0"/>
              <a:t>Η ρωμαϊκή αυτοκρατορία </a:t>
            </a:r>
            <a:r>
              <a:rPr lang="el-GR" b="1" dirty="0"/>
              <a:t>μετεξελίχθηκε</a:t>
            </a:r>
            <a:r>
              <a:rPr lang="el-GR" dirty="0"/>
              <a:t> υπό την επίδραση </a:t>
            </a:r>
          </a:p>
          <a:p>
            <a:pPr algn="l"/>
            <a:r>
              <a:rPr lang="el-GR" dirty="0"/>
              <a:t>		</a:t>
            </a:r>
            <a:r>
              <a:rPr lang="el-GR" b="1" dirty="0"/>
              <a:t>α) </a:t>
            </a:r>
            <a:r>
              <a:rPr lang="el-GR" dirty="0"/>
              <a:t>της </a:t>
            </a:r>
            <a:r>
              <a:rPr lang="el-GR" b="1" dirty="0"/>
              <a:t>ρωμαϊκής πολιτικής παράδοσης</a:t>
            </a:r>
            <a:r>
              <a:rPr lang="el-GR" dirty="0"/>
              <a:t>, </a:t>
            </a:r>
          </a:p>
          <a:p>
            <a:pPr algn="l"/>
            <a:r>
              <a:rPr lang="el-GR" dirty="0"/>
              <a:t>		</a:t>
            </a:r>
            <a:r>
              <a:rPr lang="el-GR" b="1" dirty="0"/>
              <a:t>β) </a:t>
            </a:r>
            <a:r>
              <a:rPr lang="el-GR" dirty="0"/>
              <a:t>της </a:t>
            </a:r>
            <a:r>
              <a:rPr lang="el-GR" b="1" dirty="0"/>
              <a:t>χριστιανικής πίστης </a:t>
            </a:r>
            <a:r>
              <a:rPr lang="el-GR" dirty="0"/>
              <a:t>και </a:t>
            </a:r>
          </a:p>
          <a:p>
            <a:pPr algn="l"/>
            <a:r>
              <a:rPr lang="el-GR" dirty="0"/>
              <a:t>		</a:t>
            </a:r>
            <a:r>
              <a:rPr lang="el-GR" b="1" dirty="0"/>
              <a:t>γ) </a:t>
            </a:r>
            <a:r>
              <a:rPr lang="el-GR" dirty="0"/>
              <a:t>της </a:t>
            </a:r>
            <a:r>
              <a:rPr lang="el-GR" b="1" dirty="0"/>
              <a:t>ελληνικής πολιτιστικής κληρονομιάς</a:t>
            </a:r>
            <a:r>
              <a:rPr lang="el-GR" dirty="0"/>
              <a:t>.</a:t>
            </a:r>
            <a:endParaRPr lang="en-US" dirty="0"/>
          </a:p>
        </p:txBody>
      </p:sp>
      <p:sp>
        <p:nvSpPr>
          <p:cNvPr id="4" name="Footer Placeholder 3">
            <a:extLst>
              <a:ext uri="{FF2B5EF4-FFF2-40B4-BE49-F238E27FC236}">
                <a16:creationId xmlns:a16="http://schemas.microsoft.com/office/drawing/2014/main" id="{A3609A75-5E9A-C165-5A1D-764F9E96B722}"/>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108060B-6C9E-CFFF-55DE-F0D645C094DC}"/>
              </a:ext>
            </a:extLst>
          </p:cNvPr>
          <p:cNvSpPr>
            <a:spLocks noGrp="1"/>
          </p:cNvSpPr>
          <p:nvPr>
            <p:ph type="sldNum" sz="quarter" idx="11"/>
          </p:nvPr>
        </p:nvSpPr>
        <p:spPr/>
        <p:txBody>
          <a:bodyPr/>
          <a:lstStyle/>
          <a:p>
            <a:fld id="{294A09A9-5501-47C1-A89A-A340965A2BE2}" type="slidenum">
              <a:rPr lang="en-US" smtClean="0"/>
              <a:pPr/>
              <a:t>4</a:t>
            </a:fld>
            <a:endParaRPr lang="en-US" dirty="0"/>
          </a:p>
        </p:txBody>
      </p:sp>
    </p:spTree>
    <p:extLst>
      <p:ext uri="{BB962C8B-B14F-4D97-AF65-F5344CB8AC3E}">
        <p14:creationId xmlns:p14="http://schemas.microsoft.com/office/powerpoint/2010/main" val="173299947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2223516" y="1730188"/>
            <a:ext cx="7744968" cy="3619052"/>
          </a:xfrm>
        </p:spPr>
        <p:txBody>
          <a:bodyPr>
            <a:normAutofit/>
          </a:bodyPr>
          <a:lstStyle/>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Η </a:t>
            </a:r>
            <a:r>
              <a:rPr lang="el-GR" sz="2000" b="1" dirty="0">
                <a:solidFill>
                  <a:schemeClr val="accent3"/>
                </a:solidFill>
                <a:latin typeface="Gill Sans Nova Light" panose="020B0302020104020203" pitchFamily="34" charset="0"/>
                <a:ea typeface="+mn-lt"/>
                <a:cs typeface="Gill Sans Light" panose="020B0302020104020203" pitchFamily="34" charset="-79"/>
              </a:rPr>
              <a:t>πληθυσμιακή υπεροχή του ελληνικού στοιχείου </a:t>
            </a:r>
          </a:p>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στον χώρο της Ανατολής, εκεί όπου η πολιτιστική παράδοση </a:t>
            </a:r>
          </a:p>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των ελληνιστικών χρόνων ήταν ακόμα έκδηλη, </a:t>
            </a:r>
          </a:p>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συνέβαλε βαθμιαία αλλά σταθερά στον </a:t>
            </a:r>
          </a:p>
          <a:p>
            <a:pPr marL="0" indent="0" algn="ctr">
              <a:lnSpc>
                <a:spcPct val="100000"/>
              </a:lnSpc>
              <a:buNone/>
            </a:pPr>
            <a:r>
              <a:rPr lang="el-GR" sz="3600" dirty="0">
                <a:solidFill>
                  <a:schemeClr val="accent3"/>
                </a:solidFill>
                <a:latin typeface="Gill Sans Nova Light" panose="020B0302020104020203" pitchFamily="34" charset="0"/>
                <a:ea typeface="+mn-lt"/>
                <a:cs typeface="Gill Sans Light" panose="020B0302020104020203" pitchFamily="34" charset="-79"/>
              </a:rPr>
              <a:t>εξελληνισμό του ανατολικού τμήματος της αυτοκρατορίας</a:t>
            </a:r>
            <a:r>
              <a:rPr lang="el-GR" sz="2000" dirty="0">
                <a:solidFill>
                  <a:schemeClr val="accent3"/>
                </a:solidFill>
                <a:latin typeface="Gill Sans Nova Light" panose="020B0302020104020203" pitchFamily="34" charset="0"/>
                <a:ea typeface="+mn-lt"/>
                <a:cs typeface="Gill Sans Light" panose="020B0302020104020203" pitchFamily="34" charset="-79"/>
              </a:rPr>
              <a:t>.</a:t>
            </a:r>
            <a:endParaRPr lang="en-US" dirty="0">
              <a:solidFill>
                <a:schemeClr val="accent3"/>
              </a:solidFill>
              <a:cs typeface="Calibri"/>
            </a:endParaRP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mtClean="0"/>
              <a:pPr/>
              <a:t>5</a:t>
            </a:fld>
            <a:endParaRPr lang="en-US" dirty="0"/>
          </a:p>
        </p:txBody>
      </p:sp>
    </p:spTree>
    <p:extLst>
      <p:ext uri="{BB962C8B-B14F-4D97-AF65-F5344CB8AC3E}">
        <p14:creationId xmlns:p14="http://schemas.microsoft.com/office/powerpoint/2010/main" val="52070050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2223516" y="1550894"/>
            <a:ext cx="7744968" cy="3798346"/>
          </a:xfrm>
        </p:spPr>
        <p:txBody>
          <a:bodyPr>
            <a:normAutofit/>
          </a:bodyPr>
          <a:lstStyle/>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Προς την κατεύθυνση αυτή λειτούργησε η διαίρεση της αυτοκρατορίας σε Ανατολική και Δυτική, η οποία είχε ξεκινήσει από το </a:t>
            </a:r>
            <a:r>
              <a:rPr lang="el-GR" sz="2000" dirty="0" err="1">
                <a:solidFill>
                  <a:schemeClr val="accent3"/>
                </a:solidFill>
                <a:latin typeface="Gill Sans Nova Light" panose="020B0302020104020203" pitchFamily="34" charset="0"/>
                <a:ea typeface="+mn-lt"/>
                <a:cs typeface="Gill Sans Light" panose="020B0302020104020203" pitchFamily="34" charset="-79"/>
              </a:rPr>
              <a:t>Διοκλητιανό</a:t>
            </a:r>
            <a:r>
              <a:rPr lang="el-GR" sz="2000" dirty="0">
                <a:solidFill>
                  <a:schemeClr val="accent3"/>
                </a:solidFill>
                <a:latin typeface="Gill Sans Nova Light" panose="020B0302020104020203" pitchFamily="34" charset="0"/>
                <a:ea typeface="+mn-lt"/>
                <a:cs typeface="Gill Sans Light" panose="020B0302020104020203" pitchFamily="34" charset="-79"/>
              </a:rPr>
              <a:t> και οριστικοποιήθηκε από το Μ. Θεοδόσιο. Ελάχιστες χρονικές περιόδους τα δύο τμήματα ήταν ενωμένα. Μέσα στον 4ο αιώνα το ανατολικό τμήμα βαθμιαία αυτονομήθηκε και παράλληλα εξελληνίστηκε.</a:t>
            </a:r>
          </a:p>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Η ελληνική φιλοσοφική σκέψη, η ρητορεία, αλλά και γενικότερα η ελληνική παιδεία, καλλιεργήθηκε αυτή την εποχή στις φιλοσοφικές σχολές της Ανατολής (Αλεξάνδρεια, Αντιόχεια) και στην Αθήνα. Ο Ιουλιανός ήταν βαθύς γνώστης της ελληνικής παιδείας. Πολλοί επίσης σύγχρονοι του δάσκαλοι και ιεράρχες είχαν διαπαιδαγωγηθεί με τις ελληνικές φιλοσοφικές ιδέες, ιδιαίτερα του νεοπλατωνισμού.</a:t>
            </a:r>
            <a:endParaRPr lang="en-US" dirty="0">
              <a:solidFill>
                <a:schemeClr val="accent3"/>
              </a:solidFill>
              <a:cs typeface="Calibri"/>
            </a:endParaRP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mtClean="0"/>
              <a:pPr/>
              <a:t>6</a:t>
            </a:fld>
            <a:endParaRPr lang="en-US" dirty="0"/>
          </a:p>
        </p:txBody>
      </p:sp>
    </p:spTree>
    <p:extLst>
      <p:ext uri="{BB962C8B-B14F-4D97-AF65-F5344CB8AC3E}">
        <p14:creationId xmlns:p14="http://schemas.microsoft.com/office/powerpoint/2010/main" val="5032012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a:lstStyle/>
          <a:p>
            <a:r>
              <a:rPr lang="el-GR" dirty="0"/>
              <a:t>Διαίρεση αυτοκρατορίας</a:t>
            </a:r>
            <a:endParaRPr lang="en-US" dirty="0"/>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p:txBody>
          <a:bodyPr/>
          <a:lstStyle/>
          <a:p>
            <a:r>
              <a:rPr lang="el-GR" dirty="0" err="1"/>
              <a:t>Ξεκίνσε</a:t>
            </a:r>
            <a:r>
              <a:rPr lang="el-GR" dirty="0"/>
              <a:t> από τον </a:t>
            </a:r>
            <a:r>
              <a:rPr lang="el-GR" b="1" dirty="0" err="1"/>
              <a:t>Διοκλητιανό</a:t>
            </a:r>
            <a:r>
              <a:rPr lang="el-GR" dirty="0"/>
              <a:t> και οριστικοποιήθηκε από τον </a:t>
            </a:r>
            <a:r>
              <a:rPr lang="el-GR" b="1" dirty="0"/>
              <a:t>Μ. Θεοδόσιο</a:t>
            </a:r>
            <a:endParaRPr lang="en-US" b="1" dirty="0"/>
          </a:p>
        </p:txBody>
      </p:sp>
    </p:spTree>
    <p:extLst>
      <p:ext uri="{BB962C8B-B14F-4D97-AF65-F5344CB8AC3E}">
        <p14:creationId xmlns:p14="http://schemas.microsoft.com/office/powerpoint/2010/main" val="344679733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2223516" y="1550894"/>
            <a:ext cx="7744968" cy="3798346"/>
          </a:xfrm>
        </p:spPr>
        <p:txBody>
          <a:bodyPr>
            <a:normAutofit/>
          </a:bodyPr>
          <a:lstStyle/>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Ο </a:t>
            </a:r>
            <a:r>
              <a:rPr lang="el-GR" sz="2000" b="1" dirty="0">
                <a:solidFill>
                  <a:schemeClr val="accent3"/>
                </a:solidFill>
                <a:latin typeface="Gill Sans Nova Light" panose="020B0302020104020203" pitchFamily="34" charset="0"/>
                <a:ea typeface="+mn-lt"/>
                <a:cs typeface="Gill Sans Light" panose="020B0302020104020203" pitchFamily="34" charset="-79"/>
              </a:rPr>
              <a:t>Μ. Θεοδόσιος </a:t>
            </a:r>
            <a:r>
              <a:rPr lang="el-GR" sz="2000" dirty="0">
                <a:solidFill>
                  <a:schemeClr val="accent3"/>
                </a:solidFill>
                <a:latin typeface="Gill Sans Nova Light" panose="020B0302020104020203" pitchFamily="34" charset="0"/>
                <a:ea typeface="+mn-lt"/>
                <a:cs typeface="Gill Sans Light" panose="020B0302020104020203" pitchFamily="34" charset="-79"/>
              </a:rPr>
              <a:t>πριν πεθάνει χώρισε για άλλη μια φορά την αυτοκρατορία στα δύο και τη μοίρασε στους δύο γιούς του. Το ανατολικό τμήμα το έδωσε στον </a:t>
            </a:r>
            <a:r>
              <a:rPr lang="el-GR" sz="2000" b="1" dirty="0">
                <a:solidFill>
                  <a:schemeClr val="accent3"/>
                </a:solidFill>
                <a:latin typeface="Gill Sans Nova Light" panose="020B0302020104020203" pitchFamily="34" charset="0"/>
                <a:ea typeface="+mn-lt"/>
                <a:cs typeface="Gill Sans Light" panose="020B0302020104020203" pitchFamily="34" charset="-79"/>
              </a:rPr>
              <a:t>Αρκάδιο</a:t>
            </a:r>
            <a:r>
              <a:rPr lang="el-GR" sz="2000" dirty="0">
                <a:solidFill>
                  <a:schemeClr val="accent3"/>
                </a:solidFill>
                <a:latin typeface="Gill Sans Nova Light" panose="020B0302020104020203" pitchFamily="34" charset="0"/>
                <a:ea typeface="+mn-lt"/>
                <a:cs typeface="Gill Sans Light" panose="020B0302020104020203" pitchFamily="34" charset="-79"/>
              </a:rPr>
              <a:t>, που ήταν και ο πρωτότοκος, και το δυτικό στον </a:t>
            </a:r>
            <a:r>
              <a:rPr lang="el-GR" sz="2000" b="1" dirty="0" err="1">
                <a:solidFill>
                  <a:schemeClr val="accent3"/>
                </a:solidFill>
                <a:latin typeface="Gill Sans Nova Light" panose="020B0302020104020203" pitchFamily="34" charset="0"/>
                <a:ea typeface="+mn-lt"/>
                <a:cs typeface="Gill Sans Light" panose="020B0302020104020203" pitchFamily="34" charset="-79"/>
              </a:rPr>
              <a:t>Ονώριο</a:t>
            </a:r>
            <a:r>
              <a:rPr lang="el-GR" sz="2000" dirty="0">
                <a:solidFill>
                  <a:schemeClr val="accent3"/>
                </a:solidFill>
                <a:latin typeface="Gill Sans Nova Light" panose="020B0302020104020203" pitchFamily="34" charset="0"/>
                <a:ea typeface="+mn-lt"/>
                <a:cs typeface="Gill Sans Light" panose="020B0302020104020203" pitchFamily="34" charset="-79"/>
              </a:rPr>
              <a:t>. Αυτός ο χωρισμός, που ήταν οριστικός (395 μ.Χ.), είχε μεγάλη σημασία για τη μελλοντική πορεία της αυτοκρατορίας.</a:t>
            </a:r>
          </a:p>
          <a:p>
            <a:pPr marL="0" indent="0" algn="ctr">
              <a:lnSpc>
                <a:spcPct val="100000"/>
              </a:lnSpc>
              <a:buNone/>
            </a:pPr>
            <a:r>
              <a:rPr lang="el-GR" sz="2000" dirty="0">
                <a:solidFill>
                  <a:schemeClr val="accent3"/>
                </a:solidFill>
                <a:latin typeface="Gill Sans Nova Light" panose="020B0302020104020203" pitchFamily="34" charset="0"/>
                <a:ea typeface="+mn-lt"/>
                <a:cs typeface="Gill Sans Light" panose="020B0302020104020203" pitchFamily="34" charset="-79"/>
              </a:rPr>
              <a:t>Το δυτικό τμήμα δέχτηκε σε λίγα χρόνια τον κατακλυσμό βαρβαρικών εισβολών και στο τέλος κατέρρευσε (</a:t>
            </a:r>
            <a:r>
              <a:rPr lang="el-GR" sz="2000" b="1" dirty="0">
                <a:solidFill>
                  <a:schemeClr val="accent3"/>
                </a:solidFill>
                <a:latin typeface="Gill Sans Nova Light" panose="020B0302020104020203" pitchFamily="34" charset="0"/>
                <a:ea typeface="+mn-lt"/>
                <a:cs typeface="Gill Sans Light" panose="020B0302020104020203" pitchFamily="34" charset="-79"/>
              </a:rPr>
              <a:t>476</a:t>
            </a:r>
            <a:r>
              <a:rPr lang="el-GR" sz="2000" dirty="0">
                <a:solidFill>
                  <a:schemeClr val="accent3"/>
                </a:solidFill>
                <a:latin typeface="Gill Sans Nova Light" panose="020B0302020104020203" pitchFamily="34" charset="0"/>
                <a:ea typeface="+mn-lt"/>
                <a:cs typeface="Gill Sans Light" panose="020B0302020104020203" pitchFamily="34" charset="-79"/>
              </a:rPr>
              <a:t> μ.Χ.). Αντίθετα, το ανατολικό αντεπεξήλθε νικηφόρα και συνέχισε την ιστορική του πορεία. Ο οριστικός χωρισμός του κράτους (</a:t>
            </a:r>
            <a:r>
              <a:rPr lang="el-GR" sz="2000" b="1" dirty="0">
                <a:solidFill>
                  <a:schemeClr val="accent3"/>
                </a:solidFill>
                <a:latin typeface="Gill Sans Nova Light" panose="020B0302020104020203" pitchFamily="34" charset="0"/>
                <a:ea typeface="+mn-lt"/>
                <a:cs typeface="Gill Sans Light" panose="020B0302020104020203" pitchFamily="34" charset="-79"/>
              </a:rPr>
              <a:t>395</a:t>
            </a:r>
            <a:r>
              <a:rPr lang="el-GR" sz="2000" dirty="0">
                <a:solidFill>
                  <a:schemeClr val="accent3"/>
                </a:solidFill>
                <a:latin typeface="Gill Sans Nova Light" panose="020B0302020104020203" pitchFamily="34" charset="0"/>
                <a:ea typeface="+mn-lt"/>
                <a:cs typeface="Gill Sans Light" panose="020B0302020104020203" pitchFamily="34" charset="-79"/>
              </a:rPr>
              <a:t> μ.Χ.) αποτελεί για μερικούς ιστορικούς το συμβατικό </a:t>
            </a:r>
            <a:r>
              <a:rPr lang="el-GR" sz="2000" b="1" dirty="0">
                <a:solidFill>
                  <a:schemeClr val="accent3"/>
                </a:solidFill>
                <a:latin typeface="Gill Sans Nova Light" panose="020B0302020104020203" pitchFamily="34" charset="0"/>
                <a:ea typeface="+mn-lt"/>
                <a:cs typeface="Gill Sans Light" panose="020B0302020104020203" pitchFamily="34" charset="-79"/>
              </a:rPr>
              <a:t>όριο έναρξης της βυζαντινής ιστορίας</a:t>
            </a:r>
            <a:r>
              <a:rPr lang="el-GR" sz="2000" dirty="0">
                <a:solidFill>
                  <a:schemeClr val="accent3"/>
                </a:solidFill>
                <a:latin typeface="Gill Sans Nova Light" panose="020B0302020104020203" pitchFamily="34" charset="0"/>
                <a:ea typeface="+mn-lt"/>
                <a:cs typeface="Gill Sans Light" panose="020B0302020104020203" pitchFamily="34" charset="-79"/>
              </a:rPr>
              <a:t>.</a:t>
            </a:r>
            <a:endParaRPr lang="en-US" dirty="0">
              <a:solidFill>
                <a:schemeClr val="accent3"/>
              </a:solidFill>
              <a:cs typeface="Calibri"/>
            </a:endParaRP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mtClean="0"/>
              <a:pPr/>
              <a:t>8</a:t>
            </a:fld>
            <a:endParaRPr lang="en-US" dirty="0"/>
          </a:p>
        </p:txBody>
      </p:sp>
    </p:spTree>
    <p:extLst>
      <p:ext uri="{BB962C8B-B14F-4D97-AF65-F5344CB8AC3E}">
        <p14:creationId xmlns:p14="http://schemas.microsoft.com/office/powerpoint/2010/main" val="7683170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a:xfrm>
            <a:off x="627529" y="2136566"/>
            <a:ext cx="11080377" cy="2390609"/>
          </a:xfrm>
        </p:spPr>
        <p:txBody>
          <a:bodyPr>
            <a:normAutofit fontScale="90000"/>
          </a:bodyPr>
          <a:lstStyle/>
          <a:p>
            <a:r>
              <a:rPr lang="el-GR" dirty="0"/>
              <a:t>Ο </a:t>
            </a:r>
            <a:r>
              <a:rPr lang="el-GR" b="1" dirty="0">
                <a:solidFill>
                  <a:srgbClr val="FF9933"/>
                </a:solidFill>
                <a:effectLst>
                  <a:outerShdw blurRad="38100" dist="38100" dir="2700000" algn="tl">
                    <a:srgbClr val="000000">
                      <a:alpha val="43137"/>
                    </a:srgbClr>
                  </a:outerShdw>
                </a:effectLst>
              </a:rPr>
              <a:t>χωρισμός</a:t>
            </a:r>
            <a:r>
              <a:rPr lang="el-GR" dirty="0"/>
              <a:t> της αυτοκρατορίας από τον Θεοδόσιο το </a:t>
            </a:r>
            <a:r>
              <a:rPr lang="el-GR" sz="6700" b="1" dirty="0">
                <a:solidFill>
                  <a:srgbClr val="FF993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395</a:t>
            </a:r>
            <a:r>
              <a:rPr lang="el-GR" b="1" dirty="0">
                <a:solidFill>
                  <a:srgbClr val="FF9933"/>
                </a:solidFill>
                <a:effectLst>
                  <a:outerShdw blurRad="38100" dist="38100" dir="2700000" algn="tl">
                    <a:srgbClr val="000000">
                      <a:alpha val="43137"/>
                    </a:srgbClr>
                  </a:outerShdw>
                </a:effectLst>
              </a:rPr>
              <a:t> </a:t>
            </a:r>
            <a:r>
              <a:rPr lang="el-GR" dirty="0"/>
              <a:t>μ.Χ. σε </a:t>
            </a:r>
            <a:r>
              <a:rPr lang="el-GR" b="1" dirty="0">
                <a:solidFill>
                  <a:srgbClr val="FF9933"/>
                </a:solidFill>
                <a:effectLst>
                  <a:outerShdw blurRad="38100" dist="38100" dir="2700000" algn="tl">
                    <a:srgbClr val="000000">
                      <a:alpha val="43137"/>
                    </a:srgbClr>
                  </a:outerShdw>
                </a:effectLst>
              </a:rPr>
              <a:t>ανατολικό</a:t>
            </a:r>
            <a:r>
              <a:rPr lang="el-GR" dirty="0"/>
              <a:t> και </a:t>
            </a:r>
            <a:r>
              <a:rPr lang="el-GR" b="1" dirty="0">
                <a:solidFill>
                  <a:srgbClr val="FF9933"/>
                </a:solidFill>
                <a:effectLst>
                  <a:outerShdw blurRad="38100" dist="38100" dir="2700000" algn="tl">
                    <a:srgbClr val="000000">
                      <a:alpha val="43137"/>
                    </a:srgbClr>
                  </a:outerShdw>
                </a:effectLst>
              </a:rPr>
              <a:t>δυτικό</a:t>
            </a:r>
            <a:r>
              <a:rPr lang="el-GR" dirty="0"/>
              <a:t> τμήμα ήταν </a:t>
            </a:r>
            <a:r>
              <a:rPr lang="el-GR" b="1" dirty="0">
                <a:solidFill>
                  <a:srgbClr val="FF9933"/>
                </a:solidFill>
                <a:effectLst>
                  <a:outerShdw blurRad="38100" dist="38100" dir="2700000" algn="tl">
                    <a:srgbClr val="000000">
                      <a:alpha val="43137"/>
                    </a:srgbClr>
                  </a:outerShdw>
                </a:effectLst>
              </a:rPr>
              <a:t>οριστικός</a:t>
            </a:r>
            <a:r>
              <a:rPr lang="el-GR" dirty="0"/>
              <a:t> και είχε μεγάλη σημασία για την πορεία της αυτοκρατορίας.</a:t>
            </a:r>
            <a:endParaRPr lang="en-US" dirty="0"/>
          </a:p>
        </p:txBody>
      </p:sp>
    </p:spTree>
    <p:extLst>
      <p:ext uri="{BB962C8B-B14F-4D97-AF65-F5344CB8AC3E}">
        <p14:creationId xmlns:p14="http://schemas.microsoft.com/office/powerpoint/2010/main" val="156398060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BB2F3B-6257-41BB-8B64-5AC7494F274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9ACE2AAA-C718-435C-B4E6-95A08ACAC44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{584B7155-E92A-4A80-AD30-E11EF24779C1}tf56410444_win32</Template>
  <TotalTime>83</TotalTime>
  <Words>1235</Words>
  <Application>Microsoft Office PowerPoint</Application>
  <PresentationFormat>Widescreen</PresentationFormat>
  <Paragraphs>125</Paragraphs>
  <Slides>19</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Baskerville</vt:lpstr>
      <vt:lpstr>Baskerville Old Face</vt:lpstr>
      <vt:lpstr>Calibri</vt:lpstr>
      <vt:lpstr>Gill Sans Light</vt:lpstr>
      <vt:lpstr>Gill Sans Nova</vt:lpstr>
      <vt:lpstr>Gill Sans Nova Light</vt:lpstr>
      <vt:lpstr>Office Theme</vt:lpstr>
      <vt:lpstr>Ο εξελληνισμός  του ανατολικού  Ρωμαϊκού κράτους</vt:lpstr>
      <vt:lpstr>Πρωταγωνιστούν</vt:lpstr>
      <vt:lpstr>Τα πρόσωπα του μαθήματος</vt:lpstr>
      <vt:lpstr>Εισαγωγή</vt:lpstr>
      <vt:lpstr>PowerPoint Presentation</vt:lpstr>
      <vt:lpstr>PowerPoint Presentation</vt:lpstr>
      <vt:lpstr>Διαίρεση αυτοκρατορίας</vt:lpstr>
      <vt:lpstr>PowerPoint Presentation</vt:lpstr>
      <vt:lpstr>Ο χωρισμός της αυτοκρατορίας από τον Θεοδόσιο το 395 μ.Χ. σε ανατολικό και δυτικό τμήμα ήταν οριστικός και είχε μεγάλη σημασία για την πορεία της αυτοκρατορίας.</vt:lpstr>
      <vt:lpstr>Διαίρεση της Ρωμαϊκής Αυτοκρατορίας</vt:lpstr>
      <vt:lpstr>PowerPoint Presentation</vt:lpstr>
      <vt:lpstr>PowerPoint Presentation</vt:lpstr>
      <vt:lpstr>Το τέλος του Δυτικού Ρωμαϊκού κράτους </vt:lpstr>
      <vt:lpstr>PowerPoint Presentation</vt:lpstr>
      <vt:lpstr>PowerPoint Presentation</vt:lpstr>
      <vt:lpstr>PowerPoint Presentation</vt:lpstr>
      <vt:lpstr>PowerPoint Presentation</vt:lpstr>
      <vt:lpstr>Οι χρονολογίες του μαθήματος </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 εξελληνισμός  του ανατολικού  Ρωμαϊκού κράτους</dc:title>
  <dc:creator>Flora Vgontza</dc:creator>
  <cp:lastModifiedBy>Flora Vgontza</cp:lastModifiedBy>
  <cp:revision>10</cp:revision>
  <dcterms:created xsi:type="dcterms:W3CDTF">2023-05-04T03:04:58Z</dcterms:created>
  <dcterms:modified xsi:type="dcterms:W3CDTF">2023-05-04T04:28:56Z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