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312" r:id="rId4"/>
    <p:sldId id="278" r:id="rId5"/>
    <p:sldId id="276" r:id="rId6"/>
    <p:sldId id="277" r:id="rId7"/>
    <p:sldId id="313" r:id="rId8"/>
    <p:sldId id="314" r:id="rId9"/>
    <p:sldId id="265" r:id="rId10"/>
    <p:sldId id="266" r:id="rId11"/>
    <p:sldId id="315" r:id="rId12"/>
    <p:sldId id="270" r:id="rId13"/>
    <p:sldId id="283" r:id="rId14"/>
    <p:sldId id="284" r:id="rId15"/>
    <p:sldId id="285" r:id="rId16"/>
    <p:sldId id="269" r:id="rId17"/>
    <p:sldId id="262" r:id="rId18"/>
    <p:sldId id="316" r:id="rId19"/>
    <p:sldId id="263" r:id="rId20"/>
    <p:sldId id="280" r:id="rId21"/>
    <p:sldId id="264" r:id="rId22"/>
    <p:sldId id="282" r:id="rId23"/>
    <p:sldId id="306" r:id="rId24"/>
    <p:sldId id="307" r:id="rId25"/>
    <p:sldId id="309" r:id="rId26"/>
    <p:sldId id="310" r:id="rId27"/>
    <p:sldId id="317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34411B"/>
    <a:srgbClr val="FF0D0D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42557-EACE-4CCB-A4AC-13784BE8210C}" type="datetimeFigureOut">
              <a:rPr lang="el-GR" smtClean="0"/>
              <a:pPr/>
              <a:t>23/2/2020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E6500-0B93-4F9F-8A11-A9ED5C6AB0C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53CC-E0C0-4321-8FF1-DD41082A75B9}" type="datetimeFigureOut">
              <a:rPr lang="el-GR" smtClean="0"/>
              <a:pPr/>
              <a:t>23/2/2020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53CC-E0C0-4321-8FF1-DD41082A75B9}" type="datetimeFigureOut">
              <a:rPr lang="el-GR" smtClean="0"/>
              <a:pPr/>
              <a:t>23/2/2020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53CC-E0C0-4321-8FF1-DD41082A75B9}" type="datetimeFigureOut">
              <a:rPr lang="el-GR" smtClean="0"/>
              <a:pPr/>
              <a:t>23/2/2020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53CC-E0C0-4321-8FF1-DD41082A75B9}" type="datetimeFigureOut">
              <a:rPr lang="el-GR" smtClean="0"/>
              <a:pPr/>
              <a:t>23/2/2020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53CC-E0C0-4321-8FF1-DD41082A75B9}" type="datetimeFigureOut">
              <a:rPr lang="el-GR" smtClean="0"/>
              <a:pPr/>
              <a:t>23/2/2020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53CC-E0C0-4321-8FF1-DD41082A75B9}" type="datetimeFigureOut">
              <a:rPr lang="el-GR" smtClean="0"/>
              <a:pPr/>
              <a:t>23/2/2020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53CC-E0C0-4321-8FF1-DD41082A75B9}" type="datetimeFigureOut">
              <a:rPr lang="el-GR" smtClean="0"/>
              <a:pPr/>
              <a:t>23/2/2020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53CC-E0C0-4321-8FF1-DD41082A75B9}" type="datetimeFigureOut">
              <a:rPr lang="el-GR" smtClean="0"/>
              <a:pPr/>
              <a:t>23/2/2020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53CC-E0C0-4321-8FF1-DD41082A75B9}" type="datetimeFigureOut">
              <a:rPr lang="el-GR" smtClean="0"/>
              <a:pPr/>
              <a:t>23/2/2020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53CC-E0C0-4321-8FF1-DD41082A75B9}" type="datetimeFigureOut">
              <a:rPr lang="el-GR" smtClean="0"/>
              <a:pPr/>
              <a:t>23/2/2020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53CC-E0C0-4321-8FF1-DD41082A75B9}" type="datetimeFigureOut">
              <a:rPr lang="el-GR" smtClean="0"/>
              <a:pPr/>
              <a:t>23/2/2020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53CC-E0C0-4321-8FF1-DD41082A75B9}" type="datetimeFigureOut">
              <a:rPr lang="el-GR" smtClean="0"/>
              <a:pPr/>
              <a:t>23/2/2020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FB000-8490-4D6D-850E-B6E5C590310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</a:t>
            </a:r>
            <a:r>
              <a:rPr lang="el-GR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ΕΛΛΗΝΙΚΗ ΟΙΚΟΝΟΜΙΑ </a:t>
            </a:r>
            <a:r>
              <a:rPr lang="el-GR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 </a:t>
            </a:r>
            <a:r>
              <a:rPr lang="el-GR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ΤΟΝ 19</a:t>
            </a:r>
            <a:r>
              <a:rPr lang="el-GR" sz="31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ΑΙΩΝΑ</a:t>
            </a:r>
            <a:endParaRPr lang="el-GR" sz="53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www.paraskhnio.gr/wp-content/uploads/2013/10/elliniki-oikonom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89963"/>
            <a:ext cx="7683448" cy="4307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0" y="980728"/>
            <a:ext cx="9144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ts val="1000"/>
              </a:spcBef>
              <a:spcAft>
                <a:spcPts val="1000"/>
              </a:spcAft>
            </a:pPr>
            <a:r>
              <a:rPr lang="el-GR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Εμπόριο - Ναυτιλία</a:t>
            </a:r>
            <a:endParaRPr kumimoji="0" lang="el-GR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ÎÏÎ¿ÏÎ­Î»ÎµÏÎ¼Î± ÎµÎ¹ÎºÏÎ½Î±Ï Î³Î¹Î± british pudding staf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40889">
            <a:off x="4941590" y="2378181"/>
            <a:ext cx="3856362" cy="2564482"/>
          </a:xfrm>
          <a:prstGeom prst="rect">
            <a:avLst/>
          </a:prstGeom>
          <a:noFill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Πού</a:t>
            </a:r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εξάγουμε;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l-G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στα βιομηχανικά κράτη της Ευρώπης κυρίως</a:t>
            </a:r>
            <a:endParaRPr lang="el-GR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163885"/>
            <a:ext cx="8229600" cy="56941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Αγγλία </a:t>
            </a:r>
          </a:p>
          <a:p>
            <a:pPr>
              <a:buNone/>
            </a:pPr>
            <a:r>
              <a:rPr lang="el-GR" dirty="0" smtClean="0"/>
              <a:t>(απορροφά σχεδόν όλη τη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σταφίδα</a:t>
            </a:r>
            <a:r>
              <a:rPr lang="el-GR" dirty="0" smtClean="0"/>
              <a:t>)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Γαλλία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Βέλγιο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Το εμπόριο με την </a:t>
            </a:r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Οθωμανική </a:t>
            </a:r>
          </a:p>
          <a:p>
            <a:pPr>
              <a:buNone/>
            </a:pPr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Αυτοκρατορία </a:t>
            </a:r>
            <a:r>
              <a:rPr lang="el-GR" dirty="0" smtClean="0"/>
              <a:t>δεν βρίσκεται </a:t>
            </a:r>
          </a:p>
          <a:p>
            <a:pPr>
              <a:buNone/>
            </a:pPr>
            <a:r>
              <a:rPr lang="el-GR" dirty="0" smtClean="0"/>
              <a:t>στην πρώτη θέση</a:t>
            </a:r>
            <a:r>
              <a:rPr lang="en-US" dirty="0" smtClean="0"/>
              <a:t> (</a:t>
            </a:r>
            <a:r>
              <a:rPr lang="el-GR" dirty="0" smtClean="0"/>
              <a:t>όγκος και αξία)…</a:t>
            </a:r>
            <a:endParaRPr lang="el-GR" dirty="0"/>
          </a:p>
        </p:txBody>
      </p:sp>
      <p:pic>
        <p:nvPicPr>
          <p:cNvPr id="20482" name="Picture 2" descr="http://data.whicdn.com/images/78592979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908720"/>
            <a:ext cx="248618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4" name="AutoShape 4" descr="data:image/jpeg;base64,/9j/4AAQSkZJRgABAQAAAQABAAD/2wCEAAkGBxQTEhQUEhQWFBUXGBcYFxcXGBoYHBcXGBcXFxQVGBcYHSggGBolHRUXITEhJSkrLi4uGB8zODMsNygtLisBCgoKDg0OGhAQGywkHyQsLCwsLCwsLCwsLCwsLCwsLCwsLCwsLCwsLCwsLCwsLCwsLCwsLCwsLCwsLCwsLCwsLP/AABEIALEBHAMBIgACEQEDEQH/xAAbAAACAwEBAQAAAAAAAAAAAAACAwABBQQHBv/EAEIQAAEDAgQDBAYGBwgDAAAAAAEAAhEhMQMSQVEEYXEigZGhBQYyscHwBxMUUtHhJDRCYnJz8SMzNUNTY4KyFaKz/8QAGgEAAgIDAAAAAAAAAAAAAAAAAQIAAwQFBv/EACoRAAICAQMDAwQCAwAAAAAAAAABAhEDITFxBBJBMjOxEyIjYVHwJJHB/9oADAMBAAIRAxEAPwDxVUoVFklZAoqKiBCKQoiCCRCoUhFCgCagWCQqhNyqgEewli4XZ6Iw5x8MbuC5w1afq5hE8VggGJeAknH7W/0NB/cj67D9GTMGsHKelK+N9EXBej+1lMzTQGkEbD50X1buDAABgxe+5kTYdNzsr+ztnKG0nrQD3SfwWn7nRsHRi/Yw0CgzGgkV1lrgLEQQO5A3hoqJkt3EVNyDegO2nRbHGhxqYMk3oL1JBtY1Krh+DltYJJmL6gSI0p58wmQjZk/YGkl16V0oO/YTB/ry4PBEBszaIJpRpvsaL6R/AmwpMmo1ApBnkLjxVYvCQKgQHWitbxSIkz3I9zIYY4ExYaWiBtWx+alKxOBi4pSTzmo3HgvoGYJYIBJmlqDdta6zsuh3o9rmziUipy1OtPIIdxDA+r7TW5dQA5t4qIrYld2D6POUCIpsIgEClbx03XTxLWOGQNjWo1rad+upC6G4bsrRM0FSKCh8eusmu4vyH9HD9gAaZNTSkCu1ffosr119HNw8ClSXNroJJmmi+nwGGawB+yd71qb177rH9e2/oxgEf2jekwax3eYTWW9Oryx5PMCxAWLqcyqHIns3MsIkMRiyZlVOGilkWPtKAlHhsCAFG07IMthV6lvw1zvwQnlyhCibQJwjLwcJw0K6sQLmLVYnZr8mPtegshQMROVVTGM0r1OchREVRWfRpgVCEQRZVFGyWAGpjQo0IgE8YCtkLFWRNAVtbNlcsVi9wsNVRVNaFIR7AWCGrY9VMOeM4f8AmCwnfQLKW76lfr/C/wAwe4qZIJYpcP4DB/euT2VnAgOBJnmBua0SsTg4mLmTNxNoBPs6QJWlhYdSJoLjrPkgx+JaXDDE2uRFLgAkyev5rmo7GzbdmRxXBTINQRBrA6ecjp3p3DYYArBJ90Dvik1XW+ZgdozWRzFTFjrtzTxhNgudI1l1gK8o1+KKYDkGGTiDUCTf9qI0vQhU7hi5xoajnAjbe39Lru4RjRENgUUY2XFtaAH2tDN7EajVMAwOKbDgIIDYBO7tNDyp4wIQkkgEExcA7AxM9IvF/HZ43h2wRG4FNqkUExA03ssQh2dpeIuJDqEGsgb8zvaspBx2IAYL52Mc9z1059ETwAGg37/w3J8lMRsAEuEVsfdqbeaQ55k2rGhBNzU3FyoQcwAOrM0tMXgQYiLEjmsX1+j7LuRiNBpECCN+ngVqPY8NkEXMVrAisWitzssb1yM8HNpeyJF7wROlCii7pvejyjz0wgemVQlqc6OStAhUQrKkIldeAMqPLshARwoCKKyqFEpGyg9CXtSXBdZaluZRFMonivU5HhCHdE3Fw1zkclYtTX5LiznVwrVgrZJHPlNCMUUaEbSrIxEbBRMChhQJqpgChGhDkQdKvjQjLUBQtejIhWxd6oDIQtz1Ip6Q4Wn+aPisMrY9TsQN47hnGwxAT4FJnf45cP4Gx+pcnt/GOdmloIcRGokmTYDqPgucYLsWrnWrRp2qQ4XE8qx4L4jiCS8Zc2Y6waFtoItTUai6TgvLS2pDYDYIJEjs+zt+C47vNyomzg4gsO0LV5AgjXkrxXO7Qy08jc23/Kui5eF4oyQQ0nsg7mpAE6mQ6u60nuqKVJAJBqG7yYmDTS8qxStCNUZ3DvMzFDqOZgC1YIp1VMxe0Z7RGUEAgWmCaD70026rr4rCAMMGUmknpBJ3pHzbiGHNW+0YiQN4jybNdKXq4o48WZkipMBo03Obr7u5Z3HSSZMGR7LWyRAirjA15VVv+skSXQQbAQdiTWKDzoo/h8wdAyWgmBYSKRT53Quxqor6tpYTmMSaSTEwInkk8XhNaZaKm5GgG8XiqfhYbszY7+6wr80Q4+KCGtiGk1ItrRogRMA1GpUIc2Qhok22qBIFdJoPMrJ9eQBwYaKDOykRETTpX3L6D6iAcgJEAg30vBva0AWusH18YfspcfvYcnSxHw+QUUXdN70eUecqnKMVuTHVboQ4KAJxallGylwoEMVkIgVCVCUqBlWDRCVCoLYSF11AVZmVCPVCcVq43trZaLguYtTxZh9RiszVFFcLaHJjAjaEtqIK+LK2XCuFcK06QCwikIIRNV0WKypUzIiFUKNNELBWx6nz9u4aP9Qe49SsiFrep+GTxvDgXOII8Clzp/Slw/gbH61yetcNj53Et7AYO0SPu5gaA1MDbW5omPcZzANqTUG9ctABI1FI3UwuGiKUZLXOIiSYDQBQXg6X2u7iwMoivagCSJiktsYnffai403o4tc1rnAgvESDMyO0BNya3XR6P41wa4uNnCCJ1p2hHyRyXIMdwI7MTYiwbd06QcvX4sGADYEQXEmxJ2mK7KyqKr/k6OH4guLiRIibEzPaiYqbeXcGNjGAW2kXBkUA3qb+5K4fAu3M6cxkaHa//Gv5rlx3Oo32iCAZArOkRT5KbVIWk3odbHzLoGX2jsY/aPK3SExjg2KS2kR0oSZmw5rPx+K9lgF5FJiCDIA0sdLLteAY7Nqwaa062+SmiwNHNxPESZI7Q0m06xNRFZ5nks1pLpaSXgkmQQQYN78gJBTOJ4kyCKNIbzAE0be8yPBZ+E4sLdSKwb1rIm1T5G6jYUjZ4TELGgCRA/a2oZi3U81kev7cQ8JmcZBeyNDrpfe/K8rQZivD6u0J7UxArSBzn/idlm+vbnfYi3TOz41nT5oimXdN70eUeaAqFyjkMKw6Vtosv5IUKJQTuvcpqhVgfmqeFAU6BYjIQtKNRgitCNCslWFSBZVIW9653ORYmIZQkKxIwss3LYzoUKhCpbU5EMFWlq2o9wKHAowlgIsqyINlbGSrlAxMCyItsRlhUrUhW6gItj1JP6fwv81vx2WMtX1Sb+m8P/Mb8T4LH6lv6cuH8D4vWuT2vGwz0gyaA0sBAp379EGHglzpeINZFxmrEEdAbLrYA6SQDWTFayamhBMR4I8IkmagQHGabx2YJ38lx6Ru2xWDgkAn2oO43Pl59dejh+JDaR2rUiTQxfevmkwcpDKmorOmprQVHgm43DDI1zQCYpWKwayD8+62P6Kmc+MACXkZIkgSSTOtTU8uXhm47WlwJygtrUxFKuqRHxWjw7XOLpEgEEcnVkVvcbXScPA+/JgxUkwYqJgGk+5Roi0F4eE11BWay0zYiAegivyY4lmYgw0ERWBe1AZ7l1v4eKkXPvB2i/zFVywZg1BEzA6CM16kUnuKmxNzFw+1iZc1Bm7Wkgg0Ow9+lkHE8KS8OBhoA0NY0MxqdV0t4QsFYa1hLjrmucguZkkeXXrdhDKA0kaA3zSK07je6FDWXgYcNkOvShkEmwtegNV87674jhw0GJlkxHObHe3Lovp/qnUqDYTMRpfvPXyWB6/cORwnL6xnmNtCiizpn+aPJ5tqhRBtVRYrDpWmDlRKgERKIqQJPgqc5R1VTWKCtthsCOFbAo4oF6jSIQgCYEt6hJLyIfh1SyBsnuSSSnRg5EkZqpSVS21nHklWFIUAUIGCrDlGhRoViT8CMMOTYQNamgLMxxfkrbJCIKpUKyaSEIVseprJ47hh/uC/esZbnqR/iHC7fWj4qjqPanw/gfH61ye3OYGZhXLFACIrWK60A7wqwjmENBEbC0EE00H4UsEs4mUuLmvI7Ol9M2U6WOy6OCxMzcwEwTFjFS2JbIm4pz5ri1b0N29NRo4dsRBEzN7H3aJL3ibQBI9rNWaGo5quGxDm0FJdmgGDI5yKK2McZgC5uCKg6Utsdt6lWpFbOThuySAIJAgSJv7cCY3WiWZdASbQZi5M+fn0S2CCYABMC5IIpalDHxT8XD7XZGlYNTYkRG3NMkKyYjDEOpsNuSycRozQa0HdBP4har3ETse/uv1Wdi4RMlzWlsTAu47E0kciiyI5+KAM6Umh9kVIiaCfw2V8O0n2hIuL2MZZp528UOE6ZsQOVra9xR4eIH6GJP8A6m0DuPjVKEezBIkjzNJEfgsH6RMSeD09tle80Wyx4L4gihIMiCaVFfmCsP1+wm/YPalwewV76kc1E7MjpVWeHKPL3JTimQgc26c6edsCVH6K2torciU1oLBTGIALq2AhQEdGPCuEARwgZK1BJScRPeEDxRRCZExEhBn2CpwgpQcrEjXznWhxOUCisLb1qciSKKBqIBGAnULFbBa1MY1WxqstWRDHWojYTUQS2opV8ZaCNBKKgVFZYCytj1M/X+F/mtWKVreqVeN4YTE4gFO+qxupf45cP4LMXrXJ72MI5iTGswBWhuTeNhzSuEe12cNBBBJ0s7WTe+uvSnM6hmhq0C4JBEzEf0APd28FgtaKERIgCDSk9b/JXJRRuJHdwmCGgSSZk2kCm8cvJHiscBWIkGpFYNBEakwub66CACAI1MgSRI7o84omYD5EFwkyamtTSxtWB71cmVMF8NJkntRN99ppS9FcgAmRz2Efl70GNgGSWxOUa8zHQUK524hynNcfepmJjtchMoBHYt6VtEjY9OiTjsc5sgjviB0Hd5ocTGdmpcgC9CKG3eUocQBmFBuKV7ooaoWg0Z3ENiaSf3TuYJpXRLYCYJbAtDTFTIHnHNL4rEd9YcobmigJgmTMuig69L0T+CxyZggHYmnnE3SMYbhtdJjLMTpMzQkX3Hgsf6QcOODmntssDzmpvYL6HA50vJEmginv7gsP6RGn7G+ZgYmHl5jLe8Da2nNGi7pHeeHKPKQVCrKhTnUgwo4KyFcKA7RWREQrIUBUFUSIlAoQoWJASlPlPKTioooyLQ5MShSXOK6HJT3ibK1Gqyr9nKrCgKYAtxGNnLtkYExrUEogVkQpCMvMjCABGFfD9iMmVTKrVqztQClRVoUsnRERa/qgyeO4YD/UaslbfqQB/wCQ4X+a34qjOrxS4fwWY/WuT2UMyEia0EgWg+1QxUR4+LcBwBy9nYAVIJMuAIsOR5d3W7DjO7JvYgTqKzSaCeQSzhkOEwBoCLAAADlXoK2quSRt2x2FiNNNQazJNeoiK6UHJFhM7U1yxAIIEcrTFPnTjwGtM5XlxqCWtgdk5XNJqJmfCNCnh01aR+7B0MRJkyfatv42JiM68Z8tNPE0EkRU9y5+KaS7sEhxPLwrNb2HnCvDcTMt1Emad5I8kpnEBuIC4xLJDcpEbgzrGkb9AzAhmKC0mCRoSYrHXT8Vm8Ywk5gZ3Dq3oI71p42D7JArrrSHW7431HTN47DMDM0uFCGza4Mk6RXfwSSQyZkD+8ALhloRNIjp/S2y6+A4zM9zRlAEVv2hp1Sn8G053NDnFsUoZNRBIqJ8rldHA8MJBpWhjMA1wkuEE3EXv3oJDNo0+BZFhmrWo7iazypKxfpNb+hGv+YzStZ500WuyCTHMyBy86bLA+kQ/oRvJxWnkYEHw7KbwXdIv8iHKPKj5qKy1CAodYyFWAqhGAoBIBUihRoRBRAo5WqJQGewDmpTxRMc5LxCmRjZKoQ/DQDDCOYQxzTowJpN7HEAiQyoVvFsciGmAJOGnNKuxa6iSLCIKkQKyIoRkCKFQKgVsRSEIS1GShlSSREU0rf9Rf8AEOF/mt+KwCtz1I/xDhdf7VtPFUZnWKXD+CyHrR768kipbFI5GaV7rf0SsdjmVdmOgI8YIv8AdsNEx86yK6EVih16XVOxawKc60nSp0XIRRtmzJw8EZXAA0JDg6YJkO1sDM85T+ELx903tApbeSeYi66H4ImAZBmpvJG+kdNEv6gRcS2IEWrUzvINk1AsbiYgrWIETMVIm5HXwUyQACA6PK4kT4UgLiY6Dc0drtvvr5LuOINDMxc94B74TLUDF43EGcoBHUeIWZxOK4m5F5O8GlPnmtLHuGzE/dr0+SuLHbEZh4U8OVQgwo424pkgEu2qBE1mtZofkV6nPLR2iYdIgNo7pmkTzV4NcxiBNBQDZ3hHzKMMJIME0AMQB2ZJuLV7kCHZw0TQwKmRWb6/l3r5v6SXfohi2dl9qgERT58NzCxW5nt7RIJBc6AGGM5igJ9psxOndhfSHlPBEtP+Zh2qJh0mYkzQ628Zehk9Ivzw5R5XKpyotV81Dq78MsBEqVyoWIElQBRWFBdyJb2pqBwUBJWgMtUt7UyVTkSmSVCMtVUKzf4KukpzElRlgI8tEtqaFvMaTOKYTQjalsKZKyIUIwwrVKwVlKisgRKgrCsiAoqiiVFCSIBK3fUcxx/C6/2rfisJwWv6nvjjeGP+434rFzaY5cP4LIepHu/FYwy5pBkm3aBk6eHmufh/SkPiesU3Lb0Mx1uubinEie00ais0tQ0H5pGASYjNEU1vYgaUAO1oXI7M3G6NI4ouQG1IIvrpNbR496W4gZTIAJoA6akAH4wLdU1mAHgEESPaPOBXkeXvXNicM4EXFL2dNRtEyQPmttCDcTD7Ug0EggTpY3hLwsUkk6jkZggEG0iwoEPEE3DTAIFQdK9TpTYJvCua0ABwO81r1PxlL5DWgQxjWRMCmta0nl8yjoParrETznlRcXpLjg1piOzN6doCwIv87JDMQvINbAie/QGQjYKGjG7RJOaRURYaU1ufDZdAJB7EkRbnIsbTTU6pWGAZDok7E6c+pT8MA9mOdOR8SlsNDsChcHNjd0itCSSK2pSui+f+kMn7G7b6zD1F62A+Oy+h4cZXQCI0FJmxJPn49F8/9I7geCOU0GIzURNadfwUMjpPfhyjysqgIUChKJ1uhasoZVqBsGVYKoqBEWy5QOKIhKKgk2RzkJcqdRUAiY7k26AJqqUc1CJTGNJtGc0Iw5Lzqsy3SkkcdQ1XmSA5FKn1Cdp0NcmArkDkYer4ZqEcTpaUUpAxVBiLJWaNCdrHEqnOQZgheUZZdCKJbnrT9WHEcXgEXDxGleqxs1l3+gMSOJwT++PisLNkuEuP+F2OP3I9mxOOLswcOzoTUGKCngITsLE7QMC0VggkChnTUeHVYRxwDL3hhtMSYEDYxtveF1cHxraASCe8En2SXHkNht152jaH0/CvpFjlJB8NR2ZgzqaqvSDA0lpMzUWBMHlPSfcsXhOIH17i5xAAAgGsmQRA/hjv8er0xxwZGXLIkZjEiQN7EXiPxT3oJWo/F4ltogieUUsAYJ00WX6T9IMw20bLiIpcGNzTRtqrC4r0i52J2jEeyWiCWgkkWFLV/dQ8VxADGEx96TWcpBm/dP5KtjpH0PGFxwXw0tmtTBJPLXqaWrRThnlogEyQCQYMUAbBE3jf3r53/wAy72S6ZaC4QDSnZdNooLEIn+kjXeIAM0vMkSJtWN0ut6jdqo+i+0sdmIO+h0pY/NleBxZzsmTApAMQTUBw1gT/AEp8vwuMHDI4Gg5igNa6WK7jjTliOUmCWyB7VIsb7dE1Cn2TOIDpzSDNOdKV7nbBYP0jx9jNa/WMEReMxnmYOwtyWv6MPZAmHUrz91oovn/pBf8AosTTO3vvJ5f1RrQu6X34co82KEqiVYKJ1DdhNVyqlCSgNdIuVTXJb3ofrE1FLypMeShcknGCo4wUoDzR/kLEiErMgfjJJOqdRMHJmV6D3OlRvJI+sIRtfsjRX9VNmcVSii2T3OXLCtqiiKIwgrUUTCkRFRRMvIBzVWMoosx+grW4gXC7/Qn6zhfxhRRYOT23/fBfD1I+74/+8PT4haXob+5w/wCFvuUUWmZsfA/G/b6n/q5d3pb2T/C5RRFbCs+T427f4viVyekfZH8Tv/oFaii3D4OXCsOp9zlqcHbE6fEqKJZjxDFx0+C3vRl29G/9mqKKCvY2+G/vHdB73L5716/Vf+bf+oUURWxd0/vR5R50+w7lbb/PNRRA6NbhmyBRRRDSOd3xSz8SoorEa+e4pyNRRMUR3YvFVvsO5RREre7EvsExRRErW/8A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486" name="Picture 6" descr="http://awesomewallpapers.files.wordpress.com/2010/05/fra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132856"/>
            <a:ext cx="2073831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8" name="AutoShape 8" descr="data:image/jpeg;base64,/9j/4AAQSkZJRgABAQAAAQABAAD/2wCEAAkGBxQTEhUUExQWFhUVFxgXFRcXFxgXGBcYFxwXFxcVFxccHCggGBwlHBcXITEhJSkrLi4uFx8zODMsNygtLisBCgoKDg0OFxAQGiwkHCQsLCwsLCwsLCwsLCwsLCwsLCwsLCwsLCwsLCwsLCwsLCwsLCwsLCwsLCwsLCwsLCwsLP/AABEIAK0BIwMBIgACEQEDEQH/xAAbAAACAwEBAQAAAAAAAAAAAAACAwEEBQAGB//EADgQAAIBAgIHBQYGAwEBAQAAAAABAgMRITEEEkFRYbHwE3GBkaEFBiIycsEUI0LR4fFSYrIzUxX/xAAaAQADAQEBAQAAAAAAAAAAAAAAAQIDBQQG/8QAJBEBAQACAQQDAAMBAQAAAAAAAAECEQMEEiExIzNxE0FRIhT/2gAMAwEAAhEDEQA/APjpxyC1RGFBI6MBtOlcW1SFoJDnQ3ExpC2eircA0uA5U9+AyC4CtVIqOPAiUXu9DRnBBQStkLuHYyVEdQoNyirZyS9UaMYYlnQV+ZDD9UeaFlyagnG97R93VZLVa8Wn14mpQ9gqDwvzNqFt41yWZ8Zl1HJl/boXOqFLQ1kxn4XgWlM6cuJlqp3VWVNpWvzEzo3S2eH8lq5N8MQG6zvw23b3E/hrr+MzQjG2wiSX9B3U9s6VDJKPpgFGgnhv80Wpx8TqNG2e0fcNsfSNDe1vLDAzp0W3n6c8D0tejdOzKH4J2zNsOTx5PbxPtvR2qqu0/hXORmzpLgel949GtVX0L/qSMp0Ds8Oe8I7XTz48WYqB3YmiqXECVNdI27m2lLsuB34UtdmMSuHcNM3sEBKiX509widMqZC4qDgC4st9mDKkXMmVwVJrgUatNrYakoWF1YmuGenl5+CZz2yCR1Smrs437o5d48orRiHY6KwDSNHggIQbLdOi10zqULD3PgRaqQ+hQW/EGvRs8ETQh3lhSts9DPeqtQUX1tH08NhYUU+G4XGk778fILlaSVJMCdusSw6QmpB4NLzuKHsCXd1sLmgQ+OG/WjzRT1XtLWjfNC3+UeaDL0W32eyb5kTlsAp1GtniEpvcfH609iG8CEsRkEnsHWEFd9YBU1tsPaWZNNL+A0WyZSQiTx/YuStuF1F1YVhkWYyKuTf0JjLgToFSjuASuWZSbF6r2lB5L3nh+asf0LZ/tIyI0rvM2feq/aq3/wA1n3zMuNR9XO109+PF3um+rH8LdH7Cp0C45Ep32G22zPlR9AHhhY1KlJW7ys6fcGwoOHATVhgaValbFFPaOUM+cMbkKDsX3HghM2XMi0pzpYFaojQksCjVp57DTCss8f8AGfUSucHOniSenbwXDz6UIZD9HhdldFvRabvsPRXBh34d5j6cLd7ttD1ll9yxSmlsv6GNtUmEFfFrZ4ZDNIabzASCnQule5IVaru8chkFtv5h6ls9gLs/7uUE1JC5ze0bVsKdt4E6EWWdGXxx+pcyvGa3jtHd5xt/kuaC+g+uwiNtuEwds1ntxGQmumfI2vcYrrcu4MQ2n+wMnG+0m+Qta/FBa3ERTkhkpJWD0RqRDQEap0pi2DLAuOQCrE9ot4qBSREo8NoL3+eJN7+AB5j3npXqxe6C5yMxRxtY0/ea/ar6FzkZOurnY4L8eLvdN9WP4aqfAlxsskRGeGTCm1Y3bF4AOntOlNbBMqj2eOICDlFvYU9IoW2MtPScMhNatgEhqM4lWpFbS3JorVcS5CKZXqIslaaLiLVGaxOCqLF5Em8rBjQZp6HG+wy4mhQn1kezP0+XxWZpJYY2Za0e/WJXVPdfDewtbVMbFNFx28gFO2WC7hMa6tiA6u6wtBYq55lZxIbBuPQS5Y4sKUeKFuKsA6b3jI6w/Rba8fqjzRXgh2i/PG3+UeaFfQfX2syUurkRXfmTs2s+Pe9GrtFNYsdJXFTkPYgqSts9C3HEqU5d/jctU4pk2ii1b5HOiMUrBLESSuyfX7kxpY3H6oFxhCjxIlfYdc5IWw8z7z026i+hc5GJbH+je95Eu1jh+hf9SMVruOzwfXi73TfVj+ChU4gVq2G8l7shcqe9msrexWnVYUJepLpccDtZIoOkivVinkWJ2aK02LZ6U2gJUw5xYtxaLiaVJWK8izUjvKOlVLGmM2zyuleosWSV5VsTjftry/zYKFN5F3RsNlypSsW6VlY9WT5vFblVSW7zxBpzFJ72EmRpRshkbFWnUHO4iOnZIiWQEm1sOjJgEoJIhPqxKmgDkx+iP44/VHmLi1xG6J/6Q+qNvNCvoPrtnfZbxJvcNJbwdTifHve5LE63AhxZFN322sAPjTwC1QI951Rq38kb8kJVVkNhURQlU4BRl3lHpeVVdYgfiEl/JRnV3AOT3ryCDTR7dE9qilGXd3HOeTsGhpje8s/zV9C/6kZDwV7Gl7x1PzV9C5yMft7f0zr8H14u7031Y/hj0jgcqiYmUk+vuQ0rm0b6FOJFrPLA6TQEqlsfQPIG2sdxWqVFayAnVTKzniOQCuDJbyJyzQKmaRFpcpGZpKxNSbKOlZWNML5ZZzcZc1icMnDE49O3huF2zqZehaxQgXqbPRk4GInJJEKqRWeGAMU7k6Udr7hkZlfIYmLRrUJnOW4UngMhiSTkw1nsFJ4jHYAJxLGhP44fVHmio8cmP0WNpxxXzLmhX0H2WSTyYmTsK7azzXAmTvifIOgh1brPyC0eN9otwG0XbMQp06eDYmGGfTLikuAuUk9pMIm63guqkMcbbivUa3r0HDFGafd1wCae+3kKhWshinfZ+xWghye18iHUW98SHHC7AU+sADA94pfmK9/lVvORjqXF+hpe88/zUv8ARc5GKp+p2OCfHi7nT/ViKcv5OvYFcSXI2egWvuxAdXEWmDKpgGiMlIVUq8DpTWwCaRUKucwFJXCnTYMpWHE6HVmihXxbz8x86hXqMvGJyhM8ziJHGjJjQLcXYqQeQ9zPfXyUNp1OAfalaIxE3FcpqaZOqDsJJM6kNUthWDgKg6RKSIVMnLiIIeGXmP0VPWjn8y5oBxTRFGznG1/mXMm+jfWnNXtgTKdtnXXMW6DXH07idR55HyXh0D9cJSuVnSaz67yYJvqwtQLUpqwPaPZj0iY+nEhvLAkk1aj2plSpPh/BYqu68Vx2lec7bB4nDIYBqSfcKp1eA2m0/wBmMJhF444ei/crVIO9vvxLbSSdhGq2wlDzXvDB9qk8fgXORlSpWNf3kh+alb9C5yxMirZWOxwX48Xc6efFj+K0094MJuw2VPhgAo45G7bQJSfgTIOWW0X2WOPmA0BSsHECUWcooYMlErVYMZrWFzlccRSnATPMe4sRUWORcRkTJknM40Z6Y0GNExGJnvfJQaDigYJFhJWItVoBMWTC1xmArTQrhJsiUyYq4jG0w07bRasQ/h8RA/Xw7xmjT+OP1R5ora76YVHCUfqXMmzwH2WT733WxOuu7cVIvDDDxApTlfP7HyPa6K1UmLeayt6nat+t/iBPDHreKQLUZ2XTBaW0S5q1ssrhSqq2CDQS63d14CNe+1euYPbcGt/EiGHj3sqY6UKSx5+gyi7LFiFKTXHu7xKjPdj3vArt2S9LSL5PpAKqs/vmUqNW900r3aurvfwDqzUcWr33MfZq6GmP7wT/ADFl8i5yMuN2vsWvbk4uorX+RZ98jOnVtbq51eHH/iO109+LExq5HZi41OA1P19DW+G3sN+Iup3liWAq6eYoeimBctxjnu7/ANhNWmlccsFhEp24inMOYvVuXGabi7BxBm7jh68FtHHNs4YeeQyIljYSOm+KMTGRYMEFqkrGkc5MFYEwe8RiTYcXYGN9gS7hGbGr3EOb3AEwEB63WAzR5/HH6lzFYE0vnj9UeaJs8B9c7S2ywUKu3mJu9qOWy/2Pk9OisqQlLG4UUsE8EFGEbYMRK9TrAJVN1gnBZb+AE6N74J8x+DV60ncbQkumO7F8zoaPi/2Hua0A9o7Oy+5VhUvhHx7y7+Hb2+YENGs+t24JZBtnObxXF/frwGSvZWs++78Ey7HQ1d58Nu2RMtEXd4FXkh7eS9vzvUV8PhWC72ZcU5G77w6OlUW/UXNmZGKWB1eHKfxzTs9PjvjxJjHEcuADpY9x06T2eZb0yHEdyFJ2I7UWleDW0+4XW63A62SO7Nq/9BrR6BKOBX1SxO4tlQriS0BIc0IqsuIy8TZEqjucLl4eZxrqPH/Jf9YzRNiEyUe98mbTkW4xW8pxCjKzJq4tuHkL1Q41E1uYLnZkxXgxLC9goRvsyJoyLEJLb/HcRT0ru24PUW8KpFbxcmv6AGRjnzDoU1rxs/1R5oRTaZZ0R/HHFfNHmgvoPrCtG6dvK2e8RXi842VrP1LKu35gTpN4eHM+Rl8uhKU5XzS669R1O2F1brYHDQ+rlqOipPjbDZ99wssoVqtKmotXQNnmlbvNSdBOza8xVRKxnM07U6V28RroBQhZvHMKa3NDtBLo49/Aiej4DHLDPyOir46zDdGyoR3548952r4s6c3lcW47365DN5r3iv2sb2+TdxltMZSzwNf3j/8AZY/oXrKZl3tkdng+vF9B031Y/hbkQ6isRVlv9BbsbyPQl4gsFyBUx6HgTnY6dUW2LY9DejXNC3ICQLY9FckuYMicCJMpFKlE4YcNHZHmVIlMXc650nxR6kEpldMlyBW1iLDjJ43KmuHGo0KwbWu1HUqq2lGNQKFQmw5kvyrLMjtSo6nAFVBaPa/rpbh2h1V2kL/5R5oz+1f2Bo1vjj9UeaFcdynt90r6QljgKj7RjkrevA8lp2nybfjzMuWkyWTsfM8fR90817bdPodL2irvFF9V08db0PlcNNmndSdzU0T2lUa+bbYXJ0GvMpY5TJ7+enPJ27ytXrvZZ8zE0XS21jwIrVX9jyzh1dNJi2+1aWIMKmsniuBg1assr7OP7mTpntCccnbxfW01w6a5eqfa9W3JPFq27fliBU0prK3H+zwz9r1Hm8urlf8A/TnrZ9ZnrnQ5f3Ynuxe/o1m3rNrfncVOu1LB3W39/U8fovtOor4+HqbOgVZTjZvZmRn09w81UuyfeDSU6if+izTT+aeBkzq7jvbycaiV7/Cv+pGeqzOhw4SYTTucGWuPGLEpgtie1ZHam2mlqw5gKoUa+ltFf8Sy5x2x58+qxxumtKoBrlKFZjY1CbjprjzTI+TBaOTO1hNLNuaOuC5letVsypNss+SYTay0cUXXZxXZWX/pw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490" name="AutoShape 10" descr="data:image/jpeg;base64,/9j/4AAQSkZJRgABAQAAAQABAAD/2wCEAAkGBxQTEhUUExQWFhUVFxgXFRcXFxgXGBcYFxwXFxcVFxccHCggGBwlHBcXITEhJSkrLi4uFx8zODMsNygtLisBCgoKDg0OFxAQGiwkHCQsLCwsLCwsLCwsLCwsLCwsLCwsLCwsLCwsLCwsLCwsLCwsLCwsLCwsLCwsLCwsLCwsLP/AABEIAK0BIwMBIgACEQEDEQH/xAAbAAACAwEBAQAAAAAAAAAAAAACAwEEBQAGB//EADgQAAIBAgIHBQYGAwEBAQAAAAABAgMRITEEEkFRYbHwE3GBkaEFBiIycsEUI0LR4fFSYrIzUxX/xAAaAQADAQEBAQAAAAAAAAAAAAAAAQIDBQQG/8QAJBEBAQACAQQDAAMBAQAAAAAAAAECEQMEEiExIzNxE0FRIhT/2gAMAwEAAhEDEQA/APjpxyC1RGFBI6MBtOlcW1SFoJDnQ3ExpC2eircA0uA5U9+AyC4CtVIqOPAiUXu9DRnBBQStkLuHYyVEdQoNyirZyS9UaMYYlnQV+ZDD9UeaFlyagnG97R93VZLVa8Wn14mpQ9gqDwvzNqFt41yWZ8Zl1HJl/boXOqFLQ1kxn4XgWlM6cuJlqp3VWVNpWvzEzo3S2eH8lq5N8MQG6zvw23b3E/hrr+MzQjG2wiSX9B3U9s6VDJKPpgFGgnhv80Wpx8TqNG2e0fcNsfSNDe1vLDAzp0W3n6c8D0tejdOzKH4J2zNsOTx5PbxPtvR2qqu0/hXORmzpLgel949GtVX0L/qSMp0Ds8Oe8I7XTz48WYqB3YmiqXECVNdI27m2lLsuB34UtdmMSuHcNM3sEBKiX509widMqZC4qDgC4st9mDKkXMmVwVJrgUatNrYakoWF1YmuGenl5+CZz2yCR1Smrs437o5d48orRiHY6KwDSNHggIQbLdOi10zqULD3PgRaqQ+hQW/EGvRs8ETQh3lhSts9DPeqtQUX1tH08NhYUU+G4XGk778fILlaSVJMCdusSw6QmpB4NLzuKHsCXd1sLmgQ+OG/WjzRT1XtLWjfNC3+UeaDL0W32eyb5kTlsAp1GtniEpvcfH609iG8CEsRkEnsHWEFd9YBU1tsPaWZNNL+A0WyZSQiTx/YuStuF1F1YVhkWYyKuTf0JjLgToFSjuASuWZSbF6r2lB5L3nh+asf0LZ/tIyI0rvM2feq/aq3/wA1n3zMuNR9XO109+PF3um+rH8LdH7Cp0C45Ep32G22zPlR9AHhhY1KlJW7ys6fcGwoOHATVhgaValbFFPaOUM+cMbkKDsX3HghM2XMi0pzpYFaojQksCjVp57DTCss8f8AGfUSucHOniSenbwXDz6UIZD9HhdldFvRabvsPRXBh34d5j6cLd7ttD1ll9yxSmlsv6GNtUmEFfFrZ4ZDNIabzASCnQule5IVaru8chkFtv5h6ls9gLs/7uUE1JC5ze0bVsKdt4E6EWWdGXxx+pcyvGa3jtHd5xt/kuaC+g+uwiNtuEwds1ntxGQmumfI2vcYrrcu4MQ2n+wMnG+0m+Qta/FBa3ERTkhkpJWD0RqRDQEap0pi2DLAuOQCrE9ot4qBSREo8NoL3+eJN7+AB5j3npXqxe6C5yMxRxtY0/ea/ar6FzkZOurnY4L8eLvdN9WP4aqfAlxsskRGeGTCm1Y3bF4AOntOlNbBMqj2eOICDlFvYU9IoW2MtPScMhNatgEhqM4lWpFbS3JorVcS5CKZXqIslaaLiLVGaxOCqLF5Em8rBjQZp6HG+wy4mhQn1kezP0+XxWZpJYY2Za0e/WJXVPdfDewtbVMbFNFx28gFO2WC7hMa6tiA6u6wtBYq55lZxIbBuPQS5Y4sKUeKFuKsA6b3jI6w/Rba8fqjzRXgh2i/PG3+UeaFfQfX2syUurkRXfmTs2s+Pe9GrtFNYsdJXFTkPYgqSts9C3HEqU5d/jctU4pk2ii1b5HOiMUrBLESSuyfX7kxpY3H6oFxhCjxIlfYdc5IWw8z7z026i+hc5GJbH+je95Eu1jh+hf9SMVruOzwfXi73TfVj+ChU4gVq2G8l7shcqe9msrexWnVYUJepLpccDtZIoOkivVinkWJ2aK02LZ6U2gJUw5xYtxaLiaVJWK8izUjvKOlVLGmM2zyuleosWSV5VsTjftry/zYKFN5F3RsNlypSsW6VlY9WT5vFblVSW7zxBpzFJ72EmRpRshkbFWnUHO4iOnZIiWQEm1sOjJgEoJIhPqxKmgDkx+iP44/VHmLi1xG6J/6Q+qNvNCvoPrtnfZbxJvcNJbwdTifHve5LE63AhxZFN322sAPjTwC1QI951Rq38kb8kJVVkNhURQlU4BRl3lHpeVVdYgfiEl/JRnV3AOT3ryCDTR7dE9qilGXd3HOeTsGhpje8s/zV9C/6kZDwV7Gl7x1PzV9C5yMft7f0zr8H14u7031Y/hj0jgcqiYmUk+vuQ0rm0b6FOJFrPLA6TQEqlsfQPIG2sdxWqVFayAnVTKzniOQCuDJbyJyzQKmaRFpcpGZpKxNSbKOlZWNML5ZZzcZc1icMnDE49O3huF2zqZehaxQgXqbPRk4GInJJEKqRWeGAMU7k6Udr7hkZlfIYmLRrUJnOW4UngMhiSTkw1nsFJ4jHYAJxLGhP44fVHmio8cmP0WNpxxXzLmhX0H2WSTyYmTsK7azzXAmTvifIOgh1brPyC0eN9otwG0XbMQp06eDYmGGfTLikuAuUk9pMIm63guqkMcbbivUa3r0HDFGafd1wCae+3kKhWshinfZ+xWghye18iHUW98SHHC7AU+sADA94pfmK9/lVvORjqXF+hpe88/zUv8ARc5GKp+p2OCfHi7nT/ViKcv5OvYFcSXI2egWvuxAdXEWmDKpgGiMlIVUq8DpTWwCaRUKucwFJXCnTYMpWHE6HVmihXxbz8x86hXqMvGJyhM8ziJHGjJjQLcXYqQeQ9zPfXyUNp1OAfalaIxE3FcpqaZOqDsJJM6kNUthWDgKg6RKSIVMnLiIIeGXmP0VPWjn8y5oBxTRFGznG1/mXMm+jfWnNXtgTKdtnXXMW6DXH07idR55HyXh0D9cJSuVnSaz67yYJvqwtQLUpqwPaPZj0iY+nEhvLAkk1aj2plSpPh/BYqu68Vx2lec7bB4nDIYBqSfcKp1eA2m0/wBmMJhF444ei/crVIO9vvxLbSSdhGq2wlDzXvDB9qk8fgXORlSpWNf3kh+alb9C5yxMirZWOxwX48Xc6efFj+K0094MJuw2VPhgAo45G7bQJSfgTIOWW0X2WOPmA0BSsHECUWcooYMlErVYMZrWFzlccRSnATPMe4sRUWORcRkTJknM40Z6Y0GNExGJnvfJQaDigYJFhJWItVoBMWTC1xmArTQrhJsiUyYq4jG0w07bRasQ/h8RA/Xw7xmjT+OP1R5ora76YVHCUfqXMmzwH2WT733WxOuu7cVIvDDDxApTlfP7HyPa6K1UmLeayt6nat+t/iBPDHreKQLUZ2XTBaW0S5q1ssrhSqq2CDQS63d14CNe+1euYPbcGt/EiGHj3sqY6UKSx5+gyi7LFiFKTXHu7xKjPdj3vArt2S9LSL5PpAKqs/vmUqNW900r3aurvfwDqzUcWr33MfZq6GmP7wT/ADFl8i5yMuN2vsWvbk4uorX+RZ98jOnVtbq51eHH/iO109+LExq5HZi41OA1P19DW+G3sN+Iup3liWAq6eYoeimBctxjnu7/ANhNWmlccsFhEp24inMOYvVuXGabi7BxBm7jh68FtHHNs4YeeQyIljYSOm+KMTGRYMEFqkrGkc5MFYEwe8RiTYcXYGN9gS7hGbGr3EOb3AEwEB63WAzR5/HH6lzFYE0vnj9UeaJs8B9c7S2ywUKu3mJu9qOWy/2Pk9OisqQlLG4UUsE8EFGEbYMRK9TrAJVN1gnBZb+AE6N74J8x+DV60ncbQkumO7F8zoaPi/2Hua0A9o7Oy+5VhUvhHx7y7+Hb2+YENGs+t24JZBtnObxXF/frwGSvZWs++78Ey7HQ1d58Nu2RMtEXd4FXkh7eS9vzvUV8PhWC72ZcU5G77w6OlUW/UXNmZGKWB1eHKfxzTs9PjvjxJjHEcuADpY9x06T2eZb0yHEdyFJ2I7UWleDW0+4XW63A62SO7Nq/9BrR6BKOBX1SxO4tlQriS0BIc0IqsuIy8TZEqjucLl4eZxrqPH/Jf9YzRNiEyUe98mbTkW4xW8pxCjKzJq4tuHkL1Q41E1uYLnZkxXgxLC9goRvsyJoyLEJLb/HcRT0ru24PUW8KpFbxcmv6AGRjnzDoU1rxs/1R5oRTaZZ0R/HHFfNHmgvoPrCtG6dvK2e8RXi842VrP1LKu35gTpN4eHM+Rl8uhKU5XzS669R1O2F1brYHDQ+rlqOipPjbDZ99wssoVqtKmotXQNnmlbvNSdBOza8xVRKxnM07U6V28RroBQhZvHMKa3NDtBLo49/Aiej4DHLDPyOir46zDdGyoR3548952r4s6c3lcW47365DN5r3iv2sb2+TdxltMZSzwNf3j/8AZY/oXrKZl3tkdng+vF9B031Y/hbkQ6isRVlv9BbsbyPQl4gsFyBUx6HgTnY6dUW2LY9DejXNC3ICQLY9FckuYMicCJMpFKlE4YcNHZHmVIlMXc650nxR6kEpldMlyBW1iLDjJ43KmuHGo0KwbWu1HUqq2lGNQKFQmw5kvyrLMjtSo6nAFVBaPa/rpbh2h1V2kL/5R5oz+1f2Bo1vjj9UeaFcdynt90r6QljgKj7RjkrevA8lp2nybfjzMuWkyWTsfM8fR90817bdPodL2irvFF9V08db0PlcNNmndSdzU0T2lUa+bbYXJ0GvMpY5TJ7+enPJ27ytXrvZZ8zE0XS21jwIrVX9jyzh1dNJi2+1aWIMKmsniuBg1assr7OP7mTpntCccnbxfW01w6a5eqfa9W3JPFq27fliBU0prK3H+zwz9r1Hm8urlf8A/TnrZ9ZnrnQ5f3Ynuxe/o1m3rNrfncVOu1LB3W39/U8fovtOor4+HqbOgVZTjZvZmRn09w81UuyfeDSU6if+izTT+aeBkzq7jvbycaiV7/Cv+pGeqzOhw4SYTTucGWuPGLEpgtie1ZHam2mlqw5gKoUa+ltFf8Sy5x2x58+qxxumtKoBrlKFZjY1CbjprjzTI+TBaOTO1hNLNuaOuC5letVsypNss+SYTay0cUXXZxXZWX/pw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492" name="AutoShape 12" descr="data:image/jpeg;base64,/9j/4AAQSkZJRgABAQAAAQABAAD/2wCEAAkGBxQTEhQUEhQUFBUVFRcXFxcYFBcUFBQUFRQXFxcXFxQYHCggGBwlHBQUITEhJSkrLi4uFx8zODMsNygtLiwBCgoKDg0OGhAQGywkHyQsLCwsLCwsLCwsLCwsLCwsLCwsLCwsLCwsLCwsLCwsLCwsLCwsLCwsLCwsLCwsLCwsLP/AABEIALEBHAMBIgACEQEDEQH/xAAbAAACAwEBAQAAAAAAAAAAAAACAwABBAcFBv/EADgQAAIBAwEEBgoCAQQDAAAAAAABAgMRITEEEkFRYXFykbLwBRMiIzOBobHB0XPx4RQyYqJCUlP/xAAbAQACAwEBAQAAAAAAAAAAAAABAgADBgQFB//EACIRAAICAgICAwEBAAAAAAAAAAABAhEDIRIxMkEiUXETBP/aAAwDAQACEQMRAD8A4aQhCEIFEiQ+hRu8gboaMW2RQB3WaZ0i/UYuV8i5pGVUmW6ZoqU0tHYTN/oKlZOKQMYZKkXGTXApsYGqKUQowyuv8kSsNoRyutdwGyKJpnrhF0lmxrlQy7r8BUNmycvNUVULp0eDNNPYRtPZz1aVFaJHNkzV0MkeQtiT6g1sHtLB7MNkXUrj40k5dSKH/pYaPDnsaSu1fjyQFKEvlyPo3st1ZIzT2O3DR5Fj/ovTJR5FenZC6OzqSuezV2VSSugv9JboG/vSJRijs6tlLuAlTxO3/q+HQeoqF0iVdl9ib/4y8JV/UaK2j42ECp0hqJM9S9micFVGP1Avd6Dc1czuOSxSPOyY2ujHYGSNXqwHDBapHFKDSEboYy/cA0S7BF0LlEHdHalSgGwyiuxbRW4OjTLdNksraMRaKCiWFAUUa6UfPSZos1bPi3nJXPovgVUg3pZBKUljX8B1pK91i33yS6a5u/3Ql6HSM9eo847hTlc00nrfViqkcjp+hWmKXWBcKSAHRUxt2aNnv7PWvuZIyNVCOivneX3El0WRdnvVKbzy6PuaNnpNJWvfvuM3WlkbSkkeVKboQbTo/M0QlYXnFtDXRgn1v7nLOX2MFCV1niN2SjrxbfIOjAdR6834HNKX0EuNPl+iTp3H06Y/1OChzoNHnwopvTQatlXI3QoWWBqpCvMGjBT2bmZ9t2b3dR8oy8LPYjAzek4+6qdiXhYIZXyQ0F8kcx3QWPcRTiaVM084UBFg2GOIKGs55Y17RnlHImsjXJCqzwWxZ52bD3RjnIGDGTiVCmW2qOJwdhQXI0xo3Kp0zTSpPW5VKQ/83FbFR2e3Dq5E/wBKuZrUHpf9gzpvgJzFcJPZ86QotM7TiCizXCpjlYyXGQWBZKy2Do1xym0n/u+gc4pqyWb8NSqUN1J50feOjQcs3/oobovS0A6bVuT0us6ee4yzNbTvd/LmvODHVl/nrGiR9CZgMY1gCRcjnkiRRs2GK3o9qP3RiRq2KfvIduPiQs+mNBo+3r0XfTp5AxoX1PXlRu/OCQ2VIzn9tEozbPTsvob4UVbAUaFx1Oklxwc88ljUKSstRlCnr0MJ07/sfQSsVSloKGwgNjF9Fi6STNXqzllKhkDGAFRBFWuIQQpPIn0jb1VT+OXhZskjD6Sv6up2JeFlsHckGPkjmzKaCsXY09mvqxUkLY9oXujJlGSJnYmojTKImrHBbFnBlg6YLVy6dMGjB3yaoRQZOirHDltgR4GunHgtbd4EYI1UIfplM5F6x32BCDTstevVZAUGap09Xd8hHq+cvsIpWc/Gmz5MshEeqeAHFmihdtJa+WIjG46k/lqJIujZtUksPv11XMbTqYti3Ho6jLTlfrv9Ok0RSfU+RRJF6LrSTbz0aaCau7urnfXoyNlDLsuFs37/APANKlhro0f7+YFSCYZxfyEyfM01k1a/DHzMtV5OiJRPQI/Yfi0+3HxIztj9hfvKfbj4kGXTKbOtxhbP+WHGOS3rm37XA1qnezwkY6UqLzHOWQN/ga1C+mf0VKjlW7wKSIKpzvheUaoJccmepDdV+dh1JaCy6sJppu2EOlU7zLGLuOVPiyiSQRyfMNWsDb5hyasVsIqduBm2+PuqnYn4Wat9dbMu3v3VTsT8LHh5IaHkjmdiAuYUcmpNhyRVgWNcQd0livZnmhVXQ0ygBKngsTOXJBuzPYdRiXCN19C4RswtlCh7Gx6eRpp6dAiMbj4J8imRco1sdUirXWDPCm7Dk7rTCBlTziQi0R41JHxhLBItI9kyFAphxmypIpAG6NlC188j0KLdrP8ArB5UeDNcNotd31S5cCicbOmLCe8r3V/yDOorX44/Jaknwt9DPZ3x/ZEg2NrJyTxZmKcTZNu17+dBE4vrHhoSasz2HbFG9Wn24+JC5Ddg+LT7cfEh5eLKGjsCoNKyXEdla3fy4cAqk03wxoVvX9lK7MU232XFKsktf3kbReMiJbMsZybKdNW6EhZtUQRXV2lbiNVCzwi6VJ6vU1qJXKdaQaMkdcjaivzJa8r8FhP55H7orkQrcFTHyQpZvjvFTCIeEK2xe6qdiXhZplS7tRG3L3VS3/zn4WWxe0NDyX6czsVe3QEG0aezW5Yom/fVFxiVC/UhsIcGK9CwlaozyjcHcsaJ07CpPIUyNbsVTjr1hOIEZ5fWNixnZIVJUSkmaYxVuNxUUMi2VyLViQzW9vPWL3+a+pUpsXcCQFhSPk4IYogj4RTPXbMRGItwKukanTWU3n89ZnlFICdjuNFOfLkRTFtEDQvJj41unyhm+nfX6eeZkDUwOIVP7NM62P8AHIzTlcv1mLC2SKok5EY3YviU+3HxIQP2D4tPtx8SDLplR13Z023J9365DNnq2u3zv028pkpRtdcG8hKnd24dKMa2i4de/TfPHj0minL2WvkLjFrMuC+bXAZQV3f+iiTGNP3BrSsnbV4XQ3hfUIGDu7lKCMpRtZDLcu4XUeL/ADKUxWm9hGpp9YDQMm9Vqvr0Fwd3yfIlUAq3MzbfD3VT+OfhZrcBHpFe5qfxz8LHg/kh4L5L9OXWGUYgxiPpQeWjUNmxyx0V6p5DbZTljzcCpvWz582F7OTdiKlUS3YubFyLkhuiRGUuTEQWTRDI0gY7fRoUA6a1Ki8O/IKbVsFDOtNiWwHYKTBSGQWz5S42LaEo0xWD1WYKGxsJN4QFSmXRkuL0KrSvp0/cT2XehG6RokpFNjlLaI2U5AlhoWy94q5RLBBbLNPo5+9p9uHiRmNHo5e+pfyQ8SFn4sKO6R2fkkSdHlwNVkCzAc2dTRhqwd7XxxGbPjWw2NLi+suLHcrVCkauPpxVtBcZDIVCp2MipLD6hElw89Jpc8ilD2m0iRYaDpw82DdBP98g6aCsI5OyUZd62Hrz4Mz+kH7mrw93Pws2zp6mP0grUqmL+7n8vZehbBpyRbjXyX6cwQ2lPpFplpGpNlOFoetULqvIVNPHECoKuznWNcjPNAOI1oGxamPKAhRG08FNESC9lUY8Xo0qRGxcWW2JR1XoG4SQMUFEJW1Z8imMjMWXc9YwCdDN8gCZdwUPZdimHFFTQAtaFkLZb0CJQJRCwgCUTR6OXvqf8kPEjKafR3xaf8kPEhJ+LGO/VcIu113i1O+juuY2L1Pnz0dbRc4YF7hq1Fz7xUxaMjX1GRi7ESyOiM2RCHDi+7mMisolRFxXQS9FnqxqRTBimSaEEAlPz3Gbb5N0ar0W5Nf9WOqGL0g7Uai4bk/Cy7Gtr9LcT+S/TmzKTB3iRkaqjZuRrpWsKqx5A052/rQZPORapiKSsQyEmgFIYLlRJIiLcgGwiNpMJNPQZYGEQ7gbLILWyt0BjGLZESa+j5Isoh6587LCQJRA2G5BKQtEBQeQdwbkuUEFkLKKIAIf6O+LT/kh4kZzR6O+LT7cfEhZ+LCuzvsYWYxxyuWgMM9/24DejgfPWz0JdjLYIyrgb7zw+Xm4lCCqizrqW6lrFKkktXdvXF2C1wH0Aa8hsSnZDYyAw2HbmBUlYtVDNWkCMbYAaszF6Sl7qfYn4WaJMy+kGlSq3f8A4S8LOnGtobGvkjmzYIRRqDXy2MjIOE9RSkXdAaK6sGcrgJluQKYxLDTKTBYO872DQJTNNN3LYmMgnUFaLIzY24IO8A2BIdzPliEIesfPyEIQhCyFEIQsohCEIQhCEIafRvxqX8kPEjMaPR/xafbj4kLPxYV2d/p1V584D3vOvUZLO99L/guDsvOrMA4noTo1RqWwVVeglTKdQXjsr5D97XgKksXAjUuSpVsMosljYy4F7xhoVL589Q2NV3zowuAEzU3gzza4lyk7cf2ZKs+gMIlkY2VWq2d7mb0ltF6U1j/ZL7MXVm8mLbI3pz4ezLV9B2Y8atF8MatHxqQQKiEe+zTIEgSKaARoU0RMOSAGKWqYQDLkS4UCTTImEKbCiyNAjP0NBKcgbgodyPmyEIemYchCEIQhCEIQhCyiEIQhCEIaPR/xafbj4kZx+wv3lPtx8SFl4sK7O3062X09YSmZN67G3MQ4nZN7G75YEYjYxFdChU0VOndPpCiy99WV8vqsJuxkrE7FQsldWNrorXzoXSV7WDqK1xJTbZEhNTpzyPL2mWU13Hp1XfV4PLryTa/JdhOiC0Yq1+OPPnvF7VD2JXx7ErZ6GMrq+v8Akz7Y36ufZl3WZ2x9F0Oz4+IxRF0xtz2WaTHVAtWJckmAiEbp6CbFsuUgN4ZIpnJAyZVwi4oYqptgNBNBNA3ATjQJZTKuEW6PnyEIeiY0hCEIQhCEIQhCEIQhCEIQg/YviQ7cfEiiAl0wrs7HR0+TNS/X5IQxU+zuyDIjIfshCllRUOPngHwZCAZYN9H6eeYW1aP5kIVvzH9mWtoupHn1tX54kIdOIuh0Z6uvf+THtHwp9iX2ZCHXj9Dx7Pj6eiHMhD2ZGix9AopEIQguQC/BZBkc8uyRLLIFkj0FwFzIQVD5OgQSEHOd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494" name="AutoShape 14" descr="data:image/jpeg;base64,/9j/4AAQSkZJRgABAQAAAQABAAD/2wCEAAkGBxQTEhQUEhQUFBUVFRcXFxcYFBcUFBQUFRQXFxcXFxQYHCggGBwlHBQUITEhJSkrLi4uFx8zODMsNygtLiwBCgoKDg0OGhAQGywkHyQsLCwsLCwsLCwsLCwsLCwsLCwsLCwsLCwsLCwsLCwsLCwsLCwsLCwsLCwsLCwsLCwsLP/AABEIALEBHAMBIgACEQEDEQH/xAAbAAACAwEBAQAAAAAAAAAAAAACAwABBAcFBv/EADgQAAIBAwEEBgoCAQQDAAAAAAABAgMRITEEEkFRYXFykbLwBRMiIzOBobHB0XPx4RQyYqJCUlP/xAAbAQACAwEBAQAAAAAAAAAAAAABAgADBgQFB//EACIRAAICAgICAwEBAAAAAAAAAAABAhEDIRIxMkEiUXETBP/aAAwDAQACEQMRAD8A4aQhCEIFEiQ+hRu8gboaMW2RQB3WaZ0i/UYuV8i5pGVUmW6ZoqU0tHYTN/oKlZOKQMYZKkXGTXApsYGqKUQowyuv8kSsNoRyutdwGyKJpnrhF0lmxrlQy7r8BUNmycvNUVULp0eDNNPYRtPZz1aVFaJHNkzV0MkeQtiT6g1sHtLB7MNkXUrj40k5dSKH/pYaPDnsaSu1fjyQFKEvlyPo3st1ZIzT2O3DR5Fj/ovTJR5FenZC6OzqSuezV2VSSugv9JboG/vSJRijs6tlLuAlTxO3/q+HQeoqF0iVdl9ib/4y8JV/UaK2j42ECp0hqJM9S9micFVGP1Avd6Dc1czuOSxSPOyY2ujHYGSNXqwHDBapHFKDSEboYy/cA0S7BF0LlEHdHalSgGwyiuxbRW4OjTLdNksraMRaKCiWFAUUa6UfPSZos1bPi3nJXPovgVUg3pZBKUljX8B1pK91i33yS6a5u/3Ql6HSM9eo847hTlc00nrfViqkcjp+hWmKXWBcKSAHRUxt2aNnv7PWvuZIyNVCOivneX3El0WRdnvVKbzy6PuaNnpNJWvfvuM3WlkbSkkeVKboQbTo/M0QlYXnFtDXRgn1v7nLOX2MFCV1niN2SjrxbfIOjAdR6834HNKX0EuNPl+iTp3H06Y/1OChzoNHnwopvTQatlXI3QoWWBqpCvMGjBT2bmZ9t2b3dR8oy8LPYjAzek4+6qdiXhYIZXyQ0F8kcx3QWPcRTiaVM084UBFg2GOIKGs55Y17RnlHImsjXJCqzwWxZ52bD3RjnIGDGTiVCmW2qOJwdhQXI0xo3Kp0zTSpPW5VKQ/83FbFR2e3Dq5E/wBKuZrUHpf9gzpvgJzFcJPZ86QotM7TiCizXCpjlYyXGQWBZKy2Do1xym0n/u+gc4pqyWb8NSqUN1J50feOjQcs3/oobovS0A6bVuT0us6ee4yzNbTvd/LmvODHVl/nrGiR9CZgMY1gCRcjnkiRRs2GK3o9qP3RiRq2KfvIduPiQs+mNBo+3r0XfTp5AxoX1PXlRu/OCQ2VIzn9tEozbPTsvob4UVbAUaFx1Oklxwc88ljUKSstRlCnr0MJ07/sfQSsVSloKGwgNjF9Fi6STNXqzllKhkDGAFRBFWuIQQpPIn0jb1VT+OXhZskjD6Sv6up2JeFlsHckGPkjmzKaCsXY09mvqxUkLY9oXujJlGSJnYmojTKImrHBbFnBlg6YLVy6dMGjB3yaoRQZOirHDltgR4GunHgtbd4EYI1UIfplM5F6x32BCDTstevVZAUGap09Xd8hHq+cvsIpWc/Gmz5MshEeqeAHFmihdtJa+WIjG46k/lqJIujZtUksPv11XMbTqYti3Ho6jLTlfrv9Ok0RSfU+RRJF6LrSTbz0aaCau7urnfXoyNlDLsuFs37/APANKlhro0f7+YFSCYZxfyEyfM01k1a/DHzMtV5OiJRPQI/Yfi0+3HxIztj9hfvKfbj4kGXTKbOtxhbP+WHGOS3rm37XA1qnezwkY6UqLzHOWQN/ga1C+mf0VKjlW7wKSIKpzvheUaoJccmepDdV+dh1JaCy6sJppu2EOlU7zLGLuOVPiyiSQRyfMNWsDb5hyasVsIqduBm2+PuqnYn4Wat9dbMu3v3VTsT8LHh5IaHkjmdiAuYUcmpNhyRVgWNcQd0livZnmhVXQ0ygBKngsTOXJBuzPYdRiXCN19C4RswtlCh7Gx6eRpp6dAiMbj4J8imRco1sdUirXWDPCm7Dk7rTCBlTziQi0R41JHxhLBItI9kyFAphxmypIpAG6NlC188j0KLdrP8ArB5UeDNcNotd31S5cCicbOmLCe8r3V/yDOorX44/Jaknwt9DPZ3x/ZEg2NrJyTxZmKcTZNu17+dBE4vrHhoSasz2HbFG9Wn24+JC5Ddg+LT7cfEh5eLKGjsCoNKyXEdla3fy4cAqk03wxoVvX9lK7MU232XFKsktf3kbReMiJbMsZybKdNW6EhZtUQRXV2lbiNVCzwi6VJ6vU1qJXKdaQaMkdcjaivzJa8r8FhP55H7orkQrcFTHyQpZvjvFTCIeEK2xe6qdiXhZplS7tRG3L3VS3/zn4WWxe0NDyX6czsVe3QEG0aezW5Yom/fVFxiVC/UhsIcGK9CwlaozyjcHcsaJ07CpPIUyNbsVTjr1hOIEZ5fWNixnZIVJUSkmaYxVuNxUUMi2VyLViQzW9vPWL3+a+pUpsXcCQFhSPk4IYogj4RTPXbMRGItwKukanTWU3n89ZnlFICdjuNFOfLkRTFtEDQvJj41unyhm+nfX6eeZkDUwOIVP7NM62P8AHIzTlcv1mLC2SKok5EY3YviU+3HxIQP2D4tPtx8SDLplR13Z023J9365DNnq2u3zv028pkpRtdcG8hKnd24dKMa2i4de/TfPHj0minL2WvkLjFrMuC+bXAZQV3f+iiTGNP3BrSsnbV4XQ3hfUIGDu7lKCMpRtZDLcu4XUeL/ADKUxWm9hGpp9YDQMm9Vqvr0Fwd3yfIlUAq3MzbfD3VT+OfhZrcBHpFe5qfxz8LHg/kh4L5L9OXWGUYgxiPpQeWjUNmxyx0V6p5DbZTljzcCpvWz582F7OTdiKlUS3YubFyLkhuiRGUuTEQWTRDI0gY7fRoUA6a1Ki8O/IKbVsFDOtNiWwHYKTBSGQWz5S42LaEo0xWD1WYKGxsJN4QFSmXRkuL0KrSvp0/cT2XehG6RokpFNjlLaI2U5AlhoWy94q5RLBBbLNPo5+9p9uHiRmNHo5e+pfyQ8SFn4sKO6R2fkkSdHlwNVkCzAc2dTRhqwd7XxxGbPjWw2NLi+suLHcrVCkauPpxVtBcZDIVCp2MipLD6hElw89Jpc8ilD2m0iRYaDpw82DdBP98g6aCsI5OyUZd62Hrz4Mz+kH7mrw93Pws2zp6mP0grUqmL+7n8vZehbBpyRbjXyX6cwQ2lPpFplpGpNlOFoetULqvIVNPHECoKuznWNcjPNAOI1oGxamPKAhRG08FNESC9lUY8Xo0qRGxcWW2JR1XoG4SQMUFEJW1Z8imMjMWXc9YwCdDN8gCZdwUPZdimHFFTQAtaFkLZb0CJQJRCwgCUTR6OXvqf8kPEjKafR3xaf8kPEhJ+LGO/VcIu113i1O+juuY2L1Pnz0dbRc4YF7hq1Fz7xUxaMjX1GRi7ESyOiM2RCHDi+7mMisolRFxXQS9FnqxqRTBimSaEEAlPz3Gbb5N0ar0W5Nf9WOqGL0g7Uai4bk/Cy7Gtr9LcT+S/TmzKTB3iRkaqjZuRrpWsKqx5A052/rQZPORapiKSsQyEmgFIYLlRJIiLcgGwiNpMJNPQZYGEQ7gbLILWyt0BjGLZESa+j5Isoh6587LCQJRA2G5BKQtEBQeQdwbkuUEFkLKKIAIf6O+LT/kh4kZzR6O+LT7cfEhZ+LCuzvsYWYxxyuWgMM9/24DejgfPWz0JdjLYIyrgb7zw+Xm4lCCqizrqW6lrFKkktXdvXF2C1wH0Aa8hsSnZDYyAw2HbmBUlYtVDNWkCMbYAaszF6Sl7qfYn4WaJMy+kGlSq3f8A4S8LOnGtobGvkjmzYIRRqDXy2MjIOE9RSkXdAaK6sGcrgJluQKYxLDTKTBYO872DQJTNNN3LYmMgnUFaLIzY24IO8A2BIdzPliEIesfPyEIQhCyFEIQsohCEIQhCEIafRvxqX8kPEjMaPR/xafbj4kLPxYV2d/p1V584D3vOvUZLO99L/guDsvOrMA4noTo1RqWwVVeglTKdQXjsr5D97XgKksXAjUuSpVsMosljYy4F7xhoVL589Q2NV3zowuAEzU3gzza4lyk7cf2ZKs+gMIlkY2VWq2d7mb0ltF6U1j/ZL7MXVm8mLbI3pz4ezLV9B2Y8atF8MatHxqQQKiEe+zTIEgSKaARoU0RMOSAGKWqYQDLkS4UCTTImEKbCiyNAjP0NBKcgbgodyPmyEIemYchCEIQhCEIQhCyiEIQhCEIaPR/xafbj4kZx+wv3lPtx8SFl4sK7O3062X09YSmZN67G3MQ4nZN7G75YEYjYxFdChU0VOndPpCiy99WV8vqsJuxkrE7FQsldWNrorXzoXSV7WDqK1xJTbZEhNTpzyPL2mWU13Hp1XfV4PLryTa/JdhOiC0Yq1+OPPnvF7VD2JXx7ErZ6GMrq+v8Akz7Y36ufZl3WZ2x9F0Oz4+IxRF0xtz2WaTHVAtWJckmAiEbp6CbFsuUgN4ZIpnJAyZVwi4oYqptgNBNBNA3ATjQJZTKuEW6PnyEIeiY0hCEIQhCEIQhCEIQhCEIQg/YviQ7cfEiiAl0wrs7HR0+TNS/X5IQxU+zuyDIjIfshCllRUOPngHwZCAZYN9H6eeYW1aP5kIVvzH9mWtoupHn1tX54kIdOIuh0Z6uvf+THtHwp9iX2ZCHXj9Dx7Pj6eiHMhD2ZGix9AopEIQguQC/BZBkc8uyRLLIFkj0FwFzIQVD5OgQSEHOd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498" name="Picture 18" descr="http://images.fineartamerica.com/images-medium-large-5/belgium-flag-vintage-distressed-finish-design-turnpike.jp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1907704" y="3789040"/>
            <a:ext cx="2088232" cy="1350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0" name="Picture 20" descr="http://rlv.zcache.com/scratched_and_worn_vintage_turkish_flag_postcard-r258250076cfc4977bd1945ab66a0ff62_vgbaq_8byvr_32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9380" y="4869160"/>
            <a:ext cx="1988839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3-19-14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539552" y="332656"/>
            <a:ext cx="8248298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Ισχυροί εμπορικοί οίκοι </a:t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είχαν επεκτείνει </a:t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τις δραστηριότητές τους </a:t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έξω από την Ελλάδα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- Εικόνα" descr="coins-money-sepia-1722184-l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331640" y="3068960"/>
            <a:ext cx="6220473" cy="3321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αύρηΘάλασσα.PN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-230089" y="0"/>
            <a:ext cx="95301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21931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όπως στη </a:t>
            </a:r>
          </a:p>
          <a:p>
            <a:pPr algn="ctr">
              <a:buNone/>
            </a:pPr>
            <a:r>
              <a:rPr lang="el-GR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Νότια Ρωσία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Εικόνα" descr="moscow_russia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060848"/>
            <a:ext cx="7092280" cy="443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αύρηΘάλασσ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89989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ams3-1.xx.fbcdn.net/hphotos-xfa1/v/t1.0-9/12042667_570261116455491_4000307094862505476_n.jpg?oh=56eb9086b32d6d7bba794c8d88195df3&amp;oe=56613BE6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 bwMode="auto">
          <a:xfrm>
            <a:off x="0" y="0"/>
            <a:ext cx="10289512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21337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ώρες από τις οποίες διέρχεται ο Δούναβης</a:t>
            </a:r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ams3-1.xx.fbcdn.net/hphotos-xfa1/v/t1.0-9/12042667_570261116455491_4000307094862505476_n.jpg?oh=56eb9086b32d6d7bba794c8d88195df3&amp;oe=56613B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18836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75856" y="692696"/>
            <a:ext cx="6213376" cy="1143000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Κωνσταντινούπολη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ams3-1.xx.fbcdn.net/hphotos-xfa1/v/t1.0-9/12042667_570261116455491_4000307094862505476_n.jpg?oh=56eb9086b32d6d7bba794c8d88195df3&amp;oe=56613BE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65" y="0"/>
            <a:ext cx="10591505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332656"/>
            <a:ext cx="6213376" cy="1143000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Σμύρνη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ams3-1.xx.fbcdn.net/hphotos-xfa1/v/t1.0-9/12042667_570261116455491_4000307094862505476_n.jpg?oh=56eb9086b32d6d7bba794c8d88195df3&amp;oe=56613BE6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213376" cy="1143000"/>
          </a:xfrm>
        </p:spPr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Οδησσός</a:t>
            </a:r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72008"/>
            <a:ext cx="9036496" cy="7029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Το </a:t>
            </a:r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εσωτερικό</a:t>
            </a:r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εμπόριο </a:t>
            </a:r>
            <a:r>
              <a:rPr lang="el-GR" dirty="0" smtClean="0"/>
              <a:t>ήταν </a:t>
            </a:r>
            <a:r>
              <a:rPr lang="el-G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περιορισμένο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λόγω: </a:t>
            </a:r>
            <a:endParaRPr lang="en-US" dirty="0" smtClean="0"/>
          </a:p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l-GR" dirty="0" smtClean="0"/>
              <a:t>μικρών </a:t>
            </a:r>
            <a:r>
              <a:rPr lang="el-GR" b="1" dirty="0" smtClean="0"/>
              <a:t>οικονομικών μεγεθών </a:t>
            </a:r>
            <a:endParaRPr lang="en-US" b="1" dirty="0" smtClean="0"/>
          </a:p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l-GR" dirty="0" smtClean="0"/>
              <a:t>μικρού </a:t>
            </a:r>
            <a:r>
              <a:rPr lang="el-GR" b="1" dirty="0" smtClean="0"/>
              <a:t>πληθυσμού </a:t>
            </a:r>
            <a:endParaRPr lang="en-US" b="1" dirty="0" smtClean="0"/>
          </a:p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l-GR" dirty="0" smtClean="0"/>
              <a:t>μικρής </a:t>
            </a:r>
            <a:r>
              <a:rPr lang="el-GR" b="1" dirty="0" smtClean="0"/>
              <a:t>αγοραστικής δύναμης </a:t>
            </a:r>
            <a:r>
              <a:rPr lang="el-GR" dirty="0" smtClean="0"/>
              <a:t>κατοίκων</a:t>
            </a:r>
            <a:endParaRPr lang="en-US" dirty="0" smtClean="0"/>
          </a:p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l-GR" b="1" dirty="0" smtClean="0"/>
              <a:t>απουσίας</a:t>
            </a:r>
            <a:r>
              <a:rPr lang="el-GR" dirty="0" smtClean="0"/>
              <a:t> μεγάλων </a:t>
            </a:r>
            <a:r>
              <a:rPr lang="el-GR" b="1" dirty="0" smtClean="0"/>
              <a:t>παραγωγικών μονάδων </a:t>
            </a:r>
            <a:endParaRPr lang="en-US" b="1" dirty="0" smtClean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sz="1500" dirty="0" smtClean="0"/>
          </a:p>
          <a:p>
            <a:pPr marL="0">
              <a:buNone/>
            </a:pPr>
            <a:r>
              <a:rPr lang="el-GR" dirty="0" smtClean="0"/>
              <a:t>Το </a:t>
            </a:r>
            <a:r>
              <a:rPr lang="el-GR" sz="43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εξωτερικό</a:t>
            </a:r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εμπόριο</a:t>
            </a:r>
            <a:r>
              <a:rPr lang="el-GR" dirty="0" smtClean="0"/>
              <a:t>: </a:t>
            </a:r>
          </a:p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l-GR" dirty="0" smtClean="0"/>
              <a:t>ήταν μόνιμα </a:t>
            </a:r>
            <a:r>
              <a:rPr lang="el-G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παθητικό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(πιο πολύ εισάγουμε, λιγότερο εξάγουμε!!)</a:t>
            </a:r>
          </a:p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l-GR" dirty="0" smtClean="0"/>
              <a:t>συνέβαλλε στην αντιμετώπιση του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επισιτιστικού προβλήματος </a:t>
            </a:r>
          </a:p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l-GR" dirty="0" smtClean="0"/>
              <a:t>αποτελούσε αξιόπιστη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πηγή εσόδων </a:t>
            </a:r>
            <a:r>
              <a:rPr lang="el-GR" dirty="0" smtClean="0"/>
              <a:t>(τελωνεία </a:t>
            </a:r>
            <a:r>
              <a:rPr lang="el-GR" dirty="0" smtClean="0">
                <a:sym typeface="Wingdings" pitchFamily="2" charset="2"/>
              </a:rPr>
              <a:t> χρήμα στο δημόσιο ταμείο)</a:t>
            </a:r>
            <a:endParaRPr lang="el-GR" dirty="0"/>
          </a:p>
        </p:txBody>
      </p:sp>
      <p:sp>
        <p:nvSpPr>
          <p:cNvPr id="4" name="3 - Έλλειψη"/>
          <p:cNvSpPr/>
          <p:nvPr/>
        </p:nvSpPr>
        <p:spPr>
          <a:xfrm>
            <a:off x="7452320" y="764704"/>
            <a:ext cx="151216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7532712" y="2636912"/>
            <a:ext cx="1431776" cy="1287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8284433_orig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 contrast="40000"/>
          </a:blip>
          <a:srcRect r="1256"/>
          <a:stretch>
            <a:fillRect/>
          </a:stretch>
        </p:blipFill>
        <p:spPr>
          <a:xfrm>
            <a:off x="1691680" y="188639"/>
            <a:ext cx="5802331" cy="5368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1 - Τίτλος"/>
          <p:cNvSpPr>
            <a:spLocks noGrp="1"/>
          </p:cNvSpPr>
          <p:nvPr>
            <p:ph type="title"/>
          </p:nvPr>
        </p:nvSpPr>
        <p:spPr>
          <a:xfrm>
            <a:off x="0" y="5517232"/>
            <a:ext cx="9144000" cy="11430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</a:t>
            </a:r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Οδησσός</a:t>
            </a:r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μεγάλο εμπορικό κέντρο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ams3-1.xx.fbcdn.net/hphotos-xfa1/v/t1.0-9/12042667_570261116455491_4000307094862505476_n.jpg?oh=56eb9086b32d6d7bba794c8d88195df3&amp;oe=56613BE6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 bwMode="auto">
          <a:xfrm>
            <a:off x="-262250" y="1268761"/>
            <a:ext cx="9586778" cy="5264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Αλεξάνδρεια</a:t>
            </a:r>
            <a:endParaRPr lang="el-GR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8284433_orig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-180528" y="673124"/>
            <a:ext cx="9484544" cy="4268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1 - Τίτλος"/>
          <p:cNvSpPr>
            <a:spLocks noGrp="1"/>
          </p:cNvSpPr>
          <p:nvPr>
            <p:ph type="title"/>
          </p:nvPr>
        </p:nvSpPr>
        <p:spPr>
          <a:xfrm>
            <a:off x="0" y="5517232"/>
            <a:ext cx="9144000" cy="11430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Αλεξάνδρεια </a:t>
            </a:r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στρατηγική θέση</a:t>
            </a:r>
            <a:endParaRPr lang="el-GR" sz="2400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flipH="1">
            <a:off x="7668344" y="404664"/>
            <a:ext cx="288032" cy="33843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Επανάληψη</a:t>
            </a:r>
            <a:endPara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18864" y="908720"/>
            <a:ext cx="8229600" cy="3124944"/>
          </a:xfrm>
        </p:spPr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Εσωτερικό Εμπόριο </a:t>
            </a:r>
          </a:p>
          <a:p>
            <a:r>
              <a:rPr lang="el-GR" dirty="0" smtClean="0"/>
              <a:t>μικρός πληθυσμός</a:t>
            </a:r>
          </a:p>
          <a:p>
            <a:r>
              <a:rPr lang="el-GR" dirty="0" smtClean="0"/>
              <a:t>Περιορισμένη αγοραστική δυνατότητα</a:t>
            </a:r>
          </a:p>
          <a:p>
            <a:r>
              <a:rPr lang="el-GR" dirty="0" smtClean="0"/>
              <a:t>Απουσία παραγωγικών μονάδων</a:t>
            </a:r>
          </a:p>
          <a:p>
            <a:pPr>
              <a:buNone/>
            </a:pPr>
            <a:r>
              <a:rPr lang="el-GR" dirty="0" smtClean="0">
                <a:sym typeface="Wingdings" pitchFamily="2" charset="2"/>
              </a:rPr>
              <a:t> </a:t>
            </a:r>
            <a:r>
              <a:rPr lang="el-GR" dirty="0" smtClean="0"/>
              <a:t>Άρα χαμηλή εσωτερική εμπορική κίνηση</a:t>
            </a:r>
            <a:endParaRPr lang="el-GR" dirty="0"/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467544" y="4221088"/>
            <a:ext cx="6984776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Εξωτερικό Εμπόριο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Αρνητικό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ισοζύγιο πληρωμών,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3200" dirty="0" smtClean="0"/>
              <a:t>   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δηλαδή αρνητική σχέση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3200" dirty="0" smtClean="0"/>
              <a:t>   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ανάμεσα στην αξία εισαγωγών και εξαγωγών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6264696" y="4221088"/>
            <a:ext cx="262778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παθητικό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468560" y="188640"/>
            <a:ext cx="7956376" cy="1143000"/>
          </a:xfrm>
        </p:spPr>
        <p:txBody>
          <a:bodyPr/>
          <a:lstStyle/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Κέρδη από το εμπόριο</a:t>
            </a:r>
            <a:endParaRPr lang="el-GR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2708920"/>
            <a:ext cx="4042792" cy="604663"/>
          </a:xfrm>
        </p:spPr>
        <p:txBody>
          <a:bodyPr/>
          <a:lstStyle/>
          <a:p>
            <a:pPr algn="ctr">
              <a:buNone/>
            </a:pPr>
            <a:r>
              <a:rPr lang="el-GR" b="1" dirty="0" smtClean="0"/>
              <a:t>Σίτιση</a:t>
            </a:r>
            <a:r>
              <a:rPr lang="el-GR" dirty="0" smtClean="0"/>
              <a:t> κατοίκων</a:t>
            </a:r>
          </a:p>
        </p:txBody>
      </p:sp>
      <p:pic>
        <p:nvPicPr>
          <p:cNvPr id="5122" name="Picture 2" descr="ÎÏÎ¿ÏÎ­Î»ÎµÏÎ¼Î± ÎµÎ¹ÎºÏÎ½Î±Ï Î³Î¹Î± ÏÎµÎ»ÏÎ½ÎµÎ¯Î¿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293096"/>
            <a:ext cx="2283718" cy="2283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ÎÏÎ¿ÏÎ­Î»ÎµÏÎ¼Î± ÎµÎ¹ÎºÏÎ½Î±Ï Î³Î¹Î± eat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29000"/>
            <a:ext cx="2131078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4788024" y="2780928"/>
            <a:ext cx="3816424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l-GR" sz="3200" dirty="0" smtClean="0"/>
              <a:t>Πηγή </a:t>
            </a:r>
            <a:r>
              <a:rPr lang="el-GR" sz="3200" b="1" dirty="0" smtClean="0"/>
              <a:t>εσόδων</a:t>
            </a:r>
            <a:r>
              <a:rPr lang="el-GR" sz="3200" dirty="0" smtClean="0"/>
              <a:t> για τα δημόσια ταμεία (τελωνεία)</a:t>
            </a:r>
            <a:endParaRPr lang="el-GR" sz="3200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H="1">
            <a:off x="1907704" y="1196752"/>
            <a:ext cx="1656184" cy="1368152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3572272" y="1205136"/>
            <a:ext cx="1503784" cy="1359768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26" name="AutoShape 6" descr="ÎÏÎ¿ÏÎ­Î»ÎµÏÎ¼Î± ÎµÎ¹ÎºÏÎ½Î±Ï Î³Î¹Î± coin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28" name="AutoShape 8" descr="ÎÏÎ¿ÏÎ­Î»ÎµÏÎ¼Î± ÎµÎ¹ÎºÏÎ½Î±Ï Î³Î¹Î± coin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30" name="AutoShape 10" descr="ÎÏÎ¿ÏÎ­Î»ÎµÏÎ¼Î± ÎµÎ¹ÎºÏÎ½Î±Ï Î³Î¹Î± coin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32" name="AutoShape 12" descr="ÎÏÎ¿ÏÎ­Î»ÎµÏÎ¼Î± ÎµÎ¹ÎºÏÎ½Î±Ï Î³Î¹Î± coin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6" name="15 - Εικόνα" descr="αρχείο λήψης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9709" y="332656"/>
            <a:ext cx="2702771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2699792" cy="1143000"/>
          </a:xfrm>
        </p:spPr>
        <p:txBody>
          <a:bodyPr/>
          <a:lstStyle/>
          <a:p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ΕΞΑΓΩΓΕΣ</a:t>
            </a:r>
            <a:endParaRPr lang="el-G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2431429"/>
            <a:ext cx="3240360" cy="4525963"/>
          </a:xfrm>
        </p:spPr>
        <p:txBody>
          <a:bodyPr/>
          <a:lstStyle/>
          <a:p>
            <a:r>
              <a:rPr lang="el-GR" dirty="0" smtClean="0"/>
              <a:t>Σταφίδα</a:t>
            </a:r>
          </a:p>
          <a:p>
            <a:r>
              <a:rPr lang="el-GR" dirty="0" smtClean="0"/>
              <a:t>Λάδι</a:t>
            </a:r>
          </a:p>
          <a:p>
            <a:r>
              <a:rPr lang="el-GR" dirty="0" smtClean="0"/>
              <a:t>Κρασί</a:t>
            </a:r>
          </a:p>
          <a:p>
            <a:r>
              <a:rPr lang="el-GR" dirty="0" smtClean="0"/>
              <a:t>Βαμβάκι</a:t>
            </a:r>
          </a:p>
          <a:p>
            <a:r>
              <a:rPr lang="el-GR" dirty="0" smtClean="0"/>
              <a:t>Καπνός</a:t>
            </a:r>
          </a:p>
          <a:p>
            <a:r>
              <a:rPr lang="el-GR" dirty="0" smtClean="0"/>
              <a:t>Δέρματα</a:t>
            </a:r>
          </a:p>
          <a:p>
            <a:r>
              <a:rPr lang="el-GR" dirty="0" smtClean="0"/>
              <a:t>μεταλλεύματα</a:t>
            </a:r>
            <a:endParaRPr lang="el-GR" dirty="0"/>
          </a:p>
        </p:txBody>
      </p:sp>
      <p:pic>
        <p:nvPicPr>
          <p:cNvPr id="21506" name="Picture 2" descr="http://molonoti.gr/sites/molonoti.gr/files/field/image/emporio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 rot="20914377">
            <a:off x="2772237" y="346240"/>
            <a:ext cx="3677978" cy="182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 txBox="1">
            <a:spLocks/>
          </p:cNvSpPr>
          <p:nvPr/>
        </p:nvSpPr>
        <p:spPr>
          <a:xfrm>
            <a:off x="6300192" y="0"/>
            <a:ext cx="2627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ΕΙΣΑΓΩΓΕΣ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4860032" y="2359421"/>
            <a:ext cx="42839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Δημητριακά (σιτάρι)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Υφάσματα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Νήματα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Ορυκτά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Ξυλεία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Χημικά προϊόντα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Μηχανήματα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Βέλος προς τα κάτω"/>
          <p:cNvSpPr/>
          <p:nvPr/>
        </p:nvSpPr>
        <p:spPr>
          <a:xfrm>
            <a:off x="899592" y="1052736"/>
            <a:ext cx="864096" cy="1224136"/>
          </a:xfrm>
          <a:prstGeom prst="downArrow">
            <a:avLst/>
          </a:prstGeom>
          <a:solidFill>
            <a:schemeClr val="accent1">
              <a:alpha val="83000"/>
            </a:schemeClr>
          </a:solidFill>
          <a:ln w="12700"/>
          <a:effectLst>
            <a:outerShdw blurRad="114300" dist="1270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7092280" y="980728"/>
            <a:ext cx="864096" cy="1224136"/>
          </a:xfrm>
          <a:prstGeom prst="downArrow">
            <a:avLst/>
          </a:prstGeom>
          <a:solidFill>
            <a:schemeClr val="accent1">
              <a:alpha val="83000"/>
            </a:schemeClr>
          </a:solidFill>
          <a:ln w="12700"/>
          <a:effectLst>
            <a:outerShdw blurRad="114300" dist="1270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build="p"/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Πού εξάγουμε;</a:t>
            </a:r>
            <a:endParaRPr lang="el-GR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163885"/>
            <a:ext cx="8229600" cy="56941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Αγγλία </a:t>
            </a:r>
          </a:p>
          <a:p>
            <a:pPr>
              <a:buNone/>
            </a:pPr>
            <a:r>
              <a:rPr lang="el-GR" dirty="0" smtClean="0"/>
              <a:t>(απορροφά σχεδόν όλη τη σταφίδα)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Γαλλία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Βέλγιο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Το εμπόριο με την </a:t>
            </a:r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Οθωμανική </a:t>
            </a:r>
          </a:p>
          <a:p>
            <a:pPr>
              <a:buNone/>
            </a:pPr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Αυτοκρατορία </a:t>
            </a:r>
            <a:r>
              <a:rPr lang="el-GR" dirty="0" smtClean="0"/>
              <a:t>δεν βρίσκεται </a:t>
            </a:r>
          </a:p>
          <a:p>
            <a:pPr>
              <a:buNone/>
            </a:pPr>
            <a:r>
              <a:rPr lang="el-GR" dirty="0" smtClean="0"/>
              <a:t>στην πρώτη θέση.</a:t>
            </a:r>
            <a:endParaRPr lang="el-GR" dirty="0"/>
          </a:p>
        </p:txBody>
      </p:sp>
      <p:pic>
        <p:nvPicPr>
          <p:cNvPr id="20482" name="Picture 2" descr="http://data.whicdn.com/images/78592979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76672"/>
            <a:ext cx="226999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4" name="AutoShape 4" descr="data:image/jpeg;base64,/9j/4AAQSkZJRgABAQAAAQABAAD/2wCEAAkGBxQTEhQUEhQWFBUXGBcYFxcXGBoYHBcXGBcXFxQVGBcYHSggGBolHRUXITEhJSkrLi4uGB8zODMsNygtLisBCgoKDg0OGhAQGywkHyQsLCwsLCwsLCwsLCwsLCwsLCwsLCwsLCwsLCwsLCwsLCwsLCwsLCwsLCwsLCwsLCwsLP/AABEIALEBHAMBIgACEQEDEQH/xAAbAAACAwEBAQAAAAAAAAAAAAACAwABBQQHBv/EAEIQAAEDAgQDBAYGBwgDAAAAAAEAAhEhMQMSQVEEYXEigZGhBQYyscHwBxMUUtHhJDRCYnJz8SMzNUNTY4KyFaKz/8QAGgEAAgIDAAAAAAAAAAAAAAAAAQIAAwQFBv/EACoRAAICAQMDAwQCAwAAAAAAAAABAhEDITFxBBJBMjOxEyIjYVHwJJHB/9oADAMBAAIRAxEAPwDxVUoVFklZAoqKiBCKQoiCCRCoUhFCgCagWCQqhNyqgEewli4XZ6Iw5x8MbuC5w1afq5hE8VggGJeAknH7W/0NB/cj67D9GTMGsHKelK+N9EXBej+1lMzTQGkEbD50X1buDAABgxe+5kTYdNzsr+ztnKG0nrQD3SfwWn7nRsHRi/Yw0CgzGgkV1lrgLEQQO5A3hoqJkt3EVNyDegO2nRbHGhxqYMk3oL1JBtY1Krh+DltYJJmL6gSI0p58wmQjZk/YGkl16V0oO/YTB/ry4PBEBszaIJpRpvsaL6R/AmwpMmo1ApBnkLjxVYvCQKgQHWitbxSIkz3I9zIYY4ExYaWiBtWx+alKxOBi4pSTzmo3HgvoGYJYIBJmlqDdta6zsuh3o9rmziUipy1OtPIIdxDA+r7TW5dQA5t4qIrYld2D6POUCIpsIgEClbx03XTxLWOGQNjWo1rad+upC6G4bsrRM0FSKCh8eusmu4vyH9HD9gAaZNTSkCu1ffosr119HNw8ClSXNroJJmmi+nwGGawB+yd71qb177rH9e2/oxgEf2jekwax3eYTWW9Oryx5PMCxAWLqcyqHIns3MsIkMRiyZlVOGilkWPtKAlHhsCAFG07IMthV6lvw1zvwQnlyhCibQJwjLwcJw0K6sQLmLVYnZr8mPtegshQMROVVTGM0r1OchREVRWfRpgVCEQRZVFGyWAGpjQo0IgE8YCtkLFWRNAVtbNlcsVi9wsNVRVNaFIR7AWCGrY9VMOeM4f8AmCwnfQLKW76lfr/C/wAwe4qZIJYpcP4DB/euT2VnAgOBJnmBua0SsTg4mLmTNxNoBPs6QJWlhYdSJoLjrPkgx+JaXDDE2uRFLgAkyev5rmo7GzbdmRxXBTINQRBrA6ecjp3p3DYYArBJ90Dvik1XW+ZgdozWRzFTFjrtzTxhNgudI1l1gK8o1+KKYDkGGTiDUCTf9qI0vQhU7hi5xoajnAjbe39Lru4RjRENgUUY2XFtaAH2tDN7EajVMAwOKbDgIIDYBO7tNDyp4wIQkkgEExcA7AxM9IvF/HZ43h2wRG4FNqkUExA03ssQh2dpeIuJDqEGsgb8zvaspBx2IAYL52Mc9z1059ETwAGg37/w3J8lMRsAEuEVsfdqbeaQ55k2rGhBNzU3FyoQcwAOrM0tMXgQYiLEjmsX1+j7LuRiNBpECCN+ngVqPY8NkEXMVrAisWitzssb1yM8HNpeyJF7wROlCii7pvejyjz0wgemVQlqc6OStAhUQrKkIldeAMqPLshARwoCKKyqFEpGyg9CXtSXBdZaluZRFMonivU5HhCHdE3Fw1zkclYtTX5LiznVwrVgrZJHPlNCMUUaEbSrIxEbBRMChhQJqpgChGhDkQdKvjQjLUBQtejIhWxd6oDIQtz1Ip6Q4Wn+aPisMrY9TsQN47hnGwxAT4FJnf45cP4Gx+pcnt/GOdmloIcRGokmTYDqPgucYLsWrnWrRp2qQ4XE8qx4L4jiCS8Zc2Y6waFtoItTUai6TgvLS2pDYDYIJEjs+zt+C47vNyomzg4gsO0LV5AgjXkrxXO7Qy08jc23/Kui5eF4oyQQ0nsg7mpAE6mQ6u60nuqKVJAJBqG7yYmDTS8qxStCNUZ3DvMzFDqOZgC1YIp1VMxe0Z7RGUEAgWmCaD70026rr4rCAMMGUmknpBJ3pHzbiGHNW+0YiQN4jybNdKXq4o48WZkipMBo03Obr7u5Z3HSSZMGR7LWyRAirjA15VVv+skSXQQbAQdiTWKDzoo/h8wdAyWgmBYSKRT53Quxqor6tpYTmMSaSTEwInkk8XhNaZaKm5GgG8XiqfhYbszY7+6wr80Q4+KCGtiGk1ItrRogRMA1GpUIc2Qhok22qBIFdJoPMrJ9eQBwYaKDOykRETTpX3L6D6iAcgJEAg30vBva0AWusH18YfspcfvYcnSxHw+QUUXdN70eUecqnKMVuTHVboQ4KAJxallGylwoEMVkIgVCVCUqBlWDRCVCoLYSF11AVZmVCPVCcVq43trZaLguYtTxZh9RiszVFFcLaHJjAjaEtqIK+LK2XCuFcK06QCwikIIRNV0WKypUzIiFUKNNELBWx6nz9u4aP9Qe49SsiFrep+GTxvDgXOII8Clzp/Slw/gbH61yetcNj53Et7AYO0SPu5gaA1MDbW5omPcZzANqTUG9ctABI1FI3UwuGiKUZLXOIiSYDQBQXg6X2u7iwMoivagCSJiktsYnffai403o4tc1rnAgvESDMyO0BNya3XR6P41wa4uNnCCJ1p2hHyRyXIMdwI7MTYiwbd06QcvX4sGADYEQXEmxJ2mK7KyqKr/k6OH4guLiRIibEzPaiYqbeXcGNjGAW2kXBkUA3qb+5K4fAu3M6cxkaHa//Gv5rlx3Oo32iCAZArOkRT5KbVIWk3odbHzLoGX2jsY/aPK3SExjg2KS2kR0oSZmw5rPx+K9lgF5FJiCDIA0sdLLteAY7Nqwaa062+SmiwNHNxPESZI7Q0m06xNRFZ5nks1pLpaSXgkmQQQYN78gJBTOJ4kyCKNIbzAE0be8yPBZ+E4sLdSKwb1rIm1T5G6jYUjZ4TELGgCRA/a2oZi3U81kev7cQ8JmcZBeyNDrpfe/K8rQZivD6u0J7UxArSBzn/idlm+vbnfYi3TOz41nT5oimXdN70eUeaAqFyjkMKw6Vtosv5IUKJQTuvcpqhVgfmqeFAU6BYjIQtKNRgitCNCslWFSBZVIW9653ORYmIZQkKxIwss3LYzoUKhCpbU5EMFWlq2o9wKHAowlgIsqyINlbGSrlAxMCyItsRlhUrUhW6gItj1JP6fwv81vx2WMtX1Sb+m8P/Mb8T4LH6lv6cuH8D4vWuT2vGwz0gyaA0sBAp379EGHglzpeINZFxmrEEdAbLrYA6SQDWTFayamhBMR4I8IkmagQHGabx2YJ38lx6Ru2xWDgkAn2oO43Pl59dejh+JDaR2rUiTQxfevmkwcpDKmorOmprQVHgm43DDI1zQCYpWKwayD8+62P6Kmc+MACXkZIkgSSTOtTU8uXhm47WlwJygtrUxFKuqRHxWjw7XOLpEgEEcnVkVvcbXScPA+/JgxUkwYqJgGk+5Roi0F4eE11BWay0zYiAegivyY4lmYgw0ERWBe1AZ7l1v4eKkXPvB2i/zFVywZg1BEzA6CM16kUnuKmxNzFw+1iZc1Bm7Wkgg0Ow9+lkHE8KS8OBhoA0NY0MxqdV0t4QsFYa1hLjrmucguZkkeXXrdhDKA0kaA3zSK07je6FDWXgYcNkOvShkEmwtegNV87674jhw0GJlkxHObHe3Lovp/qnUqDYTMRpfvPXyWB6/cORwnL6xnmNtCiizpn+aPJ5tqhRBtVRYrDpWmDlRKgERKIqQJPgqc5R1VTWKCtthsCOFbAo4oF6jSIQgCYEt6hJLyIfh1SyBsnuSSSnRg5EkZqpSVS21nHklWFIUAUIGCrDlGhRoViT8CMMOTYQNamgLMxxfkrbJCIKpUKyaSEIVseprJ47hh/uC/esZbnqR/iHC7fWj4qjqPanw/gfH61ye3OYGZhXLFACIrWK60A7wqwjmENBEbC0EE00H4UsEs4mUuLmvI7Ol9M2U6WOy6OCxMzcwEwTFjFS2JbIm4pz5ri1b0N29NRo4dsRBEzN7H3aJL3ibQBI9rNWaGo5quGxDm0FJdmgGDI5yKK2McZgC5uCKg6Utsdt6lWpFbOThuySAIJAgSJv7cCY3WiWZdASbQZi5M+fn0S2CCYABMC5IIpalDHxT8XD7XZGlYNTYkRG3NMkKyYjDEOpsNuSycRozQa0HdBP4har3ETse/uv1Wdi4RMlzWlsTAu47E0kciiyI5+KAM6Umh9kVIiaCfw2V8O0n2hIuL2MZZp528UOE6ZsQOVra9xR4eIH6GJP8A6m0DuPjVKEezBIkjzNJEfgsH6RMSeD09tle80Wyx4L4gihIMiCaVFfmCsP1+wm/YPalwewV76kc1E7MjpVWeHKPL3JTimQgc26c6edsCVH6K2torciU1oLBTGIALq2AhQEdGPCuEARwgZK1BJScRPeEDxRRCZExEhBn2CpwgpQcrEjXznWhxOUCisLb1qciSKKBqIBGAnULFbBa1MY1WxqstWRDHWojYTUQS2opV8ZaCNBKKgVFZYCytj1M/X+F/mtWKVreqVeN4YTE4gFO+qxupf45cP4LMXrXJ72MI5iTGswBWhuTeNhzSuEe12cNBBBJ0s7WTe+uvSnM6hmhq0C4JBEzEf0APd28FgtaKERIgCDSk9b/JXJRRuJHdwmCGgSSZk2kCm8cvJHiscBWIkGpFYNBEakwub66CACAI1MgSRI7o84omYD5EFwkyamtTSxtWB71cmVMF8NJkntRN99ppS9FcgAmRz2Efl70GNgGSWxOUa8zHQUK524hynNcfepmJjtchMoBHYt6VtEjY9OiTjsc5sgjviB0Hd5ocTGdmpcgC9CKG3eUocQBmFBuKV7ooaoWg0Z3ENiaSf3TuYJpXRLYCYJbAtDTFTIHnHNL4rEd9YcobmigJgmTMuig69L0T+CxyZggHYmnnE3SMYbhtdJjLMTpMzQkX3Hgsf6QcOODmntssDzmpvYL6HA50vJEmginv7gsP6RGn7G+ZgYmHl5jLe8Da2nNGi7pHeeHKPKQVCrKhTnUgwo4KyFcKA7RWREQrIUBUFUSIlAoQoWJASlPlPKTioooyLQ5MShSXOK6HJT3ibK1Gqyr9nKrCgKYAtxGNnLtkYExrUEogVkQpCMvMjCABGFfD9iMmVTKrVqztQClRVoUsnRERa/qgyeO4YD/UaslbfqQB/wCQ4X+a34qjOrxS4fwWY/WuT2UMyEia0EgWg+1QxUR4+LcBwBy9nYAVIJMuAIsOR5d3W7DjO7JvYgTqKzSaCeQSzhkOEwBoCLAAADlXoK2quSRt2x2FiNNNQazJNeoiK6UHJFhM7U1yxAIIEcrTFPnTjwGtM5XlxqCWtgdk5XNJqJmfCNCnh01aR+7B0MRJkyfatv42JiM68Z8tNPE0EkRU9y5+KaS7sEhxPLwrNb2HnCvDcTMt1Emad5I8kpnEBuIC4xLJDcpEbgzrGkb9AzAhmKC0mCRoSYrHXT8Vm8Ywk5gZ3Dq3oI71p42D7JArrrSHW7431HTN47DMDM0uFCGza4Mk6RXfwSSQyZkD+8ALhloRNIjp/S2y6+A4zM9zRlAEVv2hp1Sn8G053NDnFsUoZNRBIqJ8rldHA8MJBpWhjMA1wkuEE3EXv3oJDNo0+BZFhmrWo7iazypKxfpNb+hGv+YzStZ500WuyCTHMyBy86bLA+kQ/oRvJxWnkYEHw7KbwXdIv8iHKPKj5qKy1CAodYyFWAqhGAoBIBUihRoRBRAo5WqJQGewDmpTxRMc5LxCmRjZKoQ/DQDDCOYQxzTowJpN7HEAiQyoVvFsciGmAJOGnNKuxa6iSLCIKkQKyIoRkCKFQKgVsRSEIS1GShlSSREU0rf9Rf8AEOF/mt+KwCtz1I/xDhdf7VtPFUZnWKXD+CyHrR768kipbFI5GaV7rf0SsdjmVdmOgI8YIv8AdsNEx86yK6EVih16XVOxawKc60nSp0XIRRtmzJw8EZXAA0JDg6YJkO1sDM85T+ELx903tApbeSeYi66H4ImAZBmpvJG+kdNEv6gRcS2IEWrUzvINk1AsbiYgrWIETMVIm5HXwUyQACA6PK4kT4UgLiY6Dc0drtvvr5LuOINDMxc94B74TLUDF43EGcoBHUeIWZxOK4m5F5O8GlPnmtLHuGzE/dr0+SuLHbEZh4U8OVQgwo424pkgEu2qBE1mtZofkV6nPLR2iYdIgNo7pmkTzV4NcxiBNBQDZ3hHzKMMJIME0AMQB2ZJuLV7kCHZw0TQwKmRWb6/l3r5v6SXfohi2dl9qgERT58NzCxW5nt7RIJBc6AGGM5igJ9psxOndhfSHlPBEtP+Zh2qJh0mYkzQ628Zehk9Ivzw5R5XKpyotV81Dq78MsBEqVyoWIElQBRWFBdyJb2pqBwUBJWgMtUt7UyVTkSmSVCMtVUKzf4KukpzElRlgI8tEtqaFvMaTOKYTQjalsKZKyIUIwwrVKwVlKisgRKgrCsiAoqiiVFCSIBK3fUcxx/C6/2rfisJwWv6nvjjeGP+434rFzaY5cP4LIepHu/FYwy5pBkm3aBk6eHmufh/SkPiesU3Lb0Mx1uubinEie00ais0tQ0H5pGASYjNEU1vYgaUAO1oXI7M3G6NI4ouQG1IIvrpNbR496W4gZTIAJoA6akAH4wLdU1mAHgEESPaPOBXkeXvXNicM4EXFL2dNRtEyQPmttCDcTD7Ug0EggTpY3hLwsUkk6jkZggEG0iwoEPEE3DTAIFQdK9TpTYJvCua0ABwO81r1PxlL5DWgQxjWRMCmta0nl8yjoParrETznlRcXpLjg1piOzN6doCwIv87JDMQvINbAie/QGQjYKGjG7RJOaRURYaU1ufDZdAJB7EkRbnIsbTTU6pWGAZDok7E6c+pT8MA9mOdOR8SlsNDsChcHNjd0itCSSK2pSui+f+kMn7G7b6zD1F62A+Oy+h4cZXQCI0FJmxJPn49F8/9I7geCOU0GIzURNadfwUMjpPfhyjysqgIUChKJ1uhasoZVqBsGVYKoqBEWy5QOKIhKKgk2RzkJcqdRUAiY7k26AJqqUc1CJTGNJtGc0Iw5Lzqsy3SkkcdQ1XmSA5FKn1Cdp0NcmArkDkYer4ZqEcTpaUUpAxVBiLJWaNCdrHEqnOQZgheUZZdCKJbnrT9WHEcXgEXDxGleqxs1l3+gMSOJwT++PisLNkuEuP+F2OP3I9mxOOLswcOzoTUGKCngITsLE7QMC0VggkChnTUeHVYRxwDL3hhtMSYEDYxtveF1cHxraASCe8En2SXHkNht152jaH0/CvpFjlJB8NR2ZgzqaqvSDA0lpMzUWBMHlPSfcsXhOIH17i5xAAAgGsmQRA/hjv8er0xxwZGXLIkZjEiQN7EXiPxT3oJWo/F4ltogieUUsAYJ00WX6T9IMw20bLiIpcGNzTRtqrC4r0i52J2jEeyWiCWgkkWFLV/dQ8VxADGEx96TWcpBm/dP5KtjpH0PGFxwXw0tmtTBJPLXqaWrRThnlogEyQCQYMUAbBE3jf3r53/wAy72S6ZaC4QDSnZdNooLEIn+kjXeIAM0vMkSJtWN0ut6jdqo+i+0sdmIO+h0pY/NleBxZzsmTApAMQTUBw1gT/AEp8vwuMHDI4Gg5igNa6WK7jjTliOUmCWyB7VIsb7dE1Cn2TOIDpzSDNOdKV7nbBYP0jx9jNa/WMEReMxnmYOwtyWv6MPZAmHUrz91oovn/pBf8AosTTO3vvJ5f1RrQu6X34co82KEqiVYKJ1DdhNVyqlCSgNdIuVTXJb3ofrE1FLypMeShcknGCo4wUoDzR/kLEiErMgfjJJOqdRMHJmV6D3OlRvJI+sIRtfsjRX9VNmcVSii2T3OXLCtqiiKIwgrUUTCkRFRRMvIBzVWMoosx+grW4gXC7/Qn6zhfxhRRYOT23/fBfD1I+74/+8PT4haXob+5w/wCFvuUUWmZsfA/G/b6n/q5d3pb2T/C5RRFbCs+T427f4viVyekfZH8Tv/oFaii3D4OXCsOp9zlqcHbE6fEqKJZjxDFx0+C3vRl29G/9mqKKCvY2+G/vHdB73L5716/Vf+bf+oUURWxd0/vR5R50+w7lbb/PNRRA6NbhmyBRRRDSOd3xSz8SoorEa+e4pyNRRMUR3YvFVvsO5RREre7EvsExRRErW/8A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486" name="Picture 6" descr="http://awesomewallpapers.files.wordpress.com/2010/05/fr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132856"/>
            <a:ext cx="2073831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8" name="AutoShape 8" descr="data:image/jpeg;base64,/9j/4AAQSkZJRgABAQAAAQABAAD/2wCEAAkGBxQTEhUUExQWFhUVFxgXFRcXFxgXGBcYFxwXFxcVFxccHCggGBwlHBcXITEhJSkrLi4uFx8zODMsNygtLisBCgoKDg0OFxAQGiwkHCQsLCwsLCwsLCwsLCwsLCwsLCwsLCwsLCwsLCwsLCwsLCwsLCwsLCwsLCwsLCwsLCwsLP/AABEIAK0BIwMBIgACEQEDEQH/xAAbAAACAwEBAQAAAAAAAAAAAAACAwEEBQAGB//EADgQAAIBAgIHBQYGAwEBAQAAAAABAgMRITEEEkFRYbHwE3GBkaEFBiIycsEUI0LR4fFSYrIzUxX/xAAaAQADAQEBAQAAAAAAAAAAAAAAAQIDBQQG/8QAJBEBAQACAQQDAAMBAQAAAAAAAAECEQMEEiExIzNxE0FRIhT/2gAMAwEAAhEDEQA/APjpxyC1RGFBI6MBtOlcW1SFoJDnQ3ExpC2eircA0uA5U9+AyC4CtVIqOPAiUXu9DRnBBQStkLuHYyVEdQoNyirZyS9UaMYYlnQV+ZDD9UeaFlyagnG97R93VZLVa8Wn14mpQ9gqDwvzNqFt41yWZ8Zl1HJl/boXOqFLQ1kxn4XgWlM6cuJlqp3VWVNpWvzEzo3S2eH8lq5N8MQG6zvw23b3E/hrr+MzQjG2wiSX9B3U9s6VDJKPpgFGgnhv80Wpx8TqNG2e0fcNsfSNDe1vLDAzp0W3n6c8D0tejdOzKH4J2zNsOTx5PbxPtvR2qqu0/hXORmzpLgel949GtVX0L/qSMp0Ds8Oe8I7XTz48WYqB3YmiqXECVNdI27m2lLsuB34UtdmMSuHcNM3sEBKiX509widMqZC4qDgC4st9mDKkXMmVwVJrgUatNrYakoWF1YmuGenl5+CZz2yCR1Smrs437o5d48orRiHY6KwDSNHggIQbLdOi10zqULD3PgRaqQ+hQW/EGvRs8ETQh3lhSts9DPeqtQUX1tH08NhYUU+G4XGk778fILlaSVJMCdusSw6QmpB4NLzuKHsCXd1sLmgQ+OG/WjzRT1XtLWjfNC3+UeaDL0W32eyb5kTlsAp1GtniEpvcfH609iG8CEsRkEnsHWEFd9YBU1tsPaWZNNL+A0WyZSQiTx/YuStuF1F1YVhkWYyKuTf0JjLgToFSjuASuWZSbF6r2lB5L3nh+asf0LZ/tIyI0rvM2feq/aq3/wA1n3zMuNR9XO109+PF3um+rH8LdH7Cp0C45Ep32G22zPlR9AHhhY1KlJW7ys6fcGwoOHATVhgaValbFFPaOUM+cMbkKDsX3HghM2XMi0pzpYFaojQksCjVp57DTCss8f8AGfUSucHOniSenbwXDz6UIZD9HhdldFvRabvsPRXBh34d5j6cLd7ttD1ll9yxSmlsv6GNtUmEFfFrZ4ZDNIabzASCnQule5IVaru8chkFtv5h6ls9gLs/7uUE1JC5ze0bVsKdt4E6EWWdGXxx+pcyvGa3jtHd5xt/kuaC+g+uwiNtuEwds1ntxGQmumfI2vcYrrcu4MQ2n+wMnG+0m+Qta/FBa3ERTkhkpJWD0RqRDQEap0pi2DLAuOQCrE9ot4qBSREo8NoL3+eJN7+AB5j3npXqxe6C5yMxRxtY0/ea/ar6FzkZOurnY4L8eLvdN9WP4aqfAlxsskRGeGTCm1Y3bF4AOntOlNbBMqj2eOICDlFvYU9IoW2MtPScMhNatgEhqM4lWpFbS3JorVcS5CKZXqIslaaLiLVGaxOCqLF5Em8rBjQZp6HG+wy4mhQn1kezP0+XxWZpJYY2Za0e/WJXVPdfDewtbVMbFNFx28gFO2WC7hMa6tiA6u6wtBYq55lZxIbBuPQS5Y4sKUeKFuKsA6b3jI6w/Rba8fqjzRXgh2i/PG3+UeaFfQfX2syUurkRXfmTs2s+Pe9GrtFNYsdJXFTkPYgqSts9C3HEqU5d/jctU4pk2ii1b5HOiMUrBLESSuyfX7kxpY3H6oFxhCjxIlfYdc5IWw8z7z026i+hc5GJbH+je95Eu1jh+hf9SMVruOzwfXi73TfVj+ChU4gVq2G8l7shcqe9msrexWnVYUJepLpccDtZIoOkivVinkWJ2aK02LZ6U2gJUw5xYtxaLiaVJWK8izUjvKOlVLGmM2zyuleosWSV5VsTjftry/zYKFN5F3RsNlypSsW6VlY9WT5vFblVSW7zxBpzFJ72EmRpRshkbFWnUHO4iOnZIiWQEm1sOjJgEoJIhPqxKmgDkx+iP44/VHmLi1xG6J/6Q+qNvNCvoPrtnfZbxJvcNJbwdTifHve5LE63AhxZFN322sAPjTwC1QI951Rq38kb8kJVVkNhURQlU4BRl3lHpeVVdYgfiEl/JRnV3AOT3ryCDTR7dE9qilGXd3HOeTsGhpje8s/zV9C/6kZDwV7Gl7x1PzV9C5yMft7f0zr8H14u7031Y/hj0jgcqiYmUk+vuQ0rm0b6FOJFrPLA6TQEqlsfQPIG2sdxWqVFayAnVTKzniOQCuDJbyJyzQKmaRFpcpGZpKxNSbKOlZWNML5ZZzcZc1icMnDE49O3huF2zqZehaxQgXqbPRk4GInJJEKqRWeGAMU7k6Udr7hkZlfIYmLRrUJnOW4UngMhiSTkw1nsFJ4jHYAJxLGhP44fVHmio8cmP0WNpxxXzLmhX0H2WSTyYmTsK7azzXAmTvifIOgh1brPyC0eN9otwG0XbMQp06eDYmGGfTLikuAuUk9pMIm63guqkMcbbivUa3r0HDFGafd1wCae+3kKhWshinfZ+xWghye18iHUW98SHHC7AU+sADA94pfmK9/lVvORjqXF+hpe88/zUv8ARc5GKp+p2OCfHi7nT/ViKcv5OvYFcSXI2egWvuxAdXEWmDKpgGiMlIVUq8DpTWwCaRUKucwFJXCnTYMpWHE6HVmihXxbz8x86hXqMvGJyhM8ziJHGjJjQLcXYqQeQ9zPfXyUNp1OAfalaIxE3FcpqaZOqDsJJM6kNUthWDgKg6RKSIVMnLiIIeGXmP0VPWjn8y5oBxTRFGznG1/mXMm+jfWnNXtgTKdtnXXMW6DXH07idR55HyXh0D9cJSuVnSaz67yYJvqwtQLUpqwPaPZj0iY+nEhvLAkk1aj2plSpPh/BYqu68Vx2lec7bB4nDIYBqSfcKp1eA2m0/wBmMJhF444ei/crVIO9vvxLbSSdhGq2wlDzXvDB9qk8fgXORlSpWNf3kh+alb9C5yxMirZWOxwX48Xc6efFj+K0094MJuw2VPhgAo45G7bQJSfgTIOWW0X2WOPmA0BSsHECUWcooYMlErVYMZrWFzlccRSnATPMe4sRUWORcRkTJknM40Z6Y0GNExGJnvfJQaDigYJFhJWItVoBMWTC1xmArTQrhJsiUyYq4jG0w07bRasQ/h8RA/Xw7xmjT+OP1R5ora76YVHCUfqXMmzwH2WT733WxOuu7cVIvDDDxApTlfP7HyPa6K1UmLeayt6nat+t/iBPDHreKQLUZ2XTBaW0S5q1ssrhSqq2CDQS63d14CNe+1euYPbcGt/EiGHj3sqY6UKSx5+gyi7LFiFKTXHu7xKjPdj3vArt2S9LSL5PpAKqs/vmUqNW900r3aurvfwDqzUcWr33MfZq6GmP7wT/ADFl8i5yMuN2vsWvbk4uorX+RZ98jOnVtbq51eHH/iO109+LExq5HZi41OA1P19DW+G3sN+Iup3liWAq6eYoeimBctxjnu7/ANhNWmlccsFhEp24inMOYvVuXGabi7BxBm7jh68FtHHNs4YeeQyIljYSOm+KMTGRYMEFqkrGkc5MFYEwe8RiTYcXYGN9gS7hGbGr3EOb3AEwEB63WAzR5/HH6lzFYE0vnj9UeaJs8B9c7S2ywUKu3mJu9qOWy/2Pk9OisqQlLG4UUsE8EFGEbYMRK9TrAJVN1gnBZb+AE6N74J8x+DV60ncbQkumO7F8zoaPi/2Hua0A9o7Oy+5VhUvhHx7y7+Hb2+YENGs+t24JZBtnObxXF/frwGSvZWs++78Ey7HQ1d58Nu2RMtEXd4FXkh7eS9vzvUV8PhWC72ZcU5G77w6OlUW/UXNmZGKWB1eHKfxzTs9PjvjxJjHEcuADpY9x06T2eZb0yHEdyFJ2I7UWleDW0+4XW63A62SO7Nq/9BrR6BKOBX1SxO4tlQriS0BIc0IqsuIy8TZEqjucLl4eZxrqPH/Jf9YzRNiEyUe98mbTkW4xW8pxCjKzJq4tuHkL1Q41E1uYLnZkxXgxLC9goRvsyJoyLEJLb/HcRT0ru24PUW8KpFbxcmv6AGRjnzDoU1rxs/1R5oRTaZZ0R/HHFfNHmgvoPrCtG6dvK2e8RXi842VrP1LKu35gTpN4eHM+Rl8uhKU5XzS669R1O2F1brYHDQ+rlqOipPjbDZ99wssoVqtKmotXQNnmlbvNSdBOza8xVRKxnM07U6V28RroBQhZvHMKa3NDtBLo49/Aiej4DHLDPyOir46zDdGyoR3548952r4s6c3lcW47365DN5r3iv2sb2+TdxltMZSzwNf3j/8AZY/oXrKZl3tkdng+vF9B031Y/hbkQ6isRVlv9BbsbyPQl4gsFyBUx6HgTnY6dUW2LY9DejXNC3ICQLY9FckuYMicCJMpFKlE4YcNHZHmVIlMXc650nxR6kEpldMlyBW1iLDjJ43KmuHGo0KwbWu1HUqq2lGNQKFQmw5kvyrLMjtSo6nAFVBaPa/rpbh2h1V2kL/5R5oz+1f2Bo1vjj9UeaFcdynt90r6QljgKj7RjkrevA8lp2nybfjzMuWkyWTsfM8fR90817bdPodL2irvFF9V08db0PlcNNmndSdzU0T2lUa+bbYXJ0GvMpY5TJ7+enPJ27ytXrvZZ8zE0XS21jwIrVX9jyzh1dNJi2+1aWIMKmsniuBg1assr7OP7mTpntCccnbxfW01w6a5eqfa9W3JPFq27fliBU0prK3H+zwz9r1Hm8urlf8A/TnrZ9ZnrnQ5f3Ynuxe/o1m3rNrfncVOu1LB3W39/U8fovtOor4+HqbOgVZTjZvZmRn09w81UuyfeDSU6if+izTT+aeBkzq7jvbycaiV7/Cv+pGeqzOhw4SYTTucGWuPGLEpgtie1ZHam2mlqw5gKoUa+ltFf8Sy5x2x58+qxxumtKoBrlKFZjY1CbjprjzTI+TBaOTO1hNLNuaOuC5letVsypNss+SYTay0cUXXZxXZWX/pw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490" name="AutoShape 10" descr="data:image/jpeg;base64,/9j/4AAQSkZJRgABAQAAAQABAAD/2wCEAAkGBxQTEhUUExQWFhUVFxgXFRcXFxgXGBcYFxwXFxcVFxccHCggGBwlHBcXITEhJSkrLi4uFx8zODMsNygtLisBCgoKDg0OFxAQGiwkHCQsLCwsLCwsLCwsLCwsLCwsLCwsLCwsLCwsLCwsLCwsLCwsLCwsLCwsLCwsLCwsLCwsLP/AABEIAK0BIwMBIgACEQEDEQH/xAAbAAACAwEBAQAAAAAAAAAAAAACAwEEBQAGB//EADgQAAIBAgIHBQYGAwEBAQAAAAABAgMRITEEEkFRYbHwE3GBkaEFBiIycsEUI0LR4fFSYrIzUxX/xAAaAQADAQEBAQAAAAAAAAAAAAAAAQIDBQQG/8QAJBEBAQACAQQDAAMBAQAAAAAAAAECEQMEEiExIzNxE0FRIhT/2gAMAwEAAhEDEQA/APjpxyC1RGFBI6MBtOlcW1SFoJDnQ3ExpC2eircA0uA5U9+AyC4CtVIqOPAiUXu9DRnBBQStkLuHYyVEdQoNyirZyS9UaMYYlnQV+ZDD9UeaFlyagnG97R93VZLVa8Wn14mpQ9gqDwvzNqFt41yWZ8Zl1HJl/boXOqFLQ1kxn4XgWlM6cuJlqp3VWVNpWvzEzo3S2eH8lq5N8MQG6zvw23b3E/hrr+MzQjG2wiSX9B3U9s6VDJKPpgFGgnhv80Wpx8TqNG2e0fcNsfSNDe1vLDAzp0W3n6c8D0tejdOzKH4J2zNsOTx5PbxPtvR2qqu0/hXORmzpLgel949GtVX0L/qSMp0Ds8Oe8I7XTz48WYqB3YmiqXECVNdI27m2lLsuB34UtdmMSuHcNM3sEBKiX509widMqZC4qDgC4st9mDKkXMmVwVJrgUatNrYakoWF1YmuGenl5+CZz2yCR1Smrs437o5d48orRiHY6KwDSNHggIQbLdOi10zqULD3PgRaqQ+hQW/EGvRs8ETQh3lhSts9DPeqtQUX1tH08NhYUU+G4XGk778fILlaSVJMCdusSw6QmpB4NLzuKHsCXd1sLmgQ+OG/WjzRT1XtLWjfNC3+UeaDL0W32eyb5kTlsAp1GtniEpvcfH609iG8CEsRkEnsHWEFd9YBU1tsPaWZNNL+A0WyZSQiTx/YuStuF1F1YVhkWYyKuTf0JjLgToFSjuASuWZSbF6r2lB5L3nh+asf0LZ/tIyI0rvM2feq/aq3/wA1n3zMuNR9XO109+PF3um+rH8LdH7Cp0C45Ep32G22zPlR9AHhhY1KlJW7ys6fcGwoOHATVhgaValbFFPaOUM+cMbkKDsX3HghM2XMi0pzpYFaojQksCjVp57DTCss8f8AGfUSucHOniSenbwXDz6UIZD9HhdldFvRabvsPRXBh34d5j6cLd7ttD1ll9yxSmlsv6GNtUmEFfFrZ4ZDNIabzASCnQule5IVaru8chkFtv5h6ls9gLs/7uUE1JC5ze0bVsKdt4E6EWWdGXxx+pcyvGa3jtHd5xt/kuaC+g+uwiNtuEwds1ntxGQmumfI2vcYrrcu4MQ2n+wMnG+0m+Qta/FBa3ERTkhkpJWD0RqRDQEap0pi2DLAuOQCrE9ot4qBSREo8NoL3+eJN7+AB5j3npXqxe6C5yMxRxtY0/ea/ar6FzkZOurnY4L8eLvdN9WP4aqfAlxsskRGeGTCm1Y3bF4AOntOlNbBMqj2eOICDlFvYU9IoW2MtPScMhNatgEhqM4lWpFbS3JorVcS5CKZXqIslaaLiLVGaxOCqLF5Em8rBjQZp6HG+wy4mhQn1kezP0+XxWZpJYY2Za0e/WJXVPdfDewtbVMbFNFx28gFO2WC7hMa6tiA6u6wtBYq55lZxIbBuPQS5Y4sKUeKFuKsA6b3jI6w/Rba8fqjzRXgh2i/PG3+UeaFfQfX2syUurkRXfmTs2s+Pe9GrtFNYsdJXFTkPYgqSts9C3HEqU5d/jctU4pk2ii1b5HOiMUrBLESSuyfX7kxpY3H6oFxhCjxIlfYdc5IWw8z7z026i+hc5GJbH+je95Eu1jh+hf9SMVruOzwfXi73TfVj+ChU4gVq2G8l7shcqe9msrexWnVYUJepLpccDtZIoOkivVinkWJ2aK02LZ6U2gJUw5xYtxaLiaVJWK8izUjvKOlVLGmM2zyuleosWSV5VsTjftry/zYKFN5F3RsNlypSsW6VlY9WT5vFblVSW7zxBpzFJ72EmRpRshkbFWnUHO4iOnZIiWQEm1sOjJgEoJIhPqxKmgDkx+iP44/VHmLi1xG6J/6Q+qNvNCvoPrtnfZbxJvcNJbwdTifHve5LE63AhxZFN322sAPjTwC1QI951Rq38kb8kJVVkNhURQlU4BRl3lHpeVVdYgfiEl/JRnV3AOT3ryCDTR7dE9qilGXd3HOeTsGhpje8s/zV9C/6kZDwV7Gl7x1PzV9C5yMft7f0zr8H14u7031Y/hj0jgcqiYmUk+vuQ0rm0b6FOJFrPLA6TQEqlsfQPIG2sdxWqVFayAnVTKzniOQCuDJbyJyzQKmaRFpcpGZpKxNSbKOlZWNML5ZZzcZc1icMnDE49O3huF2zqZehaxQgXqbPRk4GInJJEKqRWeGAMU7k6Udr7hkZlfIYmLRrUJnOW4UngMhiSTkw1nsFJ4jHYAJxLGhP44fVHmio8cmP0WNpxxXzLmhX0H2WSTyYmTsK7azzXAmTvifIOgh1brPyC0eN9otwG0XbMQp06eDYmGGfTLikuAuUk9pMIm63guqkMcbbivUa3r0HDFGafd1wCae+3kKhWshinfZ+xWghye18iHUW98SHHC7AU+sADA94pfmK9/lVvORjqXF+hpe88/zUv8ARc5GKp+p2OCfHi7nT/ViKcv5OvYFcSXI2egWvuxAdXEWmDKpgGiMlIVUq8DpTWwCaRUKucwFJXCnTYMpWHE6HVmihXxbz8x86hXqMvGJyhM8ziJHGjJjQLcXYqQeQ9zPfXyUNp1OAfalaIxE3FcpqaZOqDsJJM6kNUthWDgKg6RKSIVMnLiIIeGXmP0VPWjn8y5oBxTRFGznG1/mXMm+jfWnNXtgTKdtnXXMW6DXH07idR55HyXh0D9cJSuVnSaz67yYJvqwtQLUpqwPaPZj0iY+nEhvLAkk1aj2plSpPh/BYqu68Vx2lec7bB4nDIYBqSfcKp1eA2m0/wBmMJhF444ei/crVIO9vvxLbSSdhGq2wlDzXvDB9qk8fgXORlSpWNf3kh+alb9C5yxMirZWOxwX48Xc6efFj+K0094MJuw2VPhgAo45G7bQJSfgTIOWW0X2WOPmA0BSsHECUWcooYMlErVYMZrWFzlccRSnATPMe4sRUWORcRkTJknM40Z6Y0GNExGJnvfJQaDigYJFhJWItVoBMWTC1xmArTQrhJsiUyYq4jG0w07bRasQ/h8RA/Xw7xmjT+OP1R5ora76YVHCUfqXMmzwH2WT733WxOuu7cVIvDDDxApTlfP7HyPa6K1UmLeayt6nat+t/iBPDHreKQLUZ2XTBaW0S5q1ssrhSqq2CDQS63d14CNe+1euYPbcGt/EiGHj3sqY6UKSx5+gyi7LFiFKTXHu7xKjPdj3vArt2S9LSL5PpAKqs/vmUqNW900r3aurvfwDqzUcWr33MfZq6GmP7wT/ADFl8i5yMuN2vsWvbk4uorX+RZ98jOnVtbq51eHH/iO109+LExq5HZi41OA1P19DW+G3sN+Iup3liWAq6eYoeimBctxjnu7/ANhNWmlccsFhEp24inMOYvVuXGabi7BxBm7jh68FtHHNs4YeeQyIljYSOm+KMTGRYMEFqkrGkc5MFYEwe8RiTYcXYGN9gS7hGbGr3EOb3AEwEB63WAzR5/HH6lzFYE0vnj9UeaJs8B9c7S2ywUKu3mJu9qOWy/2Pk9OisqQlLG4UUsE8EFGEbYMRK9TrAJVN1gnBZb+AE6N74J8x+DV60ncbQkumO7F8zoaPi/2Hua0A9o7Oy+5VhUvhHx7y7+Hb2+YENGs+t24JZBtnObxXF/frwGSvZWs++78Ey7HQ1d58Nu2RMtEXd4FXkh7eS9vzvUV8PhWC72ZcU5G77w6OlUW/UXNmZGKWB1eHKfxzTs9PjvjxJjHEcuADpY9x06T2eZb0yHEdyFJ2I7UWleDW0+4XW63A62SO7Nq/9BrR6BKOBX1SxO4tlQriS0BIc0IqsuIy8TZEqjucLl4eZxrqPH/Jf9YzRNiEyUe98mbTkW4xW8pxCjKzJq4tuHkL1Q41E1uYLnZkxXgxLC9goRvsyJoyLEJLb/HcRT0ru24PUW8KpFbxcmv6AGRjnzDoU1rxs/1R5oRTaZZ0R/HHFfNHmgvoPrCtG6dvK2e8RXi842VrP1LKu35gTpN4eHM+Rl8uhKU5XzS669R1O2F1brYHDQ+rlqOipPjbDZ99wssoVqtKmotXQNnmlbvNSdBOza8xVRKxnM07U6V28RroBQhZvHMKa3NDtBLo49/Aiej4DHLDPyOir46zDdGyoR3548952r4s6c3lcW47365DN5r3iv2sb2+TdxltMZSzwNf3j/8AZY/oXrKZl3tkdng+vF9B031Y/hbkQ6isRVlv9BbsbyPQl4gsFyBUx6HgTnY6dUW2LY9DejXNC3ICQLY9FckuYMicCJMpFKlE4YcNHZHmVIlMXc650nxR6kEpldMlyBW1iLDjJ43KmuHGo0KwbWu1HUqq2lGNQKFQmw5kvyrLMjtSo6nAFVBaPa/rpbh2h1V2kL/5R5oz+1f2Bo1vjj9UeaFcdynt90r6QljgKj7RjkrevA8lp2nybfjzMuWkyWTsfM8fR90817bdPodL2irvFF9V08db0PlcNNmndSdzU0T2lUa+bbYXJ0GvMpY5TJ7+enPJ27ytXrvZZ8zE0XS21jwIrVX9jyzh1dNJi2+1aWIMKmsniuBg1assr7OP7mTpntCccnbxfW01w6a5eqfa9W3JPFq27fliBU0prK3H+zwz9r1Hm8urlf8A/TnrZ9ZnrnQ5f3Ynuxe/o1m3rNrfncVOu1LB3W39/U8fovtOor4+HqbOgVZTjZvZmRn09w81UuyfeDSU6if+izTT+aeBkzq7jvbycaiV7/Cv+pGeqzOhw4SYTTucGWuPGLEpgtie1ZHam2mlqw5gKoUa+ltFf8Sy5x2x58+qxxumtKoBrlKFZjY1CbjprjzTI+TBaOTO1hNLNuaOuC5letVsypNss+SYTay0cUXXZxXZWX/pw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492" name="AutoShape 12" descr="data:image/jpeg;base64,/9j/4AAQSkZJRgABAQAAAQABAAD/2wCEAAkGBxQTEhQUEhQUFBUVFRcXFxcYFBcUFBQUFRQXFxcXFxQYHCggGBwlHBQUITEhJSkrLi4uFx8zODMsNygtLiwBCgoKDg0OGhAQGywkHyQsLCwsLCwsLCwsLCwsLCwsLCwsLCwsLCwsLCwsLCwsLCwsLCwsLCwsLCwsLCwsLCwsLP/AABEIALEBHAMBIgACEQEDEQH/xAAbAAACAwEBAQAAAAAAAAAAAAACAwABBAcFBv/EADgQAAIBAwEEBgoCAQQDAAAAAAABAgMRITEEEkFRYXFykbLwBRMiIzOBobHB0XPx4RQyYqJCUlP/xAAbAQACAwEBAQAAAAAAAAAAAAABAgADBgQFB//EACIRAAICAgICAwEBAAAAAAAAAAABAhEDIRIxMkEiUXETBP/aAAwDAQACEQMRAD8A4aQhCEIFEiQ+hRu8gboaMW2RQB3WaZ0i/UYuV8i5pGVUmW6ZoqU0tHYTN/oKlZOKQMYZKkXGTXApsYGqKUQowyuv8kSsNoRyutdwGyKJpnrhF0lmxrlQy7r8BUNmycvNUVULp0eDNNPYRtPZz1aVFaJHNkzV0MkeQtiT6g1sHtLB7MNkXUrj40k5dSKH/pYaPDnsaSu1fjyQFKEvlyPo3st1ZIzT2O3DR5Fj/ovTJR5FenZC6OzqSuezV2VSSugv9JboG/vSJRijs6tlLuAlTxO3/q+HQeoqF0iVdl9ib/4y8JV/UaK2j42ECp0hqJM9S9micFVGP1Avd6Dc1czuOSxSPOyY2ujHYGSNXqwHDBapHFKDSEboYy/cA0S7BF0LlEHdHalSgGwyiuxbRW4OjTLdNksraMRaKCiWFAUUa6UfPSZos1bPi3nJXPovgVUg3pZBKUljX8B1pK91i33yS6a5u/3Ql6HSM9eo847hTlc00nrfViqkcjp+hWmKXWBcKSAHRUxt2aNnv7PWvuZIyNVCOivneX3El0WRdnvVKbzy6PuaNnpNJWvfvuM3WlkbSkkeVKboQbTo/M0QlYXnFtDXRgn1v7nLOX2MFCV1niN2SjrxbfIOjAdR6834HNKX0EuNPl+iTp3H06Y/1OChzoNHnwopvTQatlXI3QoWWBqpCvMGjBT2bmZ9t2b3dR8oy8LPYjAzek4+6qdiXhYIZXyQ0F8kcx3QWPcRTiaVM084UBFg2GOIKGs55Y17RnlHImsjXJCqzwWxZ52bD3RjnIGDGTiVCmW2qOJwdhQXI0xo3Kp0zTSpPW5VKQ/83FbFR2e3Dq5E/wBKuZrUHpf9gzpvgJzFcJPZ86QotM7TiCizXCpjlYyXGQWBZKy2Do1xym0n/u+gc4pqyWb8NSqUN1J50feOjQcs3/oobovS0A6bVuT0us6ee4yzNbTvd/LmvODHVl/nrGiR9CZgMY1gCRcjnkiRRs2GK3o9qP3RiRq2KfvIduPiQs+mNBo+3r0XfTp5AxoX1PXlRu/OCQ2VIzn9tEozbPTsvob4UVbAUaFx1Oklxwc88ljUKSstRlCnr0MJ07/sfQSsVSloKGwgNjF9Fi6STNXqzllKhkDGAFRBFWuIQQpPIn0jb1VT+OXhZskjD6Sv6up2JeFlsHckGPkjmzKaCsXY09mvqxUkLY9oXujJlGSJnYmojTKImrHBbFnBlg6YLVy6dMGjB3yaoRQZOirHDltgR4GunHgtbd4EYI1UIfplM5F6x32BCDTstevVZAUGap09Xd8hHq+cvsIpWc/Gmz5MshEeqeAHFmihdtJa+WIjG46k/lqJIujZtUksPv11XMbTqYti3Ho6jLTlfrv9Ok0RSfU+RRJF6LrSTbz0aaCau7urnfXoyNlDLsuFs37/APANKlhro0f7+YFSCYZxfyEyfM01k1a/DHzMtV5OiJRPQI/Yfi0+3HxIztj9hfvKfbj4kGXTKbOtxhbP+WHGOS3rm37XA1qnezwkY6UqLzHOWQN/ga1C+mf0VKjlW7wKSIKpzvheUaoJccmepDdV+dh1JaCy6sJppu2EOlU7zLGLuOVPiyiSQRyfMNWsDb5hyasVsIqduBm2+PuqnYn4Wat9dbMu3v3VTsT8LHh5IaHkjmdiAuYUcmpNhyRVgWNcQd0livZnmhVXQ0ygBKngsTOXJBuzPYdRiXCN19C4RswtlCh7Gx6eRpp6dAiMbj4J8imRco1sdUirXWDPCm7Dk7rTCBlTziQi0R41JHxhLBItI9kyFAphxmypIpAG6NlC188j0KLdrP8ArB5UeDNcNotd31S5cCicbOmLCe8r3V/yDOorX44/Jaknwt9DPZ3x/ZEg2NrJyTxZmKcTZNu17+dBE4vrHhoSasz2HbFG9Wn24+JC5Ddg+LT7cfEh5eLKGjsCoNKyXEdla3fy4cAqk03wxoVvX9lK7MU232XFKsktf3kbReMiJbMsZybKdNW6EhZtUQRXV2lbiNVCzwi6VJ6vU1qJXKdaQaMkdcjaivzJa8r8FhP55H7orkQrcFTHyQpZvjvFTCIeEK2xe6qdiXhZplS7tRG3L3VS3/zn4WWxe0NDyX6czsVe3QEG0aezW5Yom/fVFxiVC/UhsIcGK9CwlaozyjcHcsaJ07CpPIUyNbsVTjr1hOIEZ5fWNixnZIVJUSkmaYxVuNxUUMi2VyLViQzW9vPWL3+a+pUpsXcCQFhSPk4IYogj4RTPXbMRGItwKukanTWU3n89ZnlFICdjuNFOfLkRTFtEDQvJj41unyhm+nfX6eeZkDUwOIVP7NM62P8AHIzTlcv1mLC2SKok5EY3YviU+3HxIQP2D4tPtx8SDLplR13Z023J9365DNnq2u3zv028pkpRtdcG8hKnd24dKMa2i4de/TfPHj0minL2WvkLjFrMuC+bXAZQV3f+iiTGNP3BrSsnbV4XQ3hfUIGDu7lKCMpRtZDLcu4XUeL/ADKUxWm9hGpp9YDQMm9Vqvr0Fwd3yfIlUAq3MzbfD3VT+OfhZrcBHpFe5qfxz8LHg/kh4L5L9OXWGUYgxiPpQeWjUNmxyx0V6p5DbZTljzcCpvWz582F7OTdiKlUS3YubFyLkhuiRGUuTEQWTRDI0gY7fRoUA6a1Ki8O/IKbVsFDOtNiWwHYKTBSGQWz5S42LaEo0xWD1WYKGxsJN4QFSmXRkuL0KrSvp0/cT2XehG6RokpFNjlLaI2U5AlhoWy94q5RLBBbLNPo5+9p9uHiRmNHo5e+pfyQ8SFn4sKO6R2fkkSdHlwNVkCzAc2dTRhqwd7XxxGbPjWw2NLi+suLHcrVCkauPpxVtBcZDIVCp2MipLD6hElw89Jpc8ilD2m0iRYaDpw82DdBP98g6aCsI5OyUZd62Hrz4Mz+kH7mrw93Pws2zp6mP0grUqmL+7n8vZehbBpyRbjXyX6cwQ2lPpFplpGpNlOFoetULqvIVNPHECoKuznWNcjPNAOI1oGxamPKAhRG08FNESC9lUY8Xo0qRGxcWW2JR1XoG4SQMUFEJW1Z8imMjMWXc9YwCdDN8gCZdwUPZdimHFFTQAtaFkLZb0CJQJRCwgCUTR6OXvqf8kPEjKafR3xaf8kPEhJ+LGO/VcIu113i1O+juuY2L1Pnz0dbRc4YF7hq1Fz7xUxaMjX1GRi7ESyOiM2RCHDi+7mMisolRFxXQS9FnqxqRTBimSaEEAlPz3Gbb5N0ar0W5Nf9WOqGL0g7Uai4bk/Cy7Gtr9LcT+S/TmzKTB3iRkaqjZuRrpWsKqx5A052/rQZPORapiKSsQyEmgFIYLlRJIiLcgGwiNpMJNPQZYGEQ7gbLILWyt0BjGLZESa+j5Isoh6587LCQJRA2G5BKQtEBQeQdwbkuUEFkLKKIAIf6O+LT/kh4kZzR6O+LT7cfEhZ+LCuzvsYWYxxyuWgMM9/24DejgfPWz0JdjLYIyrgb7zw+Xm4lCCqizrqW6lrFKkktXdvXF2C1wH0Aa8hsSnZDYyAw2HbmBUlYtVDNWkCMbYAaszF6Sl7qfYn4WaJMy+kGlSq3f8A4S8LOnGtobGvkjmzYIRRqDXy2MjIOE9RSkXdAaK6sGcrgJluQKYxLDTKTBYO872DQJTNNN3LYmMgnUFaLIzY24IO8A2BIdzPliEIesfPyEIQhCyFEIQsohCEIQhCEIafRvxqX8kPEjMaPR/xafbj4kLPxYV2d/p1V584D3vOvUZLO99L/guDsvOrMA4noTo1RqWwVVeglTKdQXjsr5D97XgKksXAjUuSpVsMosljYy4F7xhoVL589Q2NV3zowuAEzU3gzza4lyk7cf2ZKs+gMIlkY2VWq2d7mb0ltF6U1j/ZL7MXVm8mLbI3pz4ezLV9B2Y8atF8MatHxqQQKiEe+zTIEgSKaARoU0RMOSAGKWqYQDLkS4UCTTImEKbCiyNAjP0NBKcgbgodyPmyEIemYchCEIQhCEIQhCyiEIQhCEIaPR/xafbj4kZx+wv3lPtx8SFl4sK7O3062X09YSmZN67G3MQ4nZN7G75YEYjYxFdChU0VOndPpCiy99WV8vqsJuxkrE7FQsldWNrorXzoXSV7WDqK1xJTbZEhNTpzyPL2mWU13Hp1XfV4PLryTa/JdhOiC0Yq1+OPPnvF7VD2JXx7ErZ6GMrq+v8Akz7Y36ufZl3WZ2x9F0Oz4+IxRF0xtz2WaTHVAtWJckmAiEbp6CbFsuUgN4ZIpnJAyZVwi4oYqptgNBNBNA3ATjQJZTKuEW6PnyEIeiY0hCEIQhCEIQhCEIQhCEIQg/YviQ7cfEiiAl0wrs7HR0+TNS/X5IQxU+zuyDIjIfshCllRUOPngHwZCAZYN9H6eeYW1aP5kIVvzH9mWtoupHn1tX54kIdOIuh0Z6uvf+THtHwp9iX2ZCHXj9Dx7Pj6eiHMhD2ZGix9AopEIQguQC/BZBkc8uyRLLIFkj0FwFzIQVD5OgQSEHOd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494" name="AutoShape 14" descr="data:image/jpeg;base64,/9j/4AAQSkZJRgABAQAAAQABAAD/2wCEAAkGBxQTEhQUEhQUFBUVFRcXFxcYFBcUFBQUFRQXFxcXFxQYHCggGBwlHBQUITEhJSkrLi4uFx8zODMsNygtLiwBCgoKDg0OGhAQGywkHyQsLCwsLCwsLCwsLCwsLCwsLCwsLCwsLCwsLCwsLCwsLCwsLCwsLCwsLCwsLCwsLCwsLP/AABEIALEBHAMBIgACEQEDEQH/xAAbAAACAwEBAQAAAAAAAAAAAAACAwABBAcFBv/EADgQAAIBAwEEBgoCAQQDAAAAAAABAgMRITEEEkFRYXFykbLwBRMiIzOBobHB0XPx4RQyYqJCUlP/xAAbAQACAwEBAQAAAAAAAAAAAAABAgADBgQFB//EACIRAAICAgICAwEBAAAAAAAAAAABAhEDIRIxMkEiUXETBP/aAAwDAQACEQMRAD8A4aQhCEIFEiQ+hRu8gboaMW2RQB3WaZ0i/UYuV8i5pGVUmW6ZoqU0tHYTN/oKlZOKQMYZKkXGTXApsYGqKUQowyuv8kSsNoRyutdwGyKJpnrhF0lmxrlQy7r8BUNmycvNUVULp0eDNNPYRtPZz1aVFaJHNkzV0MkeQtiT6g1sHtLB7MNkXUrj40k5dSKH/pYaPDnsaSu1fjyQFKEvlyPo3st1ZIzT2O3DR5Fj/ovTJR5FenZC6OzqSuezV2VSSugv9JboG/vSJRijs6tlLuAlTxO3/q+HQeoqF0iVdl9ib/4y8JV/UaK2j42ECp0hqJM9S9micFVGP1Avd6Dc1czuOSxSPOyY2ujHYGSNXqwHDBapHFKDSEboYy/cA0S7BF0LlEHdHalSgGwyiuxbRW4OjTLdNksraMRaKCiWFAUUa6UfPSZos1bPi3nJXPovgVUg3pZBKUljX8B1pK91i33yS6a5u/3Ql6HSM9eo847hTlc00nrfViqkcjp+hWmKXWBcKSAHRUxt2aNnv7PWvuZIyNVCOivneX3El0WRdnvVKbzy6PuaNnpNJWvfvuM3WlkbSkkeVKboQbTo/M0QlYXnFtDXRgn1v7nLOX2MFCV1niN2SjrxbfIOjAdR6834HNKX0EuNPl+iTp3H06Y/1OChzoNHnwopvTQatlXI3QoWWBqpCvMGjBT2bmZ9t2b3dR8oy8LPYjAzek4+6qdiXhYIZXyQ0F8kcx3QWPcRTiaVM084UBFg2GOIKGs55Y17RnlHImsjXJCqzwWxZ52bD3RjnIGDGTiVCmW2qOJwdhQXI0xo3Kp0zTSpPW5VKQ/83FbFR2e3Dq5E/wBKuZrUHpf9gzpvgJzFcJPZ86QotM7TiCizXCpjlYyXGQWBZKy2Do1xym0n/u+gc4pqyWb8NSqUN1J50feOjQcs3/oobovS0A6bVuT0us6ee4yzNbTvd/LmvODHVl/nrGiR9CZgMY1gCRcjnkiRRs2GK3o9qP3RiRq2KfvIduPiQs+mNBo+3r0XfTp5AxoX1PXlRu/OCQ2VIzn9tEozbPTsvob4UVbAUaFx1Oklxwc88ljUKSstRlCnr0MJ07/sfQSsVSloKGwgNjF9Fi6STNXqzllKhkDGAFRBFWuIQQpPIn0jb1VT+OXhZskjD6Sv6up2JeFlsHckGPkjmzKaCsXY09mvqxUkLY9oXujJlGSJnYmojTKImrHBbFnBlg6YLVy6dMGjB3yaoRQZOirHDltgR4GunHgtbd4EYI1UIfplM5F6x32BCDTstevVZAUGap09Xd8hHq+cvsIpWc/Gmz5MshEeqeAHFmihdtJa+WIjG46k/lqJIujZtUksPv11XMbTqYti3Ho6jLTlfrv9Ok0RSfU+RRJF6LrSTbz0aaCau7urnfXoyNlDLsuFs37/APANKlhro0f7+YFSCYZxfyEyfM01k1a/DHzMtV5OiJRPQI/Yfi0+3HxIztj9hfvKfbj4kGXTKbOtxhbP+WHGOS3rm37XA1qnezwkY6UqLzHOWQN/ga1C+mf0VKjlW7wKSIKpzvheUaoJccmepDdV+dh1JaCy6sJppu2EOlU7zLGLuOVPiyiSQRyfMNWsDb5hyasVsIqduBm2+PuqnYn4Wat9dbMu3v3VTsT8LHh5IaHkjmdiAuYUcmpNhyRVgWNcQd0livZnmhVXQ0ygBKngsTOXJBuzPYdRiXCN19C4RswtlCh7Gx6eRpp6dAiMbj4J8imRco1sdUirXWDPCm7Dk7rTCBlTziQi0R41JHxhLBItI9kyFAphxmypIpAG6NlC188j0KLdrP8ArB5UeDNcNotd31S5cCicbOmLCe8r3V/yDOorX44/Jaknwt9DPZ3x/ZEg2NrJyTxZmKcTZNu17+dBE4vrHhoSasz2HbFG9Wn24+JC5Ddg+LT7cfEh5eLKGjsCoNKyXEdla3fy4cAqk03wxoVvX9lK7MU232XFKsktf3kbReMiJbMsZybKdNW6EhZtUQRXV2lbiNVCzwi6VJ6vU1qJXKdaQaMkdcjaivzJa8r8FhP55H7orkQrcFTHyQpZvjvFTCIeEK2xe6qdiXhZplS7tRG3L3VS3/zn4WWxe0NDyX6czsVe3QEG0aezW5Yom/fVFxiVC/UhsIcGK9CwlaozyjcHcsaJ07CpPIUyNbsVTjr1hOIEZ5fWNixnZIVJUSkmaYxVuNxUUMi2VyLViQzW9vPWL3+a+pUpsXcCQFhSPk4IYogj4RTPXbMRGItwKukanTWU3n89ZnlFICdjuNFOfLkRTFtEDQvJj41unyhm+nfX6eeZkDUwOIVP7NM62P8AHIzTlcv1mLC2SKok5EY3YviU+3HxIQP2D4tPtx8SDLplR13Z023J9365DNnq2u3zv028pkpRtdcG8hKnd24dKMa2i4de/TfPHj0minL2WvkLjFrMuC+bXAZQV3f+iiTGNP3BrSsnbV4XQ3hfUIGDu7lKCMpRtZDLcu4XUeL/ADKUxWm9hGpp9YDQMm9Vqvr0Fwd3yfIlUAq3MzbfD3VT+OfhZrcBHpFe5qfxz8LHg/kh4L5L9OXWGUYgxiPpQeWjUNmxyx0V6p5DbZTljzcCpvWz582F7OTdiKlUS3YubFyLkhuiRGUuTEQWTRDI0gY7fRoUA6a1Ki8O/IKbVsFDOtNiWwHYKTBSGQWz5S42LaEo0xWD1WYKGxsJN4QFSmXRkuL0KrSvp0/cT2XehG6RokpFNjlLaI2U5AlhoWy94q5RLBBbLNPo5+9p9uHiRmNHo5e+pfyQ8SFn4sKO6R2fkkSdHlwNVkCzAc2dTRhqwd7XxxGbPjWw2NLi+suLHcrVCkauPpxVtBcZDIVCp2MipLD6hElw89Jpc8ilD2m0iRYaDpw82DdBP98g6aCsI5OyUZd62Hrz4Mz+kH7mrw93Pws2zp6mP0grUqmL+7n8vZehbBpyRbjXyX6cwQ2lPpFplpGpNlOFoetULqvIVNPHECoKuznWNcjPNAOI1oGxamPKAhRG08FNESC9lUY8Xo0qRGxcWW2JR1XoG4SQMUFEJW1Z8imMjMWXc9YwCdDN8gCZdwUPZdimHFFTQAtaFkLZb0CJQJRCwgCUTR6OXvqf8kPEjKafR3xaf8kPEhJ+LGO/VcIu113i1O+juuY2L1Pnz0dbRc4YF7hq1Fz7xUxaMjX1GRi7ESyOiM2RCHDi+7mMisolRFxXQS9FnqxqRTBimSaEEAlPz3Gbb5N0ar0W5Nf9WOqGL0g7Uai4bk/Cy7Gtr9LcT+S/TmzKTB3iRkaqjZuRrpWsKqx5A052/rQZPORapiKSsQyEmgFIYLlRJIiLcgGwiNpMJNPQZYGEQ7gbLILWyt0BjGLZESa+j5Isoh6587LCQJRA2G5BKQtEBQeQdwbkuUEFkLKKIAIf6O+LT/kh4kZzR6O+LT7cfEhZ+LCuzvsYWYxxyuWgMM9/24DejgfPWz0JdjLYIyrgb7zw+Xm4lCCqizrqW6lrFKkktXdvXF2C1wH0Aa8hsSnZDYyAw2HbmBUlYtVDNWkCMbYAaszF6Sl7qfYn4WaJMy+kGlSq3f8A4S8LOnGtobGvkjmzYIRRqDXy2MjIOE9RSkXdAaK6sGcrgJluQKYxLDTKTBYO872DQJTNNN3LYmMgnUFaLIzY24IO8A2BIdzPliEIesfPyEIQhCyFEIQsohCEIQhCEIafRvxqX8kPEjMaPR/xafbj4kLPxYV2d/p1V584D3vOvUZLO99L/guDsvOrMA4noTo1RqWwVVeglTKdQXjsr5D97XgKksXAjUuSpVsMosljYy4F7xhoVL589Q2NV3zowuAEzU3gzza4lyk7cf2ZKs+gMIlkY2VWq2d7mb0ltF6U1j/ZL7MXVm8mLbI3pz4ezLV9B2Y8atF8MatHxqQQKiEe+zTIEgSKaARoU0RMOSAGKWqYQDLkS4UCTTImEKbCiyNAjP0NBKcgbgodyPmyEIemYchCEIQhCEIQhCyiEIQhCEIaPR/xafbj4kZx+wv3lPtx8SFl4sK7O3062X09YSmZN67G3MQ4nZN7G75YEYjYxFdChU0VOndPpCiy99WV8vqsJuxkrE7FQsldWNrorXzoXSV7WDqK1xJTbZEhNTpzyPL2mWU13Hp1XfV4PLryTa/JdhOiC0Yq1+OPPnvF7VD2JXx7ErZ6GMrq+v8Akz7Y36ufZl3WZ2x9F0Oz4+IxRF0xtz2WaTHVAtWJckmAiEbp6CbFsuUgN4ZIpnJAyZVwi4oYqptgNBNBNA3ATjQJZTKuEW6PnyEIeiY0hCEIQhCEIQhCEIQhCEIQg/YviQ7cfEiiAl0wrs7HR0+TNS/X5IQxU+zuyDIjIfshCllRUOPngHwZCAZYN9H6eeYW1aP5kIVvzH9mWtoupHn1tX54kIdOIuh0Z6uvf+THtHwp9iX2ZCHXj9Dx7Pj6eiHMhD2ZGix9AopEIQguQC/BZBkc8uyRLLIFkj0FwFzIQVD5OgQSEHOd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498" name="Picture 18" descr="http://images.fineartamerica.com/images-medium-large-5/belgium-flag-vintage-distressed-finish-design-turnpike.jpg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1907704" y="3789040"/>
            <a:ext cx="2088232" cy="1350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0" name="Picture 20" descr="http://rlv.zcache.com/scratched_and_worn_vintage_turkish_flag_postcard-r258250076cfc4977bd1945ab66a0ff62_vgbaq_8byvr_32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563987"/>
            <a:ext cx="2294012" cy="229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ÎÏÎ¿ÏÎ­Î»ÎµÏÎ¼Î± ÎµÎ¹ÎºÏÎ½Î±Ï Î³Î¹Î± british pudding stafi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30964">
            <a:off x="6137029" y="2121427"/>
            <a:ext cx="2388159" cy="1588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Σε παρακαλώ.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15614" y="2132857"/>
            <a:ext cx="3384225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λλειψοειδής επεξήγηση"/>
          <p:cNvSpPr/>
          <p:nvPr/>
        </p:nvSpPr>
        <p:spPr>
          <a:xfrm>
            <a:off x="323528" y="260648"/>
            <a:ext cx="4536504" cy="3888432"/>
          </a:xfrm>
          <a:prstGeom prst="wedgeEllipseCallout">
            <a:avLst>
              <a:gd name="adj1" fmla="val 71614"/>
              <a:gd name="adj2" fmla="val 34304"/>
            </a:avLst>
          </a:prstGeom>
          <a:solidFill>
            <a:srgbClr val="FF5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Αυτά που λες </a:t>
            </a:r>
          </a:p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με το εμπόριο… </a:t>
            </a:r>
          </a:p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Την άλλη φορά θα μιλήσουμε για τα καράβια! </a:t>
            </a:r>
          </a:p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Εκεί να δεις τι έχω να σου πω!</a:t>
            </a:r>
            <a:endParaRPr lang="el-G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404664"/>
            <a:ext cx="8964488" cy="590465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Γι’ αυτό όταν εξετάζουμε το εμπόριο της Ελλάδας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μέχρι το 1913 </a:t>
            </a:r>
            <a:r>
              <a:rPr lang="el-GR" dirty="0" smtClean="0"/>
              <a:t>εννοούμε ουσιαστικά το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εξωτερικό εμπόριο</a:t>
            </a:r>
            <a:r>
              <a:rPr lang="el-GR" dirty="0" smtClean="0"/>
              <a:t>!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el-GR" dirty="0" smtClean="0"/>
              <a:t>αι καθώς αυτό ήταν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ΠΑΘΗΤΙΚΟ</a:t>
            </a:r>
            <a:r>
              <a:rPr lang="el-GR" dirty="0" smtClean="0"/>
              <a:t>, το βασικό πρόβλημα ήταν το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ισοζύγιο πληρωμών</a:t>
            </a:r>
            <a:r>
              <a:rPr lang="el-GR" dirty="0" smtClean="0"/>
              <a:t>, η σχέση δηλαδή ανάμεσα στην αξία των εισαγωγών και των </a:t>
            </a:r>
            <a:r>
              <a:rPr lang="el-GR" dirty="0" err="1" smtClean="0"/>
              <a:t>εξαγωγών!σ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b="1" dirty="0" smtClean="0"/>
              <a:t>ανάπτυξή</a:t>
            </a:r>
            <a:r>
              <a:rPr lang="el-GR" dirty="0" smtClean="0"/>
              <a:t> του ακολούθησε ρυθμούς ανάλογους με:</a:t>
            </a:r>
          </a:p>
          <a:p>
            <a:pPr indent="342900">
              <a:buNone/>
            </a:pP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α) </a:t>
            </a:r>
            <a:r>
              <a:rPr lang="el-GR" dirty="0" smtClean="0"/>
              <a:t>την γενικότερη βελτίωση της </a:t>
            </a:r>
            <a:r>
              <a:rPr lang="el-GR" b="1" dirty="0" smtClean="0"/>
              <a:t>οικονομίας</a:t>
            </a:r>
          </a:p>
          <a:p>
            <a:pPr indent="342900">
              <a:buNone/>
            </a:pP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β) </a:t>
            </a:r>
            <a:r>
              <a:rPr lang="el-GR" dirty="0" smtClean="0"/>
              <a:t>τους ρυθμούς ανάπτυξης </a:t>
            </a:r>
            <a:r>
              <a:rPr lang="el-GR" b="1" dirty="0" smtClean="0"/>
              <a:t>της διεθνούς εμπορικής κίνησης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5670376"/>
            <a:ext cx="8229600" cy="1143000"/>
          </a:xfrm>
        </p:spPr>
        <p:txBody>
          <a:bodyPr>
            <a:noAutofit/>
          </a:bodyPr>
          <a:lstStyle/>
          <a:p>
            <a:r>
              <a:rPr lang="el-GR" sz="2400" dirty="0" smtClean="0"/>
              <a:t>Η ετήσια </a:t>
            </a: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</a:rPr>
              <a:t>εμποροπανήγυρη των Τρικάλων</a:t>
            </a:r>
            <a:r>
              <a:rPr lang="el-GR" sz="2400" dirty="0" smtClean="0"/>
              <a:t>, είναι ένας θεσμός που αποτελεί μια ολόκληρη ιστορία για την πόλη και τον νομό των Τρικάλων.</a:t>
            </a:r>
            <a:endParaRPr lang="el-GR" sz="2400" dirty="0"/>
          </a:p>
        </p:txBody>
      </p:sp>
      <p:pic>
        <p:nvPicPr>
          <p:cNvPr id="4" name="3 - Θέση περιεχομένου" descr="emporopanigirs trikalo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827584" y="261346"/>
            <a:ext cx="7776864" cy="5265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ΕΜΠΟΡΟΠΑΝΗΓΥΡΕΙΣ</a:t>
            </a:r>
            <a:endParaRPr lang="el-GR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85000" lnSpcReduction="20000"/>
          </a:bodyPr>
          <a:lstStyle/>
          <a:p>
            <a:pPr indent="342900" algn="just">
              <a:buNone/>
            </a:pPr>
            <a:r>
              <a:rPr lang="el-GR" dirty="0" smtClean="0"/>
              <a:t>«Αι πανηγύρεις </a:t>
            </a:r>
            <a:r>
              <a:rPr lang="el-GR" dirty="0" err="1" smtClean="0"/>
              <a:t>εισιν</a:t>
            </a:r>
            <a:r>
              <a:rPr lang="el-GR" dirty="0" smtClean="0"/>
              <a:t> </a:t>
            </a:r>
            <a:r>
              <a:rPr lang="el-GR" dirty="0" err="1" smtClean="0"/>
              <a:t>εμπορικαί</a:t>
            </a:r>
            <a:r>
              <a:rPr lang="el-GR" dirty="0" smtClean="0"/>
              <a:t> συναθροίσεις εντός πόλεων ή αγροτικών δήμων τελούμενοι κατ’ έτος εις </a:t>
            </a:r>
            <a:r>
              <a:rPr lang="el-GR" dirty="0" err="1" smtClean="0"/>
              <a:t>ωρισμένην</a:t>
            </a:r>
            <a:r>
              <a:rPr lang="el-GR" dirty="0" smtClean="0"/>
              <a:t> </a:t>
            </a:r>
            <a:r>
              <a:rPr lang="el-GR" dirty="0" err="1" smtClean="0"/>
              <a:t>εποχήν</a:t>
            </a:r>
            <a:r>
              <a:rPr lang="el-GR" dirty="0" smtClean="0"/>
              <a:t>, εις ας </a:t>
            </a:r>
            <a:r>
              <a:rPr lang="el-GR" dirty="0" err="1" smtClean="0"/>
              <a:t>συρρέουσιν</a:t>
            </a:r>
            <a:r>
              <a:rPr lang="el-GR" dirty="0" smtClean="0"/>
              <a:t> εκ των παρακειμένων πόλεων έμποροι προς </a:t>
            </a:r>
            <a:r>
              <a:rPr lang="el-GR" dirty="0" err="1" smtClean="0"/>
              <a:t>πώλησιν</a:t>
            </a:r>
            <a:r>
              <a:rPr lang="el-GR" dirty="0" smtClean="0"/>
              <a:t> των εμπορευμάτων των, ή έτεροι προς </a:t>
            </a:r>
            <a:r>
              <a:rPr lang="el-GR" dirty="0" err="1" smtClean="0"/>
              <a:t>αγοράν</a:t>
            </a:r>
            <a:r>
              <a:rPr lang="el-GR" dirty="0" smtClean="0"/>
              <a:t> ετέρων της πόλεως ή του δήμου εν τω </a:t>
            </a:r>
            <a:r>
              <a:rPr lang="el-GR" dirty="0" err="1" smtClean="0"/>
              <a:t>οποίω</a:t>
            </a:r>
            <a:r>
              <a:rPr lang="el-GR" dirty="0" smtClean="0"/>
              <a:t> τελείται η </a:t>
            </a:r>
            <a:r>
              <a:rPr lang="el-GR" dirty="0" err="1" smtClean="0"/>
              <a:t>πανήγυρις</a:t>
            </a:r>
            <a:r>
              <a:rPr lang="el-GR" dirty="0" smtClean="0"/>
              <a:t>.</a:t>
            </a:r>
          </a:p>
          <a:p>
            <a:pPr indent="342900" algn="just">
              <a:buNone/>
            </a:pPr>
            <a:r>
              <a:rPr lang="el-GR" dirty="0" smtClean="0"/>
              <a:t>Εις </a:t>
            </a:r>
            <a:r>
              <a:rPr lang="el-GR" dirty="0" err="1" smtClean="0"/>
              <a:t>εποχήν</a:t>
            </a:r>
            <a:r>
              <a:rPr lang="el-GR" dirty="0" smtClean="0"/>
              <a:t> καθ’ ην το </a:t>
            </a:r>
            <a:r>
              <a:rPr lang="el-GR" dirty="0" err="1" smtClean="0"/>
              <a:t>εσωτερικόν</a:t>
            </a:r>
            <a:r>
              <a:rPr lang="el-GR" dirty="0" smtClean="0"/>
              <a:t> </a:t>
            </a:r>
            <a:r>
              <a:rPr lang="el-GR" dirty="0" err="1" smtClean="0"/>
              <a:t>εμπόριον</a:t>
            </a:r>
            <a:r>
              <a:rPr lang="el-GR" dirty="0" smtClean="0"/>
              <a:t> </a:t>
            </a:r>
            <a:r>
              <a:rPr lang="el-GR" dirty="0" err="1" smtClean="0"/>
              <a:t>υπεβάλλετο</a:t>
            </a:r>
            <a:r>
              <a:rPr lang="el-GR" dirty="0" smtClean="0"/>
              <a:t> εις περιορισμούς, αι </a:t>
            </a:r>
            <a:r>
              <a:rPr lang="el-GR" dirty="0" err="1" smtClean="0"/>
              <a:t>τοιαύται</a:t>
            </a:r>
            <a:r>
              <a:rPr lang="el-GR" dirty="0" smtClean="0"/>
              <a:t> συναθροίσεις </a:t>
            </a:r>
            <a:r>
              <a:rPr lang="el-GR" b="1" dirty="0" err="1" smtClean="0"/>
              <a:t>έχαιρον</a:t>
            </a:r>
            <a:r>
              <a:rPr lang="el-GR" b="1" dirty="0" smtClean="0"/>
              <a:t> προνόμια </a:t>
            </a:r>
            <a:r>
              <a:rPr lang="el-GR" b="1" dirty="0" err="1" smtClean="0"/>
              <a:t>τινα</a:t>
            </a:r>
            <a:r>
              <a:rPr lang="el-GR" b="1" dirty="0" smtClean="0"/>
              <a:t> και </a:t>
            </a:r>
            <a:r>
              <a:rPr lang="el-GR" b="1" dirty="0" err="1" smtClean="0"/>
              <a:t>ατελείας</a:t>
            </a:r>
            <a:r>
              <a:rPr lang="el-GR" dirty="0" smtClean="0"/>
              <a:t>, και η </a:t>
            </a:r>
            <a:r>
              <a:rPr lang="el-GR" dirty="0" err="1" smtClean="0"/>
              <a:t>ύπαρξίς</a:t>
            </a:r>
            <a:r>
              <a:rPr lang="el-GR" dirty="0" smtClean="0"/>
              <a:t> των καθίστατο </a:t>
            </a:r>
            <a:r>
              <a:rPr lang="el-GR" b="1" dirty="0" smtClean="0"/>
              <a:t>αναγκαία</a:t>
            </a:r>
            <a:r>
              <a:rPr lang="el-GR" dirty="0" smtClean="0"/>
              <a:t>, </a:t>
            </a:r>
            <a:r>
              <a:rPr lang="el-GR" dirty="0" err="1" smtClean="0"/>
              <a:t>αλλ</a:t>
            </a:r>
            <a:r>
              <a:rPr lang="el-GR" dirty="0" smtClean="0"/>
              <a:t>’ αφ’ ότου το </a:t>
            </a:r>
            <a:r>
              <a:rPr lang="el-GR" dirty="0" err="1" smtClean="0"/>
              <a:t>εσωτερικόν</a:t>
            </a:r>
            <a:r>
              <a:rPr lang="el-GR" dirty="0" smtClean="0"/>
              <a:t> </a:t>
            </a:r>
            <a:r>
              <a:rPr lang="el-GR" dirty="0" err="1" smtClean="0"/>
              <a:t>εμπόριον</a:t>
            </a:r>
            <a:r>
              <a:rPr lang="el-GR" dirty="0" smtClean="0"/>
              <a:t> </a:t>
            </a:r>
            <a:r>
              <a:rPr lang="el-GR" dirty="0" err="1" smtClean="0"/>
              <a:t>εκτήσατο</a:t>
            </a:r>
            <a:r>
              <a:rPr lang="el-GR" dirty="0" smtClean="0"/>
              <a:t> πλήρη </a:t>
            </a:r>
            <a:r>
              <a:rPr lang="el-GR" dirty="0" err="1" smtClean="0"/>
              <a:t>ελευθερίαν</a:t>
            </a:r>
            <a:r>
              <a:rPr lang="el-GR" dirty="0" smtClean="0"/>
              <a:t>, ου μόνον απώλεσαν αύται την σπουδαιότητά των αλλά και αποκρούονται παρά </a:t>
            </a:r>
            <a:r>
              <a:rPr lang="el-GR" dirty="0" err="1" smtClean="0"/>
              <a:t>τινων</a:t>
            </a:r>
            <a:r>
              <a:rPr lang="el-GR" dirty="0" smtClean="0"/>
              <a:t> οικονομολόγων ως </a:t>
            </a:r>
            <a:r>
              <a:rPr lang="el-GR" dirty="0" err="1" smtClean="0"/>
              <a:t>ενισχύουσαι</a:t>
            </a:r>
            <a:r>
              <a:rPr lang="el-GR" dirty="0" smtClean="0"/>
              <a:t> την </a:t>
            </a:r>
            <a:r>
              <a:rPr lang="el-GR" dirty="0" err="1" smtClean="0"/>
              <a:t>αγοράν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 fontScale="85000" lnSpcReduction="10000"/>
          </a:bodyPr>
          <a:lstStyle/>
          <a:p>
            <a:pPr indent="342900" algn="just">
              <a:buNone/>
            </a:pPr>
            <a:r>
              <a:rPr lang="el-GR" dirty="0" smtClean="0"/>
              <a:t>Αι πανηγύρεις αύται καθίστανται παρ’ </a:t>
            </a:r>
            <a:r>
              <a:rPr lang="el-GR" dirty="0" err="1" smtClean="0"/>
              <a:t>ημίν</a:t>
            </a:r>
            <a:r>
              <a:rPr lang="el-GR" dirty="0" smtClean="0"/>
              <a:t> διά Β. Διατάγματος και </a:t>
            </a:r>
            <a:r>
              <a:rPr lang="el-GR" dirty="0" err="1" smtClean="0"/>
              <a:t>διαρκούσιν</a:t>
            </a:r>
            <a:r>
              <a:rPr lang="el-GR" dirty="0" smtClean="0"/>
              <a:t> από 3 – 8 ημέρας. Κατά τι δε ψήφισμα του </a:t>
            </a:r>
            <a:r>
              <a:rPr lang="el-GR" dirty="0" err="1" smtClean="0"/>
              <a:t>Κυβερνήτου</a:t>
            </a:r>
            <a:r>
              <a:rPr lang="el-GR" dirty="0" smtClean="0"/>
              <a:t> της 4</a:t>
            </a:r>
            <a:r>
              <a:rPr lang="el-GR" baseline="30000" dirty="0" smtClean="0"/>
              <a:t>ης</a:t>
            </a:r>
            <a:r>
              <a:rPr lang="el-GR" dirty="0" smtClean="0"/>
              <a:t> Φεβρουαρίου 1830, ισχύον και μέχρι σήμερον, </a:t>
            </a:r>
            <a:r>
              <a:rPr lang="el-GR" b="1" dirty="0" smtClean="0"/>
              <a:t>επιτίθεται φόρος επί τας πανηγύρεις ταύτας εισαγόμενα εμπορεύματα</a:t>
            </a:r>
            <a:r>
              <a:rPr lang="el-GR" dirty="0" smtClean="0"/>
              <a:t>, </a:t>
            </a:r>
            <a:r>
              <a:rPr lang="en-US" dirty="0" smtClean="0"/>
              <a:t>“</a:t>
            </a:r>
            <a:r>
              <a:rPr lang="el-GR" dirty="0" smtClean="0"/>
              <a:t>δύο μεν φοινίκων επί τα χονδρικά φορτία, τεσσάρων δε επί τα ψιλικά</a:t>
            </a:r>
            <a:r>
              <a:rPr lang="en-US" dirty="0" smtClean="0"/>
              <a:t>”</a:t>
            </a:r>
            <a:r>
              <a:rPr lang="el-GR" dirty="0" smtClean="0"/>
              <a:t>, κατά την </a:t>
            </a:r>
            <a:r>
              <a:rPr lang="el-GR" dirty="0" err="1" smtClean="0"/>
              <a:t>έκφρασιν</a:t>
            </a:r>
            <a:r>
              <a:rPr lang="el-GR" dirty="0" smtClean="0"/>
              <a:t> του ψηφίσματος, και ο φόρος ούτος εγγράφεται εις τους προϋπολογισμούς των δήμων ως </a:t>
            </a:r>
            <a:r>
              <a:rPr lang="el-GR" dirty="0" err="1" smtClean="0"/>
              <a:t>τακτικόν</a:t>
            </a:r>
            <a:r>
              <a:rPr lang="el-GR" dirty="0" smtClean="0"/>
              <a:t> </a:t>
            </a:r>
            <a:r>
              <a:rPr lang="el-GR" dirty="0" err="1" smtClean="0"/>
              <a:t>έσοδον</a:t>
            </a:r>
            <a:r>
              <a:rPr lang="el-GR" dirty="0" smtClean="0"/>
              <a:t>.</a:t>
            </a:r>
          </a:p>
          <a:p>
            <a:pPr indent="342900" algn="just">
              <a:buNone/>
            </a:pPr>
            <a:r>
              <a:rPr lang="el-GR" dirty="0" smtClean="0"/>
              <a:t>Οι εκ των πανηγύρεων και των εν </a:t>
            </a:r>
            <a:r>
              <a:rPr lang="el-GR" dirty="0" err="1" smtClean="0"/>
              <a:t>αυταίς</a:t>
            </a:r>
            <a:r>
              <a:rPr lang="el-GR" dirty="0" smtClean="0"/>
              <a:t> ανεγειρομένων παραπηγμάτων πόροι των διαφόρων δήμων ανήρχοντο το 1859 εις </a:t>
            </a:r>
            <a:r>
              <a:rPr lang="el-GR" dirty="0" err="1" smtClean="0"/>
              <a:t>δρχμ</a:t>
            </a:r>
            <a:r>
              <a:rPr lang="el-GR" dirty="0" smtClean="0"/>
              <a:t>. 29.836.</a:t>
            </a:r>
          </a:p>
          <a:p>
            <a:pPr indent="342900" algn="just">
              <a:buNone/>
            </a:pPr>
            <a:r>
              <a:rPr lang="el-GR" dirty="0" smtClean="0"/>
              <a:t>Αι σήμερον κατ’ έτος </a:t>
            </a:r>
            <a:r>
              <a:rPr lang="el-GR" dirty="0" err="1" smtClean="0"/>
              <a:t>τελούμεναι</a:t>
            </a:r>
            <a:r>
              <a:rPr lang="el-GR" dirty="0" smtClean="0"/>
              <a:t> καθ’ όλον το Κράτος πανηγύρεις </a:t>
            </a:r>
            <a:r>
              <a:rPr lang="el-GR" dirty="0" err="1" smtClean="0"/>
              <a:t>εισίν</a:t>
            </a:r>
            <a:r>
              <a:rPr lang="el-GR" dirty="0" smtClean="0"/>
              <a:t> 29 τον αριθμόν».</a:t>
            </a:r>
          </a:p>
          <a:p>
            <a:pPr indent="342900" algn="r">
              <a:buNone/>
            </a:pPr>
            <a:r>
              <a:rPr lang="el-GR" sz="2600" i="1" dirty="0" smtClean="0"/>
              <a:t>Α. </a:t>
            </a:r>
            <a:r>
              <a:rPr lang="el-GR" sz="2600" i="1" dirty="0" err="1" smtClean="0"/>
              <a:t>Μανσόλα</a:t>
            </a:r>
            <a:r>
              <a:rPr lang="el-GR" sz="2600" i="1" dirty="0" smtClean="0"/>
              <a:t>, </a:t>
            </a:r>
            <a:r>
              <a:rPr lang="el-GR" sz="2600" i="1" dirty="0" err="1" smtClean="0"/>
              <a:t>Πολιτειογραφικαί</a:t>
            </a:r>
            <a:r>
              <a:rPr lang="el-GR" sz="2600" i="1" dirty="0" smtClean="0"/>
              <a:t> </a:t>
            </a:r>
            <a:r>
              <a:rPr lang="el-GR" sz="2600" i="1" dirty="0" err="1" smtClean="0"/>
              <a:t>πληροφορίαι</a:t>
            </a:r>
            <a:r>
              <a:rPr lang="el-GR" sz="2600" i="1" dirty="0" smtClean="0"/>
              <a:t> περί Ελλάδος, Αθήναι, Εθν. Τυπογραφείο, 1867, σ. 132</a:t>
            </a:r>
            <a:endParaRPr lang="el-GR" sz="2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Στατιστικά η </a:t>
            </a:r>
            <a:r>
              <a:rPr lang="el-GR" b="1" dirty="0" smtClean="0"/>
              <a:t>αύξηση</a:t>
            </a:r>
            <a:r>
              <a:rPr lang="el-GR" dirty="0" smtClean="0"/>
              <a:t> </a:t>
            </a:r>
            <a:r>
              <a:rPr lang="el-GR" b="1" dirty="0" smtClean="0"/>
              <a:t>της</a:t>
            </a:r>
            <a:r>
              <a:rPr lang="el-GR" dirty="0" smtClean="0"/>
              <a:t> </a:t>
            </a:r>
            <a:r>
              <a:rPr lang="el-GR" b="1" dirty="0" smtClean="0"/>
              <a:t>αξίας των συναλλαγών</a:t>
            </a:r>
            <a:r>
              <a:rPr lang="el-GR" dirty="0" smtClean="0"/>
              <a:t> είναι εντυπωσιακή: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2032248"/>
            <a:ext cx="7787208" cy="2044824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1851</a:t>
            </a:r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dirty="0" smtClean="0">
                <a:sym typeface="Wingdings" pitchFamily="2" charset="2"/>
              </a:rPr>
              <a:t> 36.000.000    χρυσές δραχμές</a:t>
            </a:r>
          </a:p>
          <a:p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1901</a:t>
            </a:r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l-GR" sz="3600" dirty="0" smtClean="0">
                <a:sym typeface="Wingdings" pitchFamily="2" charset="2"/>
              </a:rPr>
              <a:t> 235.000.000  χρυσές δραχμές</a:t>
            </a:r>
          </a:p>
          <a:p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1911</a:t>
            </a:r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l-GR" sz="3600" dirty="0" smtClean="0">
                <a:sym typeface="Wingdings" pitchFamily="2" charset="2"/>
              </a:rPr>
              <a:t> 315.000.000  χρυσές δραχμές</a:t>
            </a:r>
            <a:endParaRPr lang="el-GR" sz="3600" dirty="0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611560" y="4509120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500" dirty="0" smtClean="0">
                <a:latin typeface="+mj-lt"/>
                <a:ea typeface="+mj-ea"/>
                <a:cs typeface="+mj-cs"/>
              </a:rPr>
              <a:t>Δεν ξεχνάμε την προσάρτηση </a:t>
            </a:r>
            <a:r>
              <a:rPr lang="el-GR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Ιονίων νήσων </a:t>
            </a:r>
            <a:r>
              <a:rPr lang="el-GR" sz="3500" dirty="0" smtClean="0">
                <a:latin typeface="+mj-lt"/>
                <a:ea typeface="+mj-ea"/>
                <a:cs typeface="+mj-cs"/>
              </a:rPr>
              <a:t>και </a:t>
            </a:r>
            <a:r>
              <a:rPr lang="el-GR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Θεσσαλίας</a:t>
            </a:r>
            <a:r>
              <a:rPr lang="el-GR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500" dirty="0" smtClean="0">
                <a:latin typeface="+mj-lt"/>
                <a:ea typeface="+mj-ea"/>
                <a:cs typeface="+mj-cs"/>
                <a:sym typeface="Wingdings" pitchFamily="2" charset="2"/>
              </a:rPr>
              <a:t> ο </a:t>
            </a:r>
            <a:r>
              <a:rPr lang="el-GR" sz="3500" b="1" dirty="0" smtClean="0">
                <a:latin typeface="+mj-lt"/>
                <a:ea typeface="+mj-ea"/>
                <a:cs typeface="+mj-cs"/>
                <a:sym typeface="Wingdings" pitchFamily="2" charset="2"/>
              </a:rPr>
              <a:t>πληθυσμός αυξήθηκε </a:t>
            </a:r>
            <a:r>
              <a:rPr lang="el-GR" sz="3500" dirty="0" smtClean="0">
                <a:latin typeface="+mj-lt"/>
                <a:ea typeface="+mj-ea"/>
                <a:cs typeface="+mj-cs"/>
                <a:sym typeface="Wingdings" pitchFamily="2" charset="2"/>
              </a:rPr>
              <a:t>κατά </a:t>
            </a:r>
            <a:r>
              <a:rPr lang="el-GR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2,5</a:t>
            </a:r>
            <a:r>
              <a:rPr lang="el-GR" sz="3500" dirty="0" smtClean="0">
                <a:latin typeface="+mj-lt"/>
                <a:ea typeface="+mj-ea"/>
                <a:cs typeface="+mj-cs"/>
                <a:sym typeface="Wingdings" pitchFamily="2" charset="2"/>
              </a:rPr>
              <a:t> φορές</a:t>
            </a:r>
            <a:endParaRPr kumimoji="0" lang="el-G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0"/>
            <a:ext cx="5266928" cy="1143000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εξάγουμε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24744"/>
            <a:ext cx="6923112" cy="5400600"/>
          </a:xfrm>
        </p:spPr>
        <p:txBody>
          <a:bodyPr>
            <a:normAutofit/>
          </a:bodyPr>
          <a:lstStyle/>
          <a:p>
            <a:r>
              <a:rPr lang="el-GR" dirty="0" smtClean="0"/>
              <a:t>Το μεγαλύτερο μέρος των εξαγωγών είναι </a:t>
            </a:r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γεωργικά προϊόντα </a:t>
            </a:r>
            <a:r>
              <a:rPr lang="el-GR" dirty="0" smtClean="0">
                <a:sym typeface="Wingdings" pitchFamily="2" charset="2"/>
              </a:rPr>
              <a:t> περισσότερο από τα </a:t>
            </a:r>
            <a:r>
              <a:rPr lang="el-GR" b="1" dirty="0" smtClean="0">
                <a:sym typeface="Wingdings" pitchFamily="2" charset="2"/>
              </a:rPr>
              <a:t>2/3</a:t>
            </a:r>
            <a:r>
              <a:rPr lang="el-GR" dirty="0" smtClean="0">
                <a:sym typeface="Wingdings" pitchFamily="2" charset="2"/>
              </a:rPr>
              <a:t>  (τον πρώτο αιώνα ανεξαρτησίας) και </a:t>
            </a:r>
            <a:r>
              <a:rPr lang="el-GR" b="1" dirty="0" smtClean="0">
                <a:sym typeface="Wingdings" pitchFamily="2" charset="2"/>
              </a:rPr>
              <a:t>3/4</a:t>
            </a:r>
            <a:r>
              <a:rPr lang="el-GR" dirty="0" smtClean="0">
                <a:sym typeface="Wingdings" pitchFamily="2" charset="2"/>
              </a:rPr>
              <a:t> (1900-1910).</a:t>
            </a:r>
          </a:p>
          <a:p>
            <a:r>
              <a:rPr lang="el-GR" dirty="0" smtClean="0">
                <a:sym typeface="Wingdings" pitchFamily="2" charset="2"/>
              </a:rPr>
              <a:t>Την πρώτη θέση έχει η… </a:t>
            </a:r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σταφίδα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l-GR" dirty="0" smtClean="0">
                <a:sym typeface="Wingdings" pitchFamily="2" charset="2"/>
              </a:rPr>
              <a:t> 1/2 των συνολικών εξαγωγών! </a:t>
            </a:r>
          </a:p>
          <a:p>
            <a:r>
              <a:rPr lang="el-GR" dirty="0" smtClean="0">
                <a:sym typeface="Wingdings" pitchFamily="2" charset="2"/>
              </a:rPr>
              <a:t>Μετά έρχεται το </a:t>
            </a:r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λάδι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l-GR" dirty="0" smtClean="0">
                <a:sym typeface="Wingdings" pitchFamily="2" charset="2"/>
              </a:rPr>
              <a:t>(με μεγάλη διαφορά) και μετά το 1900 το </a:t>
            </a:r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κρασί</a:t>
            </a:r>
            <a:r>
              <a:rPr lang="el-GR" dirty="0" smtClean="0">
                <a:sym typeface="Wingdings" pitchFamily="2" charset="2"/>
              </a:rPr>
              <a:t>!</a:t>
            </a:r>
            <a:endParaRPr lang="el-GR" dirty="0"/>
          </a:p>
        </p:txBody>
      </p:sp>
      <p:pic>
        <p:nvPicPr>
          <p:cNvPr id="1026" name="Picture 2" descr="ÎÏÎ¿ÏÎ­Î»ÎµÏÎ¼Î± ÎµÎ¹ÎºÏÎ½Î±Ï Î³Î¹Î± Î»Î¬Î´Î¹ ÎµÎ¹ÎºÏÎ½Î±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300192" y="2420888"/>
            <a:ext cx="2366802" cy="1584810"/>
          </a:xfrm>
          <a:prstGeom prst="rect">
            <a:avLst/>
          </a:prstGeom>
          <a:noFill/>
        </p:spPr>
      </p:pic>
      <p:pic>
        <p:nvPicPr>
          <p:cNvPr id="1028" name="Picture 4" descr="ÎÏÎ¿ÏÎ­Î»ÎµÏÎ¼Î± ÎµÎ¹ÎºÏÎ½Î±Ï Î³Î¹Î± ÎºÏÎ±ÏÎ¯ ÎµÎ¹ÎºÏÎ½Î±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356903"/>
            <a:ext cx="2318048" cy="1501097"/>
          </a:xfrm>
          <a:prstGeom prst="rect">
            <a:avLst/>
          </a:prstGeom>
          <a:noFill/>
        </p:spPr>
      </p:pic>
      <p:pic>
        <p:nvPicPr>
          <p:cNvPr id="1030" name="Picture 6" descr="ÎÏÎ¿ÏÎ­Î»ÎµÏÎ¼Î± ÎµÎ¹ÎºÏÎ½Î±Ï Î³Î¹Î± ÏÏÎ±ÏÎ¯Î´Î± ÎµÎ¹ÎºÏÎ½Î±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b="14612"/>
          <a:stretch>
            <a:fillRect/>
          </a:stretch>
        </p:blipFill>
        <p:spPr bwMode="auto">
          <a:xfrm>
            <a:off x="6084168" y="0"/>
            <a:ext cx="3059832" cy="173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Î£ÏÎµÏÎ¹ÎºÎ® ÎµÎ¹ÎºÏÎ½Î±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330"/>
          <a:stretch>
            <a:fillRect/>
          </a:stretch>
        </p:blipFill>
        <p:spPr bwMode="auto">
          <a:xfrm>
            <a:off x="8188939" y="908720"/>
            <a:ext cx="955061" cy="2203699"/>
          </a:xfrm>
          <a:prstGeom prst="rect">
            <a:avLst/>
          </a:prstGeom>
          <a:noFill/>
        </p:spPr>
      </p:pic>
      <p:pic>
        <p:nvPicPr>
          <p:cNvPr id="10" name="Picture 10" descr="Î£ÏÎµÏÎ¹ÎºÎ® ÎµÎ¹ÎºÏÎ½Î±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33219" r="37205"/>
          <a:stretch>
            <a:fillRect/>
          </a:stretch>
        </p:blipFill>
        <p:spPr bwMode="auto">
          <a:xfrm>
            <a:off x="7020272" y="3284984"/>
            <a:ext cx="814700" cy="2203699"/>
          </a:xfrm>
          <a:prstGeom prst="rect">
            <a:avLst/>
          </a:prstGeom>
          <a:noFill/>
        </p:spPr>
      </p:pic>
      <p:pic>
        <p:nvPicPr>
          <p:cNvPr id="11" name="Picture 10" descr="Î£ÏÎµÏÎ¹ÎºÎ® ÎµÎ¹ÎºÏÎ½Î±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l="66437"/>
          <a:stretch>
            <a:fillRect/>
          </a:stretch>
        </p:blipFill>
        <p:spPr bwMode="auto">
          <a:xfrm rot="20533400">
            <a:off x="8219492" y="4941168"/>
            <a:ext cx="924508" cy="2203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2699792" cy="1143000"/>
          </a:xfrm>
        </p:spPr>
        <p:txBody>
          <a:bodyPr/>
          <a:lstStyle/>
          <a:p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ΕΞΑΓΩΓΕΣ</a:t>
            </a:r>
            <a:endParaRPr lang="el-G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2431429"/>
            <a:ext cx="3240360" cy="4525963"/>
          </a:xfrm>
        </p:spPr>
        <p:txBody>
          <a:bodyPr/>
          <a:lstStyle/>
          <a:p>
            <a:r>
              <a:rPr lang="el-GR" dirty="0" smtClean="0"/>
              <a:t>Σταφίδα</a:t>
            </a:r>
          </a:p>
          <a:p>
            <a:r>
              <a:rPr lang="el-GR" dirty="0" smtClean="0"/>
              <a:t>Λάδι</a:t>
            </a:r>
          </a:p>
          <a:p>
            <a:r>
              <a:rPr lang="el-GR" dirty="0" smtClean="0"/>
              <a:t>Κρασί</a:t>
            </a:r>
          </a:p>
          <a:p>
            <a:r>
              <a:rPr lang="el-GR" dirty="0" smtClean="0"/>
              <a:t>Βαμβάκι</a:t>
            </a:r>
          </a:p>
          <a:p>
            <a:r>
              <a:rPr lang="el-GR" dirty="0" smtClean="0"/>
              <a:t>Καπνός</a:t>
            </a:r>
          </a:p>
          <a:p>
            <a:r>
              <a:rPr lang="el-GR" dirty="0" smtClean="0"/>
              <a:t>Δέρματα</a:t>
            </a:r>
          </a:p>
          <a:p>
            <a:r>
              <a:rPr lang="el-GR" dirty="0" smtClean="0"/>
              <a:t>μεταλλεύματα</a:t>
            </a:r>
            <a:endParaRPr lang="el-GR" dirty="0"/>
          </a:p>
        </p:txBody>
      </p:sp>
      <p:pic>
        <p:nvPicPr>
          <p:cNvPr id="21506" name="Picture 2" descr="http://molonoti.gr/sites/molonoti.gr/files/field/image/emporio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 rot="20914377">
            <a:off x="2772237" y="346240"/>
            <a:ext cx="3677978" cy="182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 txBox="1">
            <a:spLocks/>
          </p:cNvSpPr>
          <p:nvPr/>
        </p:nvSpPr>
        <p:spPr>
          <a:xfrm>
            <a:off x="6300192" y="0"/>
            <a:ext cx="2627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ΕΙΣΑΓΩΓΕΣ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4860032" y="2359421"/>
            <a:ext cx="42839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Δημητριακά (σιτάρι)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Υφάσματα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Νήματα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Ορυκτά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Ξυλεία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Χημικά προϊόντα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Μηχανήματα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Βέλος προς τα κάτω"/>
          <p:cNvSpPr/>
          <p:nvPr/>
        </p:nvSpPr>
        <p:spPr>
          <a:xfrm>
            <a:off x="899592" y="1052736"/>
            <a:ext cx="864096" cy="1224136"/>
          </a:xfrm>
          <a:prstGeom prst="downArrow">
            <a:avLst/>
          </a:prstGeom>
          <a:solidFill>
            <a:schemeClr val="accent1">
              <a:alpha val="83000"/>
            </a:schemeClr>
          </a:solidFill>
          <a:ln w="12700"/>
          <a:effectLst>
            <a:outerShdw blurRad="114300" dist="1270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7092280" y="980728"/>
            <a:ext cx="864096" cy="1224136"/>
          </a:xfrm>
          <a:prstGeom prst="downArrow">
            <a:avLst/>
          </a:prstGeom>
          <a:solidFill>
            <a:schemeClr val="accent1">
              <a:alpha val="83000"/>
            </a:schemeClr>
          </a:solidFill>
          <a:ln w="12700"/>
          <a:effectLst>
            <a:outerShdw blurRad="114300" dist="1270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build="p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723</Words>
  <Application>Microsoft Office PowerPoint</Application>
  <PresentationFormat>Προβολή στην οθόνη (4:3)</PresentationFormat>
  <Paragraphs>123</Paragraphs>
  <Slides>27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H ΕΛΛΗΝΙΚΗ ΟΙΚΟΝΟΜΙΑ ΚΑΤΑ ΤΟΝ 19Ο ΑΙΩΝΑ</vt:lpstr>
      <vt:lpstr>Διαφάνεια 2</vt:lpstr>
      <vt:lpstr>Διαφάνεια 3</vt:lpstr>
      <vt:lpstr>Η ετήσια εμποροπανήγυρη των Τρικάλων, είναι ένας θεσμός που αποτελεί μια ολόκληρη ιστορία για την πόλη και τον νομό των Τρικάλων.</vt:lpstr>
      <vt:lpstr>ΟΙ ΕΜΠΟΡΟΠΑΝΗΓΥΡΕΙΣ</vt:lpstr>
      <vt:lpstr>Διαφάνεια 6</vt:lpstr>
      <vt:lpstr>Στατιστικά η αύξηση της αξίας των συναλλαγών είναι εντυπωσιακή:</vt:lpstr>
      <vt:lpstr>Τι εξάγουμε;</vt:lpstr>
      <vt:lpstr>ΕΞΑΓΩΓΕΣ</vt:lpstr>
      <vt:lpstr>Πού εξάγουμε;  στα βιομηχανικά κράτη της Ευρώπης κυρίως</vt:lpstr>
      <vt:lpstr>Διαφάνεια 11</vt:lpstr>
      <vt:lpstr>Ισχυροί εμπορικοί οίκοι  είχαν επεκτείνει  τις δραστηριότητές τους  έξω από την Ελλάδα</vt:lpstr>
      <vt:lpstr>Διαφάνεια 13</vt:lpstr>
      <vt:lpstr>Διαφάνεια 14</vt:lpstr>
      <vt:lpstr>Διαφάνεια 15</vt:lpstr>
      <vt:lpstr>Xώρες από τις οποίες διέρχεται ο Δούναβης</vt:lpstr>
      <vt:lpstr>Κωνσταντινούπολη</vt:lpstr>
      <vt:lpstr>Σμύρνη</vt:lpstr>
      <vt:lpstr>Οδησσός</vt:lpstr>
      <vt:lpstr>Η Οδησσός  μεγάλο εμπορικό κέντρο</vt:lpstr>
      <vt:lpstr>Αλεξάνδρεια</vt:lpstr>
      <vt:lpstr>Η Αλεξάνδρεια  στρατηγική θέση</vt:lpstr>
      <vt:lpstr>Επανάληψη</vt:lpstr>
      <vt:lpstr>Κέρδη από το εμπόριο</vt:lpstr>
      <vt:lpstr>ΕΞΑΓΩΓΕΣ</vt:lpstr>
      <vt:lpstr>Πού εξάγουμε;</vt:lpstr>
      <vt:lpstr>Διαφάνεια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 ΕΛΛΗΝΙΚΗ ΟΙΚΟΝΟΜΙΑ ΚΑΤΆ ΤΟΝ 19Ο ΑΙΩΝΑ</dc:title>
  <dc:creator>Toshiba</dc:creator>
  <cp:lastModifiedBy>Toshiba</cp:lastModifiedBy>
  <cp:revision>96</cp:revision>
  <dcterms:created xsi:type="dcterms:W3CDTF">2015-09-21T21:13:31Z</dcterms:created>
  <dcterms:modified xsi:type="dcterms:W3CDTF">2020-02-23T20:45:46Z</dcterms:modified>
</cp:coreProperties>
</file>