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93" r:id="rId6"/>
    <p:sldId id="259" r:id="rId7"/>
    <p:sldId id="260" r:id="rId8"/>
    <p:sldId id="295" r:id="rId9"/>
    <p:sldId id="264" r:id="rId10"/>
    <p:sldId id="292" r:id="rId11"/>
    <p:sldId id="261" r:id="rId12"/>
    <p:sldId id="265" r:id="rId13"/>
    <p:sldId id="284" r:id="rId14"/>
    <p:sldId id="263" r:id="rId15"/>
    <p:sldId id="262" r:id="rId16"/>
    <p:sldId id="296" r:id="rId17"/>
    <p:sldId id="266" r:id="rId18"/>
    <p:sldId id="285" r:id="rId19"/>
    <p:sldId id="268" r:id="rId20"/>
    <p:sldId id="294" r:id="rId21"/>
    <p:sldId id="270" r:id="rId22"/>
    <p:sldId id="271" r:id="rId23"/>
    <p:sldId id="272" r:id="rId24"/>
    <p:sldId id="274" r:id="rId25"/>
    <p:sldId id="273" r:id="rId26"/>
    <p:sldId id="286" r:id="rId27"/>
    <p:sldId id="269" r:id="rId28"/>
    <p:sldId id="267" r:id="rId29"/>
    <p:sldId id="287" r:id="rId30"/>
    <p:sldId id="275" r:id="rId31"/>
    <p:sldId id="277" r:id="rId32"/>
    <p:sldId id="280" r:id="rId33"/>
    <p:sldId id="281" r:id="rId34"/>
    <p:sldId id="288" r:id="rId35"/>
    <p:sldId id="276" r:id="rId36"/>
    <p:sldId id="282" r:id="rId37"/>
    <p:sldId id="289" r:id="rId38"/>
    <p:sldId id="278" r:id="rId39"/>
    <p:sldId id="290" r:id="rId40"/>
    <p:sldId id="279" r:id="rId41"/>
    <p:sldId id="291" r:id="rId42"/>
    <p:sldId id="297" r:id="rId43"/>
    <p:sldId id="298" r:id="rId44"/>
    <p:sldId id="299" r:id="rId45"/>
    <p:sldId id="300" r:id="rId46"/>
    <p:sldId id="303" r:id="rId47"/>
    <p:sldId id="302" r:id="rId48"/>
    <p:sldId id="301" r:id="rId49"/>
    <p:sldId id="304"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60FCC4-B4FD-44FC-A8B3-08AA1C008B1C}" type="datetimeFigureOut">
              <a:rPr lang="el-GR" smtClean="0"/>
              <a:pPr/>
              <a:t>17/9/2020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CA9468A-F9DD-4760-9D78-6BC96814F56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0FCC4-B4FD-44FC-A8B3-08AA1C008B1C}" type="datetimeFigureOut">
              <a:rPr lang="el-GR" smtClean="0"/>
              <a:pPr/>
              <a:t>17/9/2020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9468A-F9DD-4760-9D78-6BC96814F5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3814.jpg"/>
          <p:cNvPicPr>
            <a:picLocks noChangeAspect="1"/>
          </p:cNvPicPr>
          <p:nvPr/>
        </p:nvPicPr>
        <p:blipFill>
          <a:blip r:embed="rId2" cstate="print"/>
          <a:stretch>
            <a:fillRect/>
          </a:stretch>
        </p:blipFill>
        <p:spPr>
          <a:xfrm>
            <a:off x="4572000" y="3429000"/>
            <a:ext cx="4271418" cy="3429000"/>
          </a:xfrm>
          <a:prstGeom prst="rect">
            <a:avLst/>
          </a:prstGeom>
        </p:spPr>
      </p:pic>
      <p:sp>
        <p:nvSpPr>
          <p:cNvPr id="5" name="4 - Ελλειψοειδής επεξήγηση"/>
          <p:cNvSpPr/>
          <p:nvPr/>
        </p:nvSpPr>
        <p:spPr>
          <a:xfrm>
            <a:off x="971600" y="260648"/>
            <a:ext cx="4392488" cy="3240360"/>
          </a:xfrm>
          <a:prstGeom prst="wedgeEllipseCallout">
            <a:avLst>
              <a:gd name="adj1" fmla="val 56499"/>
              <a:gd name="adj2" fmla="val 55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bg1"/>
                </a:solidFill>
                <a:effectLst>
                  <a:outerShdw blurRad="38100" dist="38100" dir="2700000" algn="tl">
                    <a:srgbClr val="000000">
                      <a:alpha val="43137"/>
                    </a:srgbClr>
                  </a:outerShdw>
                </a:effectLst>
              </a:rPr>
              <a:t>Η ΕΛΛΗΝΙΚΗ ΟΙΚΟΝΟΜΙΑ </a:t>
            </a:r>
            <a:br>
              <a:rPr lang="el-GR" sz="3600" b="1" dirty="0" smtClean="0">
                <a:solidFill>
                  <a:schemeClr val="bg1"/>
                </a:solidFill>
                <a:effectLst>
                  <a:outerShdw blurRad="38100" dist="38100" dir="2700000" algn="tl">
                    <a:srgbClr val="000000">
                      <a:alpha val="43137"/>
                    </a:srgbClr>
                  </a:outerShdw>
                </a:effectLst>
              </a:rPr>
            </a:br>
            <a:r>
              <a:rPr lang="el-GR" sz="3600" b="1" dirty="0" smtClean="0">
                <a:solidFill>
                  <a:schemeClr val="bg1"/>
                </a:solidFill>
                <a:effectLst>
                  <a:outerShdw blurRad="38100" dist="38100" dir="2700000" algn="tl">
                    <a:srgbClr val="000000">
                      <a:alpha val="43137"/>
                    </a:srgbClr>
                  </a:outerShdw>
                </a:effectLst>
              </a:rPr>
              <a:t>ΜΕΤΑ ΤΗΝ ΕΠΑΝΑΣΤΑΣΗ</a:t>
            </a:r>
            <a:endParaRPr lang="el-GR"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323527" y="3212976"/>
            <a:ext cx="3794139" cy="3645024"/>
          </a:xfrm>
        </p:spPr>
      </p:pic>
      <p:sp>
        <p:nvSpPr>
          <p:cNvPr id="4" name="3 - Ελλειψοειδής επεξήγηση"/>
          <p:cNvSpPr/>
          <p:nvPr/>
        </p:nvSpPr>
        <p:spPr>
          <a:xfrm>
            <a:off x="3851920" y="404664"/>
            <a:ext cx="4536504" cy="3240360"/>
          </a:xfrm>
          <a:prstGeom prst="wedgeEllipseCallout">
            <a:avLst>
              <a:gd name="adj1" fmla="val -61864"/>
              <a:gd name="adj2" fmla="val 87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Ποιο ήταν </a:t>
            </a:r>
          </a:p>
          <a:p>
            <a:pPr algn="ctr"/>
            <a:r>
              <a:rPr lang="el-GR" sz="3600" dirty="0" smtClean="0"/>
              <a:t>το νόμισμα </a:t>
            </a:r>
          </a:p>
          <a:p>
            <a:pPr algn="ctr"/>
            <a:r>
              <a:rPr lang="el-GR" sz="3600" dirty="0" smtClean="0"/>
              <a:t>που έκοψε </a:t>
            </a:r>
          </a:p>
          <a:p>
            <a:pPr algn="ctr"/>
            <a:r>
              <a:rPr lang="el-GR" sz="3600" dirty="0" smtClean="0"/>
              <a:t>ο Καποδίστριας;</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lum bright="-10000" contrast="20000"/>
          </a:blip>
          <a:stretch>
            <a:fillRect/>
          </a:stretch>
        </p:blipFill>
        <p:spPr>
          <a:xfrm>
            <a:off x="-102170" y="0"/>
            <a:ext cx="9144000" cy="68580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330702" y="-248026"/>
            <a:ext cx="9474702" cy="7106026"/>
          </a:xfrm>
        </p:spPr>
      </p:pic>
      <p:pic>
        <p:nvPicPr>
          <p:cNvPr id="3" name="2 - Εικόνα" descr="18249810-Smiley-Vector-Illustration-Begin-to-Cry-Stock-Vector-smiley-sad-face.jpg"/>
          <p:cNvPicPr>
            <a:picLocks noChangeAspect="1"/>
          </p:cNvPicPr>
          <p:nvPr/>
        </p:nvPicPr>
        <p:blipFill>
          <a:blip r:embed="rId3" cstate="print"/>
          <a:stretch>
            <a:fillRect/>
          </a:stretch>
        </p:blipFill>
        <p:spPr>
          <a:xfrm>
            <a:off x="7524329" y="5681912"/>
            <a:ext cx="1368152" cy="1608135"/>
          </a:xfrm>
          <a:prstGeom prst="rect">
            <a:avLst/>
          </a:prstGeom>
          <a:ln>
            <a:noFill/>
          </a:ln>
          <a:effectLst>
            <a:outerShdw blurRad="292100" dist="139700" dir="2700000" algn="tl" rotWithShape="0">
              <a:srgbClr val="333333">
                <a:alpha val="65000"/>
              </a:srgbClr>
            </a:outerShdw>
          </a:effectLst>
        </p:spPr>
      </p:pic>
      <p:pic>
        <p:nvPicPr>
          <p:cNvPr id="5" name="4 - Εικόνα" descr="18249810-Smiley-Vector-Illustration-Begin-to-Cry-Stock-Vector-smiley-sad-face.jpg"/>
          <p:cNvPicPr>
            <a:picLocks noChangeAspect="1"/>
          </p:cNvPicPr>
          <p:nvPr/>
        </p:nvPicPr>
        <p:blipFill>
          <a:blip r:embed="rId4" cstate="print"/>
          <a:stretch>
            <a:fillRect/>
          </a:stretch>
        </p:blipFill>
        <p:spPr>
          <a:xfrm>
            <a:off x="4499992" y="620688"/>
            <a:ext cx="1230971" cy="962051"/>
          </a:xfrm>
          <a:prstGeom prst="rect">
            <a:avLst/>
          </a:prstGeom>
          <a:ln>
            <a:noFill/>
          </a:ln>
          <a:effectLst>
            <a:outerShdw blurRad="292100" dist="139700" dir="2700000" algn="tl" rotWithShape="0">
              <a:srgbClr val="333333">
                <a:alpha val="65000"/>
              </a:srgbClr>
            </a:outerShdw>
          </a:effectLst>
        </p:spPr>
      </p:pic>
      <p:pic>
        <p:nvPicPr>
          <p:cNvPr id="6" name="5 - Εικόνα" descr="18249810-Smiley-Vector-Illustration-Begin-to-Cry-Stock-Vector-smiley-sad-face.jpg"/>
          <p:cNvPicPr>
            <a:picLocks noChangeAspect="1"/>
          </p:cNvPicPr>
          <p:nvPr/>
        </p:nvPicPr>
        <p:blipFill>
          <a:blip r:embed="rId5" cstate="print"/>
          <a:stretch>
            <a:fillRect/>
          </a:stretch>
        </p:blipFill>
        <p:spPr>
          <a:xfrm>
            <a:off x="251520" y="5727118"/>
            <a:ext cx="1076796" cy="1130882"/>
          </a:xfrm>
          <a:prstGeom prst="rect">
            <a:avLst/>
          </a:prstGeom>
          <a:ln>
            <a:noFill/>
          </a:ln>
          <a:effectLst>
            <a:outerShdw blurRad="292100" dist="139700" dir="2700000" algn="tl" rotWithShape="0">
              <a:srgbClr val="333333">
                <a:alpha val="65000"/>
              </a:srgbClr>
            </a:outerShdw>
          </a:effectLst>
        </p:spPr>
      </p:pic>
      <p:sp>
        <p:nvSpPr>
          <p:cNvPr id="7" name="6 - Ελλειψοειδής επεξήγηση"/>
          <p:cNvSpPr/>
          <p:nvPr/>
        </p:nvSpPr>
        <p:spPr>
          <a:xfrm>
            <a:off x="2051720" y="5661248"/>
            <a:ext cx="4573016" cy="864096"/>
          </a:xfrm>
          <a:prstGeom prst="wedgeEllipseCallout">
            <a:avLst>
              <a:gd name="adj1" fmla="val -67299"/>
              <a:gd name="adj2" fmla="val 47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effectLst>
                  <a:outerShdw blurRad="38100" dist="38100" dir="2700000" algn="tl">
                    <a:srgbClr val="000000">
                      <a:alpha val="43137"/>
                    </a:srgbClr>
                  </a:outerShdw>
                </a:effectLst>
              </a:rPr>
              <a:t>Και τι έγινε τελικά;</a:t>
            </a:r>
            <a:endParaRPr lang="el-GR" sz="2800" b="1" dirty="0">
              <a:effectLst>
                <a:outerShdw blurRad="38100" dist="38100" dir="2700000" algn="tl">
                  <a:srgbClr val="000000">
                    <a:alpha val="43137"/>
                  </a:srgbClr>
                </a:outerShdw>
              </a:effectLst>
            </a:endParaRPr>
          </a:p>
        </p:txBody>
      </p:sp>
      <p:sp>
        <p:nvSpPr>
          <p:cNvPr id="8" name="7 - Ελλειψοειδής επεξήγηση"/>
          <p:cNvSpPr/>
          <p:nvPr/>
        </p:nvSpPr>
        <p:spPr>
          <a:xfrm>
            <a:off x="5940152" y="0"/>
            <a:ext cx="3203848" cy="1268760"/>
          </a:xfrm>
          <a:prstGeom prst="wedgeEllipseCallout">
            <a:avLst>
              <a:gd name="adj1" fmla="val -62593"/>
              <a:gd name="adj2" fmla="val 6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effectLst>
                  <a:outerShdw blurRad="38100" dist="38100" dir="2700000" algn="tl">
                    <a:srgbClr val="000000">
                      <a:alpha val="43137"/>
                    </a:srgbClr>
                  </a:outerShdw>
                </a:effectLst>
              </a:rPr>
              <a:t>Πονοκέφαλος </a:t>
            </a:r>
          </a:p>
          <a:p>
            <a:pPr algn="ctr"/>
            <a:r>
              <a:rPr lang="el-GR" sz="2400" b="1" dirty="0" smtClean="0">
                <a:effectLst>
                  <a:outerShdw blurRad="38100" dist="38100" dir="2700000" algn="tl">
                    <a:srgbClr val="000000">
                      <a:alpha val="43137"/>
                    </a:srgbClr>
                  </a:outerShdw>
                </a:effectLst>
              </a:rPr>
              <a:t>η αντιπολίτευση!</a:t>
            </a:r>
            <a:endParaRPr lang="el-G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323527" y="4094727"/>
            <a:ext cx="3684365" cy="2763273"/>
          </a:xfrm>
        </p:spPr>
      </p:pic>
      <p:sp>
        <p:nvSpPr>
          <p:cNvPr id="4" name="3 - Ελλειψοειδής επεξήγηση"/>
          <p:cNvSpPr/>
          <p:nvPr/>
        </p:nvSpPr>
        <p:spPr>
          <a:xfrm>
            <a:off x="3923928" y="692696"/>
            <a:ext cx="4573016" cy="2808312"/>
          </a:xfrm>
          <a:prstGeom prst="wedgeEllipseCallout">
            <a:avLst>
              <a:gd name="adj1" fmla="val -57763"/>
              <a:gd name="adj2" fmla="val 748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Πώς πέθανε ο Καποδίστριας;</a:t>
            </a:r>
            <a:endParaRPr lang="el-GR" sz="36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80528" y="-58768"/>
            <a:ext cx="9324528" cy="6993395"/>
          </a:xfrm>
        </p:spPr>
      </p:pic>
      <p:sp>
        <p:nvSpPr>
          <p:cNvPr id="3" name="2 - Έκρηξη 1"/>
          <p:cNvSpPr/>
          <p:nvPr/>
        </p:nvSpPr>
        <p:spPr>
          <a:xfrm rot="1072974">
            <a:off x="6300192" y="332656"/>
            <a:ext cx="2483768" cy="1728192"/>
          </a:xfrm>
          <a:prstGeom prst="irregularSeal1">
            <a:avLst/>
          </a:prstGeom>
          <a:solidFill>
            <a:schemeClr val="accent6">
              <a:lumMod val="75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1831</a:t>
            </a:r>
            <a:endParaRPr lang="el-GR"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02170" y="0"/>
            <a:ext cx="9246170" cy="69346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rcRect b="10250"/>
          <a:stretch>
            <a:fillRect/>
          </a:stretch>
        </p:blipFill>
        <p:spPr>
          <a:xfrm>
            <a:off x="467543" y="3032587"/>
            <a:ext cx="3409877" cy="3825413"/>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4355976" y="188640"/>
            <a:ext cx="4573016" cy="4392488"/>
          </a:xfrm>
          <a:prstGeom prst="wedgeEllipseCallout">
            <a:avLst>
              <a:gd name="adj1" fmla="val -65453"/>
              <a:gd name="adj2" fmla="val 56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effectLst>
                  <a:outerShdw blurRad="38100" dist="38100" dir="2700000" algn="tl">
                    <a:srgbClr val="000000">
                      <a:alpha val="43137"/>
                    </a:srgbClr>
                  </a:outerShdw>
                </a:effectLst>
              </a:rPr>
              <a:t>Δολοφονήθηκε αυτός που πέτυχε την ανεξαρτησία του ελληνικού κράτους και μεγάλωσε τα σύνορά του!</a:t>
            </a:r>
            <a:endParaRPr lang="el-GR"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rcRect t="5845" b="5845"/>
          <a:stretch>
            <a:fillRect/>
          </a:stretch>
        </p:blipFill>
        <p:spPr>
          <a:xfrm>
            <a:off x="683569" y="1314952"/>
            <a:ext cx="6912768" cy="4572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467544" y="2527343"/>
            <a:ext cx="2656136" cy="4330658"/>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3995936" y="260648"/>
            <a:ext cx="4573016" cy="4392488"/>
          </a:xfrm>
          <a:prstGeom prst="wedgeEllipseCallout">
            <a:avLst>
              <a:gd name="adj1" fmla="val -72836"/>
              <a:gd name="adj2" fmla="val 56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Ποιος αναλαμβάνει τη διοίκηση της χώρας μετά τη δολοφονία του Καποδίστρια;</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otto_of_Greece.jpg"/>
          <p:cNvPicPr>
            <a:picLocks noGrp="1" noChangeAspect="1"/>
          </p:cNvPicPr>
          <p:nvPr>
            <p:ph idx="1"/>
          </p:nvPr>
        </p:nvPicPr>
        <p:blipFill>
          <a:blip r:embed="rId2" cstate="print"/>
          <a:stretch>
            <a:fillRect/>
          </a:stretch>
        </p:blipFill>
        <p:spPr>
          <a:xfrm>
            <a:off x="539552" y="548680"/>
            <a:ext cx="3600400" cy="4491928"/>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1" y="5877272"/>
            <a:ext cx="9144000" cy="584775"/>
          </a:xfrm>
          <a:prstGeom prst="rect">
            <a:avLst/>
          </a:prstGeom>
        </p:spPr>
        <p:txBody>
          <a:bodyPr wrap="square">
            <a:spAutoFit/>
          </a:bodyPr>
          <a:lstStyle/>
          <a:p>
            <a:pPr algn="ctr"/>
            <a:r>
              <a:rPr lang="el-GR" sz="3200" b="1" dirty="0" err="1" smtClean="0"/>
              <a:t>Όττο</a:t>
            </a:r>
            <a:r>
              <a:rPr lang="el-GR" sz="3200" b="1" dirty="0" smtClean="0"/>
              <a:t> Φρίντριχ Λούντβιχ φον </a:t>
            </a:r>
            <a:r>
              <a:rPr lang="el-GR" sz="3200" b="1" dirty="0" err="1" smtClean="0"/>
              <a:t>Βίττελσμπαχ</a:t>
            </a:r>
            <a:r>
              <a:rPr lang="el-GR" sz="3200" dirty="0" smtClean="0"/>
              <a:t> </a:t>
            </a:r>
            <a:endParaRPr lang="el-GR" sz="3200" dirty="0"/>
          </a:p>
        </p:txBody>
      </p:sp>
      <p:sp>
        <p:nvSpPr>
          <p:cNvPr id="6" name="1 - Τίτλος"/>
          <p:cNvSpPr txBox="1">
            <a:spLocks/>
          </p:cNvSpPr>
          <p:nvPr/>
        </p:nvSpPr>
        <p:spPr>
          <a:xfrm>
            <a:off x="4788024" y="1412776"/>
            <a:ext cx="349188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Ο </a:t>
            </a:r>
            <a:r>
              <a:rPr kumimoji="0" lang="el-G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Όθωνας</a:t>
            </a:r>
            <a:r>
              <a:rPr kumimoji="0" lang="el-G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a:t>
            </a:r>
            <a:endParaRPr kumimoji="0" lang="el-GR"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1 - Τίτλος"/>
          <p:cNvSpPr txBox="1">
            <a:spLocks/>
          </p:cNvSpPr>
          <p:nvPr/>
        </p:nvSpPr>
        <p:spPr>
          <a:xfrm>
            <a:off x="4788024" y="3789040"/>
            <a:ext cx="349188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Το πλήρες</a:t>
            </a:r>
            <a:r>
              <a:rPr kumimoji="0" lang="el-GR" sz="4400" b="0" i="0" u="none" strike="noStrike" kern="1200" cap="none" spc="0" normalizeH="0" noProof="0" dirty="0" smtClean="0">
                <a:ln>
                  <a:noFill/>
                </a:ln>
                <a:solidFill>
                  <a:schemeClr val="tx1"/>
                </a:solidFill>
                <a:effectLst/>
                <a:uLnTx/>
                <a:uFillTx/>
                <a:latin typeface="+mj-lt"/>
                <a:ea typeface="+mj-ea"/>
                <a:cs typeface="+mj-cs"/>
              </a:rPr>
              <a:t> όνομα αυτού;</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0" y="4057935"/>
            <a:ext cx="4200099" cy="2800065"/>
          </a:xfrm>
        </p:spPr>
      </p:pic>
      <p:sp>
        <p:nvSpPr>
          <p:cNvPr id="4" name="3 - Ελλειψοειδής επεξήγηση"/>
          <p:cNvSpPr/>
          <p:nvPr/>
        </p:nvSpPr>
        <p:spPr>
          <a:xfrm>
            <a:off x="3275856" y="548680"/>
            <a:ext cx="5472608" cy="2880320"/>
          </a:xfrm>
          <a:prstGeom prst="wedgeEllipseCallout">
            <a:avLst>
              <a:gd name="adj1" fmla="val -49150"/>
              <a:gd name="adj2" fmla="val 76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bg1"/>
                </a:solidFill>
                <a:effectLst>
                  <a:outerShdw blurRad="38100" dist="38100" dir="2700000" algn="tl">
                    <a:srgbClr val="000000">
                      <a:alpha val="43137"/>
                    </a:srgbClr>
                  </a:outerShdw>
                </a:effectLst>
                <a:latin typeface="Comic Sans MS" pitchFamily="66" charset="0"/>
              </a:rPr>
              <a:t>Πότε δημιουργήθηκε </a:t>
            </a:r>
            <a:r>
              <a:rPr lang="en-US" sz="3600" b="1" dirty="0" smtClean="0">
                <a:solidFill>
                  <a:schemeClr val="bg1"/>
                </a:solidFill>
                <a:effectLst>
                  <a:outerShdw blurRad="38100" dist="38100" dir="2700000" algn="tl">
                    <a:srgbClr val="000000">
                      <a:alpha val="43137"/>
                    </a:srgbClr>
                  </a:outerShdw>
                </a:effectLst>
                <a:latin typeface="Comic Sans MS" pitchFamily="66" charset="0"/>
              </a:rPr>
              <a:t/>
            </a:r>
            <a:br>
              <a:rPr lang="en-US" sz="3600" b="1" dirty="0" smtClean="0">
                <a:solidFill>
                  <a:schemeClr val="bg1"/>
                </a:solidFill>
                <a:effectLst>
                  <a:outerShdw blurRad="38100" dist="38100" dir="2700000" algn="tl">
                    <a:srgbClr val="000000">
                      <a:alpha val="43137"/>
                    </a:srgbClr>
                  </a:outerShdw>
                </a:effectLst>
                <a:latin typeface="Comic Sans MS" pitchFamily="66" charset="0"/>
              </a:rPr>
            </a:br>
            <a:r>
              <a:rPr lang="el-GR" sz="3600" b="1" dirty="0" smtClean="0">
                <a:solidFill>
                  <a:schemeClr val="bg1"/>
                </a:solidFill>
                <a:effectLst>
                  <a:outerShdw blurRad="38100" dist="38100" dir="2700000" algn="tl">
                    <a:srgbClr val="000000">
                      <a:alpha val="43137"/>
                    </a:srgbClr>
                  </a:outerShdw>
                </a:effectLst>
                <a:latin typeface="Comic Sans MS" pitchFamily="66" charset="0"/>
              </a:rPr>
              <a:t>το ελληνικό κράτος;</a:t>
            </a:r>
            <a:endParaRPr lang="el-GR"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467544" y="3697903"/>
            <a:ext cx="3816424" cy="2858634"/>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4788024" y="404664"/>
            <a:ext cx="3924944" cy="3051720"/>
          </a:xfrm>
          <a:prstGeom prst="wedgeEllipseCallout">
            <a:avLst>
              <a:gd name="adj1" fmla="val -81438"/>
              <a:gd name="adj2" fmla="val 90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bg1"/>
                </a:solidFill>
                <a:effectLst>
                  <a:outerShdw blurRad="38100" dist="38100" dir="2700000" algn="tl">
                    <a:srgbClr val="000000">
                      <a:alpha val="43137"/>
                    </a:srgbClr>
                  </a:outerShdw>
                </a:effectLst>
                <a:latin typeface="Comic Sans MS" pitchFamily="66" charset="0"/>
              </a:rPr>
              <a:t>Πότε έρχεται ο </a:t>
            </a:r>
            <a:r>
              <a:rPr lang="el-GR" sz="3600" b="1" dirty="0" err="1" smtClean="0">
                <a:solidFill>
                  <a:schemeClr val="bg1"/>
                </a:solidFill>
                <a:effectLst>
                  <a:outerShdw blurRad="38100" dist="38100" dir="2700000" algn="tl">
                    <a:srgbClr val="000000">
                      <a:alpha val="43137"/>
                    </a:srgbClr>
                  </a:outerShdw>
                </a:effectLst>
                <a:latin typeface="Comic Sans MS" pitchFamily="66" charset="0"/>
              </a:rPr>
              <a:t>Όθων</a:t>
            </a:r>
            <a:r>
              <a:rPr lang="el-GR" sz="3600" b="1" dirty="0" smtClean="0">
                <a:solidFill>
                  <a:schemeClr val="bg1"/>
                </a:solidFill>
                <a:effectLst>
                  <a:outerShdw blurRad="38100" dist="38100" dir="2700000" algn="tl">
                    <a:srgbClr val="000000">
                      <a:alpha val="43137"/>
                    </a:srgbClr>
                  </a:outerShdw>
                </a:effectLst>
                <a:latin typeface="Comic Sans MS" pitchFamily="66" charset="0"/>
              </a:rPr>
              <a:t> στην Ελλάδα;</a:t>
            </a:r>
            <a:endParaRPr lang="el-GR"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appy Bright Polka Numbers-01.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979687" y="1844824"/>
            <a:ext cx="1432072" cy="2574963"/>
          </a:xfrm>
          <a:prstGeom prst="rect">
            <a:avLst/>
          </a:prstGeom>
          <a:ln>
            <a:noFill/>
          </a:ln>
          <a:effectLst>
            <a:outerShdw blurRad="292100" dist="139700" dir="2700000" algn="tl" rotWithShape="0">
              <a:srgbClr val="333333">
                <a:alpha val="65000"/>
              </a:srgbClr>
            </a:outerShdw>
          </a:effectLst>
        </p:spPr>
      </p:pic>
      <p:pic>
        <p:nvPicPr>
          <p:cNvPr id="5" name="3 - Θέση περιεχομένου" descr="Scrappy Bright Polka Numbers-01.png"/>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2398522" y="1844824"/>
            <a:ext cx="1885446" cy="2516024"/>
          </a:xfrm>
          <a:prstGeom prst="rect">
            <a:avLst/>
          </a:prstGeom>
          <a:ln>
            <a:noFill/>
          </a:ln>
          <a:effectLst>
            <a:outerShdw blurRad="292100" dist="139700" dir="2700000" algn="tl" rotWithShape="0">
              <a:srgbClr val="333333">
                <a:alpha val="65000"/>
              </a:srgbClr>
            </a:outerShdw>
          </a:effectLst>
        </p:spPr>
      </p:pic>
      <p:pic>
        <p:nvPicPr>
          <p:cNvPr id="6" name="3 - Θέση περιεχομένου" descr="Scrappy Bright Polka Numbers-01.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4452226" y="1772816"/>
            <a:ext cx="1559934" cy="2516024"/>
          </a:xfrm>
          <a:prstGeom prst="rect">
            <a:avLst/>
          </a:prstGeom>
          <a:ln>
            <a:noFill/>
          </a:ln>
          <a:effectLst>
            <a:outerShdw blurRad="292100" dist="139700" dir="2700000" algn="tl" rotWithShape="0">
              <a:srgbClr val="333333">
                <a:alpha val="65000"/>
              </a:srgbClr>
            </a:outerShdw>
          </a:effectLst>
        </p:spPr>
      </p:pic>
      <p:pic>
        <p:nvPicPr>
          <p:cNvPr id="8" name="3 - Θέση περιεχομένου" descr="Scrappy Bright Polka Numbers-01.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6180418" y="1772816"/>
            <a:ext cx="1559934" cy="25160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80527" y="-58768"/>
            <a:ext cx="9324526" cy="699339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35450" y="-58768"/>
            <a:ext cx="9234372" cy="699339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75661" y="-58768"/>
            <a:ext cx="9314793" cy="699339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90372" y="0"/>
            <a:ext cx="9234372" cy="5771482"/>
          </a:xfrm>
        </p:spPr>
      </p:pic>
      <p:sp>
        <p:nvSpPr>
          <p:cNvPr id="3" name="2 - Ορθογώνιο"/>
          <p:cNvSpPr/>
          <p:nvPr/>
        </p:nvSpPr>
        <p:spPr>
          <a:xfrm>
            <a:off x="1331640" y="5805264"/>
            <a:ext cx="6060057" cy="954107"/>
          </a:xfrm>
          <a:prstGeom prst="rect">
            <a:avLst/>
          </a:prstGeom>
        </p:spPr>
        <p:txBody>
          <a:bodyPr wrap="none">
            <a:spAutoFit/>
          </a:bodyPr>
          <a:lstStyle/>
          <a:p>
            <a:r>
              <a:rPr lang="el-GR" sz="2800" b="1" dirty="0" smtClean="0">
                <a:effectLst>
                  <a:outerShdw blurRad="38100" dist="38100" dir="2700000" algn="tl">
                    <a:srgbClr val="000000">
                      <a:alpha val="43137"/>
                    </a:srgbClr>
                  </a:outerShdw>
                </a:effectLst>
              </a:rPr>
              <a:t>Βαυαροί αξιωματικοί και στρατιώτες </a:t>
            </a:r>
          </a:p>
          <a:p>
            <a:r>
              <a:rPr lang="el-GR" sz="2800" b="1" dirty="0" smtClean="0">
                <a:effectLst>
                  <a:outerShdw blurRad="38100" dist="38100" dir="2700000" algn="tl">
                    <a:srgbClr val="000000">
                      <a:alpha val="43137"/>
                    </a:srgbClr>
                  </a:outerShdw>
                </a:effectLst>
              </a:rPr>
              <a:t>έξω από στρατώνες στη Λαμία 1830-35</a:t>
            </a:r>
            <a:endParaRPr lang="el-GR"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539552" y="3501008"/>
            <a:ext cx="4320481" cy="2916323"/>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4788024" y="260648"/>
            <a:ext cx="4068960" cy="3384376"/>
          </a:xfrm>
          <a:prstGeom prst="wedgeEllipseCallout">
            <a:avLst>
              <a:gd name="adj1" fmla="val -59916"/>
              <a:gd name="adj2" fmla="val 81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Πώς ονομάζεται αυτή η περίοδος;</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βαυαροί 1833.jpg"/>
          <p:cNvPicPr>
            <a:picLocks noGrp="1" noChangeAspect="1"/>
          </p:cNvPicPr>
          <p:nvPr>
            <p:ph idx="1"/>
          </p:nvPr>
        </p:nvPicPr>
        <p:blipFill>
          <a:blip r:embed="rId2" cstate="print"/>
          <a:stretch>
            <a:fillRect/>
          </a:stretch>
        </p:blipFill>
        <p:spPr>
          <a:xfrm>
            <a:off x="2195736" y="188640"/>
            <a:ext cx="4802808" cy="5739941"/>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467544" y="5949280"/>
            <a:ext cx="8229600" cy="90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8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rPr>
              <a:t>ΒΑΥΑΡΟΚΡΑΤΙΑ</a:t>
            </a:r>
            <a:endParaRPr kumimoji="0" lang="el-GR" sz="48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1259632" y="1556792"/>
            <a:ext cx="6703054" cy="4872307"/>
          </a:xfrm>
          <a:prstGeom prst="rect">
            <a:avLst/>
          </a:prstGeom>
          <a:ln>
            <a:noFill/>
          </a:ln>
          <a:effectLst>
            <a:outerShdw blurRad="292100" dist="139700" dir="2700000" algn="tl" rotWithShape="0">
              <a:srgbClr val="333333">
                <a:alpha val="65000"/>
              </a:srgbClr>
            </a:outerShdw>
          </a:effectLst>
        </p:spPr>
      </p:pic>
      <p:sp>
        <p:nvSpPr>
          <p:cNvPr id="3" name="1 - Τίτλος"/>
          <p:cNvSpPr txBox="1">
            <a:spLocks/>
          </p:cNvSpPr>
          <p:nvPr/>
        </p:nvSpPr>
        <p:spPr>
          <a:xfrm>
            <a:off x="611560" y="260648"/>
            <a:ext cx="82296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Η διοικητική</a:t>
            </a:r>
            <a:r>
              <a:rPr kumimoji="0" lang="el-G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διαίρεση του ελληνικού κράτους το 1833</a:t>
            </a:r>
            <a:endParaRPr kumimoji="0" lang="el-GR"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1386856" y="2184699"/>
            <a:ext cx="3113136" cy="4673301"/>
          </a:xfrm>
        </p:spPr>
      </p:pic>
      <p:sp>
        <p:nvSpPr>
          <p:cNvPr id="4" name="3 - Ελλειψοειδής επεξήγηση"/>
          <p:cNvSpPr/>
          <p:nvPr/>
        </p:nvSpPr>
        <p:spPr>
          <a:xfrm>
            <a:off x="4788024" y="260648"/>
            <a:ext cx="4068960" cy="3384376"/>
          </a:xfrm>
          <a:prstGeom prst="wedgeEllipseCallout">
            <a:avLst>
              <a:gd name="adj1" fmla="val -59916"/>
              <a:gd name="adj2" fmla="val 81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Πώς </a:t>
            </a:r>
          </a:p>
          <a:p>
            <a:pPr algn="ctr"/>
            <a:r>
              <a:rPr lang="el-GR" sz="3600" b="1" dirty="0" smtClean="0">
                <a:effectLst>
                  <a:outerShdw blurRad="38100" dist="38100" dir="2700000" algn="tl">
                    <a:srgbClr val="000000">
                      <a:alpha val="43137"/>
                    </a:srgbClr>
                  </a:outerShdw>
                </a:effectLst>
              </a:rPr>
              <a:t>ήταν η κατάσταση στην Ελλάδα τότε;</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appy Bright Polka Numbers-01.pn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979687" y="2852936"/>
            <a:ext cx="1432072" cy="2574963"/>
          </a:xfrm>
          <a:prstGeom prst="rect">
            <a:avLst/>
          </a:prstGeom>
          <a:ln>
            <a:noFill/>
          </a:ln>
          <a:effectLst>
            <a:outerShdw blurRad="292100" dist="139700" dir="2700000" algn="tl" rotWithShape="0">
              <a:srgbClr val="333333">
                <a:alpha val="65000"/>
              </a:srgbClr>
            </a:outerShdw>
          </a:effectLst>
        </p:spPr>
      </p:pic>
      <p:pic>
        <p:nvPicPr>
          <p:cNvPr id="5" name="3 - Θέση περιεχομένου" descr="Scrappy Bright Polka Numbers-01.png"/>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2267744" y="2852936"/>
            <a:ext cx="1885446" cy="2516024"/>
          </a:xfrm>
          <a:prstGeom prst="rect">
            <a:avLst/>
          </a:prstGeom>
          <a:ln>
            <a:noFill/>
          </a:ln>
          <a:effectLst>
            <a:outerShdw blurRad="292100" dist="139700" dir="2700000" algn="tl" rotWithShape="0">
              <a:srgbClr val="333333">
                <a:alpha val="65000"/>
              </a:srgbClr>
            </a:outerShdw>
          </a:effectLst>
        </p:spPr>
      </p:pic>
      <p:pic>
        <p:nvPicPr>
          <p:cNvPr id="6" name="3 - Θέση περιεχομένου" descr="Scrappy Bright Polka Numbers-01.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4283968" y="2780928"/>
            <a:ext cx="1559934" cy="2516024"/>
          </a:xfrm>
          <a:prstGeom prst="rect">
            <a:avLst/>
          </a:prstGeom>
          <a:ln>
            <a:noFill/>
          </a:ln>
          <a:effectLst>
            <a:outerShdw blurRad="292100" dist="139700" dir="2700000" algn="tl" rotWithShape="0">
              <a:srgbClr val="333333">
                <a:alpha val="65000"/>
              </a:srgbClr>
            </a:outerShdw>
          </a:effectLst>
        </p:spPr>
      </p:pic>
      <p:pic>
        <p:nvPicPr>
          <p:cNvPr id="7" name="3 - Θέση περιεχομένου" descr="Scrappy Bright Polka Numbers-01.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5940152" y="2924944"/>
            <a:ext cx="2187834" cy="24091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1961456"/>
            <a:ext cx="7931224" cy="4896544"/>
          </a:xfrm>
        </p:spPr>
        <p:txBody>
          <a:bodyPr>
            <a:normAutofit fontScale="92500" lnSpcReduction="10000"/>
          </a:bodyPr>
          <a:lstStyle/>
          <a:p>
            <a:pPr marL="742950" indent="-742950">
              <a:buClr>
                <a:srgbClr val="C00000"/>
              </a:buClr>
              <a:buFont typeface="+mj-lt"/>
              <a:buAutoNum type="arabicPeriod"/>
            </a:pPr>
            <a:r>
              <a:rPr lang="el-GR" sz="3600" b="1" dirty="0" smtClean="0"/>
              <a:t>Φτώχεια</a:t>
            </a:r>
          </a:p>
          <a:p>
            <a:pPr marL="742950" indent="-742950">
              <a:buClr>
                <a:srgbClr val="C00000"/>
              </a:buClr>
              <a:buFont typeface="+mj-lt"/>
              <a:buAutoNum type="arabicPeriod"/>
            </a:pPr>
            <a:r>
              <a:rPr lang="el-GR" sz="3600" b="1" dirty="0" smtClean="0"/>
              <a:t>Απαρχαιωμένες</a:t>
            </a:r>
            <a:r>
              <a:rPr lang="el-GR" sz="3600" dirty="0" smtClean="0"/>
              <a:t> παραγωγικές </a:t>
            </a:r>
            <a:r>
              <a:rPr lang="el-GR" sz="3600" b="1" dirty="0" smtClean="0"/>
              <a:t>δομές</a:t>
            </a:r>
          </a:p>
          <a:p>
            <a:pPr marL="742950" indent="-742950">
              <a:buClr>
                <a:srgbClr val="C00000"/>
              </a:buClr>
              <a:buFont typeface="+mj-lt"/>
              <a:buAutoNum type="arabicPeriod"/>
            </a:pPr>
            <a:r>
              <a:rPr lang="el-GR" sz="3600" b="1" dirty="0" smtClean="0"/>
              <a:t>Μικρή</a:t>
            </a:r>
            <a:r>
              <a:rPr lang="el-GR" sz="3600" dirty="0" smtClean="0"/>
              <a:t> στην έκταση</a:t>
            </a:r>
          </a:p>
          <a:p>
            <a:pPr marL="742950" indent="-742950">
              <a:buClr>
                <a:srgbClr val="C00000"/>
              </a:buClr>
              <a:buFont typeface="+mj-lt"/>
              <a:buAutoNum type="arabicPeriod"/>
            </a:pPr>
            <a:r>
              <a:rPr lang="el-GR" sz="3600" b="1" dirty="0" smtClean="0"/>
              <a:t>Ολιγάνθρωπη</a:t>
            </a:r>
            <a:r>
              <a:rPr lang="en-US" sz="3600" dirty="0" smtClean="0"/>
              <a:t> (15-43 </a:t>
            </a:r>
            <a:r>
              <a:rPr lang="el-GR" sz="3600" dirty="0" smtClean="0"/>
              <a:t>κάτοικοι στο </a:t>
            </a:r>
            <a:r>
              <a:rPr lang="en-US" sz="3600" dirty="0" smtClean="0"/>
              <a:t>km</a:t>
            </a:r>
            <a:r>
              <a:rPr lang="en-US" sz="3600" baseline="30000" dirty="0" smtClean="0"/>
              <a:t>2</a:t>
            </a:r>
            <a:r>
              <a:rPr lang="en-US" sz="3600" dirty="0" smtClean="0"/>
              <a:t>)</a:t>
            </a:r>
            <a:endParaRPr lang="el-GR" sz="3600" dirty="0" smtClean="0"/>
          </a:p>
          <a:p>
            <a:pPr marL="742950" indent="-742950">
              <a:buClr>
                <a:srgbClr val="C00000"/>
              </a:buClr>
              <a:buFont typeface="+mj-lt"/>
              <a:buAutoNum type="arabicPeriod"/>
            </a:pPr>
            <a:r>
              <a:rPr lang="el-GR" sz="3600" b="1" dirty="0" smtClean="0"/>
              <a:t>Εδάφη</a:t>
            </a:r>
            <a:r>
              <a:rPr lang="el-GR" sz="3600" dirty="0" smtClean="0"/>
              <a:t> </a:t>
            </a:r>
            <a:r>
              <a:rPr lang="el-GR" sz="3600" b="1" dirty="0" smtClean="0"/>
              <a:t>γυμνά</a:t>
            </a:r>
            <a:r>
              <a:rPr lang="el-GR" sz="3600" dirty="0" smtClean="0"/>
              <a:t> </a:t>
            </a:r>
            <a:r>
              <a:rPr lang="el-GR" sz="3600" dirty="0" smtClean="0">
                <a:sym typeface="Wingdings" pitchFamily="2" charset="2"/>
              </a:rPr>
              <a:t> </a:t>
            </a:r>
            <a:r>
              <a:rPr lang="el-GR" sz="3600" dirty="0" err="1" smtClean="0">
                <a:sym typeface="Wingdings" pitchFamily="2" charset="2"/>
              </a:rPr>
              <a:t>υπερβόσκηση</a:t>
            </a:r>
            <a:r>
              <a:rPr lang="el-GR" sz="3600" dirty="0" smtClean="0">
                <a:sym typeface="Wingdings" pitchFamily="2" charset="2"/>
              </a:rPr>
              <a:t>, υλοτομία</a:t>
            </a:r>
            <a:endParaRPr lang="el-GR" sz="3600" dirty="0" smtClean="0"/>
          </a:p>
          <a:p>
            <a:pPr marL="742950" indent="-742950">
              <a:buClr>
                <a:srgbClr val="C00000"/>
              </a:buClr>
              <a:buFont typeface="+mj-lt"/>
              <a:buAutoNum type="arabicPeriod"/>
            </a:pPr>
            <a:r>
              <a:rPr lang="el-GR" sz="3600" b="1" dirty="0" smtClean="0"/>
              <a:t>Χωράφια</a:t>
            </a:r>
            <a:r>
              <a:rPr lang="el-GR" sz="3600" dirty="0" smtClean="0"/>
              <a:t> </a:t>
            </a:r>
            <a:r>
              <a:rPr lang="el-GR" sz="3600" b="1" dirty="0" smtClean="0"/>
              <a:t>χέρσα</a:t>
            </a:r>
            <a:r>
              <a:rPr lang="el-GR" sz="3600" dirty="0" smtClean="0"/>
              <a:t> </a:t>
            </a:r>
            <a:r>
              <a:rPr lang="el-GR" sz="3600" dirty="0" smtClean="0">
                <a:sym typeface="Wingdings" pitchFamily="2" charset="2"/>
              </a:rPr>
              <a:t> εκτεταμένη </a:t>
            </a:r>
            <a:r>
              <a:rPr lang="el-GR" sz="3600" b="1" dirty="0" smtClean="0">
                <a:sym typeface="Wingdings" pitchFamily="2" charset="2"/>
              </a:rPr>
              <a:t>αγρανάπαυση</a:t>
            </a:r>
            <a:endParaRPr lang="el-GR" sz="3600" b="1" dirty="0" smtClean="0"/>
          </a:p>
          <a:p>
            <a:pPr marL="742950" indent="-742950">
              <a:buClr>
                <a:srgbClr val="C00000"/>
              </a:buClr>
              <a:buFont typeface="+mj-lt"/>
              <a:buAutoNum type="arabicPeriod"/>
            </a:pPr>
            <a:r>
              <a:rPr lang="el-GR" sz="3600" b="1" dirty="0" smtClean="0"/>
              <a:t>Αίσθηση</a:t>
            </a:r>
            <a:r>
              <a:rPr lang="el-GR" sz="3600" dirty="0" smtClean="0"/>
              <a:t> </a:t>
            </a:r>
            <a:r>
              <a:rPr lang="el-GR" sz="3600" b="1" dirty="0" smtClean="0"/>
              <a:t>εγκατάλειψης</a:t>
            </a:r>
          </a:p>
          <a:p>
            <a:pPr>
              <a:buNone/>
            </a:pPr>
            <a:endParaRPr lang="el-GR" dirty="0"/>
          </a:p>
        </p:txBody>
      </p:sp>
      <p:pic>
        <p:nvPicPr>
          <p:cNvPr id="4" name="3 - Εικόνα" descr="$_35.JPG"/>
          <p:cNvPicPr>
            <a:picLocks noChangeAspect="1"/>
          </p:cNvPicPr>
          <p:nvPr/>
        </p:nvPicPr>
        <p:blipFill>
          <a:blip r:embed="rId2" cstate="print"/>
          <a:stretch>
            <a:fillRect/>
          </a:stretch>
        </p:blipFill>
        <p:spPr>
          <a:xfrm>
            <a:off x="1259632" y="188640"/>
            <a:ext cx="1795902" cy="1412776"/>
          </a:xfrm>
          <a:prstGeom prst="rect">
            <a:avLst/>
          </a:prstGeom>
        </p:spPr>
      </p:pic>
      <p:sp>
        <p:nvSpPr>
          <p:cNvPr id="5" name="4 - Ελλειψοειδής επεξήγηση"/>
          <p:cNvSpPr/>
          <p:nvPr/>
        </p:nvSpPr>
        <p:spPr>
          <a:xfrm>
            <a:off x="3779912" y="260648"/>
            <a:ext cx="4320480" cy="1440160"/>
          </a:xfrm>
          <a:prstGeom prst="wedgeEllipseCallout">
            <a:avLst>
              <a:gd name="adj1" fmla="val -67868"/>
              <a:gd name="adj2" fmla="val -19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Όχι και τόσο καλή…</a:t>
            </a: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20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20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20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2000"/>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20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20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448149" y="0"/>
            <a:ext cx="8157330" cy="5771482"/>
          </a:xfrm>
        </p:spPr>
      </p:pic>
      <p:sp>
        <p:nvSpPr>
          <p:cNvPr id="3" name="2 - Ορθογώνιο"/>
          <p:cNvSpPr/>
          <p:nvPr/>
        </p:nvSpPr>
        <p:spPr>
          <a:xfrm>
            <a:off x="795522" y="5903893"/>
            <a:ext cx="7934673" cy="954107"/>
          </a:xfrm>
          <a:prstGeom prst="rect">
            <a:avLst/>
          </a:prstGeom>
        </p:spPr>
        <p:txBody>
          <a:bodyPr wrap="none">
            <a:spAutoFit/>
          </a:bodyPr>
          <a:lstStyle/>
          <a:p>
            <a:pPr algn="ctr"/>
            <a:r>
              <a:rPr lang="el-GR" sz="2800" dirty="0" smtClean="0"/>
              <a:t>Η </a:t>
            </a:r>
            <a:r>
              <a:rPr lang="el-GR" sz="2800" b="1" dirty="0" smtClean="0"/>
              <a:t>ληστεία</a:t>
            </a:r>
            <a:r>
              <a:rPr lang="el-GR" sz="2800" dirty="0" smtClean="0"/>
              <a:t> στην Ελλάδα</a:t>
            </a:r>
            <a:r>
              <a:rPr lang="en-US" sz="2800" dirty="0" smtClean="0"/>
              <a:t>, </a:t>
            </a:r>
            <a:r>
              <a:rPr lang="el-GR" sz="2800" dirty="0" smtClean="0"/>
              <a:t>επίσης, κατά τον 19ο αιώνα </a:t>
            </a:r>
          </a:p>
          <a:p>
            <a:pPr algn="ctr"/>
            <a:r>
              <a:rPr lang="el-GR" sz="2800" dirty="0" smtClean="0"/>
              <a:t>αποτελούσε ένα από τα σοβαρότερα προβλήματα</a:t>
            </a:r>
            <a:endParaRPr lang="el-GR"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effectLst>
                  <a:outerShdw blurRad="38100" dist="38100" dir="2700000" algn="tl">
                    <a:srgbClr val="000000">
                      <a:alpha val="43137"/>
                    </a:srgbClr>
                  </a:outerShdw>
                </a:effectLst>
              </a:rPr>
              <a:t>Η </a:t>
            </a:r>
            <a:r>
              <a:rPr lang="el-GR" sz="3600" b="1" dirty="0" smtClean="0">
                <a:solidFill>
                  <a:srgbClr val="C00000"/>
                </a:solidFill>
                <a:effectLst>
                  <a:outerShdw blurRad="38100" dist="38100" dir="2700000" algn="tl">
                    <a:srgbClr val="000000">
                      <a:alpha val="43137"/>
                    </a:srgbClr>
                  </a:outerShdw>
                </a:effectLst>
              </a:rPr>
              <a:t>οικονομική</a:t>
            </a:r>
            <a:r>
              <a:rPr lang="el-GR" sz="3600" b="1" dirty="0" smtClean="0">
                <a:effectLst>
                  <a:outerShdw blurRad="38100" dist="38100" dir="2700000" algn="tl">
                    <a:srgbClr val="000000">
                      <a:alpha val="43137"/>
                    </a:srgbClr>
                  </a:outerShdw>
                </a:effectLst>
              </a:rPr>
              <a:t> κατάσταση της Ελλάδας στην αυγή της ανεξαρτησίας της</a:t>
            </a:r>
            <a:endParaRPr lang="el-GR" sz="3600"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600200"/>
            <a:ext cx="8229600" cy="5257800"/>
          </a:xfrm>
        </p:spPr>
        <p:txBody>
          <a:bodyPr>
            <a:normAutofit fontScale="92500"/>
          </a:bodyPr>
          <a:lstStyle/>
          <a:p>
            <a:pPr indent="0" algn="just">
              <a:buNone/>
            </a:pPr>
            <a:r>
              <a:rPr lang="el-GR" dirty="0" smtClean="0"/>
              <a:t>Μαζί με τους ιστορικούς αυτής της περιόδου του πόνου, ας μεταφερθούμε στις κορυφές των βουνών της Ελλάδας… ας στρέψουμε γύρω το βλέμμα μας… Τι απελπισία!... Παντού ερείπια! Άμορφοι όγκοι και χαλάσματα που ακόμα καπνίζουν, δακρυσμένες γυναίκες, οικογένειες χωρίς ψωμί! Μάταια αναζητούμε τις πόλεις, ούτε χωριά δεν υπάρχουν! Στα πόδια του Παρθενώνα, κάτω από το φωτοστέφανο του ένδοξου ονόματος της Αθήνας, κείτονται καλύβες, μισές πέτρα, μισές ξύλο.</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8892480" cy="6669360"/>
          </a:xfrm>
        </p:spPr>
        <p:txBody>
          <a:bodyPr>
            <a:normAutofit fontScale="92500" lnSpcReduction="20000"/>
          </a:bodyPr>
          <a:lstStyle/>
          <a:p>
            <a:pPr indent="0" algn="just">
              <a:buNone/>
            </a:pPr>
            <a:r>
              <a:rPr lang="el-GR" dirty="0" smtClean="0"/>
              <a:t> Μπροστά τους περνούν μονοπάτια, όχι δρόμοι, και αυτά ακόμα τα περάσματα ακατάστατα και λασπωμένα! Κανένα σύγχρονο μνημείο! Ιερά μάρμαρα μόνο, στοιχειωμένα από τις σκιές των παλαιών! Εδώ, φυτείες ξεραμένες, ξεριζωμένες, πυρπολημένες. Εκεί αμπέλια και ελαιώνες κατεστραμμένοι. Κανένας δρόμος, καμία απόδειξη λειτουργίας μιας προηγούμενης διοίκησης! Όλα πρέπει να γίνουν από την αρχή! Όλα πρέπει να αρχίσουν από το τίποτα! Και αυτά τα </a:t>
            </a:r>
            <a:r>
              <a:rPr lang="en-US" dirty="0" smtClean="0"/>
              <a:t>“</a:t>
            </a:r>
            <a:r>
              <a:rPr lang="el-GR" dirty="0" smtClean="0"/>
              <a:t>όλα</a:t>
            </a:r>
            <a:r>
              <a:rPr lang="en-US" dirty="0" smtClean="0"/>
              <a:t>”</a:t>
            </a:r>
            <a:r>
              <a:rPr lang="el-GR" dirty="0" smtClean="0"/>
              <a:t> πρέπει να γίνουν από μια χούφτα ανθρώπους, τους λίγους που μπορούν να διευθύνουν, να διδάξουν, να δημιουργήσουν το Έθνος! Τι εργασία αντάξια γιγάντων! Και μερικοί θα ήθελαν να έχουν ήδη ολοκληρωθεί όλα αυτά, να είναι τα πάντα στρωμένα, διαμορφωμένα! Πού και πότε έφτασαν λίγα μόλις χρόνια στη Δύση για να πετύχει ένα τέτοιο θαύμα;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0" y="4219737"/>
            <a:ext cx="5276526" cy="2638263"/>
          </a:xfrm>
        </p:spPr>
      </p:pic>
      <p:sp>
        <p:nvSpPr>
          <p:cNvPr id="4" name="3 - Ελλειψοειδής επεξήγηση"/>
          <p:cNvSpPr/>
          <p:nvPr/>
        </p:nvSpPr>
        <p:spPr>
          <a:xfrm>
            <a:off x="4139952" y="332656"/>
            <a:ext cx="4464496" cy="3744416"/>
          </a:xfrm>
          <a:prstGeom prst="wedgeEllipseCallout">
            <a:avLst>
              <a:gd name="adj1" fmla="val -57190"/>
              <a:gd name="adj2" fmla="val 7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effectLst>
                  <a:outerShdw blurRad="38100" dist="38100" dir="2700000" algn="tl">
                    <a:srgbClr val="000000">
                      <a:alpha val="43137"/>
                    </a:srgbClr>
                  </a:outerShdw>
                </a:effectLst>
              </a:rPr>
              <a:t>Ποια γεγονότα επηρέασαν προς το χειρότερο την οικονομία της χώρας</a:t>
            </a:r>
            <a:r>
              <a:rPr lang="el-GR" sz="3600" b="1" dirty="0" smtClean="0">
                <a:effectLst>
                  <a:outerShdw blurRad="38100" dist="38100" dir="2700000" algn="tl">
                    <a:srgbClr val="000000">
                      <a:alpha val="43137"/>
                    </a:srgbClr>
                  </a:outerShdw>
                </a:effectLst>
              </a:rPr>
              <a:t>;</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980728"/>
            <a:ext cx="8229600" cy="2880320"/>
          </a:xfrm>
        </p:spPr>
        <p:txBody>
          <a:bodyPr>
            <a:normAutofit lnSpcReduction="10000"/>
          </a:bodyPr>
          <a:lstStyle/>
          <a:p>
            <a:pPr>
              <a:buNone/>
            </a:pPr>
            <a:r>
              <a:rPr lang="el-GR" b="1" dirty="0" smtClean="0">
                <a:effectLst>
                  <a:outerShdw blurRad="38100" dist="38100" dir="2700000" algn="tl">
                    <a:srgbClr val="000000">
                      <a:alpha val="43137"/>
                    </a:srgbClr>
                  </a:outerShdw>
                </a:effectLst>
              </a:rPr>
              <a:t>    </a:t>
            </a:r>
            <a:r>
              <a:rPr lang="el-GR" sz="4000" b="1" dirty="0" smtClean="0">
                <a:solidFill>
                  <a:srgbClr val="C00000"/>
                </a:solidFill>
                <a:effectLst>
                  <a:outerShdw blurRad="38100" dist="38100" dir="2700000" algn="tl">
                    <a:srgbClr val="000000">
                      <a:alpha val="43137"/>
                    </a:srgbClr>
                  </a:outerShdw>
                </a:effectLst>
              </a:rPr>
              <a:t>Ναυτικός αποκλεισμός </a:t>
            </a:r>
          </a:p>
          <a:p>
            <a:pPr>
              <a:buNone/>
            </a:pPr>
            <a:r>
              <a:rPr lang="el-GR" b="1" dirty="0" smtClean="0">
                <a:effectLst>
                  <a:outerShdw blurRad="38100" dist="38100" dir="2700000" algn="tl">
                    <a:srgbClr val="000000">
                      <a:alpha val="43137"/>
                    </a:srgbClr>
                  </a:outerShdw>
                </a:effectLst>
              </a:rPr>
              <a:t>             από </a:t>
            </a:r>
            <a:r>
              <a:rPr lang="el-GR" b="1" dirty="0" err="1" smtClean="0">
                <a:effectLst>
                  <a:outerShdw blurRad="38100" dist="38100" dir="2700000" algn="tl">
                    <a:srgbClr val="000000">
                      <a:alpha val="43137"/>
                    </a:srgbClr>
                  </a:outerShdw>
                </a:effectLst>
              </a:rPr>
              <a:t>Αγγλογάλλους</a:t>
            </a:r>
            <a:r>
              <a:rPr lang="el-GR" b="1" dirty="0" smtClean="0">
                <a:effectLst>
                  <a:outerShdw blurRad="38100" dist="38100" dir="2700000" algn="tl">
                    <a:srgbClr val="000000">
                      <a:alpha val="43137"/>
                    </a:srgbClr>
                  </a:outerShdw>
                </a:effectLst>
              </a:rPr>
              <a:t> </a:t>
            </a:r>
          </a:p>
          <a:p>
            <a:pPr>
              <a:buNone/>
            </a:pPr>
            <a:r>
              <a:rPr lang="el-GR" b="1" dirty="0" smtClean="0">
                <a:effectLst>
                  <a:outerShdw blurRad="38100" dist="38100" dir="2700000" algn="tl">
                    <a:srgbClr val="000000">
                      <a:alpha val="43137"/>
                    </a:srgbClr>
                  </a:outerShdw>
                </a:effectLst>
              </a:rPr>
              <a:t>                    το </a:t>
            </a:r>
            <a:r>
              <a:rPr lang="el-GR" b="1" dirty="0" smtClean="0">
                <a:solidFill>
                  <a:schemeClr val="accent2">
                    <a:lumMod val="50000"/>
                  </a:schemeClr>
                </a:solidFill>
                <a:effectLst>
                  <a:outerShdw blurRad="38100" dist="38100" dir="2700000" algn="tl">
                    <a:srgbClr val="000000">
                      <a:alpha val="43137"/>
                    </a:srgbClr>
                  </a:outerShdw>
                </a:effectLst>
              </a:rPr>
              <a:t>1854</a:t>
            </a:r>
            <a:r>
              <a:rPr lang="el-GR" b="1" dirty="0" smtClean="0">
                <a:effectLst>
                  <a:outerShdw blurRad="38100" dist="38100" dir="2700000" algn="tl">
                    <a:srgbClr val="000000">
                      <a:alpha val="43137"/>
                    </a:srgbClr>
                  </a:outerShdw>
                </a:effectLst>
              </a:rPr>
              <a:t>  </a:t>
            </a:r>
          </a:p>
          <a:p>
            <a:pPr>
              <a:buNone/>
            </a:pPr>
            <a:r>
              <a:rPr lang="el-GR" b="1" dirty="0" smtClean="0">
                <a:effectLst>
                  <a:outerShdw blurRad="38100" dist="38100" dir="2700000" algn="tl">
                    <a:srgbClr val="000000">
                      <a:alpha val="43137"/>
                    </a:srgbClr>
                  </a:outerShdw>
                </a:effectLst>
              </a:rPr>
              <a:t>                           στη διάρκεια </a:t>
            </a:r>
          </a:p>
          <a:p>
            <a:pPr>
              <a:buNone/>
            </a:pPr>
            <a:r>
              <a:rPr lang="el-GR" b="1" dirty="0" smtClean="0">
                <a:effectLst>
                  <a:outerShdw blurRad="38100" dist="38100" dir="2700000" algn="tl">
                    <a:srgbClr val="000000">
                      <a:alpha val="43137"/>
                    </a:srgbClr>
                  </a:outerShdw>
                </a:effectLst>
              </a:rPr>
              <a:t>                                  του Κριμαϊκού Πολέμου</a:t>
            </a:r>
          </a:p>
        </p:txBody>
      </p:sp>
      <p:pic>
        <p:nvPicPr>
          <p:cNvPr id="4" name="3 - Εικόνα" descr="αρχείο λήψης.jpg"/>
          <p:cNvPicPr>
            <a:picLocks noChangeAspect="1"/>
          </p:cNvPicPr>
          <p:nvPr/>
        </p:nvPicPr>
        <p:blipFill>
          <a:blip r:embed="rId2" cstate="print"/>
          <a:stretch>
            <a:fillRect/>
          </a:stretch>
        </p:blipFill>
        <p:spPr>
          <a:xfrm>
            <a:off x="683568" y="332656"/>
            <a:ext cx="701564" cy="1584176"/>
          </a:xfrm>
          <a:prstGeom prst="rect">
            <a:avLst/>
          </a:prstGeom>
        </p:spPr>
      </p:pic>
      <p:pic>
        <p:nvPicPr>
          <p:cNvPr id="5" name="4 - Εικόνα" descr="αρχείο λήψης.jpg"/>
          <p:cNvPicPr>
            <a:picLocks noChangeAspect="1"/>
          </p:cNvPicPr>
          <p:nvPr/>
        </p:nvPicPr>
        <p:blipFill>
          <a:blip r:embed="rId3" cstate="print"/>
          <a:stretch>
            <a:fillRect/>
          </a:stretch>
        </p:blipFill>
        <p:spPr>
          <a:xfrm>
            <a:off x="611560" y="3501008"/>
            <a:ext cx="917588" cy="1560464"/>
          </a:xfrm>
          <a:prstGeom prst="rect">
            <a:avLst/>
          </a:prstGeom>
        </p:spPr>
      </p:pic>
      <p:sp>
        <p:nvSpPr>
          <p:cNvPr id="6" name="2 - Θέση περιεχομένου"/>
          <p:cNvSpPr txBox="1">
            <a:spLocks/>
          </p:cNvSpPr>
          <p:nvPr/>
        </p:nvSpPr>
        <p:spPr>
          <a:xfrm>
            <a:off x="1619672" y="4509120"/>
            <a:ext cx="8229600" cy="1656184"/>
          </a:xfrm>
          <a:prstGeom prst="rect">
            <a:avLst/>
          </a:prstGeom>
        </p:spPr>
        <p:txBody>
          <a:bodyPr vert="horz" lIns="91440" tIns="45720" rIns="91440" bIns="45720" rtlCol="0">
            <a:normAutofit/>
          </a:bodyPr>
          <a:lstStyle/>
          <a:p>
            <a:r>
              <a:rPr lang="el-GR" sz="4000" b="1" dirty="0" smtClean="0">
                <a:solidFill>
                  <a:srgbClr val="C00000"/>
                </a:solidFill>
                <a:effectLst>
                  <a:outerShdw blurRad="38100" dist="38100" dir="2700000" algn="tl">
                    <a:srgbClr val="000000">
                      <a:alpha val="43137"/>
                    </a:srgbClr>
                  </a:outerShdw>
                </a:effectLst>
              </a:rPr>
              <a:t>Σταφιδική κρίση </a:t>
            </a:r>
          </a:p>
          <a:p>
            <a:pPr>
              <a:buNone/>
            </a:pPr>
            <a:r>
              <a:rPr lang="el-GR" sz="3200" b="1" dirty="0" smtClean="0">
                <a:effectLst>
                  <a:outerShdw blurRad="38100" dist="38100" dir="2700000" algn="tl">
                    <a:srgbClr val="000000">
                      <a:alpha val="43137"/>
                    </a:srgbClr>
                  </a:outerShdw>
                </a:effectLst>
              </a:rPr>
              <a:t>                    στα </a:t>
            </a:r>
            <a:r>
              <a:rPr lang="el-GR" sz="3200" b="1" dirty="0" smtClean="0">
                <a:solidFill>
                  <a:schemeClr val="accent2">
                    <a:lumMod val="50000"/>
                  </a:schemeClr>
                </a:solidFill>
                <a:effectLst>
                  <a:outerShdw blurRad="38100" dist="38100" dir="2700000" algn="tl">
                    <a:srgbClr val="000000">
                      <a:alpha val="43137"/>
                    </a:srgbClr>
                  </a:outerShdw>
                </a:effectLst>
              </a:rPr>
              <a:t>τέλη 19</a:t>
            </a:r>
            <a:r>
              <a:rPr lang="el-GR" sz="3200" b="1" baseline="30000" dirty="0" smtClean="0">
                <a:solidFill>
                  <a:schemeClr val="accent2">
                    <a:lumMod val="50000"/>
                  </a:schemeClr>
                </a:solidFill>
                <a:effectLst>
                  <a:outerShdw blurRad="38100" dist="38100" dir="2700000" algn="tl">
                    <a:srgbClr val="000000">
                      <a:alpha val="43137"/>
                    </a:srgbClr>
                  </a:outerShdw>
                </a:effectLst>
              </a:rPr>
              <a:t>ου</a:t>
            </a:r>
            <a:r>
              <a:rPr lang="el-GR" sz="3200" b="1" dirty="0" smtClean="0">
                <a:solidFill>
                  <a:schemeClr val="accent2">
                    <a:lumMod val="50000"/>
                  </a:schemeClr>
                </a:solidFill>
                <a:effectLst>
                  <a:outerShdw blurRad="38100" dist="38100" dir="2700000" algn="tl">
                    <a:srgbClr val="000000">
                      <a:alpha val="43137"/>
                    </a:srgbClr>
                  </a:outerShdw>
                </a:effectLst>
              </a:rPr>
              <a:t> – αρχές 20</a:t>
            </a:r>
            <a:r>
              <a:rPr lang="el-GR" sz="3200" b="1" baseline="30000" dirty="0" smtClean="0">
                <a:solidFill>
                  <a:schemeClr val="accent2">
                    <a:lumMod val="50000"/>
                  </a:schemeClr>
                </a:solidFill>
                <a:effectLst>
                  <a:outerShdw blurRad="38100" dist="38100" dir="2700000" algn="tl">
                    <a:srgbClr val="000000">
                      <a:alpha val="43137"/>
                    </a:srgbClr>
                  </a:outerShdw>
                </a:effectLst>
              </a:rPr>
              <a:t>ου</a:t>
            </a:r>
            <a:r>
              <a:rPr lang="el-GR" sz="3200" b="1" dirty="0" smtClean="0">
                <a:solidFill>
                  <a:schemeClr val="accent2">
                    <a:lumMod val="50000"/>
                  </a:schemeClr>
                </a:solidFill>
                <a:effectLst>
                  <a:outerShdw blurRad="38100" dist="38100" dir="2700000" algn="tl">
                    <a:srgbClr val="000000">
                      <a:alpha val="43137"/>
                    </a:srgbClr>
                  </a:outerShdw>
                </a:effectLst>
              </a:rPr>
              <a:t> αι.</a:t>
            </a:r>
          </a:p>
          <a:p>
            <a:endParaRPr lang="el-GR"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3-19-14-638.jpg"/>
          <p:cNvPicPr>
            <a:picLocks noGrp="1" noChangeAspect="1"/>
          </p:cNvPicPr>
          <p:nvPr>
            <p:ph idx="1"/>
          </p:nvPr>
        </p:nvPicPr>
        <p:blipFill>
          <a:blip r:embed="rId2" cstate="print">
            <a:lum bright="-10000" contrast="40000"/>
          </a:blip>
          <a:stretch>
            <a:fillRect/>
          </a:stretch>
        </p:blipFill>
        <p:spPr>
          <a:xfrm>
            <a:off x="36512" y="452265"/>
            <a:ext cx="9144000" cy="6865167"/>
          </a:xfrm>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1619672" y="3933056"/>
            <a:ext cx="2369746" cy="2924944"/>
          </a:xfrm>
        </p:spPr>
      </p:pic>
      <p:sp>
        <p:nvSpPr>
          <p:cNvPr id="4" name="3 - Ελλειψοειδής επεξήγηση"/>
          <p:cNvSpPr/>
          <p:nvPr/>
        </p:nvSpPr>
        <p:spPr>
          <a:xfrm>
            <a:off x="4498976" y="332656"/>
            <a:ext cx="4465512" cy="4059832"/>
          </a:xfrm>
          <a:prstGeom prst="wedgeEllipseCallout">
            <a:avLst>
              <a:gd name="adj1" fmla="val -64751"/>
              <a:gd name="adj2" fmla="val 6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Πού οδηγήθηκε </a:t>
            </a:r>
          </a:p>
          <a:p>
            <a:pPr algn="ctr"/>
            <a:r>
              <a:rPr lang="el-GR" sz="3600" b="1" dirty="0" smtClean="0">
                <a:effectLst>
                  <a:outerShdw blurRad="38100" dist="38100" dir="2700000" algn="tl">
                    <a:srgbClr val="000000">
                      <a:alpha val="43137"/>
                    </a:srgbClr>
                  </a:outerShdw>
                </a:effectLst>
              </a:rPr>
              <a:t>η χώρα;</a:t>
            </a:r>
            <a:endParaRPr lang="el-GR" sz="36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βαυαροί 1833.jpg"/>
          <p:cNvPicPr>
            <a:picLocks noGrp="1" noChangeAspect="1"/>
          </p:cNvPicPr>
          <p:nvPr>
            <p:ph idx="1"/>
          </p:nvPr>
        </p:nvPicPr>
        <p:blipFill>
          <a:blip r:embed="rId2" cstate="print"/>
          <a:stretch>
            <a:fillRect/>
          </a:stretch>
        </p:blipFill>
        <p:spPr>
          <a:xfrm>
            <a:off x="323528" y="620688"/>
            <a:ext cx="8536948" cy="439043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539552" y="5445224"/>
            <a:ext cx="8229600" cy="908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800" b="1" dirty="0" smtClean="0">
                <a:solidFill>
                  <a:schemeClr val="accent2">
                    <a:lumMod val="50000"/>
                  </a:schemeClr>
                </a:solidFill>
                <a:effectLst>
                  <a:outerShdw blurRad="38100" dist="38100" dir="2700000" algn="tl">
                    <a:srgbClr val="000000">
                      <a:alpha val="43137"/>
                    </a:srgbClr>
                  </a:outerShdw>
                </a:effectLst>
                <a:latin typeface="+mj-lt"/>
                <a:ea typeface="+mj-ea"/>
                <a:cs typeface="+mj-cs"/>
              </a:rPr>
              <a:t>ΜΑΖΙΚΗ ΜΕΤΑΝΑΣΤΕΥΣΗ</a:t>
            </a:r>
            <a:endParaRPr kumimoji="0" lang="el-GR" sz="4800" b="1"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767236" y="4077073"/>
            <a:ext cx="4174932" cy="2780928"/>
          </a:xfrm>
        </p:spPr>
      </p:pic>
      <p:sp>
        <p:nvSpPr>
          <p:cNvPr id="4" name="3 - Ελλειψοειδής επεξήγηση"/>
          <p:cNvSpPr/>
          <p:nvPr/>
        </p:nvSpPr>
        <p:spPr>
          <a:xfrm>
            <a:off x="4499992" y="260648"/>
            <a:ext cx="4104456" cy="3511152"/>
          </a:xfrm>
          <a:prstGeom prst="wedgeEllipseCallout">
            <a:avLst>
              <a:gd name="adj1" fmla="val -57190"/>
              <a:gd name="adj2" fmla="val 7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effectLst>
                  <a:outerShdw blurRad="38100" dist="38100" dir="2700000" algn="tl">
                    <a:srgbClr val="000000">
                      <a:alpha val="43137"/>
                    </a:srgbClr>
                  </a:outerShdw>
                </a:effectLst>
              </a:rPr>
              <a:t>Πού αναζητούσαν εργασία οι Έλληνες μετανάστες;</a:t>
            </a:r>
            <a:endParaRPr lang="el-GR" sz="32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lumMod val="50000"/>
                  </a:schemeClr>
                </a:solidFill>
                <a:effectLst>
                  <a:outerShdw blurRad="38100" dist="38100" dir="2700000" algn="tl">
                    <a:srgbClr val="000000">
                      <a:alpha val="43137"/>
                    </a:srgbClr>
                  </a:outerShdw>
                </a:effectLst>
              </a:rPr>
              <a:t>Πρωτόκολλο Λονδίνου 3/2/1830</a:t>
            </a:r>
            <a:r>
              <a:rPr lang="el-GR" dirty="0" smtClean="0"/>
              <a:t/>
            </a:r>
            <a:br>
              <a:rPr lang="el-GR" dirty="0" smtClean="0"/>
            </a:br>
            <a:r>
              <a:rPr lang="el-GR" sz="4000" dirty="0" smtClean="0"/>
              <a:t>υπογράφτηκε από Αγγλία, Γαλλία, Ρωσία</a:t>
            </a:r>
            <a:endParaRPr lang="el-GR" sz="4000" dirty="0"/>
          </a:p>
        </p:txBody>
      </p:sp>
      <p:pic>
        <p:nvPicPr>
          <p:cNvPr id="4" name="3 - Θέση περιεχομένου" descr="PROTOKOLLO LONDINOU.jpg"/>
          <p:cNvPicPr>
            <a:picLocks noGrp="1" noChangeAspect="1"/>
          </p:cNvPicPr>
          <p:nvPr>
            <p:ph idx="1"/>
          </p:nvPr>
        </p:nvPicPr>
        <p:blipFill>
          <a:blip r:embed="rId2" cstate="print"/>
          <a:stretch>
            <a:fillRect/>
          </a:stretch>
        </p:blipFill>
        <p:spPr>
          <a:xfrm>
            <a:off x="467544" y="1772816"/>
            <a:ext cx="8196409" cy="44670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45232" y="2636912"/>
            <a:ext cx="8291264" cy="4248472"/>
          </a:xfrm>
        </p:spPr>
        <p:txBody>
          <a:bodyPr>
            <a:normAutofit/>
          </a:bodyPr>
          <a:lstStyle/>
          <a:p>
            <a:pPr marL="742950" indent="-742950">
              <a:buClr>
                <a:srgbClr val="C00000"/>
              </a:buClr>
              <a:buFont typeface="+mj-lt"/>
              <a:buAutoNum type="arabicPeriod"/>
            </a:pPr>
            <a:r>
              <a:rPr lang="el-GR" sz="3600" b="1" dirty="0" smtClean="0"/>
              <a:t>Λιμάνια ανατολικής Μεσογείου και Μαύρης Θάλασσας</a:t>
            </a:r>
          </a:p>
          <a:p>
            <a:pPr marL="742950" indent="-742950">
              <a:buClr>
                <a:srgbClr val="C00000"/>
              </a:buClr>
              <a:buFont typeface="+mj-lt"/>
              <a:buAutoNum type="arabicPeriod"/>
            </a:pPr>
            <a:r>
              <a:rPr lang="el-GR" sz="3600" b="1" dirty="0" smtClean="0"/>
              <a:t>Δούναβης</a:t>
            </a:r>
          </a:p>
          <a:p>
            <a:pPr marL="742950" indent="-742950">
              <a:buClr>
                <a:srgbClr val="C00000"/>
              </a:buClr>
              <a:buFont typeface="+mj-lt"/>
              <a:buAutoNum type="arabicPeriod"/>
            </a:pPr>
            <a:r>
              <a:rPr lang="el-GR" sz="3600" b="1" dirty="0" smtClean="0"/>
              <a:t>Νότια Ρωσία</a:t>
            </a:r>
          </a:p>
          <a:p>
            <a:pPr marL="742950" indent="-742950">
              <a:buClr>
                <a:srgbClr val="C00000"/>
              </a:buClr>
              <a:buFont typeface="+mj-lt"/>
              <a:buAutoNum type="arabicPeriod"/>
            </a:pPr>
            <a:r>
              <a:rPr lang="el-GR" sz="3600" b="1" dirty="0" smtClean="0"/>
              <a:t>Μικρά Ασία + Αίγυπτος</a:t>
            </a:r>
          </a:p>
          <a:p>
            <a:pPr marL="742950" indent="-742950">
              <a:buClr>
                <a:srgbClr val="C00000"/>
              </a:buClr>
              <a:buFont typeface="+mj-lt"/>
              <a:buAutoNum type="arabicPeriod"/>
            </a:pPr>
            <a:r>
              <a:rPr lang="el-GR" sz="3600" b="1" dirty="0" smtClean="0"/>
              <a:t>Μετά τη σταφιδική κρίση </a:t>
            </a:r>
            <a:r>
              <a:rPr lang="el-GR" sz="3600" b="1" dirty="0" smtClean="0">
                <a:sym typeface="Wingdings" pitchFamily="2" charset="2"/>
              </a:rPr>
              <a:t></a:t>
            </a:r>
            <a:r>
              <a:rPr lang="el-GR" sz="3600" b="1" dirty="0" smtClean="0"/>
              <a:t> Αμερική</a:t>
            </a:r>
          </a:p>
          <a:p>
            <a:pPr>
              <a:buNone/>
            </a:pPr>
            <a:endParaRPr lang="el-GR" dirty="0"/>
          </a:p>
        </p:txBody>
      </p:sp>
      <p:pic>
        <p:nvPicPr>
          <p:cNvPr id="4" name="3 - Εικόνα" descr="Down-Arrow-Ico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15816" y="332656"/>
            <a:ext cx="2664296" cy="2131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323529" y="3471528"/>
            <a:ext cx="3888432" cy="3386472"/>
          </a:xfrm>
        </p:spPr>
      </p:pic>
      <p:sp>
        <p:nvSpPr>
          <p:cNvPr id="4" name="3 - Ελλειψοειδής επεξήγηση"/>
          <p:cNvSpPr/>
          <p:nvPr/>
        </p:nvSpPr>
        <p:spPr>
          <a:xfrm>
            <a:off x="4283968" y="404664"/>
            <a:ext cx="4465512" cy="4536504"/>
          </a:xfrm>
          <a:prstGeom prst="wedgeEllipseCallout">
            <a:avLst>
              <a:gd name="adj1" fmla="val -73887"/>
              <a:gd name="adj2" fmla="val 60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Έχετε δει την ταινία «Νύφες»;</a:t>
            </a:r>
          </a:p>
          <a:p>
            <a:pPr algn="ctr"/>
            <a:r>
              <a:rPr lang="el-GR" sz="3600" b="1" dirty="0" smtClean="0">
                <a:effectLst>
                  <a:outerShdw blurRad="38100" dist="38100" dir="2700000" algn="tl">
                    <a:srgbClr val="000000">
                      <a:alpha val="43137"/>
                    </a:srgbClr>
                  </a:outerShdw>
                </a:effectLst>
              </a:rPr>
              <a:t>Θέμα της είναι αυτή η μετανάστευση!  </a:t>
            </a:r>
            <a:endParaRPr lang="el-GR" sz="36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Αποτέλεσμα εικόνας για νύφες βούλγαρης εικόνες"/>
          <p:cNvPicPr>
            <a:picLocks noChangeAspect="1" noChangeArrowheads="1"/>
          </p:cNvPicPr>
          <p:nvPr/>
        </p:nvPicPr>
        <p:blipFill>
          <a:blip r:embed="rId2" cstate="print"/>
          <a:srcRect/>
          <a:stretch>
            <a:fillRect/>
          </a:stretch>
        </p:blipFill>
        <p:spPr bwMode="auto">
          <a:xfrm>
            <a:off x="2411760" y="0"/>
            <a:ext cx="4729975"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in)">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Αποτέλεσμα εικόνας για νύφες βούλγαρης εικόνες"/>
          <p:cNvPicPr>
            <a:picLocks noChangeAspect="1" noChangeArrowheads="1"/>
          </p:cNvPicPr>
          <p:nvPr/>
        </p:nvPicPr>
        <p:blipFill>
          <a:blip r:embed="rId2" cstate="print"/>
          <a:srcRect/>
          <a:stretch>
            <a:fillRect/>
          </a:stretch>
        </p:blipFill>
        <p:spPr bwMode="auto">
          <a:xfrm>
            <a:off x="0" y="980728"/>
            <a:ext cx="9324528" cy="46948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500"/>
                                        <p:tgtEl>
                                          <p:spTgt spid="56322"/>
                                        </p:tgtEl>
                                      </p:cBhvr>
                                    </p:animEffect>
                                    <p:anim calcmode="lin" valueType="num">
                                      <p:cBhvr>
                                        <p:cTn id="8" dur="500" fill="hold"/>
                                        <p:tgtEl>
                                          <p:spTgt spid="56322"/>
                                        </p:tgtEl>
                                        <p:attrNameLst>
                                          <p:attrName>ppt_x</p:attrName>
                                        </p:attrNameLst>
                                      </p:cBhvr>
                                      <p:tavLst>
                                        <p:tav tm="0">
                                          <p:val>
                                            <p:strVal val="#ppt_x"/>
                                          </p:val>
                                        </p:tav>
                                        <p:tav tm="100000">
                                          <p:val>
                                            <p:strVal val="#ppt_x"/>
                                          </p:val>
                                        </p:tav>
                                      </p:tavLst>
                                    </p:anim>
                                    <p:anim calcmode="lin" valueType="num">
                                      <p:cBhvr>
                                        <p:cTn id="9" dur="500" fill="hold"/>
                                        <p:tgtEl>
                                          <p:spTgt spid="56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Αποτέλεσμα εικόνας για νύφες βούλγαρης εικόνες"/>
          <p:cNvPicPr>
            <a:picLocks noChangeAspect="1" noChangeArrowheads="1"/>
          </p:cNvPicPr>
          <p:nvPr/>
        </p:nvPicPr>
        <p:blipFill>
          <a:blip r:embed="rId2" cstate="print"/>
          <a:srcRect/>
          <a:stretch>
            <a:fillRect/>
          </a:stretch>
        </p:blipFill>
        <p:spPr bwMode="auto">
          <a:xfrm>
            <a:off x="323528" y="692695"/>
            <a:ext cx="8424936" cy="53491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Αποτέλεσμα εικόνας για νύφες βούλγαρης εικόνες"/>
          <p:cNvPicPr>
            <a:picLocks noChangeAspect="1" noChangeArrowheads="1"/>
          </p:cNvPicPr>
          <p:nvPr/>
        </p:nvPicPr>
        <p:blipFill>
          <a:blip r:embed="rId2" cstate="print"/>
          <a:srcRect/>
          <a:stretch>
            <a:fillRect/>
          </a:stretch>
        </p:blipFill>
        <p:spPr bwMode="auto">
          <a:xfrm>
            <a:off x="251520" y="980728"/>
            <a:ext cx="8610956"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1102720" y="3471528"/>
            <a:ext cx="2330050" cy="3386472"/>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4283968" y="404664"/>
            <a:ext cx="4465512" cy="4536504"/>
          </a:xfrm>
          <a:prstGeom prst="wedgeEllipseCallout">
            <a:avLst>
              <a:gd name="adj1" fmla="val -73887"/>
              <a:gd name="adj2" fmla="val 60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effectLst>
                  <a:outerShdw blurRad="38100" dist="38100" dir="2700000" algn="tl">
                    <a:srgbClr val="000000">
                      <a:alpha val="43137"/>
                    </a:srgbClr>
                  </a:outerShdw>
                </a:effectLst>
              </a:rPr>
              <a:t>Και η ταινία «</a:t>
            </a:r>
            <a:r>
              <a:rPr lang="el-GR" sz="3600" b="1" dirty="0" err="1" smtClean="0">
                <a:effectLst>
                  <a:outerShdw blurRad="38100" dist="38100" dir="2700000" algn="tl">
                    <a:srgbClr val="000000">
                      <a:alpha val="43137"/>
                    </a:srgbClr>
                  </a:outerShdw>
                </a:effectLst>
              </a:rPr>
              <a:t>Αμέρικα</a:t>
            </a:r>
            <a:r>
              <a:rPr lang="el-GR" sz="3600" b="1" dirty="0" smtClean="0">
                <a:effectLst>
                  <a:outerShdw blurRad="38100" dist="38100" dir="2700000" algn="tl">
                    <a:srgbClr val="000000">
                      <a:alpha val="43137"/>
                    </a:srgbClr>
                  </a:outerShdw>
                </a:effectLst>
              </a:rPr>
              <a:t> </a:t>
            </a:r>
            <a:r>
              <a:rPr lang="el-GR" sz="3600" b="1" dirty="0" err="1" smtClean="0">
                <a:effectLst>
                  <a:outerShdw blurRad="38100" dist="38100" dir="2700000" algn="tl">
                    <a:srgbClr val="000000">
                      <a:alpha val="43137"/>
                    </a:srgbClr>
                  </a:outerShdw>
                </a:effectLst>
              </a:rPr>
              <a:t>Αμέρικα</a:t>
            </a:r>
            <a:r>
              <a:rPr lang="el-GR" sz="3600" b="1" dirty="0" smtClean="0">
                <a:effectLst>
                  <a:outerShdw blurRad="38100" dist="38100" dir="2700000" algn="tl">
                    <a:srgbClr val="000000">
                      <a:alpha val="43137"/>
                    </a:srgbClr>
                  </a:outerShdw>
                </a:effectLst>
              </a:rPr>
              <a:t>» του Ηλία Καζάν, επίσης!</a:t>
            </a:r>
            <a:endParaRPr lang="el-GR" sz="3600" b="1" dirty="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Αποτέλεσμα εικόνας για αμερικα αμερ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0" name="AutoShape 4" descr="Αποτέλεσμα εικόνας για αμερικα αμερ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2" name="AutoShape 6" descr="Αποτέλεσμα εικόνας για αμερικα αμερ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26" name="Picture 10" descr="Αποτέλεσμα εικόνας για αμερικα αμερικα"/>
          <p:cNvPicPr>
            <a:picLocks noChangeAspect="1" noChangeArrowheads="1"/>
          </p:cNvPicPr>
          <p:nvPr/>
        </p:nvPicPr>
        <p:blipFill>
          <a:blip r:embed="rId2" cstate="print"/>
          <a:srcRect/>
          <a:stretch>
            <a:fillRect/>
          </a:stretch>
        </p:blipFill>
        <p:spPr bwMode="auto">
          <a:xfrm>
            <a:off x="2411760" y="-315416"/>
            <a:ext cx="7115175" cy="4286250"/>
          </a:xfrm>
          <a:prstGeom prst="rect">
            <a:avLst/>
          </a:prstGeom>
          <a:ln>
            <a:noFill/>
          </a:ln>
          <a:effectLst>
            <a:outerShdw blurRad="292100" dist="139700" dir="2700000" algn="tl" rotWithShape="0">
              <a:srgbClr val="333333">
                <a:alpha val="65000"/>
              </a:srgbClr>
            </a:outerShdw>
          </a:effectLst>
        </p:spPr>
      </p:pic>
      <p:pic>
        <p:nvPicPr>
          <p:cNvPr id="60424" name="Picture 8" descr="Αποτέλεσμα εικόνας για αμερικα αμερικα"/>
          <p:cNvPicPr>
            <a:picLocks noChangeAspect="1" noChangeArrowheads="1"/>
          </p:cNvPicPr>
          <p:nvPr/>
        </p:nvPicPr>
        <p:blipFill>
          <a:blip r:embed="rId3" cstate="print"/>
          <a:srcRect/>
          <a:stretch>
            <a:fillRect/>
          </a:stretch>
        </p:blipFill>
        <p:spPr bwMode="auto">
          <a:xfrm>
            <a:off x="0" y="2898286"/>
            <a:ext cx="2771800" cy="39597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randombar(horizontal)">
                                      <p:cBhvr>
                                        <p:cTn id="7" dur="500"/>
                                        <p:tgtEl>
                                          <p:spTgt spid="60426"/>
                                        </p:tgtEl>
                                      </p:cBhvr>
                                    </p:animEffect>
                                  </p:childTnLst>
                                </p:cTn>
                              </p:par>
                              <p:par>
                                <p:cTn id="8" presetID="14" presetClass="entr" presetSubtype="10" fill="hold" nodeType="withEffect">
                                  <p:stCondLst>
                                    <p:cond delay="0"/>
                                  </p:stCondLst>
                                  <p:childTnLst>
                                    <p:set>
                                      <p:cBhvr>
                                        <p:cTn id="9" dur="1" fill="hold">
                                          <p:stCondLst>
                                            <p:cond delay="0"/>
                                          </p:stCondLst>
                                        </p:cTn>
                                        <p:tgtEl>
                                          <p:spTgt spid="60424"/>
                                        </p:tgtEl>
                                        <p:attrNameLst>
                                          <p:attrName>style.visibility</p:attrName>
                                        </p:attrNameLst>
                                      </p:cBhvr>
                                      <p:to>
                                        <p:strVal val="visible"/>
                                      </p:to>
                                    </p:set>
                                    <p:animEffect transition="in" filter="randombar(horizontal)">
                                      <p:cBhvr>
                                        <p:cTn id="10"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Blue-Sea-Sky-Clouds.jpg"/>
          <p:cNvPicPr>
            <a:picLocks noChangeAspect="1"/>
          </p:cNvPicPr>
          <p:nvPr/>
        </p:nvPicPr>
        <p:blipFill>
          <a:blip r:embed="rId2" cstate="print">
            <a:lum bright="10000" contrast="-10000"/>
          </a:blip>
          <a:stretch>
            <a:fillRect/>
          </a:stretch>
        </p:blipFill>
        <p:spPr>
          <a:xfrm>
            <a:off x="-324544" y="0"/>
            <a:ext cx="10972800" cy="6858000"/>
          </a:xfrm>
          <a:prstGeom prst="rect">
            <a:avLst/>
          </a:prstGeom>
        </p:spPr>
      </p:pic>
      <p:pic>
        <p:nvPicPr>
          <p:cNvPr id="59394" name="Picture 2" descr="Αποτέλεσμα εικόνας για νύφες βούλγαρης εικόνες"/>
          <p:cNvPicPr>
            <a:picLocks noChangeAspect="1" noChangeArrowheads="1"/>
          </p:cNvPicPr>
          <p:nvPr/>
        </p:nvPicPr>
        <p:blipFill>
          <a:blip r:embed="rId3" cstate="print">
            <a:lum contrast="20000"/>
          </a:blip>
          <a:srcRect/>
          <a:stretch>
            <a:fillRect/>
          </a:stretch>
        </p:blipFill>
        <p:spPr bwMode="auto">
          <a:xfrm>
            <a:off x="4691211" y="2492896"/>
            <a:ext cx="4452790" cy="3600400"/>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1547664" y="908720"/>
            <a:ext cx="6192688" cy="584775"/>
          </a:xfrm>
          <a:prstGeom prst="rect">
            <a:avLst/>
          </a:prstGeom>
          <a:noFill/>
        </p:spPr>
        <p:txBody>
          <a:bodyPr wrap="square" rtlCol="0">
            <a:spAutoFit/>
          </a:bodyPr>
          <a:lstStyle/>
          <a:p>
            <a:r>
              <a:rPr lang="el-GR" sz="3200" dirty="0" smtClean="0"/>
              <a:t>Ο δρόμος της ξενιτιάς είναι πικρός…</a:t>
            </a:r>
            <a:endParaRPr lang="el-G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randombar(horizontal)">
                                      <p:cBhvr>
                                        <p:cTn id="10" dur="500"/>
                                        <p:tgtEl>
                                          <p:spTgt spid="59394"/>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a:lstStyle/>
          <a:p>
            <a:r>
              <a:rPr lang="el-GR" dirty="0" smtClean="0"/>
              <a:t>Δηλαδή, συνοψίζοντας…</a:t>
            </a:r>
            <a:endParaRPr lang="el-GR" dirty="0"/>
          </a:p>
        </p:txBody>
      </p:sp>
      <p:sp>
        <p:nvSpPr>
          <p:cNvPr id="3" name="2 - Θέση περιεχομένου"/>
          <p:cNvSpPr>
            <a:spLocks noGrp="1"/>
          </p:cNvSpPr>
          <p:nvPr>
            <p:ph idx="1"/>
          </p:nvPr>
        </p:nvSpPr>
        <p:spPr>
          <a:xfrm>
            <a:off x="576064" y="1412776"/>
            <a:ext cx="8748464" cy="5112568"/>
          </a:xfrm>
        </p:spPr>
        <p:txBody>
          <a:bodyPr>
            <a:normAutofit fontScale="92500" lnSpcReduction="20000"/>
          </a:bodyPr>
          <a:lstStyle/>
          <a:p>
            <a:pPr>
              <a:buNone/>
            </a:pPr>
            <a:r>
              <a:rPr lang="el-GR" b="1" dirty="0" smtClean="0">
                <a:effectLst>
                  <a:outerShdw blurRad="38100" dist="38100" dir="2700000" algn="tl">
                    <a:srgbClr val="000000">
                      <a:alpha val="43137"/>
                    </a:srgbClr>
                  </a:outerShdw>
                </a:effectLst>
              </a:rPr>
              <a:t>Δύση</a:t>
            </a:r>
            <a:r>
              <a:rPr lang="el-GR" dirty="0" smtClean="0">
                <a:effectLst>
                  <a:outerShdw blurRad="38100" dist="38100" dir="2700000" algn="tl">
                    <a:srgbClr val="000000">
                      <a:alpha val="43137"/>
                    </a:srgbClr>
                  </a:outerShdw>
                </a:effectLst>
              </a:rPr>
              <a:t> </a:t>
            </a:r>
            <a:r>
              <a:rPr lang="el-GR" dirty="0" smtClean="0">
                <a:sym typeface="Wingdings" pitchFamily="2" charset="2"/>
              </a:rPr>
              <a:t> Βιομηχανική Επανάσταση, </a:t>
            </a:r>
            <a:r>
              <a:rPr lang="el-GR" b="1" dirty="0" smtClean="0">
                <a:effectLst>
                  <a:outerShdw blurRad="38100" dist="38100" dir="2700000" algn="tl">
                    <a:srgbClr val="000000">
                      <a:alpha val="43137"/>
                    </a:srgbClr>
                  </a:outerShdw>
                </a:effectLst>
                <a:sym typeface="Wingdings" pitchFamily="2" charset="2"/>
              </a:rPr>
              <a:t>πρόοδος</a:t>
            </a:r>
          </a:p>
          <a:p>
            <a:pPr>
              <a:buNone/>
            </a:pPr>
            <a:r>
              <a:rPr lang="el-GR" dirty="0" smtClean="0">
                <a:sym typeface="Wingdings" pitchFamily="2" charset="2"/>
              </a:rPr>
              <a:t>(πληθυσμός  τριψήφιο νούμερο στις πόλεις)</a:t>
            </a:r>
          </a:p>
          <a:p>
            <a:pPr>
              <a:buNone/>
            </a:pPr>
            <a:r>
              <a:rPr lang="el-GR" b="1" dirty="0" smtClean="0">
                <a:effectLst>
                  <a:outerShdw blurRad="38100" dist="38100" dir="2700000" algn="tl">
                    <a:srgbClr val="000000">
                      <a:alpha val="43137"/>
                    </a:srgbClr>
                  </a:outerShdw>
                </a:effectLst>
                <a:sym typeface="Wingdings" pitchFamily="2" charset="2"/>
              </a:rPr>
              <a:t>Ελλάδα</a:t>
            </a:r>
            <a:r>
              <a:rPr lang="el-GR" dirty="0" smtClean="0">
                <a:sym typeface="Wingdings" pitchFamily="2" charset="2"/>
              </a:rPr>
              <a:t>   </a:t>
            </a:r>
            <a:r>
              <a:rPr lang="el-GR" b="1" dirty="0" smtClean="0">
                <a:effectLst>
                  <a:outerShdw blurRad="38100" dist="38100" dir="2700000" algn="tl">
                    <a:srgbClr val="000000">
                      <a:alpha val="43137"/>
                    </a:srgbClr>
                  </a:outerShdw>
                </a:effectLst>
                <a:sym typeface="Wingdings" pitchFamily="2" charset="2"/>
              </a:rPr>
              <a:t>Ανατολή -</a:t>
            </a:r>
            <a:r>
              <a:rPr lang="el-GR" dirty="0" smtClean="0">
                <a:effectLst>
                  <a:outerShdw blurRad="38100" dist="38100" dir="2700000" algn="tl">
                    <a:srgbClr val="000000">
                      <a:alpha val="43137"/>
                    </a:srgbClr>
                  </a:outerShdw>
                </a:effectLst>
                <a:sym typeface="Wingdings" pitchFamily="2" charset="2"/>
              </a:rPr>
              <a:t> </a:t>
            </a:r>
            <a:r>
              <a:rPr lang="el-GR" b="1" dirty="0" smtClean="0">
                <a:effectLst>
                  <a:outerShdw blurRad="38100" dist="38100" dir="2700000" algn="tl">
                    <a:srgbClr val="000000">
                      <a:alpha val="43137"/>
                    </a:srgbClr>
                  </a:outerShdw>
                </a:effectLst>
                <a:sym typeface="Wingdings" pitchFamily="2" charset="2"/>
              </a:rPr>
              <a:t>καθυστέρηση</a:t>
            </a:r>
          </a:p>
          <a:p>
            <a:r>
              <a:rPr lang="el-GR" b="1" dirty="0" smtClean="0">
                <a:sym typeface="Wingdings" pitchFamily="2" charset="2"/>
              </a:rPr>
              <a:t>Ολιγανθρωπία</a:t>
            </a:r>
            <a:r>
              <a:rPr lang="el-GR" dirty="0" smtClean="0">
                <a:sym typeface="Wingdings" pitchFamily="2" charset="2"/>
              </a:rPr>
              <a:t> (πληθυσμός  διψήφιο νούμερο στις πόλεις)</a:t>
            </a:r>
          </a:p>
          <a:p>
            <a:r>
              <a:rPr lang="el-GR" b="1" dirty="0" smtClean="0">
                <a:sym typeface="Wingdings" pitchFamily="2" charset="2"/>
              </a:rPr>
              <a:t>Μικρή έκταση </a:t>
            </a:r>
            <a:r>
              <a:rPr lang="el-GR" dirty="0" smtClean="0">
                <a:sym typeface="Wingdings" pitchFamily="2" charset="2"/>
              </a:rPr>
              <a:t>της χώρας</a:t>
            </a:r>
          </a:p>
          <a:p>
            <a:r>
              <a:rPr lang="el-GR" b="1" dirty="0" smtClean="0">
                <a:sym typeface="Wingdings" pitchFamily="2" charset="2"/>
              </a:rPr>
              <a:t>Εδάφη χέρσα</a:t>
            </a:r>
            <a:r>
              <a:rPr lang="el-GR" dirty="0" smtClean="0">
                <a:sym typeface="Wingdings" pitchFamily="2" charset="2"/>
              </a:rPr>
              <a:t>, απαρχαιωμένες καλλιέργειες</a:t>
            </a:r>
          </a:p>
          <a:p>
            <a:r>
              <a:rPr lang="el-GR" dirty="0" smtClean="0">
                <a:sym typeface="Wingdings" pitchFamily="2" charset="2"/>
              </a:rPr>
              <a:t>Αίσθηση </a:t>
            </a:r>
            <a:r>
              <a:rPr lang="el-GR" b="1" dirty="0" smtClean="0">
                <a:sym typeface="Wingdings" pitchFamily="2" charset="2"/>
              </a:rPr>
              <a:t>εγκατάλειψης</a:t>
            </a:r>
            <a:r>
              <a:rPr lang="el-GR" dirty="0" smtClean="0">
                <a:sym typeface="Wingdings" pitchFamily="2" charset="2"/>
              </a:rPr>
              <a:t>, </a:t>
            </a:r>
            <a:r>
              <a:rPr lang="el-GR" b="1" dirty="0" smtClean="0">
                <a:sym typeface="Wingdings" pitchFamily="2" charset="2"/>
              </a:rPr>
              <a:t>πρωτόγονες</a:t>
            </a:r>
            <a:r>
              <a:rPr lang="el-GR" dirty="0" smtClean="0">
                <a:sym typeface="Wingdings" pitchFamily="2" charset="2"/>
              </a:rPr>
              <a:t> </a:t>
            </a:r>
            <a:r>
              <a:rPr lang="el-GR" b="1" dirty="0" smtClean="0">
                <a:sym typeface="Wingdings" pitchFamily="2" charset="2"/>
              </a:rPr>
              <a:t>μεταφορές</a:t>
            </a:r>
          </a:p>
          <a:p>
            <a:r>
              <a:rPr lang="el-GR" b="1" dirty="0" smtClean="0">
                <a:sym typeface="Wingdings" pitchFamily="2" charset="2"/>
              </a:rPr>
              <a:t>Αυξάνεται ο πληθυσμός</a:t>
            </a:r>
          </a:p>
          <a:p>
            <a:r>
              <a:rPr lang="el-GR" b="1" dirty="0" smtClean="0">
                <a:sym typeface="Wingdings" pitchFamily="2" charset="2"/>
              </a:rPr>
              <a:t>Περιορισμένες οικονομικές </a:t>
            </a:r>
            <a:r>
              <a:rPr lang="el-GR" dirty="0" smtClean="0">
                <a:sym typeface="Wingdings" pitchFamily="2" charset="2"/>
              </a:rPr>
              <a:t>δυνατότητες</a:t>
            </a:r>
          </a:p>
          <a:p>
            <a:r>
              <a:rPr lang="el-GR" b="1" dirty="0" smtClean="0">
                <a:sym typeface="Wingdings" pitchFamily="2" charset="2"/>
              </a:rPr>
              <a:t>Παραγωγικά πλεονάσματα πενιχρά</a:t>
            </a:r>
            <a:endParaRPr lang="el-GR" b="1" dirty="0"/>
          </a:p>
        </p:txBody>
      </p:sp>
      <p:pic>
        <p:nvPicPr>
          <p:cNvPr id="4" name="3 - Εικόνα" descr="confused smiley face.jpg"/>
          <p:cNvPicPr>
            <a:picLocks noChangeAspect="1"/>
          </p:cNvPicPr>
          <p:nvPr/>
        </p:nvPicPr>
        <p:blipFill>
          <a:blip r:embed="rId2" cstate="print">
            <a:clrChange>
              <a:clrFrom>
                <a:srgbClr val="FFFFFF"/>
              </a:clrFrom>
              <a:clrTo>
                <a:srgbClr val="FFFFFF">
                  <a:alpha val="0"/>
                </a:srgbClr>
              </a:clrTo>
            </a:clrChange>
            <a:lum bright="-10000"/>
          </a:blip>
          <a:stretch>
            <a:fillRect/>
          </a:stretch>
        </p:blipFill>
        <p:spPr>
          <a:xfrm>
            <a:off x="7308304" y="5065792"/>
            <a:ext cx="1619723" cy="1675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754463" y="4057935"/>
            <a:ext cx="2691173" cy="2800065"/>
          </a:xfrm>
          <a:prstGeom prst="rect">
            <a:avLst/>
          </a:prstGeom>
          <a:ln>
            <a:noFill/>
          </a:ln>
          <a:effectLst>
            <a:outerShdw blurRad="292100" dist="139700" dir="2700000" algn="tl" rotWithShape="0">
              <a:srgbClr val="333333">
                <a:alpha val="65000"/>
              </a:srgbClr>
            </a:outerShdw>
          </a:effectLst>
        </p:spPr>
      </p:pic>
      <p:sp>
        <p:nvSpPr>
          <p:cNvPr id="4" name="3 - Ελλειψοειδής επεξήγηση"/>
          <p:cNvSpPr/>
          <p:nvPr/>
        </p:nvSpPr>
        <p:spPr>
          <a:xfrm>
            <a:off x="3275856" y="188640"/>
            <a:ext cx="5653136" cy="3024336"/>
          </a:xfrm>
          <a:prstGeom prst="wedgeEllipseCallout">
            <a:avLst>
              <a:gd name="adj1" fmla="val -49150"/>
              <a:gd name="adj2" fmla="val 76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Ποιος ήταν ο πρώτος κυβερνήτης της Ελλάδας;</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μφύλιος.jpg"/>
          <p:cNvPicPr>
            <a:picLocks noGrp="1" noChangeAspect="1"/>
          </p:cNvPicPr>
          <p:nvPr>
            <p:ph idx="1"/>
          </p:nvPr>
        </p:nvPicPr>
        <p:blipFill>
          <a:blip r:embed="rId2" cstate="print"/>
          <a:stretch>
            <a:fillRect/>
          </a:stretch>
        </p:blipFill>
        <p:spPr>
          <a:xfrm>
            <a:off x="395535" y="404664"/>
            <a:ext cx="4200467" cy="6192688"/>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4499992" y="4653136"/>
            <a:ext cx="4176464" cy="165618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Ιωάννης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Καποδίστριας</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lum bright="-10000" contrast="20000"/>
          </a:blip>
          <a:stretch>
            <a:fillRect/>
          </a:stretch>
        </p:blipFill>
        <p:spPr>
          <a:xfrm>
            <a:off x="-91015" y="260648"/>
            <a:ext cx="9235015" cy="64216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jpg"/>
          <p:cNvPicPr>
            <a:picLocks noGrp="1" noChangeAspect="1"/>
          </p:cNvPicPr>
          <p:nvPr>
            <p:ph idx="1"/>
          </p:nvPr>
        </p:nvPicPr>
        <p:blipFill>
          <a:blip r:embed="rId2" cstate="print"/>
          <a:stretch>
            <a:fillRect/>
          </a:stretch>
        </p:blipFill>
        <p:spPr>
          <a:xfrm>
            <a:off x="754463" y="4565131"/>
            <a:ext cx="3529505" cy="2341930"/>
          </a:xfrm>
        </p:spPr>
      </p:pic>
      <p:sp>
        <p:nvSpPr>
          <p:cNvPr id="4" name="3 - Ελλειψοειδής επεξήγηση"/>
          <p:cNvSpPr/>
          <p:nvPr/>
        </p:nvSpPr>
        <p:spPr>
          <a:xfrm>
            <a:off x="3275856" y="188640"/>
            <a:ext cx="5653136" cy="3384376"/>
          </a:xfrm>
          <a:prstGeom prst="wedgeEllipseCallout">
            <a:avLst>
              <a:gd name="adj1" fmla="val -49150"/>
              <a:gd name="adj2" fmla="val 76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Ποια ήταν η κατάσταση της χώρας όταν ανέλαβε ο Καποδίστριας;</a:t>
            </a:r>
            <a:endParaRPr lang="el-GR" sz="3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560467_280746865409277_1843527319_n.jpg"/>
          <p:cNvPicPr>
            <a:picLocks noGrp="1" noChangeAspect="1"/>
          </p:cNvPicPr>
          <p:nvPr>
            <p:ph idx="1"/>
          </p:nvPr>
        </p:nvPicPr>
        <p:blipFill>
          <a:blip r:embed="rId2" cstate="print"/>
          <a:stretch>
            <a:fillRect/>
          </a:stretch>
        </p:blipFill>
        <p:spPr>
          <a:xfrm>
            <a:off x="-294190" y="-171400"/>
            <a:ext cx="9474702" cy="7106027"/>
          </a:xfrm>
        </p:spPr>
      </p:pic>
      <p:pic>
        <p:nvPicPr>
          <p:cNvPr id="3" name="2 - Εικόνα" descr="16941394255_b0c61c4586_m.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876256" y="0"/>
            <a:ext cx="2067477" cy="1412776"/>
          </a:xfrm>
          <a:prstGeom prst="rect">
            <a:avLst/>
          </a:prstGeom>
        </p:spPr>
      </p:pic>
      <p:sp>
        <p:nvSpPr>
          <p:cNvPr id="5" name="4 - Ελλειψοειδής επεξήγηση"/>
          <p:cNvSpPr/>
          <p:nvPr/>
        </p:nvSpPr>
        <p:spPr>
          <a:xfrm>
            <a:off x="4283968" y="0"/>
            <a:ext cx="2736304" cy="1196752"/>
          </a:xfrm>
          <a:prstGeom prst="wedgeEllipseCallout">
            <a:avLst>
              <a:gd name="adj1" fmla="val 62196"/>
              <a:gd name="adj2" fmla="val 14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err="1" smtClean="0"/>
              <a:t>Κλάφτα</a:t>
            </a:r>
            <a:r>
              <a:rPr lang="el-GR" sz="2400" b="1" dirty="0" smtClean="0"/>
              <a:t> Χαράλαμπε!</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579</Words>
  <Application>Microsoft Office PowerPoint</Application>
  <PresentationFormat>Προβολή στην οθόνη (4:3)</PresentationFormat>
  <Paragraphs>75</Paragraphs>
  <Slides>49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Διαφάνεια 1</vt:lpstr>
      <vt:lpstr>Διαφάνεια 2</vt:lpstr>
      <vt:lpstr>Διαφάνεια 3</vt:lpstr>
      <vt:lpstr>Πρωτόκολλο Λονδίνου 3/2/1830 υπογράφτηκε από Αγγλία, Γαλλία, Ρωσία</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Η οικονομική κατάσταση της Ελλάδας στην αυγή της ανεξαρτησίας της</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Δηλαδή, συνοψίζοντας…</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ΕΛΛΗΝΙΚΗ ΟΙΚΟΝΟΜΙΑ  ΜΕΤΑ ΤΗΝ ΕΠΑΝΑΣΤΑΣΗ</dc:title>
  <dc:creator>Toshiba</dc:creator>
  <cp:lastModifiedBy>Toshiba</cp:lastModifiedBy>
  <cp:revision>57</cp:revision>
  <dcterms:created xsi:type="dcterms:W3CDTF">2015-09-17T04:07:41Z</dcterms:created>
  <dcterms:modified xsi:type="dcterms:W3CDTF">2020-09-17T02:55:43Z</dcterms:modified>
</cp:coreProperties>
</file>