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1" r:id="rId2"/>
    <p:sldId id="272" r:id="rId3"/>
    <p:sldId id="274" r:id="rId4"/>
    <p:sldId id="318" r:id="rId5"/>
    <p:sldId id="267" r:id="rId6"/>
    <p:sldId id="317" r:id="rId7"/>
    <p:sldId id="322" r:id="rId8"/>
    <p:sldId id="319" r:id="rId9"/>
    <p:sldId id="320" r:id="rId10"/>
    <p:sldId id="321" r:id="rId11"/>
    <p:sldId id="281" r:id="rId12"/>
    <p:sldId id="323" r:id="rId13"/>
    <p:sldId id="279" r:id="rId14"/>
    <p:sldId id="273" r:id="rId15"/>
    <p:sldId id="275" r:id="rId16"/>
    <p:sldId id="324" r:id="rId17"/>
    <p:sldId id="305" r:id="rId18"/>
    <p:sldId id="326" r:id="rId19"/>
    <p:sldId id="325" r:id="rId20"/>
    <p:sldId id="297" r:id="rId21"/>
    <p:sldId id="298" r:id="rId22"/>
    <p:sldId id="327" r:id="rId23"/>
    <p:sldId id="328" r:id="rId24"/>
    <p:sldId id="331" r:id="rId25"/>
    <p:sldId id="332" r:id="rId26"/>
    <p:sldId id="333" r:id="rId27"/>
    <p:sldId id="334" r:id="rId28"/>
    <p:sldId id="335" r:id="rId29"/>
    <p:sldId id="336" r:id="rId30"/>
    <p:sldId id="294" r:id="rId31"/>
    <p:sldId id="286" r:id="rId32"/>
    <p:sldId id="292" r:id="rId33"/>
    <p:sldId id="301" r:id="rId34"/>
    <p:sldId id="289" r:id="rId35"/>
    <p:sldId id="299" r:id="rId36"/>
    <p:sldId id="300" r:id="rId37"/>
    <p:sldId id="287" r:id="rId38"/>
    <p:sldId id="329" r:id="rId39"/>
    <p:sldId id="330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4411B"/>
    <a:srgbClr val="FF5050"/>
    <a:srgbClr val="FF0D0D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42557-EACE-4CCB-A4AC-13784BE8210C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6500-0B93-4F9F-8A11-A9ED5C6AB0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E6500-0B93-4F9F-8A11-A9ED5C6AB0CA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E6500-0B93-4F9F-8A11-A9ED5C6AB0CA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53CC-E0C0-4321-8FF1-DD41082A75B9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εμπορική ναυτιλία</a:t>
            </a:r>
            <a:endParaRPr lang="el-G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briki-tou-ag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41"/>
          <a:stretch>
            <a:fillRect/>
          </a:stretch>
        </p:blipFill>
        <p:spPr>
          <a:xfrm>
            <a:off x="1331640" y="1700808"/>
            <a:ext cx="6577612" cy="465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dhsos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2895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Στις εκβολές του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Δούναβη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284433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693"/>
          <a:stretch>
            <a:fillRect/>
          </a:stretch>
        </p:blipFill>
        <p:spPr>
          <a:xfrm>
            <a:off x="683568" y="260648"/>
            <a:ext cx="8109649" cy="570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Κωνσταντινούπολη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Σμύρνη</a:t>
            </a:r>
            <a:endParaRPr lang="el-GR" sz="2400" dirty="0"/>
          </a:p>
        </p:txBody>
      </p:sp>
      <p:pic>
        <p:nvPicPr>
          <p:cNvPr id="77826" name="Picture 2" descr="ÎÏÎ¿ÏÎ­Î»ÎµÏÎ¼Î± ÎµÎ¹ÎºÏÎ½Î±Ï Î³Î¹Î± Î£Î¼ÏÏÎ½Î· qu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4056" cy="533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284433_or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67544" y="404664"/>
            <a:ext cx="8208912" cy="490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αργότερα στην Αίγυπτο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448272"/>
            <a:ext cx="8686800" cy="48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ελληνική ναυτιλία </a:t>
            </a:r>
            <a:r>
              <a:rPr lang="el-GR" dirty="0" smtClean="0"/>
              <a:t>έχει γενικά </a:t>
            </a:r>
          </a:p>
          <a:p>
            <a:pPr>
              <a:buNone/>
            </a:pPr>
            <a:r>
              <a:rPr lang="el-GR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ανοδική πορεία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(παρά τον ανταγωνισμό των ακριβών ατμόπλοιων)</a:t>
            </a:r>
          </a:p>
          <a:p>
            <a:pPr>
              <a:buNone/>
            </a:pPr>
            <a:r>
              <a:rPr lang="el-GR" dirty="0" smtClean="0"/>
              <a:t>καθώς: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b="1" dirty="0" smtClean="0"/>
              <a:t>αυξάνεται ο </a:t>
            </a:r>
            <a:r>
              <a:rPr lang="el-GR" b="1" dirty="0" smtClean="0">
                <a:solidFill>
                  <a:srgbClr val="C00000"/>
                </a:solidFill>
              </a:rPr>
              <a:t>αριθμός</a:t>
            </a:r>
            <a:r>
              <a:rPr lang="el-GR" b="1" dirty="0" smtClean="0"/>
              <a:t> </a:t>
            </a:r>
            <a:r>
              <a:rPr lang="el-GR" dirty="0" smtClean="0"/>
              <a:t>και η </a:t>
            </a:r>
            <a:r>
              <a:rPr lang="el-GR" b="1" dirty="0" smtClean="0">
                <a:solidFill>
                  <a:srgbClr val="C00000"/>
                </a:solidFill>
              </a:rPr>
              <a:t>χωρητικότητα</a:t>
            </a:r>
            <a:r>
              <a:rPr lang="el-GR" dirty="0" smtClean="0"/>
              <a:t> των </a:t>
            </a:r>
            <a:r>
              <a:rPr lang="el-GR" b="1" dirty="0" smtClean="0"/>
              <a:t>πλοίων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dirty="0" smtClean="0"/>
              <a:t>αντικαθίστανται σταδιακά τα </a:t>
            </a:r>
            <a:r>
              <a:rPr lang="el-GR" b="1" dirty="0" smtClean="0"/>
              <a:t>ιστιοφόρα</a:t>
            </a:r>
            <a:r>
              <a:rPr lang="el-GR" dirty="0" smtClean="0"/>
              <a:t> από </a:t>
            </a:r>
            <a:r>
              <a:rPr lang="el-GR" b="1" dirty="0" smtClean="0">
                <a:solidFill>
                  <a:srgbClr val="C00000"/>
                </a:solidFill>
              </a:rPr>
              <a:t>ατμόπλοια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dirty="0" smtClean="0"/>
              <a:t>γίνονται </a:t>
            </a:r>
            <a:r>
              <a:rPr lang="el-GR" b="1" dirty="0" smtClean="0"/>
              <a:t>δημόσια έργα </a:t>
            </a:r>
            <a:r>
              <a:rPr lang="el-GR" dirty="0" smtClean="0"/>
              <a:t>(</a:t>
            </a:r>
            <a:r>
              <a:rPr lang="el-GR" b="1" dirty="0" smtClean="0">
                <a:solidFill>
                  <a:srgbClr val="C00000"/>
                </a:solidFill>
              </a:rPr>
              <a:t>λιμάνια</a:t>
            </a:r>
            <a:r>
              <a:rPr lang="el-GR" dirty="0" smtClean="0"/>
              <a:t>, </a:t>
            </a:r>
            <a:r>
              <a:rPr lang="el-GR" b="1" dirty="0" smtClean="0">
                <a:solidFill>
                  <a:srgbClr val="C00000"/>
                </a:solidFill>
              </a:rPr>
              <a:t>σύστημα φάρων</a:t>
            </a:r>
            <a:r>
              <a:rPr lang="el-GR" dirty="0" smtClean="0"/>
              <a:t>) </a:t>
            </a:r>
          </a:p>
        </p:txBody>
      </p:sp>
      <p:pic>
        <p:nvPicPr>
          <p:cNvPr id="4" name="3 - Εικόνα" descr="1554376_10152427573186757_168598874776925772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16024"/>
            <a:ext cx="360197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Έλλειψη"/>
          <p:cNvSpPr/>
          <p:nvPr/>
        </p:nvSpPr>
        <p:spPr>
          <a:xfrm>
            <a:off x="323528" y="260648"/>
            <a:ext cx="2088232" cy="1944216"/>
          </a:xfrm>
          <a:prstGeom prst="ellipse">
            <a:avLst/>
          </a:prstGeom>
          <a:effectLst>
            <a:outerShdw blurRad="2921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 αι.</a:t>
            </a: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ÎÏÎ¿ÏÎ­Î»ÎµÏÎ¼Î± ÎµÎ¹ÎºÏÎ½Î±Ï Î³Î¹Î± thumbs 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6943">
            <a:off x="6753523" y="638929"/>
            <a:ext cx="2153666" cy="142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vrasimo1.jpg"/>
          <p:cNvPicPr>
            <a:picLocks noChangeAspect="1"/>
          </p:cNvPicPr>
          <p:nvPr/>
        </p:nvPicPr>
        <p:blipFill>
          <a:blip r:embed="rId2" cstate="print">
            <a:lum bright="4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8640"/>
            <a:ext cx="4752528" cy="2448272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l-G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4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του             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4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l-GR" sz="1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ατμού </a:t>
            </a:r>
          </a:p>
          <a:p>
            <a:pPr indent="0" algn="ctr">
              <a:buNone/>
            </a:pPr>
            <a:r>
              <a:rPr lang="el-G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οδηγεί σε αναζήτηση </a:t>
            </a:r>
            <a:r>
              <a:rPr lang="el-GR" sz="6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κεφαλαίων </a:t>
            </a:r>
            <a:r>
              <a:rPr lang="el-G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</a:t>
            </a:r>
            <a:r>
              <a:rPr lang="el-GR" sz="3600" dirty="0" smtClean="0"/>
              <a:t>: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652120" y="548680"/>
            <a:ext cx="349188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l-GR" sz="4800" dirty="0" smtClean="0"/>
              <a:t>	</a:t>
            </a:r>
            <a:r>
              <a:rPr lang="el-G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εταιρίες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4800" dirty="0" smtClean="0"/>
              <a:t>	</a:t>
            </a:r>
            <a:r>
              <a:rPr lang="el-G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sz="4800" dirty="0" smtClean="0"/>
              <a:t>ισχυρά 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επιχειρηματικά σχήματα 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364088" y="3068960"/>
            <a:ext cx="3600400" cy="4481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Χρηματοδότες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της νέας εξέλιξης είναι</a:t>
            </a:r>
            <a:r>
              <a:rPr kumimoji="0" lang="el-G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κράτος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τράπεζες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l-G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</a:t>
            </a:r>
            <a:r>
              <a:rPr kumimoji="0" lang="el-G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ομογενείς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4572000" y="908720"/>
            <a:ext cx="1368152" cy="720080"/>
          </a:xfrm>
          <a:prstGeom prst="rightArrow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 w="12700"/>
          <a:effectLst>
            <a:outerShdw blurRad="50800" dist="889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62880" y="44624"/>
            <a:ext cx="8229600" cy="197281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Παρόλα αυτά…</a:t>
            </a:r>
          </a:p>
          <a:p>
            <a:r>
              <a:rPr lang="el-GR" dirty="0" smtClean="0"/>
              <a:t> η περιορισμένη διαθεσιμότητα </a:t>
            </a:r>
            <a:r>
              <a:rPr lang="el-GR" b="1" dirty="0" smtClean="0"/>
              <a:t>κεφαλαίων </a:t>
            </a:r>
          </a:p>
          <a:p>
            <a:r>
              <a:rPr lang="el-GR" dirty="0" smtClean="0"/>
              <a:t>και ο αυξημένος </a:t>
            </a:r>
            <a:r>
              <a:rPr lang="el-GR" b="1" dirty="0" smtClean="0"/>
              <a:t>επιχειρηματικός κίνδυνος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5200600"/>
            <a:ext cx="8229600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l-GR" sz="3200" dirty="0" smtClean="0"/>
              <a:t>…</a:t>
            </a:r>
            <a:r>
              <a:rPr lang="el-GR" sz="3200" b="1" dirty="0" smtClean="0"/>
              <a:t>ανέστειλαν</a:t>
            </a:r>
            <a:r>
              <a:rPr lang="el-GR" sz="3200" dirty="0" smtClean="0"/>
              <a:t> την ανάπτυξη της ναυσιπλοΐας.</a:t>
            </a:r>
          </a:p>
          <a:p>
            <a:pPr algn="ctr"/>
            <a:r>
              <a:rPr lang="el-GR" sz="3200" dirty="0" smtClean="0"/>
              <a:t>Η παρουσία της άρχισε να γίνεται αισθητή την </a:t>
            </a:r>
            <a:r>
              <a:rPr lang="el-GR" sz="3200" b="1" dirty="0" smtClean="0"/>
              <a:t>τελευταία δεκαετία του 19</a:t>
            </a:r>
            <a:r>
              <a:rPr lang="el-GR" sz="3200" b="1" baseline="30000" dirty="0" smtClean="0"/>
              <a:t>ου</a:t>
            </a:r>
            <a:r>
              <a:rPr lang="el-GR" sz="3200" b="1" dirty="0" smtClean="0"/>
              <a:t> αιώνα</a:t>
            </a:r>
            <a:r>
              <a:rPr lang="el-GR" sz="3200" dirty="0" smtClean="0"/>
              <a:t>!</a:t>
            </a:r>
            <a:endParaRPr lang="el-GR" sz="3200" dirty="0"/>
          </a:p>
        </p:txBody>
      </p:sp>
      <p:pic>
        <p:nvPicPr>
          <p:cNvPr id="5" name="4 - Εικόνα" descr="17459512-a-3d-render-of-download-arrow-as-a-booksh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25726" y="2348880"/>
            <a:ext cx="2482378" cy="248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22" name="Picture 2" descr="ÎÏÎ¿ÏÎ­Î»ÎµÏÎ¼Î± ÎµÎ¹ÎºÏÎ½Î±Ï Î³Î¹Î± no 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247466" cy="2427264"/>
          </a:xfrm>
          <a:prstGeom prst="rect">
            <a:avLst/>
          </a:prstGeom>
          <a:noFill/>
        </p:spPr>
      </p:pic>
      <p:pic>
        <p:nvPicPr>
          <p:cNvPr id="81924" name="Picture 4" descr="ÎÏÎ¿ÏÎ­Î»ÎµÏÎ¼Î± ÎµÎ¹ÎºÏÎ½Î±Ï Î³Î¹Î± investment ris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b="5035"/>
          <a:stretch>
            <a:fillRect/>
          </a:stretch>
        </p:blipFill>
        <p:spPr bwMode="auto">
          <a:xfrm>
            <a:off x="5508104" y="1628799"/>
            <a:ext cx="3094342" cy="3742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935485"/>
            <a:ext cx="8229600" cy="4525963"/>
          </a:xfrm>
        </p:spPr>
        <p:txBody>
          <a:bodyPr/>
          <a:lstStyle/>
          <a:p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η περιορισμένη </a:t>
            </a:r>
          </a:p>
          <a:p>
            <a:pPr marL="514350" indent="-514350">
              <a:buNone/>
            </a:pPr>
            <a:r>
              <a:rPr lang="el-GR" dirty="0" smtClean="0"/>
              <a:t>      διαθεσιμότητα </a:t>
            </a:r>
          </a:p>
          <a:p>
            <a:pPr marL="514350" indent="-514350">
              <a:buNone/>
            </a:pPr>
            <a:r>
              <a:rPr lang="el-GR" dirty="0" smtClean="0"/>
              <a:t>      </a:t>
            </a: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κεφαλαίων </a:t>
            </a:r>
          </a:p>
          <a:p>
            <a:pPr>
              <a:buNone/>
            </a:pPr>
            <a:r>
              <a:rPr lang="el-GR" dirty="0" smtClean="0"/>
              <a:t>2.  ο αυξημένος </a:t>
            </a:r>
          </a:p>
          <a:p>
            <a:pPr>
              <a:buNone/>
            </a:pPr>
            <a:r>
              <a:rPr lang="el-GR" dirty="0" smtClean="0"/>
              <a:t>      επιχειρηματικός </a:t>
            </a: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κίνδυνος </a:t>
            </a:r>
          </a:p>
        </p:txBody>
      </p:sp>
      <p:pic>
        <p:nvPicPr>
          <p:cNvPr id="4" name="3 - Εικόνα" descr="problem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540" y="3789040"/>
            <a:ext cx="2291460" cy="2664296"/>
          </a:xfrm>
          <a:prstGeom prst="rect">
            <a:avLst/>
          </a:prstGeom>
        </p:spPr>
      </p:pic>
      <p:pic>
        <p:nvPicPr>
          <p:cNvPr id="28676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8749" t="11355" r="10499" b="16221"/>
          <a:stretch>
            <a:fillRect/>
          </a:stretch>
        </p:blipFill>
        <p:spPr bwMode="auto">
          <a:xfrm>
            <a:off x="0" y="1556792"/>
            <a:ext cx="1996330" cy="193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ÎÏÎ¿ÏÎ­Î»ÎµÏÎ¼Î± ÎµÎ¹ÎºÏÎ½Î±Ï Î³Î¹Î± investment risk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63888" y="2758108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Ελλειψοειδής επεξήγηση"/>
          <p:cNvSpPr/>
          <p:nvPr/>
        </p:nvSpPr>
        <p:spPr>
          <a:xfrm>
            <a:off x="1403648" y="188640"/>
            <a:ext cx="7200800" cy="1728192"/>
          </a:xfrm>
          <a:prstGeom prst="wedgeEllipseCallout">
            <a:avLst>
              <a:gd name="adj1" fmla="val 43993"/>
              <a:gd name="adj2" fmla="val 160820"/>
            </a:avLst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77800" dist="177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Προβλήματα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ανάπτυξης </a:t>
            </a:r>
          </a:p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ατμοπλοΐας :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229600" cy="258316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ελληνική ατμοπλοΐα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γίνεται αισθητή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τελευταία δεκαετία 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19</a:t>
            </a:r>
            <a:r>
              <a:rPr lang="el-GR" sz="40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αι.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187624" y="692696"/>
            <a:ext cx="67936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3419872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Ελλάδα έχει</a:t>
            </a:r>
            <a:endParaRPr lang="el-G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0" y="1772816"/>
            <a:ext cx="91440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Αυτό οφείλεται στην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κυριαρχία Ελλήνων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στις μεταφορές στο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Δέλτα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Δούναβη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σε όλο το μήκος του ποταμού.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- Εικόνα" descr="dounavis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r="8812"/>
          <a:stretch>
            <a:fillRect/>
          </a:stretch>
        </p:blipFill>
        <p:spPr>
          <a:xfrm>
            <a:off x="4492051" y="3429001"/>
            <a:ext cx="4400429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Dounavis_river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7953"/>
          <a:stretch>
            <a:fillRect/>
          </a:stretch>
        </p:blipFill>
        <p:spPr>
          <a:xfrm>
            <a:off x="247710" y="3429000"/>
            <a:ext cx="3964250" cy="321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903240" y="188640"/>
            <a:ext cx="5925344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1890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ατμόπλοια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1901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191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1912 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389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50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Αναπτύσσεται 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ναυτιλία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λόγω: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dirty="0" smtClean="0"/>
              <a:t>εξόδου της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Ρωσίας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 Μαύρη Θάλασσα </a:t>
            </a:r>
          </a:p>
          <a:p>
            <a:pPr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dirty="0" smtClean="0"/>
              <a:t>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συνθήκης του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Κιουτσούκ-Καϊναρτζή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(1774) </a:t>
            </a:r>
          </a:p>
          <a:p>
            <a:pPr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Γαλλικής επανάστασης / Ναπολεόντειων πολέμων </a:t>
            </a:r>
          </a:p>
        </p:txBody>
      </p:sp>
      <p:pic>
        <p:nvPicPr>
          <p:cNvPr id="4" name="3 - Εικόνα" descr="istiofora se elliniko lim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5932" cy="315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4" name="Picture 2" descr="ÎÏÎ¿ÏÎ­Î»ÎµÏÎ¼Î± ÎµÎ¹ÎºÏÎ½Î±Ï Î³Î¹Î± thumbs 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6815">
            <a:off x="6428318" y="2924885"/>
            <a:ext cx="2148358" cy="141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Έλλειψη"/>
          <p:cNvSpPr/>
          <p:nvPr/>
        </p:nvSpPr>
        <p:spPr>
          <a:xfrm>
            <a:off x="395536" y="432048"/>
            <a:ext cx="2088232" cy="1988840"/>
          </a:xfrm>
          <a:prstGeom prst="ellipse">
            <a:avLst/>
          </a:prstGeom>
          <a:effectLst>
            <a:outerShdw blurRad="2921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18o</a:t>
            </a: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 αι.</a:t>
            </a: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ΑΚΤΟΠΛΟΙΑ ΕΝ ΕΤΕΙ 1880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496" y="1052736"/>
            <a:ext cx="8892480" cy="6048672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el-GR" dirty="0" smtClean="0"/>
              <a:t>Η εικόνα και 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αγωνία για την ανάπτυξη της προβληματικής και επίπονης ακτοπλοϊκής σύνδεσης των ελεύθερων μέχρι τότε νησιών</a:t>
            </a:r>
            <a:r>
              <a:rPr lang="el-GR" dirty="0" smtClean="0"/>
              <a:t>, αποτυπώνεται στο παρακάτω απόσπασμα από δημοσίευμα του Τύπου της εποχής: </a:t>
            </a:r>
          </a:p>
          <a:p>
            <a:pPr indent="342900" algn="just">
              <a:buNone/>
            </a:pPr>
            <a:r>
              <a:rPr lang="el-GR" dirty="0" smtClean="0"/>
              <a:t>«Τα ατμόπλοια </a:t>
            </a:r>
            <a:r>
              <a:rPr lang="el-GR" dirty="0" err="1" smtClean="0"/>
              <a:t>υποσκελίζουσιν</a:t>
            </a:r>
            <a:r>
              <a:rPr lang="el-GR" dirty="0" smtClean="0"/>
              <a:t> οσημέραι περισσότερο τα ιστιοφόρα πλοία. Θα έλθει ημέρα όταν τους ωκεανούς και τας </a:t>
            </a:r>
            <a:r>
              <a:rPr lang="el-GR" dirty="0" err="1" smtClean="0"/>
              <a:t>μεγάλας</a:t>
            </a:r>
            <a:r>
              <a:rPr lang="el-GR" dirty="0" smtClean="0"/>
              <a:t> θάλασσας δεν θα </a:t>
            </a:r>
            <a:r>
              <a:rPr lang="el-GR" dirty="0" err="1" smtClean="0"/>
              <a:t>διασχίζουσιν</a:t>
            </a:r>
            <a:r>
              <a:rPr lang="el-GR" dirty="0" smtClean="0"/>
              <a:t> ατμόπλοια κινούμενα διά του ατμού, ή ίσως δια του ηλεκτρισμού. Αλλά επί πολύ ακόμη την ακτοπλοϊών θα </a:t>
            </a:r>
            <a:r>
              <a:rPr lang="el-GR" dirty="0" err="1" smtClean="0"/>
              <a:t>εκτελώσι</a:t>
            </a:r>
            <a:r>
              <a:rPr lang="el-GR" dirty="0" smtClean="0"/>
              <a:t> τα μικρά ιστιοφόρα, τα δυνάμενα να </a:t>
            </a:r>
            <a:r>
              <a:rPr lang="el-GR" dirty="0" err="1" smtClean="0"/>
              <a:t>πλέωσιν</a:t>
            </a:r>
            <a:r>
              <a:rPr lang="el-GR" dirty="0" smtClean="0"/>
              <a:t> επί ναύλους κατά πολύ συγκαταβατικότερους. </a:t>
            </a:r>
          </a:p>
          <a:p>
            <a:pPr indent="342900" algn="just">
              <a:buNone/>
            </a:pPr>
            <a:r>
              <a:rPr lang="el-GR" dirty="0" smtClean="0"/>
              <a:t>Εν Ελλάδι προπάντων τη πανταχόθεν υπό της θαλάσσης περιβρεχόμενη τη τοσούτον πλούσια εις κόλπους, εις όρμους και εις νήσους, μικρόν </a:t>
            </a:r>
            <a:r>
              <a:rPr lang="el-GR" dirty="0" err="1" smtClean="0"/>
              <a:t>απ΄</a:t>
            </a:r>
            <a:r>
              <a:rPr lang="el-GR" dirty="0" smtClean="0"/>
              <a:t> αλλήλων </a:t>
            </a:r>
            <a:r>
              <a:rPr lang="el-GR" dirty="0" err="1" smtClean="0"/>
              <a:t>απεχούσας</a:t>
            </a:r>
            <a:r>
              <a:rPr lang="el-GR" dirty="0" smtClean="0"/>
              <a:t>, η ακτοπλοΐα επί πολύ ακόμη θα διατηρεί την εξουσία της. </a:t>
            </a:r>
          </a:p>
          <a:p>
            <a:pPr indent="342900" algn="just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669360"/>
          </a:xfrm>
        </p:spPr>
        <p:txBody>
          <a:bodyPr>
            <a:normAutofit fontScale="77500" lnSpcReduction="20000"/>
          </a:bodyPr>
          <a:lstStyle/>
          <a:p>
            <a:pPr indent="342900" algn="just">
              <a:buNone/>
            </a:pPr>
            <a:r>
              <a:rPr lang="el-GR" dirty="0" smtClean="0"/>
              <a:t>Εις τούτο συντελεί πολύ και ο </a:t>
            </a:r>
            <a:r>
              <a:rPr lang="el-GR" dirty="0" err="1" smtClean="0"/>
              <a:t>χαρακτήρ</a:t>
            </a:r>
            <a:r>
              <a:rPr lang="el-GR" dirty="0" smtClean="0"/>
              <a:t> και η αξιοθαύμαστος </a:t>
            </a:r>
            <a:r>
              <a:rPr lang="el-G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επιτηδειότης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Έλληνος </a:t>
            </a:r>
            <a:r>
              <a:rPr lang="el-G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ναύτου</a:t>
            </a:r>
            <a:r>
              <a:rPr lang="el-GR" dirty="0" smtClean="0"/>
              <a:t>, όστις ανέκαθεν διακρίνεται δια την τόλμη, την </a:t>
            </a:r>
            <a:r>
              <a:rPr lang="el-GR" dirty="0" err="1" smtClean="0"/>
              <a:t>εγκαρτέρισιν</a:t>
            </a:r>
            <a:r>
              <a:rPr lang="el-GR" dirty="0" smtClean="0"/>
              <a:t> και τη λιτότητά του. </a:t>
            </a:r>
          </a:p>
          <a:p>
            <a:pPr indent="342900" algn="just">
              <a:buNone/>
            </a:pPr>
            <a:r>
              <a:rPr lang="el-GR" dirty="0" smtClean="0"/>
              <a:t>Ολίγα έθνη δύνανται να καυχώνται </a:t>
            </a:r>
            <a:r>
              <a:rPr lang="el-GR" dirty="0" err="1" smtClean="0"/>
              <a:t>επι</a:t>
            </a:r>
            <a:r>
              <a:rPr lang="el-GR" dirty="0" smtClean="0"/>
              <a:t> </a:t>
            </a:r>
            <a:r>
              <a:rPr lang="el-GR" dirty="0" err="1" smtClean="0"/>
              <a:t>τοιούτοις</a:t>
            </a:r>
            <a:r>
              <a:rPr lang="el-GR" dirty="0" smtClean="0"/>
              <a:t> </a:t>
            </a:r>
            <a:r>
              <a:rPr lang="el-GR" dirty="0" err="1" smtClean="0"/>
              <a:t>ναυτικοίς</a:t>
            </a:r>
            <a:r>
              <a:rPr lang="el-GR" dirty="0" smtClean="0"/>
              <a:t>, </a:t>
            </a:r>
            <a:r>
              <a:rPr lang="el-GR" dirty="0" err="1" smtClean="0"/>
              <a:t>οιοί</a:t>
            </a:r>
            <a:r>
              <a:rPr lang="el-GR" dirty="0" smtClean="0"/>
              <a:t> </a:t>
            </a:r>
            <a:r>
              <a:rPr lang="el-GR" dirty="0" err="1" smtClean="0"/>
              <a:t>είσιν</a:t>
            </a:r>
            <a:r>
              <a:rPr lang="el-GR" dirty="0" smtClean="0"/>
              <a:t> οι Έλληνες, ίσως οι </a:t>
            </a:r>
            <a:r>
              <a:rPr lang="el-GR" dirty="0" err="1" smtClean="0"/>
              <a:t>ναύται</a:t>
            </a:r>
            <a:r>
              <a:rPr lang="el-GR" dirty="0" smtClean="0"/>
              <a:t> της Αγγλίας, της Γαλλίας, της Αμερικής και της Δαλματίας είναι οι θεωρητικώς πλέον καταρτισμένοι των Ελλήνων (όπερ και τούτο ζήτημα), βεβαίως όμως οι Έλληνες </a:t>
            </a:r>
            <a:r>
              <a:rPr lang="el-GR" dirty="0" err="1" smtClean="0"/>
              <a:t>ναύται</a:t>
            </a:r>
            <a:r>
              <a:rPr lang="el-GR" dirty="0" smtClean="0"/>
              <a:t> </a:t>
            </a:r>
            <a:r>
              <a:rPr lang="el-GR" dirty="0" err="1" smtClean="0"/>
              <a:t>υπερτερούσι</a:t>
            </a:r>
            <a:r>
              <a:rPr lang="el-GR" dirty="0" smtClean="0"/>
              <a:t> πάντων των ομοτέχνων των κατά την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γενναιότητα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κατά την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ηθικότητα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προ πάντων την κατά την περί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</a:t>
            </a:r>
            <a:r>
              <a:rPr lang="el-G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βίον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δίαιταν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λιτότητα</a:t>
            </a:r>
            <a:r>
              <a:rPr lang="el-GR" dirty="0" smtClean="0"/>
              <a:t>. Εν ώ η οινοποσία είναι τα μάλιστα διαδεδομένη παρά τοις </a:t>
            </a:r>
            <a:r>
              <a:rPr lang="el-GR" dirty="0" err="1" smtClean="0"/>
              <a:t>ναυτικοίς</a:t>
            </a:r>
            <a:r>
              <a:rPr lang="el-GR" dirty="0" smtClean="0"/>
              <a:t> των Ευρωπαϊκών χωρών, σπανιότατα απαντάται Έλλην ναύτης παραδεδομένος εις το ελάττωμα τούτο. </a:t>
            </a:r>
          </a:p>
          <a:p>
            <a:pPr indent="342900" algn="just">
              <a:buNone/>
            </a:pPr>
            <a:r>
              <a:rPr lang="el-GR" dirty="0" err="1" smtClean="0"/>
              <a:t>Προσθετέον</a:t>
            </a:r>
            <a:r>
              <a:rPr lang="el-GR" dirty="0" smtClean="0"/>
              <a:t> εις τούτον 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πείρα</a:t>
            </a:r>
            <a:r>
              <a:rPr lang="el-GR" dirty="0" smtClean="0"/>
              <a:t>, ην νηπιόθεν ο Έλλην αποκτά, τους λιμένας, τα ακρωτήρια, τους πορθμούς της πατρίδος του ο Έλλην γνωρίζει ως τη ιδίαν αυτού οικία. Ο κίνδυνος δεν τον πτοεί».</a:t>
            </a:r>
          </a:p>
          <a:p>
            <a:pPr indent="342900" algn="r">
              <a:buNone/>
            </a:pPr>
            <a:r>
              <a:rPr lang="el-GR" b="1" dirty="0" smtClean="0"/>
              <a:t>Από τον τύπο της εποχής, 13 Δεκεμβρίου 1882.</a:t>
            </a:r>
            <a:endParaRPr lang="el-GR" dirty="0" smtClean="0"/>
          </a:p>
          <a:p>
            <a:pPr indent="342900" algn="just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561259"/>
          </a:xfrm>
        </p:spPr>
        <p:txBody>
          <a:bodyPr>
            <a:normAutofit fontScale="92500" lnSpcReduction="10000"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l-GR" dirty="0" smtClean="0"/>
              <a:t>Ο </a:t>
            </a:r>
            <a:r>
              <a:rPr lang="el-G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Παγκόσμιος Πόλεμος 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l-GR" dirty="0" smtClean="0"/>
              <a:t>και οι μεγάλες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οικονομικές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πολιτικές </a:t>
            </a:r>
            <a:r>
              <a:rPr lang="el-GR" b="1" dirty="0" smtClean="0"/>
              <a:t>αλλαγές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που έφερε στα κράτη του Ευξείνου Πόντου άλλαξαν τα δεδομένα.</a:t>
            </a:r>
          </a:p>
          <a:p>
            <a:pPr indent="0" algn="just">
              <a:spcBef>
                <a:spcPts val="0"/>
              </a:spcBef>
              <a:buNone/>
            </a:pPr>
            <a:endParaRPr lang="el-GR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el-GR" dirty="0" smtClean="0"/>
              <a:t>Το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ο ελληνικός εμπορικός στόλος έχει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υπο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διπλασιαστεί</a:t>
            </a:r>
            <a:r>
              <a:rPr lang="el-GR" dirty="0" smtClean="0">
                <a:sym typeface="Wingdings" pitchFamily="2" charset="2"/>
              </a:rPr>
              <a:t> σε σχέση με το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1914</a:t>
            </a:r>
            <a:r>
              <a:rPr lang="el-GR" dirty="0" smtClean="0">
                <a:sym typeface="Wingdings" pitchFamily="2" charset="2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l-GR" dirty="0" smtClean="0">
                <a:sym typeface="Wingdings" pitchFamily="2" charset="2"/>
              </a:rPr>
              <a:t>Στην ουσία χρειάζεται πάλι μια νέα αρχή!</a:t>
            </a: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788024" y="4273698"/>
            <a:ext cx="4059557" cy="232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187624" y="3861048"/>
            <a:ext cx="2880320" cy="2376264"/>
          </a:xfrm>
          <a:prstGeom prst="wedgeEllipseCallout">
            <a:avLst>
              <a:gd name="adj1" fmla="val 123735"/>
              <a:gd name="adj2" fmla="val 25589"/>
            </a:avLst>
          </a:prstGeom>
          <a:solidFill>
            <a:schemeClr val="accent5">
              <a:lumMod val="20000"/>
              <a:lumOff val="80000"/>
            </a:schemeClr>
          </a:solidFill>
          <a:ln w="12700"/>
          <a:effectLst>
            <a:outerShdw blurRad="152400" dist="63500" dir="2700000" sx="104000" sy="104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Φτου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κι απ’ την αρχή!!!</a:t>
            </a:r>
            <a:endParaRPr lang="el-G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ΦΩΤΟΓΡΑΦΙΚΟ ΡΕΠΟΡΤΑΖ</a:t>
            </a:r>
            <a:b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ΣΤΑ ΑΤΜΟΠΛΟΙΑ ΤΗΣ ΕΠΟΧΗΣ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946" name="Picture 2" descr="ÎÏÎ¿ÏÎ­Î»ÎµÏÎ¼Î± ÎµÎ¹ÎºÏÎ½Î±Ï Î³Î¹Î± Î¦Î©Î¤ÎÎÎ¡ÎÎ¦ÎÎÎ ÎÎÎ§ÎÎÎ Î ÎÎÎÎÎ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55576" y="1700808"/>
            <a:ext cx="7620000" cy="467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8" name="Picture 4" descr="ÎÏÎ¿ÏÎ­Î»ÎµÏÎ¼Î± ÎµÎ¹ÎºÏÎ½Î±Ï Î³Î¹Î± Î¦Î©Î¤ÎÎÎ¡ÎÎ¦ÎÎÎ ÎÎÎ§ÎÎÎ Î ÎÎÎÎÎ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3111" y="764704"/>
            <a:ext cx="1870889" cy="274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229600" cy="258316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1807</a:t>
            </a:r>
            <a:r>
              <a:rPr lang="el-GR" sz="3200" dirty="0" smtClean="0"/>
              <a:t>: Το «</a:t>
            </a:r>
            <a:r>
              <a:rPr lang="el-GR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Κλέρμον</a:t>
            </a:r>
            <a:r>
              <a:rPr lang="el-GR" sz="3200" dirty="0" smtClean="0"/>
              <a:t>», το πρώτο πλοίο που κινείται με ατμό και κατασκευάστηκε από τον Ρόμπερτ Φούλτον, κάνει το παρθενικό του ταξίδι στον ποταμό </a:t>
            </a:r>
            <a:r>
              <a:rPr lang="el-GR" sz="3200" dirty="0" err="1" smtClean="0"/>
              <a:t>Χάτσον</a:t>
            </a:r>
            <a:endParaRPr lang="el-GR" sz="3200" dirty="0"/>
          </a:p>
        </p:txBody>
      </p:sp>
      <p:pic>
        <p:nvPicPr>
          <p:cNvPr id="2050" name="Picture 2" descr="http://2.bp.blogspot.com/_affG3EgKQBw/TGp8SUxchKI/AAAAAAAAAJc/yeGBlncoknc/s1600/stanton012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43608" y="260648"/>
            <a:ext cx="691798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20912618">
            <a:off x="4362034" y="4779093"/>
            <a:ext cx="3558209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Αρκάδιον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7675">
            <a:off x="811713" y="865039"/>
            <a:ext cx="6212556" cy="395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«Δάφνη»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741" y="225532"/>
            <a:ext cx="7476582" cy="498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«Μακεδονία» - 1880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901741" y="477203"/>
            <a:ext cx="7476582" cy="448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«Καρτερία»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688" y="187690"/>
            <a:ext cx="6117656" cy="511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«Ύδρα»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67544" y="260647"/>
            <a:ext cx="8280920" cy="504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11960" y="269776"/>
            <a:ext cx="5364088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διάρκεια </a:t>
            </a:r>
            <a:b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Επανάστασης</a:t>
            </a:r>
            <a:endParaRPr lang="el-G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ναυτιλία </a:t>
            </a:r>
            <a:r>
              <a:rPr lang="el-G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παρακμάζει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γιατί: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dirty="0" smtClean="0"/>
              <a:t>ο </a:t>
            </a:r>
            <a:r>
              <a:rPr lang="el-GR" b="1" dirty="0" smtClean="0"/>
              <a:t>εμπορικός</a:t>
            </a:r>
            <a:r>
              <a:rPr lang="el-GR" dirty="0" smtClean="0"/>
              <a:t> στόλος μετατρέπεται σε </a:t>
            </a:r>
            <a:r>
              <a:rPr lang="el-GR" b="1" dirty="0" smtClean="0"/>
              <a:t>πολεμικό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dirty="0" smtClean="0"/>
              <a:t>οι </a:t>
            </a:r>
            <a:r>
              <a:rPr lang="el-GR" b="1" dirty="0" smtClean="0"/>
              <a:t>δρόμοι</a:t>
            </a:r>
            <a:r>
              <a:rPr lang="el-GR" dirty="0" smtClean="0"/>
              <a:t> του εμπορίου </a:t>
            </a:r>
            <a:r>
              <a:rPr lang="el-GR" b="1" dirty="0" smtClean="0"/>
              <a:t>κλείνουν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b="1" dirty="0" smtClean="0"/>
              <a:t>καταστρέφονται</a:t>
            </a:r>
            <a:r>
              <a:rPr lang="el-GR" dirty="0" smtClean="0"/>
              <a:t> παραδοσιακά </a:t>
            </a:r>
            <a:r>
              <a:rPr lang="el-GR" b="1" dirty="0" smtClean="0"/>
              <a:t>ναυτιλιακά κέντρα (Ψαρά, Γαλαξίδι) ή παρακμάζουν</a:t>
            </a:r>
          </a:p>
        </p:txBody>
      </p:sp>
      <p:pic>
        <p:nvPicPr>
          <p:cNvPr id="37890" name="Picture 2" descr="ÎÏÎ¿ÏÎ­Î»ÎµÏÎ¼Î± ÎµÎ¹ÎºÏÎ½Î±Ï Î³Î¹Î± thumbs dow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2740">
            <a:off x="6660232" y="1906860"/>
            <a:ext cx="2386236" cy="2386236"/>
          </a:xfrm>
          <a:prstGeom prst="rect">
            <a:avLst/>
          </a:prstGeom>
          <a:noFill/>
        </p:spPr>
      </p:pic>
      <p:sp>
        <p:nvSpPr>
          <p:cNvPr id="36866" name="AutoShape 2" descr="ÎÏÎ¿ÏÎ­Î»ÎµÏÎ¼Î± ÎµÎ¹ÎºÏÎ½Î±Ï Î³Î¹Î± ÎµÏÎ±Î½Î¬ÏÏÎ±ÏÎ· 1821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868" name="AutoShape 4" descr="ÎÏÎ¿ÏÎ­Î»ÎµÏÎ¼Î± ÎµÎ¹ÎºÏÎ½Î±Ï Î³Î¹Î± ÎµÏÎ±Î½Î¬ÏÏÎ±ÏÎ· 1821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870" name="AutoShape 6" descr="ÎÏÎ¿ÏÎ­Î»ÎµÏÎ¼Î± ÎµÎ¹ÎºÏÎ½Î±Ï Î³Î¹Î± ÎµÏÎ±Î½Î¬ÏÏÎ±ÏÎ· 1821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72" name="Picture 8" descr="ÎÏÎ¿ÏÎ­Î»ÎµÏÎ¼Î± ÎµÎ¹ÎºÏÎ½Î±Ï Î³Î¹Î± ÎµÏÎ±Î½Î¬ÏÏÎ±ÏÎ· 1821 clip art"/>
          <p:cNvPicPr>
            <a:picLocks noChangeAspect="1" noChangeArrowheads="1"/>
          </p:cNvPicPr>
          <p:nvPr/>
        </p:nvPicPr>
        <p:blipFill>
          <a:blip r:embed="rId3" cstate="print"/>
          <a:srcRect b="7689"/>
          <a:stretch>
            <a:fillRect/>
          </a:stretch>
        </p:blipFill>
        <p:spPr bwMode="auto">
          <a:xfrm>
            <a:off x="1295128" y="476672"/>
            <a:ext cx="339917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Έλλειψη"/>
          <p:cNvSpPr/>
          <p:nvPr/>
        </p:nvSpPr>
        <p:spPr>
          <a:xfrm>
            <a:off x="251520" y="144016"/>
            <a:ext cx="1872208" cy="1800200"/>
          </a:xfrm>
          <a:prstGeom prst="ellipse">
            <a:avLst/>
          </a:prstGeom>
          <a:effectLst>
            <a:outerShdw blurRad="2921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1821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«Βικτόρια» - 1911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720508" y="208685"/>
            <a:ext cx="7839049" cy="502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575048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«ΤΑΫΓΕΤΟΣ»: </a:t>
            </a:r>
            <a:r>
              <a:rPr lang="el-GR" sz="2800" dirty="0" smtClean="0"/>
              <a:t>Φορτηγό ατμόπλοιο. </a:t>
            </a:r>
            <a:br>
              <a:rPr lang="el-GR" sz="2800" dirty="0" smtClean="0"/>
            </a:br>
            <a:r>
              <a:rPr lang="el-GR" sz="2800" dirty="0" smtClean="0"/>
              <a:t>Στις 11/6/1917 </a:t>
            </a:r>
            <a:r>
              <a:rPr lang="el-GR" sz="2800" dirty="0" err="1" smtClean="0"/>
              <a:t>έμφορτο</a:t>
            </a:r>
            <a:r>
              <a:rPr lang="el-GR" sz="2800" dirty="0" smtClean="0"/>
              <a:t> με μετάλλευμα </a:t>
            </a:r>
            <a:br>
              <a:rPr lang="el-GR" sz="2800" dirty="0" smtClean="0"/>
            </a:br>
            <a:r>
              <a:rPr lang="el-GR" sz="2800" dirty="0" smtClean="0"/>
              <a:t>τορπιλίσθηκε και βυθίστηκε στη Μεσόγειο. </a:t>
            </a:r>
            <a:br>
              <a:rPr lang="el-GR" sz="2800" dirty="0" smtClean="0"/>
            </a:br>
            <a:r>
              <a:rPr lang="el-GR" sz="2800" dirty="0" smtClean="0"/>
              <a:t>Χάθηκαν τα 29 από τα 31 μέλη του πληρώματος. </a:t>
            </a:r>
            <a:endParaRPr lang="el-GR" sz="28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746784" y="188640"/>
            <a:ext cx="7281600" cy="45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«Παρνασσός» - 1922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901741" y="223512"/>
            <a:ext cx="7476582" cy="499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«Αγγέλικα» - Κέρκυρα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741" y="351358"/>
            <a:ext cx="7476582" cy="473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Ατμόπλοιο </a:t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«Ιωνία»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208685"/>
            <a:ext cx="9280066" cy="502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310336"/>
            <a:ext cx="8229600" cy="1431032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Κάσος </a:t>
            </a:r>
            <a:r>
              <a:rPr lang="el-GR" sz="2400" dirty="0" smtClean="0"/>
              <a:t>Επιβίβαση με βάρκες στο ατμόπλοιο. Το πλοίο περιμένει </a:t>
            </a:r>
            <a:r>
              <a:rPr lang="el-GR" sz="2400" dirty="0" err="1" smtClean="0"/>
              <a:t>αρόδο</a:t>
            </a:r>
            <a:r>
              <a:rPr lang="el-GR" sz="2400" dirty="0" smtClean="0"/>
              <a:t> εμπορεύματα κι επιβάτες.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395536" y="260648"/>
            <a:ext cx="8424936" cy="513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6856" y="5670376"/>
            <a:ext cx="8229600" cy="1215008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Επιβίβαση ζωντανών κι εμπορευμάτων</a:t>
            </a:r>
            <a:endParaRPr lang="el-GR" sz="36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67544" y="332656"/>
            <a:ext cx="8302441" cy="513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Χειμάρρα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l-GR" sz="2400" dirty="0" smtClean="0"/>
              <a:t>Η βύθιση αυτού του ατμόπλοιου στις 19 Ιανουαρίου 1947 στον Νότιο Ευβοϊκό είναι το πιο πολύνεκρο ναυτικό δυστύχημα στη χώρα μας. Έμεινε στην ιστορία ως «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 Τιτανικός της Ελληνικής Ακτοπλοΐας</a:t>
            </a:r>
            <a:r>
              <a:rPr lang="el-GR" sz="2400" dirty="0" smtClean="0"/>
              <a:t>».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539552" y="332656"/>
            <a:ext cx="7918705" cy="441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06613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Αυτά για τα ατμόπλοια!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6018" name="Picture 2" descr="ÎÏÎ¿ÏÎ­Î»ÎµÏÎ¼Î± ÎµÎ¹ÎºÏÎ½Î±Ï Î³Î¹Î± ÎÎ¤ÎÎÎ ÎÎÎÎ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72" y="1556792"/>
            <a:ext cx="819686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2048" y="116632"/>
            <a:ext cx="5220072" cy="1584176"/>
          </a:xfrm>
        </p:spPr>
        <p:txBody>
          <a:bodyPr>
            <a:noAutofit/>
          </a:bodyPr>
          <a:lstStyle/>
          <a:p>
            <a:r>
              <a:rPr lang="el-GR" sz="3800" b="1" dirty="0" smtClean="0">
                <a:solidFill>
                  <a:schemeClr val="tx2">
                    <a:lumMod val="75000"/>
                  </a:schemeClr>
                </a:solidFill>
              </a:rPr>
              <a:t>Σαλπάρουμε για </a:t>
            </a:r>
            <a:br>
              <a:rPr lang="el-GR" sz="3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800" b="1" dirty="0" smtClean="0">
                <a:solidFill>
                  <a:schemeClr val="tx2">
                    <a:lumMod val="75000"/>
                  </a:schemeClr>
                </a:solidFill>
              </a:rPr>
              <a:t>το επόμενο μάθημα! </a:t>
            </a:r>
            <a:endParaRPr lang="el-GR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806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94" y="1844824"/>
            <a:ext cx="552745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5724128" y="836712"/>
            <a:ext cx="3168352" cy="2376264"/>
          </a:xfrm>
          <a:prstGeom prst="wedgeEllipseCallout">
            <a:avLst>
              <a:gd name="adj1" fmla="val -3384"/>
              <a:gd name="adj2" fmla="val 97983"/>
            </a:avLst>
          </a:prstGeom>
          <a:solidFill>
            <a:schemeClr val="accent5">
              <a:lumMod val="20000"/>
              <a:lumOff val="80000"/>
            </a:schemeClr>
          </a:solidFill>
          <a:ln w="12700"/>
          <a:effectLst>
            <a:outerShdw blurRad="152400" dist="63500" dir="2700000" sx="104000" sy="104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Διανομή εθνικών κτημάτων</a:t>
            </a:r>
            <a:endParaRPr lang="el-G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Εικόνα" descr="clipart-hugging-arms-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336" y="4005064"/>
            <a:ext cx="4302664" cy="304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Από την ακμάζουσα προεπαναστατική ναυτιλία απέμειναν λίγα πράγματα. </a:t>
            </a:r>
          </a:p>
          <a:p>
            <a:pPr>
              <a:buNone/>
            </a:pPr>
            <a:r>
              <a:rPr lang="el-GR" dirty="0" smtClean="0"/>
              <a:t>Το κυριότερο από αυτά ήταν:</a:t>
            </a:r>
          </a:p>
          <a:p>
            <a:r>
              <a:rPr lang="el-GR" dirty="0" smtClean="0"/>
              <a:t> η </a:t>
            </a:r>
            <a:r>
              <a:rPr lang="el-GR" b="1" dirty="0" smtClean="0"/>
              <a:t>προδιάθεση για τη θάλασσα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γνώση</a:t>
            </a:r>
            <a:r>
              <a:rPr lang="el-GR" dirty="0" smtClean="0"/>
              <a:t> των </a:t>
            </a:r>
            <a:r>
              <a:rPr lang="el-GR" b="1" dirty="0" smtClean="0"/>
              <a:t>ναυτικών υποθέσεων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Στη θέση των </a:t>
            </a:r>
            <a:r>
              <a:rPr lang="el-GR" b="1" dirty="0" smtClean="0"/>
              <a:t>παλαιών ναυτικών κέντρων </a:t>
            </a:r>
          </a:p>
          <a:p>
            <a:pPr>
              <a:buNone/>
            </a:pPr>
            <a:r>
              <a:rPr lang="el-GR" dirty="0" smtClean="0"/>
              <a:t>(που παρήκμασαν), </a:t>
            </a:r>
          </a:p>
          <a:p>
            <a:pPr>
              <a:buNone/>
            </a:pPr>
            <a:r>
              <a:rPr lang="el-GR" dirty="0" smtClean="0"/>
              <a:t>αναδείχθηκαν </a:t>
            </a:r>
            <a:r>
              <a:rPr lang="el-GR" b="1" dirty="0" smtClean="0"/>
              <a:t>νέα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Το πιο σημαντικό από αυτά </a:t>
            </a:r>
          </a:p>
          <a:p>
            <a:pPr>
              <a:buNone/>
            </a:pPr>
            <a:r>
              <a:rPr lang="el-GR" dirty="0" smtClean="0"/>
              <a:t>ήταν η </a:t>
            </a: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Σύρος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74754" name="Picture 2" descr="ÎÏÎ¿ÏÎ­Î»ÎµÏÎ¼Î± ÎµÎ¹ÎºÏÎ½Î±Ï Î³Î¹Î± ÎºÎ±ÏÎ±Î²Î¬ÎºÎ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6588224" y="4312097"/>
            <a:ext cx="2212107" cy="2545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Σύρος</a:t>
            </a:r>
            <a:r>
              <a:rPr lang="el-GR" sz="2400" dirty="0" smtClean="0"/>
              <a:t>, χάρη στην καίρια γεωγραφική της θέση, την υποστήριξη των δυτικών δυνάμεων και την ενισχυμένη αυτοδιοίκηση αναδείχθηκε σε ναυτιλιακό κόμβο.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55576" y="260648"/>
            <a:ext cx="791870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96552" y="0"/>
            <a:ext cx="2952328" cy="7173416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στρατηγική θέση </a:t>
            </a:r>
            <a:r>
              <a:rPr lang="el-GR" dirty="0" smtClean="0"/>
              <a:t>του νησιού στο κέντρο του Αιγαίου </a:t>
            </a:r>
          </a:p>
          <a:p>
            <a:pPr indent="0" algn="ctr">
              <a:buNone/>
            </a:pPr>
            <a:r>
              <a:rPr lang="el-GR" dirty="0" smtClean="0">
                <a:sym typeface="Wingdings" pitchFamily="2" charset="2"/>
              </a:rPr>
              <a:t> πάνω στις διαδρομές που </a:t>
            </a:r>
            <a:r>
              <a:rPr lang="el-GR" dirty="0" err="1" smtClean="0">
                <a:sym typeface="Wingdings" pitchFamily="2" charset="2"/>
              </a:rPr>
              <a:t>συνέδεεαν</a:t>
            </a:r>
            <a:r>
              <a:rPr lang="el-GR" dirty="0" smtClean="0">
                <a:sym typeface="Wingdings" pitchFamily="2" charset="2"/>
              </a:rPr>
              <a:t> τη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Μεσόγειο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</a:p>
          <a:p>
            <a:pPr indent="0" algn="ctr">
              <a:buNone/>
            </a:pPr>
            <a:r>
              <a:rPr lang="el-GR" dirty="0" smtClean="0">
                <a:sym typeface="Wingdings" pitchFamily="2" charset="2"/>
              </a:rPr>
              <a:t>με τη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Μαύρη Θάλασσα  </a:t>
            </a:r>
            <a:r>
              <a:rPr lang="el-GR" dirty="0" smtClean="0">
                <a:sym typeface="Wingdings" pitchFamily="2" charset="2"/>
              </a:rPr>
              <a:t> κάνει τη Σύρο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ισχυρότατο ναυτιλιακό κέντρο </a:t>
            </a:r>
            <a:r>
              <a:rPr lang="el-GR" dirty="0" smtClean="0">
                <a:sym typeface="Wingdings" pitchFamily="2" charset="2"/>
              </a:rPr>
              <a:t>– όχι μόνο για τα ελληνικά μέτρα.</a:t>
            </a:r>
            <a:endParaRPr lang="el-GR" dirty="0"/>
          </a:p>
        </p:txBody>
      </p:sp>
      <p:pic>
        <p:nvPicPr>
          <p:cNvPr id="1026" name="Picture 2" descr="ÎÏÎ¿ÏÎ­Î»ÎµÏÎ¼Î± ÎµÎ¹ÎºÏÎ½Î±Ï Î³Î¹Î± Î£ÏÏÎ¿Ï ÎÎµÏÏÎ³ÎµÎ¹Î¿Ï ÏÎ¬ÏÏÎ·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6905275" cy="6480720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 flipH="1">
            <a:off x="6804248" y="2249488"/>
            <a:ext cx="2448274" cy="1683568"/>
          </a:xfrm>
          <a:prstGeom prst="straightConnector1">
            <a:avLst/>
          </a:prstGeom>
          <a:ln w="1270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- Καμπύλη γραμμή σύνδεσης"/>
          <p:cNvCxnSpPr/>
          <p:nvPr/>
        </p:nvCxnSpPr>
        <p:spPr>
          <a:xfrm flipV="1">
            <a:off x="3131840" y="1124744"/>
            <a:ext cx="5112568" cy="4032448"/>
          </a:xfrm>
          <a:prstGeom prst="curvedConnector3">
            <a:avLst>
              <a:gd name="adj1" fmla="val 74214"/>
            </a:avLst>
          </a:prstGeom>
          <a:ln w="101600"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Νάξος</a:t>
            </a:r>
            <a:r>
              <a:rPr lang="el-GR" sz="2400" dirty="0" smtClean="0"/>
              <a:t>. Ιστιοφόρο και δυο φελούκες μπροστά στο Κάστρο της Νάξου, χαλκογραφία του </a:t>
            </a:r>
            <a:r>
              <a:rPr lang="el-GR" sz="2400" dirty="0" err="1" smtClean="0"/>
              <a:t>Andre</a:t>
            </a:r>
            <a:r>
              <a:rPr lang="el-GR" sz="2400" dirty="0" smtClean="0"/>
              <a:t> </a:t>
            </a:r>
            <a:r>
              <a:rPr lang="el-GR" sz="2400" dirty="0" err="1" smtClean="0"/>
              <a:t>Grasset</a:t>
            </a:r>
            <a:r>
              <a:rPr lang="el-GR" sz="2400" dirty="0" smtClean="0"/>
              <a:t> </a:t>
            </a:r>
            <a:r>
              <a:rPr lang="el-GR" sz="2400" dirty="0" err="1" smtClean="0"/>
              <a:t>Saint</a:t>
            </a:r>
            <a:r>
              <a:rPr lang="el-GR" sz="2400" dirty="0" smtClean="0"/>
              <a:t>-</a:t>
            </a:r>
            <a:r>
              <a:rPr lang="el-GR" sz="2400" dirty="0" err="1" smtClean="0"/>
              <a:t>Sauver</a:t>
            </a:r>
            <a:r>
              <a:rPr lang="el-GR" sz="2400" dirty="0" smtClean="0"/>
              <a:t> από το βιβλίο "</a:t>
            </a:r>
            <a:r>
              <a:rPr lang="el-GR" sz="2400" dirty="0" err="1" smtClean="0"/>
              <a:t>Voyage</a:t>
            </a:r>
            <a:r>
              <a:rPr lang="el-GR" sz="2400" dirty="0" smtClean="0"/>
              <a:t> </a:t>
            </a:r>
            <a:r>
              <a:rPr lang="el-GR" sz="2400" dirty="0" err="1" smtClean="0"/>
              <a:t>historique</a:t>
            </a:r>
            <a:r>
              <a:rPr lang="el-GR" sz="2400" dirty="0" smtClean="0"/>
              <a:t>...", Παρίσι 18ος αι.</a:t>
            </a:r>
            <a:endParaRPr lang="el-GR" sz="2400" dirty="0"/>
          </a:p>
        </p:txBody>
      </p:sp>
      <p:pic>
        <p:nvPicPr>
          <p:cNvPr id="4" name="3 - Θέση περιεχομένου" descr="syros naftiliakos komv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94455"/>
            <a:ext cx="7918705" cy="497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54162"/>
          </a:xfrm>
        </p:spPr>
        <p:txBody>
          <a:bodyPr>
            <a:noAutofit/>
          </a:bodyPr>
          <a:lstStyle/>
          <a:p>
            <a:r>
              <a:rPr lang="el-GR" sz="3200" dirty="0" smtClean="0"/>
              <a:t>Στην ανάπτυξη σημαντικό ρόλο διαδραμάτισε η δυναμική παρουσία και δραστηριότητα των 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ελληνικών παροικιών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img9_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613" t="851" r="613" b="851"/>
          <a:stretch>
            <a:fillRect/>
          </a:stretch>
        </p:blipFill>
        <p:spPr>
          <a:xfrm>
            <a:off x="899593" y="1666522"/>
            <a:ext cx="7200800" cy="515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/>
              <a:t>Στα λιμάνια 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Νότιας Ρωσίας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Odhsos_ma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043608" y="1124744"/>
            <a:ext cx="7200980" cy="543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838</Words>
  <Application>Microsoft Office PowerPoint</Application>
  <PresentationFormat>Προβολή στην οθόνη (4:3)</PresentationFormat>
  <Paragraphs>111</Paragraphs>
  <Slides>39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Η εμπορική ναυτιλία</vt:lpstr>
      <vt:lpstr>Διαφάνεια 2</vt:lpstr>
      <vt:lpstr>Στην διάρκεια  της Επανάστασης</vt:lpstr>
      <vt:lpstr>Διαφάνεια 4</vt:lpstr>
      <vt:lpstr>Η Σύρος, χάρη στην καίρια γεωγραφική της θέση, την υποστήριξη των δυτικών δυνάμεων και την ενισχυμένη αυτοδιοίκηση αναδείχθηκε σε ναυτιλιακό κόμβο.</vt:lpstr>
      <vt:lpstr>Διαφάνεια 6</vt:lpstr>
      <vt:lpstr>Νάξος. Ιστιοφόρο και δυο φελούκες μπροστά στο Κάστρο της Νάξου, χαλκογραφία του Andre Grasset Saint-Sauver από το βιβλίο "Voyage historique...", Παρίσι 18ος αι.</vt:lpstr>
      <vt:lpstr>Στην ανάπτυξη σημαντικό ρόλο διαδραμάτισε η δυναμική παρουσία και δραστηριότητα των ελληνικών παροικιών</vt:lpstr>
      <vt:lpstr>Στα λιμάνια της Νότιας Ρωσίας</vt:lpstr>
      <vt:lpstr>Στις εκβολές του Δούναβη</vt:lpstr>
      <vt:lpstr>στην Κωνσταντινούπολη</vt:lpstr>
      <vt:lpstr>στη Σμύρνη</vt:lpstr>
      <vt:lpstr>Και αργότερα στην Αίγυπτο</vt:lpstr>
      <vt:lpstr>Διαφάνεια 14</vt:lpstr>
      <vt:lpstr>Διαφάνεια 15</vt:lpstr>
      <vt:lpstr>Διαφάνεια 16</vt:lpstr>
      <vt:lpstr>Διαφάνεια 17</vt:lpstr>
      <vt:lpstr>Η ελληνική ατμοπλοΐα  γίνεται αισθητή  την τελευταία δεκαετία του 19ου αι.</vt:lpstr>
      <vt:lpstr>Διαφάνεια 19</vt:lpstr>
      <vt:lpstr>Η ΑΚΤΟΠΛΟΙΑ ΕΝ ΕΤΕΙ 1880 </vt:lpstr>
      <vt:lpstr>Διαφάνεια 21</vt:lpstr>
      <vt:lpstr>Διαφάνεια 22</vt:lpstr>
      <vt:lpstr>ΦΩΤΟΓΡΑΦΙΚΟ ΡΕΠΟΡΤΑΖ ΣΤΑ ΑΤΜΟΠΛΟΙΑ ΤΗΣ ΕΠΟΧΗΣ</vt:lpstr>
      <vt:lpstr>1807: Το «Κλέρμον», το πρώτο πλοίο που κινείται με ατμό και κατασκευάστηκε από τον Ρόμπερτ Φούλτον, κάνει το παρθενικό του ταξίδι στον ποταμό Χάτσον</vt:lpstr>
      <vt:lpstr>Ατμόπλοιο  «Αρκάδιον»</vt:lpstr>
      <vt:lpstr>Ατμόπλοιο  «Δάφνη»</vt:lpstr>
      <vt:lpstr>Ατμόπλοιο  «Μακεδονία» - 1880</vt:lpstr>
      <vt:lpstr>Ατμόπλοιο  «Καρτερία»</vt:lpstr>
      <vt:lpstr>Ατμόπλοιο  «Ύδρα»</vt:lpstr>
      <vt:lpstr>Ατμόπλοιο  «Βικτόρια» - 1911</vt:lpstr>
      <vt:lpstr>«ΤΑΫΓΕΤΟΣ»: Φορτηγό ατμόπλοιο.  Στις 11/6/1917 έμφορτο με μετάλλευμα  τορπιλίσθηκε και βυθίστηκε στη Μεσόγειο.  Χάθηκαν τα 29 από τα 31 μέλη του πληρώματος. </vt:lpstr>
      <vt:lpstr>Ατμόπλοιο  «Παρνασσός» - 1922</vt:lpstr>
      <vt:lpstr>Ατμόπλοιο  «Αγγέλικα» - Κέρκυρα</vt:lpstr>
      <vt:lpstr>Ατμόπλοιο  «Ιωνία»</vt:lpstr>
      <vt:lpstr>Κάσος Επιβίβαση με βάρκες στο ατμόπλοιο. Το πλοίο περιμένει αρόδο εμπορεύματα κι επιβάτες.</vt:lpstr>
      <vt:lpstr>Επιβίβαση ζωντανών κι εμπορευμάτων</vt:lpstr>
      <vt:lpstr>«Χειμάρρα» Η βύθιση αυτού του ατμόπλοιου στις 19 Ιανουαρίου 1947 στον Νότιο Ευβοϊκό είναι το πιο πολύνεκρο ναυτικό δυστύχημα στη χώρα μας. Έμεινε στην ιστορία ως «Ο Τιτανικός της Ελληνικής Ακτοπλοΐας».  </vt:lpstr>
      <vt:lpstr>Αυτά για τα ατμόπλοια!</vt:lpstr>
      <vt:lpstr>Σαλπάρουμε για  το επόμενο μάθημα!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ΕΛΛΗΝΙΚΗ ΟΙΚΟΝΟΜΙΑ ΚΑΤΆ ΤΟΝ 19Ο ΑΙΩΝΑ</dc:title>
  <dc:creator>Toshiba</dc:creator>
  <cp:lastModifiedBy>Toshiba</cp:lastModifiedBy>
  <cp:revision>107</cp:revision>
  <dcterms:created xsi:type="dcterms:W3CDTF">2015-09-21T21:13:31Z</dcterms:created>
  <dcterms:modified xsi:type="dcterms:W3CDTF">2018-09-24T03:48:06Z</dcterms:modified>
</cp:coreProperties>
</file>