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9" r:id="rId10"/>
    <p:sldId id="268" r:id="rId11"/>
    <p:sldId id="264" r:id="rId12"/>
    <p:sldId id="263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17B"/>
    <a:srgbClr val="34411B"/>
    <a:srgbClr val="F0E590"/>
    <a:srgbClr val="E7D553"/>
    <a:srgbClr val="C3A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F1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1DE0-8A24-4FD0-A391-13F310877DF0}" type="datetimeFigureOut">
              <a:rPr lang="el-GR" smtClean="0"/>
              <a:pPr/>
              <a:t>19/12/2020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05B07-2F57-4130-A42C-3C7DE8BF3B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971650"/>
          </a:xfrm>
        </p:spPr>
        <p:txBody>
          <a:bodyPr>
            <a:noAutofit/>
          </a:bodyPr>
          <a:lstStyle/>
          <a:p>
            <a:r>
              <a:rPr lang="el-GR" sz="60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διανομή των «εθνικών γαιών»</a:t>
            </a:r>
          </a:p>
        </p:txBody>
      </p:sp>
      <p:pic>
        <p:nvPicPr>
          <p:cNvPr id="4" name="3 - Εικόνα" descr="dg_03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873810" y="2780928"/>
            <a:ext cx="3498389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7504" y="4298995"/>
            <a:ext cx="1619672" cy="2559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flipH="1">
            <a:off x="5029256" y="3717032"/>
            <a:ext cx="370326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9551" y="0"/>
            <a:ext cx="3474723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539552" y="764704"/>
            <a:ext cx="3672408" cy="2348880"/>
          </a:xfrm>
          <a:prstGeom prst="wedgeEllipseCallout">
            <a:avLst>
              <a:gd name="adj1" fmla="val -30548"/>
              <a:gd name="adj2" fmla="val 121941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Ανώτατο όριο </a:t>
            </a:r>
          </a:p>
          <a:p>
            <a:pPr algn="ctr"/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στρέμματα </a:t>
            </a:r>
            <a:r>
              <a:rPr lang="el-GR" sz="2800" b="1" dirty="0" err="1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ξηρικά</a:t>
            </a:r>
            <a:endParaRPr lang="el-GR" sz="2800" b="1" dirty="0">
              <a:solidFill>
                <a:srgbClr val="344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Ελλειψοειδής επεξήγηση"/>
          <p:cNvSpPr/>
          <p:nvPr/>
        </p:nvSpPr>
        <p:spPr>
          <a:xfrm>
            <a:off x="5004048" y="980728"/>
            <a:ext cx="3096344" cy="2348880"/>
          </a:xfrm>
          <a:prstGeom prst="wedgeEllipseCallout">
            <a:avLst>
              <a:gd name="adj1" fmla="val -142500"/>
              <a:gd name="adj2" fmla="val 130326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…ή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στρέμματα</a:t>
            </a:r>
          </a:p>
          <a:p>
            <a:pPr algn="ctr"/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αρδευόμενα!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11960" y="332656"/>
            <a:ext cx="4320480" cy="3888432"/>
          </a:xfrm>
          <a:solidFill>
            <a:schemeClr val="accent3">
              <a:lumMod val="75000"/>
              <a:alpha val="25000"/>
            </a:schemeClr>
          </a:solidFill>
        </p:spPr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el-GR" dirty="0"/>
              <a:t>Αν ήθελε ο ακτήμονας να καλλιεργήσει φυτείες</a:t>
            </a:r>
            <a:r>
              <a:rPr lang="en-US" dirty="0"/>
              <a:t> </a:t>
            </a:r>
            <a:r>
              <a:rPr lang="el-GR" dirty="0"/>
              <a:t>για </a:t>
            </a: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ελαιόδεντρα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και </a:t>
            </a: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αμπέλια</a:t>
            </a:r>
            <a:r>
              <a:rPr lang="el-GR" dirty="0"/>
              <a:t> μπορούσε να αγοράσει μικρότερη έκταση από το αν ήθελε να καλλιεργήσει </a:t>
            </a: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</a:t>
            </a:r>
            <a:r>
              <a:rPr lang="el-GR" dirty="0"/>
              <a:t>.</a:t>
            </a:r>
          </a:p>
        </p:txBody>
      </p:sp>
      <p:pic>
        <p:nvPicPr>
          <p:cNvPr id="7" name="6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708397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52536" y="4581128"/>
            <a:ext cx="6024828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76256" y="4301208"/>
            <a:ext cx="2556792" cy="2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- Εικόνα" descr="a_smiling_businessman_with_a_pointer_0521-1005-1219-0231_SMU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tretch>
            <a:fillRect/>
          </a:stretch>
        </p:blipFill>
        <p:spPr>
          <a:xfrm flipH="1">
            <a:off x="4788024" y="3789040"/>
            <a:ext cx="331236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- Εικόνα" descr="a_smiling_businessman_with_a_pointer_0521-1005-1219-0231_SM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 flipH="1">
            <a:off x="1537376" y="1988840"/>
            <a:ext cx="2592288" cy="27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179512" y="4437112"/>
            <a:ext cx="2628612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0" y="2880320"/>
            <a:ext cx="3851920" cy="1196752"/>
          </a:xfrm>
          <a:prstGeom prst="wedgeEllipseCallout">
            <a:avLst>
              <a:gd name="adj1" fmla="val -28089"/>
              <a:gd name="adj2" fmla="val 90543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τα πήγαμε </a:t>
            </a:r>
          </a:p>
          <a:p>
            <a:pPr algn="ctr"/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καλά…</a:t>
            </a:r>
            <a:endParaRPr lang="el-GR" sz="2000" b="1" dirty="0">
              <a:solidFill>
                <a:srgbClr val="344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987824" y="0"/>
            <a:ext cx="5832648" cy="6858000"/>
          </a:xfrm>
        </p:spPr>
        <p:txBody>
          <a:bodyPr>
            <a:normAutofit/>
          </a:bodyPr>
          <a:lstStyle/>
          <a:p>
            <a:pPr indent="457200" algn="just">
              <a:buNone/>
            </a:pPr>
            <a:endParaRPr lang="el-GR" dirty="0"/>
          </a:p>
          <a:p>
            <a:pPr indent="457200" algn="just">
              <a:buNone/>
            </a:pPr>
            <a:r>
              <a:rPr lang="el-GR" dirty="0"/>
              <a:t>Αντιφατικοί στόχοι που οδήγησαν μεν σε σημαντική διανομή γαιών αλλά με τα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μισά έσοδα για το κράτος</a:t>
            </a:r>
            <a:r>
              <a:rPr lang="el-GR" dirty="0"/>
              <a:t>. </a:t>
            </a:r>
          </a:p>
          <a:p>
            <a:pPr indent="457200" algn="just">
              <a:buNone/>
            </a:pPr>
            <a:r>
              <a:rPr lang="el-GR" dirty="0"/>
              <a:t> Σημαντικές παράμετροι:</a:t>
            </a:r>
            <a:endParaRPr lang="en-US" dirty="0"/>
          </a:p>
          <a:p>
            <a:pPr indent="457200" algn="just">
              <a:buNone/>
            </a:pP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l-GR" dirty="0"/>
              <a:t>οι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αγρότες δεν είχαν αρκετά χρήματα </a:t>
            </a:r>
            <a:r>
              <a:rPr lang="el-GR" dirty="0"/>
              <a:t>για να αγοράσουν τις εθνικές γαίες </a:t>
            </a:r>
            <a:endParaRPr lang="en-US" dirty="0"/>
          </a:p>
          <a:p>
            <a:pPr indent="457200" algn="just">
              <a:buNone/>
            </a:pP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l-GR" dirty="0"/>
              <a:t>ότι ο </a:t>
            </a: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πολυτεμαχισμός</a:t>
            </a:r>
            <a:r>
              <a:rPr lang="el-GR" dirty="0"/>
              <a:t> της γης ήταν ήδη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μεγάλος</a:t>
            </a:r>
            <a:r>
              <a:rPr lang="el-GR" dirty="0"/>
              <a:t>.</a:t>
            </a:r>
          </a:p>
        </p:txBody>
      </p:sp>
      <p:pic>
        <p:nvPicPr>
          <p:cNvPr id="6" name="5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9240">
            <a:off x="337285" y="102520"/>
            <a:ext cx="1600494" cy="136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3079">
            <a:off x="1187624" y="1196752"/>
            <a:ext cx="2016224" cy="13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3861048"/>
            <a:ext cx="2080701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2915816" y="188640"/>
            <a:ext cx="5616624" cy="2880320"/>
          </a:xfrm>
          <a:prstGeom prst="wedgeEllipseCallout">
            <a:avLst>
              <a:gd name="adj1" fmla="val 29992"/>
              <a:gd name="adj2" fmla="val 74307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buNone/>
            </a:pPr>
            <a:r>
              <a:rPr lang="el-GR" sz="2800" dirty="0">
                <a:solidFill>
                  <a:schemeClr val="tx1"/>
                </a:solidFill>
              </a:rPr>
              <a:t>Οι ακτήμονες αγρότες τελικά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πλήρωσαν μόνο το 50% των οφειλών τους στο ελληνικό κράτος </a:t>
            </a:r>
            <a:r>
              <a:rPr lang="el-GR" sz="2800" dirty="0">
                <a:solidFill>
                  <a:schemeClr val="tx1"/>
                </a:solidFill>
              </a:rPr>
              <a:t>από την εξαγορά των εθνικών γαιών.</a:t>
            </a:r>
          </a:p>
        </p:txBody>
      </p:sp>
      <p:pic>
        <p:nvPicPr>
          <p:cNvPr id="7" name="6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3551" y="2485972"/>
            <a:ext cx="3038933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 flipH="1">
            <a:off x="1477079" y="4790227"/>
            <a:ext cx="240026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684584" y="2564904"/>
            <a:ext cx="4562968" cy="456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2267744" y="188640"/>
            <a:ext cx="3960440" cy="3096344"/>
          </a:xfrm>
          <a:prstGeom prst="wedgeEllipseCallout">
            <a:avLst>
              <a:gd name="adj1" fmla="val -43809"/>
              <a:gd name="adj2" fmla="val 60683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Τελικά το κράτος </a:t>
            </a:r>
            <a:r>
              <a:rPr lang="el-GR" sz="40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πήρε μόνο τα μισά </a:t>
            </a:r>
            <a:r>
              <a:rPr lang="el-G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απ’ αυτά που έπρεπε να πάρει…</a:t>
            </a:r>
          </a:p>
        </p:txBody>
      </p:sp>
      <p:pic>
        <p:nvPicPr>
          <p:cNvPr id="26626" name="Picture 2" descr="ÎÏÎ¿ÏÎ­Î»ÎµÏÎ¼Î± ÎµÎ¹ÎºÏÎ½Î±Ï Î³Î¹Î± too bad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573017"/>
            <a:ext cx="2291408" cy="229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B79-62E3-4665-8920-45A25254D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Διαβάστε τα εθνικά κτήματα και συνεχίζουμε με ... Ορυχεία!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A7925A-17D4-482D-B1ED-1DC5B7379D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2204864"/>
            <a:ext cx="5829300" cy="412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684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ήταν οι «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εθνικές γαίες</a:t>
            </a: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»;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4824"/>
          </a:xfrm>
        </p:spPr>
        <p:txBody>
          <a:bodyPr/>
          <a:lstStyle/>
          <a:p>
            <a:pPr indent="342900" algn="just">
              <a:buNone/>
            </a:pPr>
            <a:r>
              <a:rPr lang="el-GR" dirty="0"/>
              <a:t>«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Εθνικές γαίες</a:t>
            </a:r>
            <a:r>
              <a:rPr lang="el-GR" dirty="0"/>
              <a:t>» ήταν οι ακίνητες, οι κτηματικές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ιδιοκτησίες των Οθωμανών </a:t>
            </a:r>
            <a:r>
              <a:rPr lang="el-GR" dirty="0"/>
              <a:t>στις περιοχές που περιήλθαν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έλεγχο του ελληνικού κράτους</a:t>
            </a:r>
            <a:r>
              <a:rPr lang="el-GR" dirty="0"/>
              <a:t> «</a:t>
            </a:r>
            <a:r>
              <a:rPr lang="el-GR" dirty="0" err="1"/>
              <a:t>επαναστατικώ</a:t>
            </a:r>
            <a:r>
              <a:rPr lang="el-GR" dirty="0"/>
              <a:t> </a:t>
            </a:r>
            <a:r>
              <a:rPr lang="el-GR" dirty="0" err="1"/>
              <a:t>δικαίω</a:t>
            </a:r>
            <a:r>
              <a:rPr lang="el-GR" dirty="0"/>
              <a:t>». </a:t>
            </a: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0" y="3933056"/>
            <a:ext cx="62646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γη αυτή ανήκε:</a:t>
            </a: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α) στο </a:t>
            </a:r>
            <a:r>
              <a:rPr kumimoji="0" lang="el-GR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οθωμανικό δημόσιο</a:t>
            </a:r>
          </a:p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noProof="0" dirty="0"/>
              <a:t>β) σε </a:t>
            </a:r>
            <a:r>
              <a:rPr lang="el-GR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μουσουλμανικά ιδρύματα</a:t>
            </a:r>
          </a:p>
          <a:p>
            <a:pPr marL="342900"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γ) σε </a:t>
            </a:r>
            <a:r>
              <a:rPr kumimoji="0" lang="el-GR" sz="32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ιδιώτες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6012160" y="4077072"/>
            <a:ext cx="2915816" cy="1935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/>
              <a:t>…ως ιδιοκτησία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3200" dirty="0"/>
              <a:t>ή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δικαίωμα νομής  εκμετάλλευσης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284984"/>
            <a:ext cx="5050904" cy="2841179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1.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υποθήκες</a:t>
            </a:r>
            <a:r>
              <a:rPr lang="el-GR" dirty="0"/>
              <a:t> για τη σύναψη δανείων </a:t>
            </a:r>
          </a:p>
          <a:p>
            <a:pPr>
              <a:buNone/>
            </a:pPr>
            <a:r>
              <a:rPr lang="el-GR" dirty="0"/>
              <a:t>2.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 εξασφάλισης εσόδων </a:t>
            </a:r>
            <a:r>
              <a:rPr lang="el-GR" dirty="0"/>
              <a:t>μέσω της εκποίησής τους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5026" y="3041649"/>
            <a:ext cx="3308974" cy="3816351"/>
          </a:xfrm>
          <a:prstGeom prst="rect">
            <a:avLst/>
          </a:prstGeom>
        </p:spPr>
      </p:pic>
      <p:sp>
        <p:nvSpPr>
          <p:cNvPr id="5" name="4 - Ελλειψοειδής επεξήγηση"/>
          <p:cNvSpPr/>
          <p:nvPr/>
        </p:nvSpPr>
        <p:spPr>
          <a:xfrm>
            <a:off x="971600" y="188640"/>
            <a:ext cx="5472608" cy="2880320"/>
          </a:xfrm>
          <a:prstGeom prst="wedgeEllipseCallout">
            <a:avLst>
              <a:gd name="adj1" fmla="val 61021"/>
              <a:gd name="adj2" fmla="val 51891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χρησιμοποιήθηκαν </a:t>
            </a:r>
            <a:r>
              <a:rPr lang="el-GR" sz="36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«εθνικές γαίες»;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59832" y="260648"/>
            <a:ext cx="6084168" cy="65973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1. τα ισχυρά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δικαιώματα ιδιοκτησίας </a:t>
            </a:r>
            <a:r>
              <a:rPr lang="el-GR" dirty="0"/>
              <a:t>των ανθρώπων που τα καλλιεργούσαν για χρόνια </a:t>
            </a:r>
          </a:p>
          <a:p>
            <a:pPr>
              <a:buNone/>
            </a:pPr>
            <a:r>
              <a:rPr lang="el-GR" dirty="0"/>
              <a:t>2. η έλλειψη ξεκάθαρων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τίτλων ιδιοκτησίας </a:t>
            </a:r>
          </a:p>
          <a:p>
            <a:pPr>
              <a:buNone/>
            </a:pPr>
            <a:r>
              <a:rPr lang="el-GR" dirty="0"/>
              <a:t>3. τα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επάλληλα δικαιώματα </a:t>
            </a:r>
            <a:r>
              <a:rPr lang="el-GR" dirty="0"/>
              <a:t>επί της γης </a:t>
            </a:r>
          </a:p>
          <a:p>
            <a:pPr>
              <a:buNone/>
            </a:pPr>
            <a:r>
              <a:rPr lang="el-GR" dirty="0"/>
              <a:t>4. 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απευθείας εξαγορά τους </a:t>
            </a:r>
            <a:r>
              <a:rPr lang="el-GR" dirty="0"/>
              <a:t>από ιδιώτες χωρίς κρατική διαμεσολάβηση </a:t>
            </a:r>
          </a:p>
          <a:p>
            <a:pPr>
              <a:buNone/>
            </a:pPr>
            <a:r>
              <a:rPr lang="el-GR" dirty="0"/>
              <a:t>5. οι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καταπατήσεις</a:t>
            </a:r>
            <a:r>
              <a:rPr lang="el-GR" dirty="0"/>
              <a:t> </a:t>
            </a:r>
          </a:p>
          <a:p>
            <a:pPr>
              <a:buNone/>
            </a:pPr>
            <a:r>
              <a:rPr lang="el-GR" dirty="0"/>
              <a:t>6. η προσαρμογή από το οθωμανικό στο </a:t>
            </a:r>
            <a:r>
              <a:rPr lang="el-GR" dirty="0" err="1"/>
              <a:t>βυζαντινορωμαϊκό</a:t>
            </a:r>
            <a:r>
              <a:rPr lang="el-GR" dirty="0"/>
              <a:t> δίκαιο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42184"/>
            <a:ext cx="2915816" cy="291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251520" y="188640"/>
            <a:ext cx="2736304" cy="2880320"/>
          </a:xfrm>
          <a:prstGeom prst="wedgeEllipseCallout">
            <a:avLst>
              <a:gd name="adj1" fmla="val 4274"/>
              <a:gd name="adj2" fmla="val 104208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</a:t>
            </a:r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εμπόδιζε</a:t>
            </a:r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</a:p>
          <a:p>
            <a:pPr algn="ctr"/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διανομή τους;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60304"/>
            <a:ext cx="3275856" cy="329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3419872" y="260648"/>
            <a:ext cx="5077072" cy="2376264"/>
          </a:xfrm>
          <a:prstGeom prst="wedgeEllipseCallout">
            <a:avLst>
              <a:gd name="adj1" fmla="val -68121"/>
              <a:gd name="adj2" fmla="val 102431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rgbClr val="34411B"/>
                </a:solidFill>
              </a:rPr>
              <a:t>Οι «εθνικές γαίες» οδηγούνταν σε </a:t>
            </a:r>
            <a:r>
              <a:rPr lang="el-GR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πολυτεμαχισμό</a:t>
            </a:r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>
                <a:solidFill>
                  <a:srgbClr val="34411B"/>
                </a:solidFill>
              </a:rPr>
              <a:t>λόγω: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32040" y="2996952"/>
            <a:ext cx="3851920" cy="1224136"/>
          </a:xfrm>
          <a:solidFill>
            <a:schemeClr val="accent3">
              <a:lumMod val="50000"/>
              <a:alpha val="68000"/>
            </a:schemeClr>
          </a:solidFill>
          <a:effectLst>
            <a:outerShdw blurRad="76200" dist="152400" dir="2700000" algn="tl" rotWithShape="0">
              <a:prstClr val="black">
                <a:alpha val="19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dirty="0">
                <a:solidFill>
                  <a:srgbClr val="F0E590"/>
                </a:solidFill>
              </a:rPr>
              <a:t>έλλειψης μεγάλων  </a:t>
            </a:r>
          </a:p>
          <a:p>
            <a:pPr algn="ctr">
              <a:buNone/>
            </a:pPr>
            <a:r>
              <a:rPr lang="el-GR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κεφαλαίων </a:t>
            </a:r>
          </a:p>
        </p:txBody>
      </p:sp>
      <p:pic>
        <p:nvPicPr>
          <p:cNvPr id="6" name="5 - Εικόνα" descr="Scrappy Bright Polka Number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8960"/>
            <a:ext cx="432048" cy="825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- Θέση περιεχομένου"/>
          <p:cNvSpPr txBox="1">
            <a:spLocks/>
          </p:cNvSpPr>
          <p:nvPr/>
        </p:nvSpPr>
        <p:spPr>
          <a:xfrm>
            <a:off x="5076056" y="4797152"/>
            <a:ext cx="385192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l-GR" sz="3200" b="1" dirty="0">
              <a:solidFill>
                <a:srgbClr val="344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932040" y="4365104"/>
            <a:ext cx="3851920" cy="2232248"/>
          </a:xfrm>
          <a:prstGeom prst="rect">
            <a:avLst/>
          </a:prstGeom>
          <a:solidFill>
            <a:schemeClr val="accent3">
              <a:lumMod val="50000"/>
              <a:alpha val="68000"/>
            </a:schemeClr>
          </a:solidFill>
          <a:effectLst>
            <a:outerShdw blurRad="76200" dist="152400" dir="2700000" algn="tl" rotWithShape="0">
              <a:prstClr val="black">
                <a:alpha val="19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buNone/>
            </a:pPr>
            <a:r>
              <a:rPr lang="el-GR" sz="3200" b="1" dirty="0">
                <a:solidFill>
                  <a:srgbClr val="F0E590"/>
                </a:solidFill>
              </a:rPr>
              <a:t>τάσης απόκτησης </a:t>
            </a:r>
          </a:p>
          <a:p>
            <a:pPr algn="ctr">
              <a:buNone/>
            </a:pPr>
            <a:r>
              <a:rPr lang="el-GR" sz="3200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ακίνητης περιουσίας </a:t>
            </a:r>
          </a:p>
          <a:p>
            <a:pPr algn="ctr">
              <a:buNone/>
            </a:pPr>
            <a:r>
              <a:rPr lang="el-GR" sz="3200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στις πόλεις </a:t>
            </a:r>
          </a:p>
          <a:p>
            <a:pPr algn="ctr">
              <a:buNone/>
            </a:pPr>
            <a:r>
              <a:rPr lang="el-GR" sz="3200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(ειδικά στην Αθήνα) </a:t>
            </a:r>
          </a:p>
        </p:txBody>
      </p:sp>
      <p:pic>
        <p:nvPicPr>
          <p:cNvPr id="9" name="8 - Εικόνα" descr="Scrappy Bright Polka Numbers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509120"/>
            <a:ext cx="432048" cy="71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844824"/>
            <a:ext cx="6516216" cy="522920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l-GR" dirty="0"/>
              <a:t>αποτράπηκαν οι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κοινωνικές  </a:t>
            </a:r>
          </a:p>
          <a:p>
            <a:pPr marL="0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εντάσεις</a:t>
            </a:r>
            <a:r>
              <a:rPr lang="el-GR" dirty="0"/>
              <a:t> και συγκρούσεις</a:t>
            </a:r>
          </a:p>
          <a:p>
            <a:pPr marL="0">
              <a:spcBef>
                <a:spcPts val="0"/>
              </a:spcBef>
              <a:buNone/>
            </a:pPr>
            <a:r>
              <a:rPr lang="el-GR" dirty="0"/>
              <a:t> </a:t>
            </a:r>
            <a:endParaRPr lang="el-GR" sz="1200" dirty="0"/>
          </a:p>
          <a:p>
            <a:pPr>
              <a:buNone/>
            </a:pP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μικρές ιδιοκτησίες ήταν ευάλωτες </a:t>
            </a:r>
            <a:r>
              <a:rPr lang="el-GR" dirty="0"/>
              <a:t>σε κρίσεις, στις διαθέσεις της αγοράς και στους φόρους </a:t>
            </a:r>
          </a:p>
          <a:p>
            <a:pPr marL="0">
              <a:buNone/>
            </a:pPr>
            <a:endParaRPr lang="el-GR" dirty="0"/>
          </a:p>
          <a:p>
            <a:pPr>
              <a:buNone/>
            </a:pPr>
            <a:r>
              <a:rPr lang="el-GR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l-GR" dirty="0"/>
              <a:t>ευνοήθηκε η ανάπτυξη ενός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συστήματος πολιτικής προστασίας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2726"/>
            <a:ext cx="1675008" cy="1580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2627784" y="116632"/>
            <a:ext cx="4176464" cy="1656184"/>
          </a:xfrm>
          <a:prstGeom prst="wedgeEllipseCallout">
            <a:avLst>
              <a:gd name="adj1" fmla="val -62273"/>
              <a:gd name="adj2" fmla="val -32560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0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Αποτελέσματα </a:t>
            </a:r>
            <a:r>
              <a:rPr lang="el-GR" sz="3000" b="1" dirty="0" err="1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πολυτεμαχισμού</a:t>
            </a:r>
            <a:endParaRPr lang="el-GR" sz="3000" b="1" dirty="0">
              <a:solidFill>
                <a:srgbClr val="344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717032"/>
            <a:ext cx="1187236" cy="1034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4248" y="4904218"/>
            <a:ext cx="1896874" cy="1953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- Εικόνα" descr="a_smiling_businessman_with_a_pointer_0521-1005-1219-0231_S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28381"/>
            <a:ext cx="1916870" cy="143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ÎÏÎ¿ÏÎ­Î»ÎµÏÎ¼Î± ÎµÎ¹ÎºÏÎ½Î±Ï Î³Î¹Î± fight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988840"/>
            <a:ext cx="1872208" cy="154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AutoShape 4" descr="ÎÏÎ¿ÏÎ­Î»ÎµÏÎ¼Î± ÎµÎ¹ÎºÏÎ½Î±Ï Î³Î¹Î± no figh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198" name="AutoShape 6" descr="ÎÏÎ¿ÏÎ­Î»ÎµÏÎ¼Î± ÎµÎ¹ÎºÏÎ½Î±Ï Î³Î¹Î± no fight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00" name="Picture 8" descr="ÎÏÎ¿ÏÎ­Î»ÎµÏÎ¼Î± ÎµÎ¹ÎºÏÎ½Î±Ï Î³Î¹Î± no fight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628800"/>
            <a:ext cx="1800200" cy="18002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αρχείο λήψ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708920"/>
            <a:ext cx="4608512" cy="337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- Επεξήγηση με σύννεφο"/>
          <p:cNvSpPr/>
          <p:nvPr/>
        </p:nvSpPr>
        <p:spPr>
          <a:xfrm>
            <a:off x="179512" y="0"/>
            <a:ext cx="4464496" cy="2636912"/>
          </a:xfrm>
          <a:prstGeom prst="cloudCallout">
            <a:avLst>
              <a:gd name="adj1" fmla="val 43999"/>
              <a:gd name="adj2" fmla="val 75982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ακτήμονες</a:t>
            </a:r>
            <a:r>
              <a:rPr lang="el-GR" sz="2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Έλληνες πρέπει ν’ αποκτήσουν μια εδαφική έκταση </a:t>
            </a:r>
          </a:p>
          <a:p>
            <a:pPr algn="ctr"/>
            <a:r>
              <a:rPr lang="el-GR" sz="2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επιβιώσουν</a:t>
            </a:r>
            <a:r>
              <a:rPr lang="el-GR" sz="20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5868144" y="0"/>
            <a:ext cx="3275856" cy="2564904"/>
          </a:xfrm>
          <a:prstGeom prst="cloudCallout">
            <a:avLst>
              <a:gd name="adj1" fmla="val -49329"/>
              <a:gd name="adj2" fmla="val 76656"/>
            </a:avLst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</a:t>
            </a:r>
            <a:r>
              <a:rPr lang="el-GR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κράτος</a:t>
            </a:r>
            <a:r>
              <a:rPr lang="el-GR" sz="2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θα κερδίσει από την πώληση των εθνικών γαιών </a:t>
            </a:r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χρήμα</a:t>
            </a:r>
            <a:r>
              <a:rPr lang="el-GR" sz="20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4" name="3 - Ελλειψοειδής επεξήγηση"/>
          <p:cNvSpPr/>
          <p:nvPr/>
        </p:nvSpPr>
        <p:spPr>
          <a:xfrm>
            <a:off x="0" y="2708920"/>
            <a:ext cx="2304256" cy="1152128"/>
          </a:xfrm>
          <a:prstGeom prst="wedgeEllipseCallout">
            <a:avLst>
              <a:gd name="adj1" fmla="val 909"/>
              <a:gd name="adj2" fmla="val 102737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Επιτέλους! </a:t>
            </a:r>
          </a:p>
        </p:txBody>
      </p:sp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293096"/>
            <a:ext cx="2890329" cy="2389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3" y="260648"/>
            <a:ext cx="1512168" cy="1226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- Εικόνα" descr="a_smiling_businessman_with_a_pointer_0521-1005-1219-0231_SMU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345" y="1844824"/>
            <a:ext cx="1224136" cy="111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- TextBox"/>
          <p:cNvSpPr txBox="1"/>
          <p:nvPr/>
        </p:nvSpPr>
        <p:spPr>
          <a:xfrm>
            <a:off x="3131840" y="62181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Αλέξανδρος Κουμουνδούρος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941168"/>
            <a:ext cx="1942299" cy="1691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Ελλειψοειδής επεξήγηση"/>
          <p:cNvSpPr/>
          <p:nvPr/>
        </p:nvSpPr>
        <p:spPr>
          <a:xfrm>
            <a:off x="251520" y="188640"/>
            <a:ext cx="3096344" cy="2780928"/>
          </a:xfrm>
          <a:prstGeom prst="wedgeEllipseCallout">
            <a:avLst>
              <a:gd name="adj1" fmla="val -13572"/>
              <a:gd name="adj2" fmla="val 104847"/>
            </a:avLst>
          </a:prstGeom>
          <a:solidFill>
            <a:srgbClr val="92D050">
              <a:alpha val="12000"/>
            </a:srgbClr>
          </a:solidFill>
          <a:ln w="12700">
            <a:solidFill>
              <a:srgbClr val="34411B"/>
            </a:solidFill>
          </a:ln>
          <a:effectLst>
            <a:outerShdw blurRad="139700" dist="88900" dir="2700000" sx="102000" sy="102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1870-1871</a:t>
            </a:r>
            <a:r>
              <a:rPr lang="el-GR" sz="32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8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Γίνονται νομοθετικές ρυθμίσεις με στόχο: </a:t>
            </a:r>
          </a:p>
        </p:txBody>
      </p:sp>
      <p:pic>
        <p:nvPicPr>
          <p:cNvPr id="6" name="5 - Εικόνα" descr="αρχείο λήψης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>
            <a:off x="5956153" y="188640"/>
            <a:ext cx="295461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>
            <a:off x="6084168" y="4653136"/>
            <a:ext cx="2843808" cy="1938992"/>
          </a:xfrm>
          <a:prstGeom prst="rect">
            <a:avLst/>
          </a:prstGeom>
          <a:solidFill>
            <a:schemeClr val="accent3">
              <a:lumMod val="75000"/>
              <a:alpha val="65000"/>
            </a:schemeClr>
          </a:solidFill>
          <a:effectLst>
            <a:outerShdw blurRad="50800" dir="6780000" sx="126000" sy="126000" algn="tl" rotWithShape="0">
              <a:prstClr val="black">
                <a:alpha val="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2400" dirty="0"/>
              <a:t>Ο </a:t>
            </a:r>
            <a:r>
              <a:rPr lang="el-GR" sz="2400" b="1" dirty="0"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Αλέξανδρος Κουμουνδούρος </a:t>
            </a:r>
            <a:r>
              <a:rPr lang="el-GR" sz="2400" dirty="0"/>
              <a:t>αποφασίζει τη </a:t>
            </a:r>
            <a:r>
              <a:rPr lang="el-GR" sz="2400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διανομή</a:t>
            </a:r>
          </a:p>
          <a:p>
            <a:pPr algn="ctr"/>
            <a:r>
              <a:rPr lang="el-GR" sz="2400" b="1" dirty="0">
                <a:solidFill>
                  <a:srgbClr val="F0E5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των εθνικών γαιών!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95736" y="2348880"/>
            <a:ext cx="3744416" cy="400506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να εξασφαλιστούν </a:t>
            </a:r>
          </a:p>
          <a:p>
            <a:pPr marL="514350" indent="-514350">
              <a:buNone/>
            </a:pPr>
            <a:r>
              <a:rPr lang="el-GR" dirty="0"/>
              <a:t>      οι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ακτήμονες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χωρικοί </a:t>
            </a:r>
          </a:p>
          <a:p>
            <a:pPr>
              <a:buNone/>
            </a:pPr>
            <a:r>
              <a:rPr lang="el-GR" dirty="0"/>
              <a:t>2. το κράτος να εξασφαλίσει </a:t>
            </a:r>
            <a:r>
              <a:rPr lang="el-G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έσοδα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μέσω της εκποίησης </a:t>
            </a:r>
          </a:p>
        </p:txBody>
      </p:sp>
      <p:sp>
        <p:nvSpPr>
          <p:cNvPr id="11" name="10 - Βέλος προς τα κάτω"/>
          <p:cNvSpPr/>
          <p:nvPr/>
        </p:nvSpPr>
        <p:spPr>
          <a:xfrm>
            <a:off x="7092280" y="3284984"/>
            <a:ext cx="936104" cy="1296144"/>
          </a:xfrm>
          <a:prstGeom prst="downArrow">
            <a:avLst/>
          </a:prstGeom>
          <a:solidFill>
            <a:schemeClr val="accent3">
              <a:lumMod val="75000"/>
              <a:alpha val="76000"/>
            </a:schemeClr>
          </a:solidFill>
          <a:ln w="12700">
            <a:solidFill>
              <a:srgbClr val="34411B"/>
            </a:solidFill>
          </a:ln>
          <a:effectLst>
            <a:outerShdw blurRad="393700" dist="177800" dir="2700000" algn="tl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11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353" y="980728"/>
            <a:ext cx="142545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- Εικόνα" descr="a_smiling_businessman_with_a_pointer_0521-1005-1219-0231_S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933056"/>
            <a:ext cx="1640912" cy="112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1" animBg="1"/>
      <p:bldP spid="3" grpId="0" build="p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355976" y="3573016"/>
            <a:ext cx="4464496" cy="3284984"/>
          </a:xfrm>
        </p:spPr>
        <p:txBody>
          <a:bodyPr>
            <a:normAutofit/>
          </a:bodyPr>
          <a:lstStyle/>
          <a:p>
            <a:pPr indent="457200" algn="ctr">
              <a:buNone/>
            </a:pPr>
            <a:r>
              <a:rPr lang="el-G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1870-1911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  <a:p>
            <a:pPr indent="457200" algn="ctr">
              <a:buNone/>
            </a:pPr>
            <a:r>
              <a:rPr lang="el-GR" dirty="0">
                <a:sym typeface="Wingdings" pitchFamily="2" charset="2"/>
              </a:rPr>
              <a:t> </a:t>
            </a:r>
            <a:r>
              <a:rPr lang="el-GR" dirty="0"/>
              <a:t>μοιράστηκαν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2.650.000</a:t>
            </a:r>
            <a:r>
              <a:rPr lang="el-GR" dirty="0"/>
              <a:t> στρέμματα με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370.000</a:t>
            </a:r>
            <a:r>
              <a:rPr lang="el-GR" dirty="0"/>
              <a:t> παραχωρητήρια. </a:t>
            </a:r>
          </a:p>
          <a:p>
            <a:pPr indent="457200" algn="ctr">
              <a:buNone/>
            </a:pPr>
            <a:endParaRPr lang="el-GR" dirty="0"/>
          </a:p>
        </p:txBody>
      </p:sp>
      <p:sp>
        <p:nvSpPr>
          <p:cNvPr id="8" name="2 - Θέση περιεχομένου"/>
          <p:cNvSpPr txBox="1">
            <a:spLocks/>
          </p:cNvSpPr>
          <p:nvPr/>
        </p:nvSpPr>
        <p:spPr>
          <a:xfrm>
            <a:off x="4319464" y="332656"/>
            <a:ext cx="4824536" cy="30963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800" b="1" i="0" u="none" strike="noStrike" kern="1200" cap="none" spc="0" normalizeH="0" baseline="0" noProof="0" dirty="0">
                <a:ln>
                  <a:noFill/>
                </a:ln>
                <a:solidFill>
                  <a:srgbClr val="344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el-GR" sz="3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1833 – 1870</a:t>
            </a:r>
            <a:r>
              <a:rPr kumimoji="0" lang="el-GR" sz="3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ελληνικό κράτος είχε μοιράσει σε ακτήμονες </a:t>
            </a:r>
          </a:p>
          <a:p>
            <a:pPr marL="34290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600.000 στρέμματα </a:t>
            </a:r>
          </a:p>
          <a:p>
            <a:pPr marL="342900" marR="0" lvl="0" indent="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εθνικών γαιών.</a:t>
            </a:r>
          </a:p>
        </p:txBody>
      </p:sp>
      <p:pic>
        <p:nvPicPr>
          <p:cNvPr id="10" name="9 - Εικόνα" descr="a_smiling_businessman_with_a_pointer_0521-1005-1219-0231_SMU.jpg"/>
          <p:cNvPicPr>
            <a:picLocks noChangeAspect="1"/>
          </p:cNvPicPr>
          <p:nvPr/>
        </p:nvPicPr>
        <p:blipFill>
          <a:blip r:embed="rId2" cstate="print"/>
          <a:srcRect l="-852" t="5468" r="3409"/>
          <a:stretch>
            <a:fillRect/>
          </a:stretch>
        </p:blipFill>
        <p:spPr>
          <a:xfrm>
            <a:off x="395536" y="476672"/>
            <a:ext cx="3954210" cy="2382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- Εικόνα" descr="a_smiling_businessman_with_a_pointer_0521-1005-1219-0231_SMU.jpg"/>
          <p:cNvPicPr>
            <a:picLocks noChangeAspect="1"/>
          </p:cNvPicPr>
          <p:nvPr/>
        </p:nvPicPr>
        <p:blipFill>
          <a:blip r:embed="rId3" cstate="print">
            <a:lum bright="-20000" contrast="30000"/>
          </a:blip>
          <a:stretch>
            <a:fillRect/>
          </a:stretch>
        </p:blipFill>
        <p:spPr>
          <a:xfrm flipH="1">
            <a:off x="217409" y="3789040"/>
            <a:ext cx="437735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11 - Εικόνα" descr="a_smiling_businessman_with_a_pointer_0521-1005-1219-0231_S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276872"/>
            <a:ext cx="1232490" cy="123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- Εικόνα" descr="a_smiling_businessman_with_a_pointer_0521-1005-1219-0231_S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5445224"/>
            <a:ext cx="1232490" cy="123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439</Words>
  <Application>Microsoft Office PowerPoint</Application>
  <PresentationFormat>On-screen Show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Θέμα του Office</vt:lpstr>
      <vt:lpstr>Η διανομή των «εθνικών γαιών»</vt:lpstr>
      <vt:lpstr>Τι ήταν οι «εθνικές γαίες»;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Διαβάστε τα εθνικά κτήματα και συνεχίζουμε με ... Ορυχεία!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διανομή των «εθνικών γαιών»</dc:title>
  <dc:creator>Toshiba</dc:creator>
  <cp:lastModifiedBy>Flora Vgontza</cp:lastModifiedBy>
  <cp:revision>98</cp:revision>
  <dcterms:created xsi:type="dcterms:W3CDTF">2015-09-24T03:36:56Z</dcterms:created>
  <dcterms:modified xsi:type="dcterms:W3CDTF">2020-12-19T17:52:44Z</dcterms:modified>
</cp:coreProperties>
</file>