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0" r:id="rId4"/>
    <p:sldId id="288" r:id="rId5"/>
    <p:sldId id="291" r:id="rId6"/>
    <p:sldId id="289" r:id="rId7"/>
    <p:sldId id="292" r:id="rId8"/>
    <p:sldId id="293" r:id="rId9"/>
    <p:sldId id="294" r:id="rId10"/>
    <p:sldId id="295" r:id="rId11"/>
    <p:sldId id="296" r:id="rId12"/>
    <p:sldId id="297"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34986"/>
    <a:srgbClr val="3E1B59"/>
    <a:srgbClr val="FFCC66"/>
    <a:srgbClr val="FFFF99"/>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52"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B7AC55FB-2F5B-42AD-A71E-39FB150D5653}" type="datetimeFigureOut">
              <a:rPr lang="el-GR" smtClean="0"/>
              <a:pPr/>
              <a:t>28/12/2020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CF39209-ED35-40BB-ABB2-6DF24667D87E}"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B7AC55FB-2F5B-42AD-A71E-39FB150D5653}" type="datetimeFigureOut">
              <a:rPr lang="el-GR" smtClean="0"/>
              <a:pPr/>
              <a:t>28/12/2020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CF39209-ED35-40BB-ABB2-6DF24667D87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B7AC55FB-2F5B-42AD-A71E-39FB150D5653}" type="datetimeFigureOut">
              <a:rPr lang="el-GR" smtClean="0"/>
              <a:pPr/>
              <a:t>28/12/2020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CF39209-ED35-40BB-ABB2-6DF24667D87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B7AC55FB-2F5B-42AD-A71E-39FB150D5653}" type="datetimeFigureOut">
              <a:rPr lang="el-GR" smtClean="0"/>
              <a:pPr/>
              <a:t>28/12/2020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CF39209-ED35-40BB-ABB2-6DF24667D87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7AC55FB-2F5B-42AD-A71E-39FB150D5653}" type="datetimeFigureOut">
              <a:rPr lang="el-GR" smtClean="0"/>
              <a:pPr/>
              <a:t>28/12/2020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CF39209-ED35-40BB-ABB2-6DF24667D87E}"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B7AC55FB-2F5B-42AD-A71E-39FB150D5653}" type="datetimeFigureOut">
              <a:rPr lang="el-GR" smtClean="0"/>
              <a:pPr/>
              <a:t>28/12/2020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CF39209-ED35-40BB-ABB2-6DF24667D87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B7AC55FB-2F5B-42AD-A71E-39FB150D5653}" type="datetimeFigureOut">
              <a:rPr lang="el-GR" smtClean="0"/>
              <a:pPr/>
              <a:t>28/12/2020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CF39209-ED35-40BB-ABB2-6DF24667D87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B7AC55FB-2F5B-42AD-A71E-39FB150D5653}" type="datetimeFigureOut">
              <a:rPr lang="el-GR" smtClean="0"/>
              <a:pPr/>
              <a:t>28/12/2020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CF39209-ED35-40BB-ABB2-6DF24667D87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7AC55FB-2F5B-42AD-A71E-39FB150D5653}" type="datetimeFigureOut">
              <a:rPr lang="el-GR" smtClean="0"/>
              <a:pPr/>
              <a:t>28/12/2020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CF39209-ED35-40BB-ABB2-6DF24667D87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7AC55FB-2F5B-42AD-A71E-39FB150D5653}" type="datetimeFigureOut">
              <a:rPr lang="el-GR" smtClean="0"/>
              <a:pPr/>
              <a:t>28/12/2020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CF39209-ED35-40BB-ABB2-6DF24667D87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7AC55FB-2F5B-42AD-A71E-39FB150D5653}" type="datetimeFigureOut">
              <a:rPr lang="el-GR" smtClean="0"/>
              <a:pPr/>
              <a:t>28/12/2020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CF39209-ED35-40BB-ABB2-6DF24667D87E}"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75000"/>
              </a:schemeClr>
            </a:gs>
            <a:gs pos="25000">
              <a:schemeClr val="accent3">
                <a:lumMod val="60000"/>
                <a:lumOff val="40000"/>
              </a:schemeClr>
            </a:gs>
            <a:gs pos="50000">
              <a:schemeClr val="accent3">
                <a:lumMod val="20000"/>
                <a:lumOff val="80000"/>
              </a:schemeClr>
            </a:gs>
            <a:gs pos="75000">
              <a:schemeClr val="accent4">
                <a:lumMod val="60000"/>
                <a:lumOff val="40000"/>
              </a:schemeClr>
            </a:gs>
            <a:gs pos="100000">
              <a:srgbClr val="C34986"/>
            </a:gs>
          </a:gsLst>
          <a:lin ang="5400000" scaled="0"/>
          <a:tileRect/>
        </a:gra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AC55FB-2F5B-42AD-A71E-39FB150D5653}" type="datetimeFigureOut">
              <a:rPr lang="el-GR" smtClean="0"/>
              <a:pPr/>
              <a:t>28/12/2020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F39209-ED35-40BB-ABB2-6DF24667D87E}"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12.emf"/><Relationship Id="rId7" Type="http://schemas.openxmlformats.org/officeDocument/2006/relationships/image" Target="../media/image16.jpeg"/><Relationship Id="rId12" Type="http://schemas.openxmlformats.org/officeDocument/2006/relationships/image" Target="../media/image21.jpeg"/><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15.jpeg"/><Relationship Id="rId11" Type="http://schemas.openxmlformats.org/officeDocument/2006/relationships/image" Target="../media/image20.jpeg"/><Relationship Id="rId5" Type="http://schemas.openxmlformats.org/officeDocument/2006/relationships/image" Target="../media/image14.jpeg"/><Relationship Id="rId10" Type="http://schemas.openxmlformats.org/officeDocument/2006/relationships/image" Target="../media/image19.jpeg"/><Relationship Id="rId4" Type="http://schemas.openxmlformats.org/officeDocument/2006/relationships/image" Target="../media/image13.jpeg"/><Relationship Id="rId9" Type="http://schemas.openxmlformats.org/officeDocument/2006/relationships/image" Target="../media/image18.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a:xfrm>
            <a:off x="685800" y="260648"/>
            <a:ext cx="7772400" cy="1470025"/>
          </a:xfrm>
        </p:spPr>
        <p:txBody>
          <a:bodyPr/>
          <a:lstStyle/>
          <a:p>
            <a:r>
              <a:rPr lang="el-GR" b="1" dirty="0">
                <a:effectLst>
                  <a:outerShdw blurRad="38100" dist="38100" dir="2700000" algn="tl">
                    <a:srgbClr val="000000">
                      <a:alpha val="43137"/>
                    </a:srgbClr>
                  </a:outerShdw>
                </a:effectLst>
              </a:rPr>
              <a:t>Η </a:t>
            </a:r>
            <a:r>
              <a:rPr lang="el-GR" b="1" dirty="0">
                <a:solidFill>
                  <a:srgbClr val="7030A0"/>
                </a:solidFill>
                <a:effectLst>
                  <a:outerShdw blurRad="38100" dist="38100" dir="2700000" algn="tl">
                    <a:srgbClr val="000000">
                      <a:alpha val="43137"/>
                    </a:srgbClr>
                  </a:outerShdw>
                </a:effectLst>
              </a:rPr>
              <a:t>οικονομική</a:t>
            </a:r>
            <a:r>
              <a:rPr lang="el-GR" b="1" dirty="0">
                <a:effectLst>
                  <a:outerShdw blurRad="38100" dist="38100" dir="2700000" algn="tl">
                    <a:srgbClr val="000000">
                      <a:alpha val="43137"/>
                    </a:srgbClr>
                  </a:outerShdw>
                </a:effectLst>
              </a:rPr>
              <a:t> ζωή κατά την περίοδο του </a:t>
            </a:r>
            <a:r>
              <a:rPr lang="el-GR" b="1" dirty="0">
                <a:solidFill>
                  <a:srgbClr val="7030A0"/>
                </a:solidFill>
                <a:effectLst>
                  <a:outerShdw blurRad="38100" dist="38100" dir="2700000" algn="tl">
                    <a:srgbClr val="000000">
                      <a:alpha val="43137"/>
                    </a:srgbClr>
                  </a:outerShdw>
                </a:effectLst>
              </a:rPr>
              <a:t>μεσοπολέμου</a:t>
            </a:r>
          </a:p>
        </p:txBody>
      </p:sp>
      <p:pic>
        <p:nvPicPr>
          <p:cNvPr id="7" name="6 - Εικόνα"/>
          <p:cNvPicPr>
            <a:picLocks noChangeAspect="1"/>
          </p:cNvPicPr>
          <p:nvPr/>
        </p:nvPicPr>
        <p:blipFill rotWithShape="1">
          <a:blip r:embed="rId2">
            <a:extLst>
              <a:ext uri="{28A0092B-C50C-407E-A947-70E740481C1C}">
                <a14:useLocalDpi xmlns:a14="http://schemas.microsoft.com/office/drawing/2010/main" val="0"/>
              </a:ext>
            </a:extLst>
          </a:blip>
          <a:srcRect l="6252" t="34759" r="7346" b="-37579"/>
          <a:stretch/>
        </p:blipFill>
        <p:spPr>
          <a:xfrm>
            <a:off x="0" y="1916832"/>
            <a:ext cx="9144000" cy="6872858"/>
          </a:xfrm>
          <a:prstGeom prst="rect">
            <a:avLst/>
          </a:prstGeom>
          <a:ln>
            <a:noFill/>
          </a:ln>
          <a:effectLst>
            <a:outerShdw blurRad="292100" dist="139700" dir="2700000" algn="tl" rotWithShape="0">
              <a:srgbClr val="333333">
                <a:alpha val="65000"/>
              </a:srgbClr>
            </a:outerShdw>
          </a:effectLst>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827584" y="1412776"/>
            <a:ext cx="7704856" cy="4031873"/>
          </a:xfrm>
          <a:prstGeom prst="rect">
            <a:avLst/>
          </a:prstGeom>
          <a:noFill/>
        </p:spPr>
        <p:txBody>
          <a:bodyPr wrap="square" rtlCol="0">
            <a:spAutoFit/>
          </a:bodyPr>
          <a:lstStyle/>
          <a:p>
            <a:r>
              <a:rPr lang="el-GR" sz="3200" dirty="0"/>
              <a:t>Μόνο σ' έναν τομέα δεν τα πήγαν καλά οι Πόντιοι και οι Μικρασιάτες: στην </a:t>
            </a:r>
            <a:r>
              <a:rPr lang="el-GR" sz="3200" b="1" dirty="0">
                <a:effectLst>
                  <a:outerShdw blurRad="38100" dist="38100" dir="2700000" algn="tl">
                    <a:srgbClr val="000000">
                      <a:alpha val="43137"/>
                    </a:srgbClr>
                  </a:outerShdw>
                </a:effectLst>
              </a:rPr>
              <a:t>πολιτική</a:t>
            </a:r>
            <a:r>
              <a:rPr lang="el-GR" sz="3200" dirty="0"/>
              <a:t>. </a:t>
            </a:r>
            <a:endParaRPr lang="en-US" sz="3200" dirty="0"/>
          </a:p>
          <a:p>
            <a:endParaRPr lang="en-US" sz="3200" dirty="0"/>
          </a:p>
          <a:p>
            <a:r>
              <a:rPr lang="el-GR" sz="3200" dirty="0"/>
              <a:t>Γι 'αυτό και είναι σωστή η ρήση ότι "οι Πόντιοι και οι </a:t>
            </a:r>
            <a:r>
              <a:rPr lang="el-GR" sz="3200" dirty="0" err="1"/>
              <a:t>Μικρασιάτες</a:t>
            </a:r>
            <a:r>
              <a:rPr lang="el-GR" sz="3200" dirty="0"/>
              <a:t> είναι πρώτοι στις επιστήμες, στις επιχειρήσεις, στις τέχνες και στα γράμματα και τελευταίοι εις τα πράγματα".</a:t>
            </a: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539552" y="1052736"/>
            <a:ext cx="8136904" cy="5262979"/>
          </a:xfrm>
          <a:prstGeom prst="rect">
            <a:avLst/>
          </a:prstGeom>
          <a:noFill/>
        </p:spPr>
        <p:txBody>
          <a:bodyPr wrap="square" rtlCol="0">
            <a:spAutoFit/>
          </a:bodyPr>
          <a:lstStyle/>
          <a:p>
            <a:pPr algn="just"/>
            <a:r>
              <a:rPr lang="el-GR" sz="2800" dirty="0"/>
              <a:t>Άνθρωποι του </a:t>
            </a:r>
            <a:r>
              <a:rPr lang="el-GR" sz="2800" b="1" dirty="0"/>
              <a:t>"δώσε και όχι του πάρε"</a:t>
            </a:r>
            <a:r>
              <a:rPr lang="el-GR" sz="2800" dirty="0"/>
              <a:t>, ευθείς, ειλικρινείς, ασυμβίβαστοι και συχνά </a:t>
            </a:r>
            <a:r>
              <a:rPr lang="el-GR" sz="2800" dirty="0" err="1"/>
              <a:t>αψείς</a:t>
            </a:r>
            <a:r>
              <a:rPr lang="el-GR" sz="2800" dirty="0"/>
              <a:t>, οι Πόντιοι και οι </a:t>
            </a:r>
            <a:r>
              <a:rPr lang="el-GR" sz="2800" dirty="0" err="1"/>
              <a:t>Μικρασιάτες</a:t>
            </a:r>
            <a:r>
              <a:rPr lang="el-GR" sz="2800" dirty="0"/>
              <a:t> δυσκολεύονται να προσαρμοστούν στις απαιτήσεις των δολοπλοκιών της ίντριγκας, της υποκρισίας και της ραθυμίας που απαιτεί συχνά η πολιτική. </a:t>
            </a:r>
            <a:endParaRPr lang="en-US" sz="2800" dirty="0"/>
          </a:p>
          <a:p>
            <a:pPr algn="just"/>
            <a:endParaRPr lang="en-US" sz="2800" dirty="0"/>
          </a:p>
          <a:p>
            <a:pPr algn="just"/>
            <a:r>
              <a:rPr lang="el-GR" sz="2800" dirty="0"/>
              <a:t>Γι’ αυτό και μένουν έξω απ' τα κέντρα λήψης αποφάσεων, γεγονός που έχει ολέθριες συνέπειες τόσο όσον αφορά στην ιστορική μνήμη όσο και στην υποδοχή των νεοπροσφύγων παλιννοστούντων από την πρώην Σοβιετική Ένωση...</a:t>
            </a:r>
          </a:p>
        </p:txBody>
      </p:sp>
    </p:spTree>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9452AAA6-BB6D-4EAB-A5F4-2D2760793DD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35696" y="-19721"/>
            <a:ext cx="5585773" cy="6877721"/>
          </a:xfrm>
        </p:spPr>
      </p:pic>
    </p:spTree>
    <p:extLst>
      <p:ext uri="{BB962C8B-B14F-4D97-AF65-F5344CB8AC3E}">
        <p14:creationId xmlns:p14="http://schemas.microsoft.com/office/powerpoint/2010/main" val="1406945534"/>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386610"/>
          </a:xfrm>
        </p:spPr>
        <p:txBody>
          <a:bodyPr>
            <a:normAutofit/>
          </a:bodyPr>
          <a:lstStyle/>
          <a:p>
            <a:r>
              <a:rPr lang="el-GR" dirty="0"/>
              <a:t>Η </a:t>
            </a:r>
            <a:r>
              <a:rPr lang="el-GR" b="1" dirty="0">
                <a:effectLst>
                  <a:outerShdw blurRad="38100" dist="38100" dir="2700000" algn="tl">
                    <a:srgbClr val="000000">
                      <a:alpha val="43137"/>
                    </a:srgbClr>
                  </a:outerShdw>
                </a:effectLst>
              </a:rPr>
              <a:t>περίοδος του μεσοπολέμου </a:t>
            </a:r>
            <a:r>
              <a:rPr lang="el-GR" sz="6000" b="1" dirty="0">
                <a:solidFill>
                  <a:srgbClr val="C34986"/>
                </a:solidFill>
                <a:effectLst>
                  <a:outerShdw blurRad="38100" dist="38100" dir="2700000" algn="tl">
                    <a:srgbClr val="000000">
                      <a:alpha val="43137"/>
                    </a:srgbClr>
                  </a:outerShdw>
                </a:effectLst>
              </a:rPr>
              <a:t>(1919-1939) </a:t>
            </a:r>
            <a:br>
              <a:rPr lang="el-GR" b="1" dirty="0">
                <a:solidFill>
                  <a:schemeClr val="accent2">
                    <a:lumMod val="50000"/>
                  </a:schemeClr>
                </a:solidFill>
                <a:effectLst>
                  <a:outerShdw blurRad="38100" dist="38100" dir="2700000" algn="tl">
                    <a:srgbClr val="000000">
                      <a:alpha val="43137"/>
                    </a:srgbClr>
                  </a:outerShdw>
                </a:effectLst>
              </a:rPr>
            </a:br>
            <a:r>
              <a:rPr lang="el-GR" dirty="0"/>
              <a:t>παρά το κόστος της Μικρασιατικής καταστροφής είχε αποκτήσει μια σειρά από </a:t>
            </a:r>
            <a:r>
              <a:rPr lang="el-GR" b="1" dirty="0"/>
              <a:t>πλεονεκτήματα</a:t>
            </a:r>
            <a:r>
              <a:rPr lang="el-GR" dirty="0"/>
              <a:t>, </a:t>
            </a:r>
            <a:br>
              <a:rPr lang="en-US" dirty="0"/>
            </a:br>
            <a:r>
              <a:rPr lang="el-GR" dirty="0"/>
              <a:t>που επέτρεπαν </a:t>
            </a:r>
            <a:br>
              <a:rPr lang="en-US" dirty="0"/>
            </a:br>
            <a:r>
              <a:rPr lang="el-GR" dirty="0"/>
              <a:t>τη </a:t>
            </a:r>
            <a:r>
              <a:rPr lang="el-GR" b="1" dirty="0">
                <a:effectLst>
                  <a:outerShdw blurRad="38100" dist="38100" dir="2700000" algn="tl">
                    <a:srgbClr val="000000">
                      <a:alpha val="43137"/>
                    </a:srgbClr>
                  </a:outerShdw>
                </a:effectLst>
              </a:rPr>
              <a:t>θετική οικονομική πορεία</a:t>
            </a:r>
            <a:r>
              <a:rPr lang="el-GR" dirty="0"/>
              <a:t>.</a:t>
            </a:r>
          </a:p>
        </p:txBody>
      </p:sp>
    </p:spTree>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16632"/>
            <a:ext cx="8229600" cy="648072"/>
          </a:xfrm>
          <a:solidFill>
            <a:schemeClr val="bg1">
              <a:alpha val="51000"/>
            </a:schemeClr>
          </a:solidFill>
          <a:effectLst>
            <a:outerShdw blurRad="114300" dist="88900" dir="2700000" algn="tl" rotWithShape="0">
              <a:prstClr val="black">
                <a:alpha val="40000"/>
              </a:prstClr>
            </a:outerShdw>
          </a:effectLst>
        </p:spPr>
        <p:txBody>
          <a:bodyPr>
            <a:noAutofit/>
          </a:bodyPr>
          <a:lstStyle/>
          <a:p>
            <a:r>
              <a:rPr lang="el-GR" sz="3800" b="1" dirty="0">
                <a:solidFill>
                  <a:srgbClr val="C34986"/>
                </a:solidFill>
                <a:effectLst>
                  <a:outerShdw blurRad="38100" dist="38100" dir="2700000" algn="tl">
                    <a:srgbClr val="000000">
                      <a:alpha val="43137"/>
                    </a:srgbClr>
                  </a:outerShdw>
                </a:effectLst>
              </a:rPr>
              <a:t>Τι είχε καταφέρει η Ελλάδα;</a:t>
            </a:r>
          </a:p>
        </p:txBody>
      </p:sp>
      <p:sp>
        <p:nvSpPr>
          <p:cNvPr id="4" name="1 - Τίτλος"/>
          <p:cNvSpPr txBox="1">
            <a:spLocks/>
          </p:cNvSpPr>
          <p:nvPr/>
        </p:nvSpPr>
        <p:spPr>
          <a:xfrm>
            <a:off x="827584" y="917848"/>
            <a:ext cx="7920880" cy="926976"/>
          </a:xfrm>
          <a:prstGeom prst="rect">
            <a:avLst/>
          </a:prstGeom>
          <a:solidFill>
            <a:srgbClr val="7030A0">
              <a:alpha val="24000"/>
            </a:srgbClr>
          </a:solidFill>
          <a:effectLst>
            <a:outerShdw blurRad="114300" dist="88900" dir="2700000" algn="tl" rotWithShape="0">
              <a:prstClr val="black">
                <a:alpha val="40000"/>
              </a:prstClr>
            </a:outerShdw>
          </a:effectLst>
        </p:spPr>
        <p:txBody>
          <a:bodyPr vert="horz" lIns="91440" tIns="45720" rIns="91440" bIns="45720" rtlCol="0" anchor="ctr">
            <a:noAutofit/>
          </a:bodyPr>
          <a:lstStyle/>
          <a:p>
            <a:r>
              <a:rPr lang="el-GR" sz="2800" dirty="0"/>
              <a:t>Είχε </a:t>
            </a:r>
            <a:r>
              <a:rPr lang="el-GR" sz="2800" b="1" dirty="0">
                <a:effectLst>
                  <a:outerShdw blurRad="38100" dist="38100" dir="2700000" algn="tl">
                    <a:srgbClr val="000000">
                      <a:alpha val="43137"/>
                    </a:srgbClr>
                  </a:outerShdw>
                </a:effectLst>
              </a:rPr>
              <a:t>ομογενοποιηθεί εθνικά </a:t>
            </a:r>
            <a:r>
              <a:rPr lang="el-GR" sz="2800" dirty="0">
                <a:sym typeface="Wingdings" pitchFamily="2" charset="2"/>
              </a:rPr>
              <a:t> οι μειονότητες αποτελούσαν λιγότερο του 7% του πληθυσμού</a:t>
            </a:r>
          </a:p>
        </p:txBody>
      </p:sp>
      <p:sp>
        <p:nvSpPr>
          <p:cNvPr id="5" name="1 - Τίτλος"/>
          <p:cNvSpPr txBox="1">
            <a:spLocks/>
          </p:cNvSpPr>
          <p:nvPr/>
        </p:nvSpPr>
        <p:spPr>
          <a:xfrm>
            <a:off x="827584" y="1916832"/>
            <a:ext cx="7920880" cy="576064"/>
          </a:xfrm>
          <a:prstGeom prst="rect">
            <a:avLst/>
          </a:prstGeom>
          <a:solidFill>
            <a:srgbClr val="7030A0">
              <a:alpha val="24000"/>
            </a:srgbClr>
          </a:solidFill>
          <a:effectLst>
            <a:outerShdw blurRad="114300" dist="88900" dir="2700000" algn="tl" rotWithShape="0">
              <a:prstClr val="black">
                <a:alpha val="40000"/>
              </a:prstClr>
            </a:outerShdw>
          </a:effectLst>
        </p:spPr>
        <p:txBody>
          <a:bodyPr vert="horz" lIns="91440" tIns="45720" rIns="91440" bIns="45720" rtlCol="0" anchor="ctr">
            <a:normAutofit/>
          </a:bodyPr>
          <a:lstStyle/>
          <a:p>
            <a:r>
              <a:rPr lang="el-GR" sz="2800" dirty="0">
                <a:sym typeface="Wingdings" pitchFamily="2" charset="2"/>
              </a:rPr>
              <a:t>Είχε ολοκληρώσει την </a:t>
            </a:r>
            <a:r>
              <a:rPr lang="el-GR" sz="2800" b="1" dirty="0">
                <a:effectLst>
                  <a:outerShdw blurRad="38100" dist="38100" dir="2700000" algn="tl">
                    <a:srgbClr val="000000">
                      <a:alpha val="43137"/>
                    </a:srgbClr>
                  </a:outerShdw>
                </a:effectLst>
                <a:sym typeface="Wingdings" pitchFamily="2" charset="2"/>
              </a:rPr>
              <a:t>αγροτική μεταρρύθμιση</a:t>
            </a:r>
          </a:p>
        </p:txBody>
      </p:sp>
      <p:sp>
        <p:nvSpPr>
          <p:cNvPr id="6" name="1 - Τίτλος"/>
          <p:cNvSpPr txBox="1">
            <a:spLocks/>
          </p:cNvSpPr>
          <p:nvPr/>
        </p:nvSpPr>
        <p:spPr>
          <a:xfrm>
            <a:off x="827584" y="2564904"/>
            <a:ext cx="7941568" cy="926976"/>
          </a:xfrm>
          <a:prstGeom prst="rect">
            <a:avLst/>
          </a:prstGeom>
          <a:solidFill>
            <a:srgbClr val="7030A0">
              <a:alpha val="24000"/>
            </a:srgbClr>
          </a:solidFill>
          <a:effectLst>
            <a:outerShdw blurRad="114300" dist="88900" dir="2700000" algn="tl" rotWithShape="0">
              <a:prstClr val="black">
                <a:alpha val="40000"/>
              </a:prstClr>
            </a:outerShdw>
          </a:effectLst>
        </p:spPr>
        <p:txBody>
          <a:bodyPr vert="horz" lIns="91440" tIns="45720" rIns="91440" bIns="45720" rtlCol="0" anchor="ctr">
            <a:noAutofit/>
          </a:bodyPr>
          <a:lstStyle/>
          <a:p>
            <a:r>
              <a:rPr lang="el-GR" sz="2800" dirty="0">
                <a:sym typeface="Wingdings" pitchFamily="2" charset="2"/>
              </a:rPr>
              <a:t>Είχε προωθήσει την </a:t>
            </a:r>
            <a:r>
              <a:rPr lang="el-GR" sz="2800" b="1" dirty="0">
                <a:effectLst>
                  <a:outerShdw blurRad="38100" dist="38100" dir="2700000" algn="tl">
                    <a:srgbClr val="000000">
                      <a:alpha val="43137"/>
                    </a:srgbClr>
                  </a:outerShdw>
                </a:effectLst>
                <a:sym typeface="Wingdings" pitchFamily="2" charset="2"/>
              </a:rPr>
              <a:t>αστικοποίησή</a:t>
            </a:r>
            <a:r>
              <a:rPr lang="el-GR" sz="2800" dirty="0">
                <a:sym typeface="Wingdings" pitchFamily="2" charset="2"/>
              </a:rPr>
              <a:t> της  το 1/3 του πληθυσμού ζούσε σε μεγάλα αστικά κέντρα</a:t>
            </a:r>
          </a:p>
        </p:txBody>
      </p:sp>
      <p:sp>
        <p:nvSpPr>
          <p:cNvPr id="7" name="1 - Τίτλος"/>
          <p:cNvSpPr txBox="1">
            <a:spLocks/>
          </p:cNvSpPr>
          <p:nvPr/>
        </p:nvSpPr>
        <p:spPr>
          <a:xfrm>
            <a:off x="827584" y="4896544"/>
            <a:ext cx="7941568" cy="1844824"/>
          </a:xfrm>
          <a:prstGeom prst="rect">
            <a:avLst/>
          </a:prstGeom>
          <a:solidFill>
            <a:srgbClr val="7030A0">
              <a:alpha val="24000"/>
            </a:srgbClr>
          </a:solidFill>
          <a:effectLst>
            <a:outerShdw blurRad="114300" dist="88900" dir="2700000" algn="tl" rotWithShape="0">
              <a:prstClr val="black">
                <a:alpha val="40000"/>
              </a:prstClr>
            </a:outerShdw>
          </a:effectLst>
        </p:spPr>
        <p:txBody>
          <a:bodyPr vert="horz" lIns="91440" tIns="45720" rIns="91440" bIns="45720" rtlCol="0" anchor="ctr">
            <a:noAutofit/>
          </a:bodyPr>
          <a:lstStyle/>
          <a:p>
            <a:r>
              <a:rPr lang="el-GR" sz="2800" dirty="0">
                <a:sym typeface="Wingdings" pitchFamily="2" charset="2"/>
              </a:rPr>
              <a:t>Συγκέντρωση Ελλήνων στο πλαίσιο </a:t>
            </a:r>
            <a:r>
              <a:rPr lang="el-GR" sz="2800" b="1" dirty="0">
                <a:effectLst>
                  <a:outerShdw blurRad="38100" dist="38100" dir="2700000" algn="tl">
                    <a:srgbClr val="000000">
                      <a:alpha val="43137"/>
                    </a:srgbClr>
                  </a:outerShdw>
                </a:effectLst>
                <a:sym typeface="Wingdings" pitchFamily="2" charset="2"/>
              </a:rPr>
              <a:t>εθνικού κράτους</a:t>
            </a:r>
            <a:r>
              <a:rPr lang="el-GR" sz="2800" dirty="0">
                <a:sym typeface="Wingdings" pitchFamily="2" charset="2"/>
              </a:rPr>
              <a:t>, </a:t>
            </a:r>
            <a:r>
              <a:rPr lang="el-GR" sz="2800" b="1" dirty="0">
                <a:effectLst>
                  <a:outerShdw blurRad="38100" dist="38100" dir="2700000" algn="tl">
                    <a:srgbClr val="000000">
                      <a:alpha val="43137"/>
                    </a:srgbClr>
                  </a:outerShdw>
                </a:effectLst>
                <a:sym typeface="Wingdings" pitchFamily="2" charset="2"/>
              </a:rPr>
              <a:t>εξάλειψη ελληνικού κοσμοπολιτισμού </a:t>
            </a:r>
            <a:r>
              <a:rPr lang="el-GR" sz="2800" dirty="0">
                <a:sym typeface="Wingdings" pitchFamily="2" charset="2"/>
              </a:rPr>
              <a:t> δεν αντιμετωπίζεται πλέον η Ελλάδα ως δευτερεύον πεδίο ανάπτυξης οικονομικών δραστηριοτήτων.</a:t>
            </a:r>
          </a:p>
        </p:txBody>
      </p:sp>
      <p:pic>
        <p:nvPicPr>
          <p:cNvPr id="8" name="7 - Εικόνα" descr="Scrappy Bright Polka Numbers-01.png"/>
          <p:cNvPicPr>
            <a:picLocks noChangeAspect="1"/>
          </p:cNvPicPr>
          <p:nvPr/>
        </p:nvPicPr>
        <p:blipFill>
          <a:blip r:embed="rId2" cstate="print"/>
          <a:stretch>
            <a:fillRect/>
          </a:stretch>
        </p:blipFill>
        <p:spPr>
          <a:xfrm>
            <a:off x="229971" y="1052737"/>
            <a:ext cx="403662" cy="576063"/>
          </a:xfrm>
          <a:prstGeom prst="rect">
            <a:avLst/>
          </a:prstGeom>
          <a:ln>
            <a:noFill/>
          </a:ln>
          <a:effectLst>
            <a:outerShdw blurRad="292100" dist="139700" dir="2700000" algn="tl" rotWithShape="0">
              <a:srgbClr val="333333">
                <a:alpha val="65000"/>
              </a:srgbClr>
            </a:outerShdw>
          </a:effectLst>
        </p:spPr>
      </p:pic>
      <p:pic>
        <p:nvPicPr>
          <p:cNvPr id="9" name="8 - Εικόνα" descr="Scrappy Bright Polka Numbers-01.png"/>
          <p:cNvPicPr>
            <a:picLocks noChangeAspect="1"/>
          </p:cNvPicPr>
          <p:nvPr/>
        </p:nvPicPr>
        <p:blipFill>
          <a:blip r:embed="rId3" cstate="print"/>
          <a:stretch>
            <a:fillRect/>
          </a:stretch>
        </p:blipFill>
        <p:spPr>
          <a:xfrm>
            <a:off x="251520" y="1820470"/>
            <a:ext cx="319722" cy="528942"/>
          </a:xfrm>
          <a:prstGeom prst="rect">
            <a:avLst/>
          </a:prstGeom>
          <a:ln>
            <a:noFill/>
          </a:ln>
          <a:effectLst>
            <a:outerShdw blurRad="292100" dist="139700" dir="2700000" algn="tl" rotWithShape="0">
              <a:srgbClr val="333333">
                <a:alpha val="65000"/>
              </a:srgbClr>
            </a:outerShdw>
          </a:effectLst>
        </p:spPr>
      </p:pic>
      <p:pic>
        <p:nvPicPr>
          <p:cNvPr id="10" name="9 - Εικόνα" descr="Scrappy Bright Polka Numbers-01.png"/>
          <p:cNvPicPr>
            <a:picLocks noChangeAspect="1"/>
          </p:cNvPicPr>
          <p:nvPr/>
        </p:nvPicPr>
        <p:blipFill>
          <a:blip r:embed="rId4" cstate="print"/>
          <a:stretch>
            <a:fillRect/>
          </a:stretch>
        </p:blipFill>
        <p:spPr>
          <a:xfrm>
            <a:off x="323528" y="2684566"/>
            <a:ext cx="319722" cy="528942"/>
          </a:xfrm>
          <a:prstGeom prst="rect">
            <a:avLst/>
          </a:prstGeom>
          <a:ln>
            <a:noFill/>
          </a:ln>
          <a:effectLst>
            <a:outerShdw blurRad="292100" dist="139700" dir="2700000" algn="tl" rotWithShape="0">
              <a:srgbClr val="333333">
                <a:alpha val="65000"/>
              </a:srgbClr>
            </a:outerShdw>
          </a:effectLst>
        </p:spPr>
      </p:pic>
      <p:pic>
        <p:nvPicPr>
          <p:cNvPr id="11" name="10 - Εικόνα" descr="Scrappy Bright Polka Numbers-01.png"/>
          <p:cNvPicPr>
            <a:picLocks noChangeAspect="1"/>
          </p:cNvPicPr>
          <p:nvPr/>
        </p:nvPicPr>
        <p:blipFill>
          <a:blip r:embed="rId5" cstate="print"/>
          <a:stretch>
            <a:fillRect/>
          </a:stretch>
        </p:blipFill>
        <p:spPr>
          <a:xfrm>
            <a:off x="241450" y="3573016"/>
            <a:ext cx="354614" cy="551708"/>
          </a:xfrm>
          <a:prstGeom prst="rect">
            <a:avLst/>
          </a:prstGeom>
          <a:ln>
            <a:noFill/>
          </a:ln>
          <a:effectLst>
            <a:outerShdw blurRad="292100" dist="139700" dir="2700000" algn="tl" rotWithShape="0">
              <a:srgbClr val="333333">
                <a:alpha val="65000"/>
              </a:srgbClr>
            </a:outerShdw>
          </a:effectLst>
        </p:spPr>
      </p:pic>
      <p:pic>
        <p:nvPicPr>
          <p:cNvPr id="12" name="11 - Εικόνα" descr="Scrappy Bright Polka Numbers-01.png"/>
          <p:cNvPicPr>
            <a:picLocks noChangeAspect="1"/>
          </p:cNvPicPr>
          <p:nvPr/>
        </p:nvPicPr>
        <p:blipFill>
          <a:blip r:embed="rId6" cstate="print"/>
          <a:stretch>
            <a:fillRect/>
          </a:stretch>
        </p:blipFill>
        <p:spPr>
          <a:xfrm>
            <a:off x="251520" y="4221088"/>
            <a:ext cx="370269" cy="576064"/>
          </a:xfrm>
          <a:prstGeom prst="rect">
            <a:avLst/>
          </a:prstGeom>
          <a:ln>
            <a:noFill/>
          </a:ln>
          <a:effectLst>
            <a:outerShdw blurRad="292100" dist="139700" dir="2700000" algn="tl" rotWithShape="0">
              <a:srgbClr val="333333">
                <a:alpha val="65000"/>
              </a:srgbClr>
            </a:outerShdw>
          </a:effectLst>
        </p:spPr>
      </p:pic>
      <p:pic>
        <p:nvPicPr>
          <p:cNvPr id="13" name="12 - Εικόνα" descr="Scrappy Bright Polka Numbers-01.png"/>
          <p:cNvPicPr>
            <a:picLocks noChangeAspect="1"/>
          </p:cNvPicPr>
          <p:nvPr/>
        </p:nvPicPr>
        <p:blipFill>
          <a:blip r:embed="rId7" cstate="print"/>
          <a:stretch>
            <a:fillRect/>
          </a:stretch>
        </p:blipFill>
        <p:spPr>
          <a:xfrm>
            <a:off x="251520" y="5589240"/>
            <a:ext cx="454120" cy="599371"/>
          </a:xfrm>
          <a:prstGeom prst="rect">
            <a:avLst/>
          </a:prstGeom>
          <a:ln>
            <a:noFill/>
          </a:ln>
          <a:effectLst>
            <a:outerShdw blurRad="292100" dist="139700" dir="2700000" algn="tl" rotWithShape="0">
              <a:srgbClr val="333333">
                <a:alpha val="65000"/>
              </a:srgbClr>
            </a:outerShdw>
          </a:effectLst>
        </p:spPr>
      </p:pic>
      <p:sp>
        <p:nvSpPr>
          <p:cNvPr id="14" name="1 - Τίτλος"/>
          <p:cNvSpPr txBox="1">
            <a:spLocks/>
          </p:cNvSpPr>
          <p:nvPr/>
        </p:nvSpPr>
        <p:spPr>
          <a:xfrm>
            <a:off x="827584" y="3573016"/>
            <a:ext cx="7941568" cy="551709"/>
          </a:xfrm>
          <a:prstGeom prst="rect">
            <a:avLst/>
          </a:prstGeom>
          <a:solidFill>
            <a:srgbClr val="7030A0">
              <a:alpha val="24000"/>
            </a:srgbClr>
          </a:solidFill>
          <a:effectLst>
            <a:outerShdw blurRad="114300" dist="88900" dir="2700000" algn="tl" rotWithShape="0">
              <a:prstClr val="black">
                <a:alpha val="40000"/>
              </a:prstClr>
            </a:outerShdw>
          </a:effectLst>
        </p:spPr>
        <p:txBody>
          <a:bodyPr vert="horz" lIns="91440" tIns="45720" rIns="91440" bIns="45720" rtlCol="0" anchor="ctr">
            <a:noAutofit/>
          </a:bodyPr>
          <a:lstStyle/>
          <a:p>
            <a:r>
              <a:rPr lang="el-GR" sz="2800" dirty="0">
                <a:sym typeface="Wingdings" pitchFamily="2" charset="2"/>
              </a:rPr>
              <a:t>Είχε βελτιώσει τις υποδομές της</a:t>
            </a:r>
          </a:p>
        </p:txBody>
      </p:sp>
      <p:sp>
        <p:nvSpPr>
          <p:cNvPr id="15" name="1 - Τίτλος"/>
          <p:cNvSpPr txBox="1">
            <a:spLocks/>
          </p:cNvSpPr>
          <p:nvPr/>
        </p:nvSpPr>
        <p:spPr>
          <a:xfrm>
            <a:off x="827584" y="4221088"/>
            <a:ext cx="7941568" cy="576064"/>
          </a:xfrm>
          <a:prstGeom prst="rect">
            <a:avLst/>
          </a:prstGeom>
          <a:solidFill>
            <a:srgbClr val="7030A0">
              <a:alpha val="24000"/>
            </a:srgbClr>
          </a:solidFill>
          <a:effectLst>
            <a:outerShdw blurRad="114300" dist="88900" dir="2700000" algn="tl" rotWithShape="0">
              <a:prstClr val="black">
                <a:alpha val="40000"/>
              </a:prstClr>
            </a:outerShdw>
          </a:effectLst>
        </p:spPr>
        <p:txBody>
          <a:bodyPr vert="horz" lIns="91440" tIns="45720" rIns="91440" bIns="45720" rtlCol="0" anchor="ctr">
            <a:noAutofit/>
          </a:bodyPr>
          <a:lstStyle/>
          <a:p>
            <a:r>
              <a:rPr lang="el-GR" sz="2800" dirty="0">
                <a:sym typeface="Wingdings" pitchFamily="2" charset="2"/>
              </a:rPr>
              <a:t>Είχε υιοθετήσει αναπτυξιακές πολιτικές</a:t>
            </a:r>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
                                        </p:tgtEl>
                                        <p:attrNameLst>
                                          <p:attrName>style.visibility</p:attrName>
                                        </p:attrNameLst>
                                      </p:cBhvr>
                                      <p:to>
                                        <p:strVal val="visible"/>
                                      </p:to>
                                    </p:set>
                                    <p:anim calcmode="discrete" valueType="clr">
                                      <p:cBhvr override="childStyle">
                                        <p:cTn id="7" dur="8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
                                        </p:tgtEl>
                                        <p:attrNameLst>
                                          <p:attrName>fillcolor</p:attrName>
                                        </p:attrNameLst>
                                      </p:cBhvr>
                                      <p:tavLst>
                                        <p:tav tm="0">
                                          <p:val>
                                            <p:clrVal>
                                              <a:schemeClr val="accent2"/>
                                            </p:clrVal>
                                          </p:val>
                                        </p:tav>
                                        <p:tav tm="50000">
                                          <p:val>
                                            <p:clrVal>
                                              <a:schemeClr val="hlink"/>
                                            </p:clrVal>
                                          </p:val>
                                        </p:tav>
                                      </p:tavLst>
                                    </p:anim>
                                    <p:set>
                                      <p:cBhvr>
                                        <p:cTn id="9" dur="80"/>
                                        <p:tgtEl>
                                          <p:spTgt spid="4"/>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5"/>
                                        </p:tgtEl>
                                        <p:attrNameLst>
                                          <p:attrName>style.visibility</p:attrName>
                                        </p:attrNameLst>
                                      </p:cBhvr>
                                      <p:to>
                                        <p:strVal val="visible"/>
                                      </p:to>
                                    </p:set>
                                    <p:anim calcmode="discrete" valueType="clr">
                                      <p:cBhvr override="childStyle">
                                        <p:cTn id="14"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5"/>
                                        </p:tgtEl>
                                        <p:attrNameLst>
                                          <p:attrName>fillcolor</p:attrName>
                                        </p:attrNameLst>
                                      </p:cBhvr>
                                      <p:tavLst>
                                        <p:tav tm="0">
                                          <p:val>
                                            <p:clrVal>
                                              <a:schemeClr val="accent2"/>
                                            </p:clrVal>
                                          </p:val>
                                        </p:tav>
                                        <p:tav tm="50000">
                                          <p:val>
                                            <p:clrVal>
                                              <a:schemeClr val="hlink"/>
                                            </p:clrVal>
                                          </p:val>
                                        </p:tav>
                                      </p:tavLst>
                                    </p:anim>
                                    <p:set>
                                      <p:cBhvr>
                                        <p:cTn id="16" dur="80"/>
                                        <p:tgtEl>
                                          <p:spTgt spid="5"/>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6"/>
                                        </p:tgtEl>
                                        <p:attrNameLst>
                                          <p:attrName>style.visibility</p:attrName>
                                        </p:attrNameLst>
                                      </p:cBhvr>
                                      <p:to>
                                        <p:strVal val="visible"/>
                                      </p:to>
                                    </p:set>
                                    <p:anim calcmode="discrete" valueType="clr">
                                      <p:cBhvr override="childStyle">
                                        <p:cTn id="21" dur="80"/>
                                        <p:tgtEl>
                                          <p:spTgt spid="6"/>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6"/>
                                        </p:tgtEl>
                                        <p:attrNameLst>
                                          <p:attrName>fillcolor</p:attrName>
                                        </p:attrNameLst>
                                      </p:cBhvr>
                                      <p:tavLst>
                                        <p:tav tm="0">
                                          <p:val>
                                            <p:clrVal>
                                              <a:schemeClr val="accent2"/>
                                            </p:clrVal>
                                          </p:val>
                                        </p:tav>
                                        <p:tav tm="50000">
                                          <p:val>
                                            <p:clrVal>
                                              <a:schemeClr val="hlink"/>
                                            </p:clrVal>
                                          </p:val>
                                        </p:tav>
                                      </p:tavLst>
                                    </p:anim>
                                    <p:set>
                                      <p:cBhvr>
                                        <p:cTn id="23" dur="80"/>
                                        <p:tgtEl>
                                          <p:spTgt spid="6"/>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14"/>
                                        </p:tgtEl>
                                        <p:attrNameLst>
                                          <p:attrName>style.visibility</p:attrName>
                                        </p:attrNameLst>
                                      </p:cBhvr>
                                      <p:to>
                                        <p:strVal val="visible"/>
                                      </p:to>
                                    </p:set>
                                    <p:anim calcmode="discrete" valueType="clr">
                                      <p:cBhvr override="childStyle">
                                        <p:cTn id="28" dur="80"/>
                                        <p:tgtEl>
                                          <p:spTgt spid="14"/>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14"/>
                                        </p:tgtEl>
                                        <p:attrNameLst>
                                          <p:attrName>fillcolor</p:attrName>
                                        </p:attrNameLst>
                                      </p:cBhvr>
                                      <p:tavLst>
                                        <p:tav tm="0">
                                          <p:val>
                                            <p:clrVal>
                                              <a:schemeClr val="accent2"/>
                                            </p:clrVal>
                                          </p:val>
                                        </p:tav>
                                        <p:tav tm="50000">
                                          <p:val>
                                            <p:clrVal>
                                              <a:schemeClr val="hlink"/>
                                            </p:clrVal>
                                          </p:val>
                                        </p:tav>
                                      </p:tavLst>
                                    </p:anim>
                                    <p:set>
                                      <p:cBhvr>
                                        <p:cTn id="30" dur="80"/>
                                        <p:tgtEl>
                                          <p:spTgt spid="14"/>
                                        </p:tgtEl>
                                        <p:attrNameLst>
                                          <p:attrName>fill.type</p:attrName>
                                        </p:attrNameLst>
                                      </p:cBhvr>
                                      <p:to>
                                        <p:strVal val="solid"/>
                                      </p:to>
                                    </p:set>
                                  </p:childTnLst>
                                </p:cTn>
                              </p:par>
                            </p:childTnLst>
                          </p:cTn>
                        </p:par>
                      </p:childTnLst>
                    </p:cTn>
                  </p:par>
                  <p:par>
                    <p:cTn id="31" fill="hold">
                      <p:stCondLst>
                        <p:cond delay="indefinite"/>
                      </p:stCondLst>
                      <p:childTnLst>
                        <p:par>
                          <p:cTn id="32" fill="hold">
                            <p:stCondLst>
                              <p:cond delay="0"/>
                            </p:stCondLst>
                            <p:childTnLst>
                              <p:par>
                                <p:cTn id="33" presetID="27" presetClass="entr" presetSubtype="0" fill="hold" grpId="0" nodeType="clickEffect">
                                  <p:stCondLst>
                                    <p:cond delay="0"/>
                                  </p:stCondLst>
                                  <p:iterate type="lt">
                                    <p:tmPct val="50000"/>
                                  </p:iterate>
                                  <p:childTnLst>
                                    <p:set>
                                      <p:cBhvr>
                                        <p:cTn id="34" dur="1" fill="hold">
                                          <p:stCondLst>
                                            <p:cond delay="0"/>
                                          </p:stCondLst>
                                        </p:cTn>
                                        <p:tgtEl>
                                          <p:spTgt spid="15"/>
                                        </p:tgtEl>
                                        <p:attrNameLst>
                                          <p:attrName>style.visibility</p:attrName>
                                        </p:attrNameLst>
                                      </p:cBhvr>
                                      <p:to>
                                        <p:strVal val="visible"/>
                                      </p:to>
                                    </p:set>
                                    <p:anim calcmode="discrete" valueType="clr">
                                      <p:cBhvr override="childStyle">
                                        <p:cTn id="35" dur="80"/>
                                        <p:tgtEl>
                                          <p:spTgt spid="15"/>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15"/>
                                        </p:tgtEl>
                                        <p:attrNameLst>
                                          <p:attrName>fillcolor</p:attrName>
                                        </p:attrNameLst>
                                      </p:cBhvr>
                                      <p:tavLst>
                                        <p:tav tm="0">
                                          <p:val>
                                            <p:clrVal>
                                              <a:schemeClr val="accent2"/>
                                            </p:clrVal>
                                          </p:val>
                                        </p:tav>
                                        <p:tav tm="50000">
                                          <p:val>
                                            <p:clrVal>
                                              <a:schemeClr val="hlink"/>
                                            </p:clrVal>
                                          </p:val>
                                        </p:tav>
                                      </p:tavLst>
                                    </p:anim>
                                    <p:set>
                                      <p:cBhvr>
                                        <p:cTn id="37" dur="80"/>
                                        <p:tgtEl>
                                          <p:spTgt spid="15"/>
                                        </p:tgtEl>
                                        <p:attrNameLst>
                                          <p:attrName>fill.type</p:attrName>
                                        </p:attrNameLst>
                                      </p:cBhvr>
                                      <p:to>
                                        <p:strVal val="solid"/>
                                      </p:to>
                                    </p:set>
                                  </p:childTnLst>
                                </p:cTn>
                              </p:par>
                            </p:childTnLst>
                          </p:cTn>
                        </p:par>
                      </p:childTnLst>
                    </p:cTn>
                  </p:par>
                  <p:par>
                    <p:cTn id="38" fill="hold">
                      <p:stCondLst>
                        <p:cond delay="indefinite"/>
                      </p:stCondLst>
                      <p:childTnLst>
                        <p:par>
                          <p:cTn id="39" fill="hold">
                            <p:stCondLst>
                              <p:cond delay="0"/>
                            </p:stCondLst>
                            <p:childTnLst>
                              <p:par>
                                <p:cTn id="40" presetID="27" presetClass="entr" presetSubtype="0" fill="hold" grpId="0" nodeType="clickEffect">
                                  <p:stCondLst>
                                    <p:cond delay="0"/>
                                  </p:stCondLst>
                                  <p:iterate type="lt">
                                    <p:tmPct val="50000"/>
                                  </p:iterate>
                                  <p:childTnLst>
                                    <p:set>
                                      <p:cBhvr>
                                        <p:cTn id="41" dur="1" fill="hold">
                                          <p:stCondLst>
                                            <p:cond delay="0"/>
                                          </p:stCondLst>
                                        </p:cTn>
                                        <p:tgtEl>
                                          <p:spTgt spid="7"/>
                                        </p:tgtEl>
                                        <p:attrNameLst>
                                          <p:attrName>style.visibility</p:attrName>
                                        </p:attrNameLst>
                                      </p:cBhvr>
                                      <p:to>
                                        <p:strVal val="visible"/>
                                      </p:to>
                                    </p:set>
                                    <p:anim calcmode="discrete" valueType="clr">
                                      <p:cBhvr override="childStyle">
                                        <p:cTn id="42" dur="80"/>
                                        <p:tgtEl>
                                          <p:spTgt spid="7"/>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7"/>
                                        </p:tgtEl>
                                        <p:attrNameLst>
                                          <p:attrName>fillcolor</p:attrName>
                                        </p:attrNameLst>
                                      </p:cBhvr>
                                      <p:tavLst>
                                        <p:tav tm="0">
                                          <p:val>
                                            <p:clrVal>
                                              <a:schemeClr val="accent2"/>
                                            </p:clrVal>
                                          </p:val>
                                        </p:tav>
                                        <p:tav tm="50000">
                                          <p:val>
                                            <p:clrVal>
                                              <a:schemeClr val="hlink"/>
                                            </p:clrVal>
                                          </p:val>
                                        </p:tav>
                                      </p:tavLst>
                                    </p:anim>
                                    <p:set>
                                      <p:cBhvr>
                                        <p:cTn id="44" dur="80"/>
                                        <p:tgtEl>
                                          <p:spTgt spid="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14"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6e5c4b769f8f70f9fd01b24ba5be9695prosfyges1922500.jpg"/>
          <p:cNvPicPr>
            <a:picLocks noGrp="1" noChangeAspect="1"/>
          </p:cNvPicPr>
          <p:nvPr>
            <p:ph idx="1"/>
          </p:nvPr>
        </p:nvPicPr>
        <p:blipFill>
          <a:blip r:embed="rId2" cstate="print">
            <a:lum bright="-30000" contrast="40000"/>
          </a:blip>
          <a:stretch>
            <a:fillRect/>
          </a:stretch>
        </p:blipFill>
        <p:spPr>
          <a:xfrm>
            <a:off x="4139952" y="3140968"/>
            <a:ext cx="3384376" cy="3384376"/>
          </a:xfrm>
          <a:prstGeom prst="rect">
            <a:avLst/>
          </a:prstGeom>
          <a:ln>
            <a:noFill/>
          </a:ln>
          <a:effectLst>
            <a:outerShdw blurRad="292100" dist="139700" dir="2700000" algn="tl" rotWithShape="0">
              <a:srgbClr val="333333">
                <a:alpha val="65000"/>
              </a:srgbClr>
            </a:outerShdw>
          </a:effectLst>
        </p:spPr>
      </p:pic>
      <p:sp>
        <p:nvSpPr>
          <p:cNvPr id="3" name="2 - TextBox"/>
          <p:cNvSpPr txBox="1"/>
          <p:nvPr/>
        </p:nvSpPr>
        <p:spPr>
          <a:xfrm>
            <a:off x="611560" y="332656"/>
            <a:ext cx="7920880" cy="2554545"/>
          </a:xfrm>
          <a:prstGeom prst="rect">
            <a:avLst/>
          </a:prstGeom>
          <a:noFill/>
        </p:spPr>
        <p:txBody>
          <a:bodyPr wrap="square" rtlCol="0">
            <a:spAutoFit/>
          </a:bodyPr>
          <a:lstStyle/>
          <a:p>
            <a:pPr algn="ctr"/>
            <a:r>
              <a:rPr lang="el-GR" sz="3200" b="1" dirty="0">
                <a:effectLst>
                  <a:outerShdw blurRad="38100" dist="38100" dir="2700000" algn="tl">
                    <a:srgbClr val="000000">
                      <a:alpha val="43137"/>
                    </a:srgbClr>
                  </a:outerShdw>
                </a:effectLst>
              </a:rPr>
              <a:t>Οι πρόσφυγες </a:t>
            </a:r>
            <a:r>
              <a:rPr lang="el-GR" sz="3200" dirty="0">
                <a:effectLst>
                  <a:outerShdw blurRad="38100" dist="38100" dir="2700000" algn="tl">
                    <a:srgbClr val="000000">
                      <a:alpha val="43137"/>
                    </a:srgbClr>
                  </a:outerShdw>
                </a:effectLst>
              </a:rPr>
              <a:t>είχαν φέρει μαζί τους</a:t>
            </a:r>
          </a:p>
          <a:p>
            <a:pPr algn="ctr"/>
            <a:r>
              <a:rPr lang="el-GR" sz="3200" b="1" dirty="0">
                <a:effectLst>
                  <a:outerShdw blurRad="38100" dist="38100" dir="2700000" algn="tl">
                    <a:srgbClr val="000000">
                      <a:alpha val="43137"/>
                    </a:srgbClr>
                  </a:outerShdw>
                </a:effectLst>
              </a:rPr>
              <a:t>γνώσεις</a:t>
            </a:r>
          </a:p>
          <a:p>
            <a:pPr algn="ctr"/>
            <a:r>
              <a:rPr lang="el-GR" sz="3200" b="1" dirty="0">
                <a:effectLst>
                  <a:outerShdw blurRad="38100" dist="38100" dir="2700000" algn="tl">
                    <a:srgbClr val="000000">
                      <a:alpha val="43137"/>
                    </a:srgbClr>
                  </a:outerShdw>
                </a:effectLst>
              </a:rPr>
              <a:t>πολιτισμό</a:t>
            </a:r>
          </a:p>
          <a:p>
            <a:pPr algn="ctr"/>
            <a:r>
              <a:rPr lang="el-GR" sz="3200" b="1" dirty="0">
                <a:effectLst>
                  <a:outerShdw blurRad="38100" dist="38100" dir="2700000" algn="tl">
                    <a:srgbClr val="000000">
                      <a:alpha val="43137"/>
                    </a:srgbClr>
                  </a:outerShdw>
                </a:effectLst>
              </a:rPr>
              <a:t>ισχυρή διάθεση για εργασία!</a:t>
            </a:r>
          </a:p>
          <a:p>
            <a:pPr algn="ctr"/>
            <a:r>
              <a:rPr lang="el-GR" sz="3200" dirty="0">
                <a:effectLst>
                  <a:outerShdw blurRad="38100" dist="38100" dir="2700000" algn="tl">
                    <a:srgbClr val="000000">
                      <a:alpha val="43137"/>
                    </a:srgbClr>
                  </a:outerShdw>
                </a:effectLst>
              </a:rPr>
              <a:t>Ήταν μία τονωτική ένεση για τη χώρα μας!</a:t>
            </a:r>
          </a:p>
        </p:txBody>
      </p:sp>
      <p:pic>
        <p:nvPicPr>
          <p:cNvPr id="5" name="4 - Εικόνα" descr="Scrappy Bright Polka Numbers-01.png"/>
          <p:cNvPicPr>
            <a:picLocks noChangeAspect="1"/>
          </p:cNvPicPr>
          <p:nvPr/>
        </p:nvPicPr>
        <p:blipFill>
          <a:blip r:embed="rId3" cstate="print"/>
          <a:stretch>
            <a:fillRect/>
          </a:stretch>
        </p:blipFill>
        <p:spPr>
          <a:xfrm>
            <a:off x="395536" y="188640"/>
            <a:ext cx="991964" cy="1512168"/>
          </a:xfrm>
          <a:prstGeom prst="rect">
            <a:avLst/>
          </a:prstGeom>
          <a:ln>
            <a:noFill/>
          </a:ln>
          <a:effectLst>
            <a:outerShdw blurRad="292100" dist="139700" dir="2700000" algn="tl" rotWithShape="0">
              <a:srgbClr val="333333">
                <a:alpha val="65000"/>
              </a:srgbClr>
            </a:outerShdw>
          </a:effectLst>
        </p:spPr>
      </p:pic>
      <p:pic>
        <p:nvPicPr>
          <p:cNvPr id="6" name="6 - Εικόνα" descr="money mf.png">
            <a:extLst>
              <a:ext uri="{FF2B5EF4-FFF2-40B4-BE49-F238E27FC236}">
                <a16:creationId xmlns:a16="http://schemas.microsoft.com/office/drawing/2014/main" id="{4E4D9F28-CFC1-44DC-A087-822B9D1108CA}"/>
              </a:ext>
            </a:extLst>
          </p:cNvPr>
          <p:cNvPicPr>
            <a:picLocks noChangeAspect="1"/>
          </p:cNvPicPr>
          <p:nvPr/>
        </p:nvPicPr>
        <p:blipFill>
          <a:blip r:embed="rId4" cstate="print"/>
          <a:srcRect l="15639" r="16943"/>
          <a:stretch>
            <a:fillRect/>
          </a:stretch>
        </p:blipFill>
        <p:spPr>
          <a:xfrm>
            <a:off x="1848163" y="3444344"/>
            <a:ext cx="2702133" cy="2404879"/>
          </a:xfrm>
          <a:prstGeom prst="rect">
            <a:avLst/>
          </a:prstGeom>
          <a:ln>
            <a:noFill/>
          </a:ln>
          <a:effectLst>
            <a:outerShdw blurRad="292100" dist="139700" dir="2700000" algn="tl" rotWithShape="0">
              <a:srgbClr val="333333">
                <a:alpha val="65000"/>
              </a:srgbClr>
            </a:outerShdw>
          </a:effectLst>
        </p:spPr>
      </p:pic>
    </p:spTree>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6" presetClass="entr" presetSubtype="2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Εικόνα 31" descr="http://www.parembasis.gr/2001/im/01_01_23.jpg"/>
          <p:cNvPicPr>
            <a:picLocks noChangeAspect="1" noChangeArrowheads="1"/>
          </p:cNvPicPr>
          <p:nvPr/>
        </p:nvPicPr>
        <p:blipFill>
          <a:blip r:embed="rId2" cstate="print">
            <a:lum bright="-20000"/>
          </a:blip>
          <a:srcRect/>
          <a:stretch>
            <a:fillRect/>
          </a:stretch>
        </p:blipFill>
        <p:spPr bwMode="auto">
          <a:xfrm>
            <a:off x="323528" y="764704"/>
            <a:ext cx="1384300" cy="2133600"/>
          </a:xfrm>
          <a:prstGeom prst="rect">
            <a:avLst/>
          </a:prstGeom>
          <a:noFill/>
          <a:ln w="9525">
            <a:noFill/>
            <a:miter lim="800000"/>
            <a:headEnd/>
            <a:tailEnd/>
          </a:ln>
        </p:spPr>
      </p:pic>
      <p:pic>
        <p:nvPicPr>
          <p:cNvPr id="1027" name="Εικόνα 53"/>
          <p:cNvPicPr>
            <a:picLocks noChangeAspect="1" noChangeArrowheads="1"/>
          </p:cNvPicPr>
          <p:nvPr/>
        </p:nvPicPr>
        <p:blipFill>
          <a:blip r:embed="rId3" cstate="print">
            <a:lum bright="-20000"/>
          </a:blip>
          <a:srcRect/>
          <a:stretch>
            <a:fillRect/>
          </a:stretch>
        </p:blipFill>
        <p:spPr bwMode="auto">
          <a:xfrm>
            <a:off x="302618" y="3008412"/>
            <a:ext cx="1389062" cy="238125"/>
          </a:xfrm>
          <a:prstGeom prst="rect">
            <a:avLst/>
          </a:prstGeom>
          <a:noFill/>
          <a:ln w="9525">
            <a:noFill/>
            <a:miter lim="800000"/>
            <a:headEnd/>
            <a:tailEnd/>
          </a:ln>
        </p:spPr>
      </p:pic>
      <p:sp>
        <p:nvSpPr>
          <p:cNvPr id="1028" name="Text Box 4"/>
          <p:cNvSpPr txBox="1">
            <a:spLocks noChangeArrowheads="1"/>
          </p:cNvSpPr>
          <p:nvPr/>
        </p:nvSpPr>
        <p:spPr bwMode="auto">
          <a:xfrm>
            <a:off x="2051720" y="3008412"/>
            <a:ext cx="1531938" cy="2524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000" b="0" i="1" u="none" strike="noStrike" cap="none" normalizeH="0" baseline="0" dirty="0">
                <a:ln>
                  <a:noFill/>
                </a:ln>
                <a:solidFill>
                  <a:schemeClr val="tx1"/>
                </a:solidFill>
                <a:effectLst/>
                <a:latin typeface="Calibri" pitchFamily="34" charset="0"/>
                <a:cs typeface="Arial" pitchFamily="34" charset="0"/>
              </a:rPr>
              <a:t>Διδώ Σωτηρίου</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pic>
        <p:nvPicPr>
          <p:cNvPr id="1029" name="Εικόνα 40" descr="http://www.perizitito.gr/images/A/15706.jpg"/>
          <p:cNvPicPr>
            <a:picLocks noChangeAspect="1" noChangeArrowheads="1"/>
          </p:cNvPicPr>
          <p:nvPr/>
        </p:nvPicPr>
        <p:blipFill>
          <a:blip r:embed="rId4" cstate="print">
            <a:lum bright="-10000" contrast="20000"/>
          </a:blip>
          <a:srcRect/>
          <a:stretch>
            <a:fillRect/>
          </a:stretch>
        </p:blipFill>
        <p:spPr bwMode="auto">
          <a:xfrm>
            <a:off x="2051720" y="764704"/>
            <a:ext cx="1524000" cy="2085975"/>
          </a:xfrm>
          <a:prstGeom prst="rect">
            <a:avLst/>
          </a:prstGeom>
          <a:noFill/>
          <a:ln w="9525">
            <a:noFill/>
            <a:miter lim="800000"/>
            <a:headEnd/>
            <a:tailEnd/>
          </a:ln>
        </p:spPr>
      </p:pic>
      <p:pic>
        <p:nvPicPr>
          <p:cNvPr id="1030" name="Εικόνα 34" descr="http://www.mic.gr/%5CdbImages%5C27554_1.jpg"/>
          <p:cNvPicPr>
            <a:picLocks noChangeAspect="1" noChangeArrowheads="1"/>
          </p:cNvPicPr>
          <p:nvPr/>
        </p:nvPicPr>
        <p:blipFill>
          <a:blip r:embed="rId5" cstate="print"/>
          <a:srcRect/>
          <a:stretch>
            <a:fillRect/>
          </a:stretch>
        </p:blipFill>
        <p:spPr bwMode="auto">
          <a:xfrm>
            <a:off x="3779912" y="764704"/>
            <a:ext cx="1733550" cy="1714500"/>
          </a:xfrm>
          <a:prstGeom prst="rect">
            <a:avLst/>
          </a:prstGeom>
          <a:noFill/>
          <a:ln w="9525">
            <a:noFill/>
            <a:miter lim="800000"/>
            <a:headEnd/>
            <a:tailEnd/>
          </a:ln>
        </p:spPr>
      </p:pic>
      <p:sp>
        <p:nvSpPr>
          <p:cNvPr id="1031" name="Text Box 7"/>
          <p:cNvSpPr txBox="1">
            <a:spLocks noChangeArrowheads="1"/>
          </p:cNvSpPr>
          <p:nvPr/>
        </p:nvSpPr>
        <p:spPr bwMode="auto">
          <a:xfrm>
            <a:off x="3779912" y="2636912"/>
            <a:ext cx="1733550" cy="2762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000" b="0" i="1" u="none" strike="noStrike" cap="none" normalizeH="0" baseline="0">
                <a:ln>
                  <a:noFill/>
                </a:ln>
                <a:solidFill>
                  <a:schemeClr val="tx1"/>
                </a:solidFill>
                <a:effectLst/>
                <a:latin typeface="Calibri" pitchFamily="34" charset="0"/>
                <a:cs typeface="Arial" pitchFamily="34" charset="0"/>
              </a:rPr>
              <a:t>Ηλίας Βενέζης</a:t>
            </a:r>
            <a:endParaRPr kumimoji="0" lang="el-GR" sz="1800" b="0" i="0" u="none" strike="noStrike" cap="none" normalizeH="0" baseline="0">
              <a:ln>
                <a:noFill/>
              </a:ln>
              <a:solidFill>
                <a:schemeClr val="tx1"/>
              </a:solidFill>
              <a:effectLst/>
              <a:latin typeface="Arial" pitchFamily="34" charset="0"/>
              <a:cs typeface="Arial" pitchFamily="34" charset="0"/>
            </a:endParaRPr>
          </a:p>
        </p:txBody>
      </p:sp>
      <p:pic>
        <p:nvPicPr>
          <p:cNvPr id="1032" name="Εικόνα 43" descr="http://www2.fhw.gr/chronos/14/images/1923_1940/civilization/big/epr_02.jpg"/>
          <p:cNvPicPr>
            <a:picLocks noChangeAspect="1" noChangeArrowheads="1"/>
          </p:cNvPicPr>
          <p:nvPr/>
        </p:nvPicPr>
        <p:blipFill>
          <a:blip r:embed="rId6" cstate="print"/>
          <a:srcRect/>
          <a:stretch>
            <a:fillRect/>
          </a:stretch>
        </p:blipFill>
        <p:spPr bwMode="auto">
          <a:xfrm>
            <a:off x="7588696" y="764704"/>
            <a:ext cx="1390650" cy="2000250"/>
          </a:xfrm>
          <a:prstGeom prst="rect">
            <a:avLst/>
          </a:prstGeom>
          <a:noFill/>
          <a:ln w="9525">
            <a:noFill/>
            <a:miter lim="800000"/>
            <a:headEnd/>
            <a:tailEnd/>
          </a:ln>
        </p:spPr>
      </p:pic>
      <p:sp>
        <p:nvSpPr>
          <p:cNvPr id="1033" name="Text Box 9"/>
          <p:cNvSpPr txBox="1">
            <a:spLocks noChangeArrowheads="1"/>
          </p:cNvSpPr>
          <p:nvPr/>
        </p:nvSpPr>
        <p:spPr bwMode="auto">
          <a:xfrm>
            <a:off x="7579171" y="2884364"/>
            <a:ext cx="1457325" cy="3286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000" b="0" i="1" u="none" strike="noStrike" cap="none" normalizeH="0" baseline="0">
                <a:ln>
                  <a:noFill/>
                </a:ln>
                <a:solidFill>
                  <a:schemeClr val="tx1"/>
                </a:solidFill>
                <a:effectLst/>
                <a:latin typeface="Calibri" pitchFamily="34" charset="0"/>
                <a:cs typeface="Arial" pitchFamily="34" charset="0"/>
              </a:rPr>
              <a:t>Στρατής Δούκας</a:t>
            </a:r>
            <a:endParaRPr kumimoji="0" lang="el-GR" sz="1800" b="0" i="0" u="none" strike="noStrike" cap="none" normalizeH="0" baseline="0">
              <a:ln>
                <a:noFill/>
              </a:ln>
              <a:solidFill>
                <a:schemeClr val="tx1"/>
              </a:solidFill>
              <a:effectLst/>
              <a:latin typeface="Arial" pitchFamily="34" charset="0"/>
              <a:cs typeface="Arial" pitchFamily="34" charset="0"/>
            </a:endParaRPr>
          </a:p>
        </p:txBody>
      </p:sp>
      <p:pic>
        <p:nvPicPr>
          <p:cNvPr id="1034" name="Εικόνα 46" descr="http://www.mlahanas.de/Greeks/NewArts/EliasKazan.jpg"/>
          <p:cNvPicPr>
            <a:picLocks noChangeAspect="1" noChangeArrowheads="1"/>
          </p:cNvPicPr>
          <p:nvPr/>
        </p:nvPicPr>
        <p:blipFill>
          <a:blip r:embed="rId7" cstate="print">
            <a:lum bright="40000" contrast="40000"/>
          </a:blip>
          <a:srcRect/>
          <a:stretch>
            <a:fillRect/>
          </a:stretch>
        </p:blipFill>
        <p:spPr bwMode="auto">
          <a:xfrm>
            <a:off x="192767" y="3861048"/>
            <a:ext cx="1533525" cy="1963737"/>
          </a:xfrm>
          <a:prstGeom prst="rect">
            <a:avLst/>
          </a:prstGeom>
          <a:noFill/>
          <a:ln w="9525">
            <a:noFill/>
            <a:miter lim="800000"/>
            <a:headEnd/>
            <a:tailEnd/>
          </a:ln>
        </p:spPr>
      </p:pic>
      <p:sp>
        <p:nvSpPr>
          <p:cNvPr id="1035" name="Text Box 11"/>
          <p:cNvSpPr txBox="1">
            <a:spLocks noChangeArrowheads="1"/>
          </p:cNvSpPr>
          <p:nvPr/>
        </p:nvSpPr>
        <p:spPr bwMode="auto">
          <a:xfrm>
            <a:off x="179512" y="5971406"/>
            <a:ext cx="1524000" cy="304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000" b="0" i="0" u="none" strike="noStrike" cap="none" normalizeH="0" baseline="0">
                <a:ln>
                  <a:noFill/>
                </a:ln>
                <a:solidFill>
                  <a:schemeClr val="tx1"/>
                </a:solidFill>
                <a:effectLst/>
                <a:latin typeface="Calibri" pitchFamily="34" charset="0"/>
                <a:cs typeface="Arial" pitchFamily="34" charset="0"/>
              </a:rPr>
              <a:t>Ηλίας Καζάν</a:t>
            </a:r>
            <a:endParaRPr kumimoji="0" lang="el-GR" sz="1800" b="0" i="0" u="none" strike="noStrike" cap="none" normalizeH="0" baseline="0">
              <a:ln>
                <a:noFill/>
              </a:ln>
              <a:solidFill>
                <a:schemeClr val="tx1"/>
              </a:solidFill>
              <a:effectLst/>
              <a:latin typeface="Arial" pitchFamily="34" charset="0"/>
              <a:cs typeface="Arial" pitchFamily="34" charset="0"/>
            </a:endParaRPr>
          </a:p>
        </p:txBody>
      </p:sp>
      <p:pic>
        <p:nvPicPr>
          <p:cNvPr id="1036" name="Εικόνα 56" descr="http://img67.imageshack.us/img67/1235/sofiavempo03ye3.jpg"/>
          <p:cNvPicPr>
            <a:picLocks noChangeAspect="1" noChangeArrowheads="1"/>
          </p:cNvPicPr>
          <p:nvPr/>
        </p:nvPicPr>
        <p:blipFill>
          <a:blip r:embed="rId8" cstate="print">
            <a:lum bright="-20000" contrast="30000"/>
          </a:blip>
          <a:srcRect/>
          <a:stretch>
            <a:fillRect/>
          </a:stretch>
        </p:blipFill>
        <p:spPr bwMode="auto">
          <a:xfrm>
            <a:off x="2051720" y="3861048"/>
            <a:ext cx="1590675" cy="1885950"/>
          </a:xfrm>
          <a:prstGeom prst="rect">
            <a:avLst/>
          </a:prstGeom>
          <a:noFill/>
          <a:ln w="9525">
            <a:noFill/>
            <a:miter lim="800000"/>
            <a:headEnd/>
            <a:tailEnd/>
          </a:ln>
        </p:spPr>
      </p:pic>
      <p:sp>
        <p:nvSpPr>
          <p:cNvPr id="1037" name="Text Box 13"/>
          <p:cNvSpPr txBox="1">
            <a:spLocks noChangeArrowheads="1"/>
          </p:cNvSpPr>
          <p:nvPr/>
        </p:nvSpPr>
        <p:spPr bwMode="auto">
          <a:xfrm>
            <a:off x="2080295" y="5962451"/>
            <a:ext cx="1524000" cy="3143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000" b="0" i="0" u="none" strike="noStrike" cap="none" normalizeH="0" baseline="0">
                <a:ln>
                  <a:noFill/>
                </a:ln>
                <a:solidFill>
                  <a:schemeClr val="tx1"/>
                </a:solidFill>
                <a:effectLst/>
                <a:latin typeface="Calibri" pitchFamily="34" charset="0"/>
                <a:cs typeface="Arial" pitchFamily="34" charset="0"/>
              </a:rPr>
              <a:t>Σοφία Βέμπο</a:t>
            </a:r>
            <a:endParaRPr kumimoji="0" lang="el-GR" sz="1800" b="0" i="0" u="none" strike="noStrike" cap="none" normalizeH="0" baseline="0">
              <a:ln>
                <a:noFill/>
              </a:ln>
              <a:solidFill>
                <a:schemeClr val="tx1"/>
              </a:solidFill>
              <a:effectLst/>
              <a:latin typeface="Arial" pitchFamily="34" charset="0"/>
              <a:cs typeface="Arial" pitchFamily="34" charset="0"/>
            </a:endParaRPr>
          </a:p>
        </p:txBody>
      </p:sp>
      <p:pic>
        <p:nvPicPr>
          <p:cNvPr id="1038" name="Εικόνα 37" descr="http://www.burn3.org/com/has/gr/images/seferis_25.jpg"/>
          <p:cNvPicPr>
            <a:picLocks noChangeAspect="1" noChangeArrowheads="1"/>
          </p:cNvPicPr>
          <p:nvPr/>
        </p:nvPicPr>
        <p:blipFill>
          <a:blip r:embed="rId9" cstate="print">
            <a:lum bright="40000" contrast="20000"/>
          </a:blip>
          <a:srcRect/>
          <a:stretch>
            <a:fillRect/>
          </a:stretch>
        </p:blipFill>
        <p:spPr bwMode="auto">
          <a:xfrm>
            <a:off x="5724128" y="764704"/>
            <a:ext cx="1657350" cy="2095500"/>
          </a:xfrm>
          <a:prstGeom prst="rect">
            <a:avLst/>
          </a:prstGeom>
          <a:noFill/>
          <a:ln w="9525">
            <a:noFill/>
            <a:miter lim="800000"/>
            <a:headEnd/>
            <a:tailEnd/>
          </a:ln>
        </p:spPr>
      </p:pic>
      <p:sp>
        <p:nvSpPr>
          <p:cNvPr id="1039" name="Text Box 15"/>
          <p:cNvSpPr txBox="1">
            <a:spLocks noChangeArrowheads="1"/>
          </p:cNvSpPr>
          <p:nvPr/>
        </p:nvSpPr>
        <p:spPr bwMode="auto">
          <a:xfrm>
            <a:off x="5724128" y="2994471"/>
            <a:ext cx="1685925" cy="29051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000" b="0" i="0" u="none" strike="noStrike" cap="none" normalizeH="0" baseline="0">
                <a:ln>
                  <a:noFill/>
                </a:ln>
                <a:solidFill>
                  <a:schemeClr val="tx1"/>
                </a:solidFill>
                <a:effectLst/>
                <a:latin typeface="Calibri" pitchFamily="34" charset="0"/>
                <a:cs typeface="Arial" pitchFamily="34" charset="0"/>
              </a:rPr>
              <a:t>Γιώργος Σεφέρης</a:t>
            </a:r>
            <a:endParaRPr kumimoji="0" lang="el-GR" sz="1800" b="0" i="0" u="none" strike="noStrike" cap="none" normalizeH="0" baseline="0">
              <a:ln>
                <a:noFill/>
              </a:ln>
              <a:solidFill>
                <a:schemeClr val="tx1"/>
              </a:solidFill>
              <a:effectLst/>
              <a:latin typeface="Arial" pitchFamily="34" charset="0"/>
              <a:cs typeface="Arial" pitchFamily="34" charset="0"/>
            </a:endParaRPr>
          </a:p>
        </p:txBody>
      </p:sp>
      <p:pic>
        <p:nvPicPr>
          <p:cNvPr id="1040" name="Εικόνα 65" descr="http://www.dimitriathess.gr/admin/big_photos/Gutman-ManolisAndronikos.jpg"/>
          <p:cNvPicPr>
            <a:picLocks noChangeAspect="1" noChangeArrowheads="1"/>
          </p:cNvPicPr>
          <p:nvPr/>
        </p:nvPicPr>
        <p:blipFill>
          <a:blip r:embed="rId10" cstate="print">
            <a:lum bright="20000" contrast="20000"/>
          </a:blip>
          <a:srcRect/>
          <a:stretch>
            <a:fillRect/>
          </a:stretch>
        </p:blipFill>
        <p:spPr bwMode="auto">
          <a:xfrm>
            <a:off x="7452320" y="3861048"/>
            <a:ext cx="1547664" cy="1586281"/>
          </a:xfrm>
          <a:prstGeom prst="rect">
            <a:avLst/>
          </a:prstGeom>
          <a:noFill/>
          <a:ln w="9525">
            <a:noFill/>
            <a:miter lim="800000"/>
            <a:headEnd/>
            <a:tailEnd/>
          </a:ln>
        </p:spPr>
      </p:pic>
      <p:sp>
        <p:nvSpPr>
          <p:cNvPr id="1041" name="Text Box 17"/>
          <p:cNvSpPr txBox="1">
            <a:spLocks noChangeArrowheads="1"/>
          </p:cNvSpPr>
          <p:nvPr/>
        </p:nvSpPr>
        <p:spPr bwMode="auto">
          <a:xfrm>
            <a:off x="7380312" y="5805264"/>
            <a:ext cx="1619250" cy="2905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000" b="0" i="0" u="none" strike="noStrike" cap="none" normalizeH="0" baseline="0" dirty="0">
                <a:ln>
                  <a:noFill/>
                </a:ln>
                <a:solidFill>
                  <a:schemeClr val="tx1"/>
                </a:solidFill>
                <a:effectLst/>
                <a:latin typeface="Calibri" pitchFamily="34" charset="0"/>
                <a:cs typeface="Arial" pitchFamily="34" charset="0"/>
              </a:rPr>
              <a:t>Μανόλης Ανδρόνικος</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pic>
        <p:nvPicPr>
          <p:cNvPr id="1042" name="Εικόνα 62" descr="http://www.perizitito.gr/images/A/9637.jpg"/>
          <p:cNvPicPr>
            <a:picLocks noChangeAspect="1" noChangeArrowheads="1"/>
          </p:cNvPicPr>
          <p:nvPr/>
        </p:nvPicPr>
        <p:blipFill>
          <a:blip r:embed="rId11" cstate="print">
            <a:lum bright="40000" contrast="40000"/>
          </a:blip>
          <a:srcRect/>
          <a:stretch>
            <a:fillRect/>
          </a:stretch>
        </p:blipFill>
        <p:spPr bwMode="auto">
          <a:xfrm>
            <a:off x="5652120" y="3861048"/>
            <a:ext cx="1524000" cy="1676400"/>
          </a:xfrm>
          <a:prstGeom prst="rect">
            <a:avLst/>
          </a:prstGeom>
          <a:noFill/>
          <a:ln w="9525">
            <a:noFill/>
            <a:miter lim="800000"/>
            <a:headEnd/>
            <a:tailEnd/>
          </a:ln>
        </p:spPr>
      </p:pic>
      <p:sp>
        <p:nvSpPr>
          <p:cNvPr id="1043" name="Text Box 19"/>
          <p:cNvSpPr txBox="1">
            <a:spLocks noChangeArrowheads="1"/>
          </p:cNvSpPr>
          <p:nvPr/>
        </p:nvSpPr>
        <p:spPr bwMode="auto">
          <a:xfrm>
            <a:off x="5580112" y="5877272"/>
            <a:ext cx="1619250" cy="29051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000" b="0" i="0" u="none" strike="noStrike" cap="none" normalizeH="0" baseline="0">
                <a:ln>
                  <a:noFill/>
                </a:ln>
                <a:solidFill>
                  <a:schemeClr val="tx1"/>
                </a:solidFill>
                <a:effectLst/>
                <a:latin typeface="Calibri" pitchFamily="34" charset="0"/>
                <a:cs typeface="Arial" pitchFamily="34" charset="0"/>
              </a:rPr>
              <a:t>Μενέλαος Λουντέμης</a:t>
            </a:r>
            <a:endParaRPr kumimoji="0" lang="el-GR" sz="1800" b="0" i="0" u="none" strike="noStrike" cap="none" normalizeH="0" baseline="0">
              <a:ln>
                <a:noFill/>
              </a:ln>
              <a:solidFill>
                <a:schemeClr val="tx1"/>
              </a:solidFill>
              <a:effectLst/>
              <a:latin typeface="Arial" pitchFamily="34" charset="0"/>
              <a:cs typeface="Arial" pitchFamily="34" charset="0"/>
            </a:endParaRPr>
          </a:p>
        </p:txBody>
      </p:sp>
      <p:pic>
        <p:nvPicPr>
          <p:cNvPr id="1044" name="Εικόνα 68" descr="http://images.google.gr/url?q=http://www.politis-chios.gr/images/%CE%98%CE%95%CE%9F%CE%A4%CE%9F%CE%9A%CE%91%CE%A3%2520%CE%93%CE%99%CE%A9%CE%A1%CE%93%CE%9F%CE%A3.JPG&amp;usg=AFQjCNG7oos2i0xFM1iblETBCeCmTcEBVQ"/>
          <p:cNvPicPr>
            <a:picLocks noChangeAspect="1" noChangeArrowheads="1"/>
          </p:cNvPicPr>
          <p:nvPr/>
        </p:nvPicPr>
        <p:blipFill>
          <a:blip r:embed="rId12" cstate="print">
            <a:lum bright="20000"/>
          </a:blip>
          <a:srcRect/>
          <a:stretch>
            <a:fillRect/>
          </a:stretch>
        </p:blipFill>
        <p:spPr bwMode="auto">
          <a:xfrm>
            <a:off x="4033015" y="3861048"/>
            <a:ext cx="1259065" cy="1766912"/>
          </a:xfrm>
          <a:prstGeom prst="rect">
            <a:avLst/>
          </a:prstGeom>
          <a:noFill/>
          <a:ln w="9525">
            <a:noFill/>
            <a:miter lim="800000"/>
            <a:headEnd/>
            <a:tailEnd/>
          </a:ln>
        </p:spPr>
      </p:pic>
      <p:sp>
        <p:nvSpPr>
          <p:cNvPr id="1045" name="Text Box 21"/>
          <p:cNvSpPr txBox="1">
            <a:spLocks noChangeArrowheads="1"/>
          </p:cNvSpPr>
          <p:nvPr/>
        </p:nvSpPr>
        <p:spPr bwMode="auto">
          <a:xfrm>
            <a:off x="3851920" y="5877272"/>
            <a:ext cx="1524000" cy="2905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000" b="0" i="0" u="none" strike="noStrike" cap="none" normalizeH="0" baseline="0" dirty="0">
                <a:ln>
                  <a:noFill/>
                </a:ln>
                <a:solidFill>
                  <a:schemeClr val="tx1"/>
                </a:solidFill>
                <a:effectLst/>
                <a:latin typeface="Calibri" pitchFamily="34" charset="0"/>
                <a:cs typeface="Arial" pitchFamily="34" charset="0"/>
              </a:rPr>
              <a:t>Γιώργος Θεοτοκάς</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503548" y="428178"/>
            <a:ext cx="8136904" cy="6001643"/>
          </a:xfrm>
          <a:prstGeom prst="rect">
            <a:avLst/>
          </a:prstGeom>
          <a:noFill/>
        </p:spPr>
        <p:txBody>
          <a:bodyPr wrap="square" rtlCol="0">
            <a:spAutoFit/>
          </a:bodyPr>
          <a:lstStyle/>
          <a:p>
            <a:pPr algn="ctr"/>
            <a:r>
              <a:rPr lang="el-GR" sz="4000" b="1" dirty="0">
                <a:solidFill>
                  <a:srgbClr val="C34986"/>
                </a:solidFill>
                <a:effectLst>
                  <a:outerShdw blurRad="38100" dist="38100" dir="2700000" algn="tl">
                    <a:srgbClr val="000000">
                      <a:alpha val="43137"/>
                    </a:srgbClr>
                  </a:outerShdw>
                </a:effectLst>
              </a:rPr>
              <a:t>Προκομμένοι άνθρωποι… </a:t>
            </a:r>
            <a:endParaRPr lang="el-GR" sz="4000" dirty="0">
              <a:solidFill>
                <a:srgbClr val="C34986"/>
              </a:solidFill>
              <a:effectLst>
                <a:outerShdw blurRad="38100" dist="38100" dir="2700000" algn="tl">
                  <a:srgbClr val="000000">
                    <a:alpha val="43137"/>
                  </a:srgbClr>
                </a:outerShdw>
              </a:effectLst>
            </a:endParaRPr>
          </a:p>
          <a:p>
            <a:pPr algn="r"/>
            <a:r>
              <a:rPr lang="el-GR" sz="2400" i="1" dirty="0"/>
              <a:t>της Όλγας Δακουρά Βογιατζόγλου </a:t>
            </a:r>
          </a:p>
          <a:p>
            <a:endParaRPr lang="en-US" sz="3200" dirty="0"/>
          </a:p>
          <a:p>
            <a:r>
              <a:rPr lang="el-GR" sz="3200" dirty="0"/>
              <a:t>Οι πρόσφυγες φέρνουν μαζί τους το σπόρο της προκοπής που </a:t>
            </a:r>
            <a:r>
              <a:rPr lang="el-GR" sz="3200" dirty="0" err="1"/>
              <a:t>ξαναφυτρώνει</a:t>
            </a:r>
            <a:r>
              <a:rPr lang="el-GR" sz="3200" dirty="0"/>
              <a:t> στα χώματα της παλιάς Ελλάδας. Η βιομηχανία και ειδικότερα η κλωστοϋφαντουργία, μετά το 1922 αρχίζουν να αναπτύσσονται ορμητικά στην παλιά Ελλάδα, ενώ ανθίζει το εμπόριο, οι τέχνες, οι επιστήμες και τα γράμματα. Ενδεικτικά αναφέρω προσωπικότητες της προσφυγιάς που λάμπρυναν τη ζωή μας με την παρουσία τους:</a:t>
            </a:r>
            <a:r>
              <a:rPr lang="el-GR" sz="3200" i="1" dirty="0"/>
              <a:t> </a:t>
            </a:r>
            <a:endParaRPr lang="el-GR" sz="3200" b="1" dirty="0">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539552" y="548680"/>
            <a:ext cx="8136904" cy="5262979"/>
          </a:xfrm>
          <a:prstGeom prst="rect">
            <a:avLst/>
          </a:prstGeom>
          <a:noFill/>
        </p:spPr>
        <p:txBody>
          <a:bodyPr wrap="square" rtlCol="0">
            <a:spAutoFit/>
          </a:bodyPr>
          <a:lstStyle/>
          <a:p>
            <a:r>
              <a:rPr lang="el-GR" sz="2800" dirty="0"/>
              <a:t>Ο ζωγράφος και λογοτέχνης </a:t>
            </a:r>
            <a:r>
              <a:rPr lang="el-GR" sz="2800" b="1" dirty="0"/>
              <a:t>Φώτης </a:t>
            </a:r>
            <a:r>
              <a:rPr lang="el-GR" sz="2800" b="1" dirty="0" err="1"/>
              <a:t>Κόντογλου</a:t>
            </a:r>
            <a:r>
              <a:rPr lang="el-GR" sz="2800" dirty="0"/>
              <a:t> από τις Κυδωνιές, σημερινό </a:t>
            </a:r>
            <a:r>
              <a:rPr lang="el-GR" sz="2800" dirty="0" err="1"/>
              <a:t>Αϊβαλί</a:t>
            </a:r>
            <a:r>
              <a:rPr lang="el-GR" sz="2800" dirty="0"/>
              <a:t>, οι συγγραφείς και δημοσιογράφοι </a:t>
            </a:r>
            <a:r>
              <a:rPr lang="el-GR" sz="2800" b="1" dirty="0"/>
              <a:t>Δημήτρης Ψαθάς</a:t>
            </a:r>
            <a:r>
              <a:rPr lang="el-GR" sz="2800" dirty="0"/>
              <a:t> και </a:t>
            </a:r>
            <a:r>
              <a:rPr lang="el-GR" sz="2800" b="1" dirty="0"/>
              <a:t>Παύλος Παλαιολόγος</a:t>
            </a:r>
            <a:r>
              <a:rPr lang="el-GR" sz="2800" dirty="0"/>
              <a:t>, ο ιστορικός </a:t>
            </a:r>
            <a:r>
              <a:rPr lang="el-GR" sz="2800" b="1" dirty="0" err="1"/>
              <a:t>Παπαρηγόπουλος</a:t>
            </a:r>
            <a:r>
              <a:rPr lang="el-GR" sz="2800" dirty="0"/>
              <a:t>, ο </a:t>
            </a:r>
            <a:r>
              <a:rPr lang="el-GR" sz="2800" b="1" dirty="0" err="1"/>
              <a:t>Καρολίδης</a:t>
            </a:r>
            <a:r>
              <a:rPr lang="el-GR" sz="2800" dirty="0"/>
              <a:t>, o Γεώργιος </a:t>
            </a:r>
            <a:r>
              <a:rPr lang="el-GR" sz="2800" b="1" dirty="0" err="1"/>
              <a:t>Ιωακείμογλου</a:t>
            </a:r>
            <a:r>
              <a:rPr lang="el-GR" sz="2800" dirty="0"/>
              <a:t>, ο αρχιτέκτονας </a:t>
            </a:r>
            <a:r>
              <a:rPr lang="el-GR" sz="2800" b="1" dirty="0"/>
              <a:t>Πάτροκλος Καραντινός</a:t>
            </a:r>
            <a:r>
              <a:rPr lang="el-GR" sz="2800" dirty="0"/>
              <a:t>, ο ποιητής Γιώργος </a:t>
            </a:r>
            <a:r>
              <a:rPr lang="el-GR" sz="2800" dirty="0" err="1"/>
              <a:t>Σεφεριάδης</a:t>
            </a:r>
            <a:r>
              <a:rPr lang="el-GR" sz="2800" dirty="0"/>
              <a:t> ή </a:t>
            </a:r>
            <a:r>
              <a:rPr lang="el-GR" sz="2800" b="1" dirty="0"/>
              <a:t>Σεφέρης</a:t>
            </a:r>
            <a:r>
              <a:rPr lang="el-GR" sz="2800" dirty="0"/>
              <a:t>, οι </a:t>
            </a:r>
            <a:r>
              <a:rPr lang="el-GR" sz="2800" b="1" dirty="0"/>
              <a:t>λογοτέχνες Ηλίας </a:t>
            </a:r>
            <a:r>
              <a:rPr lang="el-GR" sz="2800" b="1" dirty="0" err="1"/>
              <a:t>Βενέζης</a:t>
            </a:r>
            <a:r>
              <a:rPr lang="el-GR" sz="2800" b="1" dirty="0"/>
              <a:t>, Μαρία </a:t>
            </a:r>
            <a:r>
              <a:rPr lang="el-GR" sz="2800" b="1" dirty="0" err="1"/>
              <a:t>Ιορδανίδου</a:t>
            </a:r>
            <a:r>
              <a:rPr lang="el-GR" sz="2800" b="1" dirty="0"/>
              <a:t>, </a:t>
            </a:r>
            <a:r>
              <a:rPr lang="el-GR" sz="2800" b="1" dirty="0" err="1"/>
              <a:t>Διδώ</a:t>
            </a:r>
            <a:r>
              <a:rPr lang="el-GR" sz="2800" b="1" dirty="0"/>
              <a:t> Σωτηρίου,  Μενέλαος Λουντέμης, Γιώργος Θεοτοκάς, Δημοσθένης </a:t>
            </a:r>
            <a:r>
              <a:rPr lang="el-GR" sz="2800" b="1" dirty="0" err="1"/>
              <a:t>Βουτηράς</a:t>
            </a:r>
            <a:r>
              <a:rPr lang="el-GR" sz="2800" b="1" dirty="0"/>
              <a:t>, Στρατής Δούκας, Τάσος Αθανασιάδης, Ηρώ </a:t>
            </a:r>
            <a:r>
              <a:rPr lang="el-GR" sz="2800" b="1" dirty="0" err="1"/>
              <a:t>Λαμπίρη</a:t>
            </a:r>
            <a:r>
              <a:rPr lang="el-GR" sz="2800" b="1" dirty="0"/>
              <a:t> ή </a:t>
            </a:r>
            <a:r>
              <a:rPr lang="el-GR" sz="2800" b="1" dirty="0" err="1"/>
              <a:t>Μυρτιδιώτισσα</a:t>
            </a:r>
            <a:r>
              <a:rPr lang="el-GR" sz="2800" b="1" dirty="0"/>
              <a:t>, ο Βασίλης </a:t>
            </a:r>
            <a:r>
              <a:rPr lang="el-GR" sz="2800" b="1" dirty="0" err="1"/>
              <a:t>Κουλιγκάς</a:t>
            </a:r>
            <a:r>
              <a:rPr lang="el-GR" sz="2800" dirty="0"/>
              <a:t> από την </a:t>
            </a:r>
            <a:r>
              <a:rPr lang="el-GR" sz="2800" dirty="0" err="1"/>
              <a:t>Κίο</a:t>
            </a:r>
            <a:r>
              <a:rPr lang="el-GR" sz="2800" dirty="0"/>
              <a:t> και πολλοί άλλοι. </a:t>
            </a:r>
            <a:endParaRPr lang="el-GR" sz="2800" b="1" dirty="0">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539552" y="548680"/>
            <a:ext cx="8136904" cy="6124754"/>
          </a:xfrm>
          <a:prstGeom prst="rect">
            <a:avLst/>
          </a:prstGeom>
          <a:noFill/>
        </p:spPr>
        <p:txBody>
          <a:bodyPr wrap="square" rtlCol="0">
            <a:spAutoFit/>
          </a:bodyPr>
          <a:lstStyle/>
          <a:p>
            <a:pPr algn="just"/>
            <a:r>
              <a:rPr lang="el-GR" sz="2800" dirty="0"/>
              <a:t>Ακόμη, με ρίζες απ' την ανατολή έρχονται οι φιλόσοφοι </a:t>
            </a:r>
            <a:r>
              <a:rPr lang="el-GR" sz="2800" b="1" dirty="0"/>
              <a:t>Κορνήλιος </a:t>
            </a:r>
            <a:r>
              <a:rPr lang="el-GR" sz="2800" b="1" dirty="0" err="1"/>
              <a:t>Καστοριάδης</a:t>
            </a:r>
            <a:r>
              <a:rPr lang="el-GR" sz="2800" b="1" dirty="0"/>
              <a:t>, Δημήτρης </a:t>
            </a:r>
            <a:r>
              <a:rPr lang="el-GR" sz="2800" b="1" dirty="0" err="1"/>
              <a:t>Γλυνός</a:t>
            </a:r>
            <a:r>
              <a:rPr lang="el-GR" sz="2800" dirty="0"/>
              <a:t>, το ζεύγος </a:t>
            </a:r>
            <a:r>
              <a:rPr lang="el-GR" sz="2800" b="1" dirty="0"/>
              <a:t>Ιμβριώτη</a:t>
            </a:r>
            <a:r>
              <a:rPr lang="el-GR" sz="2800" dirty="0"/>
              <a:t>, ο παιδαγωγός </a:t>
            </a:r>
            <a:r>
              <a:rPr lang="el-GR" sz="2800" b="1" dirty="0"/>
              <a:t>Γιάννης Δεσποτόπουλος</a:t>
            </a:r>
            <a:r>
              <a:rPr lang="el-GR" sz="2800" dirty="0"/>
              <a:t>, ο μουσικός </a:t>
            </a:r>
            <a:r>
              <a:rPr lang="el-GR" sz="2800" b="1" dirty="0"/>
              <a:t>Μανώλης Καλομοίρης, η Σοφία Βέμπο, </a:t>
            </a:r>
            <a:r>
              <a:rPr lang="el-GR" sz="2800" dirty="0"/>
              <a:t>ο σκηνοθέτης</a:t>
            </a:r>
            <a:r>
              <a:rPr lang="el-GR" sz="2800" b="1" dirty="0"/>
              <a:t> Ηλίας Καζάν, ο Βασίλης Λογοθετίδης, ο Πάνος Βαλσαμάκης, ο γλύπτης Θανάσης </a:t>
            </a:r>
            <a:r>
              <a:rPr lang="el-GR" sz="2800" b="1" dirty="0" err="1"/>
              <a:t>Απάρτης</a:t>
            </a:r>
            <a:r>
              <a:rPr lang="el-GR" sz="2800" b="1" dirty="0"/>
              <a:t>, το ζεύγος </a:t>
            </a:r>
            <a:r>
              <a:rPr lang="el-GR" sz="2800" b="1" dirty="0" err="1"/>
              <a:t>Βακαλό</a:t>
            </a:r>
            <a:r>
              <a:rPr lang="el-GR" sz="2800" b="1" dirty="0"/>
              <a:t>, ο Οδυσσέας </a:t>
            </a:r>
            <a:r>
              <a:rPr lang="el-GR" sz="2800" b="1" dirty="0" err="1"/>
              <a:t>Λαμψίδης</a:t>
            </a:r>
            <a:r>
              <a:rPr lang="el-GR" sz="2800" b="1" dirty="0"/>
              <a:t>, ο Φωκίων Δημητριάδης </a:t>
            </a:r>
            <a:r>
              <a:rPr lang="el-GR" sz="2800" dirty="0"/>
              <a:t>και ο μεγάλος αρχαιολόγος </a:t>
            </a:r>
            <a:r>
              <a:rPr lang="el-GR" sz="2800" b="1" dirty="0"/>
              <a:t>Μανώλης Ανδρόνικος. </a:t>
            </a:r>
            <a:r>
              <a:rPr lang="el-GR" sz="2800" dirty="0"/>
              <a:t>Ακόμα οι πατέρες του ρεμπέτικου και του </a:t>
            </a:r>
            <a:r>
              <a:rPr lang="el-GR" sz="2800" dirty="0" err="1"/>
              <a:t>Σμυρναΐικου</a:t>
            </a:r>
            <a:r>
              <a:rPr lang="el-GR" sz="2800" dirty="0"/>
              <a:t> τραγουδιού, </a:t>
            </a:r>
            <a:r>
              <a:rPr lang="el-GR" sz="2800" b="1" dirty="0"/>
              <a:t>Γιάννης Παπαϊωάννου, Βαγγέλης Παπάζογλου, Απόστολος Χατζηχρήστος, ο </a:t>
            </a:r>
            <a:r>
              <a:rPr lang="el-GR" sz="2800" b="1" dirty="0" err="1"/>
              <a:t>Τούντας</a:t>
            </a:r>
            <a:r>
              <a:rPr lang="el-GR" sz="2800" b="1" dirty="0"/>
              <a:t>, ο </a:t>
            </a:r>
            <a:r>
              <a:rPr lang="el-GR" sz="2800" b="1" dirty="0" err="1"/>
              <a:t>Σκαρβέλης</a:t>
            </a:r>
            <a:r>
              <a:rPr lang="el-GR" sz="2800" b="1" dirty="0"/>
              <a:t>, ο Στράτος, η Νίνου, ο Νταλγκάς, η Ρόζα Εσκενάζυ, ο Τσαουσάκης</a:t>
            </a:r>
            <a:r>
              <a:rPr lang="el-GR" sz="2800" dirty="0"/>
              <a:t> και δεκάδες άλλοι. </a:t>
            </a:r>
            <a:endParaRPr lang="el-GR" sz="2800" b="1" dirty="0">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539552" y="548680"/>
            <a:ext cx="8136904" cy="5693866"/>
          </a:xfrm>
          <a:prstGeom prst="rect">
            <a:avLst/>
          </a:prstGeom>
          <a:noFill/>
        </p:spPr>
        <p:txBody>
          <a:bodyPr wrap="square" rtlCol="0">
            <a:spAutoFit/>
          </a:bodyPr>
          <a:lstStyle/>
          <a:p>
            <a:r>
              <a:rPr lang="el-GR" sz="2800" dirty="0"/>
              <a:t>Στο χώρο της οικονομίας αξίζει να αναφερθεί κανείς στον </a:t>
            </a:r>
            <a:r>
              <a:rPr lang="el-GR" sz="2800" b="1" dirty="0"/>
              <a:t>Ωνάση</a:t>
            </a:r>
            <a:r>
              <a:rPr lang="el-GR" sz="2800" dirty="0"/>
              <a:t>, τον </a:t>
            </a:r>
            <a:r>
              <a:rPr lang="el-GR" sz="2800" b="1" dirty="0"/>
              <a:t>Μποδοσάκη</a:t>
            </a:r>
            <a:r>
              <a:rPr lang="el-GR" sz="2800" dirty="0"/>
              <a:t>... </a:t>
            </a:r>
          </a:p>
          <a:p>
            <a:endParaRPr lang="en-US" sz="2800" dirty="0"/>
          </a:p>
          <a:p>
            <a:r>
              <a:rPr lang="el-GR" sz="2800" dirty="0"/>
              <a:t>Μαζί με τους πρόσφυγες ήρθε και ο τρόπος ζωής που εντάχθηκε και καθιερώθηκε στη σημερινή ελληνική πραγματικότητα. Αυτό δεν αφορά μόνο τις επιστήμες, τα γράμματα, τις τέχνες, τη μουσική, το ρεμπέτικο τραγούδι αλλά και τις απλές συνήθειες της καθημερινής μας ζωής. </a:t>
            </a:r>
            <a:endParaRPr lang="en-US" sz="2800" dirty="0"/>
          </a:p>
          <a:p>
            <a:endParaRPr lang="en-US" sz="2800" dirty="0"/>
          </a:p>
          <a:p>
            <a:r>
              <a:rPr lang="el-GR" sz="2800" dirty="0"/>
              <a:t>Το </a:t>
            </a:r>
            <a:r>
              <a:rPr lang="el-GR" sz="2800" b="1" dirty="0"/>
              <a:t>παστίτσιο</a:t>
            </a:r>
            <a:r>
              <a:rPr lang="el-GR" sz="2800" dirty="0"/>
              <a:t>, ο </a:t>
            </a:r>
            <a:r>
              <a:rPr lang="el-GR" sz="2800" b="1" dirty="0"/>
              <a:t>μουσακάς</a:t>
            </a:r>
            <a:r>
              <a:rPr lang="el-GR" sz="2800" dirty="0"/>
              <a:t>, το </a:t>
            </a:r>
            <a:r>
              <a:rPr lang="el-GR" sz="2800" b="1" dirty="0"/>
              <a:t>σουβλάκι</a:t>
            </a:r>
            <a:r>
              <a:rPr lang="el-GR" sz="2800" dirty="0"/>
              <a:t>, τα </a:t>
            </a:r>
            <a:r>
              <a:rPr lang="el-GR" sz="2800" b="1" dirty="0"/>
              <a:t>σουτζουκάκια</a:t>
            </a:r>
            <a:r>
              <a:rPr lang="el-GR" sz="2800" dirty="0"/>
              <a:t>, το </a:t>
            </a:r>
            <a:r>
              <a:rPr lang="el-GR" sz="2800" b="1" dirty="0" err="1"/>
              <a:t>πεϊνιρλί</a:t>
            </a:r>
            <a:r>
              <a:rPr lang="el-GR" sz="2800" dirty="0"/>
              <a:t>, και δεκάδες άλλες γεύσεις της Ανατολής πρωτοδοκιμάστηκαν εδώ μετά το 1922. </a:t>
            </a:r>
            <a:endParaRPr lang="el-GR" sz="2800" b="1" dirty="0">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642</Words>
  <Application>Microsoft Office PowerPoint</Application>
  <PresentationFormat>On-screen Show (4:3)</PresentationFormat>
  <Paragraphs>40</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Θέμα του Office</vt:lpstr>
      <vt:lpstr>Η οικονομική ζωή κατά την περίοδο του μεσοπολέμου</vt:lpstr>
      <vt:lpstr>Η περίοδος του μεσοπολέμου (1919-1939)  παρά το κόστος της Μικρασιατικής καταστροφής είχε αποκτήσει μια σειρά από πλεονεκτήματα,  που επέτρεπαν  τη θετική οικονομική πορεία.</vt:lpstr>
      <vt:lpstr>Τι είχε καταφέρει η Ελλάδα;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οικονομική ζωή κατά την περίοδο 1922 - 1936</dc:title>
  <dc:creator>Toshiba</dc:creator>
  <cp:lastModifiedBy>Flora Vgontza</cp:lastModifiedBy>
  <cp:revision>30</cp:revision>
  <dcterms:created xsi:type="dcterms:W3CDTF">2015-12-04T04:37:37Z</dcterms:created>
  <dcterms:modified xsi:type="dcterms:W3CDTF">2020-12-28T17:47:09Z</dcterms:modified>
</cp:coreProperties>
</file>